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8" r:id="rId5"/>
    <p:sldId id="381" r:id="rId6"/>
    <p:sldId id="295" r:id="rId7"/>
    <p:sldId id="297" r:id="rId8"/>
    <p:sldId id="298" r:id="rId9"/>
    <p:sldId id="299" r:id="rId10"/>
    <p:sldId id="329" r:id="rId11"/>
    <p:sldId id="300" r:id="rId12"/>
    <p:sldId id="301" r:id="rId13"/>
    <p:sldId id="373" r:id="rId14"/>
    <p:sldId id="379" r:id="rId15"/>
    <p:sldId id="374" r:id="rId16"/>
    <p:sldId id="302" r:id="rId17"/>
    <p:sldId id="354" r:id="rId18"/>
    <p:sldId id="355" r:id="rId19"/>
    <p:sldId id="376" r:id="rId20"/>
    <p:sldId id="378" r:id="rId21"/>
    <p:sldId id="353" r:id="rId22"/>
    <p:sldId id="349" r:id="rId23"/>
    <p:sldId id="350" r:id="rId24"/>
    <p:sldId id="352" r:id="rId25"/>
    <p:sldId id="351" r:id="rId26"/>
    <p:sldId id="344" r:id="rId27"/>
    <p:sldId id="357" r:id="rId28"/>
    <p:sldId id="365" r:id="rId29"/>
    <p:sldId id="380" r:id="rId30"/>
    <p:sldId id="360" r:id="rId31"/>
    <p:sldId id="371" r:id="rId32"/>
    <p:sldId id="372" r:id="rId33"/>
    <p:sldId id="366" r:id="rId34"/>
    <p:sldId id="367" r:id="rId35"/>
    <p:sldId id="306" r:id="rId36"/>
    <p:sldId id="368" r:id="rId37"/>
    <p:sldId id="369" r:id="rId38"/>
    <p:sldId id="370" r:id="rId39"/>
    <p:sldId id="312" r:id="rId40"/>
    <p:sldId id="313" r:id="rId41"/>
    <p:sldId id="314" r:id="rId42"/>
    <p:sldId id="315" r:id="rId43"/>
    <p:sldId id="322" r:id="rId44"/>
    <p:sldId id="32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9">
          <p15:clr>
            <a:srgbClr val="A4A3A4"/>
          </p15:clr>
        </p15:guide>
        <p15:guide id="2" orient="horz" pos="880">
          <p15:clr>
            <a:srgbClr val="A4A3A4"/>
          </p15:clr>
        </p15:guide>
        <p15:guide id="3" pos="345">
          <p15:clr>
            <a:srgbClr val="A4A3A4"/>
          </p15:clr>
        </p15:guide>
        <p15:guide id="4" pos="33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eishia White" initials="KW" lastIdx="19" clrIdx="0"/>
  <p:cmAuthor id="1" name="Amy Hemenway" initials="AH" lastIdx="1" clrIdx="1">
    <p:extLst/>
  </p:cmAuthor>
  <p:cmAuthor id="2" name="USDOT" initials="U" lastIdx="2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C4"/>
    <a:srgbClr val="0D70BB"/>
    <a:srgbClr val="0E7FD4"/>
    <a:srgbClr val="0A5894"/>
    <a:srgbClr val="98C83E"/>
    <a:srgbClr val="9AC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9714" autoAdjust="0"/>
  </p:normalViewPr>
  <p:slideViewPr>
    <p:cSldViewPr snapToGrid="0" snapToObjects="1">
      <p:cViewPr varScale="1">
        <p:scale>
          <a:sx n="90" d="100"/>
          <a:sy n="90" d="100"/>
        </p:scale>
        <p:origin x="1200" y="72"/>
      </p:cViewPr>
      <p:guideLst>
        <p:guide orient="horz" pos="589"/>
        <p:guide orient="horz" pos="880"/>
        <p:guide pos="345"/>
        <p:guide pos="330"/>
      </p:guideLst>
    </p:cSldViewPr>
  </p:slideViewPr>
  <p:outlineViewPr>
    <p:cViewPr>
      <p:scale>
        <a:sx n="33" d="100"/>
        <a:sy n="33" d="100"/>
      </p:scale>
      <p:origin x="0" y="72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8T10:19:15.504" idx="15">
    <p:pos x="2738" y="876"/>
    <p:text>Please verify whether this is true or not.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D34F2-B452-4B49-85FC-2BD5851AAA54}" type="datetimeFigureOut">
              <a:rPr lang="en-US" smtClean="0"/>
              <a:t>5/1/2018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79160D-5E91-4D92-A358-8E97D76A1BAE}" type="slidenum">
              <a:rPr lang="en-US" smtClean="0"/>
              <a:t>‹#›</a:t>
            </a:fld>
            <a:endParaRPr lang="en-US"/>
          </a:p>
        </p:txBody>
      </p:sp>
    </p:spTree>
    <p:extLst>
      <p:ext uri="{BB962C8B-B14F-4D97-AF65-F5344CB8AC3E}">
        <p14:creationId xmlns:p14="http://schemas.microsoft.com/office/powerpoint/2010/main" val="1390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6</a:t>
            </a:fld>
            <a:endParaRPr lang="en-US"/>
          </a:p>
        </p:txBody>
      </p:sp>
    </p:spTree>
    <p:extLst>
      <p:ext uri="{BB962C8B-B14F-4D97-AF65-F5344CB8AC3E}">
        <p14:creationId xmlns:p14="http://schemas.microsoft.com/office/powerpoint/2010/main" val="39400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30</a:t>
            </a:fld>
            <a:endParaRPr lang="en-US"/>
          </a:p>
        </p:txBody>
      </p:sp>
    </p:spTree>
    <p:extLst>
      <p:ext uri="{BB962C8B-B14F-4D97-AF65-F5344CB8AC3E}">
        <p14:creationId xmlns:p14="http://schemas.microsoft.com/office/powerpoint/2010/main" val="2826461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link to DOT Telework</a:t>
            </a:r>
            <a:r>
              <a:rPr lang="en-US" baseline="0" dirty="0"/>
              <a:t> Policy</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31</a:t>
            </a:fld>
            <a:endParaRPr lang="en-US"/>
          </a:p>
        </p:txBody>
      </p:sp>
    </p:spTree>
    <p:extLst>
      <p:ext uri="{BB962C8B-B14F-4D97-AF65-F5344CB8AC3E}">
        <p14:creationId xmlns:p14="http://schemas.microsoft.com/office/powerpoint/2010/main" val="28379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40</a:t>
            </a:fld>
            <a:endParaRPr lang="en-US"/>
          </a:p>
        </p:txBody>
      </p:sp>
    </p:spTree>
    <p:extLst>
      <p:ext uri="{BB962C8B-B14F-4D97-AF65-F5344CB8AC3E}">
        <p14:creationId xmlns:p14="http://schemas.microsoft.com/office/powerpoint/2010/main" val="133306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7</a:t>
            </a:fld>
            <a:endParaRPr lang="en-US"/>
          </a:p>
        </p:txBody>
      </p:sp>
    </p:spTree>
    <p:extLst>
      <p:ext uri="{BB962C8B-B14F-4D97-AF65-F5344CB8AC3E}">
        <p14:creationId xmlns:p14="http://schemas.microsoft.com/office/powerpoint/2010/main" val="395484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8</a:t>
            </a:fld>
            <a:endParaRPr lang="en-US"/>
          </a:p>
        </p:txBody>
      </p:sp>
    </p:spTree>
    <p:extLst>
      <p:ext uri="{BB962C8B-B14F-4D97-AF65-F5344CB8AC3E}">
        <p14:creationId xmlns:p14="http://schemas.microsoft.com/office/powerpoint/2010/main" val="350414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have a  DOT Internet</a:t>
            </a:r>
            <a:r>
              <a:rPr lang="en-US" baseline="0" dirty="0"/>
              <a:t> Use Policy or only the ROB?</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15</a:t>
            </a:fld>
            <a:endParaRPr lang="en-US"/>
          </a:p>
        </p:txBody>
      </p:sp>
    </p:spTree>
    <p:extLst>
      <p:ext uri="{BB962C8B-B14F-4D97-AF65-F5344CB8AC3E}">
        <p14:creationId xmlns:p14="http://schemas.microsoft.com/office/powerpoint/2010/main" val="179581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16</a:t>
            </a:fld>
            <a:endParaRPr lang="en-US"/>
          </a:p>
        </p:txBody>
      </p:sp>
    </p:spTree>
    <p:extLst>
      <p:ext uri="{BB962C8B-B14F-4D97-AF65-F5344CB8AC3E}">
        <p14:creationId xmlns:p14="http://schemas.microsoft.com/office/powerpoint/2010/main" val="281599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17</a:t>
            </a:fld>
            <a:endParaRPr lang="en-US"/>
          </a:p>
        </p:txBody>
      </p:sp>
    </p:spTree>
    <p:extLst>
      <p:ext uri="{BB962C8B-B14F-4D97-AF65-F5344CB8AC3E}">
        <p14:creationId xmlns:p14="http://schemas.microsoft.com/office/powerpoint/2010/main" val="128273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was added.</a:t>
            </a:r>
          </a:p>
        </p:txBody>
      </p:sp>
      <p:sp>
        <p:nvSpPr>
          <p:cNvPr id="4" name="Slide Number Placeholder 3"/>
          <p:cNvSpPr>
            <a:spLocks noGrp="1"/>
          </p:cNvSpPr>
          <p:nvPr>
            <p:ph type="sldNum" sz="quarter" idx="10"/>
          </p:nvPr>
        </p:nvSpPr>
        <p:spPr/>
        <p:txBody>
          <a:bodyPr/>
          <a:lstStyle/>
          <a:p>
            <a:fld id="{3C79160D-5E91-4D92-A358-8E97D76A1BAE}" type="slidenum">
              <a:rPr lang="en-US" smtClean="0"/>
              <a:t>18</a:t>
            </a:fld>
            <a:endParaRPr lang="en-US"/>
          </a:p>
        </p:txBody>
      </p:sp>
    </p:spTree>
    <p:extLst>
      <p:ext uri="{BB962C8B-B14F-4D97-AF65-F5344CB8AC3E}">
        <p14:creationId xmlns:p14="http://schemas.microsoft.com/office/powerpoint/2010/main" val="407677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22</a:t>
            </a:fld>
            <a:endParaRPr lang="en-US"/>
          </a:p>
        </p:txBody>
      </p:sp>
    </p:spTree>
    <p:extLst>
      <p:ext uri="{BB962C8B-B14F-4D97-AF65-F5344CB8AC3E}">
        <p14:creationId xmlns:p14="http://schemas.microsoft.com/office/powerpoint/2010/main" val="279647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28</a:t>
            </a:fld>
            <a:endParaRPr lang="en-US"/>
          </a:p>
        </p:txBody>
      </p:sp>
    </p:spTree>
    <p:extLst>
      <p:ext uri="{BB962C8B-B14F-4D97-AF65-F5344CB8AC3E}">
        <p14:creationId xmlns:p14="http://schemas.microsoft.com/office/powerpoint/2010/main" val="3549710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535"/>
            <a:ext cx="9134475" cy="6856929"/>
          </a:xfrm>
          <a:prstGeom prst="rect">
            <a:avLst/>
          </a:prstGeom>
        </p:spPr>
      </p:pic>
      <p:sp>
        <p:nvSpPr>
          <p:cNvPr id="2" name="Title 1"/>
          <p:cNvSpPr>
            <a:spLocks noGrp="1"/>
          </p:cNvSpPr>
          <p:nvPr>
            <p:ph type="ctrTitle"/>
          </p:nvPr>
        </p:nvSpPr>
        <p:spPr>
          <a:xfrm>
            <a:off x="611095" y="1592550"/>
            <a:ext cx="7772400" cy="1141684"/>
          </a:xfrm>
          <a:effectLst/>
        </p:spPr>
        <p:txBody>
          <a:bodyPr>
            <a:normAutofit/>
          </a:bodyPr>
          <a:lstStyle>
            <a:lvl1pPr algn="l">
              <a:defRPr sz="4500" b="1">
                <a:solidFill>
                  <a:srgbClr val="0A5894"/>
                </a:solidFill>
                <a:effectLst/>
              </a:defRPr>
            </a:lvl1pPr>
          </a:lstStyle>
          <a:p>
            <a:r>
              <a:rPr lang="en-US" dirty="0"/>
              <a:t>Click to edit Master title style</a:t>
            </a:r>
          </a:p>
        </p:txBody>
      </p:sp>
      <p:sp>
        <p:nvSpPr>
          <p:cNvPr id="3" name="Subtitle 2"/>
          <p:cNvSpPr>
            <a:spLocks noGrp="1"/>
          </p:cNvSpPr>
          <p:nvPr>
            <p:ph type="subTitle" idx="1"/>
          </p:nvPr>
        </p:nvSpPr>
        <p:spPr>
          <a:xfrm>
            <a:off x="611095" y="2621434"/>
            <a:ext cx="6400800" cy="471393"/>
          </a:xfrm>
        </p:spPr>
        <p:txBody>
          <a:bodyPr/>
          <a:lstStyle>
            <a:lvl1pPr marL="0" indent="0" algn="l">
              <a:buNone/>
              <a:defRPr>
                <a:solidFill>
                  <a:srgbClr val="98C8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p:ph type="body" sz="quarter" idx="10" hasCustomPrompt="1"/>
          </p:nvPr>
        </p:nvSpPr>
        <p:spPr>
          <a:xfrm>
            <a:off x="3901144" y="3974353"/>
            <a:ext cx="4332941" cy="449262"/>
          </a:xfrm>
        </p:spPr>
        <p:txBody>
          <a:bodyPr>
            <a:noAutofit/>
          </a:bodyPr>
          <a:lstStyle>
            <a:lvl1pPr algn="r">
              <a:buNone/>
              <a:defRPr sz="2500" baseline="0">
                <a:solidFill>
                  <a:srgbClr val="98C83E"/>
                </a:solidFill>
              </a:defRPr>
            </a:lvl1pPr>
          </a:lstStyle>
          <a:p>
            <a:pPr lvl="0"/>
            <a:r>
              <a:rPr lang="en-US" dirty="0"/>
              <a:t>Click to edit Presenter Name</a:t>
            </a:r>
          </a:p>
        </p:txBody>
      </p:sp>
      <p:sp>
        <p:nvSpPr>
          <p:cNvPr id="17" name="Text Placeholder 15"/>
          <p:cNvSpPr>
            <a:spLocks noGrp="1"/>
          </p:cNvSpPr>
          <p:nvPr>
            <p:ph type="body" sz="quarter" idx="11" hasCustomPrompt="1"/>
          </p:nvPr>
        </p:nvSpPr>
        <p:spPr>
          <a:xfrm>
            <a:off x="3901144" y="4378792"/>
            <a:ext cx="4332941" cy="449262"/>
          </a:xfrm>
        </p:spPr>
        <p:txBody>
          <a:bodyPr>
            <a:noAutofit/>
          </a:bodyPr>
          <a:lstStyle>
            <a:lvl1pPr algn="r">
              <a:buNone/>
              <a:defRPr sz="1800" baseline="0">
                <a:solidFill>
                  <a:schemeClr val="tx1">
                    <a:lumMod val="50000"/>
                    <a:lumOff val="50000"/>
                  </a:schemeClr>
                </a:solidFill>
              </a:defRPr>
            </a:lvl1pPr>
          </a:lstStyle>
          <a:p>
            <a:pPr lvl="0"/>
            <a:r>
              <a:rPr lang="en-US" dirty="0"/>
              <a:t>Click to edit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BC1DD-36D2-D343-96AE-3F38E52392E9}" type="datetimeFigureOut">
              <a:rPr lang="en-US" smtClean="0"/>
              <a:pPr/>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BC1DD-36D2-D343-96AE-3F38E52392E9}" type="datetimeFigureOut">
              <a:rPr lang="en-US" smtClean="0"/>
              <a:pPr/>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71548" y="6445996"/>
            <a:ext cx="2133600" cy="365125"/>
          </a:xfrm>
        </p:spPr>
        <p:txBody>
          <a:bodyPr/>
          <a:lstStyle>
            <a:lvl1pPr>
              <a:defRPr>
                <a:solidFill>
                  <a:srgbClr val="000000"/>
                </a:solidFill>
              </a:defRPr>
            </a:lvl1pPr>
          </a:lstStyle>
          <a:p>
            <a:fld id="{36EAB187-7E39-1E4B-8767-A47ADC6C83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A5894"/>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a:solidFill>
                  <a:srgbClr val="98C8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971548" y="6445996"/>
            <a:ext cx="2133600" cy="365125"/>
          </a:xfrm>
        </p:spPr>
        <p:txBody>
          <a:bodyPr/>
          <a:lstStyle>
            <a:lvl1pPr>
              <a:defRPr>
                <a:solidFill>
                  <a:schemeClr val="tx1"/>
                </a:solidFill>
              </a:defRPr>
            </a:lvl1pPr>
          </a:lstStyle>
          <a:p>
            <a:fld id="{36EAB187-7E39-1E4B-8767-A47ADC6C83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9BC1DD-36D2-D343-96AE-3F38E52392E9}" type="datetimeFigureOut">
              <a:rPr lang="en-US" smtClean="0"/>
              <a:pPr/>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9BC1DD-36D2-D343-96AE-3F38E52392E9}" type="datetimeFigureOut">
              <a:rPr lang="en-US" smtClean="0"/>
              <a:pPr/>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9BC1DD-36D2-D343-96AE-3F38E52392E9}" type="datetimeFigureOut">
              <a:rPr lang="en-US" smtClean="0"/>
              <a:pPr/>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C1DD-36D2-D343-96AE-3F38E52392E9}" type="datetimeFigureOut">
              <a:rPr lang="en-US" smtClean="0"/>
              <a:pPr/>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BC1DD-36D2-D343-96AE-3F38E52392E9}" type="datetimeFigureOut">
              <a:rPr lang="en-US" smtClean="0"/>
              <a:pPr/>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BC1DD-36D2-D343-96AE-3F38E52392E9}" type="datetimeFigureOut">
              <a:rPr lang="en-US" smtClean="0"/>
              <a:pPr/>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25" y="535"/>
            <a:ext cx="9134475" cy="6856929"/>
          </a:xfrm>
          <a:prstGeom prst="rect">
            <a:avLst/>
          </a:prstGeom>
        </p:spPr>
      </p:pic>
      <p:sp>
        <p:nvSpPr>
          <p:cNvPr id="2" name="Title Placeholder 1"/>
          <p:cNvSpPr>
            <a:spLocks noGrp="1"/>
          </p:cNvSpPr>
          <p:nvPr>
            <p:ph type="title"/>
          </p:nvPr>
        </p:nvSpPr>
        <p:spPr>
          <a:xfrm>
            <a:off x="113557" y="65464"/>
            <a:ext cx="8229600" cy="8608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C1DD-36D2-D343-96AE-3F38E52392E9}" type="datetimeFigureOut">
              <a:rPr lang="en-US" smtClean="0"/>
              <a:pPr/>
              <a:t>5/1/2018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AB187-7E39-1E4B-8767-A47ADC6C83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500" b="1" kern="1200">
          <a:solidFill>
            <a:schemeClr val="bg1"/>
          </a:solidFill>
          <a:effectLst>
            <a:outerShdw blurRad="50800" dist="38100" dir="270000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000" kern="1200">
          <a:solidFill>
            <a:srgbClr val="0A5894"/>
          </a:solidFill>
          <a:latin typeface="+mn-lt"/>
          <a:ea typeface="+mn-ea"/>
          <a:cs typeface="+mn-cs"/>
        </a:defRPr>
      </a:lvl1pPr>
      <a:lvl2pPr marL="742950" indent="-285750" algn="l" defTabSz="457200" rtl="0" eaLnBrk="1" latinLnBrk="0" hangingPunct="1">
        <a:spcBef>
          <a:spcPct val="20000"/>
        </a:spcBef>
        <a:buFont typeface="Arial"/>
        <a:buChar char="–"/>
        <a:defRPr sz="23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7F7F7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faa.gov/content/dam/myfaa/tools_resources/social_media/DOT_Social_Media_Policy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ge.gov/Laws-and-Regulations/OGE-Regulations/5-C-F-R--Part-2635---Standards-of-ethical-conduct-for-employees-of-the-executive-branc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dotnet.dot.gov/technology/docs/DOT%20Telework%20Order%201501%201A.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dotnet.dot.gov/technology/telework/"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safekids.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9-AWA-SOC@fa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ngress.gov/113/plaws/publ283/PLAW-113publ283.pdf"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our.dot.gov/team/dot.it/CIOP/DOT%20Order%201351.37,%20Departmental%20Cybersecurity%20Policy.pdf" TargetMode="External"/><Relationship Id="rId5" Type="http://schemas.openxmlformats.org/officeDocument/2006/relationships/hyperlink" Target="http://www.whitehouse.gov/sites/default/files/omb/memoranda/fy2007/m07-16.pdf" TargetMode="External"/><Relationship Id="rId4" Type="http://schemas.openxmlformats.org/officeDocument/2006/relationships/hyperlink" Target="http://www.whitehouse.gov/omb/circulars_a130_a130appendix_iii/"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wmf"/><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bwMode="auto">
          <a:xfrm>
            <a:off x="7239000" y="568630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2" name="Title 1"/>
          <p:cNvSpPr>
            <a:spLocks noGrp="1"/>
          </p:cNvSpPr>
          <p:nvPr>
            <p:ph type="ctrTitle"/>
          </p:nvPr>
        </p:nvSpPr>
        <p:spPr>
          <a:xfrm>
            <a:off x="534987" y="1398677"/>
            <a:ext cx="8008937" cy="1219200"/>
          </a:xfrm>
        </p:spPr>
        <p:txBody>
          <a:bodyPr>
            <a:noAutofit/>
          </a:bodyPr>
          <a:lstStyle/>
          <a:p>
            <a:pPr eaLnBrk="0" hangingPunct="0">
              <a:spcBef>
                <a:spcPct val="20000"/>
              </a:spcBef>
            </a:pPr>
            <a:r>
              <a:rPr lang="en-US" sz="3600" dirty="0">
                <a:ln w="11430"/>
              </a:rPr>
              <a:t>FY 2018 Department of Transportation (DOT) Security Awareness and Privacy Training part 1</a:t>
            </a:r>
            <a:endParaRPr lang="en-US" sz="4000" dirty="0"/>
          </a:p>
        </p:txBody>
      </p:sp>
      <p:sp>
        <p:nvSpPr>
          <p:cNvPr id="3" name="Subtitle 2"/>
          <p:cNvSpPr>
            <a:spLocks noGrp="1"/>
          </p:cNvSpPr>
          <p:nvPr>
            <p:ph type="subTitle" idx="1"/>
          </p:nvPr>
        </p:nvSpPr>
        <p:spPr>
          <a:xfrm>
            <a:off x="598488" y="2792049"/>
            <a:ext cx="7288212" cy="685800"/>
          </a:xfrm>
        </p:spPr>
        <p:txBody>
          <a:bodyPr>
            <a:noAutofit/>
          </a:bodyPr>
          <a:lstStyle/>
          <a:p>
            <a:r>
              <a:rPr lang="en-US" sz="2400" dirty="0">
                <a:ln w="11430"/>
                <a:effectLst/>
              </a:rPr>
              <a:t>for </a:t>
            </a:r>
            <a:r>
              <a:rPr lang="en-US" sz="2400" dirty="0">
                <a:ln w="11430"/>
              </a:rPr>
              <a:t>F</a:t>
            </a:r>
            <a:r>
              <a:rPr lang="en-US" sz="2400" dirty="0">
                <a:ln w="11430"/>
                <a:effectLst/>
              </a:rPr>
              <a:t>ederal </a:t>
            </a:r>
            <a:r>
              <a:rPr lang="en-US" sz="2400" dirty="0">
                <a:ln w="11430"/>
              </a:rPr>
              <a:t>E</a:t>
            </a:r>
            <a:r>
              <a:rPr lang="en-US" sz="2400" dirty="0">
                <a:ln w="11430"/>
                <a:effectLst/>
              </a:rPr>
              <a:t>mployees and </a:t>
            </a:r>
            <a:r>
              <a:rPr lang="en-US" sz="2400" dirty="0">
                <a:ln w="11430"/>
              </a:rPr>
              <a:t>C</a:t>
            </a:r>
            <a:r>
              <a:rPr lang="en-US" sz="2400" dirty="0">
                <a:ln w="11430"/>
                <a:effectLst/>
              </a:rPr>
              <a:t>ontractors</a:t>
            </a:r>
            <a:endParaRPr lang="en-US" sz="2400" dirty="0">
              <a:effectLst/>
            </a:endParaRPr>
          </a:p>
        </p:txBody>
      </p:sp>
    </p:spTree>
    <p:extLst>
      <p:ext uri="{BB962C8B-B14F-4D97-AF65-F5344CB8AC3E}">
        <p14:creationId xmlns:p14="http://schemas.microsoft.com/office/powerpoint/2010/main" val="163581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88" y="67325"/>
            <a:ext cx="8229600" cy="860889"/>
          </a:xfrm>
        </p:spPr>
        <p:txBody>
          <a:bodyPr>
            <a:normAutofit/>
          </a:bodyPr>
          <a:lstStyle/>
          <a:p>
            <a:r>
              <a:rPr lang="en-US" sz="4000" dirty="0"/>
              <a:t>Accessing DOT Systems and Resources</a:t>
            </a:r>
          </a:p>
        </p:txBody>
      </p:sp>
      <p:sp>
        <p:nvSpPr>
          <p:cNvPr id="5" name="Content Placeholder 4"/>
          <p:cNvSpPr>
            <a:spLocks noGrp="1"/>
          </p:cNvSpPr>
          <p:nvPr>
            <p:ph idx="1"/>
          </p:nvPr>
        </p:nvSpPr>
        <p:spPr>
          <a:xfrm>
            <a:off x="534988" y="1379747"/>
            <a:ext cx="6469811" cy="4525963"/>
          </a:xfrm>
        </p:spPr>
        <p:txBody>
          <a:bodyPr/>
          <a:lstStyle/>
          <a:p>
            <a:pPr marL="0" indent="0">
              <a:spcBef>
                <a:spcPts val="600"/>
              </a:spcBef>
              <a:buNone/>
              <a:defRPr/>
            </a:pPr>
            <a:r>
              <a:rPr lang="en-US" sz="2400" b="1" dirty="0"/>
              <a:t>What are DOT IT Systems and Resources?</a:t>
            </a:r>
          </a:p>
          <a:p>
            <a:pPr marL="0" indent="0">
              <a:spcBef>
                <a:spcPts val="600"/>
              </a:spcBef>
              <a:buNone/>
              <a:defRPr/>
            </a:pPr>
            <a:endParaRPr lang="en-US" sz="1200" b="1" dirty="0"/>
          </a:p>
          <a:p>
            <a:pPr lvl="1">
              <a:lnSpc>
                <a:spcPct val="80000"/>
              </a:lnSpc>
              <a:spcBef>
                <a:spcPts val="0"/>
              </a:spcBef>
              <a:spcAft>
                <a:spcPts val="600"/>
              </a:spcAft>
            </a:pPr>
            <a:r>
              <a:rPr lang="en-US" sz="1600" dirty="0">
                <a:solidFill>
                  <a:schemeClr val="accent1">
                    <a:lumMod val="75000"/>
                  </a:schemeClr>
                </a:solidFill>
              </a:rPr>
              <a:t>Workstations, laptop computers, servers.</a:t>
            </a:r>
          </a:p>
          <a:p>
            <a:pPr lvl="1">
              <a:lnSpc>
                <a:spcPct val="80000"/>
              </a:lnSpc>
              <a:spcBef>
                <a:spcPts val="0"/>
              </a:spcBef>
              <a:spcAft>
                <a:spcPts val="600"/>
              </a:spcAft>
            </a:pPr>
            <a:r>
              <a:rPr lang="en-US" sz="1800" dirty="0">
                <a:solidFill>
                  <a:schemeClr val="accent1">
                    <a:lumMod val="75000"/>
                  </a:schemeClr>
                </a:solidFill>
              </a:rPr>
              <a:t>The network infrastructure (for example, wiring and cable, routers, switches, printers, etc.).</a:t>
            </a:r>
          </a:p>
          <a:p>
            <a:pPr lvl="1">
              <a:lnSpc>
                <a:spcPct val="80000"/>
              </a:lnSpc>
              <a:spcBef>
                <a:spcPts val="0"/>
              </a:spcBef>
              <a:spcAft>
                <a:spcPts val="600"/>
              </a:spcAft>
            </a:pPr>
            <a:r>
              <a:rPr lang="en-US" sz="1800" dirty="0">
                <a:solidFill>
                  <a:schemeClr val="accent1">
                    <a:lumMod val="75000"/>
                  </a:schemeClr>
                </a:solidFill>
              </a:rPr>
              <a:t>Personal digital assistants and tablet computers (for example, Palm Pilot, iPad, etc.).</a:t>
            </a:r>
          </a:p>
          <a:p>
            <a:pPr lvl="1">
              <a:lnSpc>
                <a:spcPct val="80000"/>
              </a:lnSpc>
              <a:spcBef>
                <a:spcPts val="0"/>
              </a:spcBef>
              <a:spcAft>
                <a:spcPts val="600"/>
              </a:spcAft>
            </a:pPr>
            <a:r>
              <a:rPr lang="en-US" sz="1800" dirty="0">
                <a:solidFill>
                  <a:schemeClr val="accent1">
                    <a:lumMod val="75000"/>
                  </a:schemeClr>
                </a:solidFill>
              </a:rPr>
              <a:t>Cellular, mobile, smart phones, text messaging systems (for example, BlackBerry Messenger and iPhone).</a:t>
            </a:r>
          </a:p>
          <a:p>
            <a:pPr lvl="1">
              <a:lnSpc>
                <a:spcPct val="80000"/>
              </a:lnSpc>
              <a:spcBef>
                <a:spcPts val="0"/>
              </a:spcBef>
              <a:spcAft>
                <a:spcPts val="600"/>
              </a:spcAft>
            </a:pPr>
            <a:r>
              <a:rPr lang="en-US" sz="1800" dirty="0">
                <a:solidFill>
                  <a:schemeClr val="accent1">
                    <a:lumMod val="75000"/>
                  </a:schemeClr>
                </a:solidFill>
              </a:rPr>
              <a:t>Plug-in and wireless add-ons that employ removable media (for example, USB flash memory (thumb) drives, external drives, diskettes, CDs, DVDs, etc.).</a:t>
            </a:r>
          </a:p>
          <a:p>
            <a:pPr lvl="1">
              <a:lnSpc>
                <a:spcPct val="80000"/>
              </a:lnSpc>
              <a:spcBef>
                <a:spcPts val="0"/>
              </a:spcBef>
              <a:spcAft>
                <a:spcPts val="600"/>
              </a:spcAft>
            </a:pPr>
            <a:r>
              <a:rPr lang="en-US" sz="1800" dirty="0">
                <a:solidFill>
                  <a:schemeClr val="accent1">
                    <a:lumMod val="75000"/>
                  </a:schemeClr>
                </a:solidFill>
              </a:rPr>
              <a:t>DOT Information, data, reports, websites, etc.</a:t>
            </a:r>
          </a:p>
          <a:p>
            <a:pPr marL="0" indent="0">
              <a:buNone/>
            </a:pPr>
            <a:endParaRPr lang="en-US" dirty="0"/>
          </a:p>
        </p:txBody>
      </p:sp>
      <p:pic>
        <p:nvPicPr>
          <p:cNvPr id="6" name="Picture 3" descr="This picture shows an artistic graphic design of a human eye on a computer monitor." title="Eye in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1295" y="1828800"/>
            <a:ext cx="1354555" cy="1548063"/>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9" name="Right Arrow 8"/>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10" name="Slide Number Placeholder 1"/>
          <p:cNvSpPr txBox="1">
            <a:spLocks/>
          </p:cNvSpPr>
          <p:nvPr/>
        </p:nvSpPr>
        <p:spPr>
          <a:xfrm>
            <a:off x="8429310" y="6466997"/>
            <a:ext cx="662239" cy="365125"/>
          </a:xfrm>
          <a:prstGeom prst="rect">
            <a:avLst/>
          </a:prstGeom>
        </p:spPr>
        <p:txBody>
          <a:bodyPr vert="horz" lIns="91440" tIns="45720" rIns="91440" bIns="45720" rtlCol="0" anchor="ctr"/>
          <a:lstStyle>
            <a:defPPr>
              <a:defRPr lang="en-US"/>
            </a:defPPr>
            <a:lvl1pPr algn="r">
              <a:defRPr sz="1200">
                <a:solidFill>
                  <a:prstClr val="black">
                    <a:tint val="75000"/>
                  </a:prstClr>
                </a:solidFill>
              </a:defRPr>
            </a:lvl1pPr>
          </a:lstStyle>
          <a:p>
            <a:fld id="{36EAB187-7E39-1E4B-8767-A47ADC6C83D2}" type="slidenum">
              <a:rPr lang="en-US"/>
              <a:pPr/>
              <a:t>10</a:t>
            </a:fld>
            <a:endParaRPr lang="en-US" dirty="0"/>
          </a:p>
        </p:txBody>
      </p:sp>
    </p:spTree>
    <p:extLst>
      <p:ext uri="{BB962C8B-B14F-4D97-AF65-F5344CB8AC3E}">
        <p14:creationId xmlns:p14="http://schemas.microsoft.com/office/powerpoint/2010/main" val="76832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88" y="67325"/>
            <a:ext cx="8229600" cy="860889"/>
          </a:xfrm>
        </p:spPr>
        <p:txBody>
          <a:bodyPr>
            <a:normAutofit/>
          </a:bodyPr>
          <a:lstStyle/>
          <a:p>
            <a:r>
              <a:rPr lang="en-US" sz="4000" dirty="0"/>
              <a:t>Accessing DOT Systems and Resources</a:t>
            </a:r>
          </a:p>
        </p:txBody>
      </p:sp>
      <p:sp>
        <p:nvSpPr>
          <p:cNvPr id="5" name="Content Placeholder 4"/>
          <p:cNvSpPr>
            <a:spLocks noGrp="1"/>
          </p:cNvSpPr>
          <p:nvPr>
            <p:ph idx="1"/>
          </p:nvPr>
        </p:nvSpPr>
        <p:spPr>
          <a:xfrm>
            <a:off x="534988" y="1379747"/>
            <a:ext cx="6469811" cy="4525963"/>
          </a:xfrm>
        </p:spPr>
        <p:txBody>
          <a:bodyPr/>
          <a:lstStyle/>
          <a:p>
            <a:pPr marL="0" indent="0">
              <a:spcBef>
                <a:spcPts val="600"/>
              </a:spcBef>
              <a:buNone/>
              <a:defRPr/>
            </a:pPr>
            <a:r>
              <a:rPr lang="en-US" sz="2400" b="1" dirty="0"/>
              <a:t>Accessing DOT Systems</a:t>
            </a:r>
          </a:p>
          <a:p>
            <a:pPr>
              <a:spcBef>
                <a:spcPts val="600"/>
              </a:spcBef>
              <a:defRPr/>
            </a:pPr>
            <a:r>
              <a:rPr lang="en-US" sz="1800" dirty="0"/>
              <a:t>The DOT provides you access to its network and systems to conduct official business on behalf of the DOT.</a:t>
            </a:r>
          </a:p>
          <a:p>
            <a:pPr lvl="1">
              <a:spcBef>
                <a:spcPts val="600"/>
              </a:spcBef>
              <a:defRPr/>
            </a:pPr>
            <a:r>
              <a:rPr lang="en-US" sz="1600" dirty="0">
                <a:solidFill>
                  <a:schemeClr val="accent1">
                    <a:lumMod val="75000"/>
                  </a:schemeClr>
                </a:solidFill>
              </a:rPr>
              <a:t>You are responsible for the security of your account, password, and the information and data you access with your account.</a:t>
            </a:r>
          </a:p>
          <a:p>
            <a:pPr lvl="1">
              <a:spcBef>
                <a:spcPts val="600"/>
              </a:spcBef>
              <a:defRPr/>
            </a:pPr>
            <a:r>
              <a:rPr lang="en-US" sz="1600" dirty="0">
                <a:solidFill>
                  <a:schemeClr val="accent1">
                    <a:lumMod val="75000"/>
                  </a:schemeClr>
                </a:solidFill>
              </a:rPr>
              <a:t>Users of DOT systems have </a:t>
            </a:r>
            <a:r>
              <a:rPr lang="en-US" sz="1600" b="1" dirty="0">
                <a:solidFill>
                  <a:schemeClr val="accent1">
                    <a:lumMod val="75000"/>
                  </a:schemeClr>
                </a:solidFill>
              </a:rPr>
              <a:t>no reasonable expectation of privacy when using a DOT information system</a:t>
            </a:r>
          </a:p>
          <a:p>
            <a:pPr lvl="1">
              <a:spcBef>
                <a:spcPts val="600"/>
              </a:spcBef>
              <a:defRPr/>
            </a:pPr>
            <a:r>
              <a:rPr lang="en-US" sz="1600" dirty="0">
                <a:solidFill>
                  <a:schemeClr val="accent1">
                    <a:lumMod val="75000"/>
                  </a:schemeClr>
                </a:solidFill>
              </a:rPr>
              <a:t>To protect the DOT network and systems from misuse or unauthorized access, the DOT </a:t>
            </a:r>
            <a:r>
              <a:rPr lang="en-US" sz="1600" b="1" dirty="0">
                <a:solidFill>
                  <a:schemeClr val="accent1">
                    <a:lumMod val="75000"/>
                  </a:schemeClr>
                </a:solidFill>
              </a:rPr>
              <a:t>reserves the right to monitor </a:t>
            </a:r>
            <a:r>
              <a:rPr lang="en-US" sz="1600" dirty="0">
                <a:solidFill>
                  <a:schemeClr val="accent1">
                    <a:lumMod val="75000"/>
                  </a:schemeClr>
                </a:solidFill>
              </a:rPr>
              <a:t>the DOT network and all attached systems, including </a:t>
            </a:r>
            <a:r>
              <a:rPr lang="en-US" sz="1600" b="1" dirty="0">
                <a:solidFill>
                  <a:schemeClr val="accent1">
                    <a:lumMod val="75000"/>
                  </a:schemeClr>
                </a:solidFill>
              </a:rPr>
              <a:t>all activity </a:t>
            </a:r>
            <a:r>
              <a:rPr lang="en-US" sz="1600" dirty="0">
                <a:solidFill>
                  <a:schemeClr val="accent1">
                    <a:lumMod val="75000"/>
                  </a:schemeClr>
                </a:solidFill>
              </a:rPr>
              <a:t>on your system.</a:t>
            </a:r>
          </a:p>
          <a:p>
            <a:pPr>
              <a:spcBef>
                <a:spcPts val="600"/>
              </a:spcBef>
              <a:defRPr/>
            </a:pPr>
            <a:r>
              <a:rPr lang="en-US" sz="1800" dirty="0"/>
              <a:t>You must agree to abide by the DOT Rules of Behavior.  </a:t>
            </a:r>
          </a:p>
          <a:p>
            <a:pPr marL="0" indent="0">
              <a:buNone/>
            </a:pPr>
            <a:endParaRPr lang="en-US" dirty="0"/>
          </a:p>
        </p:txBody>
      </p:sp>
      <p:pic>
        <p:nvPicPr>
          <p:cNvPr id="6" name="Picture 3" descr="This picture shows an artistic graphic design of a human eye on a computer monitor." title="Eye in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1295" y="1828800"/>
            <a:ext cx="1354555" cy="1548063"/>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9" name="Right Arrow 8"/>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10" name="Slide Number Placeholder 1"/>
          <p:cNvSpPr txBox="1">
            <a:spLocks/>
          </p:cNvSpPr>
          <p:nvPr/>
        </p:nvSpPr>
        <p:spPr>
          <a:xfrm>
            <a:off x="8429310" y="6466997"/>
            <a:ext cx="662239" cy="365125"/>
          </a:xfrm>
          <a:prstGeom prst="rect">
            <a:avLst/>
          </a:prstGeom>
        </p:spPr>
        <p:txBody>
          <a:bodyPr vert="horz" lIns="91440" tIns="45720" rIns="91440" bIns="45720" rtlCol="0" anchor="ctr"/>
          <a:lstStyle>
            <a:defPPr>
              <a:defRPr lang="en-US"/>
            </a:defPPr>
            <a:lvl1pPr algn="r">
              <a:defRPr sz="1200">
                <a:solidFill>
                  <a:prstClr val="black">
                    <a:tint val="75000"/>
                  </a:prstClr>
                </a:solidFill>
              </a:defRPr>
            </a:lvl1pPr>
          </a:lstStyle>
          <a:p>
            <a:fld id="{36EAB187-7E39-1E4B-8767-A47ADC6C83D2}" type="slidenum">
              <a:rPr lang="en-US"/>
              <a:pPr/>
              <a:t>11</a:t>
            </a:fld>
            <a:endParaRPr lang="en-US" dirty="0"/>
          </a:p>
        </p:txBody>
      </p:sp>
    </p:spTree>
    <p:extLst>
      <p:ext uri="{BB962C8B-B14F-4D97-AF65-F5344CB8AC3E}">
        <p14:creationId xmlns:p14="http://schemas.microsoft.com/office/powerpoint/2010/main" val="220461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Accessing DOT Systems and Resources</a:t>
            </a:r>
          </a:p>
        </p:txBody>
      </p:sp>
      <p:sp>
        <p:nvSpPr>
          <p:cNvPr id="3" name="Content Placeholder 2"/>
          <p:cNvSpPr>
            <a:spLocks noGrp="1"/>
          </p:cNvSpPr>
          <p:nvPr>
            <p:ph idx="1"/>
          </p:nvPr>
        </p:nvSpPr>
        <p:spPr>
          <a:xfrm>
            <a:off x="294061" y="1391323"/>
            <a:ext cx="4754436" cy="4525963"/>
          </a:xfrm>
        </p:spPr>
        <p:txBody>
          <a:bodyPr>
            <a:normAutofit fontScale="92500"/>
          </a:bodyPr>
          <a:lstStyle/>
          <a:p>
            <a:pPr marL="0" indent="0">
              <a:buNone/>
            </a:pPr>
            <a:r>
              <a:rPr lang="en-US" sz="2400" b="1" dirty="0"/>
              <a:t>Access to DOT Systems</a:t>
            </a:r>
          </a:p>
          <a:p>
            <a:pPr lvl="0">
              <a:spcBef>
                <a:spcPts val="0"/>
              </a:spcBef>
              <a:spcAft>
                <a:spcPts val="600"/>
              </a:spcAft>
            </a:pPr>
            <a:r>
              <a:rPr lang="en-US" sz="2400" dirty="0">
                <a:solidFill>
                  <a:srgbClr val="1F497D"/>
                </a:solidFill>
              </a:rPr>
              <a:t>You must complete annual training:</a:t>
            </a:r>
          </a:p>
          <a:p>
            <a:pPr lvl="1">
              <a:spcBef>
                <a:spcPts val="0"/>
              </a:spcBef>
              <a:spcAft>
                <a:spcPts val="600"/>
              </a:spcAft>
            </a:pPr>
            <a:r>
              <a:rPr lang="en-US" sz="2000" b="1" dirty="0">
                <a:solidFill>
                  <a:schemeClr val="accent1">
                    <a:lumMod val="75000"/>
                  </a:schemeClr>
                </a:solidFill>
              </a:rPr>
              <a:t>Mandatory</a:t>
            </a:r>
            <a:r>
              <a:rPr lang="en-US" sz="2000" dirty="0">
                <a:solidFill>
                  <a:schemeClr val="accent1">
                    <a:lumMod val="75000"/>
                  </a:schemeClr>
                </a:solidFill>
              </a:rPr>
              <a:t> completion of Security Awareness Training (SAT) </a:t>
            </a:r>
            <a:r>
              <a:rPr lang="en-US" sz="2000" i="1" dirty="0">
                <a:solidFill>
                  <a:schemeClr val="accent1">
                    <a:lumMod val="75000"/>
                  </a:schemeClr>
                </a:solidFill>
              </a:rPr>
              <a:t>(this course).</a:t>
            </a:r>
          </a:p>
          <a:p>
            <a:pPr lvl="1">
              <a:spcBef>
                <a:spcPts val="0"/>
              </a:spcBef>
              <a:spcAft>
                <a:spcPts val="600"/>
              </a:spcAft>
            </a:pPr>
            <a:r>
              <a:rPr lang="en-US" sz="2000" dirty="0">
                <a:solidFill>
                  <a:schemeClr val="accent1">
                    <a:lumMod val="75000"/>
                  </a:schemeClr>
                </a:solidFill>
              </a:rPr>
              <a:t>System-specific training (as required).</a:t>
            </a:r>
          </a:p>
          <a:p>
            <a:pPr lvl="1">
              <a:spcBef>
                <a:spcPts val="0"/>
              </a:spcBef>
              <a:spcAft>
                <a:spcPts val="600"/>
              </a:spcAft>
            </a:pPr>
            <a:r>
              <a:rPr lang="en-US" sz="2000" dirty="0">
                <a:solidFill>
                  <a:schemeClr val="accent1">
                    <a:lumMod val="75000"/>
                  </a:schemeClr>
                </a:solidFill>
              </a:rPr>
              <a:t>Specialized information security role-based (if applicable to your job duties). </a:t>
            </a:r>
          </a:p>
          <a:p>
            <a:pPr lvl="2">
              <a:spcBef>
                <a:spcPts val="0"/>
              </a:spcBef>
              <a:spcAft>
                <a:spcPts val="600"/>
              </a:spcAft>
            </a:pPr>
            <a:r>
              <a:rPr lang="en-US" sz="1800" dirty="0">
                <a:solidFill>
                  <a:schemeClr val="accent1">
                    <a:lumMod val="75000"/>
                  </a:schemeClr>
                </a:solidFill>
              </a:rPr>
              <a:t>Refer to Appendix D of the DOT cybersecurity Compendium for more information on which roles require specialized training. </a:t>
            </a:r>
          </a:p>
          <a:p>
            <a:pPr marL="0" indent="0">
              <a:buNone/>
            </a:pPr>
            <a:endParaRPr lang="en-US" dirty="0"/>
          </a:p>
        </p:txBody>
      </p:sp>
      <p:pic>
        <p:nvPicPr>
          <p:cNvPr id="4" name="Picture 2" descr="Picture depicts a laptop with an &quot;authorized users only&quot; screen display."/>
          <p:cNvPicPr>
            <a:picLocks noChangeAspect="1" noChangeArrowheads="1"/>
          </p:cNvPicPr>
          <p:nvPr/>
        </p:nvPicPr>
        <p:blipFill>
          <a:blip r:embed="rId2"/>
          <a:srcRect l="14365" t="9756" r="11797" b="13704"/>
          <a:stretch>
            <a:fillRect/>
          </a:stretch>
        </p:blipFill>
        <p:spPr bwMode="auto">
          <a:xfrm>
            <a:off x="5379522" y="1340069"/>
            <a:ext cx="3764478" cy="3913908"/>
          </a:xfrm>
          <a:prstGeom prst="rect">
            <a:avLst/>
          </a:prstGeom>
          <a:noFill/>
          <a:ln w="9525">
            <a:noFill/>
            <a:miter lim="800000"/>
            <a:headEnd/>
            <a:tailEnd/>
          </a:ln>
          <a:effectLst/>
        </p:spPr>
      </p:pic>
      <p:pic>
        <p:nvPicPr>
          <p:cNvPr id="5" name="Picture 1" descr="Picture depicts a laptop with an &quot;authorized users only&quot; screen display."/>
          <p:cNvPicPr>
            <a:picLocks noChangeAspect="1" noChangeArrowheads="1"/>
          </p:cNvPicPr>
          <p:nvPr/>
        </p:nvPicPr>
        <p:blipFill>
          <a:blip r:embed="rId3"/>
          <a:srcRect/>
          <a:stretch>
            <a:fillRect/>
          </a:stretch>
        </p:blipFill>
        <p:spPr bwMode="auto">
          <a:xfrm>
            <a:off x="5830784" y="1533655"/>
            <a:ext cx="2850078" cy="1848378"/>
          </a:xfrm>
          <a:prstGeom prst="rect">
            <a:avLst/>
          </a:prstGeom>
          <a:noFill/>
          <a:ln w="9525">
            <a:noFill/>
            <a:miter lim="800000"/>
            <a:headEnd/>
            <a:tailEnd/>
          </a:ln>
        </p:spPr>
      </p:pic>
      <p:sp>
        <p:nvSpPr>
          <p:cNvPr id="6" name="Left Arrow 5"/>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7" name="Right Arrow 6"/>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8" name="Slide Number Placeholder 1"/>
          <p:cNvSpPr>
            <a:spLocks noGrp="1"/>
          </p:cNvSpPr>
          <p:nvPr>
            <p:ph type="sldNum" sz="quarter" idx="12"/>
          </p:nvPr>
        </p:nvSpPr>
        <p:spPr>
          <a:xfrm>
            <a:off x="8329550" y="6492875"/>
            <a:ext cx="762000" cy="365125"/>
          </a:xfrm>
          <a:prstGeom prst="rect">
            <a:avLst/>
          </a:prstGeom>
        </p:spPr>
        <p:txBody>
          <a:bodyPr/>
          <a:lstStyle/>
          <a:p>
            <a:fld id="{36EAB187-7E39-1E4B-8767-A47ADC6C83D2}" type="slidenum">
              <a:rPr lang="en-US" smtClean="0">
                <a:solidFill>
                  <a:prstClr val="black">
                    <a:tint val="75000"/>
                  </a:prstClr>
                </a:solidFill>
              </a:rPr>
              <a:pPr/>
              <a:t>12</a:t>
            </a:fld>
            <a:endParaRPr lang="en-US" dirty="0">
              <a:solidFill>
                <a:prstClr val="black">
                  <a:tint val="75000"/>
                </a:prstClr>
              </a:solidFill>
            </a:endParaRPr>
          </a:p>
        </p:txBody>
      </p:sp>
      <p:sp>
        <p:nvSpPr>
          <p:cNvPr id="9" name="TextBox 8"/>
          <p:cNvSpPr txBox="1"/>
          <p:nvPr/>
        </p:nvSpPr>
        <p:spPr>
          <a:xfrm>
            <a:off x="312182" y="5433475"/>
            <a:ext cx="8368679"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200" b="1">
                <a:latin typeface="+mn-lt"/>
              </a:defRPr>
            </a:lvl1pPr>
          </a:lstStyle>
          <a:p>
            <a:r>
              <a:rPr lang="en-US" sz="1600" dirty="0"/>
              <a:t>NOTE: </a:t>
            </a:r>
            <a:r>
              <a:rPr lang="en-US" sz="1600" b="0" dirty="0"/>
              <a:t>If you do not agree with the DOT Rules of Behavior or the Monitoring of your activities, you must not use the DOT network or nay DOT system.</a:t>
            </a:r>
          </a:p>
        </p:txBody>
      </p:sp>
    </p:spTree>
    <p:extLst>
      <p:ext uri="{BB962C8B-B14F-4D97-AF65-F5344CB8AC3E}">
        <p14:creationId xmlns:p14="http://schemas.microsoft.com/office/powerpoint/2010/main" val="302441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71374"/>
            <a:ext cx="8229600" cy="860889"/>
          </a:xfrm>
        </p:spPr>
        <p:txBody>
          <a:bodyPr>
            <a:normAutofit/>
          </a:bodyPr>
          <a:lstStyle/>
          <a:p>
            <a:r>
              <a:rPr lang="en-US" sz="4000" dirty="0"/>
              <a:t>Accessing DOT Systems and Resources</a:t>
            </a:r>
          </a:p>
        </p:txBody>
      </p:sp>
      <p:sp>
        <p:nvSpPr>
          <p:cNvPr id="3" name="Content Placeholder 2"/>
          <p:cNvSpPr>
            <a:spLocks noGrp="1"/>
          </p:cNvSpPr>
          <p:nvPr>
            <p:ph idx="1"/>
          </p:nvPr>
        </p:nvSpPr>
        <p:spPr>
          <a:xfrm>
            <a:off x="534988" y="1355725"/>
            <a:ext cx="8229600" cy="4525963"/>
          </a:xfrm>
        </p:spPr>
        <p:txBody>
          <a:bodyPr>
            <a:normAutofit/>
          </a:bodyPr>
          <a:lstStyle/>
          <a:p>
            <a:pPr marL="0" indent="0">
              <a:buNone/>
            </a:pPr>
            <a:r>
              <a:rPr lang="en-US" sz="2400" b="1" dirty="0"/>
              <a:t>Types of Information Used at DOT</a:t>
            </a:r>
          </a:p>
          <a:p>
            <a:r>
              <a:rPr lang="en-US" sz="1800" dirty="0"/>
              <a:t>Use of DOT information and data is essential to the DOT and its Modes to maintain a safe and efficient transportation system. DOT resources are the devices, hardware, and information needed to get the job done. DOT resources include:</a:t>
            </a:r>
          </a:p>
          <a:p>
            <a:pPr marL="920750" lvl="3" indent="-171450" defTabSz="342900">
              <a:spcBef>
                <a:spcPts val="0"/>
              </a:spcBef>
              <a:buFont typeface="Arial" panose="020B0604020202020204" pitchFamily="34" charset="0"/>
              <a:buChar char="•"/>
            </a:pPr>
            <a:r>
              <a:rPr lang="en-US" sz="1600" dirty="0">
                <a:solidFill>
                  <a:schemeClr val="accent1">
                    <a:lumMod val="75000"/>
                  </a:schemeClr>
                </a:solidFill>
              </a:rPr>
              <a:t>Workstations, laptop computers, servers</a:t>
            </a:r>
          </a:p>
          <a:p>
            <a:pPr marL="920750" lvl="3" indent="-171450" defTabSz="342900">
              <a:spcBef>
                <a:spcPts val="0"/>
              </a:spcBef>
              <a:buFont typeface="Arial" panose="020B0604020202020204" pitchFamily="34" charset="0"/>
              <a:buChar char="•"/>
            </a:pPr>
            <a:r>
              <a:rPr lang="en-US" sz="1600" dirty="0">
                <a:solidFill>
                  <a:schemeClr val="accent1">
                    <a:lumMod val="75000"/>
                  </a:schemeClr>
                </a:solidFill>
              </a:rPr>
              <a:t>The network infrastructure (e.g., wiring and cable, routers, switches,  printers, etc.)</a:t>
            </a:r>
          </a:p>
          <a:p>
            <a:pPr marL="920750" lvl="3" indent="-171450" defTabSz="342900">
              <a:spcBef>
                <a:spcPts val="0"/>
              </a:spcBef>
              <a:buFont typeface="Arial" panose="020B0604020202020204" pitchFamily="34" charset="0"/>
              <a:buChar char="•"/>
            </a:pPr>
            <a:r>
              <a:rPr lang="en-US" sz="1600" dirty="0">
                <a:solidFill>
                  <a:schemeClr val="accent1">
                    <a:lumMod val="75000"/>
                  </a:schemeClr>
                </a:solidFill>
              </a:rPr>
              <a:t>Tablet computers (e.g., Android Tablet, iPad, etc.)</a:t>
            </a:r>
          </a:p>
          <a:p>
            <a:pPr marL="920750" lvl="3" indent="-171450" defTabSz="342900">
              <a:spcBef>
                <a:spcPts val="0"/>
              </a:spcBef>
              <a:buFont typeface="Arial" panose="020B0604020202020204" pitchFamily="34" charset="0"/>
              <a:buChar char="•"/>
            </a:pPr>
            <a:r>
              <a:rPr lang="en-US" sz="1600" dirty="0">
                <a:solidFill>
                  <a:schemeClr val="accent1">
                    <a:lumMod val="75000"/>
                  </a:schemeClr>
                </a:solidFill>
              </a:rPr>
              <a:t>Smart Phone, text messaging systems (e.g., Android and iPhone)</a:t>
            </a:r>
          </a:p>
          <a:p>
            <a:pPr marL="920750" lvl="3" indent="-171450" defTabSz="342900">
              <a:spcBef>
                <a:spcPts val="0"/>
              </a:spcBef>
              <a:buFont typeface="Arial" panose="020B0604020202020204" pitchFamily="34" charset="0"/>
              <a:buChar char="•"/>
            </a:pPr>
            <a:r>
              <a:rPr lang="en-US" sz="1600" dirty="0">
                <a:solidFill>
                  <a:schemeClr val="accent1">
                    <a:lumMod val="75000"/>
                  </a:schemeClr>
                </a:solidFill>
              </a:rPr>
              <a:t>Plug-in and wireless add-ons that employ removable media (e.g., USB flash memory aka thumb drives, external drives, diskettes, CDs, DVDs, etc.)</a:t>
            </a:r>
          </a:p>
          <a:p>
            <a:pPr marL="920750" lvl="3" indent="-171450" defTabSz="342900">
              <a:spcBef>
                <a:spcPts val="0"/>
              </a:spcBef>
              <a:buFont typeface="Arial" panose="020B0604020202020204" pitchFamily="34" charset="0"/>
              <a:buChar char="•"/>
            </a:pPr>
            <a:r>
              <a:rPr lang="en-US" sz="1600" dirty="0">
                <a:solidFill>
                  <a:schemeClr val="accent1">
                    <a:lumMod val="75000"/>
                  </a:schemeClr>
                </a:solidFill>
              </a:rPr>
              <a:t>DOT information, data, reports, websites, etc.</a:t>
            </a:r>
          </a:p>
          <a:p>
            <a:pPr marL="292100" lvl="2" indent="0" defTabSz="342900">
              <a:spcBef>
                <a:spcPts val="0"/>
              </a:spcBef>
              <a:buNone/>
            </a:pPr>
            <a:endParaRPr lang="en-US" sz="1600" dirty="0">
              <a:solidFill>
                <a:schemeClr val="accent1">
                  <a:lumMod val="75000"/>
                </a:schemeClr>
              </a:solidFill>
            </a:endParaRPr>
          </a:p>
          <a:p>
            <a:pPr marL="749300" lvl="3" indent="0" defTabSz="342900">
              <a:spcBef>
                <a:spcPts val="0"/>
              </a:spcBef>
              <a:buNone/>
            </a:pPr>
            <a:endParaRPr lang="en-US" sz="1600" dirty="0"/>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622627" y="6466997"/>
            <a:ext cx="468923" cy="365125"/>
          </a:xfrm>
          <a:prstGeom prst="rect">
            <a:avLst/>
          </a:prstGeom>
        </p:spPr>
        <p:txBody>
          <a:bodyPr/>
          <a:lstStyle/>
          <a:p>
            <a:fld id="{36EAB187-7E39-1E4B-8767-A47ADC6C83D2}" type="slidenum">
              <a:rPr lang="en-US" smtClean="0">
                <a:solidFill>
                  <a:prstClr val="black">
                    <a:tint val="75000"/>
                  </a:prstClr>
                </a:solidFill>
              </a:rPr>
              <a:pPr/>
              <a:t>13</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534988" y="5341805"/>
            <a:ext cx="800275" cy="1079766"/>
          </a:xfrm>
          <a:prstGeom prst="rect">
            <a:avLst/>
          </a:prstGeom>
        </p:spPr>
      </p:pic>
      <p:pic>
        <p:nvPicPr>
          <p:cNvPr id="9" name="Picture 8"/>
          <p:cNvPicPr>
            <a:picLocks noChangeAspect="1"/>
          </p:cNvPicPr>
          <p:nvPr/>
        </p:nvPicPr>
        <p:blipFill>
          <a:blip r:embed="rId3"/>
          <a:stretch>
            <a:fillRect/>
          </a:stretch>
        </p:blipFill>
        <p:spPr>
          <a:xfrm>
            <a:off x="1743694" y="5341805"/>
            <a:ext cx="800275" cy="1079766"/>
          </a:xfrm>
          <a:prstGeom prst="rect">
            <a:avLst/>
          </a:prstGeom>
        </p:spPr>
      </p:pic>
      <p:pic>
        <p:nvPicPr>
          <p:cNvPr id="10" name="Picture 9"/>
          <p:cNvPicPr>
            <a:picLocks noChangeAspect="1"/>
          </p:cNvPicPr>
          <p:nvPr/>
        </p:nvPicPr>
        <p:blipFill>
          <a:blip r:embed="rId4"/>
          <a:stretch>
            <a:fillRect/>
          </a:stretch>
        </p:blipFill>
        <p:spPr>
          <a:xfrm>
            <a:off x="3094377" y="5265586"/>
            <a:ext cx="685950" cy="1232203"/>
          </a:xfrm>
          <a:prstGeom prst="rect">
            <a:avLst/>
          </a:prstGeom>
        </p:spPr>
      </p:pic>
    </p:spTree>
    <p:extLst>
      <p:ext uri="{BB962C8B-B14F-4D97-AF65-F5344CB8AC3E}">
        <p14:creationId xmlns:p14="http://schemas.microsoft.com/office/powerpoint/2010/main" val="166489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18"/>
            <a:ext cx="8229600" cy="860889"/>
          </a:xfrm>
        </p:spPr>
        <p:txBody>
          <a:bodyPr>
            <a:normAutofit/>
          </a:bodyPr>
          <a:lstStyle/>
          <a:p>
            <a:r>
              <a:rPr lang="en-US" sz="4000" dirty="0"/>
              <a:t>DOT Internet and Email summary</a:t>
            </a:r>
          </a:p>
        </p:txBody>
      </p:sp>
      <p:sp>
        <p:nvSpPr>
          <p:cNvPr id="3" name="Content Placeholder 2"/>
          <p:cNvSpPr>
            <a:spLocks noGrp="1"/>
          </p:cNvSpPr>
          <p:nvPr>
            <p:ph idx="1"/>
          </p:nvPr>
        </p:nvSpPr>
        <p:spPr>
          <a:xfrm>
            <a:off x="534988" y="1201307"/>
            <a:ext cx="8568436" cy="5936093"/>
          </a:xfrm>
        </p:spPr>
        <p:txBody>
          <a:bodyPr>
            <a:normAutofit/>
          </a:bodyPr>
          <a:lstStyle/>
          <a:p>
            <a:pPr marL="0" indent="0">
              <a:buNone/>
            </a:pPr>
            <a:r>
              <a:rPr lang="en-US" sz="2400" b="1" dirty="0"/>
              <a:t>Limited Personal Use</a:t>
            </a:r>
            <a:endParaRPr lang="en-US" sz="1800" dirty="0"/>
          </a:p>
          <a:p>
            <a:pPr marL="0" lvl="0" indent="0">
              <a:spcBef>
                <a:spcPts val="600"/>
              </a:spcBef>
              <a:buNone/>
              <a:defRPr/>
            </a:pPr>
            <a:r>
              <a:rPr lang="en-US" sz="1800" dirty="0"/>
              <a:t>The primary function of the DOT Internet and email systems is for business use only. Your limited personal use of the Internet and email system must not:</a:t>
            </a:r>
          </a:p>
          <a:p>
            <a:pPr>
              <a:spcBef>
                <a:spcPts val="600"/>
              </a:spcBef>
              <a:defRPr/>
            </a:pPr>
            <a:r>
              <a:rPr lang="en-US" sz="1800" dirty="0">
                <a:solidFill>
                  <a:schemeClr val="accent1">
                    <a:lumMod val="75000"/>
                  </a:schemeClr>
                </a:solidFill>
              </a:rPr>
              <a:t>Compromise the security of DOT information and information systems,</a:t>
            </a:r>
          </a:p>
          <a:p>
            <a:pPr lvl="0">
              <a:spcBef>
                <a:spcPts val="600"/>
              </a:spcBef>
              <a:defRPr/>
            </a:pPr>
            <a:r>
              <a:rPr lang="en-US" sz="1800" dirty="0">
                <a:solidFill>
                  <a:schemeClr val="accent1">
                    <a:lumMod val="75000"/>
                  </a:schemeClr>
                </a:solidFill>
              </a:rPr>
              <a:t>Interfere with the DOT’s normal business operations, or</a:t>
            </a:r>
          </a:p>
          <a:p>
            <a:pPr lvl="0">
              <a:spcBef>
                <a:spcPts val="600"/>
              </a:spcBef>
              <a:defRPr/>
            </a:pPr>
            <a:r>
              <a:rPr lang="en-US" sz="1800" dirty="0">
                <a:solidFill>
                  <a:schemeClr val="accent1">
                    <a:lumMod val="75000"/>
                  </a:schemeClr>
                </a:solidFill>
              </a:rPr>
              <a:t>Keep any DOT employee or contractor from performing their assigned DOT duties.</a:t>
            </a:r>
          </a:p>
          <a:p>
            <a:pPr marL="0" lvl="0" indent="0">
              <a:spcBef>
                <a:spcPts val="600"/>
              </a:spcBef>
              <a:buNone/>
              <a:defRPr/>
            </a:pPr>
            <a:r>
              <a:rPr lang="en-US" sz="1800" dirty="0">
                <a:solidFill>
                  <a:schemeClr val="accent1">
                    <a:lumMod val="75000"/>
                  </a:schemeClr>
                </a:solidFill>
              </a:rPr>
              <a:t>Certain activities are strictly prohibited from access to or use on DOT systems and may result in termination from the DOT, and/or other disciplinary actions.  Examples include, but are not limited to:</a:t>
            </a:r>
          </a:p>
          <a:p>
            <a:pPr>
              <a:spcBef>
                <a:spcPts val="600"/>
              </a:spcBef>
              <a:defRPr/>
            </a:pPr>
            <a:r>
              <a:rPr lang="en-US" sz="1800" dirty="0">
                <a:solidFill>
                  <a:schemeClr val="accent1">
                    <a:lumMod val="75000"/>
                  </a:schemeClr>
                </a:solidFill>
              </a:rPr>
              <a:t>Accessing pornographic material</a:t>
            </a:r>
          </a:p>
          <a:p>
            <a:pPr>
              <a:spcBef>
                <a:spcPts val="600"/>
              </a:spcBef>
              <a:defRPr/>
            </a:pPr>
            <a:r>
              <a:rPr lang="en-US" sz="1800" dirty="0">
                <a:solidFill>
                  <a:schemeClr val="accent1">
                    <a:lumMod val="75000"/>
                  </a:schemeClr>
                </a:solidFill>
              </a:rPr>
              <a:t>Gambling</a:t>
            </a:r>
          </a:p>
          <a:p>
            <a:pPr>
              <a:spcBef>
                <a:spcPts val="600"/>
              </a:spcBef>
              <a:defRPr/>
            </a:pPr>
            <a:r>
              <a:rPr lang="en-US" sz="1800" dirty="0">
                <a:solidFill>
                  <a:schemeClr val="accent1">
                    <a:lumMod val="75000"/>
                  </a:schemeClr>
                </a:solidFill>
              </a:rPr>
              <a:t>Operating a private business</a:t>
            </a:r>
          </a:p>
          <a:p>
            <a:pPr marL="0" indent="0">
              <a:buNone/>
            </a:pPr>
            <a:endParaRPr lang="en-US" sz="2400" b="1" dirty="0"/>
          </a:p>
        </p:txBody>
      </p:sp>
      <p:sp>
        <p:nvSpPr>
          <p:cNvPr id="4" name="TextBox 3"/>
          <p:cNvSpPr txBox="1"/>
          <p:nvPr/>
        </p:nvSpPr>
        <p:spPr>
          <a:xfrm>
            <a:off x="672166" y="5448933"/>
            <a:ext cx="8294079" cy="954107"/>
          </a:xfrm>
          <a:prstGeom prst="rect">
            <a:avLst/>
          </a:prstGeom>
          <a:solidFill>
            <a:schemeClr val="bg1">
              <a:lumMod val="85000"/>
            </a:schemeClr>
          </a:solidFill>
        </p:spPr>
        <p:txBody>
          <a:bodyPr wrap="square" rtlCol="0">
            <a:spAutoFit/>
          </a:bodyPr>
          <a:lstStyle/>
          <a:p>
            <a:r>
              <a:rPr lang="en-US" sz="1400" b="1" dirty="0"/>
              <a:t>Warning:</a:t>
            </a:r>
            <a:r>
              <a:rPr lang="en-US" sz="1400" dirty="0"/>
              <a:t> Your use of the DOT Internet and all e-mail received, stored, or transmitted</a:t>
            </a:r>
            <a:r>
              <a:rPr lang="en-US" sz="1400" b="1" u="sng" dirty="0"/>
              <a:t> is monitored and may be intercepted</a:t>
            </a:r>
            <a:r>
              <a:rPr lang="en-US" sz="1400" dirty="0"/>
              <a:t> by DOT for any lawful purpose, including ensuring compliance and detection of cyber threats, including your username(s), account logon ID, password(s), credit card number(s), and other, potentially personal, information.</a:t>
            </a:r>
          </a:p>
        </p:txBody>
      </p:sp>
      <p:pic>
        <p:nvPicPr>
          <p:cNvPr id="5" name="Picture 2" descr="This picture shows a magnifying glass over a folder." title="Magnifying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356" y="764750"/>
            <a:ext cx="1042873" cy="1042873"/>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7" name="Right Arrow 6"/>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8" name="Slide Number Placeholder 1"/>
          <p:cNvSpPr>
            <a:spLocks noGrp="1"/>
          </p:cNvSpPr>
          <p:nvPr>
            <p:ph type="sldNum" sz="quarter" idx="12"/>
          </p:nvPr>
        </p:nvSpPr>
        <p:spPr>
          <a:xfrm>
            <a:off x="8229599" y="6466997"/>
            <a:ext cx="873825" cy="365125"/>
          </a:xfrm>
          <a:prstGeom prst="rect">
            <a:avLst/>
          </a:prstGeom>
        </p:spPr>
        <p:txBody>
          <a:bodyPr/>
          <a:lstStyle/>
          <a:p>
            <a:fld id="{36EAB187-7E39-1E4B-8767-A47ADC6C83D2}"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81924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DOT Internet and Email detail</a:t>
            </a:r>
          </a:p>
        </p:txBody>
      </p:sp>
      <p:sp>
        <p:nvSpPr>
          <p:cNvPr id="3" name="Content Placeholder 2"/>
          <p:cNvSpPr>
            <a:spLocks noGrp="1"/>
          </p:cNvSpPr>
          <p:nvPr>
            <p:ph idx="1"/>
          </p:nvPr>
        </p:nvSpPr>
        <p:spPr>
          <a:xfrm>
            <a:off x="534988" y="926353"/>
            <a:ext cx="8568436" cy="5566522"/>
          </a:xfrm>
        </p:spPr>
        <p:txBody>
          <a:bodyPr>
            <a:normAutofit fontScale="92500" lnSpcReduction="10000"/>
          </a:bodyPr>
          <a:lstStyle/>
          <a:p>
            <a:pPr marL="0" indent="0">
              <a:buNone/>
            </a:pPr>
            <a:r>
              <a:rPr lang="en-US" sz="2400" b="1" dirty="0"/>
              <a:t>Appropriate Use of DOT Internet or Email</a:t>
            </a:r>
          </a:p>
          <a:p>
            <a:pPr>
              <a:lnSpc>
                <a:spcPct val="90000"/>
              </a:lnSpc>
              <a:spcBef>
                <a:spcPts val="400"/>
              </a:spcBef>
            </a:pPr>
            <a:r>
              <a:rPr lang="en-US" sz="1900" dirty="0"/>
              <a:t>You may use the DOT Internet or Email for valid work requirements, including but not limited to:</a:t>
            </a:r>
          </a:p>
          <a:p>
            <a:pPr lvl="1">
              <a:lnSpc>
                <a:spcPct val="90000"/>
              </a:lnSpc>
              <a:spcBef>
                <a:spcPts val="400"/>
              </a:spcBef>
            </a:pPr>
            <a:r>
              <a:rPr lang="en-US" sz="1900" dirty="0">
                <a:solidFill>
                  <a:schemeClr val="accent1">
                    <a:lumMod val="75000"/>
                  </a:schemeClr>
                </a:solidFill>
              </a:rPr>
              <a:t>Exchange of information that supports the DOT mission, goals, and objectives.</a:t>
            </a:r>
          </a:p>
          <a:p>
            <a:pPr lvl="1">
              <a:lnSpc>
                <a:spcPct val="90000"/>
              </a:lnSpc>
              <a:spcBef>
                <a:spcPts val="400"/>
              </a:spcBef>
            </a:pPr>
            <a:r>
              <a:rPr lang="en-US" sz="1900" dirty="0">
                <a:solidFill>
                  <a:schemeClr val="accent1">
                    <a:lumMod val="75000"/>
                  </a:schemeClr>
                </a:solidFill>
              </a:rPr>
              <a:t>Job related professional development for DOT workforce personnel.</a:t>
            </a:r>
          </a:p>
          <a:p>
            <a:pPr lvl="1">
              <a:lnSpc>
                <a:spcPct val="90000"/>
              </a:lnSpc>
              <a:spcBef>
                <a:spcPts val="400"/>
              </a:spcBef>
            </a:pPr>
            <a:r>
              <a:rPr lang="en-US" sz="1900" dirty="0">
                <a:solidFill>
                  <a:schemeClr val="accent1">
                    <a:lumMod val="75000"/>
                  </a:schemeClr>
                </a:solidFill>
              </a:rPr>
              <a:t>Access to scientific, technical, and other information that has relevance to the DOT.</a:t>
            </a:r>
          </a:p>
          <a:p>
            <a:pPr lvl="1">
              <a:lnSpc>
                <a:spcPct val="90000"/>
              </a:lnSpc>
              <a:spcBef>
                <a:spcPts val="400"/>
              </a:spcBef>
            </a:pPr>
            <a:r>
              <a:rPr lang="en-US" sz="1900" dirty="0">
                <a:solidFill>
                  <a:schemeClr val="accent1">
                    <a:lumMod val="75000"/>
                  </a:schemeClr>
                </a:solidFill>
              </a:rPr>
              <a:t>Business-related communications with colleagues in Government agencies, academia, and industry.</a:t>
            </a:r>
          </a:p>
          <a:p>
            <a:pPr lvl="1">
              <a:lnSpc>
                <a:spcPct val="90000"/>
              </a:lnSpc>
              <a:spcBef>
                <a:spcPts val="400"/>
              </a:spcBef>
            </a:pPr>
            <a:endParaRPr lang="en-US" sz="1900" dirty="0">
              <a:solidFill>
                <a:schemeClr val="accent1">
                  <a:lumMod val="75000"/>
                </a:schemeClr>
              </a:solidFill>
            </a:endParaRPr>
          </a:p>
          <a:p>
            <a:pPr marL="57150" indent="0">
              <a:lnSpc>
                <a:spcPct val="90000"/>
              </a:lnSpc>
              <a:spcBef>
                <a:spcPts val="400"/>
              </a:spcBef>
              <a:buNone/>
            </a:pPr>
            <a:r>
              <a:rPr lang="en-US" sz="2700" b="1" dirty="0">
                <a:solidFill>
                  <a:schemeClr val="accent1">
                    <a:lumMod val="75000"/>
                  </a:schemeClr>
                </a:solidFill>
              </a:rPr>
              <a:t>In</a:t>
            </a:r>
            <a:r>
              <a:rPr lang="en-US" sz="2700" b="1" dirty="0"/>
              <a:t>appropriate Use of DOT Internet or Email</a:t>
            </a:r>
            <a:endParaRPr lang="en-US" sz="1900" dirty="0">
              <a:solidFill>
                <a:schemeClr val="accent1">
                  <a:lumMod val="75000"/>
                </a:schemeClr>
              </a:solidFill>
            </a:endParaRPr>
          </a:p>
          <a:p>
            <a:pPr>
              <a:lnSpc>
                <a:spcPct val="90000"/>
              </a:lnSpc>
              <a:spcBef>
                <a:spcPts val="400"/>
              </a:spcBef>
            </a:pPr>
            <a:r>
              <a:rPr lang="en-US" sz="1900" dirty="0">
                <a:solidFill>
                  <a:schemeClr val="accent1">
                    <a:lumMod val="75000"/>
                  </a:schemeClr>
                </a:solidFill>
              </a:rPr>
              <a:t>You may </a:t>
            </a:r>
            <a:r>
              <a:rPr lang="en-US" sz="1900" b="1" dirty="0">
                <a:solidFill>
                  <a:schemeClr val="accent1">
                    <a:lumMod val="75000"/>
                  </a:schemeClr>
                </a:solidFill>
              </a:rPr>
              <a:t>not</a:t>
            </a:r>
            <a:r>
              <a:rPr lang="en-US" sz="1900" dirty="0">
                <a:solidFill>
                  <a:schemeClr val="accent1">
                    <a:lumMod val="75000"/>
                  </a:schemeClr>
                </a:solidFill>
              </a:rPr>
              <a:t> use the DOT Internet or Email to:</a:t>
            </a:r>
          </a:p>
          <a:p>
            <a:pPr lvl="1">
              <a:lnSpc>
                <a:spcPct val="90000"/>
              </a:lnSpc>
              <a:spcBef>
                <a:spcPts val="400"/>
              </a:spcBef>
            </a:pPr>
            <a:r>
              <a:rPr lang="en-US" sz="1900" dirty="0">
                <a:solidFill>
                  <a:schemeClr val="accent1">
                    <a:lumMod val="75000"/>
                  </a:schemeClr>
                </a:solidFill>
              </a:rPr>
              <a:t>Stream audio or video </a:t>
            </a:r>
            <a:r>
              <a:rPr lang="en-US" sz="1900" i="1" dirty="0">
                <a:solidFill>
                  <a:schemeClr val="accent1">
                    <a:lumMod val="75000"/>
                  </a:schemeClr>
                </a:solidFill>
              </a:rPr>
              <a:t>(unless work related).</a:t>
            </a:r>
          </a:p>
          <a:p>
            <a:pPr lvl="1">
              <a:lnSpc>
                <a:spcPct val="90000"/>
              </a:lnSpc>
              <a:spcBef>
                <a:spcPts val="400"/>
              </a:spcBef>
            </a:pPr>
            <a:r>
              <a:rPr lang="en-US" sz="1900" dirty="0">
                <a:solidFill>
                  <a:schemeClr val="accent1">
                    <a:lumMod val="75000"/>
                  </a:schemeClr>
                </a:solidFill>
              </a:rPr>
              <a:t>Download or share files from peer-to-peer networks.</a:t>
            </a:r>
          </a:p>
          <a:p>
            <a:pPr lvl="1">
              <a:lnSpc>
                <a:spcPct val="90000"/>
              </a:lnSpc>
              <a:spcBef>
                <a:spcPts val="400"/>
              </a:spcBef>
            </a:pPr>
            <a:r>
              <a:rPr lang="en-US" sz="1900" dirty="0">
                <a:solidFill>
                  <a:schemeClr val="accent1">
                    <a:lumMod val="75000"/>
                  </a:schemeClr>
                </a:solidFill>
              </a:rPr>
              <a:t>Attempt unauthorized access to information systems.</a:t>
            </a:r>
          </a:p>
          <a:p>
            <a:pPr lvl="1">
              <a:lnSpc>
                <a:spcPct val="90000"/>
              </a:lnSpc>
              <a:spcBef>
                <a:spcPts val="400"/>
              </a:spcBef>
            </a:pPr>
            <a:r>
              <a:rPr lang="en-US" sz="1900" dirty="0">
                <a:solidFill>
                  <a:schemeClr val="accent1">
                    <a:lumMod val="75000"/>
                  </a:schemeClr>
                </a:solidFill>
              </a:rPr>
              <a:t>Host any type of internet server or connect to personal devices</a:t>
            </a:r>
          </a:p>
          <a:p>
            <a:pPr lvl="1">
              <a:lnSpc>
                <a:spcPct val="90000"/>
              </a:lnSpc>
              <a:spcBef>
                <a:spcPts val="400"/>
              </a:spcBef>
              <a:defRPr/>
            </a:pPr>
            <a:r>
              <a:rPr lang="en-US" sz="1900" dirty="0">
                <a:solidFill>
                  <a:schemeClr val="accent1">
                    <a:lumMod val="75000"/>
                  </a:schemeClr>
                </a:solidFill>
              </a:rPr>
              <a:t>Auto-forward DOT e-mail to a personal account.</a:t>
            </a:r>
          </a:p>
          <a:p>
            <a:pPr lvl="1">
              <a:lnSpc>
                <a:spcPct val="90000"/>
              </a:lnSpc>
              <a:spcBef>
                <a:spcPts val="400"/>
              </a:spcBef>
              <a:defRPr/>
            </a:pPr>
            <a:r>
              <a:rPr lang="en-US" sz="1900" dirty="0">
                <a:solidFill>
                  <a:schemeClr val="accent1">
                    <a:lumMod val="75000"/>
                  </a:schemeClr>
                </a:solidFill>
              </a:rPr>
              <a:t>Respond to, send, CC, or forward jokes, chain emails, or offensive content.</a:t>
            </a:r>
          </a:p>
          <a:p>
            <a:pPr lvl="1">
              <a:lnSpc>
                <a:spcPct val="90000"/>
              </a:lnSpc>
              <a:spcBef>
                <a:spcPts val="400"/>
              </a:spcBef>
              <a:defRPr/>
            </a:pPr>
            <a:r>
              <a:rPr lang="en-US" sz="1900" dirty="0">
                <a:solidFill>
                  <a:schemeClr val="accent1">
                    <a:lumMod val="75000"/>
                  </a:schemeClr>
                </a:solidFill>
              </a:rPr>
              <a:t>Send DOT information to your personal accounts</a:t>
            </a:r>
          </a:p>
          <a:p>
            <a:pPr lvl="1">
              <a:lnSpc>
                <a:spcPct val="90000"/>
              </a:lnSpc>
              <a:spcBef>
                <a:spcPts val="400"/>
              </a:spcBef>
            </a:pPr>
            <a:endParaRPr lang="en-US" sz="1800" dirty="0">
              <a:solidFill>
                <a:schemeClr val="tx1"/>
              </a:solidFill>
            </a:endParaRPr>
          </a:p>
          <a:p>
            <a:pPr marL="0" indent="0">
              <a:buNone/>
            </a:pPr>
            <a:endParaRPr lang="en-US" sz="2400" b="1" dirty="0"/>
          </a:p>
        </p:txBody>
      </p:sp>
      <p:pic>
        <p:nvPicPr>
          <p:cNvPr id="4" name="Picture 5" descr="Depicts illustration of HTTPS and @ sign symbolizing the internet and emai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18136" y="3478705"/>
            <a:ext cx="1510275" cy="1116753"/>
          </a:xfrm>
          <a:prstGeom prst="rect">
            <a:avLst/>
          </a:prstGeom>
          <a:noFill/>
          <a:ln>
            <a:noFill/>
          </a:ln>
        </p:spPr>
      </p:pic>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153399" y="6492875"/>
            <a:ext cx="950025" cy="365125"/>
          </a:xfrm>
          <a:prstGeom prst="rect">
            <a:avLst/>
          </a:prstGeom>
        </p:spPr>
        <p:txBody>
          <a:bodyPr/>
          <a:lstStyle/>
          <a:p>
            <a:fld id="{36EAB187-7E39-1E4B-8767-A47ADC6C83D2}"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70676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Social Media</a:t>
            </a:r>
          </a:p>
        </p:txBody>
      </p:sp>
      <p:sp>
        <p:nvSpPr>
          <p:cNvPr id="3" name="Content Placeholder 2"/>
          <p:cNvSpPr>
            <a:spLocks noGrp="1"/>
          </p:cNvSpPr>
          <p:nvPr>
            <p:ph idx="1"/>
          </p:nvPr>
        </p:nvSpPr>
        <p:spPr>
          <a:xfrm>
            <a:off x="534988" y="1042988"/>
            <a:ext cx="8229600" cy="5214937"/>
          </a:xfrm>
        </p:spPr>
        <p:txBody>
          <a:bodyPr>
            <a:normAutofit fontScale="92500" lnSpcReduction="10000"/>
          </a:bodyPr>
          <a:lstStyle/>
          <a:p>
            <a:pPr marL="0" indent="0">
              <a:buNone/>
            </a:pPr>
            <a:r>
              <a:rPr lang="en-US" sz="2600" b="1" dirty="0"/>
              <a:t>Social Media</a:t>
            </a:r>
          </a:p>
          <a:p>
            <a:pPr marL="0" indent="0">
              <a:buNone/>
            </a:pPr>
            <a:r>
              <a:rPr lang="en-US" sz="2000" dirty="0"/>
              <a:t>There are very limited times you may use social media for personal reasons at work. </a:t>
            </a:r>
            <a:r>
              <a:rPr lang="en-US" sz="1900" dirty="0"/>
              <a:t> </a:t>
            </a:r>
            <a:endParaRPr lang="en-US" sz="1700" b="1" dirty="0">
              <a:solidFill>
                <a:schemeClr val="accent1">
                  <a:lumMod val="75000"/>
                </a:schemeClr>
              </a:solidFill>
            </a:endParaRPr>
          </a:p>
          <a:p>
            <a:r>
              <a:rPr lang="en-US" sz="1800" dirty="0"/>
              <a:t>The DOT has established a </a:t>
            </a:r>
            <a:r>
              <a:rPr lang="en-US" sz="1800" dirty="0">
                <a:hlinkClick r:id="rId3"/>
              </a:rPr>
              <a:t>Social Media Policy</a:t>
            </a:r>
            <a:r>
              <a:rPr lang="en-US" sz="1800" dirty="0"/>
              <a:t> (“Web-based interactive Technologies Policy”) for employees to follow when using social media platforms (Facebook, Twitter, Myspace, YouTube, etc.)</a:t>
            </a:r>
          </a:p>
          <a:p>
            <a:pPr marL="342900" lvl="1" indent="-342900">
              <a:spcBef>
                <a:spcPts val="600"/>
              </a:spcBef>
              <a:buFont typeface="Arial"/>
              <a:buChar char="•"/>
              <a:defRPr/>
            </a:pPr>
            <a:r>
              <a:rPr lang="en-US" sz="1800" dirty="0">
                <a:solidFill>
                  <a:srgbClr val="0A5894"/>
                </a:solidFill>
              </a:rPr>
              <a:t>All DOT workforce personnel must follow the </a:t>
            </a:r>
            <a:r>
              <a:rPr lang="en-US" sz="1800" dirty="0">
                <a:solidFill>
                  <a:srgbClr val="0A5894"/>
                </a:solidFill>
                <a:hlinkClick r:id="rId3"/>
              </a:rPr>
              <a:t>DOT Social Media Policy</a:t>
            </a:r>
            <a:r>
              <a:rPr lang="en-US" sz="1800" dirty="0">
                <a:solidFill>
                  <a:srgbClr val="0A5894"/>
                </a:solidFill>
              </a:rPr>
              <a:t> and adhere to the </a:t>
            </a:r>
            <a:r>
              <a:rPr lang="en-US" sz="1800" dirty="0">
                <a:solidFill>
                  <a:srgbClr val="0A5894"/>
                </a:solidFill>
                <a:hlinkClick r:id="rId4"/>
              </a:rPr>
              <a:t>Standards of Ethical Conduct for Employees of the Executive Branch, 5 CFR, Part 2635</a:t>
            </a:r>
            <a:r>
              <a:rPr lang="en-US" sz="1800" dirty="0">
                <a:solidFill>
                  <a:srgbClr val="0A5894"/>
                </a:solidFill>
              </a:rPr>
              <a:t>, whether their social media activities are work related for official business or personal in nature. </a:t>
            </a:r>
          </a:p>
          <a:p>
            <a:pPr marL="342900" lvl="1" indent="-342900">
              <a:spcBef>
                <a:spcPts val="600"/>
              </a:spcBef>
              <a:buFont typeface="Arial"/>
              <a:buChar char="•"/>
              <a:defRPr/>
            </a:pPr>
            <a:r>
              <a:rPr lang="en-US" sz="1800" dirty="0">
                <a:solidFill>
                  <a:srgbClr val="0A5894"/>
                </a:solidFill>
              </a:rPr>
              <a:t>Use of social media/networking sites, blogs, and instant messaging is outlined in DOT Order 1351.33, Appendix A Employee Conduct Policy.</a:t>
            </a:r>
          </a:p>
          <a:p>
            <a:pPr marL="742950" lvl="2" indent="-342900">
              <a:spcBef>
                <a:spcPts val="600"/>
              </a:spcBef>
              <a:defRPr/>
            </a:pPr>
            <a:r>
              <a:rPr lang="en-US" sz="1800" dirty="0">
                <a:solidFill>
                  <a:srgbClr val="0A5894"/>
                </a:solidFill>
              </a:rPr>
              <a:t>Using social media at work must be part of your job function or for professional development purposes</a:t>
            </a:r>
          </a:p>
          <a:p>
            <a:pPr marL="0" indent="0">
              <a:buNone/>
            </a:pPr>
            <a:endParaRPr lang="en-US" sz="1900" dirty="0"/>
          </a:p>
          <a:p>
            <a:pPr marL="0" indent="0">
              <a:buNone/>
            </a:pPr>
            <a:r>
              <a:rPr lang="en-US" sz="2000" dirty="0"/>
              <a:t>Employees should be mindful that excessive and/or inappropriate personal use of social media during work hours may result in disciplinary action, up to and including removal from federal service. </a:t>
            </a:r>
          </a:p>
          <a:p>
            <a:pPr marL="0" indent="0">
              <a:buNone/>
            </a:pPr>
            <a:endParaRPr lang="en-US" sz="1900" dirty="0"/>
          </a:p>
          <a:p>
            <a:pPr marL="0" indent="0">
              <a:buNone/>
            </a:pPr>
            <a:endParaRPr lang="en-US" sz="1500" dirty="0">
              <a:solidFill>
                <a:schemeClr val="accent1">
                  <a:lumMod val="75000"/>
                </a:schemeClr>
              </a:solidFill>
            </a:endParaRPr>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212347" y="6466997"/>
            <a:ext cx="873825" cy="365125"/>
          </a:xfrm>
          <a:prstGeom prst="rect">
            <a:avLst/>
          </a:prstGeom>
        </p:spPr>
        <p:txBody>
          <a:bodyPr/>
          <a:lstStyle/>
          <a:p>
            <a:fld id="{36EAB187-7E39-1E4B-8767-A47ADC6C83D2}"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40429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Social Media continued</a:t>
            </a:r>
          </a:p>
        </p:txBody>
      </p:sp>
      <p:sp>
        <p:nvSpPr>
          <p:cNvPr id="3" name="Content Placeholder 2"/>
          <p:cNvSpPr>
            <a:spLocks noGrp="1"/>
          </p:cNvSpPr>
          <p:nvPr>
            <p:ph idx="1"/>
          </p:nvPr>
        </p:nvSpPr>
        <p:spPr>
          <a:xfrm>
            <a:off x="534988" y="1384300"/>
            <a:ext cx="8229600" cy="4864100"/>
          </a:xfrm>
        </p:spPr>
        <p:txBody>
          <a:bodyPr>
            <a:normAutofit/>
          </a:bodyPr>
          <a:lstStyle/>
          <a:p>
            <a:r>
              <a:rPr lang="en-US" sz="2400" dirty="0">
                <a:solidFill>
                  <a:schemeClr val="accent1">
                    <a:lumMod val="75000"/>
                  </a:schemeClr>
                </a:solidFill>
              </a:rPr>
              <a:t>Mentioning DOT in an Official Capacity</a:t>
            </a:r>
          </a:p>
          <a:p>
            <a:pPr lvl="1"/>
            <a:r>
              <a:rPr lang="en-US" sz="2000" dirty="0">
                <a:solidFill>
                  <a:schemeClr val="accent1">
                    <a:lumMod val="75000"/>
                  </a:schemeClr>
                </a:solidFill>
              </a:rPr>
              <a:t>Employees are not authorized to act as official Government representatives without permission from the Office of Communications.</a:t>
            </a:r>
          </a:p>
          <a:p>
            <a:pPr marL="0" indent="0">
              <a:buNone/>
            </a:pPr>
            <a:endParaRPr lang="en-US" sz="1600" b="1" dirty="0">
              <a:solidFill>
                <a:schemeClr val="accent1">
                  <a:lumMod val="75000"/>
                </a:schemeClr>
              </a:solidFill>
            </a:endParaRPr>
          </a:p>
          <a:p>
            <a:r>
              <a:rPr lang="en-US" sz="2400" dirty="0">
                <a:solidFill>
                  <a:schemeClr val="accent1">
                    <a:lumMod val="75000"/>
                  </a:schemeClr>
                </a:solidFill>
              </a:rPr>
              <a:t>Mentioning DOT in Personal Remarks</a:t>
            </a:r>
          </a:p>
          <a:p>
            <a:pPr marL="571500" lvl="1" indent="-171450"/>
            <a:r>
              <a:rPr lang="en-US" sz="2000" dirty="0">
                <a:solidFill>
                  <a:schemeClr val="accent1">
                    <a:lumMod val="75000"/>
                  </a:schemeClr>
                </a:solidFill>
              </a:rPr>
              <a:t>Your Use of social media is subject to First Amendment protections. However, if your personal views on a subject may be attributed to DOT’s official position, include a disclaimer that says: “The views expressed here are my own and not necessarily those of DOT.” </a:t>
            </a:r>
          </a:p>
          <a:p>
            <a:pPr lvl="1"/>
            <a:r>
              <a:rPr lang="en-US" sz="1800" dirty="0">
                <a:solidFill>
                  <a:schemeClr val="accent1">
                    <a:lumMod val="75000"/>
                  </a:schemeClr>
                </a:solidFill>
              </a:rPr>
              <a:t>Employees with public-facing roles and responsibilities must consider whether personal thoughts published online, even in personal venues, may be misconstrued as expressing DOT policy.</a:t>
            </a:r>
          </a:p>
          <a:p>
            <a:pPr marL="342900" lvl="1" indent="-342900">
              <a:spcBef>
                <a:spcPts val="600"/>
              </a:spcBef>
              <a:buFont typeface="Arial"/>
              <a:buChar char="•"/>
              <a:defRPr/>
            </a:pPr>
            <a:endParaRPr lang="en-US" sz="1800" dirty="0">
              <a:solidFill>
                <a:srgbClr val="0A5894"/>
              </a:solidFill>
            </a:endParaRPr>
          </a:p>
          <a:p>
            <a:pPr marL="342900" lvl="1" indent="-342900">
              <a:spcBef>
                <a:spcPts val="600"/>
              </a:spcBef>
              <a:buFont typeface="Arial"/>
              <a:buChar char="•"/>
              <a:defRPr/>
            </a:pPr>
            <a:endParaRPr lang="en-US" sz="1800" dirty="0">
              <a:solidFill>
                <a:srgbClr val="0A5894"/>
              </a:solidFill>
            </a:endParaRPr>
          </a:p>
          <a:p>
            <a:pPr marL="0" lvl="0" indent="0">
              <a:spcBef>
                <a:spcPts val="600"/>
              </a:spcBef>
              <a:buNone/>
              <a:defRPr/>
            </a:pPr>
            <a:endParaRPr lang="en-US" sz="1800" dirty="0"/>
          </a:p>
          <a:p>
            <a:pPr marL="0" indent="0">
              <a:buNone/>
            </a:pPr>
            <a:endParaRPr lang="en-US" sz="2400" b="1" dirty="0"/>
          </a:p>
          <a:p>
            <a:pPr marL="0" indent="0">
              <a:buNone/>
            </a:pPr>
            <a:endParaRPr lang="en-US" sz="2400" b="1"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212347" y="6466997"/>
            <a:ext cx="873825" cy="365125"/>
          </a:xfrm>
          <a:prstGeom prst="rect">
            <a:avLst/>
          </a:prstGeom>
        </p:spPr>
        <p:txBody>
          <a:bodyPr/>
          <a:lstStyle/>
          <a:p>
            <a:fld id="{36EAB187-7E39-1E4B-8767-A47ADC6C83D2}"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12756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Care and Use of GFE</a:t>
            </a:r>
          </a:p>
        </p:txBody>
      </p:sp>
      <p:sp>
        <p:nvSpPr>
          <p:cNvPr id="3" name="Content Placeholder 2"/>
          <p:cNvSpPr>
            <a:spLocks noGrp="1"/>
          </p:cNvSpPr>
          <p:nvPr>
            <p:ph idx="1"/>
          </p:nvPr>
        </p:nvSpPr>
        <p:spPr>
          <a:xfrm>
            <a:off x="534988" y="1375434"/>
            <a:ext cx="8229600" cy="4525963"/>
          </a:xfrm>
        </p:spPr>
        <p:txBody>
          <a:bodyPr/>
          <a:lstStyle/>
          <a:p>
            <a:pPr marL="0" indent="0">
              <a:buNone/>
            </a:pPr>
            <a:r>
              <a:rPr lang="en-US" sz="2400" b="1" dirty="0"/>
              <a:t>Use of Government Furnished Equipment (GFE)</a:t>
            </a:r>
          </a:p>
          <a:p>
            <a:pPr marL="0" indent="0">
              <a:buNone/>
            </a:pPr>
            <a:endParaRPr lang="en-US" sz="1000" b="1" dirty="0"/>
          </a:p>
          <a:p>
            <a:pPr marL="0" lvl="0" indent="0">
              <a:spcBef>
                <a:spcPts val="0"/>
              </a:spcBef>
              <a:spcAft>
                <a:spcPts val="600"/>
              </a:spcAft>
              <a:buNone/>
            </a:pPr>
            <a:r>
              <a:rPr lang="en-US" sz="1800" dirty="0"/>
              <a:t>By using your DOT furnished equipment, you must: </a:t>
            </a:r>
          </a:p>
          <a:p>
            <a:pPr lvl="0">
              <a:spcBef>
                <a:spcPts val="0"/>
              </a:spcBef>
              <a:spcAft>
                <a:spcPts val="600"/>
              </a:spcAft>
            </a:pPr>
            <a:r>
              <a:rPr lang="en-US" sz="1600" b="1" dirty="0"/>
              <a:t>Never</a:t>
            </a:r>
            <a:r>
              <a:rPr lang="en-US" sz="1600" dirty="0"/>
              <a:t> make unauthorized changes to your GFE or attempt to circumvent the implemented security measures</a:t>
            </a:r>
          </a:p>
          <a:p>
            <a:pPr lvl="0">
              <a:spcBef>
                <a:spcPts val="0"/>
              </a:spcBef>
              <a:spcAft>
                <a:spcPts val="600"/>
              </a:spcAft>
            </a:pPr>
            <a:r>
              <a:rPr lang="en-US" sz="1600" dirty="0"/>
              <a:t>Agree to the monitoring of your activities</a:t>
            </a:r>
          </a:p>
          <a:p>
            <a:pPr lvl="0">
              <a:spcBef>
                <a:spcPts val="0"/>
              </a:spcBef>
              <a:spcAft>
                <a:spcPts val="600"/>
              </a:spcAft>
            </a:pPr>
            <a:r>
              <a:rPr lang="en-US" sz="1600" dirty="0"/>
              <a:t>Not install unauthorized software</a:t>
            </a:r>
          </a:p>
          <a:p>
            <a:pPr lvl="0">
              <a:spcBef>
                <a:spcPts val="0"/>
              </a:spcBef>
              <a:spcAft>
                <a:spcPts val="600"/>
              </a:spcAft>
            </a:pPr>
            <a:r>
              <a:rPr lang="en-US" sz="1600" dirty="0"/>
              <a:t>Not allow other users to use your logon ID and password to access DOT systems</a:t>
            </a:r>
          </a:p>
          <a:p>
            <a:pPr lvl="0">
              <a:spcBef>
                <a:spcPts val="0"/>
              </a:spcBef>
              <a:spcAft>
                <a:spcPts val="600"/>
              </a:spcAft>
            </a:pPr>
            <a:r>
              <a:rPr lang="en-US" sz="1600" dirty="0"/>
              <a:t>Comply with all software copyrights and license agreements</a:t>
            </a:r>
          </a:p>
          <a:p>
            <a:pPr lvl="0">
              <a:spcBef>
                <a:spcPts val="0"/>
              </a:spcBef>
              <a:spcAft>
                <a:spcPts val="600"/>
              </a:spcAft>
              <a:defRPr/>
            </a:pPr>
            <a:r>
              <a:rPr lang="en-US" sz="1600" dirty="0"/>
              <a:t>Never view or download pornographic or offensive content</a:t>
            </a:r>
          </a:p>
          <a:p>
            <a:pPr marL="0" indent="0">
              <a:buNone/>
            </a:pPr>
            <a:endParaRPr lang="en-US" dirty="0"/>
          </a:p>
        </p:txBody>
      </p:sp>
      <p:sp>
        <p:nvSpPr>
          <p:cNvPr id="4" name="TextBox 3"/>
          <p:cNvSpPr txBox="1"/>
          <p:nvPr/>
        </p:nvSpPr>
        <p:spPr>
          <a:xfrm>
            <a:off x="534988" y="5029200"/>
            <a:ext cx="7696202"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p>
            <a:r>
              <a:rPr lang="en-US" sz="1600" b="1" dirty="0"/>
              <a:t>NOTE: Do not </a:t>
            </a:r>
            <a:r>
              <a:rPr lang="en-US" sz="1600" dirty="0"/>
              <a:t>make unauthorized changes to your government furnished equipment or attempt to circumvent the implemented security measures.</a:t>
            </a:r>
          </a:p>
        </p:txBody>
      </p:sp>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405750" y="6492875"/>
            <a:ext cx="685800" cy="365125"/>
          </a:xfrm>
          <a:prstGeom prst="rect">
            <a:avLst/>
          </a:prstGeom>
        </p:spPr>
        <p:txBody>
          <a:bodyPr/>
          <a:lstStyle/>
          <a:p>
            <a:fld id="{36EAB187-7E39-1E4B-8767-A47ADC6C83D2}"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53218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464"/>
            <a:ext cx="8764588" cy="860889"/>
          </a:xfrm>
        </p:spPr>
        <p:txBody>
          <a:bodyPr>
            <a:normAutofit/>
          </a:bodyPr>
          <a:lstStyle/>
          <a:p>
            <a:r>
              <a:rPr lang="en-US" sz="4000" dirty="0"/>
              <a:t>	Care and Use of PED</a:t>
            </a:r>
          </a:p>
        </p:txBody>
      </p:sp>
      <p:pic>
        <p:nvPicPr>
          <p:cNvPr id="4" name="Picture 1" descr="Depicts a picture of a laptop with a chain and lock that secures the laptop."/>
          <p:cNvPicPr>
            <a:picLocks noChangeAspect="1" noChangeArrowheads="1"/>
          </p:cNvPicPr>
          <p:nvPr/>
        </p:nvPicPr>
        <p:blipFill>
          <a:blip r:embed="rId2"/>
          <a:srcRect l="9242" r="11040"/>
          <a:stretch>
            <a:fillRect/>
          </a:stretch>
        </p:blipFill>
        <p:spPr bwMode="auto">
          <a:xfrm>
            <a:off x="7524751" y="1106489"/>
            <a:ext cx="1506793" cy="1613037"/>
          </a:xfrm>
          <a:prstGeom prst="rect">
            <a:avLst/>
          </a:prstGeom>
          <a:noFill/>
          <a:ln w="9525">
            <a:noFill/>
            <a:miter lim="800000"/>
            <a:headEnd/>
            <a:tailEnd/>
          </a:ln>
          <a:effectLst/>
        </p:spPr>
      </p:pic>
      <p:sp>
        <p:nvSpPr>
          <p:cNvPr id="3" name="Content Placeholder 2"/>
          <p:cNvSpPr>
            <a:spLocks noGrp="1"/>
          </p:cNvSpPr>
          <p:nvPr>
            <p:ph idx="1"/>
          </p:nvPr>
        </p:nvSpPr>
        <p:spPr>
          <a:xfrm>
            <a:off x="534988" y="1447801"/>
            <a:ext cx="8229600" cy="4800599"/>
          </a:xfrm>
        </p:spPr>
        <p:txBody>
          <a:bodyPr>
            <a:normAutofit fontScale="77500" lnSpcReduction="20000"/>
          </a:bodyPr>
          <a:lstStyle/>
          <a:p>
            <a:pPr marL="0" lvl="0" indent="0">
              <a:spcBef>
                <a:spcPts val="0"/>
              </a:spcBef>
              <a:buNone/>
            </a:pPr>
            <a:r>
              <a:rPr lang="en-US" sz="3100" b="1" dirty="0"/>
              <a:t>Portable Electronic Devices (PED) Use Requirements</a:t>
            </a:r>
          </a:p>
          <a:p>
            <a:pPr lvl="1">
              <a:spcBef>
                <a:spcPts val="600"/>
              </a:spcBef>
            </a:pPr>
            <a:r>
              <a:rPr lang="en-US" sz="2600" dirty="0">
                <a:solidFill>
                  <a:schemeClr val="accent1">
                    <a:lumMod val="75000"/>
                  </a:schemeClr>
                </a:solidFill>
              </a:rPr>
              <a:t>You must only use GFEs and PEDs to access DOT systems. </a:t>
            </a:r>
          </a:p>
          <a:p>
            <a:pPr lvl="2">
              <a:spcBef>
                <a:spcPts val="600"/>
              </a:spcBef>
            </a:pPr>
            <a:r>
              <a:rPr lang="en-US" sz="1800" dirty="0">
                <a:solidFill>
                  <a:schemeClr val="accent1">
                    <a:lumMod val="75000"/>
                  </a:schemeClr>
                </a:solidFill>
              </a:rPr>
              <a:t>All industry and/or personal devices must be explicitly approved and authorized</a:t>
            </a:r>
          </a:p>
          <a:p>
            <a:pPr marL="914400" lvl="2" indent="0">
              <a:spcBef>
                <a:spcPts val="600"/>
              </a:spcBef>
              <a:buNone/>
            </a:pPr>
            <a:r>
              <a:rPr lang="en-US" sz="1800" dirty="0">
                <a:solidFill>
                  <a:schemeClr val="accent1">
                    <a:lumMod val="75000"/>
                  </a:schemeClr>
                </a:solidFill>
              </a:rPr>
              <a:t>      before use to access DOT systems.</a:t>
            </a:r>
            <a:r>
              <a:rPr lang="en-US" sz="1800" i="1" dirty="0">
                <a:solidFill>
                  <a:schemeClr val="accent1">
                    <a:lumMod val="75000"/>
                  </a:schemeClr>
                </a:solidFill>
              </a:rPr>
              <a:t>	</a:t>
            </a:r>
          </a:p>
          <a:p>
            <a:pPr lvl="1">
              <a:spcBef>
                <a:spcPts val="600"/>
              </a:spcBef>
            </a:pPr>
            <a:r>
              <a:rPr lang="en-US" sz="2600" dirty="0">
                <a:solidFill>
                  <a:schemeClr val="accent1">
                    <a:lumMod val="75000"/>
                  </a:schemeClr>
                </a:solidFill>
              </a:rPr>
              <a:t>Ensure anti-virus and firewall software is installed and up-to-date.</a:t>
            </a:r>
          </a:p>
          <a:p>
            <a:pPr lvl="1">
              <a:spcBef>
                <a:spcPts val="600"/>
              </a:spcBef>
            </a:pPr>
            <a:r>
              <a:rPr lang="en-US" sz="2600" b="1" i="1" dirty="0">
                <a:solidFill>
                  <a:schemeClr val="accent1">
                    <a:lumMod val="75000"/>
                  </a:schemeClr>
                </a:solidFill>
              </a:rPr>
              <a:t>Never</a:t>
            </a:r>
            <a:r>
              <a:rPr lang="en-US" sz="2600" dirty="0">
                <a:solidFill>
                  <a:schemeClr val="accent1">
                    <a:lumMod val="75000"/>
                  </a:schemeClr>
                </a:solidFill>
              </a:rPr>
              <a:t> connect your laptop to a DOT network and a non-DOT network at the same time.</a:t>
            </a:r>
          </a:p>
          <a:p>
            <a:pPr lvl="1">
              <a:spcBef>
                <a:spcPts val="600"/>
              </a:spcBef>
            </a:pPr>
            <a:r>
              <a:rPr lang="en-US" sz="2600" dirty="0">
                <a:solidFill>
                  <a:schemeClr val="accent1">
                    <a:lumMod val="75000"/>
                  </a:schemeClr>
                </a:solidFill>
              </a:rPr>
              <a:t>Use DOT-approved encryption software for storing and transmitting. </a:t>
            </a:r>
          </a:p>
          <a:p>
            <a:pPr marL="457200" lvl="1" indent="0">
              <a:spcBef>
                <a:spcPts val="600"/>
              </a:spcBef>
              <a:buNone/>
            </a:pPr>
            <a:r>
              <a:rPr lang="en-US" sz="2600" dirty="0">
                <a:solidFill>
                  <a:schemeClr val="accent1">
                    <a:lumMod val="75000"/>
                  </a:schemeClr>
                </a:solidFill>
              </a:rPr>
              <a:t>        all PII and DOT-sensitive information.</a:t>
            </a:r>
          </a:p>
          <a:p>
            <a:pPr lvl="1">
              <a:spcBef>
                <a:spcPts val="600"/>
              </a:spcBef>
            </a:pPr>
            <a:r>
              <a:rPr lang="en-US" sz="2600" dirty="0">
                <a:solidFill>
                  <a:schemeClr val="accent1">
                    <a:lumMod val="75000"/>
                  </a:schemeClr>
                </a:solidFill>
              </a:rPr>
              <a:t>Only use DOT approved Bluetooth and wireless communication devices with your DOT equipment.</a:t>
            </a:r>
          </a:p>
          <a:p>
            <a:pPr lvl="1">
              <a:spcBef>
                <a:spcPts val="600"/>
              </a:spcBef>
            </a:pPr>
            <a:r>
              <a:rPr lang="en-US" sz="2600" dirty="0">
                <a:solidFill>
                  <a:schemeClr val="accent1">
                    <a:lumMod val="75000"/>
                  </a:schemeClr>
                </a:solidFill>
              </a:rPr>
              <a:t>Be aware of the </a:t>
            </a:r>
            <a:r>
              <a:rPr lang="en-US" sz="2600" b="1" i="1" dirty="0">
                <a:solidFill>
                  <a:schemeClr val="accent1">
                    <a:lumMod val="75000"/>
                  </a:schemeClr>
                </a:solidFill>
              </a:rPr>
              <a:t>dangers associated with mobile “hot spots” </a:t>
            </a:r>
            <a:r>
              <a:rPr lang="en-US" sz="2600" dirty="0">
                <a:solidFill>
                  <a:schemeClr val="accent1">
                    <a:lumMod val="75000"/>
                  </a:schemeClr>
                </a:solidFill>
              </a:rPr>
              <a:t>and use secure connections when possible.</a:t>
            </a:r>
          </a:p>
          <a:p>
            <a:pPr lvl="1">
              <a:spcBef>
                <a:spcPts val="600"/>
              </a:spcBef>
            </a:pPr>
            <a:r>
              <a:rPr lang="en-US" sz="2600" dirty="0">
                <a:solidFill>
                  <a:schemeClr val="accent1">
                    <a:lumMod val="75000"/>
                  </a:schemeClr>
                </a:solidFill>
              </a:rPr>
              <a:t>Install DOT-approved  full hard disk encryption.</a:t>
            </a:r>
            <a:endParaRPr lang="en-US" dirty="0"/>
          </a:p>
        </p:txBody>
      </p:sp>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382000" y="6492875"/>
            <a:ext cx="709550" cy="365125"/>
          </a:xfrm>
          <a:prstGeom prst="rect">
            <a:avLst/>
          </a:prstGeom>
        </p:spPr>
        <p:txBody>
          <a:bodyPr/>
          <a:lstStyle/>
          <a:p>
            <a:fld id="{36EAB187-7E39-1E4B-8767-A47ADC6C83D2}"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83157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bwMode="auto">
          <a:xfrm>
            <a:off x="7239000" y="5686304"/>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2" name="Title 1"/>
          <p:cNvSpPr>
            <a:spLocks noGrp="1"/>
          </p:cNvSpPr>
          <p:nvPr>
            <p:ph type="ctrTitle"/>
          </p:nvPr>
        </p:nvSpPr>
        <p:spPr>
          <a:xfrm>
            <a:off x="534987" y="1398677"/>
            <a:ext cx="8008937" cy="1219200"/>
          </a:xfrm>
        </p:spPr>
        <p:txBody>
          <a:bodyPr>
            <a:noAutofit/>
          </a:bodyPr>
          <a:lstStyle/>
          <a:p>
            <a:pPr eaLnBrk="0" hangingPunct="0">
              <a:spcBef>
                <a:spcPct val="20000"/>
              </a:spcBef>
            </a:pPr>
            <a:r>
              <a:rPr lang="en-US" sz="3600" dirty="0">
                <a:ln w="11430"/>
              </a:rPr>
              <a:t>FY 2018 Department of Transportation (DOT) Security Awareness Training (SAT) </a:t>
            </a:r>
            <a:endParaRPr lang="en-US" sz="4000" dirty="0"/>
          </a:p>
        </p:txBody>
      </p:sp>
      <p:sp>
        <p:nvSpPr>
          <p:cNvPr id="3" name="Subtitle 2"/>
          <p:cNvSpPr>
            <a:spLocks noGrp="1"/>
          </p:cNvSpPr>
          <p:nvPr>
            <p:ph type="subTitle" idx="1"/>
          </p:nvPr>
        </p:nvSpPr>
        <p:spPr>
          <a:xfrm>
            <a:off x="598488" y="2617877"/>
            <a:ext cx="7288212" cy="685800"/>
          </a:xfrm>
        </p:spPr>
        <p:txBody>
          <a:bodyPr>
            <a:noAutofit/>
          </a:bodyPr>
          <a:lstStyle/>
          <a:p>
            <a:r>
              <a:rPr lang="en-US" sz="2400" dirty="0">
                <a:ln w="11430"/>
                <a:effectLst/>
              </a:rPr>
              <a:t>for </a:t>
            </a:r>
            <a:r>
              <a:rPr lang="en-US" sz="2400" dirty="0">
                <a:ln w="11430"/>
              </a:rPr>
              <a:t>F</a:t>
            </a:r>
            <a:r>
              <a:rPr lang="en-US" sz="2400" dirty="0">
                <a:ln w="11430"/>
                <a:effectLst/>
              </a:rPr>
              <a:t>ederal </a:t>
            </a:r>
            <a:r>
              <a:rPr lang="en-US" sz="2400" dirty="0">
                <a:ln w="11430"/>
              </a:rPr>
              <a:t>E</a:t>
            </a:r>
            <a:r>
              <a:rPr lang="en-US" sz="2400" dirty="0">
                <a:ln w="11430"/>
                <a:effectLst/>
              </a:rPr>
              <a:t>mployees and </a:t>
            </a:r>
            <a:r>
              <a:rPr lang="en-US" sz="2400" dirty="0">
                <a:ln w="11430"/>
              </a:rPr>
              <a:t>C</a:t>
            </a:r>
            <a:r>
              <a:rPr lang="en-US" sz="2400" dirty="0">
                <a:ln w="11430"/>
                <a:effectLst/>
              </a:rPr>
              <a:t>ontractors</a:t>
            </a:r>
            <a:endParaRPr lang="en-US" sz="2400" dirty="0">
              <a:effectLst/>
            </a:endParaRPr>
          </a:p>
        </p:txBody>
      </p:sp>
    </p:spTree>
    <p:extLst>
      <p:ext uri="{BB962C8B-B14F-4D97-AF65-F5344CB8AC3E}">
        <p14:creationId xmlns:p14="http://schemas.microsoft.com/office/powerpoint/2010/main" val="299948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Travel with GFEs and PEDs</a:t>
            </a:r>
          </a:p>
        </p:txBody>
      </p:sp>
      <p:sp>
        <p:nvSpPr>
          <p:cNvPr id="3" name="Content Placeholder 2"/>
          <p:cNvSpPr>
            <a:spLocks noGrp="1"/>
          </p:cNvSpPr>
          <p:nvPr>
            <p:ph idx="1"/>
          </p:nvPr>
        </p:nvSpPr>
        <p:spPr>
          <a:xfrm>
            <a:off x="534987" y="1384300"/>
            <a:ext cx="6989764" cy="5265882"/>
          </a:xfrm>
        </p:spPr>
        <p:txBody>
          <a:bodyPr>
            <a:normAutofit/>
          </a:bodyPr>
          <a:lstStyle/>
          <a:p>
            <a:pPr marL="0" indent="0">
              <a:buNone/>
            </a:pPr>
            <a:r>
              <a:rPr lang="en-US" sz="2400" b="1" dirty="0"/>
              <a:t>Travel with GFEs and PEDs</a:t>
            </a:r>
          </a:p>
          <a:p>
            <a:pPr>
              <a:spcBef>
                <a:spcPts val="0"/>
              </a:spcBef>
              <a:spcAft>
                <a:spcPts val="600"/>
              </a:spcAft>
            </a:pPr>
            <a:r>
              <a:rPr lang="en-US" sz="1800" dirty="0"/>
              <a:t>When traveling with DOT provided laptops and mobile devices, you </a:t>
            </a:r>
            <a:r>
              <a:rPr lang="en-US" sz="1800" dirty="0">
                <a:solidFill>
                  <a:schemeClr val="accent1">
                    <a:lumMod val="75000"/>
                  </a:schemeClr>
                </a:solidFill>
              </a:rPr>
              <a:t>must: </a:t>
            </a:r>
          </a:p>
          <a:p>
            <a:pPr lvl="1">
              <a:spcBef>
                <a:spcPts val="0"/>
              </a:spcBef>
            </a:pPr>
            <a:r>
              <a:rPr lang="en-US" sz="1600" dirty="0">
                <a:solidFill>
                  <a:schemeClr val="accent1">
                    <a:lumMod val="75000"/>
                  </a:schemeClr>
                </a:solidFill>
              </a:rPr>
              <a:t>Take precautions to prevent theft, damage, abuse, or unauthorized use.</a:t>
            </a:r>
          </a:p>
          <a:p>
            <a:pPr lvl="1">
              <a:spcBef>
                <a:spcPts val="0"/>
              </a:spcBef>
            </a:pPr>
            <a:r>
              <a:rPr lang="en-US" sz="1600" dirty="0">
                <a:solidFill>
                  <a:schemeClr val="accent1">
                    <a:lumMod val="75000"/>
                  </a:schemeClr>
                </a:solidFill>
              </a:rPr>
              <a:t>Keep equipment under physical control at all times .</a:t>
            </a:r>
          </a:p>
          <a:p>
            <a:pPr marL="0" indent="0">
              <a:buNone/>
              <a:defRPr/>
            </a:pPr>
            <a:endParaRPr lang="en-US" sz="1050" dirty="0">
              <a:solidFill>
                <a:schemeClr val="accent1">
                  <a:lumMod val="75000"/>
                </a:schemeClr>
              </a:solidFill>
            </a:endParaRPr>
          </a:p>
          <a:p>
            <a:pPr>
              <a:defRPr/>
            </a:pPr>
            <a:r>
              <a:rPr lang="en-US" sz="1800" dirty="0">
                <a:solidFill>
                  <a:schemeClr val="accent1">
                    <a:lumMod val="75000"/>
                  </a:schemeClr>
                </a:solidFill>
              </a:rPr>
              <a:t>What does “physical control” mean?</a:t>
            </a:r>
          </a:p>
          <a:p>
            <a:pPr marL="685800" lvl="1">
              <a:buFont typeface="Arial" panose="020B0604020202020204" pitchFamily="34" charset="0"/>
              <a:buChar char="‒"/>
              <a:defRPr/>
            </a:pPr>
            <a:r>
              <a:rPr lang="en-US" sz="1600" dirty="0">
                <a:solidFill>
                  <a:schemeClr val="accent1">
                    <a:lumMod val="75000"/>
                  </a:schemeClr>
                </a:solidFill>
              </a:rPr>
              <a:t>Maintain </a:t>
            </a:r>
            <a:r>
              <a:rPr lang="en-US" sz="1600" b="1" i="1" dirty="0">
                <a:solidFill>
                  <a:schemeClr val="accent1">
                    <a:lumMod val="75000"/>
                  </a:schemeClr>
                </a:solidFill>
              </a:rPr>
              <a:t>sight of equipment</a:t>
            </a:r>
            <a:r>
              <a:rPr lang="en-US" sz="1600" b="1" dirty="0">
                <a:solidFill>
                  <a:schemeClr val="accent1">
                    <a:lumMod val="75000"/>
                  </a:schemeClr>
                </a:solidFill>
              </a:rPr>
              <a:t>  </a:t>
            </a:r>
            <a:r>
              <a:rPr lang="en-US" sz="1600" dirty="0">
                <a:solidFill>
                  <a:schemeClr val="accent1">
                    <a:lumMod val="75000"/>
                  </a:schemeClr>
                </a:solidFill>
              </a:rPr>
              <a:t>to the best of your physical ability when going through airport security.</a:t>
            </a:r>
          </a:p>
          <a:p>
            <a:pPr marL="685800" lvl="1">
              <a:buFont typeface="Arial" panose="020B0604020202020204" pitchFamily="34" charset="0"/>
              <a:buChar char="‒"/>
              <a:defRPr/>
            </a:pPr>
            <a:r>
              <a:rPr lang="en-US" sz="1600" dirty="0">
                <a:solidFill>
                  <a:schemeClr val="accent1">
                    <a:lumMod val="75000"/>
                  </a:schemeClr>
                </a:solidFill>
              </a:rPr>
              <a:t>Never place DOT equipment in checked luggage.</a:t>
            </a:r>
          </a:p>
          <a:p>
            <a:pPr marL="685800" lvl="1">
              <a:buFont typeface="Arial" panose="020B0604020202020204" pitchFamily="34" charset="0"/>
              <a:buChar char="‒"/>
              <a:defRPr/>
            </a:pPr>
            <a:r>
              <a:rPr lang="en-US" sz="1600" dirty="0">
                <a:solidFill>
                  <a:schemeClr val="accent1">
                    <a:lumMod val="75000"/>
                  </a:schemeClr>
                </a:solidFill>
              </a:rPr>
              <a:t>Never store DOT equipment in public lockers.</a:t>
            </a:r>
          </a:p>
          <a:p>
            <a:pPr marL="685800" lvl="1">
              <a:buFont typeface="Arial" panose="020B0604020202020204" pitchFamily="34" charset="0"/>
              <a:buChar char="‒"/>
              <a:defRPr/>
            </a:pPr>
            <a:r>
              <a:rPr lang="en-US" sz="1600" dirty="0">
                <a:solidFill>
                  <a:schemeClr val="accent1">
                    <a:lumMod val="75000"/>
                  </a:schemeClr>
                </a:solidFill>
              </a:rPr>
              <a:t>If you must leave DOT equipment unattended, you must physically secure it in the highest reasonable manner for the environment.  (for example, lock it out of sight in a vehicle trunk, lock it in a hotel room or safe, etc.)</a:t>
            </a:r>
            <a:endParaRPr lang="en-US" sz="1300" dirty="0">
              <a:solidFill>
                <a:schemeClr val="accent1">
                  <a:lumMod val="75000"/>
                </a:schemeClr>
              </a:solidFill>
            </a:endParaRPr>
          </a:p>
          <a:p>
            <a:pPr marL="685800" lvl="1">
              <a:buFont typeface="Arial" panose="020B0604020202020204" pitchFamily="34" charset="0"/>
              <a:buChar char="‒"/>
              <a:defRPr/>
            </a:pPr>
            <a:r>
              <a:rPr lang="en-US" sz="1600" dirty="0">
                <a:solidFill>
                  <a:schemeClr val="accent1">
                    <a:lumMod val="75000"/>
                  </a:schemeClr>
                </a:solidFill>
              </a:rPr>
              <a:t>Follow the DOT ROB when taking a DOT-issued laptop or mobile device on foreign (non-US) travel.</a:t>
            </a:r>
          </a:p>
          <a:p>
            <a:pPr marL="0" lvl="0" indent="0">
              <a:spcBef>
                <a:spcPts val="0"/>
              </a:spcBef>
              <a:buNone/>
            </a:pPr>
            <a:endParaRPr lang="en-US" sz="1600"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dirty="0"/>
          </a:p>
        </p:txBody>
      </p:sp>
      <p:pic>
        <p:nvPicPr>
          <p:cNvPr id="4" name="Picture 2" descr="Depicts a picture of a man with his laptop waiting in the airport lobby."/>
          <p:cNvPicPr>
            <a:picLocks noChangeAspect="1" noChangeArrowheads="1"/>
          </p:cNvPicPr>
          <p:nvPr/>
        </p:nvPicPr>
        <p:blipFill>
          <a:blip r:embed="rId2"/>
          <a:srcRect/>
          <a:stretch>
            <a:fillRect/>
          </a:stretch>
        </p:blipFill>
        <p:spPr bwMode="auto">
          <a:xfrm>
            <a:off x="7236526" y="2770682"/>
            <a:ext cx="1706324" cy="1706324"/>
          </a:xfrm>
          <a:prstGeom prst="rect">
            <a:avLst/>
          </a:prstGeom>
          <a:noFill/>
          <a:ln w="9525">
            <a:noFill/>
            <a:miter lim="800000"/>
            <a:headEnd/>
            <a:tailEnd/>
          </a:ln>
          <a:effectLst/>
        </p:spPr>
      </p:pic>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229599" y="6466997"/>
            <a:ext cx="873825" cy="365125"/>
          </a:xfrm>
          <a:prstGeom prst="rect">
            <a:avLst/>
          </a:prstGeom>
        </p:spPr>
        <p:txBody>
          <a:bodyPr/>
          <a:lstStyle/>
          <a:p>
            <a:fld id="{36EAB187-7E39-1E4B-8767-A47ADC6C83D2}"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2237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2"/>
            <a:ext cx="8229600" cy="860889"/>
          </a:xfrm>
        </p:spPr>
        <p:txBody>
          <a:bodyPr>
            <a:normAutofit/>
          </a:bodyPr>
          <a:lstStyle/>
          <a:p>
            <a:r>
              <a:rPr lang="en-US" sz="4000" dirty="0"/>
              <a:t>PIV Card</a:t>
            </a:r>
          </a:p>
        </p:txBody>
      </p:sp>
      <p:sp>
        <p:nvSpPr>
          <p:cNvPr id="3" name="Content Placeholder 2"/>
          <p:cNvSpPr>
            <a:spLocks noGrp="1"/>
          </p:cNvSpPr>
          <p:nvPr>
            <p:ph idx="1"/>
          </p:nvPr>
        </p:nvSpPr>
        <p:spPr>
          <a:xfrm>
            <a:off x="534988" y="1384300"/>
            <a:ext cx="8229600" cy="4525963"/>
          </a:xfrm>
        </p:spPr>
        <p:txBody>
          <a:bodyPr/>
          <a:lstStyle/>
          <a:p>
            <a:pPr marL="0" indent="0">
              <a:buNone/>
            </a:pPr>
            <a:r>
              <a:rPr lang="en-US" sz="2400" b="1" dirty="0"/>
              <a:t>Your Personal Identity Verification (PIV) Card</a:t>
            </a:r>
          </a:p>
          <a:p>
            <a:pPr marL="0" indent="0">
              <a:buNone/>
            </a:pPr>
            <a:endParaRPr lang="en-US" sz="1000" b="1" dirty="0"/>
          </a:p>
          <a:p>
            <a:pPr>
              <a:spcBef>
                <a:spcPts val="0"/>
              </a:spcBef>
              <a:spcAft>
                <a:spcPts val="600"/>
              </a:spcAft>
              <a:defRPr/>
            </a:pPr>
            <a:r>
              <a:rPr lang="en-US" sz="1800" dirty="0"/>
              <a:t>Your PIV Card is more than a picture ID. It contains sensitive information about you and </a:t>
            </a:r>
            <a:r>
              <a:rPr lang="en-US" sz="1800" dirty="0">
                <a:solidFill>
                  <a:schemeClr val="accent1">
                    <a:lumMod val="75000"/>
                  </a:schemeClr>
                </a:solidFill>
              </a:rPr>
              <a:t>your system access rights. </a:t>
            </a:r>
          </a:p>
          <a:p>
            <a:pPr lvl="1">
              <a:spcBef>
                <a:spcPts val="0"/>
              </a:spcBef>
              <a:spcAft>
                <a:spcPts val="600"/>
              </a:spcAft>
              <a:defRPr/>
            </a:pPr>
            <a:r>
              <a:rPr lang="en-US" sz="1600" dirty="0">
                <a:solidFill>
                  <a:schemeClr val="accent1">
                    <a:lumMod val="75000"/>
                  </a:schemeClr>
                </a:solidFill>
              </a:rPr>
              <a:t>Never leave a PIV card unattended on a desk or in a workstation.</a:t>
            </a:r>
          </a:p>
          <a:p>
            <a:pPr>
              <a:spcBef>
                <a:spcPts val="0"/>
              </a:spcBef>
              <a:spcAft>
                <a:spcPts val="600"/>
              </a:spcAft>
              <a:defRPr/>
            </a:pPr>
            <a:r>
              <a:rPr lang="en-US" sz="1800" dirty="0">
                <a:solidFill>
                  <a:schemeClr val="accent1">
                    <a:lumMod val="75000"/>
                  </a:schemeClr>
                </a:solidFill>
              </a:rPr>
              <a:t>Protecting passwords and PIV Cards is a first-line defense against internal cyber threats.</a:t>
            </a:r>
          </a:p>
          <a:p>
            <a:pPr lvl="1">
              <a:spcBef>
                <a:spcPts val="0"/>
              </a:spcBef>
              <a:spcAft>
                <a:spcPts val="600"/>
              </a:spcAft>
              <a:defRPr/>
            </a:pPr>
            <a:r>
              <a:rPr lang="en-US" sz="1600" dirty="0">
                <a:solidFill>
                  <a:schemeClr val="accent1">
                    <a:lumMod val="75000"/>
                  </a:schemeClr>
                </a:solidFill>
              </a:rPr>
              <a:t>Never share your PIV card or Personal Identification Number (PIN).</a:t>
            </a:r>
          </a:p>
          <a:p>
            <a:pPr>
              <a:spcBef>
                <a:spcPts val="0"/>
              </a:spcBef>
              <a:spcAft>
                <a:spcPts val="600"/>
              </a:spcAft>
              <a:defRPr/>
            </a:pPr>
            <a:r>
              <a:rPr lang="en-US" sz="1800" dirty="0"/>
              <a:t>If your PIV Card is lost or stolen, you must report the loss immediately to your supervisor and to your security servicing organization.</a:t>
            </a:r>
          </a:p>
          <a:p>
            <a:pPr marL="0" indent="0">
              <a:buNone/>
            </a:pPr>
            <a:endParaRPr lang="en-US" dirty="0"/>
          </a:p>
        </p:txBody>
      </p:sp>
      <p:pic>
        <p:nvPicPr>
          <p:cNvPr id="4" name="Picture 2" descr="sample piv card badge"/>
          <p:cNvPicPr>
            <a:picLocks noChangeAspect="1" noChangeArrowheads="1"/>
          </p:cNvPicPr>
          <p:nvPr/>
        </p:nvPicPr>
        <p:blipFill>
          <a:blip r:embed="rId2"/>
          <a:srcRect/>
          <a:stretch>
            <a:fillRect/>
          </a:stretch>
        </p:blipFill>
        <p:spPr bwMode="auto">
          <a:xfrm>
            <a:off x="7524751" y="4191293"/>
            <a:ext cx="1275730" cy="2026692"/>
          </a:xfrm>
          <a:prstGeom prst="rect">
            <a:avLst/>
          </a:prstGeom>
          <a:noFill/>
        </p:spPr>
      </p:pic>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305800" y="6492875"/>
            <a:ext cx="785750" cy="365125"/>
          </a:xfrm>
          <a:prstGeom prst="rect">
            <a:avLst/>
          </a:prstGeom>
        </p:spPr>
        <p:txBody>
          <a:bodyPr/>
          <a:lstStyle/>
          <a:p>
            <a:fld id="{36EAB187-7E39-1E4B-8767-A47ADC6C83D2}"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91097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Passwords</a:t>
            </a:r>
          </a:p>
        </p:txBody>
      </p:sp>
      <p:sp>
        <p:nvSpPr>
          <p:cNvPr id="3" name="Content Placeholder 2"/>
          <p:cNvSpPr>
            <a:spLocks noGrp="1"/>
          </p:cNvSpPr>
          <p:nvPr>
            <p:ph idx="1"/>
          </p:nvPr>
        </p:nvSpPr>
        <p:spPr>
          <a:xfrm>
            <a:off x="534988" y="1384300"/>
            <a:ext cx="8229600" cy="4883150"/>
          </a:xfrm>
        </p:spPr>
        <p:txBody>
          <a:bodyPr>
            <a:normAutofit/>
          </a:bodyPr>
          <a:lstStyle/>
          <a:p>
            <a:pPr marL="0" indent="0">
              <a:buNone/>
            </a:pPr>
            <a:r>
              <a:rPr lang="en-US" sz="2400" b="1" dirty="0"/>
              <a:t>Passwords and Access Control Measures</a:t>
            </a:r>
          </a:p>
          <a:p>
            <a:pPr marL="0" indent="0">
              <a:buNone/>
            </a:pPr>
            <a:endParaRPr lang="en-US" sz="1000" b="1" dirty="0"/>
          </a:p>
          <a:p>
            <a:pPr>
              <a:spcBef>
                <a:spcPts val="0"/>
              </a:spcBef>
              <a:spcAft>
                <a:spcPts val="600"/>
              </a:spcAft>
            </a:pPr>
            <a:r>
              <a:rPr lang="en-US" sz="1800" dirty="0">
                <a:solidFill>
                  <a:schemeClr val="accent1">
                    <a:lumMod val="75000"/>
                  </a:schemeClr>
                </a:solidFill>
              </a:rPr>
              <a:t>Each user must have his or her own unique logon account.</a:t>
            </a:r>
          </a:p>
          <a:p>
            <a:pPr>
              <a:spcBef>
                <a:spcPts val="0"/>
              </a:spcBef>
              <a:spcAft>
                <a:spcPts val="600"/>
              </a:spcAft>
            </a:pPr>
            <a:r>
              <a:rPr lang="en-US" sz="1800" dirty="0">
                <a:solidFill>
                  <a:schemeClr val="accent1">
                    <a:lumMod val="75000"/>
                  </a:schemeClr>
                </a:solidFill>
              </a:rPr>
              <a:t>Passwords must:</a:t>
            </a:r>
          </a:p>
          <a:p>
            <a:pPr lvl="1">
              <a:spcBef>
                <a:spcPts val="0"/>
              </a:spcBef>
              <a:spcAft>
                <a:spcPts val="600"/>
              </a:spcAft>
            </a:pPr>
            <a:r>
              <a:rPr lang="en-US" sz="1600" dirty="0">
                <a:solidFill>
                  <a:schemeClr val="accent1">
                    <a:lumMod val="75000"/>
                  </a:schemeClr>
                </a:solidFill>
              </a:rPr>
              <a:t>Be at least twelve (12)</a:t>
            </a:r>
            <a:r>
              <a:rPr lang="en-US" sz="1600" b="1" dirty="0">
                <a:solidFill>
                  <a:schemeClr val="accent1">
                    <a:lumMod val="75000"/>
                  </a:schemeClr>
                </a:solidFill>
              </a:rPr>
              <a:t>*</a:t>
            </a:r>
            <a:r>
              <a:rPr lang="en-US" sz="1600" dirty="0">
                <a:solidFill>
                  <a:schemeClr val="accent1">
                    <a:lumMod val="75000"/>
                  </a:schemeClr>
                </a:solidFill>
              </a:rPr>
              <a:t> characters long and have a combination of letters (upper- and lower-case), numbers and special characters, and</a:t>
            </a:r>
          </a:p>
          <a:p>
            <a:pPr lvl="1">
              <a:spcBef>
                <a:spcPts val="0"/>
              </a:spcBef>
              <a:spcAft>
                <a:spcPts val="600"/>
              </a:spcAft>
            </a:pPr>
            <a:r>
              <a:rPr lang="en-US" sz="1600" dirty="0">
                <a:solidFill>
                  <a:schemeClr val="accent1">
                    <a:lumMod val="75000"/>
                  </a:schemeClr>
                </a:solidFill>
              </a:rPr>
              <a:t>Be updated at least every 60 days, or immediately if you suspect your password has been compromised.</a:t>
            </a:r>
          </a:p>
          <a:p>
            <a:pPr lvl="0">
              <a:spcBef>
                <a:spcPts val="0"/>
              </a:spcBef>
              <a:spcAft>
                <a:spcPts val="600"/>
              </a:spcAft>
              <a:defRPr/>
            </a:pPr>
            <a:r>
              <a:rPr lang="en-US" sz="1800" dirty="0">
                <a:solidFill>
                  <a:schemeClr val="accent1">
                    <a:lumMod val="75000"/>
                  </a:schemeClr>
                </a:solidFill>
              </a:rPr>
              <a:t>Always protect passwords, PINS, and access numbers.</a:t>
            </a:r>
          </a:p>
          <a:p>
            <a:pPr lvl="1">
              <a:spcBef>
                <a:spcPts val="0"/>
              </a:spcBef>
              <a:spcAft>
                <a:spcPts val="600"/>
              </a:spcAft>
              <a:defRPr/>
            </a:pPr>
            <a:r>
              <a:rPr lang="en-US" sz="1600" dirty="0">
                <a:solidFill>
                  <a:schemeClr val="accent1">
                    <a:lumMod val="75000"/>
                  </a:schemeClr>
                </a:solidFill>
              </a:rPr>
              <a:t>Never share a password with anyone, including system administrators.</a:t>
            </a:r>
          </a:p>
          <a:p>
            <a:pPr lvl="1">
              <a:spcBef>
                <a:spcPts val="0"/>
              </a:spcBef>
              <a:spcAft>
                <a:spcPts val="600"/>
              </a:spcAft>
              <a:defRPr/>
            </a:pPr>
            <a:r>
              <a:rPr lang="en-US" sz="1600" dirty="0">
                <a:solidFill>
                  <a:schemeClr val="accent1">
                    <a:lumMod val="75000"/>
                  </a:schemeClr>
                </a:solidFill>
              </a:rPr>
              <a:t>Do not write passwords down or store them in an electronic file on workstations, laptops, or personal technology, unless the file is encrypted.</a:t>
            </a:r>
          </a:p>
          <a:p>
            <a:pPr lvl="1">
              <a:spcBef>
                <a:spcPts val="0"/>
              </a:spcBef>
              <a:spcAft>
                <a:spcPts val="600"/>
              </a:spcAft>
              <a:defRPr/>
            </a:pPr>
            <a:r>
              <a:rPr lang="en-US" sz="1600" dirty="0">
                <a:solidFill>
                  <a:schemeClr val="accent1">
                    <a:lumMod val="75000"/>
                  </a:schemeClr>
                </a:solidFill>
              </a:rPr>
              <a:t>Make sure no one is watching when you enter your password or PIN</a:t>
            </a:r>
          </a:p>
          <a:p>
            <a:pPr lvl="1">
              <a:spcBef>
                <a:spcPts val="0"/>
              </a:spcBef>
              <a:spcAft>
                <a:spcPts val="600"/>
              </a:spcAft>
              <a:defRPr/>
            </a:pPr>
            <a:endParaRPr lang="en-US" sz="1400" dirty="0">
              <a:solidFill>
                <a:schemeClr val="tx1">
                  <a:lumMod val="65000"/>
                  <a:lumOff val="35000"/>
                </a:schemeClr>
              </a:solidFill>
            </a:endParaRPr>
          </a:p>
          <a:p>
            <a:pPr marL="0" lvl="0" indent="0">
              <a:spcBef>
                <a:spcPts val="0"/>
              </a:spcBef>
              <a:buNone/>
            </a:pPr>
            <a:r>
              <a:rPr lang="en-US" sz="1400" b="1" dirty="0"/>
              <a:t>* Some systems have an approved waiver for passwords with fewer than 12 characters.</a:t>
            </a:r>
          </a:p>
          <a:p>
            <a:pPr marL="0" indent="0">
              <a:buNone/>
            </a:pPr>
            <a:endParaRPr lang="en-US" dirty="0"/>
          </a:p>
        </p:txBody>
      </p:sp>
      <p:pic>
        <p:nvPicPr>
          <p:cNvPr id="4" name="Picture 5" descr="This picture shows a logo figure looking at a username and password box." title="Pass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13" y="4843463"/>
            <a:ext cx="16017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382000" y="6492875"/>
            <a:ext cx="709550" cy="365125"/>
          </a:xfrm>
          <a:prstGeom prst="rect">
            <a:avLst/>
          </a:prstGeom>
        </p:spPr>
        <p:txBody>
          <a:bodyPr/>
          <a:lstStyle/>
          <a:p>
            <a:fld id="{36EAB187-7E39-1E4B-8767-A47ADC6C83D2}"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1122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71374"/>
            <a:ext cx="8229600" cy="860889"/>
          </a:xfrm>
        </p:spPr>
        <p:txBody>
          <a:bodyPr>
            <a:normAutofit/>
          </a:bodyPr>
          <a:lstStyle/>
          <a:p>
            <a:r>
              <a:rPr lang="en-US" sz="3200" dirty="0"/>
              <a:t>Identity Monitoring and Restoration Services</a:t>
            </a:r>
          </a:p>
        </p:txBody>
      </p:sp>
      <p:sp>
        <p:nvSpPr>
          <p:cNvPr id="3" name="Content Placeholder 2"/>
          <p:cNvSpPr>
            <a:spLocks noGrp="1"/>
          </p:cNvSpPr>
          <p:nvPr>
            <p:ph idx="1"/>
          </p:nvPr>
        </p:nvSpPr>
        <p:spPr>
          <a:xfrm>
            <a:off x="534988" y="1355725"/>
            <a:ext cx="8229600" cy="4525963"/>
          </a:xfrm>
        </p:spPr>
        <p:txBody>
          <a:bodyPr>
            <a:normAutofit fontScale="92500" lnSpcReduction="20000"/>
          </a:bodyPr>
          <a:lstStyle/>
          <a:p>
            <a:pPr marL="0" indent="0">
              <a:buNone/>
            </a:pPr>
            <a:r>
              <a:rPr lang="en-US" sz="2400" b="1" dirty="0"/>
              <a:t>Preparing against Identity Theft</a:t>
            </a:r>
          </a:p>
          <a:p>
            <a:pPr marL="342900" lvl="1" indent="-342900" defTabSz="342900">
              <a:spcBef>
                <a:spcPts val="0"/>
              </a:spcBef>
              <a:buFont typeface="Arial" panose="020B0604020202020204" pitchFamily="34" charset="0"/>
              <a:buChar char="•"/>
            </a:pPr>
            <a:r>
              <a:rPr lang="en-US" sz="1900" dirty="0">
                <a:solidFill>
                  <a:schemeClr val="accent1">
                    <a:lumMod val="75000"/>
                  </a:schemeClr>
                </a:solidFill>
              </a:rPr>
              <a:t>Several years ago the agency put in place free credit monitoring and protection services to allow DOT employees to be prepared should they become a victim of identity theft.</a:t>
            </a:r>
          </a:p>
          <a:p>
            <a:pPr marL="577850" lvl="2" indent="-285750" defTabSz="342900">
              <a:spcBef>
                <a:spcPts val="0"/>
              </a:spcBef>
            </a:pPr>
            <a:endParaRPr lang="en-US" sz="1600" dirty="0">
              <a:solidFill>
                <a:schemeClr val="accent1">
                  <a:lumMod val="75000"/>
                </a:schemeClr>
              </a:solidFill>
            </a:endParaRPr>
          </a:p>
          <a:p>
            <a:pPr marL="577850" lvl="2" indent="-285750" defTabSz="342900">
              <a:spcBef>
                <a:spcPts val="0"/>
              </a:spcBef>
            </a:pPr>
            <a:endParaRPr lang="en-US" sz="1600" dirty="0">
              <a:solidFill>
                <a:schemeClr val="accent1">
                  <a:lumMod val="75000"/>
                </a:schemeClr>
              </a:solidFill>
            </a:endParaRPr>
          </a:p>
          <a:p>
            <a:pPr marL="0" lvl="1" indent="0" defTabSz="342900">
              <a:spcBef>
                <a:spcPts val="0"/>
              </a:spcBef>
              <a:buNone/>
            </a:pPr>
            <a:r>
              <a:rPr lang="en-US" sz="2600" b="1" dirty="0">
                <a:solidFill>
                  <a:schemeClr val="accent1">
                    <a:lumMod val="75000"/>
                  </a:schemeClr>
                </a:solidFill>
              </a:rPr>
              <a:t>Included in Coverage:</a:t>
            </a:r>
          </a:p>
          <a:p>
            <a:pPr marL="0" lvl="1" indent="0" defTabSz="342900">
              <a:spcBef>
                <a:spcPts val="0"/>
              </a:spcBef>
              <a:buNone/>
            </a:pPr>
            <a:r>
              <a:rPr lang="en-US" sz="1900" dirty="0">
                <a:solidFill>
                  <a:schemeClr val="accent1">
                    <a:lumMod val="75000"/>
                  </a:schemeClr>
                </a:solidFill>
              </a:rPr>
              <a:t>•	Daily identity monitoring services.</a:t>
            </a:r>
          </a:p>
          <a:p>
            <a:pPr marL="0" lvl="1" indent="0" defTabSz="342900">
              <a:spcBef>
                <a:spcPts val="0"/>
              </a:spcBef>
              <a:buNone/>
            </a:pPr>
            <a:r>
              <a:rPr lang="en-US" sz="1900" dirty="0">
                <a:solidFill>
                  <a:schemeClr val="accent1">
                    <a:lumMod val="75000"/>
                  </a:schemeClr>
                </a:solidFill>
              </a:rPr>
              <a:t>•	Identity theft insurance.</a:t>
            </a:r>
          </a:p>
          <a:p>
            <a:pPr marL="0" lvl="1" indent="0" defTabSz="342900">
              <a:spcBef>
                <a:spcPts val="0"/>
              </a:spcBef>
              <a:buNone/>
            </a:pPr>
            <a:r>
              <a:rPr lang="en-US" sz="1900" dirty="0">
                <a:solidFill>
                  <a:schemeClr val="accent1">
                    <a:lumMod val="75000"/>
                  </a:schemeClr>
                </a:solidFill>
              </a:rPr>
              <a:t>•	Access to personalized assistance from a Fraud Resolution Agent. </a:t>
            </a:r>
          </a:p>
          <a:p>
            <a:pPr marL="0" lvl="1" indent="0" defTabSz="342900">
              <a:spcBef>
                <a:spcPts val="0"/>
              </a:spcBef>
              <a:buNone/>
            </a:pPr>
            <a:r>
              <a:rPr lang="en-US" sz="1900" dirty="0">
                <a:solidFill>
                  <a:schemeClr val="accent1">
                    <a:lumMod val="75000"/>
                  </a:schemeClr>
                </a:solidFill>
              </a:rPr>
              <a:t>•	Credit card monitoring.</a:t>
            </a:r>
          </a:p>
          <a:p>
            <a:pPr marL="292100" lvl="2" indent="0" defTabSz="342900">
              <a:spcBef>
                <a:spcPts val="0"/>
              </a:spcBef>
              <a:buNone/>
            </a:pPr>
            <a:endParaRPr lang="en-US" sz="1900" dirty="0">
              <a:solidFill>
                <a:schemeClr val="accent1">
                  <a:lumMod val="75000"/>
                </a:schemeClr>
              </a:solidFill>
            </a:endParaRPr>
          </a:p>
          <a:p>
            <a:pPr marL="292100" lvl="2" indent="0" defTabSz="342900">
              <a:spcBef>
                <a:spcPts val="0"/>
              </a:spcBef>
              <a:buNone/>
            </a:pPr>
            <a:endParaRPr lang="en-US" sz="1900" dirty="0">
              <a:solidFill>
                <a:schemeClr val="accent1">
                  <a:lumMod val="75000"/>
                </a:schemeClr>
              </a:solidFill>
            </a:endParaRPr>
          </a:p>
          <a:p>
            <a:pPr marL="0" lvl="1" indent="-107950" defTabSz="342900">
              <a:spcBef>
                <a:spcPts val="0"/>
              </a:spcBef>
              <a:buNone/>
            </a:pPr>
            <a:r>
              <a:rPr lang="en-US" sz="2600" b="1" dirty="0">
                <a:solidFill>
                  <a:schemeClr val="accent1">
                    <a:lumMod val="75000"/>
                  </a:schemeClr>
                </a:solidFill>
              </a:rPr>
              <a:t>Additional Information:</a:t>
            </a:r>
          </a:p>
          <a:p>
            <a:pPr marL="342900" lvl="1" indent="-342900" defTabSz="342900">
              <a:spcBef>
                <a:spcPts val="0"/>
              </a:spcBef>
              <a:buFont typeface="Arial" panose="020B0604020202020204" pitchFamily="34" charset="0"/>
              <a:buChar char="•"/>
            </a:pPr>
            <a:r>
              <a:rPr lang="en-US" sz="1900" dirty="0">
                <a:solidFill>
                  <a:schemeClr val="accent1">
                    <a:lumMod val="75000"/>
                  </a:schemeClr>
                </a:solidFill>
              </a:rPr>
              <a:t>Contact the Identity Force call center on 1-877-MYIDFORCE (877-694-3367) Monday through Friday between 8:00 a.m. to 8:00 p.m. Eastern Time for questions about your existing Identity Force account.</a:t>
            </a:r>
          </a:p>
          <a:p>
            <a:pPr marL="342900" lvl="1" indent="-342900" defTabSz="342900">
              <a:spcBef>
                <a:spcPts val="0"/>
              </a:spcBef>
              <a:buFont typeface="Arial" panose="020B0604020202020204" pitchFamily="34" charset="0"/>
              <a:buChar char="•"/>
            </a:pPr>
            <a:r>
              <a:rPr lang="en-US" sz="1900" dirty="0">
                <a:solidFill>
                  <a:schemeClr val="accent1">
                    <a:lumMod val="75000"/>
                  </a:schemeClr>
                </a:solidFill>
              </a:rPr>
              <a:t>If you have questions about this coverage, please contact the DOT Chief Privacy Office at privacy@DOT.gov.</a:t>
            </a:r>
          </a:p>
          <a:p>
            <a:pPr marL="292100" lvl="2" indent="0" defTabSz="342900">
              <a:spcBef>
                <a:spcPts val="0"/>
              </a:spcBef>
              <a:buNone/>
            </a:pPr>
            <a:endParaRPr lang="en-US" sz="1600" dirty="0"/>
          </a:p>
          <a:p>
            <a:pPr marL="292100" lvl="2" indent="0" defTabSz="342900">
              <a:spcBef>
                <a:spcPts val="0"/>
              </a:spcBef>
              <a:buNone/>
            </a:pPr>
            <a:endParaRPr lang="en-US" sz="1600" dirty="0"/>
          </a:p>
          <a:p>
            <a:pPr marL="749300" lvl="3" indent="0" defTabSz="342900">
              <a:spcBef>
                <a:spcPts val="0"/>
              </a:spcBef>
              <a:buNone/>
            </a:pPr>
            <a:endParaRPr lang="en-US" sz="1600" dirty="0"/>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622627" y="6466997"/>
            <a:ext cx="468923" cy="365125"/>
          </a:xfrm>
          <a:prstGeom prst="rect">
            <a:avLst/>
          </a:prstGeom>
        </p:spPr>
        <p:txBody>
          <a:bodyPr/>
          <a:lstStyle/>
          <a:p>
            <a:fld id="{36EAB187-7E39-1E4B-8767-A47ADC6C83D2}"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422509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2"/>
            <a:ext cx="8229600" cy="860889"/>
          </a:xfrm>
        </p:spPr>
        <p:txBody>
          <a:bodyPr>
            <a:normAutofit/>
          </a:bodyPr>
          <a:lstStyle/>
          <a:p>
            <a:r>
              <a:rPr lang="en-US" sz="4000" dirty="0"/>
              <a:t>What is PII?</a:t>
            </a:r>
          </a:p>
        </p:txBody>
      </p:sp>
      <p:sp>
        <p:nvSpPr>
          <p:cNvPr id="3" name="Content Placeholder 2"/>
          <p:cNvSpPr>
            <a:spLocks noGrp="1"/>
          </p:cNvSpPr>
          <p:nvPr>
            <p:ph idx="1"/>
          </p:nvPr>
        </p:nvSpPr>
        <p:spPr>
          <a:xfrm>
            <a:off x="469075" y="3257404"/>
            <a:ext cx="8229600" cy="4987925"/>
          </a:xfrm>
        </p:spPr>
        <p:txBody>
          <a:bodyPr numCol="2">
            <a:normAutofit/>
          </a:bodyPr>
          <a:lstStyle/>
          <a:p>
            <a:pPr lvl="1">
              <a:spcBef>
                <a:spcPts val="0"/>
              </a:spcBef>
              <a:spcAft>
                <a:spcPts val="600"/>
              </a:spcAft>
              <a:defRPr/>
            </a:pPr>
            <a:r>
              <a:rPr lang="en-US" sz="1800" dirty="0">
                <a:solidFill>
                  <a:schemeClr val="accent1">
                    <a:lumMod val="75000"/>
                  </a:schemeClr>
                </a:solidFill>
              </a:rPr>
              <a:t>Name</a:t>
            </a:r>
          </a:p>
          <a:p>
            <a:pPr lvl="1">
              <a:spcBef>
                <a:spcPts val="0"/>
              </a:spcBef>
              <a:spcAft>
                <a:spcPts val="600"/>
              </a:spcAft>
              <a:defRPr/>
            </a:pPr>
            <a:r>
              <a:rPr lang="en-US" sz="1800" dirty="0">
                <a:solidFill>
                  <a:schemeClr val="accent1">
                    <a:lumMod val="75000"/>
                  </a:schemeClr>
                </a:solidFill>
              </a:rPr>
              <a:t>Social Security Number</a:t>
            </a:r>
          </a:p>
          <a:p>
            <a:pPr lvl="1">
              <a:spcBef>
                <a:spcPts val="0"/>
              </a:spcBef>
              <a:spcAft>
                <a:spcPts val="600"/>
              </a:spcAft>
              <a:defRPr/>
            </a:pPr>
            <a:r>
              <a:rPr lang="en-US" sz="1800" dirty="0">
                <a:solidFill>
                  <a:schemeClr val="accent1">
                    <a:lumMod val="75000"/>
                  </a:schemeClr>
                </a:solidFill>
              </a:rPr>
              <a:t>Date and place of birth</a:t>
            </a:r>
          </a:p>
          <a:p>
            <a:pPr lvl="1">
              <a:spcBef>
                <a:spcPts val="0"/>
              </a:spcBef>
              <a:spcAft>
                <a:spcPts val="600"/>
              </a:spcAft>
              <a:defRPr/>
            </a:pPr>
            <a:r>
              <a:rPr lang="en-US" sz="1800" dirty="0">
                <a:solidFill>
                  <a:schemeClr val="accent1">
                    <a:lumMod val="75000"/>
                  </a:schemeClr>
                </a:solidFill>
              </a:rPr>
              <a:t>Mother’s maiden name</a:t>
            </a:r>
          </a:p>
          <a:p>
            <a:pPr lvl="1">
              <a:spcBef>
                <a:spcPts val="0"/>
              </a:spcBef>
              <a:spcAft>
                <a:spcPts val="600"/>
              </a:spcAft>
              <a:defRPr/>
            </a:pPr>
            <a:r>
              <a:rPr lang="en-US" sz="1800" dirty="0">
                <a:solidFill>
                  <a:schemeClr val="accent1">
                    <a:lumMod val="75000"/>
                  </a:schemeClr>
                </a:solidFill>
              </a:rPr>
              <a:t>Biometric records</a:t>
            </a:r>
          </a:p>
          <a:p>
            <a:pPr lvl="1">
              <a:spcBef>
                <a:spcPts val="0"/>
              </a:spcBef>
              <a:spcAft>
                <a:spcPts val="600"/>
              </a:spcAft>
              <a:defRPr/>
            </a:pPr>
            <a:r>
              <a:rPr lang="en-US" sz="1800" dirty="0">
                <a:solidFill>
                  <a:schemeClr val="accent1">
                    <a:lumMod val="75000"/>
                  </a:schemeClr>
                </a:solidFill>
              </a:rPr>
              <a:t>Medical records</a:t>
            </a:r>
          </a:p>
          <a:p>
            <a:pPr lvl="1">
              <a:spcBef>
                <a:spcPts val="0"/>
              </a:spcBef>
              <a:spcAft>
                <a:spcPts val="600"/>
              </a:spcAft>
              <a:defRPr/>
            </a:pPr>
            <a:r>
              <a:rPr lang="en-US" sz="1800" dirty="0">
                <a:solidFill>
                  <a:schemeClr val="accent1">
                    <a:lumMod val="75000"/>
                  </a:schemeClr>
                </a:solidFill>
              </a:rPr>
              <a:t>Educational records</a:t>
            </a: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r>
              <a:rPr lang="en-US" sz="1800" dirty="0">
                <a:solidFill>
                  <a:schemeClr val="accent1">
                    <a:lumMod val="75000"/>
                  </a:schemeClr>
                </a:solidFill>
              </a:rPr>
              <a:t>Financial information</a:t>
            </a:r>
          </a:p>
          <a:p>
            <a:pPr lvl="1">
              <a:spcBef>
                <a:spcPts val="0"/>
              </a:spcBef>
              <a:spcAft>
                <a:spcPts val="600"/>
              </a:spcAft>
              <a:defRPr/>
            </a:pPr>
            <a:r>
              <a:rPr lang="en-US" sz="1800" dirty="0">
                <a:solidFill>
                  <a:schemeClr val="accent1">
                    <a:lumMod val="75000"/>
                  </a:schemeClr>
                </a:solidFill>
              </a:rPr>
              <a:t>Employment information</a:t>
            </a:r>
          </a:p>
          <a:p>
            <a:pPr lvl="1">
              <a:spcBef>
                <a:spcPts val="0"/>
              </a:spcBef>
              <a:spcAft>
                <a:spcPts val="600"/>
              </a:spcAft>
              <a:defRPr/>
            </a:pPr>
            <a:r>
              <a:rPr lang="en-US" sz="1800" dirty="0">
                <a:solidFill>
                  <a:schemeClr val="accent1">
                    <a:lumMod val="75000"/>
                  </a:schemeClr>
                </a:solidFill>
              </a:rPr>
              <a:t>Driver's license</a:t>
            </a:r>
          </a:p>
          <a:p>
            <a:pPr lvl="1">
              <a:spcBef>
                <a:spcPts val="0"/>
              </a:spcBef>
              <a:spcAft>
                <a:spcPts val="600"/>
              </a:spcAft>
              <a:defRPr/>
            </a:pPr>
            <a:r>
              <a:rPr lang="en-US" sz="1800" dirty="0">
                <a:solidFill>
                  <a:schemeClr val="accent1">
                    <a:lumMod val="75000"/>
                  </a:schemeClr>
                </a:solidFill>
              </a:rPr>
              <a:t>Criminal history and investigation</a:t>
            </a:r>
          </a:p>
          <a:p>
            <a:pPr lvl="1">
              <a:spcBef>
                <a:spcPts val="0"/>
              </a:spcBef>
              <a:spcAft>
                <a:spcPts val="600"/>
              </a:spcAft>
              <a:defRPr/>
            </a:pPr>
            <a:r>
              <a:rPr lang="en-US" sz="1800" dirty="0">
                <a:solidFill>
                  <a:schemeClr val="accent1">
                    <a:lumMod val="75000"/>
                  </a:schemeClr>
                </a:solidFill>
              </a:rPr>
              <a:t>Leave balance used</a:t>
            </a:r>
          </a:p>
          <a:p>
            <a:pPr lvl="1">
              <a:spcBef>
                <a:spcPts val="0"/>
              </a:spcBef>
              <a:spcAft>
                <a:spcPts val="600"/>
              </a:spcAft>
              <a:defRPr/>
            </a:pPr>
            <a:r>
              <a:rPr lang="en-US" sz="1800" dirty="0">
                <a:solidFill>
                  <a:schemeClr val="accent1">
                    <a:lumMod val="75000"/>
                  </a:schemeClr>
                </a:solidFill>
              </a:rPr>
              <a:t>Drug testing results</a:t>
            </a:r>
          </a:p>
          <a:p>
            <a:pPr lvl="1">
              <a:spcBef>
                <a:spcPts val="0"/>
              </a:spcBef>
              <a:spcAft>
                <a:spcPts val="600"/>
              </a:spcAft>
              <a:defRPr/>
            </a:pPr>
            <a:r>
              <a:rPr lang="en-US" sz="1800" dirty="0">
                <a:solidFill>
                  <a:schemeClr val="accent1">
                    <a:lumMod val="75000"/>
                  </a:schemeClr>
                </a:solidFill>
              </a:rPr>
              <a:t>National origin</a:t>
            </a:r>
          </a:p>
          <a:p>
            <a:pPr marL="0" indent="0">
              <a:buNone/>
            </a:pPr>
            <a:endParaRPr lang="en-US" dirty="0"/>
          </a:p>
        </p:txBody>
      </p:sp>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305800" y="6492875"/>
            <a:ext cx="785750" cy="365125"/>
          </a:xfrm>
          <a:prstGeom prst="rect">
            <a:avLst/>
          </a:prstGeom>
        </p:spPr>
        <p:txBody>
          <a:bodyPr/>
          <a:lstStyle/>
          <a:p>
            <a:fld id="{36EAB187-7E39-1E4B-8767-A47ADC6C83D2}" type="slidenum">
              <a:rPr lang="en-US" smtClean="0">
                <a:solidFill>
                  <a:prstClr val="black">
                    <a:tint val="75000"/>
                  </a:prstClr>
                </a:solidFill>
              </a:rPr>
              <a:pPr/>
              <a:t>24</a:t>
            </a:fld>
            <a:endParaRPr lang="en-US" dirty="0">
              <a:solidFill>
                <a:prstClr val="black">
                  <a:tint val="75000"/>
                </a:prstClr>
              </a:solidFill>
            </a:endParaRPr>
          </a:p>
        </p:txBody>
      </p:sp>
      <p:sp>
        <p:nvSpPr>
          <p:cNvPr id="4" name="TextBox 3"/>
          <p:cNvSpPr txBox="1"/>
          <p:nvPr/>
        </p:nvSpPr>
        <p:spPr>
          <a:xfrm>
            <a:off x="671513" y="1102968"/>
            <a:ext cx="8027162" cy="2154436"/>
          </a:xfrm>
          <a:prstGeom prst="rect">
            <a:avLst/>
          </a:prstGeom>
          <a:noFill/>
        </p:spPr>
        <p:txBody>
          <a:bodyPr wrap="square" rtlCol="0">
            <a:spAutoFit/>
          </a:bodyPr>
          <a:lstStyle/>
          <a:p>
            <a:r>
              <a:rPr lang="en-US" sz="2400" b="1" dirty="0">
                <a:solidFill>
                  <a:schemeClr val="accent1">
                    <a:lumMod val="75000"/>
                  </a:schemeClr>
                </a:solidFill>
              </a:rPr>
              <a:t>What is PII?</a:t>
            </a:r>
          </a:p>
          <a:p>
            <a:endParaRPr lang="en-US" sz="1000" b="1" dirty="0">
              <a:solidFill>
                <a:schemeClr val="accent1">
                  <a:lumMod val="75000"/>
                </a:schemeClr>
              </a:solidFill>
            </a:endParaRPr>
          </a:p>
          <a:p>
            <a:pPr>
              <a:spcAft>
                <a:spcPts val="600"/>
              </a:spcAft>
              <a:defRPr/>
            </a:pPr>
            <a:r>
              <a:rPr lang="en-US" dirty="0">
                <a:solidFill>
                  <a:schemeClr val="accent1">
                    <a:lumMod val="75000"/>
                  </a:schemeClr>
                </a:solidFill>
              </a:rPr>
              <a:t>Any information about a human being, living or deceased, regardless of nationality, that is maintained by a federal agency and permits identification of that individual to be reasonably inferred by either direct or indirect means.</a:t>
            </a:r>
          </a:p>
          <a:p>
            <a:pPr>
              <a:spcAft>
                <a:spcPts val="600"/>
              </a:spcAft>
              <a:defRPr/>
            </a:pPr>
            <a:r>
              <a:rPr lang="en-US" dirty="0">
                <a:solidFill>
                  <a:schemeClr val="accent1">
                    <a:lumMod val="75000"/>
                  </a:schemeClr>
                </a:solidFill>
              </a:rPr>
              <a:t>PII includes, but is not limited to:</a:t>
            </a:r>
          </a:p>
          <a:p>
            <a:endParaRPr lang="en-US" dirty="0"/>
          </a:p>
        </p:txBody>
      </p:sp>
    </p:spTree>
    <p:extLst>
      <p:ext uri="{BB962C8B-B14F-4D97-AF65-F5344CB8AC3E}">
        <p14:creationId xmlns:p14="http://schemas.microsoft.com/office/powerpoint/2010/main" val="330426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5"/>
            <a:ext cx="8229600" cy="860889"/>
          </a:xfrm>
        </p:spPr>
        <p:txBody>
          <a:bodyPr>
            <a:noAutofit/>
          </a:bodyPr>
          <a:lstStyle/>
          <a:p>
            <a:r>
              <a:rPr lang="en-US" sz="4000" dirty="0"/>
              <a:t>SBU and SUI</a:t>
            </a:r>
          </a:p>
        </p:txBody>
      </p:sp>
      <p:sp>
        <p:nvSpPr>
          <p:cNvPr id="3" name="Content Placeholder 2"/>
          <p:cNvSpPr>
            <a:spLocks noGrp="1"/>
          </p:cNvSpPr>
          <p:nvPr>
            <p:ph idx="1"/>
          </p:nvPr>
        </p:nvSpPr>
        <p:spPr>
          <a:xfrm>
            <a:off x="534988" y="1412875"/>
            <a:ext cx="8229600" cy="5092700"/>
          </a:xfrm>
        </p:spPr>
        <p:txBody>
          <a:bodyPr>
            <a:normAutofit fontScale="70000" lnSpcReduction="20000"/>
          </a:bodyPr>
          <a:lstStyle/>
          <a:p>
            <a:pPr>
              <a:lnSpc>
                <a:spcPct val="110000"/>
              </a:lnSpc>
              <a:spcBef>
                <a:spcPts val="600"/>
              </a:spcBef>
            </a:pPr>
            <a:r>
              <a:rPr lang="en-US" sz="3800" b="1" dirty="0"/>
              <a:t>Sensitive but Unclassified (SBU), Sensitive Unclassified Information (SUI)</a:t>
            </a:r>
          </a:p>
          <a:p>
            <a:pPr lvl="1">
              <a:lnSpc>
                <a:spcPct val="130000"/>
              </a:lnSpc>
              <a:spcBef>
                <a:spcPts val="600"/>
              </a:spcBef>
            </a:pPr>
            <a:r>
              <a:rPr lang="en-US" sz="2900" dirty="0">
                <a:solidFill>
                  <a:schemeClr val="accent1">
                    <a:lumMod val="75000"/>
                  </a:schemeClr>
                </a:solidFill>
              </a:rPr>
              <a:t>Information and data that is necessary to operate DOT systems.  Because of the sensitive nature of the information you must place a degree of control over its use and dissemination. </a:t>
            </a:r>
          </a:p>
          <a:p>
            <a:pPr lvl="1">
              <a:lnSpc>
                <a:spcPct val="130000"/>
              </a:lnSpc>
              <a:spcBef>
                <a:spcPts val="600"/>
              </a:spcBef>
            </a:pPr>
            <a:r>
              <a:rPr lang="en-US" sz="2900" dirty="0">
                <a:solidFill>
                  <a:schemeClr val="accent1">
                    <a:lumMod val="75000"/>
                  </a:schemeClr>
                </a:solidFill>
              </a:rPr>
              <a:t>Examples of SBU/SUI data include, but are not limited to:</a:t>
            </a:r>
          </a:p>
          <a:p>
            <a:pPr marL="1263650" lvl="4" indent="-285750" defTabSz="342900">
              <a:buFont typeface="Arial" panose="020B0604020202020204" pitchFamily="34" charset="0"/>
              <a:buChar char="•"/>
            </a:pPr>
            <a:r>
              <a:rPr lang="en-US" sz="2900" dirty="0">
                <a:solidFill>
                  <a:schemeClr val="accent1">
                    <a:lumMod val="75000"/>
                  </a:schemeClr>
                </a:solidFill>
              </a:rPr>
              <a:t>IP addresses of DOT systems</a:t>
            </a:r>
          </a:p>
          <a:p>
            <a:pPr marL="1263650" lvl="4" indent="-285750" defTabSz="342900">
              <a:buFont typeface="Arial" panose="020B0604020202020204" pitchFamily="34" charset="0"/>
              <a:buChar char="•"/>
            </a:pPr>
            <a:r>
              <a:rPr lang="en-US" sz="2900" dirty="0">
                <a:solidFill>
                  <a:schemeClr val="accent1">
                    <a:lumMod val="75000"/>
                  </a:schemeClr>
                </a:solidFill>
              </a:rPr>
              <a:t>Account logon information</a:t>
            </a:r>
          </a:p>
          <a:p>
            <a:pPr marL="1263650" lvl="4" indent="-285750" defTabSz="342900">
              <a:buFont typeface="Arial" panose="020B0604020202020204" pitchFamily="34" charset="0"/>
              <a:buChar char="•"/>
            </a:pPr>
            <a:r>
              <a:rPr lang="en-US" sz="2900" dirty="0">
                <a:solidFill>
                  <a:schemeClr val="accent1">
                    <a:lumMod val="75000"/>
                  </a:schemeClr>
                </a:solidFill>
              </a:rPr>
              <a:t>Passwords</a:t>
            </a:r>
          </a:p>
          <a:p>
            <a:pPr marL="1263650" lvl="4" indent="-285750" defTabSz="342900">
              <a:buFont typeface="Arial" panose="020B0604020202020204" pitchFamily="34" charset="0"/>
              <a:buChar char="•"/>
            </a:pPr>
            <a:r>
              <a:rPr lang="en-US" sz="2900" dirty="0">
                <a:solidFill>
                  <a:schemeClr val="accent1">
                    <a:lumMod val="75000"/>
                  </a:schemeClr>
                </a:solidFill>
              </a:rPr>
              <a:t>System vulnerability information</a:t>
            </a:r>
          </a:p>
          <a:p>
            <a:pPr marL="1263650" lvl="4" indent="-285750" defTabSz="342900">
              <a:buFont typeface="Arial" panose="020B0604020202020204" pitchFamily="34" charset="0"/>
              <a:buChar char="•"/>
            </a:pPr>
            <a:r>
              <a:rPr lang="en-US" sz="2900" dirty="0">
                <a:solidFill>
                  <a:schemeClr val="accent1">
                    <a:lumMod val="75000"/>
                  </a:schemeClr>
                </a:solidFill>
              </a:rPr>
              <a:t>Business records </a:t>
            </a:r>
          </a:p>
          <a:p>
            <a:pPr marL="1263650" lvl="4" indent="-285750" defTabSz="342900">
              <a:buFont typeface="Arial" panose="020B0604020202020204" pitchFamily="34" charset="0"/>
              <a:buChar char="•"/>
            </a:pPr>
            <a:r>
              <a:rPr lang="en-US" sz="2900" dirty="0">
                <a:solidFill>
                  <a:schemeClr val="accent1">
                    <a:lumMod val="75000"/>
                  </a:schemeClr>
                </a:solidFill>
              </a:rPr>
              <a:t>Operating procedures</a:t>
            </a:r>
          </a:p>
          <a:p>
            <a:pPr marL="1263650" lvl="4" indent="-285750" defTabSz="342900">
              <a:buFont typeface="Arial" panose="020B0604020202020204" pitchFamily="34" charset="0"/>
              <a:buChar char="•"/>
            </a:pPr>
            <a:r>
              <a:rPr lang="en-US" sz="2900" dirty="0">
                <a:solidFill>
                  <a:schemeClr val="accent1">
                    <a:lumMod val="75000"/>
                  </a:schemeClr>
                </a:solidFill>
              </a:rPr>
              <a:t>Security plans</a:t>
            </a:r>
          </a:p>
          <a:p>
            <a:pPr marL="1263650" lvl="4" indent="-285750" defTabSz="342900">
              <a:buFont typeface="Arial" panose="020B0604020202020204" pitchFamily="34" charset="0"/>
              <a:buChar char="•"/>
            </a:pPr>
            <a:r>
              <a:rPr lang="en-US" sz="2900" dirty="0">
                <a:solidFill>
                  <a:schemeClr val="accent1">
                    <a:lumMod val="75000"/>
                  </a:schemeClr>
                </a:solidFill>
              </a:rPr>
              <a:t>Other information that the DOT deems sensitive</a:t>
            </a:r>
          </a:p>
          <a:p>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622627" y="6466997"/>
            <a:ext cx="468923" cy="365125"/>
          </a:xfrm>
          <a:prstGeom prst="rect">
            <a:avLst/>
          </a:prstGeom>
        </p:spPr>
        <p:txBody>
          <a:bodyPr/>
          <a:lstStyle/>
          <a:p>
            <a:fld id="{36EAB187-7E39-1E4B-8767-A47ADC6C83D2}"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483359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Classified Information</a:t>
            </a:r>
          </a:p>
        </p:txBody>
      </p:sp>
      <p:sp>
        <p:nvSpPr>
          <p:cNvPr id="3" name="Content Placeholder 2"/>
          <p:cNvSpPr>
            <a:spLocks noGrp="1"/>
          </p:cNvSpPr>
          <p:nvPr>
            <p:ph idx="1"/>
          </p:nvPr>
        </p:nvSpPr>
        <p:spPr/>
        <p:txBody>
          <a:bodyPr>
            <a:normAutofit/>
          </a:bodyPr>
          <a:lstStyle/>
          <a:p>
            <a:pPr>
              <a:lnSpc>
                <a:spcPct val="110000"/>
              </a:lnSpc>
              <a:spcBef>
                <a:spcPts val="600"/>
              </a:spcBef>
            </a:pPr>
            <a:r>
              <a:rPr lang="en-US" sz="2800" b="1" dirty="0">
                <a:solidFill>
                  <a:schemeClr val="accent1">
                    <a:lumMod val="75000"/>
                  </a:schemeClr>
                </a:solidFill>
              </a:rPr>
              <a:t>Classified Information</a:t>
            </a:r>
          </a:p>
          <a:p>
            <a:pPr lvl="1">
              <a:lnSpc>
                <a:spcPct val="110000"/>
              </a:lnSpc>
              <a:spcBef>
                <a:spcPts val="600"/>
              </a:spcBef>
            </a:pPr>
            <a:r>
              <a:rPr lang="en-US" sz="2000" dirty="0">
                <a:solidFill>
                  <a:schemeClr val="accent1">
                    <a:lumMod val="75000"/>
                  </a:schemeClr>
                </a:solidFill>
              </a:rPr>
              <a:t>Classified information is material that a government body has determined is sensitive and requires protection of confidentiality, integrity, or availability.  </a:t>
            </a:r>
          </a:p>
          <a:p>
            <a:pPr lvl="1">
              <a:lnSpc>
                <a:spcPct val="110000"/>
              </a:lnSpc>
              <a:spcBef>
                <a:spcPts val="600"/>
              </a:spcBef>
            </a:pPr>
            <a:r>
              <a:rPr lang="en-US" sz="2000" dirty="0">
                <a:solidFill>
                  <a:schemeClr val="accent1">
                    <a:lumMod val="75000"/>
                  </a:schemeClr>
                </a:solidFill>
              </a:rPr>
              <a:t>Access is restricted by law or regulation to particular groups of people. </a:t>
            </a:r>
          </a:p>
          <a:p>
            <a:pPr lvl="1">
              <a:lnSpc>
                <a:spcPct val="110000"/>
              </a:lnSpc>
              <a:spcBef>
                <a:spcPts val="600"/>
              </a:spcBef>
            </a:pPr>
            <a:r>
              <a:rPr lang="en-US" sz="2000" dirty="0">
                <a:solidFill>
                  <a:schemeClr val="accent1">
                    <a:lumMod val="75000"/>
                  </a:schemeClr>
                </a:solidFill>
              </a:rPr>
              <a:t>A formal security clearance is required to handle classified documents or access classified data.  Mishandling of classified material can incur criminal penalties. </a:t>
            </a:r>
          </a:p>
          <a:p>
            <a:endParaRPr lang="en-US" dirty="0"/>
          </a:p>
        </p:txBody>
      </p:sp>
    </p:spTree>
    <p:extLst>
      <p:ext uri="{BB962C8B-B14F-4D97-AF65-F5344CB8AC3E}">
        <p14:creationId xmlns:p14="http://schemas.microsoft.com/office/powerpoint/2010/main" val="119516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2"/>
            <a:ext cx="8229600" cy="860889"/>
          </a:xfrm>
        </p:spPr>
        <p:txBody>
          <a:bodyPr>
            <a:normAutofit/>
          </a:bodyPr>
          <a:lstStyle/>
          <a:p>
            <a:r>
              <a:rPr lang="en-US" sz="4000" dirty="0"/>
              <a:t>Data Breach and Identity Theft</a:t>
            </a:r>
          </a:p>
        </p:txBody>
      </p:sp>
      <p:sp>
        <p:nvSpPr>
          <p:cNvPr id="3" name="Content Placeholder 2"/>
          <p:cNvSpPr>
            <a:spLocks noGrp="1"/>
          </p:cNvSpPr>
          <p:nvPr>
            <p:ph idx="1"/>
          </p:nvPr>
        </p:nvSpPr>
        <p:spPr>
          <a:xfrm>
            <a:off x="534988" y="1384300"/>
            <a:ext cx="8229600" cy="5108575"/>
          </a:xfrm>
        </p:spPr>
        <p:txBody>
          <a:bodyPr>
            <a:normAutofit fontScale="47500" lnSpcReduction="20000"/>
          </a:bodyPr>
          <a:lstStyle/>
          <a:p>
            <a:pPr marL="0" indent="0">
              <a:buNone/>
            </a:pPr>
            <a:r>
              <a:rPr lang="en-US" sz="5400" b="1" dirty="0"/>
              <a:t>What is a Data Breach?</a:t>
            </a:r>
          </a:p>
          <a:p>
            <a:pPr marL="0" indent="0">
              <a:buNone/>
            </a:pPr>
            <a:r>
              <a:rPr lang="en-US" sz="3800" dirty="0"/>
              <a:t>A data breach is the loss of control, or unauthorized access to personally identifiable information, whether physical or electronic. </a:t>
            </a:r>
          </a:p>
          <a:p>
            <a:pPr marL="0" indent="0">
              <a:buNone/>
            </a:pPr>
            <a:endParaRPr lang="en-US" sz="3800" dirty="0">
              <a:solidFill>
                <a:schemeClr val="accent1">
                  <a:lumMod val="75000"/>
                </a:schemeClr>
              </a:solidFill>
            </a:endParaRPr>
          </a:p>
          <a:p>
            <a:pPr marL="0" indent="0">
              <a:buNone/>
            </a:pPr>
            <a:r>
              <a:rPr lang="en-US" sz="3800" dirty="0">
                <a:solidFill>
                  <a:schemeClr val="accent1">
                    <a:lumMod val="75000"/>
                  </a:schemeClr>
                </a:solidFill>
              </a:rPr>
              <a:t>A data breach can occur through</a:t>
            </a:r>
            <a:r>
              <a:rPr lang="en-US" sz="3800" b="1" dirty="0">
                <a:solidFill>
                  <a:schemeClr val="accent1">
                    <a:lumMod val="75000"/>
                  </a:schemeClr>
                </a:solidFill>
              </a:rPr>
              <a:t> data mining</a:t>
            </a:r>
            <a:r>
              <a:rPr lang="en-US" sz="3800" dirty="0">
                <a:solidFill>
                  <a:schemeClr val="accent1">
                    <a:lumMod val="75000"/>
                  </a:schemeClr>
                </a:solidFill>
              </a:rPr>
              <a:t>, which is when technology </a:t>
            </a:r>
            <a:r>
              <a:rPr lang="en-US" sz="3800" dirty="0"/>
              <a:t>is used to discover information in massive databases, uncover hidden patterns, find subtle relationships in existing data, and predict future results.</a:t>
            </a:r>
          </a:p>
          <a:p>
            <a:pPr marL="0" indent="0">
              <a:buNone/>
            </a:pPr>
            <a:endParaRPr lang="en-US" sz="3800" dirty="0">
              <a:solidFill>
                <a:schemeClr val="accent1">
                  <a:lumMod val="75000"/>
                </a:schemeClr>
              </a:solidFill>
            </a:endParaRPr>
          </a:p>
          <a:p>
            <a:pPr lvl="1"/>
            <a:r>
              <a:rPr lang="en-US" sz="3100" dirty="0">
                <a:solidFill>
                  <a:schemeClr val="accent1">
                    <a:lumMod val="75000"/>
                  </a:schemeClr>
                </a:solidFill>
              </a:rPr>
              <a:t>According to the 2015 </a:t>
            </a:r>
            <a:r>
              <a:rPr lang="en-US" sz="3100" dirty="0" err="1">
                <a:solidFill>
                  <a:schemeClr val="accent1">
                    <a:lumMod val="75000"/>
                  </a:schemeClr>
                </a:solidFill>
              </a:rPr>
              <a:t>Ponemon</a:t>
            </a:r>
            <a:r>
              <a:rPr lang="en-US" sz="3100" dirty="0">
                <a:solidFill>
                  <a:schemeClr val="accent1">
                    <a:lumMod val="75000"/>
                  </a:schemeClr>
                </a:solidFill>
              </a:rPr>
              <a:t> Institute Global Data Breach Study, the cost of a data breach is $214 per record</a:t>
            </a:r>
          </a:p>
          <a:p>
            <a:pPr lvl="1"/>
            <a:r>
              <a:rPr lang="en-US" sz="3100" dirty="0">
                <a:solidFill>
                  <a:schemeClr val="accent1">
                    <a:lumMod val="75000"/>
                  </a:schemeClr>
                </a:solidFill>
              </a:rPr>
              <a:t>The average total per-breach cost in 2015 was $3.79 million.</a:t>
            </a:r>
          </a:p>
          <a:p>
            <a:pPr marL="0" indent="0">
              <a:buNone/>
            </a:pPr>
            <a:endParaRPr lang="en-US" sz="4000" b="1" dirty="0"/>
          </a:p>
          <a:p>
            <a:pPr marL="0" indent="0">
              <a:buNone/>
            </a:pPr>
            <a:r>
              <a:rPr lang="en-US" sz="5100" b="1" dirty="0"/>
              <a:t>What is Identity Theft?</a:t>
            </a:r>
          </a:p>
          <a:p>
            <a:pPr marL="0" indent="0">
              <a:buNone/>
            </a:pPr>
            <a:endParaRPr lang="en-US" sz="1900" b="1" dirty="0"/>
          </a:p>
          <a:p>
            <a:pPr marL="0" indent="0">
              <a:spcBef>
                <a:spcPts val="0"/>
              </a:spcBef>
              <a:spcAft>
                <a:spcPts val="600"/>
              </a:spcAft>
              <a:buNone/>
              <a:defRPr/>
            </a:pPr>
            <a:r>
              <a:rPr lang="en-US" sz="3800" dirty="0"/>
              <a:t>When someone uses your PII such as your name, SSN, or credit card number, without your permission, to commit fraud or crimes. Identity theft is a felony under the Identity Theft and Assumption Deterrence Act of 1998.</a:t>
            </a:r>
          </a:p>
          <a:p>
            <a:pPr marL="0" indent="0">
              <a:buNone/>
            </a:pPr>
            <a:endParaRPr lang="en-US" sz="4200" b="1" dirty="0"/>
          </a:p>
          <a:p>
            <a:pPr marL="0" indent="0">
              <a:spcBef>
                <a:spcPts val="0"/>
              </a:spcBef>
              <a:spcAft>
                <a:spcPts val="600"/>
              </a:spcAft>
              <a:buNone/>
              <a:defRPr/>
            </a:pPr>
            <a:endParaRPr lang="en-US" sz="3200" dirty="0"/>
          </a:p>
          <a:p>
            <a:pPr marL="0" indent="0">
              <a:spcBef>
                <a:spcPts val="0"/>
              </a:spcBef>
              <a:spcAft>
                <a:spcPts val="600"/>
              </a:spcAft>
              <a:buNone/>
              <a:defRPr/>
            </a:pPr>
            <a:endParaRPr lang="en-US" sz="3200" dirty="0"/>
          </a:p>
          <a:p>
            <a:pPr marL="0" indent="0">
              <a:spcBef>
                <a:spcPts val="0"/>
              </a:spcBef>
              <a:spcAft>
                <a:spcPts val="600"/>
              </a:spcAft>
              <a:buNone/>
              <a:defRPr/>
            </a:pPr>
            <a:endParaRPr lang="en-US" dirty="0"/>
          </a:p>
          <a:p>
            <a:pPr marL="0" indent="0">
              <a:spcBef>
                <a:spcPts val="0"/>
              </a:spcBef>
              <a:spcAft>
                <a:spcPts val="600"/>
              </a:spcAft>
              <a:buNone/>
              <a:defRPr/>
            </a:pPr>
            <a:endParaRPr lang="en-US" dirty="0"/>
          </a:p>
        </p:txBody>
      </p:sp>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305800" y="6492875"/>
            <a:ext cx="785750" cy="365125"/>
          </a:xfrm>
          <a:prstGeom prst="rect">
            <a:avLst/>
          </a:prstGeom>
        </p:spPr>
        <p:txBody>
          <a:bodyPr/>
          <a:lstStyle/>
          <a:p>
            <a:fld id="{36EAB187-7E39-1E4B-8767-A47ADC6C83D2}"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5657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5"/>
            <a:ext cx="8229600" cy="860889"/>
          </a:xfrm>
        </p:spPr>
        <p:txBody>
          <a:bodyPr>
            <a:normAutofit fontScale="90000"/>
          </a:bodyPr>
          <a:lstStyle/>
          <a:p>
            <a:r>
              <a:rPr lang="en-US" sz="4000" dirty="0"/>
              <a:t>Protecting Sensitive Data and Information</a:t>
            </a:r>
          </a:p>
        </p:txBody>
      </p:sp>
      <p:sp>
        <p:nvSpPr>
          <p:cNvPr id="3" name="Content Placeholder 2"/>
          <p:cNvSpPr>
            <a:spLocks noGrp="1"/>
          </p:cNvSpPr>
          <p:nvPr>
            <p:ph idx="1"/>
          </p:nvPr>
        </p:nvSpPr>
        <p:spPr>
          <a:xfrm>
            <a:off x="534988" y="1061382"/>
            <a:ext cx="8229600" cy="5090036"/>
          </a:xfrm>
        </p:spPr>
        <p:txBody>
          <a:bodyPr/>
          <a:lstStyle/>
          <a:p>
            <a:pPr marL="0" indent="0">
              <a:buNone/>
            </a:pPr>
            <a:r>
              <a:rPr lang="en-US" sz="2400" b="1" dirty="0"/>
              <a:t>Protecting Sensitive Data and Information </a:t>
            </a:r>
          </a:p>
          <a:p>
            <a:pPr marL="0" lvl="0" indent="0">
              <a:spcBef>
                <a:spcPts val="0"/>
              </a:spcBef>
              <a:spcAft>
                <a:spcPts val="600"/>
              </a:spcAft>
              <a:buNone/>
              <a:defRPr/>
            </a:pPr>
            <a:r>
              <a:rPr lang="en-US" sz="1800" dirty="0"/>
              <a:t>As a user of DOT information systems, it is your </a:t>
            </a:r>
            <a:r>
              <a:rPr lang="en-US" sz="1800" dirty="0">
                <a:solidFill>
                  <a:schemeClr val="tx2"/>
                </a:solidFill>
              </a:rPr>
              <a:t>responsibility</a:t>
            </a:r>
            <a:r>
              <a:rPr lang="en-US" sz="1800" dirty="0"/>
              <a:t> to protect PII, SBU, SUI, and other DOT sensitive data by:</a:t>
            </a:r>
          </a:p>
          <a:p>
            <a:pPr>
              <a:spcBef>
                <a:spcPts val="0"/>
              </a:spcBef>
              <a:spcAft>
                <a:spcPts val="600"/>
              </a:spcAft>
            </a:pPr>
            <a:r>
              <a:rPr lang="en-US" sz="1800" dirty="0"/>
              <a:t>Ensuring DOT information and records are properly (stored, handled, disposed) in accordance with DOT policy.</a:t>
            </a:r>
          </a:p>
          <a:p>
            <a:pPr>
              <a:spcBef>
                <a:spcPts val="0"/>
              </a:spcBef>
              <a:spcAft>
                <a:spcPts val="600"/>
              </a:spcAft>
            </a:pPr>
            <a:r>
              <a:rPr lang="en-US" sz="1800" dirty="0"/>
              <a:t>Not disclosing DOT information (in any form), unless </a:t>
            </a:r>
          </a:p>
          <a:p>
            <a:pPr lvl="1">
              <a:spcBef>
                <a:spcPts val="0"/>
              </a:spcBef>
              <a:spcAft>
                <a:spcPts val="600"/>
              </a:spcAft>
            </a:pPr>
            <a:r>
              <a:rPr lang="en-US" sz="1600" dirty="0">
                <a:solidFill>
                  <a:schemeClr val="accent1">
                    <a:lumMod val="75000"/>
                  </a:schemeClr>
                </a:solidFill>
              </a:rPr>
              <a:t>Only when authorized, </a:t>
            </a:r>
          </a:p>
          <a:p>
            <a:pPr lvl="1">
              <a:spcBef>
                <a:spcPts val="0"/>
              </a:spcBef>
              <a:spcAft>
                <a:spcPts val="600"/>
              </a:spcAft>
            </a:pPr>
            <a:r>
              <a:rPr lang="en-US" sz="1600" dirty="0">
                <a:solidFill>
                  <a:schemeClr val="accent1">
                    <a:lumMod val="75000"/>
                  </a:schemeClr>
                </a:solidFill>
              </a:rPr>
              <a:t>On a “need to know” basis, or </a:t>
            </a:r>
          </a:p>
          <a:p>
            <a:pPr lvl="1">
              <a:spcBef>
                <a:spcPts val="0"/>
              </a:spcBef>
              <a:spcAft>
                <a:spcPts val="600"/>
              </a:spcAft>
            </a:pPr>
            <a:r>
              <a:rPr lang="en-US" sz="1600" dirty="0">
                <a:solidFill>
                  <a:schemeClr val="accent1">
                    <a:lumMod val="75000"/>
                  </a:schemeClr>
                </a:solidFill>
              </a:rPr>
              <a:t>Required by federal law obligations such as the </a:t>
            </a:r>
            <a:r>
              <a:rPr lang="en-US" sz="1600" i="1" dirty="0">
                <a:solidFill>
                  <a:schemeClr val="accent1">
                    <a:lumMod val="75000"/>
                  </a:schemeClr>
                </a:solidFill>
              </a:rPr>
              <a:t>Freedom of Information Act.</a:t>
            </a:r>
          </a:p>
          <a:p>
            <a:pPr>
              <a:spcBef>
                <a:spcPts val="0"/>
              </a:spcBef>
              <a:spcAft>
                <a:spcPts val="600"/>
              </a:spcAft>
            </a:pPr>
            <a:r>
              <a:rPr lang="en-US" sz="1800" dirty="0">
                <a:solidFill>
                  <a:schemeClr val="accent1">
                    <a:lumMod val="75000"/>
                  </a:schemeClr>
                </a:solidFill>
              </a:rPr>
              <a:t>Not providing DOT information obtained through government employment to another person or organization, which is not otherwise available to the public.</a:t>
            </a:r>
          </a:p>
          <a:p>
            <a:pPr>
              <a:spcBef>
                <a:spcPts val="0"/>
              </a:spcBef>
              <a:spcAft>
                <a:spcPts val="600"/>
              </a:spcAft>
            </a:pPr>
            <a:r>
              <a:rPr lang="en-US" sz="1800" dirty="0">
                <a:solidFill>
                  <a:schemeClr val="accent1">
                    <a:lumMod val="75000"/>
                  </a:schemeClr>
                </a:solidFill>
              </a:rPr>
              <a:t>Not using information obtained through government employment which is not otherwise available to the public.</a:t>
            </a:r>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TextBox 5"/>
          <p:cNvSpPr txBox="1"/>
          <p:nvPr/>
        </p:nvSpPr>
        <p:spPr>
          <a:xfrm>
            <a:off x="584593" y="5623373"/>
            <a:ext cx="7696200" cy="510909"/>
          </a:xfrm>
          <a:prstGeom prst="rect">
            <a:avLst/>
          </a:prstGeom>
          <a:solidFill>
            <a:schemeClr val="bg1">
              <a:lumMod val="85000"/>
            </a:schemeClr>
          </a:solidFill>
        </p:spPr>
        <p:txBody>
          <a:bodyPr wrap="square" rtlCol="0">
            <a:spAutoFit/>
          </a:bodyPr>
          <a:lstStyle/>
          <a:p>
            <a:pPr>
              <a:lnSpc>
                <a:spcPct val="80000"/>
              </a:lnSpc>
              <a:spcBef>
                <a:spcPts val="600"/>
              </a:spcBef>
              <a:defRPr/>
            </a:pPr>
            <a:r>
              <a:rPr lang="en-US" b="1" dirty="0"/>
              <a:t>Warning: </a:t>
            </a:r>
            <a:r>
              <a:rPr lang="en-US" sz="1600" dirty="0"/>
              <a:t>You must </a:t>
            </a:r>
            <a:r>
              <a:rPr lang="en-US" sz="1600" b="1" dirty="0"/>
              <a:t>NOT</a:t>
            </a:r>
            <a:r>
              <a:rPr lang="en-US" sz="1600" dirty="0"/>
              <a:t> access, process, or store classified information on any device that has not been authorized for such processing!</a:t>
            </a:r>
          </a:p>
        </p:txBody>
      </p:sp>
      <p:sp>
        <p:nvSpPr>
          <p:cNvPr id="7" name="Slide Number Placeholder 1"/>
          <p:cNvSpPr>
            <a:spLocks noGrp="1"/>
          </p:cNvSpPr>
          <p:nvPr>
            <p:ph type="sldNum" sz="quarter" idx="12"/>
          </p:nvPr>
        </p:nvSpPr>
        <p:spPr>
          <a:xfrm>
            <a:off x="8622627" y="6492875"/>
            <a:ext cx="468923" cy="365125"/>
          </a:xfrm>
          <a:prstGeom prst="rect">
            <a:avLst/>
          </a:prstGeom>
        </p:spPr>
        <p:txBody>
          <a:bodyPr/>
          <a:lstStyle/>
          <a:p>
            <a:fld id="{36EAB187-7E39-1E4B-8767-A47ADC6C83D2}"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4005012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Autofit/>
          </a:bodyPr>
          <a:lstStyle/>
          <a:p>
            <a:r>
              <a:rPr lang="en-US" sz="2800" dirty="0"/>
              <a:t>Protecting Sensitive Data and Information continued</a:t>
            </a:r>
          </a:p>
        </p:txBody>
      </p:sp>
      <p:sp>
        <p:nvSpPr>
          <p:cNvPr id="3" name="Content Placeholder 2"/>
          <p:cNvSpPr>
            <a:spLocks noGrp="1"/>
          </p:cNvSpPr>
          <p:nvPr>
            <p:ph idx="1"/>
          </p:nvPr>
        </p:nvSpPr>
        <p:spPr>
          <a:xfrm>
            <a:off x="534988" y="1388613"/>
            <a:ext cx="8229600" cy="4525963"/>
          </a:xfrm>
        </p:spPr>
        <p:txBody>
          <a:bodyPr/>
          <a:lstStyle/>
          <a:p>
            <a:pPr marL="0" indent="0">
              <a:buNone/>
            </a:pPr>
            <a:r>
              <a:rPr lang="en-US" sz="2400" b="1" dirty="0"/>
              <a:t>How Do I Protect DOT Sensitive Data and Information?</a:t>
            </a:r>
          </a:p>
          <a:p>
            <a:pPr marL="0" lvl="0" indent="0">
              <a:buNone/>
              <a:defRPr/>
            </a:pPr>
            <a:r>
              <a:rPr lang="en-US" sz="1800" dirty="0"/>
              <a:t>All DOT workforce personnel must:</a:t>
            </a:r>
          </a:p>
          <a:p>
            <a:pPr lvl="0">
              <a:defRPr/>
            </a:pPr>
            <a:r>
              <a:rPr lang="en-US" sz="1800" dirty="0">
                <a:solidFill>
                  <a:schemeClr val="accent1">
                    <a:lumMod val="75000"/>
                  </a:schemeClr>
                </a:solidFill>
              </a:rPr>
              <a:t>Utilize DOT-approved encryption software when transmitting or storing PII or sensitive data.</a:t>
            </a:r>
          </a:p>
          <a:p>
            <a:pPr lvl="0">
              <a:defRPr/>
            </a:pPr>
            <a:r>
              <a:rPr lang="en-US" sz="1800" dirty="0">
                <a:solidFill>
                  <a:schemeClr val="accent1">
                    <a:lumMod val="75000"/>
                  </a:schemeClr>
                </a:solidFill>
              </a:rPr>
              <a:t>Only access PII and other sensitive data for which you are authorized.</a:t>
            </a:r>
          </a:p>
          <a:p>
            <a:pPr lvl="0">
              <a:defRPr/>
            </a:pPr>
            <a:r>
              <a:rPr lang="en-US" sz="1800" dirty="0">
                <a:solidFill>
                  <a:schemeClr val="accent1">
                    <a:lumMod val="75000"/>
                  </a:schemeClr>
                </a:solidFill>
              </a:rPr>
              <a:t>Only use DOT approved devices for storing and processing PII and other sensitive data.</a:t>
            </a:r>
          </a:p>
          <a:p>
            <a:pPr lvl="0">
              <a:defRPr/>
            </a:pPr>
            <a:r>
              <a:rPr lang="en-US" sz="1800" dirty="0">
                <a:solidFill>
                  <a:schemeClr val="accent1">
                    <a:lumMod val="75000"/>
                  </a:schemeClr>
                </a:solidFill>
              </a:rPr>
              <a:t>Obtain proper approval before responding to external agency request for PII or sensitive information.</a:t>
            </a:r>
          </a:p>
          <a:p>
            <a:pPr lvl="0">
              <a:spcBef>
                <a:spcPts val="0"/>
              </a:spcBef>
              <a:spcAft>
                <a:spcPts val="600"/>
              </a:spcAft>
            </a:pPr>
            <a:r>
              <a:rPr lang="en-US" sz="1800" dirty="0">
                <a:solidFill>
                  <a:schemeClr val="accent1">
                    <a:lumMod val="75000"/>
                  </a:schemeClr>
                </a:solidFill>
              </a:rPr>
              <a:t>Lock workstations and laptops while away, even for a short time. (for example, going to the bathroom, retrieving items from the printer, etc.).</a:t>
            </a:r>
          </a:p>
          <a:p>
            <a:pPr lvl="0">
              <a:spcBef>
                <a:spcPts val="0"/>
              </a:spcBef>
              <a:spcAft>
                <a:spcPts val="600"/>
              </a:spcAft>
            </a:pPr>
            <a:r>
              <a:rPr lang="en-US" sz="1800" dirty="0">
                <a:solidFill>
                  <a:schemeClr val="accent1">
                    <a:lumMod val="75000"/>
                  </a:schemeClr>
                </a:solidFill>
              </a:rPr>
              <a:t>Protect all PII and sensitive data as if it were your own.</a:t>
            </a:r>
          </a:p>
          <a:p>
            <a:pPr marL="0" indent="0">
              <a:buNone/>
            </a:pPr>
            <a:endParaRPr lang="en-US" dirty="0"/>
          </a:p>
          <a:p>
            <a:pPr marL="0" indent="0">
              <a:buNone/>
            </a:pPr>
            <a:endParaRPr lang="en-US" dirty="0"/>
          </a:p>
        </p:txBody>
      </p:sp>
      <p:pic>
        <p:nvPicPr>
          <p:cNvPr id="4" name="Picture 5" descr="This picture shows the word &quot;Priavy&quot; being covered up by a hand." title="Priv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497" y="5610343"/>
            <a:ext cx="2855026" cy="9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558150" y="6492875"/>
            <a:ext cx="533400" cy="365125"/>
          </a:xfrm>
          <a:prstGeom prst="rect">
            <a:avLst/>
          </a:prstGeom>
        </p:spPr>
        <p:txBody>
          <a:bodyPr/>
          <a:lstStyle/>
          <a:p>
            <a:fld id="{36EAB187-7E39-1E4B-8767-A47ADC6C83D2}"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57412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917"/>
            <a:ext cx="8229600" cy="860889"/>
          </a:xfrm>
        </p:spPr>
        <p:txBody>
          <a:bodyPr>
            <a:normAutofit/>
          </a:bodyPr>
          <a:lstStyle/>
          <a:p>
            <a:r>
              <a:rPr lang="en-US" sz="4000" dirty="0"/>
              <a:t>Overview</a:t>
            </a:r>
          </a:p>
        </p:txBody>
      </p:sp>
      <p:sp>
        <p:nvSpPr>
          <p:cNvPr id="3" name="Content Placeholder 2"/>
          <p:cNvSpPr>
            <a:spLocks noGrp="1"/>
          </p:cNvSpPr>
          <p:nvPr>
            <p:ph idx="1"/>
          </p:nvPr>
        </p:nvSpPr>
        <p:spPr>
          <a:xfrm>
            <a:off x="534988" y="1384300"/>
            <a:ext cx="8229600" cy="4525963"/>
          </a:xfrm>
        </p:spPr>
        <p:txBody>
          <a:bodyPr>
            <a:normAutofit/>
          </a:bodyPr>
          <a:lstStyle/>
          <a:p>
            <a:pPr marL="0" indent="0">
              <a:buNone/>
            </a:pPr>
            <a:r>
              <a:rPr lang="en-US" sz="2400" b="1" dirty="0"/>
              <a:t>You are the Department of Transportation’s (DOT) best defense against those who seek to disrupt the Agency’s transportation systems and business processes, and negatively affect the security posture of the United States. As a DOT federal employee or contractor, you must</a:t>
            </a:r>
            <a:r>
              <a:rPr lang="en-US" sz="2400" dirty="0"/>
              <a:t>:</a:t>
            </a:r>
            <a:endParaRPr lang="en-US" sz="3200" b="1" dirty="0"/>
          </a:p>
          <a:p>
            <a:pPr lvl="0">
              <a:spcBef>
                <a:spcPts val="600"/>
              </a:spcBef>
              <a:buFont typeface="Arial" pitchFamily="34" charset="0"/>
              <a:buChar char="•"/>
            </a:pPr>
            <a:r>
              <a:rPr lang="en-US" sz="2000" dirty="0"/>
              <a:t>Be familiar with DOT Information Systems Security (ISS) policies, procedures, and best practices, </a:t>
            </a:r>
          </a:p>
          <a:p>
            <a:pPr lvl="0">
              <a:spcBef>
                <a:spcPts val="600"/>
              </a:spcBef>
              <a:buFont typeface="Arial" pitchFamily="34" charset="0"/>
              <a:buChar char="•"/>
            </a:pPr>
            <a:r>
              <a:rPr lang="en-US" sz="2000" dirty="0"/>
              <a:t>Understand the risks associated with your activities while accessing DOT systems and information, and </a:t>
            </a:r>
          </a:p>
          <a:p>
            <a:pPr lvl="0">
              <a:spcBef>
                <a:spcPts val="600"/>
              </a:spcBef>
              <a:buFont typeface="Arial" pitchFamily="34" charset="0"/>
              <a:buChar char="•"/>
            </a:pPr>
            <a:r>
              <a:rPr lang="en-US" sz="2000" dirty="0"/>
              <a:t>Understand your responsibilities and obligations for protecting DOT data, information, and information system assets.</a:t>
            </a:r>
          </a:p>
          <a:p>
            <a:pPr marL="0" indent="0">
              <a:buNone/>
            </a:pPr>
            <a:endParaRPr lang="en-US" b="1" i="1" u="sng" dirty="0"/>
          </a:p>
          <a:p>
            <a:pPr marL="0" indent="0" algn="ctr">
              <a:buNone/>
            </a:pPr>
            <a:endParaRPr lang="en-US" b="1" i="1" u="sng" dirty="0"/>
          </a:p>
        </p:txBody>
      </p:sp>
      <p:sp>
        <p:nvSpPr>
          <p:cNvPr id="4" name="Right Arrow 3"/>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609161" y="6466997"/>
            <a:ext cx="475891" cy="365125"/>
          </a:xfrm>
          <a:prstGeom prst="rect">
            <a:avLst/>
          </a:prstGeom>
        </p:spPr>
        <p:txBody>
          <a:bodyPr/>
          <a:lstStyle/>
          <a:p>
            <a:fld id="{36EAB187-7E39-1E4B-8767-A47ADC6C83D2}"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21361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Remote Access</a:t>
            </a:r>
          </a:p>
        </p:txBody>
      </p:sp>
      <p:sp>
        <p:nvSpPr>
          <p:cNvPr id="3" name="Content Placeholder 2"/>
          <p:cNvSpPr>
            <a:spLocks noGrp="1"/>
          </p:cNvSpPr>
          <p:nvPr>
            <p:ph idx="1"/>
          </p:nvPr>
        </p:nvSpPr>
        <p:spPr>
          <a:xfrm>
            <a:off x="416235" y="1253671"/>
            <a:ext cx="8229600" cy="5359400"/>
          </a:xfrm>
        </p:spPr>
        <p:txBody>
          <a:bodyPr>
            <a:normAutofit/>
          </a:bodyPr>
          <a:lstStyle/>
          <a:p>
            <a:pPr marL="0" indent="0">
              <a:buNone/>
            </a:pPr>
            <a:r>
              <a:rPr lang="en-US" sz="3200" b="1" dirty="0"/>
              <a:t>Teleworking</a:t>
            </a:r>
          </a:p>
          <a:p>
            <a:pPr marL="342900" lvl="1" indent="-342900">
              <a:lnSpc>
                <a:spcPct val="90000"/>
              </a:lnSpc>
              <a:spcBef>
                <a:spcPts val="600"/>
              </a:spcBef>
              <a:buFont typeface="Arial"/>
              <a:buChar char="•"/>
              <a:defRPr/>
            </a:pPr>
            <a:r>
              <a:rPr lang="en-US" sz="2400" dirty="0">
                <a:solidFill>
                  <a:srgbClr val="0A5894"/>
                </a:solidFill>
              </a:rPr>
              <a:t>The DOT permits certain workforce personnel to complete job responsibilities from a location other than their normal workplace.</a:t>
            </a:r>
            <a:endParaRPr lang="en-US" sz="2400" i="1" dirty="0">
              <a:solidFill>
                <a:srgbClr val="0A5894"/>
              </a:solidFill>
            </a:endParaRPr>
          </a:p>
          <a:p>
            <a:pPr lvl="0">
              <a:lnSpc>
                <a:spcPct val="90000"/>
              </a:lnSpc>
              <a:spcBef>
                <a:spcPts val="600"/>
              </a:spcBef>
              <a:defRPr/>
            </a:pPr>
            <a:r>
              <a:rPr lang="en-US" sz="2400" dirty="0"/>
              <a:t>Before you telework, you must:</a:t>
            </a:r>
          </a:p>
          <a:p>
            <a:pPr lvl="1">
              <a:lnSpc>
                <a:spcPct val="90000"/>
              </a:lnSpc>
              <a:spcBef>
                <a:spcPts val="600"/>
              </a:spcBef>
              <a:defRPr/>
            </a:pPr>
            <a:r>
              <a:rPr lang="en-US" sz="2000" dirty="0">
                <a:solidFill>
                  <a:schemeClr val="accent1">
                    <a:lumMod val="75000"/>
                  </a:schemeClr>
                </a:solidFill>
              </a:rPr>
              <a:t>Be designated as a telework employee.</a:t>
            </a:r>
          </a:p>
          <a:p>
            <a:pPr lvl="1">
              <a:lnSpc>
                <a:spcPct val="90000"/>
              </a:lnSpc>
              <a:spcBef>
                <a:spcPts val="600"/>
              </a:spcBef>
              <a:defRPr/>
            </a:pPr>
            <a:r>
              <a:rPr lang="en-US" sz="2000" dirty="0">
                <a:solidFill>
                  <a:schemeClr val="accent1">
                    <a:lumMod val="75000"/>
                  </a:schemeClr>
                </a:solidFill>
              </a:rPr>
              <a:t>Familiarize yourself with and adhere to the </a:t>
            </a:r>
            <a:r>
              <a:rPr lang="en-US" sz="2000" dirty="0">
                <a:solidFill>
                  <a:schemeClr val="tx1"/>
                </a:solidFill>
                <a:hlinkClick r:id="rId3"/>
              </a:rPr>
              <a:t>DOT Order 1501.1A Telework Policy </a:t>
            </a:r>
            <a:r>
              <a:rPr lang="en-US" sz="2000" dirty="0">
                <a:solidFill>
                  <a:schemeClr val="tx1"/>
                </a:solidFill>
              </a:rPr>
              <a:t>.</a:t>
            </a:r>
          </a:p>
          <a:p>
            <a:pPr lvl="1">
              <a:lnSpc>
                <a:spcPct val="90000"/>
              </a:lnSpc>
              <a:spcBef>
                <a:spcPts val="600"/>
              </a:spcBef>
              <a:defRPr/>
            </a:pPr>
            <a:r>
              <a:rPr lang="en-US" sz="2000" dirty="0">
                <a:solidFill>
                  <a:schemeClr val="accent1">
                    <a:lumMod val="75000"/>
                  </a:schemeClr>
                </a:solidFill>
              </a:rPr>
              <a:t>Have an approved telework agreement in place.</a:t>
            </a:r>
          </a:p>
          <a:p>
            <a:pPr lvl="1">
              <a:lnSpc>
                <a:spcPct val="90000"/>
              </a:lnSpc>
              <a:spcBef>
                <a:spcPts val="600"/>
              </a:spcBef>
              <a:defRPr/>
            </a:pPr>
            <a:r>
              <a:rPr lang="en-US" sz="2000" dirty="0">
                <a:solidFill>
                  <a:schemeClr val="accent1">
                    <a:lumMod val="75000"/>
                  </a:schemeClr>
                </a:solidFill>
              </a:rPr>
              <a:t>Have an agreed upon work schedule with your manager.</a:t>
            </a:r>
          </a:p>
          <a:p>
            <a:pPr lvl="1">
              <a:lnSpc>
                <a:spcPct val="90000"/>
              </a:lnSpc>
              <a:spcBef>
                <a:spcPts val="600"/>
              </a:spcBef>
              <a:defRPr/>
            </a:pPr>
            <a:r>
              <a:rPr lang="en-US" sz="2000" dirty="0">
                <a:solidFill>
                  <a:schemeClr val="accent1">
                    <a:lumMod val="75000"/>
                  </a:schemeClr>
                </a:solidFill>
              </a:rPr>
              <a:t>Contact your manager or visit the </a:t>
            </a:r>
            <a:r>
              <a:rPr lang="en-US" sz="2000" dirty="0">
                <a:solidFill>
                  <a:schemeClr val="tx1"/>
                </a:solidFill>
                <a:hlinkClick r:id="rId4"/>
              </a:rPr>
              <a:t>DOT telework website </a:t>
            </a:r>
            <a:r>
              <a:rPr lang="en-US" sz="2000" dirty="0">
                <a:solidFill>
                  <a:schemeClr val="accent1">
                    <a:lumMod val="75000"/>
                  </a:schemeClr>
                </a:solidFill>
              </a:rPr>
              <a:t>for additional information on teleworking and to see if you are eligible.</a:t>
            </a:r>
          </a:p>
          <a:p>
            <a:pPr marL="0" indent="0">
              <a:buNone/>
            </a:pPr>
            <a:endParaRPr lang="en-US" sz="2400" b="1"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6969825" y="6466997"/>
            <a:ext cx="2133600" cy="365125"/>
          </a:xfrm>
          <a:prstGeom prst="rect">
            <a:avLst/>
          </a:prstGeom>
        </p:spPr>
        <p:txBody>
          <a:bodyPr/>
          <a:lstStyle/>
          <a:p>
            <a:fld id="{36EAB187-7E39-1E4B-8767-A47ADC6C83D2}"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411079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Remote Access continued</a:t>
            </a:r>
          </a:p>
        </p:txBody>
      </p:sp>
      <p:sp>
        <p:nvSpPr>
          <p:cNvPr id="3" name="Content Placeholder 2"/>
          <p:cNvSpPr>
            <a:spLocks noGrp="1"/>
          </p:cNvSpPr>
          <p:nvPr>
            <p:ph idx="1"/>
          </p:nvPr>
        </p:nvSpPr>
        <p:spPr>
          <a:xfrm>
            <a:off x="416235" y="1253671"/>
            <a:ext cx="8229600" cy="5359400"/>
          </a:xfrm>
        </p:spPr>
        <p:txBody>
          <a:bodyPr>
            <a:normAutofit/>
          </a:bodyPr>
          <a:lstStyle/>
          <a:p>
            <a:pPr marL="0" indent="0">
              <a:buNone/>
            </a:pPr>
            <a:r>
              <a:rPr lang="en-US" sz="3200" b="1" dirty="0"/>
              <a:t>Teleworking Continued</a:t>
            </a:r>
          </a:p>
          <a:p>
            <a:pPr lvl="0">
              <a:lnSpc>
                <a:spcPct val="90000"/>
              </a:lnSpc>
              <a:spcBef>
                <a:spcPts val="600"/>
              </a:spcBef>
              <a:defRPr/>
            </a:pPr>
            <a:r>
              <a:rPr lang="en-US" sz="2400" dirty="0"/>
              <a:t>While you are teleworking, you must:</a:t>
            </a:r>
          </a:p>
          <a:p>
            <a:pPr lvl="1">
              <a:lnSpc>
                <a:spcPct val="90000"/>
              </a:lnSpc>
              <a:spcBef>
                <a:spcPts val="600"/>
              </a:spcBef>
              <a:defRPr/>
            </a:pPr>
            <a:r>
              <a:rPr lang="en-US" sz="2000" dirty="0">
                <a:solidFill>
                  <a:schemeClr val="accent1">
                    <a:lumMod val="75000"/>
                  </a:schemeClr>
                </a:solidFill>
              </a:rPr>
              <a:t>Follow security practices that are the </a:t>
            </a:r>
            <a:r>
              <a:rPr lang="en-US" sz="2000" b="1" i="1" dirty="0">
                <a:solidFill>
                  <a:schemeClr val="accent1">
                    <a:lumMod val="75000"/>
                  </a:schemeClr>
                </a:solidFill>
              </a:rPr>
              <a:t>same as or equivalent </a:t>
            </a:r>
            <a:r>
              <a:rPr lang="en-US" sz="2000" dirty="0">
                <a:solidFill>
                  <a:schemeClr val="accent1">
                    <a:lumMod val="75000"/>
                  </a:schemeClr>
                </a:solidFill>
              </a:rPr>
              <a:t>to those required at your primary workplace. </a:t>
            </a:r>
          </a:p>
          <a:p>
            <a:pPr lvl="1">
              <a:lnSpc>
                <a:spcPct val="90000"/>
              </a:lnSpc>
              <a:spcBef>
                <a:spcPts val="600"/>
              </a:spcBef>
              <a:defRPr/>
            </a:pPr>
            <a:r>
              <a:rPr lang="en-US" sz="2000" dirty="0">
                <a:solidFill>
                  <a:schemeClr val="accent1">
                    <a:lumMod val="75000"/>
                  </a:schemeClr>
                </a:solidFill>
              </a:rPr>
              <a:t>Adhere to all provisions of your telework agreement.</a:t>
            </a:r>
          </a:p>
          <a:p>
            <a:pPr lvl="1">
              <a:lnSpc>
                <a:spcPct val="90000"/>
              </a:lnSpc>
              <a:spcBef>
                <a:spcPts val="600"/>
              </a:spcBef>
              <a:defRPr/>
            </a:pPr>
            <a:r>
              <a:rPr lang="en-US" sz="2000" dirty="0">
                <a:solidFill>
                  <a:schemeClr val="accent1">
                    <a:lumMod val="75000"/>
                  </a:schemeClr>
                </a:solidFill>
              </a:rPr>
              <a:t>Protect PII and sensitive data at your alternate workplace by:</a:t>
            </a:r>
          </a:p>
          <a:p>
            <a:pPr lvl="2">
              <a:lnSpc>
                <a:spcPct val="90000"/>
              </a:lnSpc>
              <a:spcBef>
                <a:spcPts val="600"/>
              </a:spcBef>
              <a:defRPr/>
            </a:pPr>
            <a:r>
              <a:rPr lang="en-US" dirty="0">
                <a:solidFill>
                  <a:schemeClr val="accent1">
                    <a:lumMod val="75000"/>
                  </a:schemeClr>
                </a:solidFill>
              </a:rPr>
              <a:t>Only using </a:t>
            </a:r>
            <a:r>
              <a:rPr lang="en-US" b="1" dirty="0">
                <a:solidFill>
                  <a:schemeClr val="accent1">
                    <a:lumMod val="75000"/>
                  </a:schemeClr>
                </a:solidFill>
              </a:rPr>
              <a:t>GFEs </a:t>
            </a:r>
            <a:r>
              <a:rPr lang="en-US" dirty="0">
                <a:solidFill>
                  <a:schemeClr val="accent1">
                    <a:lumMod val="75000"/>
                  </a:schemeClr>
                </a:solidFill>
              </a:rPr>
              <a:t>to download and/or store PII and other DOT data.</a:t>
            </a:r>
          </a:p>
          <a:p>
            <a:pPr lvl="2">
              <a:lnSpc>
                <a:spcPct val="90000"/>
              </a:lnSpc>
              <a:spcBef>
                <a:spcPts val="600"/>
              </a:spcBef>
              <a:defRPr/>
            </a:pPr>
            <a:r>
              <a:rPr lang="en-US" dirty="0">
                <a:solidFill>
                  <a:schemeClr val="accent1">
                    <a:lumMod val="75000"/>
                  </a:schemeClr>
                </a:solidFill>
              </a:rPr>
              <a:t>Use DOT-approved encryption software when transmitting or storing PII or DOT sensitive data.</a:t>
            </a:r>
          </a:p>
          <a:p>
            <a:pPr lvl="2">
              <a:lnSpc>
                <a:spcPct val="90000"/>
              </a:lnSpc>
              <a:spcBef>
                <a:spcPts val="600"/>
              </a:spcBef>
              <a:defRPr/>
            </a:pPr>
            <a:r>
              <a:rPr lang="en-US" dirty="0">
                <a:solidFill>
                  <a:schemeClr val="accent1">
                    <a:lumMod val="75000"/>
                  </a:schemeClr>
                </a:solidFill>
              </a:rPr>
              <a:t>Properly dispose of sensitive information.</a:t>
            </a:r>
          </a:p>
          <a:p>
            <a:pPr marL="0" indent="0">
              <a:buNone/>
            </a:pPr>
            <a:endParaRPr lang="en-US" sz="2400" b="1"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6969825" y="6466997"/>
            <a:ext cx="2133600" cy="365125"/>
          </a:xfrm>
          <a:prstGeom prst="rect">
            <a:avLst/>
          </a:prstGeom>
        </p:spPr>
        <p:txBody>
          <a:bodyPr/>
          <a:lstStyle/>
          <a:p>
            <a:fld id="{36EAB187-7E39-1E4B-8767-A47ADC6C83D2}"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254172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Remote Access continued</a:t>
            </a:r>
          </a:p>
        </p:txBody>
      </p:sp>
      <p:sp>
        <p:nvSpPr>
          <p:cNvPr id="3" name="Content Placeholder 2"/>
          <p:cNvSpPr>
            <a:spLocks noGrp="1"/>
          </p:cNvSpPr>
          <p:nvPr>
            <p:ph idx="1"/>
          </p:nvPr>
        </p:nvSpPr>
        <p:spPr>
          <a:xfrm>
            <a:off x="534988" y="1379747"/>
            <a:ext cx="8229600" cy="4763878"/>
          </a:xfrm>
        </p:spPr>
        <p:txBody>
          <a:bodyPr>
            <a:normAutofit fontScale="92500" lnSpcReduction="10000"/>
          </a:bodyPr>
          <a:lstStyle/>
          <a:p>
            <a:pPr marL="0" indent="0">
              <a:buNone/>
            </a:pPr>
            <a:r>
              <a:rPr lang="en-US" b="1" dirty="0"/>
              <a:t>Bring Your Own Device (BYOD)</a:t>
            </a:r>
          </a:p>
          <a:p>
            <a:pPr marL="0" indent="0">
              <a:spcBef>
                <a:spcPts val="600"/>
              </a:spcBef>
              <a:buNone/>
            </a:pPr>
            <a:r>
              <a:rPr lang="en-US" sz="1900" dirty="0">
                <a:solidFill>
                  <a:schemeClr val="tx2"/>
                </a:solidFill>
              </a:rPr>
              <a:t>Users may only access DOT information systems and networks using DOT-provided or </a:t>
            </a:r>
            <a:r>
              <a:rPr lang="en-US" sz="1900" b="1" dirty="0">
                <a:solidFill>
                  <a:schemeClr val="tx2"/>
                </a:solidFill>
              </a:rPr>
              <a:t>approved</a:t>
            </a:r>
            <a:r>
              <a:rPr lang="en-US" sz="1900" dirty="0">
                <a:solidFill>
                  <a:schemeClr val="tx2"/>
                </a:solidFill>
              </a:rPr>
              <a:t> personally-owned technology (for example, personal computer, laptop, printer, smart phone, tablet, etc</a:t>
            </a:r>
            <a:r>
              <a:rPr lang="en-US" sz="1900" i="1" dirty="0">
                <a:solidFill>
                  <a:schemeClr val="tx2"/>
                </a:solidFill>
              </a:rPr>
              <a:t>.</a:t>
            </a:r>
            <a:r>
              <a:rPr lang="en-US" sz="1900" dirty="0">
                <a:solidFill>
                  <a:schemeClr val="tx2"/>
                </a:solidFill>
              </a:rPr>
              <a:t>). </a:t>
            </a:r>
          </a:p>
          <a:p>
            <a:pPr>
              <a:spcBef>
                <a:spcPts val="600"/>
              </a:spcBef>
            </a:pPr>
            <a:r>
              <a:rPr lang="en-US" sz="1900" dirty="0">
                <a:solidFill>
                  <a:schemeClr val="tx2"/>
                </a:solidFill>
              </a:rPr>
              <a:t>When using personally-owned technology on a DOT network, you must:</a:t>
            </a:r>
          </a:p>
          <a:p>
            <a:pPr lvl="1">
              <a:spcBef>
                <a:spcPts val="600"/>
              </a:spcBef>
            </a:pPr>
            <a:r>
              <a:rPr lang="en-US" sz="1700" dirty="0">
                <a:solidFill>
                  <a:schemeClr val="accent1">
                    <a:lumMod val="75000"/>
                  </a:schemeClr>
                </a:solidFill>
              </a:rPr>
              <a:t>Complete and sign the appropriate technology agreement(s).</a:t>
            </a:r>
          </a:p>
          <a:p>
            <a:pPr lvl="1">
              <a:spcBef>
                <a:spcPts val="600"/>
              </a:spcBef>
            </a:pPr>
            <a:r>
              <a:rPr lang="en-US" sz="1700" dirty="0">
                <a:solidFill>
                  <a:schemeClr val="accent1">
                    <a:lumMod val="75000"/>
                  </a:schemeClr>
                </a:solidFill>
              </a:rPr>
              <a:t>Allow authorized personnel to monitor and examine your technology upon request.</a:t>
            </a:r>
          </a:p>
          <a:p>
            <a:pPr lvl="1">
              <a:spcBef>
                <a:spcPts val="600"/>
              </a:spcBef>
            </a:pPr>
            <a:r>
              <a:rPr lang="en-US" sz="1700" dirty="0">
                <a:solidFill>
                  <a:schemeClr val="accent1">
                    <a:lumMod val="75000"/>
                  </a:schemeClr>
                </a:solidFill>
              </a:rPr>
              <a:t>Use DOT-approved security and encryption software for storing or sending DOT-sensitive information or PII.</a:t>
            </a:r>
          </a:p>
          <a:p>
            <a:pPr lvl="1">
              <a:spcBef>
                <a:spcPts val="600"/>
              </a:spcBef>
            </a:pPr>
            <a:r>
              <a:rPr lang="en-US" sz="1700" dirty="0">
                <a:solidFill>
                  <a:schemeClr val="accent1">
                    <a:lumMod val="75000"/>
                  </a:schemeClr>
                </a:solidFill>
              </a:rPr>
              <a:t>Allow the installation and use of strong authentication (for example, PIV card). </a:t>
            </a:r>
          </a:p>
          <a:p>
            <a:pPr lvl="1">
              <a:spcBef>
                <a:spcPts val="600"/>
              </a:spcBef>
            </a:pPr>
            <a:r>
              <a:rPr lang="en-US" sz="1700" dirty="0">
                <a:solidFill>
                  <a:schemeClr val="accent1">
                    <a:lumMod val="75000"/>
                  </a:schemeClr>
                </a:solidFill>
              </a:rPr>
              <a:t>Agree to allow the DOT to wipe the technology if it is lost or stolen.</a:t>
            </a:r>
          </a:p>
          <a:p>
            <a:pPr lvl="1">
              <a:spcBef>
                <a:spcPts val="600"/>
              </a:spcBef>
            </a:pPr>
            <a:r>
              <a:rPr lang="en-US" sz="1700" dirty="0">
                <a:solidFill>
                  <a:schemeClr val="accent1">
                    <a:lumMod val="75000"/>
                  </a:schemeClr>
                </a:solidFill>
              </a:rPr>
              <a:t>Understand that a security incident involving your personally-owned technology may result in: </a:t>
            </a:r>
          </a:p>
          <a:p>
            <a:pPr lvl="2">
              <a:spcBef>
                <a:spcPts val="600"/>
              </a:spcBef>
            </a:pPr>
            <a:r>
              <a:rPr lang="en-US" sz="1700" b="1" dirty="0">
                <a:solidFill>
                  <a:schemeClr val="accent1">
                    <a:lumMod val="75000"/>
                  </a:schemeClr>
                </a:solidFill>
              </a:rPr>
              <a:t>the seizure of your personally-owned technology,</a:t>
            </a:r>
          </a:p>
          <a:p>
            <a:pPr lvl="2">
              <a:spcBef>
                <a:spcPts val="600"/>
              </a:spcBef>
            </a:pPr>
            <a:r>
              <a:rPr lang="en-US" sz="1700" b="1" dirty="0">
                <a:solidFill>
                  <a:schemeClr val="accent1">
                    <a:lumMod val="75000"/>
                  </a:schemeClr>
                </a:solidFill>
              </a:rPr>
              <a:t>the loss of software you may have purchased, and</a:t>
            </a:r>
          </a:p>
          <a:p>
            <a:pPr lvl="2">
              <a:spcBef>
                <a:spcPts val="600"/>
              </a:spcBef>
            </a:pPr>
            <a:r>
              <a:rPr lang="en-US" sz="1700" b="1" dirty="0">
                <a:solidFill>
                  <a:schemeClr val="accent1">
                    <a:lumMod val="75000"/>
                  </a:schemeClr>
                </a:solidFill>
              </a:rPr>
              <a:t>the loss of all personal data on the technology.</a:t>
            </a:r>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622626" y="6492875"/>
            <a:ext cx="468923" cy="365125"/>
          </a:xfrm>
          <a:prstGeom prst="rect">
            <a:avLst/>
          </a:prstGeom>
        </p:spPr>
        <p:txBody>
          <a:bodyPr/>
          <a:lstStyle/>
          <a:p>
            <a:fld id="{36EAB187-7E39-1E4B-8767-A47ADC6C83D2}"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48927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18"/>
            <a:ext cx="8229600" cy="860889"/>
          </a:xfrm>
        </p:spPr>
        <p:txBody>
          <a:bodyPr>
            <a:normAutofit/>
          </a:bodyPr>
          <a:lstStyle/>
          <a:p>
            <a:r>
              <a:rPr lang="en-US" sz="4000" dirty="0"/>
              <a:t>Remote Access continued</a:t>
            </a:r>
          </a:p>
        </p:txBody>
      </p:sp>
      <p:sp>
        <p:nvSpPr>
          <p:cNvPr id="3" name="Content Placeholder 2"/>
          <p:cNvSpPr>
            <a:spLocks noGrp="1"/>
          </p:cNvSpPr>
          <p:nvPr>
            <p:ph idx="1"/>
          </p:nvPr>
        </p:nvSpPr>
        <p:spPr>
          <a:xfrm>
            <a:off x="534988" y="1378849"/>
            <a:ext cx="8229600" cy="4869551"/>
          </a:xfrm>
        </p:spPr>
        <p:txBody>
          <a:bodyPr>
            <a:normAutofit fontScale="92500"/>
          </a:bodyPr>
          <a:lstStyle/>
          <a:p>
            <a:pPr marL="0" lvl="0" indent="0">
              <a:spcBef>
                <a:spcPts val="0"/>
              </a:spcBef>
              <a:buNone/>
            </a:pPr>
            <a:r>
              <a:rPr lang="en-US" sz="2400" b="1" dirty="0"/>
              <a:t>Your Home Computer and Personal Data</a:t>
            </a:r>
          </a:p>
          <a:p>
            <a:pPr marL="0" indent="0">
              <a:spcBef>
                <a:spcPts val="600"/>
              </a:spcBef>
              <a:spcAft>
                <a:spcPts val="600"/>
              </a:spcAft>
              <a:buNone/>
            </a:pPr>
            <a:r>
              <a:rPr lang="en-US" sz="1800" dirty="0"/>
              <a:t>Protecting your systems and data at home is just as critical as it is at work. Here are some tips to protect your home computers and your data.</a:t>
            </a:r>
          </a:p>
          <a:p>
            <a:pPr>
              <a:lnSpc>
                <a:spcPct val="110000"/>
              </a:lnSpc>
              <a:spcBef>
                <a:spcPts val="600"/>
              </a:spcBef>
            </a:pPr>
            <a:r>
              <a:rPr lang="en-US" sz="1800" dirty="0"/>
              <a:t>Keep </a:t>
            </a:r>
            <a:r>
              <a:rPr lang="en-US" sz="1800" dirty="0">
                <a:solidFill>
                  <a:schemeClr val="accent1">
                    <a:lumMod val="75000"/>
                  </a:schemeClr>
                </a:solidFill>
              </a:rPr>
              <a:t>your home devices up-to-date</a:t>
            </a:r>
          </a:p>
          <a:p>
            <a:pPr lvl="1">
              <a:lnSpc>
                <a:spcPct val="110000"/>
              </a:lnSpc>
              <a:spcBef>
                <a:spcPts val="600"/>
              </a:spcBef>
            </a:pPr>
            <a:r>
              <a:rPr lang="en-US" sz="1600" dirty="0">
                <a:solidFill>
                  <a:schemeClr val="accent1">
                    <a:lumMod val="75000"/>
                  </a:schemeClr>
                </a:solidFill>
              </a:rPr>
              <a:t>Install a good anti-virus software on every computer in your home and keep it up-to-date.</a:t>
            </a:r>
          </a:p>
          <a:p>
            <a:pPr lvl="1">
              <a:lnSpc>
                <a:spcPct val="110000"/>
              </a:lnSpc>
              <a:spcBef>
                <a:spcPts val="600"/>
              </a:spcBef>
            </a:pPr>
            <a:r>
              <a:rPr lang="en-US" sz="1600" dirty="0">
                <a:solidFill>
                  <a:schemeClr val="accent1">
                    <a:lumMod val="75000"/>
                  </a:schemeClr>
                </a:solidFill>
              </a:rPr>
              <a:t>Be cautious of installing free and shareware software – they may contain malicious code.</a:t>
            </a:r>
          </a:p>
          <a:p>
            <a:pPr lvl="1">
              <a:lnSpc>
                <a:spcPct val="110000"/>
              </a:lnSpc>
              <a:spcBef>
                <a:spcPts val="600"/>
              </a:spcBef>
            </a:pPr>
            <a:r>
              <a:rPr lang="en-US" sz="1600" dirty="0">
                <a:solidFill>
                  <a:schemeClr val="accent1">
                    <a:lumMod val="75000"/>
                  </a:schemeClr>
                </a:solidFill>
              </a:rPr>
              <a:t>Install all security updates to installed software immediately.</a:t>
            </a:r>
          </a:p>
          <a:p>
            <a:pPr lvl="1">
              <a:lnSpc>
                <a:spcPct val="110000"/>
              </a:lnSpc>
              <a:spcBef>
                <a:spcPts val="600"/>
              </a:spcBef>
            </a:pPr>
            <a:r>
              <a:rPr lang="en-US" sz="1600" dirty="0">
                <a:solidFill>
                  <a:schemeClr val="accent1">
                    <a:lumMod val="75000"/>
                  </a:schemeClr>
                </a:solidFill>
              </a:rPr>
              <a:t>Make sure the software updates are from the software vendor.</a:t>
            </a:r>
          </a:p>
          <a:p>
            <a:pPr lvl="1">
              <a:lnSpc>
                <a:spcPct val="110000"/>
              </a:lnSpc>
              <a:spcBef>
                <a:spcPts val="600"/>
              </a:spcBef>
            </a:pPr>
            <a:r>
              <a:rPr lang="en-US" sz="1600" dirty="0">
                <a:solidFill>
                  <a:schemeClr val="accent1">
                    <a:lumMod val="75000"/>
                  </a:schemeClr>
                </a:solidFill>
              </a:rPr>
              <a:t>Enable the automatic update feature of your software.</a:t>
            </a:r>
          </a:p>
          <a:p>
            <a:pPr>
              <a:lnSpc>
                <a:spcPct val="110000"/>
              </a:lnSpc>
              <a:spcBef>
                <a:spcPts val="600"/>
              </a:spcBef>
            </a:pPr>
            <a:r>
              <a:rPr lang="en-US" sz="1800" dirty="0">
                <a:solidFill>
                  <a:schemeClr val="accent1">
                    <a:lumMod val="75000"/>
                  </a:schemeClr>
                </a:solidFill>
              </a:rPr>
              <a:t>Email</a:t>
            </a:r>
          </a:p>
          <a:p>
            <a:pPr lvl="1">
              <a:lnSpc>
                <a:spcPct val="110000"/>
              </a:lnSpc>
              <a:spcBef>
                <a:spcPts val="600"/>
              </a:spcBef>
            </a:pPr>
            <a:r>
              <a:rPr lang="en-US" sz="1600" dirty="0">
                <a:solidFill>
                  <a:schemeClr val="accent1">
                    <a:lumMod val="75000"/>
                  </a:schemeClr>
                </a:solidFill>
              </a:rPr>
              <a:t>Do not open emails and attachments from people that you do not know.</a:t>
            </a:r>
          </a:p>
          <a:p>
            <a:pPr lvl="1">
              <a:lnSpc>
                <a:spcPct val="110000"/>
              </a:lnSpc>
              <a:spcBef>
                <a:spcPts val="600"/>
              </a:spcBef>
            </a:pPr>
            <a:r>
              <a:rPr lang="en-US" sz="1600" dirty="0">
                <a:solidFill>
                  <a:schemeClr val="accent1">
                    <a:lumMod val="75000"/>
                  </a:schemeClr>
                </a:solidFill>
              </a:rPr>
              <a:t>Do not click on links in emails from people that you do not know.</a:t>
            </a:r>
          </a:p>
          <a:p>
            <a:pPr lvl="1">
              <a:lnSpc>
                <a:spcPct val="110000"/>
              </a:lnSpc>
              <a:spcBef>
                <a:spcPts val="600"/>
              </a:spcBef>
            </a:pPr>
            <a:r>
              <a:rPr lang="en-US" sz="1600" dirty="0">
                <a:solidFill>
                  <a:schemeClr val="accent1">
                    <a:lumMod val="75000"/>
                  </a:schemeClr>
                </a:solidFill>
              </a:rPr>
              <a:t>Never respond to requests to provide your personal information or account numbers.</a:t>
            </a:r>
          </a:p>
          <a:p>
            <a:pPr lvl="1">
              <a:lnSpc>
                <a:spcPct val="110000"/>
              </a:lnSpc>
              <a:spcBef>
                <a:spcPts val="600"/>
              </a:spcBef>
            </a:pPr>
            <a:r>
              <a:rPr lang="en-US" sz="1600" dirty="0">
                <a:solidFill>
                  <a:schemeClr val="accent1">
                    <a:lumMod val="75000"/>
                  </a:schemeClr>
                </a:solidFill>
              </a:rPr>
              <a:t>Delete suspect emails so that you do not click on them in the future.</a:t>
            </a:r>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6961199" y="6466997"/>
            <a:ext cx="2133600" cy="365125"/>
          </a:xfrm>
          <a:prstGeom prst="rect">
            <a:avLst/>
          </a:prstGeom>
        </p:spPr>
        <p:txBody>
          <a:bodyPr/>
          <a:lstStyle/>
          <a:p>
            <a:fld id="{36EAB187-7E39-1E4B-8767-A47ADC6C83D2}"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164656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Remote Access</a:t>
            </a:r>
          </a:p>
        </p:txBody>
      </p:sp>
      <p:sp>
        <p:nvSpPr>
          <p:cNvPr id="3" name="Content Placeholder 2"/>
          <p:cNvSpPr>
            <a:spLocks noGrp="1"/>
          </p:cNvSpPr>
          <p:nvPr>
            <p:ph idx="1"/>
          </p:nvPr>
        </p:nvSpPr>
        <p:spPr>
          <a:xfrm>
            <a:off x="534988" y="1384300"/>
            <a:ext cx="8229600" cy="4695866"/>
          </a:xfrm>
        </p:spPr>
        <p:txBody>
          <a:bodyPr>
            <a:normAutofit/>
          </a:bodyPr>
          <a:lstStyle/>
          <a:p>
            <a:pPr marL="0" lvl="0" indent="0">
              <a:spcBef>
                <a:spcPts val="0"/>
              </a:spcBef>
              <a:buNone/>
            </a:pPr>
            <a:r>
              <a:rPr lang="en-US" sz="2400" b="1" dirty="0"/>
              <a:t>Your Home Computer and Personal Data (continued)</a:t>
            </a:r>
          </a:p>
          <a:p>
            <a:pPr marL="0" indent="0">
              <a:lnSpc>
                <a:spcPct val="110000"/>
              </a:lnSpc>
              <a:spcBef>
                <a:spcPts val="600"/>
              </a:spcBef>
              <a:spcAft>
                <a:spcPts val="600"/>
              </a:spcAft>
              <a:buNone/>
            </a:pPr>
            <a:r>
              <a:rPr lang="en-US" sz="1800" dirty="0"/>
              <a:t>Here are some tips to protect your home computer and your data.</a:t>
            </a:r>
          </a:p>
          <a:p>
            <a:pPr>
              <a:lnSpc>
                <a:spcPct val="110000"/>
              </a:lnSpc>
              <a:spcBef>
                <a:spcPts val="600"/>
              </a:spcBef>
            </a:pPr>
            <a:r>
              <a:rPr lang="en-US" sz="1800" dirty="0"/>
              <a:t>Internet use</a:t>
            </a:r>
          </a:p>
          <a:p>
            <a:pPr lvl="1">
              <a:lnSpc>
                <a:spcPct val="110000"/>
              </a:lnSpc>
              <a:spcBef>
                <a:spcPts val="600"/>
              </a:spcBef>
            </a:pPr>
            <a:r>
              <a:rPr lang="en-US" sz="1600" dirty="0">
                <a:solidFill>
                  <a:schemeClr val="accent1">
                    <a:lumMod val="75000"/>
                  </a:schemeClr>
                </a:solidFill>
              </a:rPr>
              <a:t>Use caution when surfing or searching the web.</a:t>
            </a:r>
          </a:p>
          <a:p>
            <a:pPr lvl="1">
              <a:lnSpc>
                <a:spcPct val="110000"/>
              </a:lnSpc>
              <a:spcBef>
                <a:spcPts val="600"/>
              </a:spcBef>
            </a:pPr>
            <a:r>
              <a:rPr lang="en-US" sz="1600" dirty="0">
                <a:solidFill>
                  <a:schemeClr val="accent1">
                    <a:lumMod val="75000"/>
                  </a:schemeClr>
                </a:solidFill>
              </a:rPr>
              <a:t>Use caution when ordering merchandise or services over the Internet.</a:t>
            </a:r>
          </a:p>
          <a:p>
            <a:pPr lvl="1">
              <a:lnSpc>
                <a:spcPct val="110000"/>
              </a:lnSpc>
              <a:spcBef>
                <a:spcPts val="600"/>
              </a:spcBef>
            </a:pPr>
            <a:r>
              <a:rPr lang="en-US" sz="1600" dirty="0">
                <a:solidFill>
                  <a:schemeClr val="accent1">
                    <a:lumMod val="75000"/>
                  </a:schemeClr>
                </a:solidFill>
              </a:rPr>
              <a:t>Make sure that the website uses a secure mode (HTTPS) before you enter your password, credit card number, other personal information.</a:t>
            </a:r>
          </a:p>
          <a:p>
            <a:pPr lvl="1">
              <a:lnSpc>
                <a:spcPct val="110000"/>
              </a:lnSpc>
              <a:spcBef>
                <a:spcPts val="600"/>
              </a:spcBef>
            </a:pPr>
            <a:r>
              <a:rPr lang="en-US" sz="1600" dirty="0">
                <a:solidFill>
                  <a:schemeClr val="accent1">
                    <a:lumMod val="75000"/>
                  </a:schemeClr>
                </a:solidFill>
              </a:rPr>
              <a:t>Be wary of transfers from the website you visited.</a:t>
            </a:r>
          </a:p>
          <a:p>
            <a:pPr>
              <a:lnSpc>
                <a:spcPct val="110000"/>
              </a:lnSpc>
              <a:spcBef>
                <a:spcPts val="600"/>
              </a:spcBef>
            </a:pPr>
            <a:r>
              <a:rPr lang="en-US" sz="1800" dirty="0">
                <a:solidFill>
                  <a:schemeClr val="accent1">
                    <a:lumMod val="75000"/>
                  </a:schemeClr>
                </a:solidFill>
              </a:rPr>
              <a:t>Social Media</a:t>
            </a:r>
          </a:p>
          <a:p>
            <a:pPr lvl="1">
              <a:lnSpc>
                <a:spcPct val="110000"/>
              </a:lnSpc>
              <a:spcBef>
                <a:spcPts val="600"/>
              </a:spcBef>
            </a:pPr>
            <a:r>
              <a:rPr lang="en-US" sz="1600" dirty="0">
                <a:solidFill>
                  <a:schemeClr val="accent1">
                    <a:lumMod val="75000"/>
                  </a:schemeClr>
                </a:solidFill>
              </a:rPr>
              <a:t>Never post work related information on your personal social media sites.</a:t>
            </a:r>
          </a:p>
          <a:p>
            <a:pPr lvl="1">
              <a:lnSpc>
                <a:spcPct val="110000"/>
              </a:lnSpc>
              <a:spcBef>
                <a:spcPts val="600"/>
              </a:spcBef>
            </a:pPr>
            <a:r>
              <a:rPr lang="en-US" sz="1600" dirty="0">
                <a:solidFill>
                  <a:schemeClr val="accent1">
                    <a:lumMod val="75000"/>
                  </a:schemeClr>
                </a:solidFill>
              </a:rPr>
              <a:t>Restrict your interactions on social media sites to people you know. </a:t>
            </a:r>
          </a:p>
          <a:p>
            <a:pPr lvl="1">
              <a:lnSpc>
                <a:spcPct val="110000"/>
              </a:lnSpc>
              <a:spcBef>
                <a:spcPts val="600"/>
              </a:spcBef>
            </a:pPr>
            <a:r>
              <a:rPr lang="en-US" sz="1600" dirty="0">
                <a:solidFill>
                  <a:schemeClr val="accent1">
                    <a:lumMod val="75000"/>
                  </a:schemeClr>
                </a:solidFill>
              </a:rPr>
              <a:t>Remove geocaching data from your photos before you post them.</a:t>
            </a:r>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305799" y="6492875"/>
            <a:ext cx="797625" cy="365125"/>
          </a:xfrm>
          <a:prstGeom prst="rect">
            <a:avLst/>
          </a:prstGeom>
        </p:spPr>
        <p:txBody>
          <a:bodyPr/>
          <a:lstStyle/>
          <a:p>
            <a:fld id="{36EAB187-7E39-1E4B-8767-A47ADC6C83D2}"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852571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Remote Access (continued)</a:t>
            </a:r>
          </a:p>
        </p:txBody>
      </p:sp>
      <p:sp>
        <p:nvSpPr>
          <p:cNvPr id="3" name="Content Placeholder 2"/>
          <p:cNvSpPr>
            <a:spLocks noGrp="1"/>
          </p:cNvSpPr>
          <p:nvPr>
            <p:ph idx="1"/>
          </p:nvPr>
        </p:nvSpPr>
        <p:spPr>
          <a:xfrm>
            <a:off x="534988" y="1384300"/>
            <a:ext cx="8229600" cy="4883150"/>
          </a:xfrm>
        </p:spPr>
        <p:txBody>
          <a:bodyPr>
            <a:normAutofit/>
          </a:bodyPr>
          <a:lstStyle/>
          <a:p>
            <a:pPr marL="0" lvl="0" indent="0">
              <a:spcBef>
                <a:spcPts val="0"/>
              </a:spcBef>
              <a:buNone/>
            </a:pPr>
            <a:r>
              <a:rPr lang="en-US" sz="2400" b="1" dirty="0"/>
              <a:t>Your Home Computer and Personal Data (continued)</a:t>
            </a:r>
          </a:p>
          <a:p>
            <a:pPr>
              <a:lnSpc>
                <a:spcPct val="110000"/>
              </a:lnSpc>
              <a:spcBef>
                <a:spcPts val="600"/>
              </a:spcBef>
            </a:pPr>
            <a:r>
              <a:rPr lang="en-US" sz="1800" dirty="0"/>
              <a:t>Kids and Safe Computer use</a:t>
            </a:r>
          </a:p>
          <a:p>
            <a:pPr lvl="1">
              <a:lnSpc>
                <a:spcPct val="110000"/>
              </a:lnSpc>
              <a:spcBef>
                <a:spcPts val="600"/>
              </a:spcBef>
            </a:pPr>
            <a:r>
              <a:rPr lang="en-US" sz="1600" dirty="0">
                <a:solidFill>
                  <a:schemeClr val="accent1">
                    <a:lumMod val="75000"/>
                  </a:schemeClr>
                </a:solidFill>
              </a:rPr>
              <a:t>Never allow your children, spouse, or others to use your DOT computer, laptop, smart phone, or other DOT equipment to play games or access the Internet.</a:t>
            </a:r>
          </a:p>
          <a:p>
            <a:pPr lvl="1">
              <a:lnSpc>
                <a:spcPct val="110000"/>
              </a:lnSpc>
              <a:spcBef>
                <a:spcPts val="600"/>
              </a:spcBef>
            </a:pPr>
            <a:r>
              <a:rPr lang="en-US" sz="1600" dirty="0">
                <a:solidFill>
                  <a:schemeClr val="accent1">
                    <a:lumMod val="75000"/>
                  </a:schemeClr>
                </a:solidFill>
              </a:rPr>
              <a:t>Monitor your kids activity while they are on-line.</a:t>
            </a:r>
          </a:p>
          <a:p>
            <a:pPr lvl="1">
              <a:lnSpc>
                <a:spcPct val="110000"/>
              </a:lnSpc>
              <a:spcBef>
                <a:spcPts val="600"/>
              </a:spcBef>
            </a:pPr>
            <a:r>
              <a:rPr lang="en-US" sz="1600" dirty="0">
                <a:solidFill>
                  <a:schemeClr val="accent1">
                    <a:lumMod val="75000"/>
                  </a:schemeClr>
                </a:solidFill>
              </a:rPr>
              <a:t>Restrict their website access to age-appropriate content that you review and approve.</a:t>
            </a:r>
          </a:p>
          <a:p>
            <a:pPr lvl="1">
              <a:lnSpc>
                <a:spcPct val="110000"/>
              </a:lnSpc>
              <a:spcBef>
                <a:spcPts val="600"/>
              </a:spcBef>
            </a:pPr>
            <a:r>
              <a:rPr lang="en-US" sz="1600" dirty="0">
                <a:solidFill>
                  <a:schemeClr val="accent1">
                    <a:lumMod val="75000"/>
                  </a:schemeClr>
                </a:solidFill>
              </a:rPr>
              <a:t>Know who your kids are communicating with via email, chat, and other social media sites.</a:t>
            </a:r>
          </a:p>
          <a:p>
            <a:pPr lvl="1">
              <a:lnSpc>
                <a:spcPct val="110000"/>
              </a:lnSpc>
              <a:spcBef>
                <a:spcPts val="600"/>
              </a:spcBef>
            </a:pPr>
            <a:r>
              <a:rPr lang="en-US" sz="1600" dirty="0">
                <a:solidFill>
                  <a:schemeClr val="accent1">
                    <a:lumMod val="75000"/>
                  </a:schemeClr>
                </a:solidFill>
              </a:rPr>
              <a:t>Watch for signs of cyber bullying. </a:t>
            </a:r>
          </a:p>
          <a:p>
            <a:pPr lvl="1">
              <a:lnSpc>
                <a:spcPct val="110000"/>
              </a:lnSpc>
              <a:spcBef>
                <a:spcPts val="600"/>
              </a:spcBef>
            </a:pPr>
            <a:r>
              <a:rPr lang="en-US" sz="1600" dirty="0">
                <a:solidFill>
                  <a:schemeClr val="accent1">
                    <a:lumMod val="75000"/>
                  </a:schemeClr>
                </a:solidFill>
              </a:rPr>
              <a:t>Teach your kids not to place personal information such as home address, age, gender, school information, etc. on websites, social media sites, or in emails.</a:t>
            </a:r>
          </a:p>
          <a:p>
            <a:pPr lvl="1">
              <a:lnSpc>
                <a:spcPct val="110000"/>
              </a:lnSpc>
              <a:spcBef>
                <a:spcPts val="600"/>
              </a:spcBef>
            </a:pPr>
            <a:r>
              <a:rPr lang="en-US" sz="1600" dirty="0">
                <a:solidFill>
                  <a:schemeClr val="accent1">
                    <a:lumMod val="75000"/>
                  </a:schemeClr>
                </a:solidFill>
              </a:rPr>
              <a:t>Don’t let your kids download software, files, music, videos, etc. without your permission.</a:t>
            </a:r>
          </a:p>
          <a:p>
            <a:pPr>
              <a:lnSpc>
                <a:spcPct val="110000"/>
              </a:lnSpc>
              <a:spcBef>
                <a:spcPts val="600"/>
              </a:spcBef>
            </a:pPr>
            <a:r>
              <a:rPr lang="en-US" sz="1600" dirty="0"/>
              <a:t>You can find more resources for keeping your kids safe online at </a:t>
            </a:r>
            <a:r>
              <a:rPr lang="en-US" sz="1600" dirty="0">
                <a:hlinkClick r:id="rId2"/>
              </a:rPr>
              <a:t>http://www.safekids.org/</a:t>
            </a:r>
            <a:r>
              <a:rPr lang="en-US" sz="1600" dirty="0"/>
              <a:t>. </a:t>
            </a:r>
          </a:p>
          <a:p>
            <a:pPr marL="0" lvl="0" indent="0">
              <a:spcBef>
                <a:spcPts val="0"/>
              </a:spcBef>
              <a:buNone/>
            </a:pPr>
            <a:endParaRPr lang="en-US" sz="2400" b="1" dirty="0"/>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381999" y="6492875"/>
            <a:ext cx="721425" cy="365125"/>
          </a:xfrm>
          <a:prstGeom prst="rect">
            <a:avLst/>
          </a:prstGeom>
        </p:spPr>
        <p:txBody>
          <a:bodyPr/>
          <a:lstStyle/>
          <a:p>
            <a:fld id="{36EAB187-7E39-1E4B-8767-A47ADC6C83D2}"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227739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Cyber Incidents</a:t>
            </a:r>
          </a:p>
        </p:txBody>
      </p:sp>
      <p:sp>
        <p:nvSpPr>
          <p:cNvPr id="3" name="Content Placeholder 2"/>
          <p:cNvSpPr>
            <a:spLocks noGrp="1"/>
          </p:cNvSpPr>
          <p:nvPr>
            <p:ph idx="1"/>
          </p:nvPr>
        </p:nvSpPr>
        <p:spPr>
          <a:xfrm>
            <a:off x="534988" y="1384300"/>
            <a:ext cx="8229600" cy="4525963"/>
          </a:xfrm>
        </p:spPr>
        <p:txBody>
          <a:bodyPr>
            <a:normAutofit/>
          </a:bodyPr>
          <a:lstStyle/>
          <a:p>
            <a:pPr marL="0" indent="0">
              <a:buNone/>
            </a:pPr>
            <a:r>
              <a:rPr lang="en-US" sz="2400" b="1" dirty="0"/>
              <a:t>Know</a:t>
            </a:r>
            <a:r>
              <a:rPr lang="en-US" sz="2000" b="1" dirty="0"/>
              <a:t> </a:t>
            </a:r>
            <a:r>
              <a:rPr lang="en-US" sz="2400" b="1" dirty="0"/>
              <a:t>Your Responsibilities</a:t>
            </a:r>
          </a:p>
          <a:p>
            <a:pPr marL="0" indent="0">
              <a:buNone/>
              <a:defRPr/>
            </a:pPr>
            <a:r>
              <a:rPr lang="en-US" sz="1800" dirty="0"/>
              <a:t>In order to avoid cyber incidents that could compromise DOT systems and information, you must:</a:t>
            </a:r>
          </a:p>
          <a:p>
            <a:pPr>
              <a:defRPr/>
            </a:pPr>
            <a:r>
              <a:rPr lang="en-US" sz="1800" dirty="0">
                <a:solidFill>
                  <a:schemeClr val="accent1">
                    <a:lumMod val="75000"/>
                  </a:schemeClr>
                </a:solidFill>
              </a:rPr>
              <a:t>Know your responsibilities for protecting DOT systems and data.</a:t>
            </a:r>
          </a:p>
          <a:p>
            <a:pPr>
              <a:defRPr/>
            </a:pPr>
            <a:r>
              <a:rPr lang="en-US" sz="1800" dirty="0">
                <a:solidFill>
                  <a:schemeClr val="accent1">
                    <a:lumMod val="75000"/>
                  </a:schemeClr>
                </a:solidFill>
              </a:rPr>
              <a:t>Understand the risks associated with the actions you take while using DOT systems or accessing DOT information and data.</a:t>
            </a:r>
          </a:p>
          <a:p>
            <a:pPr>
              <a:defRPr/>
            </a:pPr>
            <a:r>
              <a:rPr lang="en-US" sz="1800" dirty="0">
                <a:solidFill>
                  <a:schemeClr val="accent1">
                    <a:lumMod val="75000"/>
                  </a:schemeClr>
                </a:solidFill>
              </a:rPr>
              <a:t>Know how to handle and protect the equipment that DOT provides to you for your  assigned job.</a:t>
            </a:r>
          </a:p>
          <a:p>
            <a:pPr>
              <a:defRPr/>
            </a:pPr>
            <a:r>
              <a:rPr lang="en-US" sz="1800" dirty="0">
                <a:solidFill>
                  <a:schemeClr val="accent1">
                    <a:lumMod val="75000"/>
                  </a:schemeClr>
                </a:solidFill>
              </a:rPr>
              <a:t>Know what you are permitted and NOT permitted to do while using the DOT equipment.</a:t>
            </a:r>
          </a:p>
          <a:p>
            <a:pPr>
              <a:defRPr/>
            </a:pPr>
            <a:r>
              <a:rPr lang="en-US" sz="1800" dirty="0">
                <a:solidFill>
                  <a:schemeClr val="accent1">
                    <a:lumMod val="75000"/>
                  </a:schemeClr>
                </a:solidFill>
              </a:rPr>
              <a:t>Understand your responsibilities when teleworking.</a:t>
            </a:r>
          </a:p>
          <a:p>
            <a:pPr>
              <a:defRPr/>
            </a:pPr>
            <a:r>
              <a:rPr lang="en-US" sz="1800" dirty="0">
                <a:solidFill>
                  <a:schemeClr val="accent1">
                    <a:lumMod val="75000"/>
                  </a:schemeClr>
                </a:solidFill>
              </a:rPr>
              <a:t>Understand your responsibilities while traveling on official DOT business.</a:t>
            </a:r>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347710" y="6466997"/>
            <a:ext cx="754380" cy="365125"/>
          </a:xfrm>
          <a:prstGeom prst="rect">
            <a:avLst/>
          </a:prstGeom>
        </p:spPr>
        <p:txBody>
          <a:bodyPr/>
          <a:lstStyle/>
          <a:p>
            <a:fld id="{36EAB187-7E39-1E4B-8767-A47ADC6C83D2}"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1042555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5"/>
            <a:ext cx="8229600" cy="860889"/>
          </a:xfrm>
        </p:spPr>
        <p:txBody>
          <a:bodyPr>
            <a:normAutofit/>
          </a:bodyPr>
          <a:lstStyle/>
          <a:p>
            <a:r>
              <a:rPr lang="en-US" sz="4000" dirty="0"/>
              <a:t>Cyber Incidents</a:t>
            </a:r>
          </a:p>
        </p:txBody>
      </p:sp>
      <p:sp>
        <p:nvSpPr>
          <p:cNvPr id="3" name="Content Placeholder 2"/>
          <p:cNvSpPr>
            <a:spLocks noGrp="1"/>
          </p:cNvSpPr>
          <p:nvPr>
            <p:ph idx="1"/>
          </p:nvPr>
        </p:nvSpPr>
        <p:spPr>
          <a:xfrm>
            <a:off x="534988" y="1128713"/>
            <a:ext cx="8229600" cy="4951453"/>
          </a:xfrm>
        </p:spPr>
        <p:txBody>
          <a:bodyPr>
            <a:normAutofit lnSpcReduction="10000"/>
          </a:bodyPr>
          <a:lstStyle/>
          <a:p>
            <a:pPr marL="0" indent="0">
              <a:buNone/>
            </a:pPr>
            <a:r>
              <a:rPr lang="en-US" sz="2800" b="1" dirty="0"/>
              <a:t>Understanding the Risks</a:t>
            </a:r>
          </a:p>
          <a:p>
            <a:pPr marL="0" lvl="0" indent="0">
              <a:lnSpc>
                <a:spcPct val="110000"/>
              </a:lnSpc>
              <a:spcBef>
                <a:spcPts val="600"/>
              </a:spcBef>
              <a:buNone/>
              <a:defRPr/>
            </a:pPr>
            <a:r>
              <a:rPr lang="en-US" sz="2000" b="1" dirty="0"/>
              <a:t>Hackers</a:t>
            </a:r>
            <a:endParaRPr lang="en-US" sz="2800" b="1" dirty="0"/>
          </a:p>
          <a:p>
            <a:pPr fontAlgn="base">
              <a:lnSpc>
                <a:spcPct val="90000"/>
              </a:lnSpc>
              <a:spcBef>
                <a:spcPts val="600"/>
              </a:spcBef>
              <a:defRPr/>
            </a:pPr>
            <a:r>
              <a:rPr lang="en-US" sz="2000" dirty="0"/>
              <a:t>Hackers are always trying to break in to Government systems for various reasons.</a:t>
            </a:r>
          </a:p>
          <a:p>
            <a:pPr lvl="1">
              <a:lnSpc>
                <a:spcPct val="90000"/>
              </a:lnSpc>
              <a:spcBef>
                <a:spcPts val="600"/>
              </a:spcBef>
              <a:defRPr/>
            </a:pPr>
            <a:r>
              <a:rPr lang="en-US" sz="1800" dirty="0">
                <a:solidFill>
                  <a:schemeClr val="accent1">
                    <a:lumMod val="75000"/>
                  </a:schemeClr>
                </a:solidFill>
              </a:rPr>
              <a:t>For bragging rights, for fun, or just to prove that they can.</a:t>
            </a:r>
          </a:p>
          <a:p>
            <a:pPr lvl="1">
              <a:lnSpc>
                <a:spcPct val="90000"/>
              </a:lnSpc>
              <a:spcBef>
                <a:spcPts val="600"/>
              </a:spcBef>
              <a:defRPr/>
            </a:pPr>
            <a:r>
              <a:rPr lang="en-US" sz="1800" dirty="0">
                <a:solidFill>
                  <a:schemeClr val="accent1">
                    <a:lumMod val="75000"/>
                  </a:schemeClr>
                </a:solidFill>
              </a:rPr>
              <a:t>To disrupt normal service.</a:t>
            </a:r>
          </a:p>
          <a:p>
            <a:pPr lvl="1">
              <a:lnSpc>
                <a:spcPct val="90000"/>
              </a:lnSpc>
              <a:spcBef>
                <a:spcPts val="600"/>
              </a:spcBef>
              <a:defRPr/>
            </a:pPr>
            <a:r>
              <a:rPr lang="en-US" sz="1800" dirty="0">
                <a:solidFill>
                  <a:schemeClr val="accent1">
                    <a:lumMod val="75000"/>
                  </a:schemeClr>
                </a:solidFill>
              </a:rPr>
              <a:t>To gain valuable information on projects for unfair competitive gain.</a:t>
            </a:r>
          </a:p>
          <a:p>
            <a:pPr lvl="1">
              <a:lnSpc>
                <a:spcPct val="90000"/>
              </a:lnSpc>
              <a:spcBef>
                <a:spcPts val="600"/>
              </a:spcBef>
              <a:defRPr/>
            </a:pPr>
            <a:r>
              <a:rPr lang="en-US" sz="1800" dirty="0">
                <a:solidFill>
                  <a:schemeClr val="accent1">
                    <a:lumMod val="75000"/>
                  </a:schemeClr>
                </a:solidFill>
              </a:rPr>
              <a:t>To gain access to your personal data so they can steal your identity.</a:t>
            </a:r>
          </a:p>
          <a:p>
            <a:pPr>
              <a:lnSpc>
                <a:spcPct val="90000"/>
              </a:lnSpc>
              <a:spcBef>
                <a:spcPts val="600"/>
              </a:spcBef>
              <a:defRPr/>
            </a:pPr>
            <a:r>
              <a:rPr lang="en-US" sz="2000" dirty="0">
                <a:solidFill>
                  <a:schemeClr val="accent1">
                    <a:lumMod val="75000"/>
                  </a:schemeClr>
                </a:solidFill>
              </a:rPr>
              <a:t>Hackers use many methods to gain unauthorized access to government systems. They often:</a:t>
            </a:r>
          </a:p>
          <a:p>
            <a:pPr lvl="1">
              <a:lnSpc>
                <a:spcPct val="90000"/>
              </a:lnSpc>
              <a:spcBef>
                <a:spcPts val="600"/>
              </a:spcBef>
              <a:defRPr/>
            </a:pPr>
            <a:r>
              <a:rPr lang="en-US" sz="1800" dirty="0">
                <a:solidFill>
                  <a:schemeClr val="accent1">
                    <a:lumMod val="75000"/>
                  </a:schemeClr>
                </a:solidFill>
              </a:rPr>
              <a:t>Take advantage of vulnerabilities in software to break in to Government systems.</a:t>
            </a:r>
          </a:p>
          <a:p>
            <a:pPr lvl="1">
              <a:lnSpc>
                <a:spcPct val="90000"/>
              </a:lnSpc>
              <a:spcBef>
                <a:spcPts val="600"/>
              </a:spcBef>
              <a:defRPr/>
            </a:pPr>
            <a:r>
              <a:rPr lang="en-US" sz="1800" dirty="0">
                <a:solidFill>
                  <a:schemeClr val="accent1">
                    <a:lumMod val="75000"/>
                  </a:schemeClr>
                </a:solidFill>
              </a:rPr>
              <a:t>Use emails to entice you to provide your personal information.</a:t>
            </a:r>
          </a:p>
          <a:p>
            <a:pPr lvl="1">
              <a:lnSpc>
                <a:spcPct val="90000"/>
              </a:lnSpc>
              <a:spcBef>
                <a:spcPts val="600"/>
              </a:spcBef>
              <a:defRPr/>
            </a:pPr>
            <a:r>
              <a:rPr lang="en-US" sz="1800" dirty="0">
                <a:solidFill>
                  <a:schemeClr val="accent1">
                    <a:lumMod val="75000"/>
                  </a:schemeClr>
                </a:solidFill>
              </a:rPr>
              <a:t>Lure you to click on malicious links on websites.</a:t>
            </a:r>
          </a:p>
          <a:p>
            <a:pPr lvl="1">
              <a:lnSpc>
                <a:spcPct val="90000"/>
              </a:lnSpc>
              <a:spcBef>
                <a:spcPts val="600"/>
              </a:spcBef>
              <a:defRPr/>
            </a:pPr>
            <a:r>
              <a:rPr lang="en-US" sz="1800" dirty="0">
                <a:solidFill>
                  <a:schemeClr val="accent1">
                    <a:lumMod val="75000"/>
                  </a:schemeClr>
                </a:solidFill>
              </a:rPr>
              <a:t>Call you on the phone and ask for the information they want.</a:t>
            </a:r>
          </a:p>
          <a:p>
            <a:pPr lvl="1">
              <a:lnSpc>
                <a:spcPct val="90000"/>
              </a:lnSpc>
              <a:spcBef>
                <a:spcPts val="600"/>
              </a:spcBef>
              <a:defRPr/>
            </a:pPr>
            <a:r>
              <a:rPr lang="en-US" sz="1800" dirty="0">
                <a:solidFill>
                  <a:schemeClr val="accent1">
                    <a:lumMod val="75000"/>
                  </a:schemeClr>
                </a:solidFill>
              </a:rPr>
              <a:t>Offer you free software, subscriptions, USB drives, CDs, or DVDs.</a:t>
            </a:r>
          </a:p>
          <a:p>
            <a:pPr marL="0" indent="0">
              <a:buNone/>
            </a:pPr>
            <a:endParaRPr lang="en-US" sz="2400" b="1"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229599" y="6475623"/>
            <a:ext cx="873825" cy="365125"/>
          </a:xfrm>
          <a:prstGeom prst="rect">
            <a:avLst/>
          </a:prstGeom>
        </p:spPr>
        <p:txBody>
          <a:bodyPr/>
          <a:lstStyle/>
          <a:p>
            <a:fld id="{36EAB187-7E39-1E4B-8767-A47ADC6C83D2}"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2805100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8741"/>
            <a:ext cx="8229600" cy="860889"/>
          </a:xfrm>
        </p:spPr>
        <p:txBody>
          <a:bodyPr>
            <a:normAutofit/>
          </a:bodyPr>
          <a:lstStyle/>
          <a:p>
            <a:r>
              <a:rPr lang="en-US" sz="4000" dirty="0"/>
              <a:t>Phishing</a:t>
            </a:r>
          </a:p>
        </p:txBody>
      </p:sp>
      <p:sp>
        <p:nvSpPr>
          <p:cNvPr id="3" name="Content Placeholder 2"/>
          <p:cNvSpPr>
            <a:spLocks noGrp="1"/>
          </p:cNvSpPr>
          <p:nvPr>
            <p:ph idx="1"/>
          </p:nvPr>
        </p:nvSpPr>
        <p:spPr>
          <a:xfrm>
            <a:off x="534988" y="1388613"/>
            <a:ext cx="8229600" cy="5087009"/>
          </a:xfrm>
        </p:spPr>
        <p:txBody>
          <a:bodyPr>
            <a:normAutofit fontScale="92500" lnSpcReduction="20000"/>
          </a:bodyPr>
          <a:lstStyle/>
          <a:p>
            <a:pPr marL="0" indent="0">
              <a:buNone/>
            </a:pPr>
            <a:r>
              <a:rPr lang="en-US" b="1" dirty="0"/>
              <a:t>Understanding the Risks</a:t>
            </a:r>
          </a:p>
          <a:p>
            <a:pPr marL="0" lvl="0" indent="0">
              <a:lnSpc>
                <a:spcPct val="110000"/>
              </a:lnSpc>
              <a:spcBef>
                <a:spcPts val="600"/>
              </a:spcBef>
              <a:buNone/>
              <a:defRPr/>
            </a:pPr>
            <a:r>
              <a:rPr lang="en-US" sz="2200" b="1" dirty="0"/>
              <a:t>Phishing</a:t>
            </a:r>
          </a:p>
          <a:p>
            <a:pPr lvl="0">
              <a:lnSpc>
                <a:spcPct val="80000"/>
              </a:lnSpc>
              <a:defRPr/>
            </a:pPr>
            <a:r>
              <a:rPr lang="en-US" sz="2200" dirty="0"/>
              <a:t>Phishing is an attempt to convince you to give up your personal information, usually through an email from an authentic looking source (for example, a system administrator, your bank, credit card company, or maybe even from someone you know).</a:t>
            </a:r>
          </a:p>
          <a:p>
            <a:pPr lvl="1">
              <a:lnSpc>
                <a:spcPct val="80000"/>
              </a:lnSpc>
              <a:defRPr/>
            </a:pPr>
            <a:r>
              <a:rPr lang="en-US" sz="1900" dirty="0">
                <a:solidFill>
                  <a:schemeClr val="accent1">
                    <a:lumMod val="75000"/>
                  </a:schemeClr>
                </a:solidFill>
              </a:rPr>
              <a:t>You should delete the email so that you don’t accidently click on it in the future. </a:t>
            </a:r>
          </a:p>
          <a:p>
            <a:pPr lvl="1">
              <a:lnSpc>
                <a:spcPct val="80000"/>
              </a:lnSpc>
              <a:defRPr/>
            </a:pPr>
            <a:r>
              <a:rPr lang="en-US" sz="1900" dirty="0">
                <a:solidFill>
                  <a:schemeClr val="accent1">
                    <a:lumMod val="75000"/>
                  </a:schemeClr>
                </a:solidFill>
              </a:rPr>
              <a:t>Do not respond to the email. </a:t>
            </a:r>
          </a:p>
          <a:p>
            <a:pPr lvl="1">
              <a:lnSpc>
                <a:spcPct val="80000"/>
              </a:lnSpc>
              <a:defRPr/>
            </a:pPr>
            <a:r>
              <a:rPr lang="en-US" sz="1900" dirty="0">
                <a:solidFill>
                  <a:schemeClr val="accent1">
                    <a:lumMod val="75000"/>
                  </a:schemeClr>
                </a:solidFill>
              </a:rPr>
              <a:t>Do not give out your personal information to an unsolicited email request.</a:t>
            </a:r>
          </a:p>
          <a:p>
            <a:pPr lvl="1">
              <a:lnSpc>
                <a:spcPct val="80000"/>
              </a:lnSpc>
              <a:defRPr/>
            </a:pPr>
            <a:r>
              <a:rPr lang="en-US" sz="1900" dirty="0">
                <a:solidFill>
                  <a:schemeClr val="accent1">
                    <a:lumMod val="75000"/>
                  </a:schemeClr>
                </a:solidFill>
              </a:rPr>
              <a:t>Never give out your user name or password.</a:t>
            </a:r>
          </a:p>
          <a:p>
            <a:pPr lvl="1">
              <a:lnSpc>
                <a:spcPct val="80000"/>
              </a:lnSpc>
              <a:defRPr/>
            </a:pPr>
            <a:r>
              <a:rPr lang="en-US" sz="1900" dirty="0">
                <a:solidFill>
                  <a:schemeClr val="accent1">
                    <a:lumMod val="75000"/>
                  </a:schemeClr>
                </a:solidFill>
              </a:rPr>
              <a:t>Do not subscribe to offers of “free” services or subscriptions.</a:t>
            </a:r>
          </a:p>
          <a:p>
            <a:pPr>
              <a:lnSpc>
                <a:spcPct val="80000"/>
              </a:lnSpc>
              <a:defRPr/>
            </a:pPr>
            <a:r>
              <a:rPr lang="en-US" sz="2200" dirty="0">
                <a:solidFill>
                  <a:schemeClr val="accent1">
                    <a:lumMod val="75000"/>
                  </a:schemeClr>
                </a:solidFill>
              </a:rPr>
              <a:t>If you believe that you have opened a suspected malicious email, you must report this to the DOT Security Operations Center (SOC) immediately.</a:t>
            </a:r>
          </a:p>
          <a:p>
            <a:pPr>
              <a:lnSpc>
                <a:spcPct val="80000"/>
              </a:lnSpc>
              <a:defRPr/>
            </a:pPr>
            <a:endParaRPr lang="en-US" sz="2200" dirty="0">
              <a:solidFill>
                <a:schemeClr val="accent1">
                  <a:lumMod val="75000"/>
                </a:schemeClr>
              </a:solidFill>
            </a:endParaRPr>
          </a:p>
          <a:p>
            <a:pPr marL="0" indent="0">
              <a:lnSpc>
                <a:spcPct val="80000"/>
              </a:lnSpc>
              <a:buNone/>
              <a:defRPr/>
            </a:pPr>
            <a:r>
              <a:rPr lang="en-US" sz="2200" b="1" dirty="0">
                <a:solidFill>
                  <a:schemeClr val="accent1">
                    <a:lumMod val="75000"/>
                  </a:schemeClr>
                </a:solidFill>
              </a:rPr>
              <a:t>Spear Phishing</a:t>
            </a:r>
          </a:p>
          <a:p>
            <a:pPr lvl="1">
              <a:lnSpc>
                <a:spcPct val="80000"/>
              </a:lnSpc>
              <a:defRPr/>
            </a:pPr>
            <a:r>
              <a:rPr lang="en-US" sz="1900" dirty="0">
                <a:solidFill>
                  <a:schemeClr val="accent1">
                    <a:lumMod val="75000"/>
                  </a:schemeClr>
                </a:solidFill>
              </a:rPr>
              <a:t>Spear Phishing is a targeted phishing attempt toward a specific person or group of people.</a:t>
            </a:r>
          </a:p>
          <a:p>
            <a:pPr lvl="1">
              <a:lnSpc>
                <a:spcPct val="80000"/>
              </a:lnSpc>
              <a:defRPr/>
            </a:pPr>
            <a:r>
              <a:rPr lang="en-US" sz="1900" dirty="0">
                <a:solidFill>
                  <a:schemeClr val="accent1">
                    <a:lumMod val="75000"/>
                  </a:schemeClr>
                </a:solidFill>
              </a:rPr>
              <a:t>Do not respond to any spear phishing messages.</a:t>
            </a:r>
          </a:p>
          <a:p>
            <a:pPr lvl="1">
              <a:lnSpc>
                <a:spcPct val="80000"/>
              </a:lnSpc>
              <a:defRPr/>
            </a:pPr>
            <a:r>
              <a:rPr lang="en-US" sz="1900" dirty="0">
                <a:solidFill>
                  <a:schemeClr val="accent1">
                    <a:lumMod val="75000"/>
                  </a:schemeClr>
                </a:solidFill>
              </a:rPr>
              <a:t>You should report spear phishing attempts to the FAA CSMC so they can alert others in the affected group</a:t>
            </a:r>
          </a:p>
          <a:p>
            <a:pPr lvl="1">
              <a:lnSpc>
                <a:spcPct val="80000"/>
              </a:lnSpc>
              <a:defRPr/>
            </a:pPr>
            <a:endParaRPr lang="en-US" dirty="0">
              <a:solidFill>
                <a:prstClr val="black"/>
              </a:solidFill>
            </a:endParaRPr>
          </a:p>
          <a:p>
            <a:pPr>
              <a:lnSpc>
                <a:spcPct val="80000"/>
              </a:lnSpc>
              <a:defRPr/>
            </a:pPr>
            <a:endParaRPr lang="en-US" sz="1800" dirty="0"/>
          </a:p>
          <a:p>
            <a:pPr marL="0" indent="0">
              <a:buNone/>
            </a:pPr>
            <a:endParaRPr lang="en-US" sz="2400" b="1"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127522" y="6475623"/>
            <a:ext cx="966850" cy="365125"/>
          </a:xfrm>
          <a:prstGeom prst="rect">
            <a:avLst/>
          </a:prstGeom>
        </p:spPr>
        <p:txBody>
          <a:bodyPr/>
          <a:lstStyle/>
          <a:p>
            <a:fld id="{36EAB187-7E39-1E4B-8767-A47ADC6C83D2}"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4164756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Cyber Incidents</a:t>
            </a:r>
          </a:p>
        </p:txBody>
      </p:sp>
      <p:sp>
        <p:nvSpPr>
          <p:cNvPr id="3" name="Content Placeholder 2"/>
          <p:cNvSpPr>
            <a:spLocks noGrp="1"/>
          </p:cNvSpPr>
          <p:nvPr>
            <p:ph idx="1"/>
          </p:nvPr>
        </p:nvSpPr>
        <p:spPr>
          <a:xfrm>
            <a:off x="534988" y="1206020"/>
            <a:ext cx="8229600" cy="5457825"/>
          </a:xfrm>
        </p:spPr>
        <p:txBody>
          <a:bodyPr>
            <a:normAutofit fontScale="70000" lnSpcReduction="20000"/>
          </a:bodyPr>
          <a:lstStyle/>
          <a:p>
            <a:pPr marL="0" indent="0">
              <a:buNone/>
            </a:pPr>
            <a:r>
              <a:rPr lang="en-US" sz="3300" b="1" dirty="0"/>
              <a:t>Incident and Response Protocol</a:t>
            </a:r>
            <a:endParaRPr lang="en-US" sz="1900" dirty="0">
              <a:solidFill>
                <a:schemeClr val="accent1">
                  <a:lumMod val="75000"/>
                </a:schemeClr>
              </a:solidFill>
            </a:endParaRPr>
          </a:p>
          <a:p>
            <a:pPr marL="0" lvl="0" indent="0">
              <a:lnSpc>
                <a:spcPct val="80000"/>
              </a:lnSpc>
              <a:buNone/>
              <a:defRPr/>
            </a:pPr>
            <a:endParaRPr lang="en-US" sz="2100" dirty="0">
              <a:solidFill>
                <a:schemeClr val="accent1">
                  <a:lumMod val="75000"/>
                </a:schemeClr>
              </a:solidFill>
            </a:endParaRPr>
          </a:p>
          <a:p>
            <a:pPr>
              <a:lnSpc>
                <a:spcPct val="80000"/>
              </a:lnSpc>
              <a:defRPr/>
            </a:pPr>
            <a:r>
              <a:rPr lang="en-US" sz="2400" b="1" dirty="0">
                <a:solidFill>
                  <a:schemeClr val="accent1">
                    <a:lumMod val="75000"/>
                  </a:schemeClr>
                </a:solidFill>
              </a:rPr>
              <a:t>Malicious web links </a:t>
            </a:r>
            <a:r>
              <a:rPr lang="en-US" sz="2400" dirty="0">
                <a:solidFill>
                  <a:schemeClr val="accent1">
                    <a:lumMod val="75000"/>
                  </a:schemeClr>
                </a:solidFill>
              </a:rPr>
              <a:t>are links that can download malware to your system and allow a hacker to gain access.</a:t>
            </a:r>
          </a:p>
          <a:p>
            <a:pPr lvl="1">
              <a:lnSpc>
                <a:spcPct val="90000"/>
              </a:lnSpc>
              <a:spcBef>
                <a:spcPts val="600"/>
              </a:spcBef>
              <a:buFont typeface="Arial" panose="020B0604020202020204" pitchFamily="34" charset="0"/>
              <a:buChar char="•"/>
              <a:defRPr/>
            </a:pPr>
            <a:r>
              <a:rPr lang="en-US" sz="2100" dirty="0">
                <a:solidFill>
                  <a:schemeClr val="accent1">
                    <a:lumMod val="75000"/>
                  </a:schemeClr>
                </a:solidFill>
              </a:rPr>
              <a:t>Do not click on links in emails that you do not know.</a:t>
            </a:r>
          </a:p>
          <a:p>
            <a:pPr lvl="1">
              <a:lnSpc>
                <a:spcPct val="90000"/>
              </a:lnSpc>
              <a:spcBef>
                <a:spcPts val="600"/>
              </a:spcBef>
              <a:buFont typeface="Arial" panose="020B0604020202020204" pitchFamily="34" charset="0"/>
              <a:buChar char="•"/>
              <a:defRPr/>
            </a:pPr>
            <a:r>
              <a:rPr lang="en-US" sz="2100" dirty="0">
                <a:solidFill>
                  <a:schemeClr val="accent1">
                    <a:lumMod val="75000"/>
                  </a:schemeClr>
                </a:solidFill>
              </a:rPr>
              <a:t>Be cautious of links on websites of unknown origins – it could download malicious code.</a:t>
            </a:r>
          </a:p>
          <a:p>
            <a:pPr lvl="1">
              <a:lnSpc>
                <a:spcPct val="90000"/>
              </a:lnSpc>
              <a:spcBef>
                <a:spcPts val="600"/>
              </a:spcBef>
              <a:buFont typeface="Arial" panose="020B0604020202020204" pitchFamily="34" charset="0"/>
              <a:buChar char="•"/>
              <a:defRPr/>
            </a:pPr>
            <a:r>
              <a:rPr lang="en-US" sz="2100" dirty="0">
                <a:solidFill>
                  <a:schemeClr val="accent1">
                    <a:lumMod val="75000"/>
                  </a:schemeClr>
                </a:solidFill>
              </a:rPr>
              <a:t>If you click on a malicious web link, you must report this incident immediately to the DOT SOC.</a:t>
            </a:r>
          </a:p>
          <a:p>
            <a:pPr marL="0" indent="0">
              <a:lnSpc>
                <a:spcPct val="90000"/>
              </a:lnSpc>
              <a:spcBef>
                <a:spcPts val="600"/>
              </a:spcBef>
              <a:buNone/>
              <a:defRPr/>
            </a:pPr>
            <a:endParaRPr lang="en-US" sz="2400" b="1" dirty="0">
              <a:solidFill>
                <a:schemeClr val="accent1">
                  <a:lumMod val="75000"/>
                </a:schemeClr>
              </a:solidFill>
            </a:endParaRPr>
          </a:p>
          <a:p>
            <a:pPr>
              <a:lnSpc>
                <a:spcPct val="90000"/>
              </a:lnSpc>
              <a:spcBef>
                <a:spcPts val="600"/>
              </a:spcBef>
              <a:defRPr/>
            </a:pPr>
            <a:r>
              <a:rPr lang="en-US" sz="2400" b="1" dirty="0">
                <a:solidFill>
                  <a:schemeClr val="accent1">
                    <a:lumMod val="75000"/>
                  </a:schemeClr>
                </a:solidFill>
              </a:rPr>
              <a:t>Social Engineering </a:t>
            </a:r>
            <a:r>
              <a:rPr lang="en-US" sz="2400" dirty="0">
                <a:solidFill>
                  <a:schemeClr val="accent1">
                    <a:lumMod val="75000"/>
                  </a:schemeClr>
                </a:solidFill>
              </a:rPr>
              <a:t>is a method used by hackers so they may gain information that allows them to access your system.  The person usually pretends to be someone in authority such as a system administrator or helpdesk person seeking your help.</a:t>
            </a:r>
          </a:p>
          <a:p>
            <a:pPr marL="457200" lvl="1" indent="0">
              <a:lnSpc>
                <a:spcPct val="90000"/>
              </a:lnSpc>
              <a:spcBef>
                <a:spcPts val="600"/>
              </a:spcBef>
              <a:buNone/>
              <a:defRPr/>
            </a:pPr>
            <a:r>
              <a:rPr lang="en-US" sz="2100" dirty="0">
                <a:solidFill>
                  <a:schemeClr val="accent1">
                    <a:lumMod val="75000"/>
                  </a:schemeClr>
                </a:solidFill>
              </a:rPr>
              <a:t>•	Never give out your logon ID or password to anyone.</a:t>
            </a:r>
          </a:p>
          <a:p>
            <a:pPr marL="457200" lvl="1" indent="0">
              <a:lnSpc>
                <a:spcPct val="90000"/>
              </a:lnSpc>
              <a:spcBef>
                <a:spcPts val="600"/>
              </a:spcBef>
              <a:buNone/>
              <a:defRPr/>
            </a:pPr>
            <a:r>
              <a:rPr lang="en-US" sz="2100" dirty="0">
                <a:solidFill>
                  <a:schemeClr val="accent1">
                    <a:lumMod val="75000"/>
                  </a:schemeClr>
                </a:solidFill>
              </a:rPr>
              <a:t>•	Do not respond to surveys from third parties. (non DOT sponsored surveys)</a:t>
            </a:r>
          </a:p>
          <a:p>
            <a:pPr marL="457200" lvl="1" indent="0">
              <a:lnSpc>
                <a:spcPct val="90000"/>
              </a:lnSpc>
              <a:spcBef>
                <a:spcPts val="600"/>
              </a:spcBef>
              <a:buNone/>
              <a:defRPr/>
            </a:pPr>
            <a:r>
              <a:rPr lang="en-US" sz="2100" dirty="0">
                <a:solidFill>
                  <a:schemeClr val="accent1">
                    <a:lumMod val="75000"/>
                  </a:schemeClr>
                </a:solidFill>
              </a:rPr>
              <a:t>•	Do not provide any information to anyone that does not have a “need to know”.</a:t>
            </a:r>
          </a:p>
          <a:p>
            <a:pPr marL="457200" lvl="1" indent="0">
              <a:lnSpc>
                <a:spcPct val="90000"/>
              </a:lnSpc>
              <a:spcBef>
                <a:spcPts val="600"/>
              </a:spcBef>
              <a:buNone/>
              <a:defRPr/>
            </a:pPr>
            <a:r>
              <a:rPr lang="en-US" sz="2100" dirty="0">
                <a:solidFill>
                  <a:schemeClr val="accent1">
                    <a:lumMod val="75000"/>
                  </a:schemeClr>
                </a:solidFill>
              </a:rPr>
              <a:t>•	Refer inquiries from potential social engineering proponents to the DOT Public Affairs office</a:t>
            </a:r>
          </a:p>
          <a:p>
            <a:pPr marL="57150" indent="0">
              <a:lnSpc>
                <a:spcPct val="90000"/>
              </a:lnSpc>
              <a:spcBef>
                <a:spcPts val="600"/>
              </a:spcBef>
              <a:buNone/>
              <a:defRPr/>
            </a:pPr>
            <a:endParaRPr lang="en-US" sz="2400" b="1" dirty="0">
              <a:solidFill>
                <a:schemeClr val="accent1">
                  <a:lumMod val="75000"/>
                </a:schemeClr>
              </a:solidFill>
            </a:endParaRPr>
          </a:p>
          <a:p>
            <a:pPr marL="400050">
              <a:lnSpc>
                <a:spcPct val="90000"/>
              </a:lnSpc>
              <a:spcBef>
                <a:spcPts val="600"/>
              </a:spcBef>
              <a:defRPr/>
            </a:pPr>
            <a:r>
              <a:rPr lang="en-US" sz="2400" b="1" dirty="0">
                <a:solidFill>
                  <a:schemeClr val="accent1">
                    <a:lumMod val="75000"/>
                  </a:schemeClr>
                </a:solidFill>
              </a:rPr>
              <a:t>Malware</a:t>
            </a:r>
            <a:r>
              <a:rPr lang="en-US" sz="2400" dirty="0">
                <a:solidFill>
                  <a:schemeClr val="accent1">
                    <a:lumMod val="75000"/>
                  </a:schemeClr>
                </a:solidFill>
              </a:rPr>
              <a:t> is malicious code that may cause harm to your system or data.  Malware may also allow unauthorized access to DOT systems.</a:t>
            </a:r>
          </a:p>
          <a:p>
            <a:pPr marL="457200" lvl="1" indent="0">
              <a:lnSpc>
                <a:spcPct val="90000"/>
              </a:lnSpc>
              <a:spcBef>
                <a:spcPts val="600"/>
              </a:spcBef>
              <a:buNone/>
              <a:defRPr/>
            </a:pPr>
            <a:r>
              <a:rPr lang="en-US" sz="2100" dirty="0">
                <a:solidFill>
                  <a:schemeClr val="accent1">
                    <a:lumMod val="75000"/>
                  </a:schemeClr>
                </a:solidFill>
              </a:rPr>
              <a:t>•	Never insert unauthorized media (USB devices, CDs, DVDs, etc.) into any system.</a:t>
            </a:r>
          </a:p>
          <a:p>
            <a:pPr marL="457200" lvl="1" indent="0">
              <a:lnSpc>
                <a:spcPct val="90000"/>
              </a:lnSpc>
              <a:spcBef>
                <a:spcPts val="600"/>
              </a:spcBef>
              <a:buNone/>
              <a:defRPr/>
            </a:pPr>
            <a:r>
              <a:rPr lang="en-US" sz="2100" dirty="0">
                <a:solidFill>
                  <a:schemeClr val="accent1">
                    <a:lumMod val="75000"/>
                  </a:schemeClr>
                </a:solidFill>
              </a:rPr>
              <a:t>•	Never install unauthorized software on any DOT system.</a:t>
            </a:r>
            <a:endParaRPr lang="en-US" sz="1900" dirty="0">
              <a:solidFill>
                <a:schemeClr val="accent1">
                  <a:lumMod val="75000"/>
                </a:schemeClr>
              </a:solidFill>
            </a:endParaRPr>
          </a:p>
          <a:p>
            <a:pPr marL="457200" lvl="1" indent="0">
              <a:lnSpc>
                <a:spcPct val="90000"/>
              </a:lnSpc>
              <a:spcBef>
                <a:spcPts val="600"/>
              </a:spcBef>
              <a:buNone/>
              <a:defRPr/>
            </a:pPr>
            <a:r>
              <a:rPr lang="en-US" sz="1900" dirty="0">
                <a:solidFill>
                  <a:schemeClr val="accent1">
                    <a:lumMod val="75000"/>
                  </a:schemeClr>
                </a:solidFill>
              </a:rPr>
              <a:t>•	Do not download unauthorized files – they might contain malicious code.</a:t>
            </a:r>
          </a:p>
          <a:p>
            <a:pPr marL="457200" lvl="1" indent="0">
              <a:lnSpc>
                <a:spcPct val="90000"/>
              </a:lnSpc>
              <a:spcBef>
                <a:spcPts val="600"/>
              </a:spcBef>
              <a:buNone/>
              <a:defRPr/>
            </a:pPr>
            <a:endParaRPr lang="en-US" sz="1600" dirty="0">
              <a:solidFill>
                <a:schemeClr val="tx1"/>
              </a:solidFill>
            </a:endParaRPr>
          </a:p>
          <a:p>
            <a:pPr marL="457200" lvl="1" indent="0">
              <a:lnSpc>
                <a:spcPct val="90000"/>
              </a:lnSpc>
              <a:spcBef>
                <a:spcPts val="600"/>
              </a:spcBef>
              <a:buNone/>
              <a:defRPr/>
            </a:pPr>
            <a:endParaRPr lang="en-US" sz="1600" dirty="0">
              <a:solidFill>
                <a:schemeClr val="tx1"/>
              </a:solidFill>
            </a:endParaRPr>
          </a:p>
          <a:p>
            <a:pPr marL="0" indent="0">
              <a:buNone/>
            </a:pPr>
            <a:endParaRPr lang="en-US" sz="2400" b="1" dirty="0"/>
          </a:p>
          <a:p>
            <a:pPr marL="0" indent="0">
              <a:buNone/>
            </a:pPr>
            <a:endParaRPr lang="en-US" sz="2400" b="1" dirty="0"/>
          </a:p>
        </p:txBody>
      </p:sp>
      <p:sp>
        <p:nvSpPr>
          <p:cNvPr id="6" name="Slide Number Placeholder 1"/>
          <p:cNvSpPr>
            <a:spLocks noGrp="1"/>
          </p:cNvSpPr>
          <p:nvPr>
            <p:ph type="sldNum" sz="quarter" idx="12"/>
          </p:nvPr>
        </p:nvSpPr>
        <p:spPr>
          <a:xfrm>
            <a:off x="8136147" y="6466997"/>
            <a:ext cx="950025" cy="365125"/>
          </a:xfrm>
          <a:prstGeom prst="rect">
            <a:avLst/>
          </a:prstGeom>
        </p:spPr>
        <p:txBody>
          <a:bodyPr/>
          <a:lstStyle/>
          <a:p>
            <a:fld id="{36EAB187-7E39-1E4B-8767-A47ADC6C83D2}" type="slidenum">
              <a:rPr lang="en-US" smtClean="0">
                <a:solidFill>
                  <a:prstClr val="black">
                    <a:tint val="75000"/>
                  </a:prstClr>
                </a:solidFill>
              </a:rPr>
              <a:pPr/>
              <a:t>39</a:t>
            </a:fld>
            <a:endParaRPr lang="en-US" dirty="0">
              <a:solidFill>
                <a:prstClr val="black">
                  <a:tint val="75000"/>
                </a:prstClr>
              </a:solidFill>
            </a:endParaRPr>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83261355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Goal of Training</a:t>
            </a:r>
          </a:p>
        </p:txBody>
      </p:sp>
      <p:sp>
        <p:nvSpPr>
          <p:cNvPr id="3" name="Content Placeholder 2"/>
          <p:cNvSpPr>
            <a:spLocks noGrp="1"/>
          </p:cNvSpPr>
          <p:nvPr>
            <p:ph idx="1"/>
          </p:nvPr>
        </p:nvSpPr>
        <p:spPr>
          <a:xfrm>
            <a:off x="534988" y="1382923"/>
            <a:ext cx="8229600" cy="4525963"/>
          </a:xfrm>
        </p:spPr>
        <p:txBody>
          <a:bodyPr/>
          <a:lstStyle/>
          <a:p>
            <a:pPr marL="0" indent="0">
              <a:buNone/>
            </a:pPr>
            <a:r>
              <a:rPr lang="en-US" sz="2400" b="1" dirty="0"/>
              <a:t>This security awareness course will:</a:t>
            </a:r>
          </a:p>
          <a:p>
            <a:pPr lvl="0">
              <a:spcBef>
                <a:spcPts val="600"/>
              </a:spcBef>
              <a:buFont typeface="Arial" pitchFamily="34" charset="0"/>
              <a:buChar char="•"/>
            </a:pPr>
            <a:r>
              <a:rPr lang="en-US" sz="1800" dirty="0"/>
              <a:t>Focus your attention on the most pertinent DOT policies, procedures, and best practices as they relate to information security.</a:t>
            </a:r>
          </a:p>
          <a:p>
            <a:pPr lvl="0">
              <a:spcBef>
                <a:spcPts val="600"/>
              </a:spcBef>
              <a:buFont typeface="Arial" pitchFamily="34" charset="0"/>
              <a:buChar char="•"/>
            </a:pPr>
            <a:r>
              <a:rPr lang="en-US" sz="1800" dirty="0"/>
              <a:t>Highlight the risks associated with accessing DOT systems and information, and </a:t>
            </a:r>
          </a:p>
          <a:p>
            <a:pPr lvl="0">
              <a:spcBef>
                <a:spcPts val="600"/>
              </a:spcBef>
              <a:buFont typeface="Arial" pitchFamily="34" charset="0"/>
              <a:buChar char="•"/>
            </a:pPr>
            <a:r>
              <a:rPr lang="en-US" sz="1800" dirty="0"/>
              <a:t>Identify your responsibilities for protecting DOT systems and information from unauthorized access and disclosure. </a:t>
            </a:r>
          </a:p>
          <a:p>
            <a:pPr marL="0" indent="0">
              <a:buNone/>
            </a:pPr>
            <a:endParaRPr lang="en-US" dirty="0"/>
          </a:p>
        </p:txBody>
      </p:sp>
      <p:pic>
        <p:nvPicPr>
          <p:cNvPr id="4" name="Picture 5" descr="This picture shows a desktop computer. " title="Desktop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3464" y="4086130"/>
            <a:ext cx="1824228" cy="1121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his picture shows a man privately reading his newspaper. You cannot see his face, but only his hat and his hands." title="Man reading newspap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3995" y="4025740"/>
            <a:ext cx="1001917" cy="1241834"/>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7" name="Right Arrow 6"/>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8" name="Slide Number Placeholder 1"/>
          <p:cNvSpPr>
            <a:spLocks noGrp="1"/>
          </p:cNvSpPr>
          <p:nvPr>
            <p:ph type="sldNum" sz="quarter" idx="12"/>
          </p:nvPr>
        </p:nvSpPr>
        <p:spPr>
          <a:xfrm>
            <a:off x="8609161" y="6466997"/>
            <a:ext cx="475891" cy="365125"/>
          </a:xfrm>
          <a:prstGeom prst="rect">
            <a:avLst/>
          </a:prstGeom>
        </p:spPr>
        <p:txBody>
          <a:bodyPr/>
          <a:lstStyle/>
          <a:p>
            <a:fld id="{36EAB187-7E39-1E4B-8767-A47ADC6C83D2}"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748831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18"/>
            <a:ext cx="8229600" cy="860889"/>
          </a:xfrm>
        </p:spPr>
        <p:txBody>
          <a:bodyPr>
            <a:normAutofit/>
          </a:bodyPr>
          <a:lstStyle/>
          <a:p>
            <a:r>
              <a:rPr lang="en-US" sz="4000" dirty="0"/>
              <a:t>Cyber Incident Reporting</a:t>
            </a:r>
          </a:p>
        </p:txBody>
      </p:sp>
      <p:sp>
        <p:nvSpPr>
          <p:cNvPr id="3" name="Content Placeholder 2"/>
          <p:cNvSpPr>
            <a:spLocks noGrp="1"/>
          </p:cNvSpPr>
          <p:nvPr>
            <p:ph idx="1"/>
          </p:nvPr>
        </p:nvSpPr>
        <p:spPr>
          <a:xfrm>
            <a:off x="534988" y="1384300"/>
            <a:ext cx="6665913" cy="4883150"/>
          </a:xfrm>
        </p:spPr>
        <p:txBody>
          <a:bodyPr>
            <a:normAutofit lnSpcReduction="10000"/>
          </a:bodyPr>
          <a:lstStyle/>
          <a:p>
            <a:pPr marL="0" indent="0">
              <a:buNone/>
            </a:pPr>
            <a:r>
              <a:rPr lang="en-US" sz="2600" b="1" dirty="0"/>
              <a:t>Incident Reporting</a:t>
            </a:r>
          </a:p>
          <a:p>
            <a:pPr marL="0" indent="0">
              <a:buNone/>
            </a:pPr>
            <a:endParaRPr lang="en-US" sz="600" b="1" dirty="0"/>
          </a:p>
          <a:p>
            <a:pPr marL="0" indent="0">
              <a:spcBef>
                <a:spcPts val="0"/>
              </a:spcBef>
              <a:spcAft>
                <a:spcPts val="600"/>
              </a:spcAft>
              <a:buNone/>
            </a:pPr>
            <a:r>
              <a:rPr lang="en-US" sz="1800" dirty="0"/>
              <a:t>An Information System Security (ISS)  event is a change in the everyday operations of a network or information technology service, indicating that a security policy may have been violated or a security safeguard may have failed.</a:t>
            </a:r>
          </a:p>
          <a:p>
            <a:pPr>
              <a:spcBef>
                <a:spcPts val="0"/>
              </a:spcBef>
              <a:spcAft>
                <a:spcPts val="600"/>
              </a:spcAft>
            </a:pPr>
            <a:r>
              <a:rPr lang="en-US" sz="1800" dirty="0"/>
              <a:t>The DOT OCIO Cybersecurity Policy requires you to report all suspected or actual ISS incidents to the DOT Security Operations Center (SOC) </a:t>
            </a:r>
            <a:r>
              <a:rPr lang="en-US" sz="1800" b="1" i="1" u="sng" dirty="0"/>
              <a:t>within one (1) hour </a:t>
            </a:r>
            <a:r>
              <a:rPr lang="en-US" sz="1800" dirty="0"/>
              <a:t>of their discovery.</a:t>
            </a:r>
          </a:p>
          <a:p>
            <a:pPr>
              <a:spcBef>
                <a:spcPts val="0"/>
              </a:spcBef>
              <a:spcAft>
                <a:spcPts val="600"/>
              </a:spcAft>
            </a:pPr>
            <a:r>
              <a:rPr lang="en-US" sz="1800" dirty="0">
                <a:solidFill>
                  <a:schemeClr val="tx2"/>
                </a:solidFill>
              </a:rPr>
              <a:t>The DOT SOC contact information:</a:t>
            </a:r>
          </a:p>
          <a:p>
            <a:pPr lvl="1">
              <a:spcBef>
                <a:spcPts val="0"/>
              </a:spcBef>
              <a:spcAft>
                <a:spcPts val="600"/>
              </a:spcAft>
              <a:defRPr/>
            </a:pPr>
            <a:r>
              <a:rPr lang="en-US" sz="1600" b="1" dirty="0">
                <a:solidFill>
                  <a:schemeClr val="tx2"/>
                </a:solidFill>
              </a:rPr>
              <a:t>Hotline: </a:t>
            </a:r>
            <a:r>
              <a:rPr lang="en-US" sz="1600" dirty="0">
                <a:solidFill>
                  <a:schemeClr val="tx2"/>
                </a:solidFill>
              </a:rPr>
              <a:t>571-209-3080 </a:t>
            </a:r>
          </a:p>
          <a:p>
            <a:pPr lvl="1">
              <a:spcBef>
                <a:spcPts val="0"/>
              </a:spcBef>
              <a:spcAft>
                <a:spcPts val="600"/>
              </a:spcAft>
              <a:defRPr/>
            </a:pPr>
            <a:r>
              <a:rPr lang="en-US" sz="1600" b="1" dirty="0">
                <a:solidFill>
                  <a:schemeClr val="tx2"/>
                </a:solidFill>
              </a:rPr>
              <a:t>Email: </a:t>
            </a:r>
            <a:r>
              <a:rPr lang="en-US" sz="1600" u="sng" dirty="0">
                <a:hlinkClick r:id="rId3"/>
              </a:rPr>
              <a:t>9-AWA-SOC@faa.gov</a:t>
            </a:r>
            <a:endParaRPr lang="en-US" sz="1600" u="sng" dirty="0"/>
          </a:p>
          <a:p>
            <a:pPr lvl="1">
              <a:spcBef>
                <a:spcPts val="0"/>
              </a:spcBef>
              <a:spcAft>
                <a:spcPts val="600"/>
              </a:spcAft>
              <a:defRPr/>
            </a:pPr>
            <a:r>
              <a:rPr lang="en-US" sz="1800" dirty="0">
                <a:solidFill>
                  <a:schemeClr val="accent1">
                    <a:lumMod val="75000"/>
                  </a:schemeClr>
                </a:solidFill>
              </a:rPr>
              <a:t>You must support the SOC and the Information Systems Security personnel in the investigation of any incidents.</a:t>
            </a:r>
          </a:p>
          <a:p>
            <a:pPr>
              <a:spcBef>
                <a:spcPts val="0"/>
              </a:spcBef>
              <a:spcAft>
                <a:spcPts val="600"/>
              </a:spcAft>
              <a:defRPr/>
            </a:pPr>
            <a:r>
              <a:rPr lang="en-US" sz="1800" dirty="0"/>
              <a:t>After contacting DOT SOC, you must also report suspected or actual security breaches to your immediate supervisor.</a:t>
            </a:r>
          </a:p>
          <a:p>
            <a:pPr marL="0" indent="0">
              <a:buNone/>
            </a:pPr>
            <a:endParaRPr lang="en-US" sz="2400" b="1" dirty="0"/>
          </a:p>
        </p:txBody>
      </p:sp>
      <p:pic>
        <p:nvPicPr>
          <p:cNvPr id="4" name="Picture 2" descr="Depicts a picture of a person's hands dialing on the cell phone."/>
          <p:cNvPicPr>
            <a:picLocks noChangeAspect="1" noChangeArrowheads="1"/>
          </p:cNvPicPr>
          <p:nvPr/>
        </p:nvPicPr>
        <p:blipFill>
          <a:blip r:embed="rId4"/>
          <a:srcRect/>
          <a:stretch>
            <a:fillRect/>
          </a:stretch>
        </p:blipFill>
        <p:spPr bwMode="auto">
          <a:xfrm>
            <a:off x="6705770" y="3542349"/>
            <a:ext cx="2164148" cy="1469254"/>
          </a:xfrm>
          <a:prstGeom prst="rect">
            <a:avLst/>
          </a:prstGeom>
          <a:noFill/>
          <a:ln w="9525">
            <a:solidFill>
              <a:schemeClr val="bg2">
                <a:lumMod val="75000"/>
              </a:schemeClr>
            </a:solidFill>
            <a:miter lim="800000"/>
            <a:headEnd/>
            <a:tailEnd/>
          </a:ln>
          <a:effectLst/>
        </p:spPr>
      </p:pic>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229599" y="6466997"/>
            <a:ext cx="873825" cy="365125"/>
          </a:xfrm>
          <a:prstGeom prst="rect">
            <a:avLst/>
          </a:prstGeom>
        </p:spPr>
        <p:txBody>
          <a:bodyPr/>
          <a:lstStyle/>
          <a:p>
            <a:fld id="{36EAB187-7E39-1E4B-8767-A47ADC6C83D2}"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3219982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4"/>
            <a:ext cx="8229600" cy="860889"/>
          </a:xfrm>
        </p:spPr>
        <p:txBody>
          <a:bodyPr>
            <a:normAutofit/>
          </a:bodyPr>
          <a:lstStyle/>
          <a:p>
            <a:r>
              <a:rPr lang="en-US" sz="4000" dirty="0"/>
              <a:t>Summary</a:t>
            </a:r>
          </a:p>
        </p:txBody>
      </p:sp>
      <p:sp>
        <p:nvSpPr>
          <p:cNvPr id="3" name="Content Placeholder 2"/>
          <p:cNvSpPr>
            <a:spLocks noGrp="1"/>
          </p:cNvSpPr>
          <p:nvPr>
            <p:ph idx="1"/>
          </p:nvPr>
        </p:nvSpPr>
        <p:spPr>
          <a:xfrm>
            <a:off x="534988" y="1388374"/>
            <a:ext cx="8229600" cy="4525963"/>
          </a:xfrm>
        </p:spPr>
        <p:txBody>
          <a:bodyPr>
            <a:normAutofit lnSpcReduction="10000"/>
          </a:bodyPr>
          <a:lstStyle/>
          <a:p>
            <a:pPr marL="0" indent="0">
              <a:buNone/>
            </a:pPr>
            <a:r>
              <a:rPr lang="en-US" sz="2400" b="1" dirty="0"/>
              <a:t>By completing this Security Awareness Training course, you </a:t>
            </a:r>
            <a:r>
              <a:rPr lang="en-US" sz="2400" b="1" dirty="0">
                <a:solidFill>
                  <a:schemeClr val="accent1">
                    <a:lumMod val="75000"/>
                  </a:schemeClr>
                </a:solidFill>
              </a:rPr>
              <a:t>should:</a:t>
            </a:r>
          </a:p>
          <a:p>
            <a:pPr lvl="0">
              <a:spcBef>
                <a:spcPts val="600"/>
              </a:spcBef>
              <a:spcAft>
                <a:spcPts val="600"/>
              </a:spcAft>
            </a:pPr>
            <a:r>
              <a:rPr lang="en-US" sz="1800" dirty="0">
                <a:solidFill>
                  <a:schemeClr val="accent1">
                    <a:lumMod val="75000"/>
                  </a:schemeClr>
                </a:solidFill>
              </a:rPr>
              <a:t>Have a better awareness of DOT ISS policies and procedures.</a:t>
            </a:r>
          </a:p>
          <a:p>
            <a:pPr lvl="0">
              <a:spcBef>
                <a:spcPts val="600"/>
              </a:spcBef>
              <a:spcAft>
                <a:spcPts val="600"/>
              </a:spcAft>
            </a:pPr>
            <a:r>
              <a:rPr lang="en-US" sz="1800" dirty="0">
                <a:solidFill>
                  <a:schemeClr val="accent1">
                    <a:lumMod val="75000"/>
                  </a:schemeClr>
                </a:solidFill>
              </a:rPr>
              <a:t>Understand and follow the DOT Rules of Behavior.</a:t>
            </a:r>
          </a:p>
          <a:p>
            <a:pPr lvl="0">
              <a:spcBef>
                <a:spcPts val="600"/>
              </a:spcBef>
              <a:spcAft>
                <a:spcPts val="600"/>
              </a:spcAft>
            </a:pPr>
            <a:r>
              <a:rPr lang="en-US" sz="1800" dirty="0">
                <a:solidFill>
                  <a:schemeClr val="accent1">
                    <a:lumMod val="75000"/>
                  </a:schemeClr>
                </a:solidFill>
              </a:rPr>
              <a:t>Understand the need to protect DOT information and information systems.</a:t>
            </a:r>
          </a:p>
          <a:p>
            <a:pPr lvl="0">
              <a:spcBef>
                <a:spcPts val="600"/>
              </a:spcBef>
              <a:spcAft>
                <a:spcPts val="600"/>
              </a:spcAft>
            </a:pPr>
            <a:r>
              <a:rPr lang="en-US" sz="1800" dirty="0">
                <a:solidFill>
                  <a:schemeClr val="accent1">
                    <a:lumMod val="75000"/>
                  </a:schemeClr>
                </a:solidFill>
              </a:rPr>
              <a:t>Understand your responsibilities for protecting DOT data and ensuring the availability and integrity of DOT information systems.</a:t>
            </a:r>
          </a:p>
          <a:p>
            <a:pPr marL="0" indent="0">
              <a:spcBef>
                <a:spcPts val="600"/>
              </a:spcBef>
              <a:spcAft>
                <a:spcPts val="600"/>
              </a:spcAft>
              <a:buNone/>
            </a:pPr>
            <a:endParaRPr lang="en-US" sz="2400" b="1" dirty="0"/>
          </a:p>
          <a:p>
            <a:pPr marL="0" indent="0">
              <a:spcBef>
                <a:spcPts val="600"/>
              </a:spcBef>
              <a:spcAft>
                <a:spcPts val="600"/>
              </a:spcAft>
              <a:buNone/>
            </a:pPr>
            <a:r>
              <a:rPr lang="en-US" sz="2400" b="1" dirty="0"/>
              <a:t>Certify that you completed this portion of the course by pressing the button at the bottom of the screen, then proceed to Knowledge Check portion of this course</a:t>
            </a:r>
            <a:r>
              <a:rPr lang="en-US" sz="3200" b="1" dirty="0"/>
              <a:t>.  </a:t>
            </a:r>
          </a:p>
          <a:p>
            <a:pPr lvl="0">
              <a:spcBef>
                <a:spcPts val="600"/>
              </a:spcBef>
              <a:spcAft>
                <a:spcPts val="600"/>
              </a:spcAft>
            </a:pPr>
            <a:endParaRPr lang="en-US" sz="1800" dirty="0">
              <a:solidFill>
                <a:schemeClr val="accent1">
                  <a:lumMod val="75000"/>
                </a:schemeClr>
              </a:solidFill>
            </a:endParaRPr>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6961199" y="6466997"/>
            <a:ext cx="2133600" cy="365125"/>
          </a:xfrm>
          <a:prstGeom prst="rect">
            <a:avLst/>
          </a:prstGeom>
        </p:spPr>
        <p:txBody>
          <a:bodyPr/>
          <a:lstStyle/>
          <a:p>
            <a:fld id="{36EAB187-7E39-1E4B-8767-A47ADC6C83D2}" type="slidenum">
              <a:rPr lang="en-US" smtClean="0">
                <a:solidFill>
                  <a:prstClr val="black">
                    <a:tint val="75000"/>
                  </a:prstClr>
                </a:solidFill>
              </a:rPr>
              <a:pPr/>
              <a:t>41</a:t>
            </a:fld>
            <a:endParaRPr lang="en-US" dirty="0">
              <a:solidFill>
                <a:prstClr val="black">
                  <a:tint val="75000"/>
                </a:prstClr>
              </a:solidFill>
            </a:endParaRPr>
          </a:p>
        </p:txBody>
      </p:sp>
      <p:pic>
        <p:nvPicPr>
          <p:cNvPr id="7" name="Picture 2" descr="This picture shows a classroom filled with white desks and a chalk board." title="Classro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5832" y="1774395"/>
            <a:ext cx="1037837" cy="1037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644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6156"/>
            <a:ext cx="8229600" cy="860889"/>
          </a:xfrm>
        </p:spPr>
        <p:txBody>
          <a:bodyPr>
            <a:normAutofit/>
          </a:bodyPr>
          <a:lstStyle/>
          <a:p>
            <a:r>
              <a:rPr lang="en-US" sz="4000" dirty="0"/>
              <a:t>Why this Training is Required</a:t>
            </a:r>
          </a:p>
        </p:txBody>
      </p:sp>
      <p:sp>
        <p:nvSpPr>
          <p:cNvPr id="3" name="Content Placeholder 2"/>
          <p:cNvSpPr>
            <a:spLocks noGrp="1"/>
          </p:cNvSpPr>
          <p:nvPr>
            <p:ph idx="1"/>
          </p:nvPr>
        </p:nvSpPr>
        <p:spPr>
          <a:xfrm>
            <a:off x="534988" y="1384300"/>
            <a:ext cx="8229600" cy="4525963"/>
          </a:xfrm>
        </p:spPr>
        <p:txBody>
          <a:bodyPr/>
          <a:lstStyle/>
          <a:p>
            <a:pPr marL="0" indent="0">
              <a:spcBef>
                <a:spcPts val="600"/>
              </a:spcBef>
              <a:buNone/>
            </a:pPr>
            <a:r>
              <a:rPr lang="en-US" sz="2400" b="1" dirty="0"/>
              <a:t>You must take this training because:</a:t>
            </a:r>
          </a:p>
          <a:p>
            <a:pPr marL="800100" lvl="1" indent="-342900">
              <a:spcBef>
                <a:spcPts val="600"/>
              </a:spcBef>
              <a:buFont typeface="Wingdings" pitchFamily="2" charset="2"/>
              <a:buChar char=""/>
            </a:pPr>
            <a:r>
              <a:rPr lang="en-US" sz="1800" dirty="0">
                <a:solidFill>
                  <a:srgbClr val="0A5894"/>
                </a:solidFill>
              </a:rPr>
              <a:t>You are a DOT federal employee, contractor, subcontractor, intern, on detail with the DOT, or temporary worker </a:t>
            </a:r>
            <a:r>
              <a:rPr lang="en-US" sz="1800" i="1" dirty="0">
                <a:solidFill>
                  <a:srgbClr val="0A5894"/>
                </a:solidFill>
              </a:rPr>
              <a:t>(from now on referred to as DOT workforce),</a:t>
            </a:r>
          </a:p>
          <a:p>
            <a:pPr marL="800100" lvl="1" indent="-342900">
              <a:spcBef>
                <a:spcPts val="600"/>
              </a:spcBef>
              <a:buFont typeface="Wingdings" pitchFamily="2" charset="2"/>
              <a:buChar char=""/>
            </a:pPr>
            <a:r>
              <a:rPr lang="en-US" sz="1800" dirty="0">
                <a:solidFill>
                  <a:srgbClr val="0A5894"/>
                </a:solidFill>
              </a:rPr>
              <a:t>You have access to DOT systems and information,</a:t>
            </a:r>
          </a:p>
          <a:p>
            <a:pPr marL="800100" lvl="1" indent="-342900">
              <a:spcBef>
                <a:spcPts val="600"/>
              </a:spcBef>
              <a:buFont typeface="Wingdings" pitchFamily="2" charset="2"/>
              <a:buChar char=""/>
            </a:pPr>
            <a:r>
              <a:rPr lang="en-US" sz="1800" dirty="0">
                <a:solidFill>
                  <a:srgbClr val="0A5894"/>
                </a:solidFill>
              </a:rPr>
              <a:t>You have an obligation and responsibility to protect DOT information and systems from unauthorized access or disclosure, and</a:t>
            </a:r>
          </a:p>
          <a:p>
            <a:pPr marL="800100" lvl="1" indent="-342900">
              <a:spcBef>
                <a:spcPts val="600"/>
              </a:spcBef>
              <a:buFont typeface="Wingdings" pitchFamily="2" charset="2"/>
              <a:buChar char=""/>
            </a:pPr>
            <a:r>
              <a:rPr lang="en-US" sz="1800" dirty="0">
                <a:solidFill>
                  <a:srgbClr val="0A5894"/>
                </a:solidFill>
              </a:rPr>
              <a:t>SAT is required by federal law and DOT policy.</a:t>
            </a:r>
            <a:endParaRPr lang="en-US" sz="1800" b="1" dirty="0"/>
          </a:p>
          <a:p>
            <a:pPr marL="0" indent="0">
              <a:buNone/>
            </a:pPr>
            <a:endParaRPr lang="en-US" dirty="0"/>
          </a:p>
        </p:txBody>
      </p:sp>
      <p:pic>
        <p:nvPicPr>
          <p:cNvPr id="4" name="Picture 6" descr="This picture shows a dog reading a book with glasses on." title="Dog reading a boo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493" y="4267200"/>
            <a:ext cx="2020711" cy="1352707"/>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609161" y="6466997"/>
            <a:ext cx="475891" cy="365125"/>
          </a:xfrm>
          <a:prstGeom prst="rect">
            <a:avLst/>
          </a:prstGeom>
        </p:spPr>
        <p:txBody>
          <a:bodyPr/>
          <a:lstStyle/>
          <a:p>
            <a:fld id="{36EAB187-7E39-1E4B-8767-A47ADC6C83D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55253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4"/>
            <a:ext cx="8229600" cy="860889"/>
          </a:xfrm>
        </p:spPr>
        <p:txBody>
          <a:bodyPr>
            <a:normAutofit/>
          </a:bodyPr>
          <a:lstStyle/>
          <a:p>
            <a:r>
              <a:rPr lang="en-US" sz="4000" dirty="0"/>
              <a:t>Policy References and Requirements</a:t>
            </a:r>
          </a:p>
        </p:txBody>
      </p:sp>
      <p:sp>
        <p:nvSpPr>
          <p:cNvPr id="3" name="Content Placeholder 2"/>
          <p:cNvSpPr>
            <a:spLocks noGrp="1"/>
          </p:cNvSpPr>
          <p:nvPr>
            <p:ph idx="1"/>
          </p:nvPr>
        </p:nvSpPr>
        <p:spPr>
          <a:xfrm>
            <a:off x="534988" y="1379088"/>
            <a:ext cx="8229600" cy="4525963"/>
          </a:xfrm>
        </p:spPr>
        <p:txBody>
          <a:bodyPr/>
          <a:lstStyle/>
          <a:p>
            <a:pPr marL="0" indent="0">
              <a:buNone/>
            </a:pPr>
            <a:r>
              <a:rPr lang="en-US" sz="2400" b="1" dirty="0"/>
              <a:t>Which federal laws and DOT policies identify the Security Awareness Training requirement</a:t>
            </a:r>
            <a:r>
              <a:rPr lang="en-US" sz="2400" dirty="0"/>
              <a:t>?</a:t>
            </a:r>
          </a:p>
          <a:p>
            <a:pPr>
              <a:spcAft>
                <a:spcPts val="600"/>
              </a:spcAft>
            </a:pPr>
            <a:r>
              <a:rPr lang="en-US" sz="1800" dirty="0"/>
              <a:t>Federal Requirements:</a:t>
            </a:r>
          </a:p>
          <a:p>
            <a:pPr marL="685800" lvl="1" indent="-344488">
              <a:spcAft>
                <a:spcPts val="600"/>
              </a:spcAft>
            </a:pPr>
            <a:r>
              <a:rPr lang="en-US" sz="1600" dirty="0">
                <a:solidFill>
                  <a:schemeClr val="tx2"/>
                </a:solidFill>
                <a:hlinkClick r:id="rId3"/>
              </a:rPr>
              <a:t>Federal Information Security Modernization Act (FISMA) of 2014</a:t>
            </a:r>
            <a:endParaRPr lang="en-US" sz="1600" dirty="0">
              <a:solidFill>
                <a:schemeClr val="tx2"/>
              </a:solidFill>
            </a:endParaRPr>
          </a:p>
          <a:p>
            <a:pPr marL="685800" lvl="1" indent="-344488">
              <a:spcAft>
                <a:spcPts val="600"/>
              </a:spcAft>
            </a:pPr>
            <a:r>
              <a:rPr lang="en-US" sz="1600" dirty="0">
                <a:solidFill>
                  <a:schemeClr val="tx2"/>
                </a:solidFill>
                <a:hlinkClick r:id="rId4"/>
              </a:rPr>
              <a:t>OMB Circular A-130, Appendix III, paragraph 3 (2)(a)</a:t>
            </a:r>
            <a:endParaRPr lang="en-US" sz="1600" dirty="0">
              <a:solidFill>
                <a:schemeClr val="tx2"/>
              </a:solidFill>
            </a:endParaRPr>
          </a:p>
          <a:p>
            <a:pPr marL="685800" lvl="1" indent="-344488">
              <a:spcAft>
                <a:spcPts val="600"/>
              </a:spcAft>
            </a:pPr>
            <a:r>
              <a:rPr lang="en-US" sz="1600" dirty="0">
                <a:solidFill>
                  <a:schemeClr val="tx2"/>
                </a:solidFill>
                <a:hlinkClick r:id="rId5"/>
              </a:rPr>
              <a:t>OMB M-07-16 - Safeguarding Against and Responding to </a:t>
            </a:r>
          </a:p>
          <a:p>
            <a:pPr marL="741362" lvl="2" indent="0">
              <a:spcAft>
                <a:spcPts val="600"/>
              </a:spcAft>
              <a:buNone/>
            </a:pPr>
            <a:r>
              <a:rPr lang="en-US" sz="1600" dirty="0">
                <a:solidFill>
                  <a:schemeClr val="tx2"/>
                </a:solidFill>
                <a:hlinkClick r:id="rId5"/>
              </a:rPr>
              <a:t>the Breach of Personally Identifiable Information</a:t>
            </a:r>
            <a:endParaRPr lang="en-US" sz="1600" dirty="0">
              <a:solidFill>
                <a:schemeClr val="tx2"/>
              </a:solidFill>
            </a:endParaRPr>
          </a:p>
          <a:p>
            <a:pPr lvl="0">
              <a:spcAft>
                <a:spcPts val="600"/>
              </a:spcAft>
              <a:defRPr/>
            </a:pPr>
            <a:r>
              <a:rPr lang="en-US" sz="1800" dirty="0"/>
              <a:t>DOT Policy</a:t>
            </a:r>
          </a:p>
          <a:p>
            <a:pPr marL="685800" lvl="1" indent="-342900">
              <a:spcAft>
                <a:spcPts val="600"/>
              </a:spcAft>
              <a:defRPr/>
            </a:pPr>
            <a:r>
              <a:rPr lang="en-US" sz="1600" dirty="0">
                <a:solidFill>
                  <a:srgbClr val="0A5894"/>
                </a:solidFill>
                <a:hlinkClick r:id="rId6"/>
              </a:rPr>
              <a:t>DOT Order 1351.37 Departmental Cybersecurity Policy</a:t>
            </a:r>
            <a:endParaRPr lang="en-US" sz="1600" dirty="0">
              <a:solidFill>
                <a:srgbClr val="0A5894"/>
              </a:solidFill>
            </a:endParaRPr>
          </a:p>
          <a:p>
            <a:pPr marL="685800" lvl="1" indent="-342900">
              <a:spcAft>
                <a:spcPts val="600"/>
              </a:spcAft>
              <a:defRPr/>
            </a:pPr>
            <a:r>
              <a:rPr lang="en-US" sz="1600" u="sng" dirty="0">
                <a:solidFill>
                  <a:srgbClr val="0404C4"/>
                </a:solidFill>
              </a:rPr>
              <a:t>Departmental Cybersecurity Compendium Version 4</a:t>
            </a:r>
          </a:p>
        </p:txBody>
      </p:sp>
      <p:pic>
        <p:nvPicPr>
          <p:cNvPr id="4" name="Picture 2" descr="Picture displays a keyboard with hands typing."/>
          <p:cNvPicPr>
            <a:picLocks noChangeAspect="1" noChangeArrowheads="1"/>
          </p:cNvPicPr>
          <p:nvPr/>
        </p:nvPicPr>
        <p:blipFill>
          <a:blip r:embed="rId7"/>
          <a:srcRect/>
          <a:stretch>
            <a:fillRect/>
          </a:stretch>
        </p:blipFill>
        <p:spPr bwMode="auto">
          <a:xfrm>
            <a:off x="6150363" y="3095625"/>
            <a:ext cx="2478158" cy="1766618"/>
          </a:xfrm>
          <a:prstGeom prst="rect">
            <a:avLst/>
          </a:prstGeom>
          <a:noFill/>
          <a:ln w="9525">
            <a:noFill/>
            <a:miter lim="800000"/>
            <a:headEnd/>
            <a:tailEnd/>
          </a:ln>
          <a:effectLst/>
        </p:spPr>
      </p:pic>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609161" y="6466997"/>
            <a:ext cx="475891" cy="365125"/>
          </a:xfrm>
          <a:prstGeom prst="rect">
            <a:avLst/>
          </a:prstGeom>
        </p:spPr>
        <p:txBody>
          <a:bodyPr/>
          <a:lstStyle/>
          <a:p>
            <a:fld id="{36EAB187-7E39-1E4B-8767-A47ADC6C83D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46572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135"/>
            <a:ext cx="8229600" cy="860889"/>
          </a:xfrm>
        </p:spPr>
        <p:txBody>
          <a:bodyPr>
            <a:normAutofit/>
          </a:bodyPr>
          <a:lstStyle/>
          <a:p>
            <a:r>
              <a:rPr lang="en-US" sz="4000" dirty="0"/>
              <a:t>Acknowledgments</a:t>
            </a:r>
          </a:p>
        </p:txBody>
      </p:sp>
      <p:sp>
        <p:nvSpPr>
          <p:cNvPr id="3" name="Content Placeholder 2"/>
          <p:cNvSpPr>
            <a:spLocks noGrp="1"/>
          </p:cNvSpPr>
          <p:nvPr>
            <p:ph idx="1"/>
          </p:nvPr>
        </p:nvSpPr>
        <p:spPr>
          <a:xfrm>
            <a:off x="534988" y="1379088"/>
            <a:ext cx="8229600" cy="4525963"/>
          </a:xfrm>
        </p:spPr>
        <p:txBody>
          <a:bodyPr/>
          <a:lstStyle/>
          <a:p>
            <a:pPr marL="0" lvl="0" indent="0">
              <a:spcBef>
                <a:spcPts val="600"/>
              </a:spcBef>
              <a:buNone/>
            </a:pPr>
            <a:r>
              <a:rPr lang="en-US" sz="2400" b="1" dirty="0"/>
              <a:t>What is Expected of Me?</a:t>
            </a:r>
          </a:p>
          <a:p>
            <a:pPr lvl="0">
              <a:spcBef>
                <a:spcPts val="600"/>
              </a:spcBef>
            </a:pPr>
            <a:r>
              <a:rPr lang="en-US" sz="1800" dirty="0"/>
              <a:t>Before gaining access to DOT information systems (or within 30 days of on-boarding), all DOT users must:</a:t>
            </a:r>
          </a:p>
          <a:p>
            <a:pPr lvl="1">
              <a:spcBef>
                <a:spcPts val="0"/>
              </a:spcBef>
            </a:pPr>
            <a:r>
              <a:rPr lang="en-US" sz="1600" dirty="0">
                <a:solidFill>
                  <a:schemeClr val="tx1"/>
                </a:solidFill>
              </a:rPr>
              <a:t>Read and agree to the DOT Rules of Behavior</a:t>
            </a:r>
          </a:p>
          <a:p>
            <a:pPr lvl="1">
              <a:spcBef>
                <a:spcPts val="0"/>
              </a:spcBef>
            </a:pPr>
            <a:r>
              <a:rPr lang="en-US" sz="1600" dirty="0">
                <a:solidFill>
                  <a:schemeClr val="tx1"/>
                </a:solidFill>
              </a:rPr>
              <a:t>Complete the annual Security Awareness Training </a:t>
            </a:r>
          </a:p>
          <a:p>
            <a:pPr lvl="0">
              <a:spcBef>
                <a:spcPts val="600"/>
              </a:spcBef>
            </a:pPr>
            <a:r>
              <a:rPr lang="en-US" sz="1800" dirty="0"/>
              <a:t>Certain members of the DOT workforce that have elevated ISS responsibilities may be required to complete additional specialized training for their assigned role. </a:t>
            </a:r>
          </a:p>
          <a:p>
            <a:pPr marL="347663" lvl="0">
              <a:spcBef>
                <a:spcPts val="600"/>
              </a:spcBef>
            </a:pPr>
            <a:r>
              <a:rPr lang="en-US" sz="1800" dirty="0"/>
              <a:t>You must complete these items annually thereafter.</a:t>
            </a:r>
          </a:p>
          <a:p>
            <a:pPr marL="0" indent="0">
              <a:buNone/>
            </a:pPr>
            <a:endParaRPr lang="en-US" dirty="0"/>
          </a:p>
        </p:txBody>
      </p:sp>
      <p:sp>
        <p:nvSpPr>
          <p:cNvPr id="4" name="Left Arrow 3"/>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5" name="Right Arrow 4"/>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6" name="Slide Number Placeholder 1"/>
          <p:cNvSpPr>
            <a:spLocks noGrp="1"/>
          </p:cNvSpPr>
          <p:nvPr>
            <p:ph type="sldNum" sz="quarter" idx="12"/>
          </p:nvPr>
        </p:nvSpPr>
        <p:spPr>
          <a:xfrm>
            <a:off x="8763000" y="6492875"/>
            <a:ext cx="304800" cy="365125"/>
          </a:xfrm>
          <a:prstGeom prst="rect">
            <a:avLst/>
          </a:prstGeom>
        </p:spPr>
        <p:txBody>
          <a:bodyPr/>
          <a:lstStyle/>
          <a:p>
            <a:fld id="{36EAB187-7E39-1E4B-8767-A47ADC6C83D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6754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4"/>
            <a:ext cx="8229600" cy="860889"/>
          </a:xfrm>
        </p:spPr>
        <p:txBody>
          <a:bodyPr>
            <a:normAutofit/>
          </a:bodyPr>
          <a:lstStyle/>
          <a:p>
            <a:r>
              <a:rPr lang="en-US" sz="4000" dirty="0"/>
              <a:t>DOT Rules of Behavior</a:t>
            </a:r>
          </a:p>
        </p:txBody>
      </p:sp>
      <p:sp>
        <p:nvSpPr>
          <p:cNvPr id="3" name="Content Placeholder 2"/>
          <p:cNvSpPr>
            <a:spLocks noGrp="1"/>
          </p:cNvSpPr>
          <p:nvPr>
            <p:ph idx="1"/>
          </p:nvPr>
        </p:nvSpPr>
        <p:spPr>
          <a:xfrm>
            <a:off x="534988" y="1378357"/>
            <a:ext cx="8229600" cy="4389324"/>
          </a:xfrm>
        </p:spPr>
        <p:txBody>
          <a:bodyPr>
            <a:normAutofit/>
          </a:bodyPr>
          <a:lstStyle/>
          <a:p>
            <a:pPr marL="0" indent="0">
              <a:buNone/>
            </a:pPr>
            <a:r>
              <a:rPr lang="en-US" sz="2400" b="1" dirty="0"/>
              <a:t>What are the DOT Rules of Behavior?</a:t>
            </a:r>
          </a:p>
          <a:p>
            <a:pPr marL="0" indent="0">
              <a:lnSpc>
                <a:spcPct val="80000"/>
              </a:lnSpc>
              <a:spcBef>
                <a:spcPts val="600"/>
              </a:spcBef>
              <a:buNone/>
            </a:pPr>
            <a:r>
              <a:rPr lang="en-US" sz="2000" dirty="0"/>
              <a:t>The DOT Rules of Behavior is a notice to all department workforce personnel defining how you may use DOT information and information systems. </a:t>
            </a:r>
          </a:p>
          <a:p>
            <a:pPr marL="0" indent="0">
              <a:lnSpc>
                <a:spcPct val="80000"/>
              </a:lnSpc>
              <a:spcBef>
                <a:spcPts val="600"/>
              </a:spcBef>
              <a:buNone/>
            </a:pPr>
            <a:endParaRPr lang="en-US" sz="2000" dirty="0"/>
          </a:p>
          <a:p>
            <a:pPr>
              <a:lnSpc>
                <a:spcPct val="80000"/>
              </a:lnSpc>
              <a:spcBef>
                <a:spcPts val="600"/>
              </a:spcBef>
            </a:pPr>
            <a:r>
              <a:rPr lang="en-US" sz="2400" dirty="0"/>
              <a:t>Do the Rules of Behavior apply to you?</a:t>
            </a:r>
          </a:p>
          <a:p>
            <a:pPr lvl="1">
              <a:lnSpc>
                <a:spcPct val="80000"/>
              </a:lnSpc>
              <a:spcBef>
                <a:spcPts val="0"/>
              </a:spcBef>
              <a:spcAft>
                <a:spcPts val="600"/>
              </a:spcAft>
            </a:pPr>
            <a:r>
              <a:rPr lang="en-US" sz="2000" dirty="0">
                <a:solidFill>
                  <a:schemeClr val="accent1">
                    <a:lumMod val="75000"/>
                  </a:schemeClr>
                </a:solidFill>
              </a:rPr>
              <a:t>The rules apply to any individual in the DOT workforce who accesses, stores, receives, or transmits DOT information using Information Technology (IT) resources at their primary or alternate worksite (for example, home office). </a:t>
            </a:r>
          </a:p>
          <a:p>
            <a:pPr lvl="1">
              <a:lnSpc>
                <a:spcPct val="80000"/>
              </a:lnSpc>
              <a:spcBef>
                <a:spcPts val="0"/>
              </a:spcBef>
              <a:spcAft>
                <a:spcPts val="600"/>
              </a:spcAft>
            </a:pPr>
            <a:r>
              <a:rPr lang="en-US" sz="2000" dirty="0">
                <a:solidFill>
                  <a:schemeClr val="accent1">
                    <a:lumMod val="75000"/>
                  </a:schemeClr>
                </a:solidFill>
              </a:rPr>
              <a:t>These rules do </a:t>
            </a:r>
            <a:r>
              <a:rPr lang="en-US" sz="2000" b="1" dirty="0">
                <a:solidFill>
                  <a:schemeClr val="accent1">
                    <a:lumMod val="75000"/>
                  </a:schemeClr>
                </a:solidFill>
              </a:rPr>
              <a:t>not</a:t>
            </a:r>
            <a:r>
              <a:rPr lang="en-US" sz="2000" dirty="0">
                <a:solidFill>
                  <a:schemeClr val="accent1">
                    <a:lumMod val="75000"/>
                  </a:schemeClr>
                </a:solidFill>
              </a:rPr>
              <a:t> apply to members of the public accessing publically available DOT information or information systems.</a:t>
            </a:r>
          </a:p>
          <a:p>
            <a:pPr lvl="1">
              <a:lnSpc>
                <a:spcPct val="80000"/>
              </a:lnSpc>
              <a:spcBef>
                <a:spcPts val="0"/>
              </a:spcBef>
              <a:spcAft>
                <a:spcPts val="600"/>
              </a:spcAft>
            </a:pPr>
            <a:r>
              <a:rPr lang="en-US" sz="2000" dirty="0">
                <a:solidFill>
                  <a:schemeClr val="accent1">
                    <a:lumMod val="75000"/>
                  </a:schemeClr>
                </a:solidFill>
              </a:rPr>
              <a:t>These rules do </a:t>
            </a:r>
            <a:r>
              <a:rPr lang="en-US" sz="2000" b="1" dirty="0">
                <a:solidFill>
                  <a:schemeClr val="accent1">
                    <a:lumMod val="75000"/>
                  </a:schemeClr>
                </a:solidFill>
              </a:rPr>
              <a:t>not </a:t>
            </a:r>
            <a:r>
              <a:rPr lang="en-US" sz="2000" dirty="0">
                <a:solidFill>
                  <a:schemeClr val="accent1">
                    <a:lumMod val="75000"/>
                  </a:schemeClr>
                </a:solidFill>
              </a:rPr>
              <a:t>apply to individuals that are able to access DOT information that is not publically available, but do not use the information at their primary or alternate worksite (e.g. State DOT employees)</a:t>
            </a:r>
            <a:endParaRPr lang="en-US" sz="2400" b="1" dirty="0"/>
          </a:p>
        </p:txBody>
      </p:sp>
      <p:sp>
        <p:nvSpPr>
          <p:cNvPr id="4" name="TextBox 3"/>
          <p:cNvSpPr txBox="1"/>
          <p:nvPr/>
        </p:nvSpPr>
        <p:spPr>
          <a:xfrm>
            <a:off x="542958" y="5786733"/>
            <a:ext cx="8293190"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latin typeface="+mn-lt"/>
              </a:rPr>
              <a:t>NOTE: If you do not agree with the DOT Rules of Behavior, the DOT will not allow you to access its network or systems. </a:t>
            </a:r>
          </a:p>
        </p:txBody>
      </p:sp>
      <p:sp>
        <p:nvSpPr>
          <p:cNvPr id="5" name="Left Arrow 4"/>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6" name="Right Arrow 5"/>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sp>
        <p:nvSpPr>
          <p:cNvPr id="7" name="Slide Number Placeholder 1"/>
          <p:cNvSpPr>
            <a:spLocks noGrp="1"/>
          </p:cNvSpPr>
          <p:nvPr>
            <p:ph type="sldNum" sz="quarter" idx="12"/>
          </p:nvPr>
        </p:nvSpPr>
        <p:spPr>
          <a:xfrm>
            <a:off x="8675649" y="6459422"/>
            <a:ext cx="403302" cy="365125"/>
          </a:xfrm>
          <a:prstGeom prst="rect">
            <a:avLst/>
          </a:prstGeom>
        </p:spPr>
        <p:txBody>
          <a:bodyPr/>
          <a:lstStyle/>
          <a:p>
            <a:fld id="{36EAB187-7E39-1E4B-8767-A47ADC6C83D2}"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17380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4"/>
            <a:ext cx="8229600" cy="860889"/>
          </a:xfrm>
        </p:spPr>
        <p:txBody>
          <a:bodyPr>
            <a:noAutofit/>
          </a:bodyPr>
          <a:lstStyle/>
          <a:p>
            <a:r>
              <a:rPr lang="en-US" sz="4000" dirty="0"/>
              <a:t>Protecting DOT Data and Information</a:t>
            </a:r>
          </a:p>
        </p:txBody>
      </p:sp>
      <p:sp>
        <p:nvSpPr>
          <p:cNvPr id="3" name="Content Placeholder 2"/>
          <p:cNvSpPr>
            <a:spLocks noGrp="1"/>
          </p:cNvSpPr>
          <p:nvPr>
            <p:ph idx="1"/>
          </p:nvPr>
        </p:nvSpPr>
        <p:spPr>
          <a:xfrm>
            <a:off x="534988" y="1379088"/>
            <a:ext cx="8229600" cy="4525963"/>
          </a:xfrm>
        </p:spPr>
        <p:txBody>
          <a:bodyPr>
            <a:normAutofit/>
          </a:bodyPr>
          <a:lstStyle/>
          <a:p>
            <a:pPr marL="0" indent="0">
              <a:buNone/>
            </a:pPr>
            <a:r>
              <a:rPr lang="en-US" sz="2400" b="1" dirty="0"/>
              <a:t>Why Protect DOT Data and Information?</a:t>
            </a:r>
          </a:p>
          <a:p>
            <a:pPr>
              <a:spcBef>
                <a:spcPts val="600"/>
              </a:spcBef>
              <a:spcAft>
                <a:spcPts val="600"/>
              </a:spcAft>
              <a:defRPr/>
            </a:pPr>
            <a:r>
              <a:rPr lang="en-US" sz="1800" dirty="0"/>
              <a:t>A lot of the information and data you use at work is essential to the DOT and its Modes to maintain a safe and efficient transportation system.</a:t>
            </a:r>
          </a:p>
          <a:p>
            <a:pPr>
              <a:spcBef>
                <a:spcPts val="600"/>
              </a:spcBef>
              <a:spcAft>
                <a:spcPts val="600"/>
              </a:spcAft>
              <a:defRPr/>
            </a:pPr>
            <a:r>
              <a:rPr lang="en-US" sz="1800" dirty="0"/>
              <a:t>Your access to DOT information is important for you to perform your job.</a:t>
            </a:r>
          </a:p>
          <a:p>
            <a:pPr>
              <a:spcBef>
                <a:spcPts val="600"/>
              </a:spcBef>
              <a:spcAft>
                <a:spcPts val="600"/>
              </a:spcAft>
              <a:defRPr/>
            </a:pPr>
            <a:r>
              <a:rPr lang="en-US" sz="1800" dirty="0"/>
              <a:t>Some information you use requires </a:t>
            </a:r>
            <a:r>
              <a:rPr lang="en-US" sz="1800" b="1" i="1" dirty="0"/>
              <a:t>stronger</a:t>
            </a:r>
            <a:r>
              <a:rPr lang="en-US" sz="1800" i="1" dirty="0"/>
              <a:t> </a:t>
            </a:r>
            <a:r>
              <a:rPr lang="en-US" sz="1800" dirty="0"/>
              <a:t>protection and enhanced handling procedures to ensure that it is not misused or accessed by unauthorized individuals.</a:t>
            </a:r>
          </a:p>
          <a:p>
            <a:pPr marL="0" indent="0">
              <a:buNone/>
            </a:pPr>
            <a:endParaRPr lang="en-US" sz="2400" b="1" dirty="0"/>
          </a:p>
        </p:txBody>
      </p:sp>
      <p:pic>
        <p:nvPicPr>
          <p:cNvPr id="4" name="Picture 5" descr="C:\Documents and Settings\Paul Gilbride\Local Settings\Temporary Internet Files\Content.IE5\YM3DQKSA\dglxasset[1].asp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6745" y="3960927"/>
            <a:ext cx="1551197" cy="953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3" descr="This picture shows someone withdrawing money from an ATM." title="AT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96" y="4531743"/>
            <a:ext cx="541010" cy="8135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This picture shows a red tractor trailor." title="Tru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444" y="4531743"/>
            <a:ext cx="1196932" cy="1015281"/>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bwMode="auto">
          <a:xfrm>
            <a:off x="5715000" y="6267450"/>
            <a:ext cx="695325" cy="476250"/>
          </a:xfrm>
          <a:prstGeom prst="lef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previousslide"/>
              </a:rPr>
              <a:t>Back</a:t>
            </a:r>
            <a:endParaRPr kumimoji="0" lang="en-US" sz="1200" b="1" i="0" u="none" strike="noStrike" cap="none" normalizeH="0" baseline="0" dirty="0">
              <a:ln>
                <a:noFill/>
              </a:ln>
              <a:solidFill>
                <a:schemeClr val="tx1"/>
              </a:solidFill>
              <a:effectLst/>
            </a:endParaRPr>
          </a:p>
        </p:txBody>
      </p:sp>
      <p:sp>
        <p:nvSpPr>
          <p:cNvPr id="8" name="Right Arrow 7"/>
          <p:cNvSpPr/>
          <p:nvPr/>
        </p:nvSpPr>
        <p:spPr bwMode="auto">
          <a:xfrm>
            <a:off x="6877051" y="6248400"/>
            <a:ext cx="647700" cy="504825"/>
          </a:xfrm>
          <a:prstGeom prst="rightArrow">
            <a:avLst/>
          </a:prstGeom>
          <a:solidFill>
            <a:schemeClr val="accent1"/>
          </a:solidFill>
          <a:ln w="12700" cap="flat" cmpd="sng" algn="ctr">
            <a:solidFill>
              <a:schemeClr val="tx1"/>
            </a:solidFill>
            <a:prstDash val="solid"/>
            <a:round/>
            <a:headEnd type="none" w="sm" len="sm"/>
            <a:tailEnd type="none" w="sm" len="sm"/>
          </a:ln>
          <a:effectLst>
            <a:outerShdw dist="35921" dir="2700000" algn="ctr" rotWithShape="0">
              <a:schemeClr val="bg2"/>
            </a:outerShdw>
          </a:effectLst>
        </p:spPr>
        <p:txBody>
          <a:bodyPr vert="horz" wrap="square" lIns="91440" tIns="45720" rIns="91440" bIns="45720" numCol="1" rtlCol="0" anchor="t"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hlinkClick r:id="" action="ppaction://hlinkshowjump?jump=nextslide"/>
              </a:rPr>
              <a:t>Next</a:t>
            </a:r>
            <a:endParaRPr kumimoji="0" lang="en-US" sz="1200" b="1" i="0" u="none" strike="noStrike" cap="none" normalizeH="0" baseline="0" dirty="0">
              <a:ln>
                <a:noFill/>
              </a:ln>
              <a:solidFill>
                <a:schemeClr val="tx1"/>
              </a:solidFill>
              <a:effectLst/>
            </a:endParaRPr>
          </a:p>
        </p:txBody>
      </p:sp>
      <p:pic>
        <p:nvPicPr>
          <p:cNvPr id="9" name="Picture 27" descr="This picture shows cars on a highway in traffic." title="Cars in Traff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57" y="5369124"/>
            <a:ext cx="1388641" cy="7799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This picture shows someone filing papers" title="Fil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4998" y="5374916"/>
            <a:ext cx="692259" cy="7900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is picture shows half of a social security card." title="Social Security Car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5374916"/>
            <a:ext cx="539686" cy="7900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1" descr="This picture shows that the captain of a ship uses to navigate." title="Ship Whee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3287" y="5385502"/>
            <a:ext cx="1092752" cy="7794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This picture shows a jar of coins." title="Jar of Coi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5502" y="5374916"/>
            <a:ext cx="534798" cy="808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his pictures shows W-2 and 1040 tax documents." title="Tax Document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3978" y="5374916"/>
            <a:ext cx="1216157" cy="808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This picture shows a plane flying above water." title="Plan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0135" y="5388705"/>
            <a:ext cx="1124917" cy="8024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This picture shows two railroad tracks crossing." title="Railroad Track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65053" y="5388704"/>
            <a:ext cx="1209710" cy="8024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2" descr="This picture shows a small ship sailing in the ocean." title="Sh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74762" y="5388705"/>
            <a:ext cx="1204131" cy="8024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2" descr="This picture shows a freight train" title="Trai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95841" y="4614610"/>
            <a:ext cx="1183051" cy="7883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This picture shows a drawing of a travel bus." title="Bu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75234" y="3991915"/>
            <a:ext cx="1194511" cy="656285"/>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1"/>
          <p:cNvSpPr>
            <a:spLocks noGrp="1"/>
          </p:cNvSpPr>
          <p:nvPr>
            <p:ph type="sldNum" sz="quarter" idx="12"/>
          </p:nvPr>
        </p:nvSpPr>
        <p:spPr>
          <a:xfrm>
            <a:off x="8609161" y="6466997"/>
            <a:ext cx="475891" cy="365125"/>
          </a:xfrm>
          <a:prstGeom prst="rect">
            <a:avLst/>
          </a:prstGeom>
        </p:spPr>
        <p:txBody>
          <a:bodyPr/>
          <a:lstStyle/>
          <a:p>
            <a:fld id="{36EAB187-7E39-1E4B-8767-A47ADC6C83D2}"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145591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3F6E33E54BEC4192ECDEC5A38F3814" ma:contentTypeVersion="" ma:contentTypeDescription="Create a new document." ma:contentTypeScope="" ma:versionID="bdfd83117d78828106c249dfcf0d742e">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79F296-F0FE-4358-8ED8-FA331A796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78DAF02-81D3-4ED3-A384-0CD1B09527AD}">
  <ds:schemaRefs>
    <ds:schemaRef ds:uri="http://schemas.microsoft.com/sharepoint/v3/contenttype/forms"/>
  </ds:schemaRefs>
</ds:datastoreItem>
</file>

<file path=customXml/itemProps3.xml><?xml version="1.0" encoding="utf-8"?>
<ds:datastoreItem xmlns:ds="http://schemas.openxmlformats.org/officeDocument/2006/customXml" ds:itemID="{C8DEBCF8-23BD-4759-B64C-DDFDA1BE0FE0}">
  <ds:schemaRefs>
    <ds:schemaRef ds:uri="http://purl.org/dc/terms/"/>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7268</TotalTime>
  <Words>4752</Words>
  <Application>Microsoft Office PowerPoint</Application>
  <PresentationFormat>On-screen Show (4:3)</PresentationFormat>
  <Paragraphs>562</Paragraphs>
  <Slides>41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Wingdings</vt:lpstr>
      <vt:lpstr>Office Theme</vt:lpstr>
      <vt:lpstr>FY 2018 Department of Transportation (DOT) Security Awareness and Privacy Training part 1</vt:lpstr>
      <vt:lpstr>FY 2018 Department of Transportation (DOT) Security Awareness Training (SAT) </vt:lpstr>
      <vt:lpstr>Overview</vt:lpstr>
      <vt:lpstr>Goal of Training</vt:lpstr>
      <vt:lpstr>Why this Training is Required</vt:lpstr>
      <vt:lpstr>Policy References and Requirements</vt:lpstr>
      <vt:lpstr>Acknowledgments</vt:lpstr>
      <vt:lpstr>DOT Rules of Behavior</vt:lpstr>
      <vt:lpstr>Protecting DOT Data and Information</vt:lpstr>
      <vt:lpstr>Accessing DOT Systems and Resources</vt:lpstr>
      <vt:lpstr>Accessing DOT Systems and Resources</vt:lpstr>
      <vt:lpstr>Accessing DOT Systems and Resources</vt:lpstr>
      <vt:lpstr>Accessing DOT Systems and Resources</vt:lpstr>
      <vt:lpstr>DOT Internet and Email summary</vt:lpstr>
      <vt:lpstr>DOT Internet and Email detail</vt:lpstr>
      <vt:lpstr>Social Media</vt:lpstr>
      <vt:lpstr>Social Media continued</vt:lpstr>
      <vt:lpstr>Care and Use of GFE</vt:lpstr>
      <vt:lpstr> Care and Use of PED</vt:lpstr>
      <vt:lpstr>Travel with GFEs and PEDs</vt:lpstr>
      <vt:lpstr>PIV Card</vt:lpstr>
      <vt:lpstr>Passwords</vt:lpstr>
      <vt:lpstr>Identity Monitoring and Restoration Services</vt:lpstr>
      <vt:lpstr>What is PII?</vt:lpstr>
      <vt:lpstr>SBU and SUI</vt:lpstr>
      <vt:lpstr>Classified Information</vt:lpstr>
      <vt:lpstr>Data Breach and Identity Theft</vt:lpstr>
      <vt:lpstr>Protecting Sensitive Data and Information</vt:lpstr>
      <vt:lpstr>Protecting Sensitive Data and Information continued</vt:lpstr>
      <vt:lpstr>Remote Access</vt:lpstr>
      <vt:lpstr>Remote Access continued</vt:lpstr>
      <vt:lpstr>Remote Access continued</vt:lpstr>
      <vt:lpstr>Remote Access continued</vt:lpstr>
      <vt:lpstr>Remote Access</vt:lpstr>
      <vt:lpstr>Remote Access (continued)</vt:lpstr>
      <vt:lpstr>Cyber Incidents</vt:lpstr>
      <vt:lpstr>Cyber Incidents</vt:lpstr>
      <vt:lpstr>Phishing</vt:lpstr>
      <vt:lpstr>Cyber Incidents</vt:lpstr>
      <vt:lpstr>Cyber Incident Reporting</vt:lpstr>
      <vt:lpstr>Summary</vt:lpstr>
    </vt:vector>
  </TitlesOfParts>
  <Company>Phase One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DOT Security Awareness Tng 12132017</dc:title>
  <dc:creator>Evangeline Weber</dc:creator>
  <cp:lastModifiedBy>Ahmed, Zubair (FMCSA)</cp:lastModifiedBy>
  <cp:revision>191</cp:revision>
  <dcterms:created xsi:type="dcterms:W3CDTF">2010-12-01T19:01:02Z</dcterms:created>
  <dcterms:modified xsi:type="dcterms:W3CDTF">2018-05-01T13:29:02Z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0x010100273F6E33E54BEC4192ECDEC5A38F3814</vt:lpwstr>
  </property>
</Properties>
</file>