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4" r:id="rId1"/>
  </p:sldMasterIdLst>
  <p:notesMasterIdLst>
    <p:notesMasterId r:id="rId9"/>
  </p:notesMasterIdLst>
  <p:sldIdLst>
    <p:sldId id="381" r:id="rId2"/>
    <p:sldId id="388" r:id="rId3"/>
    <p:sldId id="391" r:id="rId4"/>
    <p:sldId id="393" r:id="rId5"/>
    <p:sldId id="394" r:id="rId6"/>
    <p:sldId id="396" r:id="rId7"/>
    <p:sldId id="392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46" autoAdjust="0"/>
    <p:restoredTop sz="82079" autoAdjust="0"/>
  </p:normalViewPr>
  <p:slideViewPr>
    <p:cSldViewPr showGuides="1">
      <p:cViewPr varScale="1">
        <p:scale>
          <a:sx n="94" d="100"/>
          <a:sy n="94" d="100"/>
        </p:scale>
        <p:origin x="202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pPr>
              <a:defRPr/>
            </a:pPr>
            <a:fld id="{3DBC7737-D51D-41B6-9CF4-8FFFCF8D7305}" type="datetimeFigureOut">
              <a:rPr lang="en-US"/>
              <a:pPr>
                <a:defRPr/>
              </a:pPr>
              <a:t>9/25/2017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pPr>
              <a:defRPr/>
            </a:pPr>
            <a:fld id="{E80CCF45-9087-4624-9A1A-819F2B2F5A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3681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AA9B7C-4781-4235-98F6-704F199DF65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480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 executive summary of evidence</a:t>
            </a:r>
            <a:r>
              <a:rPr lang="en-US" baseline="0" dirty="0"/>
              <a:t> report to be familiar with 6 key questions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AA9B7C-4781-4235-98F6-704F199DF65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106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Courier New" panose="02070309020205020404" pitchFamily="49" charset="0"/>
              <a:buNone/>
              <a:tabLst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Low-risk factors – such as those caused by medication, non-penetrating head injury with loss of consciousness less than or equal to 30 minutes, or brief loss of consciousness not likely to recur,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Courier New" panose="02070309020205020404" pitchFamily="49" charset="0"/>
              <a:buNone/>
              <a:tabLst/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chemeClr val="tx1"/>
              </a:buClr>
              <a:buFont typeface="Courier New" panose="02070309020205020404" pitchFamily="49" charset="0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Moderate-to-high risk factors – such as those caused by non-penetrating head injury with loss of consciousness or amnesia greater than 30 minutes, intracerebral</a:t>
            </a:r>
            <a:r>
              <a:rPr lang="en-US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hemorrhage associate with a stroke or trauma, etc.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AA9B7C-4781-4235-98F6-704F199DF65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47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AA9B7C-4781-4235-98F6-704F199DF65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398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Courier New" panose="02070309020205020404" pitchFamily="49" charset="0"/>
              <a:buNone/>
              <a:tabLst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Low-risk factors – such as those caused by medication, non-penetrating head injury with loss of consciousness less than or equal to 30 minutes, or brief loss of consciousness not likely to recur,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Courier New" panose="02070309020205020404" pitchFamily="49" charset="0"/>
              <a:buNone/>
              <a:tabLst/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chemeClr val="tx1"/>
              </a:buClr>
              <a:buFont typeface="Courier New" panose="02070309020205020404" pitchFamily="49" charset="0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Moderate-to-high risk factors – such as those caused by non-penetrating head injury with loss of consciousness or amnesia greater than 30 minutes, intracerebral</a:t>
            </a:r>
            <a:r>
              <a:rPr lang="en-US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hemorrhage associate with a stroke or trauma, etc.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AA9B7C-4781-4235-98F6-704F199DF65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4436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AA9B7C-4781-4235-98F6-704F199DF65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313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1812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812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6E745-7973-49C6-B720-CBEA775B466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665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F256D5-6D3A-49A7-BC4A-0CA8B63FCDA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771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82BBD-9AA3-459F-B048-078CD49D6AA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325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54114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64290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402559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933480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80607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atin typeface="Times New Roman" pitchFamily="18" charset="0"/>
                <a:cs typeface="Times New Roman" pitchFamily="18" charset="0"/>
              </a:defRPr>
            </a:lvl1pPr>
            <a:lvl2pPr>
              <a:defRPr sz="2400">
                <a:latin typeface="Times New Roman" pitchFamily="18" charset="0"/>
                <a:cs typeface="Times New Roman" pitchFamily="18" charset="0"/>
              </a:defRPr>
            </a:lvl2pPr>
            <a:lvl3pPr>
              <a:defRPr sz="2000"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sz="11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5EC078DF-8B7E-4ED0-95C8-5F112F3923B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4341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59A0E-78D4-461B-8823-4749FE8ED6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091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8A724-D072-472A-A804-659C0D41AD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6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DD79C-E331-4CA1-AE5F-DAE94C7910F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9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BE72B-63B9-4F43-B1DD-3672A145058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916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2123D-9455-49E8-AF15-A767144263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263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431F15-A331-47E6-B7BE-A93646D7C2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66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2BB77-3301-4626-8F01-A7F0FF6592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47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w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19206" y="6400800"/>
            <a:ext cx="1067594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6B41424B-4CFB-425A-B502-D2C123FE96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2748" y="2230"/>
              <a:ext cx="3007" cy="2085"/>
              <a:chOff x="2748" y="2230"/>
              <a:chExt cx="3007" cy="2085"/>
            </a:xfrm>
          </p:grpSpPr>
          <p:sp>
            <p:nvSpPr>
              <p:cNvPr id="217095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7096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7097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7098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217099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7100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1710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152400" y="1219200"/>
            <a:ext cx="86868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1710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2362200"/>
            <a:ext cx="8763000" cy="4104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7" name="Picture 6" descr="header_bg3"/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0" descr="white logo.wmf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545" y="6121328"/>
            <a:ext cx="24511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  <p:sldLayoutId id="2147483765" r:id="rId12"/>
    <p:sldLayoutId id="2147483766" r:id="rId13"/>
    <p:sldLayoutId id="2147483767" r:id="rId14"/>
    <p:sldLayoutId id="2147483768" r:id="rId15"/>
    <p:sldLayoutId id="2147483769" r:id="rId16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/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/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/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/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/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5"/>
          <p:cNvSpPr txBox="1">
            <a:spLocks/>
          </p:cNvSpPr>
          <p:nvPr/>
        </p:nvSpPr>
        <p:spPr bwMode="auto">
          <a:xfrm>
            <a:off x="289730" y="1752600"/>
            <a:ext cx="8686800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effectLst/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9pPr>
          </a:lstStyle>
          <a:p>
            <a:r>
              <a:rPr lang="en-US" sz="3600" kern="0" dirty="0">
                <a:solidFill>
                  <a:schemeClr val="tx1"/>
                </a:solidFill>
              </a:rPr>
              <a:t>History of the FMCSA Seizure Standard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34000" y="5181600"/>
            <a:ext cx="36615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Eileen Gregory-Nolan, R.N.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Medical Programs Division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September 27,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C078DF-8B7E-4ED0-95C8-5F112F3923B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983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8991600" cy="4648200"/>
          </a:xfrm>
        </p:spPr>
        <p:txBody>
          <a:bodyPr/>
          <a:lstStyle/>
          <a:p>
            <a:pPr>
              <a:buClrTx/>
              <a:buSzPct val="65000"/>
              <a:buFont typeface="Wingdings" panose="05000000000000000000" pitchFamily="2" charset="2"/>
              <a:buChar char="l"/>
            </a:pPr>
            <a:r>
              <a:rPr lang="en-US" dirty="0"/>
              <a:t>49 CFR 391.41(b)(8)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dirty="0"/>
              <a:t>“no established medical history or clinical diagnosis of epilepsy or any other condition that is likely to cause the loss of consciousness, or any loss of control of a CMV.”</a:t>
            </a:r>
          </a:p>
          <a:p>
            <a:pPr>
              <a:buClrTx/>
              <a:buSzPct val="65000"/>
              <a:buFont typeface="Wingdings" panose="05000000000000000000" pitchFamily="2" charset="2"/>
              <a:buChar char="l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49 CFR 381.300</a:t>
            </a:r>
          </a:p>
          <a:p>
            <a:pPr marL="977900" indent="-463550">
              <a:buClrTx/>
              <a:buFont typeface="Wingdings" panose="05000000000000000000" pitchFamily="2" charset="2"/>
              <a:buChar char="§"/>
            </a:pPr>
            <a:r>
              <a:rPr lang="en-US" sz="2400" dirty="0"/>
              <a:t>temporary relief from one or more FMCSRs…</a:t>
            </a:r>
          </a:p>
          <a:p>
            <a:pPr marL="977900" indent="-463550">
              <a:buClrTx/>
              <a:buFont typeface="Wingdings" panose="05000000000000000000" pitchFamily="2" charset="2"/>
              <a:buChar char="§"/>
            </a:pPr>
            <a:r>
              <a:rPr lang="en-US" sz="2400" dirty="0"/>
              <a:t>provides the person or class with relief from the regulation…</a:t>
            </a:r>
          </a:p>
          <a:p>
            <a:pPr marL="977900" indent="-463550">
              <a:buClrTx/>
              <a:buFont typeface="Wingdings" panose="05000000000000000000" pitchFamily="2" charset="2"/>
              <a:buChar char="§"/>
            </a:pPr>
            <a:r>
              <a:rPr lang="en-US" sz="2400" dirty="0"/>
              <a:t>exemptions may be granted from certain sections of the FMCSRs…</a:t>
            </a:r>
          </a:p>
          <a:p>
            <a:pPr marL="977900" indent="-463550">
              <a:buClrTx/>
              <a:buFont typeface="Wingdings" panose="05000000000000000000" pitchFamily="2" charset="2"/>
              <a:buChar char="§"/>
            </a:pPr>
            <a:r>
              <a:rPr lang="en-US" sz="2400" dirty="0"/>
              <a:t>notice and comment publication period may take up to 120 days</a:t>
            </a:r>
          </a:p>
          <a:p>
            <a:pPr marL="0" indent="0">
              <a:buClrTx/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04800" y="1123950"/>
            <a:ext cx="8229600" cy="762000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Applicable Regulations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C078DF-8B7E-4ED0-95C8-5F112F3923B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344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143000"/>
            <a:ext cx="8229600" cy="1066800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Exemption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09800"/>
            <a:ext cx="8610600" cy="3837432"/>
          </a:xfrm>
        </p:spPr>
        <p:txBody>
          <a:bodyPr/>
          <a:lstStyle/>
          <a:p>
            <a:pPr marL="457200" indent="-400050"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</a:pPr>
            <a:r>
              <a:rPr lang="en-US" dirty="0"/>
              <a:t>Medical Expert Panel (MEP) Evidence Report</a:t>
            </a:r>
          </a:p>
          <a:p>
            <a:pPr lvl="1">
              <a:buClr>
                <a:schemeClr val="tx1"/>
              </a:buClr>
              <a:buSzPct val="65000"/>
              <a:buFont typeface="Wingdings" panose="05000000000000000000" pitchFamily="2" charset="2"/>
              <a:buChar char="§"/>
            </a:pPr>
            <a:r>
              <a:rPr lang="en-US" dirty="0"/>
              <a:t>Comprehensive scientific literature review</a:t>
            </a:r>
          </a:p>
          <a:p>
            <a:pPr lvl="1">
              <a:buClr>
                <a:schemeClr val="tx1"/>
              </a:buClr>
              <a:buSzPct val="65000"/>
              <a:buFont typeface="Wingdings" panose="05000000000000000000" pitchFamily="2" charset="2"/>
              <a:buChar char="§"/>
            </a:pPr>
            <a:r>
              <a:rPr lang="en-US" dirty="0"/>
              <a:t>Key questions addressed</a:t>
            </a:r>
          </a:p>
          <a:p>
            <a:pPr lvl="1">
              <a:buClr>
                <a:schemeClr val="tx1"/>
              </a:buClr>
              <a:buSzPct val="65000"/>
              <a:buFont typeface="Wingdings" panose="05000000000000000000" pitchFamily="2" charset="2"/>
              <a:buChar char="§"/>
            </a:pPr>
            <a:r>
              <a:rPr lang="en-US" dirty="0"/>
              <a:t>Guidelines based on scientific evidence</a:t>
            </a:r>
          </a:p>
          <a:p>
            <a:pPr lvl="1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C078DF-8B7E-4ED0-95C8-5F112F3923B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088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233489"/>
            <a:ext cx="8229600" cy="762000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Exemption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09800"/>
            <a:ext cx="8991600" cy="4038601"/>
          </a:xfrm>
        </p:spPr>
        <p:txBody>
          <a:bodyPr/>
          <a:lstStyle/>
          <a:p>
            <a:pPr marL="514350" indent="-457200"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2007 MEP Recommendations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dirty="0"/>
              <a:t>Criteria for Evaluation</a:t>
            </a:r>
          </a:p>
          <a:p>
            <a:pPr lvl="2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/>
              <a:t>Epilepsy diagnosis – seizure-free 8 years on or off anti-seizure medication, if on anti-seizure medication stable 2 years</a:t>
            </a:r>
          </a:p>
          <a:p>
            <a:pPr lvl="2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/>
              <a:t>Single unprovoked seizure - seizure-free 4 years on or off anti-seizure medication, if on anti-seizure medication stable 2 years</a:t>
            </a:r>
          </a:p>
          <a:p>
            <a:pPr lvl="2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/>
              <a:t>Singe provoked seizure - consider risk for recurrence</a:t>
            </a:r>
          </a:p>
          <a:p>
            <a:pPr lvl="3"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US" sz="1800" dirty="0"/>
              <a:t>Low-risk factors – may be certified for 1 year</a:t>
            </a:r>
          </a:p>
          <a:p>
            <a:pPr lvl="3"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US" sz="1800" dirty="0"/>
              <a:t>Moderate-to-high risk factors – should not be certified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C078DF-8B7E-4ED0-95C8-5F112F3923B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102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066800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Exemption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09800"/>
            <a:ext cx="8610600" cy="3837432"/>
          </a:xfrm>
        </p:spPr>
        <p:txBody>
          <a:bodyPr/>
          <a:lstStyle/>
          <a:p>
            <a:pPr marL="457200" indent="-400050"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lang="en-US" dirty="0"/>
              <a:t>Medical Review Board (MRB)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dirty="0"/>
              <a:t>Considered MEP’s Findings and Evidence Report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dirty="0"/>
              <a:t>Recommended Maintain Current Advisory Criteria</a:t>
            </a:r>
          </a:p>
          <a:p>
            <a:pPr lvl="2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/>
              <a:t>Epilepsy/seizures - off anti-seizure medication and seizure free for 10 years</a:t>
            </a:r>
          </a:p>
          <a:p>
            <a:pPr lvl="2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/>
              <a:t>Single unprovoked seizure - off anti-seizure medication and seizure free 5 years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dirty="0"/>
          </a:p>
          <a:p>
            <a:pPr marL="514350" indent="-457200">
              <a:buClr>
                <a:schemeClr val="tx1"/>
              </a:buClr>
              <a:buFont typeface="Wingdings" panose="05000000000000000000" pitchFamily="2" charset="2"/>
              <a:buChar char="l"/>
            </a:pPr>
            <a:endParaRPr lang="en-US" dirty="0"/>
          </a:p>
          <a:p>
            <a:pPr marL="514350" indent="-457200">
              <a:buClr>
                <a:schemeClr val="tx1"/>
              </a:buClr>
              <a:buFont typeface="Wingdings" panose="05000000000000000000" pitchFamily="2" charset="2"/>
              <a:buChar char="l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C078DF-8B7E-4ED0-95C8-5F112F3923B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016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839200" cy="4800600"/>
          </a:xfrm>
        </p:spPr>
        <p:txBody>
          <a:bodyPr/>
          <a:lstStyle/>
          <a:p>
            <a:pPr marL="457200" indent="-400050">
              <a:buClrTx/>
              <a:buSzPct val="65000"/>
              <a:buFont typeface="Wingdings" panose="05000000000000000000" pitchFamily="2" charset="2"/>
              <a:buChar char="l"/>
            </a:pPr>
            <a:r>
              <a:rPr lang="en-US" dirty="0"/>
              <a:t>Decision to use 2007 MEP Recommendations</a:t>
            </a:r>
          </a:p>
          <a:p>
            <a:pPr marL="914400" lvl="1" indent="-457200">
              <a:buClrTx/>
              <a:buFont typeface="Wingdings" panose="05000000000000000000" pitchFamily="2" charset="2"/>
              <a:buChar char="§"/>
            </a:pPr>
            <a:r>
              <a:rPr lang="en-US" dirty="0"/>
              <a:t>Relevant current medical evidence</a:t>
            </a:r>
          </a:p>
          <a:p>
            <a:pPr marL="914400" lvl="1" indent="-457200">
              <a:buClrTx/>
              <a:buFont typeface="Wingdings" panose="05000000000000000000" pitchFamily="2" charset="2"/>
              <a:buChar char="§"/>
            </a:pPr>
            <a:r>
              <a:rPr lang="en-US" dirty="0"/>
              <a:t>Individual, case-by-case determination</a:t>
            </a:r>
          </a:p>
          <a:p>
            <a:pPr marL="457200" indent="-457200"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</a:pPr>
            <a:r>
              <a:rPr lang="en-US" dirty="0"/>
              <a:t>Criteria for Evaluation</a:t>
            </a:r>
          </a:p>
          <a:p>
            <a:pPr marL="914400" lvl="1" indent="-4572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dirty="0"/>
              <a:t>Epilepsy diagnosis – seizure-free 8 years on or off anti-seizure medication, if on anti-seizure medication stable 2 years</a:t>
            </a:r>
          </a:p>
          <a:p>
            <a:pPr marL="914400" lvl="1" indent="-4572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dirty="0"/>
              <a:t>Single unprovoked seizure - seizure-free 4 years on or off anti-seizure medication, if on anti-seizure medication stable 2 years</a:t>
            </a:r>
          </a:p>
          <a:p>
            <a:pPr marL="914400" lvl="1" indent="-4572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dirty="0"/>
              <a:t>Singe provoked seizure - consider risk for recurrence</a:t>
            </a:r>
          </a:p>
          <a:p>
            <a:pPr marL="1257300" lvl="2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/>
              <a:t>Low-risk factors – may be certified for 1 year</a:t>
            </a:r>
          </a:p>
          <a:p>
            <a:pPr marL="1257300" lvl="2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/>
              <a:t>Moderate-to-high risk factors – should not be certified</a:t>
            </a:r>
          </a:p>
          <a:p>
            <a:pPr marL="914400" lvl="1" indent="-457200">
              <a:buClrTx/>
              <a:buFont typeface="Wingdings" panose="05000000000000000000" pitchFamily="2" charset="2"/>
              <a:buChar char="§"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95300" y="1219200"/>
            <a:ext cx="822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effectLst/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9pPr>
          </a:lstStyle>
          <a:p>
            <a:r>
              <a:rPr lang="en-US" kern="0" dirty="0">
                <a:solidFill>
                  <a:schemeClr val="tx1"/>
                </a:solidFill>
              </a:rPr>
              <a:t>Exemption History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C078DF-8B7E-4ED0-95C8-5F112F3923B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456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066800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Exemption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610600" cy="3837432"/>
          </a:xfrm>
        </p:spPr>
        <p:txBody>
          <a:bodyPr/>
          <a:lstStyle/>
          <a:p>
            <a:pPr>
              <a:buClrTx/>
              <a:buFont typeface="Times New Roman" panose="02020603050405020304" pitchFamily="18" charset="0"/>
              <a:buChar char="●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Review process considers and includes 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Case-by-case medical history review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MEP recommendations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MEP Evidence Report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Medical Advisory Criteria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Physician Statement (submitted by treating physician) 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Motor Vehicle Record</a:t>
            </a:r>
          </a:p>
          <a:p>
            <a:pPr lvl="1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Recommendations to the Associate Administrator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C078DF-8B7E-4ED0-95C8-5F112F3923B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01381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3655</TotalTime>
  <Words>529</Words>
  <Application>Microsoft Office PowerPoint</Application>
  <PresentationFormat>On-screen Show (4:3)</PresentationFormat>
  <Paragraphs>81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Courier New</vt:lpstr>
      <vt:lpstr>Garamond</vt:lpstr>
      <vt:lpstr>Times New Roman</vt:lpstr>
      <vt:lpstr>Wingdings</vt:lpstr>
      <vt:lpstr>Theme1</vt:lpstr>
      <vt:lpstr>PowerPoint Presentation</vt:lpstr>
      <vt:lpstr>Applicable Regulations</vt:lpstr>
      <vt:lpstr>Exemption History</vt:lpstr>
      <vt:lpstr>Exemption History</vt:lpstr>
      <vt:lpstr>Exemption History</vt:lpstr>
      <vt:lpstr>PowerPoint Presentation</vt:lpstr>
      <vt:lpstr>Exemption Review</vt:lpstr>
    </vt:vector>
  </TitlesOfParts>
  <Company>Brown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FMCSA Mission</dc:title>
  <dc:creator>BROWN</dc:creator>
  <cp:lastModifiedBy>Watson, Shannon (FMCSA)</cp:lastModifiedBy>
  <cp:revision>458</cp:revision>
  <cp:lastPrinted>2017-09-22T17:49:35Z</cp:lastPrinted>
  <dcterms:created xsi:type="dcterms:W3CDTF">2011-02-26T02:28:57Z</dcterms:created>
  <dcterms:modified xsi:type="dcterms:W3CDTF">2017-09-25T16:51:34Z</dcterms:modified>
</cp:coreProperties>
</file>