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34"/>
  </p:notesMasterIdLst>
  <p:handoutMasterIdLst>
    <p:handoutMasterId r:id="rId35"/>
  </p:handoutMasterIdLst>
  <p:sldIdLst>
    <p:sldId id="256" r:id="rId2"/>
    <p:sldId id="283" r:id="rId3"/>
    <p:sldId id="284" r:id="rId4"/>
    <p:sldId id="279" r:id="rId5"/>
    <p:sldId id="281" r:id="rId6"/>
    <p:sldId id="280" r:id="rId7"/>
    <p:sldId id="278" r:id="rId8"/>
    <p:sldId id="275" r:id="rId9"/>
    <p:sldId id="274" r:id="rId10"/>
    <p:sldId id="282" r:id="rId11"/>
    <p:sldId id="273" r:id="rId12"/>
    <p:sldId id="286" r:id="rId13"/>
    <p:sldId id="285" r:id="rId14"/>
    <p:sldId id="287" r:id="rId15"/>
    <p:sldId id="288" r:id="rId16"/>
    <p:sldId id="289" r:id="rId17"/>
    <p:sldId id="290" r:id="rId18"/>
    <p:sldId id="291" r:id="rId19"/>
    <p:sldId id="292" r:id="rId20"/>
    <p:sldId id="293" r:id="rId21"/>
    <p:sldId id="294" r:id="rId22"/>
    <p:sldId id="295" r:id="rId23"/>
    <p:sldId id="296" r:id="rId24"/>
    <p:sldId id="297" r:id="rId25"/>
    <p:sldId id="298" r:id="rId26"/>
    <p:sldId id="299" r:id="rId27"/>
    <p:sldId id="305" r:id="rId28"/>
    <p:sldId id="301" r:id="rId29"/>
    <p:sldId id="303" r:id="rId30"/>
    <p:sldId id="302" r:id="rId31"/>
    <p:sldId id="300" r:id="rId32"/>
    <p:sldId id="304" r:id="rId33"/>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9">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3399"/>
    <a:srgbClr val="0033CC"/>
    <a:srgbClr val="FF0000"/>
    <a:srgbClr val="FFFF66"/>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995" autoAdjust="0"/>
    <p:restoredTop sz="94624" autoAdjust="0"/>
  </p:normalViewPr>
  <p:slideViewPr>
    <p:cSldViewPr>
      <p:cViewPr varScale="1">
        <p:scale>
          <a:sx n="114" d="100"/>
          <a:sy n="114" d="100"/>
        </p:scale>
        <p:origin x="219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90" d="100"/>
          <a:sy n="90" d="100"/>
        </p:scale>
        <p:origin x="-1050" y="1362"/>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35" tIns="46567" rIns="93135" bIns="46567" numCol="1" anchor="t" anchorCtr="0" compatLnSpc="1">
            <a:prstTxWarp prst="textNoShape">
              <a:avLst/>
            </a:prstTxWarp>
          </a:bodyPr>
          <a:lstStyle>
            <a:lvl1pPr defTabSz="931863" eaLnBrk="1" hangingPunct="1">
              <a:lnSpc>
                <a:spcPct val="100000"/>
              </a:lnSpc>
              <a:spcBef>
                <a:spcPct val="0"/>
              </a:spcBef>
              <a:defRPr sz="1200">
                <a:latin typeface="Arial" charset="0"/>
              </a:defRPr>
            </a:lvl1pPr>
          </a:lstStyle>
          <a:p>
            <a:pPr>
              <a:defRPr/>
            </a:pPr>
            <a:endParaRPr lang="en-US" dirty="0"/>
          </a:p>
        </p:txBody>
      </p:sp>
      <p:sp>
        <p:nvSpPr>
          <p:cNvPr id="92163" name="Rectangle 3"/>
          <p:cNvSpPr>
            <a:spLocks noGrp="1" noChangeArrowheads="1"/>
          </p:cNvSpPr>
          <p:nvPr>
            <p:ph type="dt" sz="quarter" idx="1"/>
          </p:nvPr>
        </p:nvSpPr>
        <p:spPr bwMode="auto">
          <a:xfrm>
            <a:off x="3971925" y="0"/>
            <a:ext cx="3036888" cy="463550"/>
          </a:xfrm>
          <a:prstGeom prst="rect">
            <a:avLst/>
          </a:prstGeom>
          <a:noFill/>
          <a:ln w="9525">
            <a:noFill/>
            <a:miter lim="800000"/>
            <a:headEnd/>
            <a:tailEnd/>
          </a:ln>
          <a:effectLst/>
        </p:spPr>
        <p:txBody>
          <a:bodyPr vert="horz" wrap="square" lIns="93135" tIns="46567" rIns="93135" bIns="46567" numCol="1" anchor="t" anchorCtr="0" compatLnSpc="1">
            <a:prstTxWarp prst="textNoShape">
              <a:avLst/>
            </a:prstTxWarp>
          </a:bodyPr>
          <a:lstStyle>
            <a:lvl1pPr algn="r" defTabSz="931863" eaLnBrk="1" hangingPunct="1">
              <a:lnSpc>
                <a:spcPct val="100000"/>
              </a:lnSpc>
              <a:spcBef>
                <a:spcPct val="0"/>
              </a:spcBef>
              <a:defRPr sz="1200">
                <a:latin typeface="Arial" charset="0"/>
              </a:defRPr>
            </a:lvl1pPr>
          </a:lstStyle>
          <a:p>
            <a:pPr>
              <a:defRPr/>
            </a:pPr>
            <a:endParaRPr lang="en-US" dirty="0"/>
          </a:p>
        </p:txBody>
      </p:sp>
      <p:sp>
        <p:nvSpPr>
          <p:cNvPr id="92164" name="Rectangle 4"/>
          <p:cNvSpPr>
            <a:spLocks noGrp="1" noChangeArrowheads="1"/>
          </p:cNvSpPr>
          <p:nvPr>
            <p:ph type="ftr" sz="quarter" idx="2"/>
          </p:nvPr>
        </p:nvSpPr>
        <p:spPr bwMode="auto">
          <a:xfrm>
            <a:off x="0" y="8831263"/>
            <a:ext cx="3036888" cy="463550"/>
          </a:xfrm>
          <a:prstGeom prst="rect">
            <a:avLst/>
          </a:prstGeom>
          <a:noFill/>
          <a:ln w="9525">
            <a:noFill/>
            <a:miter lim="800000"/>
            <a:headEnd/>
            <a:tailEnd/>
          </a:ln>
          <a:effectLst/>
        </p:spPr>
        <p:txBody>
          <a:bodyPr vert="horz" wrap="square" lIns="93135" tIns="46567" rIns="93135" bIns="46567" numCol="1" anchor="b" anchorCtr="0" compatLnSpc="1">
            <a:prstTxWarp prst="textNoShape">
              <a:avLst/>
            </a:prstTxWarp>
          </a:bodyPr>
          <a:lstStyle>
            <a:lvl1pPr defTabSz="931863" eaLnBrk="1" hangingPunct="1">
              <a:lnSpc>
                <a:spcPct val="100000"/>
              </a:lnSpc>
              <a:spcBef>
                <a:spcPct val="0"/>
              </a:spcBef>
              <a:defRPr sz="1200">
                <a:latin typeface="Arial" charset="0"/>
              </a:defRPr>
            </a:lvl1pPr>
          </a:lstStyle>
          <a:p>
            <a:pPr>
              <a:defRPr/>
            </a:pPr>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35" tIns="46567" rIns="93135" bIns="46567" numCol="1" anchor="t" anchorCtr="0" compatLnSpc="1">
            <a:prstTxWarp prst="textNoShape">
              <a:avLst/>
            </a:prstTxWarp>
          </a:bodyPr>
          <a:lstStyle>
            <a:lvl1pPr defTabSz="931863" eaLnBrk="1" hangingPunct="1">
              <a:lnSpc>
                <a:spcPct val="100000"/>
              </a:lnSpc>
              <a:spcBef>
                <a:spcPct val="0"/>
              </a:spcBef>
              <a:defRPr sz="1200">
                <a:latin typeface="Arial" charset="0"/>
              </a:defRPr>
            </a:lvl1pPr>
          </a:lstStyle>
          <a:p>
            <a:pPr>
              <a:defRPr/>
            </a:pPr>
            <a:endParaRPr lang="en-US" dirty="0"/>
          </a:p>
        </p:txBody>
      </p:sp>
      <p:sp>
        <p:nvSpPr>
          <p:cNvPr id="4099"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35" tIns="46567" rIns="93135" bIns="46567" numCol="1" anchor="t" anchorCtr="0" compatLnSpc="1">
            <a:prstTxWarp prst="textNoShape">
              <a:avLst/>
            </a:prstTxWarp>
          </a:bodyPr>
          <a:lstStyle>
            <a:lvl1pPr algn="r" defTabSz="931863" eaLnBrk="1" hangingPunct="1">
              <a:lnSpc>
                <a:spcPct val="100000"/>
              </a:lnSpc>
              <a:spcBef>
                <a:spcPct val="0"/>
              </a:spcBef>
              <a:defRPr sz="1200">
                <a:latin typeface="Arial" charset="0"/>
              </a:defRPr>
            </a:lvl1pPr>
          </a:lstStyle>
          <a:p>
            <a:pPr>
              <a:defRPr/>
            </a:pPr>
            <a:endParaRPr lang="en-US" dirty="0"/>
          </a:p>
        </p:txBody>
      </p:sp>
      <p:sp>
        <p:nvSpPr>
          <p:cNvPr id="3076"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35" tIns="46567" rIns="93135" bIns="4656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35" tIns="46567" rIns="93135" bIns="46567" numCol="1" anchor="b" anchorCtr="0" compatLnSpc="1">
            <a:prstTxWarp prst="textNoShape">
              <a:avLst/>
            </a:prstTxWarp>
          </a:bodyPr>
          <a:lstStyle>
            <a:lvl1pPr defTabSz="931863" eaLnBrk="1" hangingPunct="1">
              <a:lnSpc>
                <a:spcPct val="100000"/>
              </a:lnSpc>
              <a:spcBef>
                <a:spcPct val="0"/>
              </a:spcBef>
              <a:defRPr sz="1200">
                <a:latin typeface="Arial" charset="0"/>
              </a:defRPr>
            </a:lvl1pPr>
          </a:lstStyle>
          <a:p>
            <a:pPr>
              <a:defRPr/>
            </a:pPr>
            <a:endParaRPr lang="en-US" dirty="0"/>
          </a:p>
        </p:txBody>
      </p:sp>
      <p:sp>
        <p:nvSpPr>
          <p:cNvPr id="4103"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35" tIns="46567" rIns="93135" bIns="46567" numCol="1" anchor="b" anchorCtr="0" compatLnSpc="1">
            <a:prstTxWarp prst="textNoShape">
              <a:avLst/>
            </a:prstTxWarp>
          </a:bodyPr>
          <a:lstStyle>
            <a:lvl1pPr algn="r" defTabSz="931863" eaLnBrk="1" hangingPunct="1">
              <a:lnSpc>
                <a:spcPct val="100000"/>
              </a:lnSpc>
              <a:spcBef>
                <a:spcPct val="0"/>
              </a:spcBef>
              <a:defRPr sz="1200" smtClean="0">
                <a:latin typeface="Arial" panose="020B0604020202020204" pitchFamily="34" charset="0"/>
              </a:defRPr>
            </a:lvl1pPr>
          </a:lstStyle>
          <a:p>
            <a:pPr>
              <a:defRPr/>
            </a:pPr>
            <a:fld id="{42FBEFE4-EEC0-4687-887F-B248DE2785BC}"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23CC4F6-C192-4756-AC96-9F0150D11FF5}" type="slidenum">
              <a:rPr lang="en-US" altLang="en-US"/>
              <a:pPr>
                <a:spcBef>
                  <a:spcPct val="0"/>
                </a:spcBef>
              </a:pPr>
              <a:t>1</a:t>
            </a:fld>
            <a:endParaRPr lang="en-US" altLang="en-US" dirty="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z="1600" dirty="0">
                <a:latin typeface="Times New Roman" panose="02020603050405020304" pitchFamily="18" charset="0"/>
                <a:cs typeface="Times New Roman" panose="02020603050405020304" pitchFamily="18" charset="0"/>
              </a:rPr>
              <a:t>The purpose of this presentation is to provide a brief overview of the December 27, 2011, HOS final rule and to answer questions about how the new requirements apply to general scenarios.  </a:t>
            </a:r>
          </a:p>
          <a:p>
            <a:pPr eaLnBrk="1" hangingPunct="1"/>
            <a:endParaRPr lang="en-US" altLang="en-US" sz="1600" dirty="0">
              <a:latin typeface="Times New Roman" panose="02020603050405020304" pitchFamily="18" charset="0"/>
              <a:cs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vmlDrawing" Target="../drawings/vmlDrawing2.vml"/><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Current as of 2/1/2012 </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Current through 2/1/2012</a:t>
            </a:r>
          </a:p>
        </p:txBody>
      </p:sp>
      <p:sp>
        <p:nvSpPr>
          <p:cNvPr id="6" name="Rectangle 6"/>
          <p:cNvSpPr>
            <a:spLocks noGrp="1" noChangeArrowheads="1"/>
          </p:cNvSpPr>
          <p:nvPr>
            <p:ph type="sldNum" sz="quarter" idx="12"/>
          </p:nvPr>
        </p:nvSpPr>
        <p:spPr>
          <a:ln/>
        </p:spPr>
        <p:txBody>
          <a:bodyPr/>
          <a:lstStyle>
            <a:lvl1pPr>
              <a:defRPr/>
            </a:lvl1pPr>
          </a:lstStyle>
          <a:p>
            <a:pPr>
              <a:defRPr/>
            </a:pPr>
            <a:fld id="{8B3D3D81-4BA6-498B-B601-F4C65DEC90BC}" type="slidenum">
              <a:rPr lang="en-US" altLang="en-US"/>
              <a:pPr>
                <a:defRPr/>
              </a:pPr>
              <a:t>‹#›</a:t>
            </a:fld>
            <a:endParaRPr lang="en-US" altLang="en-US" dirty="0"/>
          </a:p>
        </p:txBody>
      </p:sp>
    </p:spTree>
    <p:extLst>
      <p:ext uri="{BB962C8B-B14F-4D97-AF65-F5344CB8AC3E}">
        <p14:creationId xmlns:p14="http://schemas.microsoft.com/office/powerpoint/2010/main" val="495502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Current as of 2/1/2012 </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Current through 2/1/2012</a:t>
            </a:r>
          </a:p>
        </p:txBody>
      </p:sp>
      <p:sp>
        <p:nvSpPr>
          <p:cNvPr id="6" name="Rectangle 6"/>
          <p:cNvSpPr>
            <a:spLocks noGrp="1" noChangeArrowheads="1"/>
          </p:cNvSpPr>
          <p:nvPr>
            <p:ph type="sldNum" sz="quarter" idx="12"/>
          </p:nvPr>
        </p:nvSpPr>
        <p:spPr>
          <a:ln/>
        </p:spPr>
        <p:txBody>
          <a:bodyPr/>
          <a:lstStyle>
            <a:lvl1pPr>
              <a:defRPr/>
            </a:lvl1pPr>
          </a:lstStyle>
          <a:p>
            <a:pPr>
              <a:defRPr/>
            </a:pPr>
            <a:fld id="{362F7934-8D26-4CE9-954E-A12023EC5652}" type="slidenum">
              <a:rPr lang="en-US" altLang="en-US"/>
              <a:pPr>
                <a:defRPr/>
              </a:pPr>
              <a:t>‹#›</a:t>
            </a:fld>
            <a:endParaRPr lang="en-US" altLang="en-US" dirty="0"/>
          </a:p>
        </p:txBody>
      </p:sp>
    </p:spTree>
    <p:extLst>
      <p:ext uri="{BB962C8B-B14F-4D97-AF65-F5344CB8AC3E}">
        <p14:creationId xmlns:p14="http://schemas.microsoft.com/office/powerpoint/2010/main" val="2899675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19850" y="152400"/>
            <a:ext cx="1962150" cy="5943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3400" y="152400"/>
            <a:ext cx="5734050" cy="5943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Current as of 2/1/2012 </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Current through 2/1/2012</a:t>
            </a:r>
          </a:p>
        </p:txBody>
      </p:sp>
      <p:sp>
        <p:nvSpPr>
          <p:cNvPr id="6" name="Rectangle 6"/>
          <p:cNvSpPr>
            <a:spLocks noGrp="1" noChangeArrowheads="1"/>
          </p:cNvSpPr>
          <p:nvPr>
            <p:ph type="sldNum" sz="quarter" idx="12"/>
          </p:nvPr>
        </p:nvSpPr>
        <p:spPr>
          <a:ln/>
        </p:spPr>
        <p:txBody>
          <a:bodyPr/>
          <a:lstStyle>
            <a:lvl1pPr>
              <a:defRPr/>
            </a:lvl1pPr>
          </a:lstStyle>
          <a:p>
            <a:pPr>
              <a:defRPr/>
            </a:pPr>
            <a:fld id="{D4D81BAC-CAB1-4F91-A786-21A4BBF0B5C5}" type="slidenum">
              <a:rPr lang="en-US" altLang="en-US"/>
              <a:pPr>
                <a:defRPr/>
              </a:pPr>
              <a:t>‹#›</a:t>
            </a:fld>
            <a:endParaRPr lang="en-US" altLang="en-US" dirty="0"/>
          </a:p>
        </p:txBody>
      </p:sp>
    </p:spTree>
    <p:extLst>
      <p:ext uri="{BB962C8B-B14F-4D97-AF65-F5344CB8AC3E}">
        <p14:creationId xmlns:p14="http://schemas.microsoft.com/office/powerpoint/2010/main" val="2979478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696200" cy="685800"/>
          </a:xfrm>
        </p:spPr>
        <p:txBody>
          <a:bodyPr/>
          <a:lstStyle/>
          <a:p>
            <a:r>
              <a:rPr lang="en-US"/>
              <a:t>Click to edit Master title style</a:t>
            </a:r>
          </a:p>
        </p:txBody>
      </p:sp>
      <p:sp>
        <p:nvSpPr>
          <p:cNvPr id="3" name="Text Placeholder 2"/>
          <p:cNvSpPr>
            <a:spLocks noGrp="1"/>
          </p:cNvSpPr>
          <p:nvPr>
            <p:ph type="body" sz="half" idx="1"/>
          </p:nvPr>
        </p:nvSpPr>
        <p:spPr>
          <a:xfrm>
            <a:off x="533400" y="990600"/>
            <a:ext cx="3848100" cy="5105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33900" y="990600"/>
            <a:ext cx="3848100" cy="5105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Current as of 2/1/2012 </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Current through 2/1/2012</a:t>
            </a:r>
          </a:p>
        </p:txBody>
      </p:sp>
      <p:sp>
        <p:nvSpPr>
          <p:cNvPr id="7" name="Rectangle 6"/>
          <p:cNvSpPr>
            <a:spLocks noGrp="1" noChangeArrowheads="1"/>
          </p:cNvSpPr>
          <p:nvPr>
            <p:ph type="sldNum" sz="quarter" idx="12"/>
          </p:nvPr>
        </p:nvSpPr>
        <p:spPr>
          <a:ln/>
        </p:spPr>
        <p:txBody>
          <a:bodyPr/>
          <a:lstStyle>
            <a:lvl1pPr>
              <a:defRPr/>
            </a:lvl1pPr>
          </a:lstStyle>
          <a:p>
            <a:pPr>
              <a:defRPr/>
            </a:pPr>
            <a:fld id="{79EEFDDF-E810-48CB-9C7C-ECAC622BC358}" type="slidenum">
              <a:rPr lang="en-US" altLang="en-US"/>
              <a:pPr>
                <a:defRPr/>
              </a:pPr>
              <a:t>‹#›</a:t>
            </a:fld>
            <a:endParaRPr lang="en-US" altLang="en-US" dirty="0"/>
          </a:p>
        </p:txBody>
      </p:sp>
    </p:spTree>
    <p:extLst>
      <p:ext uri="{BB962C8B-B14F-4D97-AF65-F5344CB8AC3E}">
        <p14:creationId xmlns:p14="http://schemas.microsoft.com/office/powerpoint/2010/main" val="2415989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graphicFrame>
        <p:nvGraphicFramePr>
          <p:cNvPr id="4" name="Object 11"/>
          <p:cNvGraphicFramePr>
            <a:graphicFrameLocks noChangeAspect="1"/>
          </p:cNvGraphicFramePr>
          <p:nvPr userDrawn="1"/>
        </p:nvGraphicFramePr>
        <p:xfrm>
          <a:off x="0" y="0"/>
          <a:ext cx="785813" cy="6858000"/>
        </p:xfrm>
        <a:graphic>
          <a:graphicData uri="http://schemas.openxmlformats.org/presentationml/2006/ole">
            <mc:AlternateContent xmlns:mc="http://schemas.openxmlformats.org/markup-compatibility/2006">
              <mc:Choice xmlns:v="urn:schemas-microsoft-com:vml" Requires="v">
                <p:oleObj spid="_x0000_s35893" name="Image" r:id="rId3" imgW="1130159" imgH="9549206" progId="">
                  <p:embed/>
                </p:oleObj>
              </mc:Choice>
              <mc:Fallback>
                <p:oleObj name="Image" r:id="rId3" imgW="1130159" imgH="9549206" progId="">
                  <p:embed/>
                  <p:pic>
                    <p:nvPicPr>
                      <p:cNvPr id="0" name="Picture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78581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noChangeArrowheads="1"/>
          </p:cNvSpPr>
          <p:nvPr>
            <p:ph type="dt" sz="half" idx="10"/>
          </p:nvPr>
        </p:nvSpPr>
        <p:spPr/>
        <p:txBody>
          <a:bodyPr/>
          <a:lstStyle>
            <a:lvl1pPr>
              <a:defRPr sz="1100"/>
            </a:lvl1pPr>
          </a:lstStyle>
          <a:p>
            <a:pPr>
              <a:defRPr/>
            </a:pPr>
            <a:r>
              <a:rPr lang="en-US" dirty="0"/>
              <a:t>Current as of 2/1/2012 </a:t>
            </a:r>
          </a:p>
        </p:txBody>
      </p:sp>
      <p:sp>
        <p:nvSpPr>
          <p:cNvPr id="6" name="Footer Placeholder 5"/>
          <p:cNvSpPr>
            <a:spLocks noGrp="1" noChangeArrowheads="1"/>
          </p:cNvSpPr>
          <p:nvPr>
            <p:ph type="ftr" sz="quarter" idx="11"/>
          </p:nvPr>
        </p:nvSpPr>
        <p:spPr/>
        <p:txBody>
          <a:bodyPr/>
          <a:lstStyle>
            <a:lvl1pPr>
              <a:defRPr/>
            </a:lvl1pPr>
          </a:lstStyle>
          <a:p>
            <a:pPr>
              <a:defRPr/>
            </a:pPr>
            <a:r>
              <a:rPr lang="en-US" dirty="0"/>
              <a:t>Current through 2/1/2012</a:t>
            </a:r>
          </a:p>
        </p:txBody>
      </p:sp>
      <p:sp>
        <p:nvSpPr>
          <p:cNvPr id="7" name="Slide Number Placeholder 6"/>
          <p:cNvSpPr>
            <a:spLocks noGrp="1" noChangeArrowheads="1"/>
          </p:cNvSpPr>
          <p:nvPr>
            <p:ph type="sldNum" sz="quarter" idx="12"/>
          </p:nvPr>
        </p:nvSpPr>
        <p:spPr/>
        <p:txBody>
          <a:bodyPr/>
          <a:lstStyle>
            <a:lvl1pPr>
              <a:defRPr smtClean="0"/>
            </a:lvl1pPr>
          </a:lstStyle>
          <a:p>
            <a:pPr>
              <a:defRPr/>
            </a:pPr>
            <a:fld id="{F6B0686D-034E-43F3-B9C1-F8A39428DD24}" type="slidenum">
              <a:rPr lang="en-US" altLang="en-US"/>
              <a:pPr>
                <a:defRPr/>
              </a:pPr>
              <a:t>‹#›</a:t>
            </a:fld>
            <a:endParaRPr lang="en-US" altLang="en-US" dirty="0"/>
          </a:p>
        </p:txBody>
      </p:sp>
    </p:spTree>
    <p:extLst>
      <p:ext uri="{BB962C8B-B14F-4D97-AF65-F5344CB8AC3E}">
        <p14:creationId xmlns:p14="http://schemas.microsoft.com/office/powerpoint/2010/main" val="4110085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Current as of 2/1/2012 </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Current through 2/1/2012</a:t>
            </a:r>
          </a:p>
        </p:txBody>
      </p:sp>
      <p:sp>
        <p:nvSpPr>
          <p:cNvPr id="6" name="Rectangle 6"/>
          <p:cNvSpPr>
            <a:spLocks noGrp="1" noChangeArrowheads="1"/>
          </p:cNvSpPr>
          <p:nvPr>
            <p:ph type="sldNum" sz="quarter" idx="12"/>
          </p:nvPr>
        </p:nvSpPr>
        <p:spPr>
          <a:ln/>
        </p:spPr>
        <p:txBody>
          <a:bodyPr/>
          <a:lstStyle>
            <a:lvl1pPr>
              <a:defRPr/>
            </a:lvl1pPr>
          </a:lstStyle>
          <a:p>
            <a:pPr>
              <a:defRPr/>
            </a:pPr>
            <a:fld id="{75FFB365-B776-4694-8E37-CA1320D0CE05}" type="slidenum">
              <a:rPr lang="en-US" altLang="en-US"/>
              <a:pPr>
                <a:defRPr/>
              </a:pPr>
              <a:t>‹#›</a:t>
            </a:fld>
            <a:endParaRPr lang="en-US" altLang="en-US" dirty="0"/>
          </a:p>
        </p:txBody>
      </p:sp>
    </p:spTree>
    <p:extLst>
      <p:ext uri="{BB962C8B-B14F-4D97-AF65-F5344CB8AC3E}">
        <p14:creationId xmlns:p14="http://schemas.microsoft.com/office/powerpoint/2010/main" val="3333029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3400" y="990600"/>
            <a:ext cx="38481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33900" y="990600"/>
            <a:ext cx="38481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Current as of 2/1/2012 </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Current through 2/1/2012</a:t>
            </a:r>
          </a:p>
        </p:txBody>
      </p:sp>
      <p:sp>
        <p:nvSpPr>
          <p:cNvPr id="7" name="Rectangle 6"/>
          <p:cNvSpPr>
            <a:spLocks noGrp="1" noChangeArrowheads="1"/>
          </p:cNvSpPr>
          <p:nvPr>
            <p:ph type="sldNum" sz="quarter" idx="12"/>
          </p:nvPr>
        </p:nvSpPr>
        <p:spPr>
          <a:ln/>
        </p:spPr>
        <p:txBody>
          <a:bodyPr/>
          <a:lstStyle>
            <a:lvl1pPr>
              <a:defRPr/>
            </a:lvl1pPr>
          </a:lstStyle>
          <a:p>
            <a:pPr>
              <a:defRPr/>
            </a:pPr>
            <a:fld id="{CA82983D-249F-4AE6-94E1-C3B9C89AA63C}" type="slidenum">
              <a:rPr lang="en-US" altLang="en-US"/>
              <a:pPr>
                <a:defRPr/>
              </a:pPr>
              <a:t>‹#›</a:t>
            </a:fld>
            <a:endParaRPr lang="en-US" altLang="en-US" dirty="0"/>
          </a:p>
        </p:txBody>
      </p:sp>
    </p:spTree>
    <p:extLst>
      <p:ext uri="{BB962C8B-B14F-4D97-AF65-F5344CB8AC3E}">
        <p14:creationId xmlns:p14="http://schemas.microsoft.com/office/powerpoint/2010/main" val="2637873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a:t>Current as of 2/1/2012 </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Current through 2/1/2012</a:t>
            </a:r>
          </a:p>
        </p:txBody>
      </p:sp>
      <p:sp>
        <p:nvSpPr>
          <p:cNvPr id="9" name="Rectangle 6"/>
          <p:cNvSpPr>
            <a:spLocks noGrp="1" noChangeArrowheads="1"/>
          </p:cNvSpPr>
          <p:nvPr>
            <p:ph type="sldNum" sz="quarter" idx="12"/>
          </p:nvPr>
        </p:nvSpPr>
        <p:spPr>
          <a:ln/>
        </p:spPr>
        <p:txBody>
          <a:bodyPr/>
          <a:lstStyle>
            <a:lvl1pPr>
              <a:defRPr/>
            </a:lvl1pPr>
          </a:lstStyle>
          <a:p>
            <a:pPr>
              <a:defRPr/>
            </a:pPr>
            <a:fld id="{B801F308-68A4-4779-AE4D-EF9E9AF136FF}" type="slidenum">
              <a:rPr lang="en-US" altLang="en-US"/>
              <a:pPr>
                <a:defRPr/>
              </a:pPr>
              <a:t>‹#›</a:t>
            </a:fld>
            <a:endParaRPr lang="en-US" altLang="en-US" dirty="0"/>
          </a:p>
        </p:txBody>
      </p:sp>
    </p:spTree>
    <p:extLst>
      <p:ext uri="{BB962C8B-B14F-4D97-AF65-F5344CB8AC3E}">
        <p14:creationId xmlns:p14="http://schemas.microsoft.com/office/powerpoint/2010/main" val="3792075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a:t>Current as of 2/1/2012 </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Current through 2/1/2012</a:t>
            </a:r>
          </a:p>
        </p:txBody>
      </p:sp>
      <p:sp>
        <p:nvSpPr>
          <p:cNvPr id="5" name="Rectangle 6"/>
          <p:cNvSpPr>
            <a:spLocks noGrp="1" noChangeArrowheads="1"/>
          </p:cNvSpPr>
          <p:nvPr>
            <p:ph type="sldNum" sz="quarter" idx="12"/>
          </p:nvPr>
        </p:nvSpPr>
        <p:spPr>
          <a:ln/>
        </p:spPr>
        <p:txBody>
          <a:bodyPr/>
          <a:lstStyle>
            <a:lvl1pPr>
              <a:defRPr/>
            </a:lvl1pPr>
          </a:lstStyle>
          <a:p>
            <a:pPr>
              <a:defRPr/>
            </a:pPr>
            <a:fld id="{F15854D6-0FE4-439E-87FC-8BAF4995E06E}" type="slidenum">
              <a:rPr lang="en-US" altLang="en-US"/>
              <a:pPr>
                <a:defRPr/>
              </a:pPr>
              <a:t>‹#›</a:t>
            </a:fld>
            <a:endParaRPr lang="en-US" altLang="en-US" dirty="0"/>
          </a:p>
        </p:txBody>
      </p:sp>
    </p:spTree>
    <p:extLst>
      <p:ext uri="{BB962C8B-B14F-4D97-AF65-F5344CB8AC3E}">
        <p14:creationId xmlns:p14="http://schemas.microsoft.com/office/powerpoint/2010/main" val="2114448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Current as of 2/1/2012 </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Current through 2/1/2012</a:t>
            </a:r>
          </a:p>
        </p:txBody>
      </p:sp>
      <p:sp>
        <p:nvSpPr>
          <p:cNvPr id="4" name="Rectangle 6"/>
          <p:cNvSpPr>
            <a:spLocks noGrp="1" noChangeArrowheads="1"/>
          </p:cNvSpPr>
          <p:nvPr>
            <p:ph type="sldNum" sz="quarter" idx="12"/>
          </p:nvPr>
        </p:nvSpPr>
        <p:spPr>
          <a:ln/>
        </p:spPr>
        <p:txBody>
          <a:bodyPr/>
          <a:lstStyle>
            <a:lvl1pPr>
              <a:defRPr/>
            </a:lvl1pPr>
          </a:lstStyle>
          <a:p>
            <a:pPr>
              <a:defRPr/>
            </a:pPr>
            <a:fld id="{27F9512B-65CF-42FB-AFBB-6B41087EC709}" type="slidenum">
              <a:rPr lang="en-US" altLang="en-US"/>
              <a:pPr>
                <a:defRPr/>
              </a:pPr>
              <a:t>‹#›</a:t>
            </a:fld>
            <a:endParaRPr lang="en-US" altLang="en-US" dirty="0"/>
          </a:p>
        </p:txBody>
      </p:sp>
    </p:spTree>
    <p:extLst>
      <p:ext uri="{BB962C8B-B14F-4D97-AF65-F5344CB8AC3E}">
        <p14:creationId xmlns:p14="http://schemas.microsoft.com/office/powerpoint/2010/main" val="2612474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Current as of 2/1/2012 </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Current through 2/1/2012</a:t>
            </a:r>
          </a:p>
        </p:txBody>
      </p:sp>
      <p:sp>
        <p:nvSpPr>
          <p:cNvPr id="7" name="Rectangle 6"/>
          <p:cNvSpPr>
            <a:spLocks noGrp="1" noChangeArrowheads="1"/>
          </p:cNvSpPr>
          <p:nvPr>
            <p:ph type="sldNum" sz="quarter" idx="12"/>
          </p:nvPr>
        </p:nvSpPr>
        <p:spPr>
          <a:ln/>
        </p:spPr>
        <p:txBody>
          <a:bodyPr/>
          <a:lstStyle>
            <a:lvl1pPr>
              <a:defRPr/>
            </a:lvl1pPr>
          </a:lstStyle>
          <a:p>
            <a:pPr>
              <a:defRPr/>
            </a:pPr>
            <a:fld id="{38AACC0F-5C8C-42EF-88A6-24F4C60CF767}" type="slidenum">
              <a:rPr lang="en-US" altLang="en-US"/>
              <a:pPr>
                <a:defRPr/>
              </a:pPr>
              <a:t>‹#›</a:t>
            </a:fld>
            <a:endParaRPr lang="en-US" altLang="en-US" dirty="0"/>
          </a:p>
        </p:txBody>
      </p:sp>
    </p:spTree>
    <p:extLst>
      <p:ext uri="{BB962C8B-B14F-4D97-AF65-F5344CB8AC3E}">
        <p14:creationId xmlns:p14="http://schemas.microsoft.com/office/powerpoint/2010/main" val="4033880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Current as of 2/1/2012 </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Current through 2/1/2012</a:t>
            </a:r>
          </a:p>
        </p:txBody>
      </p:sp>
      <p:sp>
        <p:nvSpPr>
          <p:cNvPr id="7" name="Rectangle 6"/>
          <p:cNvSpPr>
            <a:spLocks noGrp="1" noChangeArrowheads="1"/>
          </p:cNvSpPr>
          <p:nvPr>
            <p:ph type="sldNum" sz="quarter" idx="12"/>
          </p:nvPr>
        </p:nvSpPr>
        <p:spPr>
          <a:ln/>
        </p:spPr>
        <p:txBody>
          <a:bodyPr/>
          <a:lstStyle>
            <a:lvl1pPr>
              <a:defRPr/>
            </a:lvl1pPr>
          </a:lstStyle>
          <a:p>
            <a:pPr>
              <a:defRPr/>
            </a:pPr>
            <a:fld id="{BA19399C-B859-4E36-913B-42F6540A1D57}" type="slidenum">
              <a:rPr lang="en-US" altLang="en-US"/>
              <a:pPr>
                <a:defRPr/>
              </a:pPr>
              <a:t>‹#›</a:t>
            </a:fld>
            <a:endParaRPr lang="en-US" altLang="en-US" dirty="0"/>
          </a:p>
        </p:txBody>
      </p:sp>
    </p:spTree>
    <p:extLst>
      <p:ext uri="{BB962C8B-B14F-4D97-AF65-F5344CB8AC3E}">
        <p14:creationId xmlns:p14="http://schemas.microsoft.com/office/powerpoint/2010/main" val="3704933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1066800" y="6248400"/>
            <a:ext cx="1752600" cy="384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defRPr sz="1200">
                <a:latin typeface="Arial" charset="0"/>
              </a:defRPr>
            </a:lvl1pPr>
          </a:lstStyle>
          <a:p>
            <a:pPr>
              <a:defRPr/>
            </a:pPr>
            <a:r>
              <a:rPr lang="en-US" dirty="0"/>
              <a:t>Current as of 2/1/2012 </a:t>
            </a: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lnSpc>
                <a:spcPct val="100000"/>
              </a:lnSpc>
              <a:spcBef>
                <a:spcPct val="0"/>
              </a:spcBef>
              <a:defRPr sz="1000">
                <a:latin typeface="Arial" charset="0"/>
              </a:defRPr>
            </a:lvl1pPr>
          </a:lstStyle>
          <a:p>
            <a:pPr>
              <a:defRPr/>
            </a:pPr>
            <a:r>
              <a:rPr lang="en-US" dirty="0"/>
              <a:t>Current through 2/1/2012</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defRPr sz="1600" b="1" smtClean="0">
                <a:latin typeface="Arial" panose="020B0604020202020204" pitchFamily="34" charset="0"/>
              </a:defRPr>
            </a:lvl1pPr>
          </a:lstStyle>
          <a:p>
            <a:pPr>
              <a:defRPr/>
            </a:pPr>
            <a:fld id="{B60DE8E6-A947-4C14-A829-1C50462D2173}" type="slidenum">
              <a:rPr lang="en-US" altLang="en-US"/>
              <a:pPr>
                <a:defRPr/>
              </a:pPr>
              <a:t>‹#›</a:t>
            </a:fld>
            <a:endParaRPr lang="en-US" altLang="en-US" dirty="0"/>
          </a:p>
        </p:txBody>
      </p:sp>
      <p:sp>
        <p:nvSpPr>
          <p:cNvPr id="2" name="Rectangle 8"/>
          <p:cNvSpPr>
            <a:spLocks noGrp="1" noChangeArrowheads="1"/>
          </p:cNvSpPr>
          <p:nvPr>
            <p:ph type="title"/>
          </p:nvPr>
        </p:nvSpPr>
        <p:spPr bwMode="auto">
          <a:xfrm>
            <a:off x="609600" y="152400"/>
            <a:ext cx="7696200" cy="685800"/>
          </a:xfrm>
          <a:prstGeom prst="roundRect">
            <a:avLst>
              <a:gd name="adj" fmla="val 21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b" anchorCtr="0" compatLnSpc="1">
            <a:prstTxWarp prst="textNoShape">
              <a:avLst/>
            </a:prstTxWarp>
          </a:bodyPr>
          <a:lstStyle/>
          <a:p>
            <a:pPr lvl="0"/>
            <a:endParaRPr lang="en-US" altLang="en-US"/>
          </a:p>
        </p:txBody>
      </p:sp>
      <p:sp>
        <p:nvSpPr>
          <p:cNvPr id="3" name="Rectangle 9"/>
          <p:cNvSpPr>
            <a:spLocks noGrp="1" noChangeArrowheads="1"/>
          </p:cNvSpPr>
          <p:nvPr>
            <p:ph type="body" idx="1"/>
          </p:nvPr>
        </p:nvSpPr>
        <p:spPr bwMode="auto">
          <a:xfrm>
            <a:off x="533400" y="990600"/>
            <a:ext cx="7848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a:p>
            <a:pPr lvl="1"/>
            <a:endParaRPr lang="en-US" altLang="en-US"/>
          </a:p>
        </p:txBody>
      </p:sp>
      <p:graphicFrame>
        <p:nvGraphicFramePr>
          <p:cNvPr id="1031" name="Object 11"/>
          <p:cNvGraphicFramePr>
            <a:graphicFrameLocks noChangeAspect="1"/>
          </p:cNvGraphicFramePr>
          <p:nvPr/>
        </p:nvGraphicFramePr>
        <p:xfrm>
          <a:off x="0" y="0"/>
          <a:ext cx="785813" cy="6858000"/>
        </p:xfrm>
        <a:graphic>
          <a:graphicData uri="http://schemas.openxmlformats.org/presentationml/2006/ole">
            <mc:AlternateContent xmlns:mc="http://schemas.openxmlformats.org/markup-compatibility/2006">
              <mc:Choice xmlns:v="urn:schemas-microsoft-com:vml" Requires="v">
                <p:oleObj spid="_x0000_s1083" name="Image" r:id="rId15" imgW="1130159" imgH="9549206" progId="">
                  <p:embed/>
                </p:oleObj>
              </mc:Choice>
              <mc:Fallback>
                <p:oleObj name="Image" r:id="rId15" imgW="1130159" imgH="9549206" progId="">
                  <p:embed/>
                  <p:pic>
                    <p:nvPicPr>
                      <p:cNvPr id="0" name="Picture 3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785813" cy="6858000"/>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974" r:id="rId1"/>
    <p:sldLayoutId id="2147483985"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hf hdr="0" dt="0"/>
  <p:txStyles>
    <p:titleStyle>
      <a:lvl1pPr algn="ctr" rtl="0" eaLnBrk="0" fontAlgn="base" hangingPunct="0">
        <a:spcBef>
          <a:spcPct val="0"/>
        </a:spcBef>
        <a:spcAft>
          <a:spcPct val="0"/>
        </a:spcAft>
        <a:defRPr sz="3200" b="1">
          <a:solidFill>
            <a:srgbClr val="003399"/>
          </a:solidFill>
          <a:latin typeface="+mj-lt"/>
          <a:ea typeface="+mj-ea"/>
          <a:cs typeface="+mj-cs"/>
        </a:defRPr>
      </a:lvl1pPr>
      <a:lvl2pPr algn="ctr" rtl="0" eaLnBrk="0" fontAlgn="base" hangingPunct="0">
        <a:spcBef>
          <a:spcPct val="0"/>
        </a:spcBef>
        <a:spcAft>
          <a:spcPct val="0"/>
        </a:spcAft>
        <a:defRPr sz="3200" b="1">
          <a:solidFill>
            <a:srgbClr val="003399"/>
          </a:solidFill>
          <a:latin typeface="Verdana" pitchFamily="34" charset="0"/>
        </a:defRPr>
      </a:lvl2pPr>
      <a:lvl3pPr algn="ctr" rtl="0" eaLnBrk="0" fontAlgn="base" hangingPunct="0">
        <a:spcBef>
          <a:spcPct val="0"/>
        </a:spcBef>
        <a:spcAft>
          <a:spcPct val="0"/>
        </a:spcAft>
        <a:defRPr sz="3200" b="1">
          <a:solidFill>
            <a:srgbClr val="003399"/>
          </a:solidFill>
          <a:latin typeface="Verdana" pitchFamily="34" charset="0"/>
        </a:defRPr>
      </a:lvl3pPr>
      <a:lvl4pPr algn="ctr" rtl="0" eaLnBrk="0" fontAlgn="base" hangingPunct="0">
        <a:spcBef>
          <a:spcPct val="0"/>
        </a:spcBef>
        <a:spcAft>
          <a:spcPct val="0"/>
        </a:spcAft>
        <a:defRPr sz="3200" b="1">
          <a:solidFill>
            <a:srgbClr val="003399"/>
          </a:solidFill>
          <a:latin typeface="Verdana" pitchFamily="34" charset="0"/>
        </a:defRPr>
      </a:lvl4pPr>
      <a:lvl5pPr algn="ctr" rtl="0" eaLnBrk="0" fontAlgn="base" hangingPunct="0">
        <a:spcBef>
          <a:spcPct val="0"/>
        </a:spcBef>
        <a:spcAft>
          <a:spcPct val="0"/>
        </a:spcAft>
        <a:defRPr sz="3200" b="1">
          <a:solidFill>
            <a:srgbClr val="003399"/>
          </a:solidFill>
          <a:latin typeface="Verdana" pitchFamily="34" charset="0"/>
        </a:defRPr>
      </a:lvl5pPr>
      <a:lvl6pPr marL="457200" algn="ctr" rtl="0" fontAlgn="base">
        <a:spcBef>
          <a:spcPct val="0"/>
        </a:spcBef>
        <a:spcAft>
          <a:spcPct val="0"/>
        </a:spcAft>
        <a:defRPr sz="3200" b="1">
          <a:solidFill>
            <a:srgbClr val="003399"/>
          </a:solidFill>
          <a:latin typeface="Verdana" pitchFamily="34" charset="0"/>
        </a:defRPr>
      </a:lvl6pPr>
      <a:lvl7pPr marL="914400" algn="ctr" rtl="0" fontAlgn="base">
        <a:spcBef>
          <a:spcPct val="0"/>
        </a:spcBef>
        <a:spcAft>
          <a:spcPct val="0"/>
        </a:spcAft>
        <a:defRPr sz="3200" b="1">
          <a:solidFill>
            <a:srgbClr val="003399"/>
          </a:solidFill>
          <a:latin typeface="Verdana" pitchFamily="34" charset="0"/>
        </a:defRPr>
      </a:lvl7pPr>
      <a:lvl8pPr marL="1371600" algn="ctr" rtl="0" fontAlgn="base">
        <a:spcBef>
          <a:spcPct val="0"/>
        </a:spcBef>
        <a:spcAft>
          <a:spcPct val="0"/>
        </a:spcAft>
        <a:defRPr sz="3200" b="1">
          <a:solidFill>
            <a:srgbClr val="003399"/>
          </a:solidFill>
          <a:latin typeface="Verdana" pitchFamily="34" charset="0"/>
        </a:defRPr>
      </a:lvl8pPr>
      <a:lvl9pPr marL="1828800" algn="ctr" rtl="0" fontAlgn="base">
        <a:spcBef>
          <a:spcPct val="0"/>
        </a:spcBef>
        <a:spcAft>
          <a:spcPct val="0"/>
        </a:spcAft>
        <a:defRPr sz="3200" b="1">
          <a:solidFill>
            <a:srgbClr val="003399"/>
          </a:solidFill>
          <a:latin typeface="Verdan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1.png"/><Relationship Id="rId4" Type="http://schemas.openxmlformats.org/officeDocument/2006/relationships/oleObject" Target="../embeddings/oleObject3.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ctrTitle"/>
          </p:nvPr>
        </p:nvSpPr>
        <p:spPr/>
        <p:txBody>
          <a:bodyPr/>
          <a:lstStyle/>
          <a:p>
            <a:br>
              <a:rPr lang="en-US" altLang="en-US" dirty="0"/>
            </a:br>
            <a:br>
              <a:rPr lang="en-US" altLang="en-US" dirty="0"/>
            </a:br>
            <a:br>
              <a:rPr lang="en-US" altLang="en-US" dirty="0"/>
            </a:br>
            <a:br>
              <a:rPr lang="en-US" altLang="en-US" dirty="0"/>
            </a:br>
            <a:br>
              <a:rPr lang="en-US" altLang="en-US" dirty="0"/>
            </a:br>
            <a:br>
              <a:rPr lang="en-US" altLang="en-US" dirty="0"/>
            </a:br>
            <a:br>
              <a:rPr lang="en-US" altLang="en-US" dirty="0"/>
            </a:br>
            <a:br>
              <a:rPr lang="en-US" altLang="en-US" dirty="0"/>
            </a:br>
            <a:br>
              <a:rPr lang="en-US" altLang="en-US" dirty="0"/>
            </a:br>
            <a:br>
              <a:rPr lang="en-US" altLang="en-US" dirty="0"/>
            </a:br>
            <a:br>
              <a:rPr lang="en-US" altLang="en-US" dirty="0"/>
            </a:br>
            <a:br>
              <a:rPr lang="en-US" altLang="en-US" dirty="0"/>
            </a:br>
            <a:br>
              <a:rPr lang="en-US" altLang="en-US" dirty="0"/>
            </a:br>
            <a:r>
              <a:rPr lang="en-US" altLang="en-US" dirty="0">
                <a:latin typeface="Cambria" panose="02040503050406030204" pitchFamily="18" charset="0"/>
              </a:rPr>
              <a:t>FMCSA Educational Video Series</a:t>
            </a:r>
            <a:br>
              <a:rPr lang="en-US" altLang="en-US" dirty="0">
                <a:latin typeface="Cambria" panose="02040503050406030204" pitchFamily="18" charset="0"/>
              </a:rPr>
            </a:br>
            <a:br>
              <a:rPr lang="en-US" altLang="en-US" dirty="0">
                <a:latin typeface="Cambria" panose="02040503050406030204" pitchFamily="18" charset="0"/>
              </a:rPr>
            </a:br>
            <a:r>
              <a:rPr lang="en-US" altLang="en-US" dirty="0">
                <a:latin typeface="Cambria" panose="02040503050406030204" pitchFamily="18" charset="0"/>
              </a:rPr>
              <a:t>MEDICATIONS II</a:t>
            </a:r>
            <a:br>
              <a:rPr lang="en-US" altLang="en-US" dirty="0">
                <a:latin typeface="Cambria" panose="02040503050406030204" pitchFamily="18" charset="0"/>
              </a:rPr>
            </a:br>
            <a:endParaRPr lang="en-US" altLang="en-US" dirty="0">
              <a:latin typeface="Cambria" panose="02040503050406030204" pitchFamily="18" charset="0"/>
            </a:endParaRPr>
          </a:p>
        </p:txBody>
      </p:sp>
      <p:sp>
        <p:nvSpPr>
          <p:cNvPr id="3" name="Subtitle 2"/>
          <p:cNvSpPr>
            <a:spLocks noGrp="1"/>
          </p:cNvSpPr>
          <p:nvPr>
            <p:ph type="subTitle" idx="1"/>
          </p:nvPr>
        </p:nvSpPr>
        <p:spPr>
          <a:xfrm>
            <a:off x="1371600" y="4114800"/>
            <a:ext cx="6400800" cy="1752600"/>
          </a:xfrm>
        </p:spPr>
        <p:txBody>
          <a:bodyPr/>
          <a:lstStyle/>
          <a:p>
            <a:r>
              <a:rPr lang="en-US" sz="2800" dirty="0">
                <a:solidFill>
                  <a:srgbClr val="003399"/>
                </a:solidFill>
                <a:latin typeface="Cambria" panose="02040503050406030204" pitchFamily="18" charset="0"/>
                <a:cs typeface="Arial" panose="020B0604020202020204" pitchFamily="34" charset="0"/>
              </a:rPr>
              <a:t>Joseph Sentef MD, MPH, MBA, MRO</a:t>
            </a:r>
          </a:p>
          <a:p>
            <a:r>
              <a:rPr lang="en-US" sz="2800" dirty="0">
                <a:solidFill>
                  <a:srgbClr val="003399"/>
                </a:solidFill>
                <a:latin typeface="Cambria" panose="02040503050406030204" pitchFamily="18" charset="0"/>
                <a:cs typeface="Arial" panose="020B0604020202020204" pitchFamily="34" charset="0"/>
              </a:rPr>
              <a:t>Chief Medical Officer</a:t>
            </a:r>
          </a:p>
        </p:txBody>
      </p:sp>
      <p:graphicFrame>
        <p:nvGraphicFramePr>
          <p:cNvPr id="5123" name="Object 4"/>
          <p:cNvGraphicFramePr>
            <a:graphicFrameLocks noChangeAspect="1"/>
          </p:cNvGraphicFramePr>
          <p:nvPr/>
        </p:nvGraphicFramePr>
        <p:xfrm>
          <a:off x="0" y="0"/>
          <a:ext cx="785813" cy="6858000"/>
        </p:xfrm>
        <a:graphic>
          <a:graphicData uri="http://schemas.openxmlformats.org/presentationml/2006/ole">
            <mc:AlternateContent xmlns:mc="http://schemas.openxmlformats.org/markup-compatibility/2006">
              <mc:Choice xmlns:v="urn:schemas-microsoft-com:vml" Requires="v">
                <p:oleObj spid="_x0000_s5186" name="Image" r:id="rId4" imgW="1130159" imgH="9549206" progId="">
                  <p:embed/>
                </p:oleObj>
              </mc:Choice>
              <mc:Fallback>
                <p:oleObj name="Image" r:id="rId4" imgW="1130159" imgH="9549206" progId="">
                  <p:embed/>
                  <p:pic>
                    <p:nvPicPr>
                      <p:cNvPr id="0" name="Picture 4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78581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315200" cy="685800"/>
          </a:xfrm>
        </p:spPr>
        <p:txBody>
          <a:bodyPr/>
          <a:lstStyle/>
          <a:p>
            <a:r>
              <a:rPr lang="en-US" dirty="0">
                <a:latin typeface="Cambria" panose="02040503050406030204" pitchFamily="18" charset="0"/>
              </a:rPr>
              <a:t>Antidepressants: Tricyclics</a:t>
            </a:r>
          </a:p>
        </p:txBody>
      </p:sp>
      <p:sp>
        <p:nvSpPr>
          <p:cNvPr id="3" name="Content Placeholder 2"/>
          <p:cNvSpPr>
            <a:spLocks noGrp="1"/>
          </p:cNvSpPr>
          <p:nvPr>
            <p:ph idx="1"/>
          </p:nvPr>
        </p:nvSpPr>
        <p:spPr>
          <a:xfrm>
            <a:off x="990600" y="990600"/>
            <a:ext cx="7391400" cy="5105400"/>
          </a:xfrm>
        </p:spPr>
        <p:txBody>
          <a:bodyPr/>
          <a:lstStyle/>
          <a:p>
            <a:r>
              <a:rPr lang="en-US" sz="2000" dirty="0">
                <a:latin typeface="Cambria" panose="02040503050406030204" pitchFamily="18" charset="0"/>
                <a:cs typeface="Arial"/>
              </a:rPr>
              <a:t>Tricyclic and tetracyclic antidepressants are known as but not limited to: amitripyline, amoxipine, clomipramine, desipramine, doxepin, nortriptyline, mirtazapine, and imipramine</a:t>
            </a:r>
          </a:p>
          <a:p>
            <a:pPr>
              <a:buNone/>
            </a:pPr>
            <a:endParaRPr lang="en-US" sz="2000" dirty="0">
              <a:latin typeface="Cambria" panose="02040503050406030204" pitchFamily="18" charset="0"/>
              <a:cs typeface="Arial"/>
            </a:endParaRPr>
          </a:p>
          <a:p>
            <a:pPr marL="0" indent="0">
              <a:spcBef>
                <a:spcPts val="0"/>
              </a:spcBef>
              <a:buNone/>
            </a:pPr>
            <a:r>
              <a:rPr lang="en-US" sz="2000" dirty="0">
                <a:latin typeface="Cambria" panose="02040503050406030204" pitchFamily="18" charset="0"/>
                <a:cs typeface="Arial"/>
              </a:rPr>
              <a:t>Tricyclic antidepressants are used to treat mental and mood problems such as depression. These antidepressants work by affecting the balance of certain natural chemicals (neurotransmitters such as serotonin) in the brain to maintain mental balance. These medicines are also used to treat eating disorders, migraine headaches, post-herpetic neuralgia, neuropathy, fibromyalgia, and less commonly, insomnia.</a:t>
            </a: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10</a:t>
            </a:fld>
            <a:endParaRPr lang="en-US"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rPr>
              <a:t>Antidepressant: Tricyclics</a:t>
            </a:r>
          </a:p>
        </p:txBody>
      </p:sp>
      <p:sp>
        <p:nvSpPr>
          <p:cNvPr id="3" name="Content Placeholder 2"/>
          <p:cNvSpPr>
            <a:spLocks noGrp="1"/>
          </p:cNvSpPr>
          <p:nvPr>
            <p:ph idx="1"/>
          </p:nvPr>
        </p:nvSpPr>
        <p:spPr>
          <a:xfrm>
            <a:off x="990600" y="990600"/>
            <a:ext cx="7772400" cy="5105400"/>
          </a:xfrm>
        </p:spPr>
        <p:txBody>
          <a:bodyPr/>
          <a:lstStyle/>
          <a:p>
            <a:pPr>
              <a:buNone/>
            </a:pPr>
            <a:r>
              <a:rPr lang="en-US" sz="2000" b="1" dirty="0">
                <a:latin typeface="Cambria" panose="02040503050406030204" pitchFamily="18" charset="0"/>
              </a:rPr>
              <a:t>Side Effects</a:t>
            </a:r>
            <a:r>
              <a:rPr lang="en-US" sz="2000" dirty="0">
                <a:latin typeface="Cambria" panose="02040503050406030204" pitchFamily="18" charset="0"/>
              </a:rPr>
              <a:t>:</a:t>
            </a:r>
          </a:p>
          <a:p>
            <a:pPr>
              <a:buNone/>
            </a:pPr>
            <a:endParaRPr lang="en-US" sz="2000" dirty="0">
              <a:latin typeface="Cambria" panose="02040503050406030204" pitchFamily="18" charset="0"/>
            </a:endParaRPr>
          </a:p>
          <a:p>
            <a:pPr marL="0" indent="0">
              <a:spcBef>
                <a:spcPts val="0"/>
              </a:spcBef>
            </a:pPr>
            <a:r>
              <a:rPr lang="en-US" sz="2000" dirty="0">
                <a:latin typeface="Cambria" panose="02040503050406030204" pitchFamily="18" charset="0"/>
              </a:rPr>
              <a:t>    Common side effects include but are not limited to as follows:  </a:t>
            </a:r>
          </a:p>
          <a:p>
            <a:pPr marL="0" indent="0">
              <a:spcBef>
                <a:spcPts val="0"/>
              </a:spcBef>
              <a:buNone/>
            </a:pPr>
            <a:r>
              <a:rPr lang="en-US" sz="2000" dirty="0">
                <a:latin typeface="Cambria" panose="02040503050406030204" pitchFamily="18" charset="0"/>
              </a:rPr>
              <a:t>      drowsiness, dizziness, blurred vision, palpitations, tachycardia,  </a:t>
            </a:r>
          </a:p>
          <a:p>
            <a:pPr marL="0" indent="0">
              <a:spcBef>
                <a:spcPts val="0"/>
              </a:spcBef>
              <a:buNone/>
            </a:pPr>
            <a:r>
              <a:rPr lang="en-US" sz="2000" dirty="0">
                <a:latin typeface="Cambria" panose="02040503050406030204" pitchFamily="18" charset="0"/>
              </a:rPr>
              <a:t>      impaired coordination, diaphoresis, weakness, disorientation,</a:t>
            </a:r>
          </a:p>
          <a:p>
            <a:pPr marL="0" indent="0">
              <a:spcBef>
                <a:spcPts val="0"/>
              </a:spcBef>
              <a:buNone/>
            </a:pPr>
            <a:r>
              <a:rPr lang="en-US" sz="2000" dirty="0">
                <a:latin typeface="Cambria" panose="02040503050406030204" pitchFamily="18" charset="0"/>
              </a:rPr>
              <a:t>      confusion, restlessness, insomnia, anxiety/agitation, tremor,</a:t>
            </a:r>
          </a:p>
          <a:p>
            <a:pPr marL="0" indent="0">
              <a:spcBef>
                <a:spcPts val="0"/>
              </a:spcBef>
              <a:buNone/>
            </a:pPr>
            <a:r>
              <a:rPr lang="en-US" sz="2000" dirty="0">
                <a:latin typeface="Cambria" panose="02040503050406030204" pitchFamily="18" charset="0"/>
              </a:rPr>
              <a:t>      paresthesia, hypo/hyperglycemia, photo sensitivity, rash, pruritus,</a:t>
            </a:r>
          </a:p>
          <a:p>
            <a:pPr marL="0" indent="0">
              <a:spcBef>
                <a:spcPts val="0"/>
              </a:spcBef>
              <a:buNone/>
            </a:pPr>
            <a:r>
              <a:rPr lang="en-US" sz="2000" dirty="0">
                <a:latin typeface="Cambria" panose="02040503050406030204" pitchFamily="18" charset="0"/>
              </a:rPr>
              <a:t>      constipation, nausea/vomiting, and impotence</a:t>
            </a:r>
          </a:p>
          <a:p>
            <a:pPr marL="0" indent="0">
              <a:spcBef>
                <a:spcPts val="0"/>
              </a:spcBef>
              <a:buNone/>
            </a:pPr>
            <a:endParaRPr lang="en-US" sz="2000" dirty="0">
              <a:latin typeface="Cambria" panose="02040503050406030204" pitchFamily="18" charset="0"/>
            </a:endParaRPr>
          </a:p>
          <a:p>
            <a:pPr>
              <a:spcBef>
                <a:spcPts val="0"/>
              </a:spcBef>
            </a:pPr>
            <a:r>
              <a:rPr lang="en-US" sz="2000" dirty="0">
                <a:latin typeface="Cambria" panose="02040503050406030204" pitchFamily="18" charset="0"/>
              </a:rPr>
              <a:t>Serious side effects include but are not limited to as follows: syncope,  hypotension, ventricular arrhythmias, myocardial infarction, seizures, ataxia, stroke, AV heart block, hallucinations, heat stroke, psychosis, hepatitis, depression exacerbation, suicidality, hematological disorders, glaucoma, prolonged QT, and withdrawal symptoms</a:t>
            </a: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11</a:t>
            </a:fld>
            <a:endParaRPr lang="en-US"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sz="2800" dirty="0">
                <a:latin typeface="Cambria" panose="02040503050406030204" pitchFamily="18" charset="0"/>
              </a:rPr>
              <a:t>Tricyclics: Drug Interactions</a:t>
            </a:r>
          </a:p>
        </p:txBody>
      </p:sp>
      <p:sp>
        <p:nvSpPr>
          <p:cNvPr id="3" name="Content Placeholder 2"/>
          <p:cNvSpPr>
            <a:spLocks noGrp="1"/>
          </p:cNvSpPr>
          <p:nvPr>
            <p:ph idx="1"/>
          </p:nvPr>
        </p:nvSpPr>
        <p:spPr>
          <a:xfrm>
            <a:off x="914400" y="990600"/>
            <a:ext cx="7848600" cy="5105400"/>
          </a:xfrm>
        </p:spPr>
        <p:txBody>
          <a:bodyPr/>
          <a:lstStyle/>
          <a:p>
            <a:pPr>
              <a:buNone/>
            </a:pPr>
            <a:r>
              <a:rPr lang="en-US" sz="2000" b="1" dirty="0">
                <a:latin typeface="Cambria" panose="02040503050406030204" pitchFamily="18" charset="0"/>
                <a:cs typeface="Arial"/>
              </a:rPr>
              <a:t>Drug Interactions</a:t>
            </a:r>
            <a:r>
              <a:rPr lang="en-US" sz="2000" dirty="0">
                <a:latin typeface="Cambria" panose="02040503050406030204" pitchFamily="18" charset="0"/>
                <a:cs typeface="Arial"/>
              </a:rPr>
              <a:t>:</a:t>
            </a:r>
          </a:p>
          <a:p>
            <a:r>
              <a:rPr lang="en-US" sz="2000" dirty="0">
                <a:latin typeface="Cambria" panose="02040503050406030204" pitchFamily="18" charset="0"/>
                <a:cs typeface="Arial"/>
              </a:rPr>
              <a:t>Tricyclic antidepressants in combination with caffeine, ibuprofen or phenylephrine may increase the risk of hypertension</a:t>
            </a:r>
          </a:p>
          <a:p>
            <a:r>
              <a:rPr lang="en-US" sz="2000" dirty="0">
                <a:latin typeface="Cambria" panose="02040503050406030204" pitchFamily="18" charset="0"/>
                <a:cs typeface="Arial"/>
              </a:rPr>
              <a:t>Amitriptyline with dextromethorphan may increase risk of serotonin syndrome</a:t>
            </a:r>
          </a:p>
          <a:p>
            <a:r>
              <a:rPr lang="en-US" sz="2000" dirty="0">
                <a:latin typeface="Cambria" panose="02040503050406030204" pitchFamily="18" charset="0"/>
                <a:cs typeface="Arial"/>
              </a:rPr>
              <a:t>Amitriptyline with chlorpheniramine may increase risk of CNS depression, psychomotor impairment, and anticholinergic effects </a:t>
            </a:r>
          </a:p>
          <a:p>
            <a:r>
              <a:rPr lang="en-US" sz="2000" dirty="0">
                <a:latin typeface="Cambria" panose="02040503050406030204" pitchFamily="18" charset="0"/>
                <a:cs typeface="Arial"/>
              </a:rPr>
              <a:t>Tricyclic antidepressant use with amphetamines may increase risk of hypertension, tachycardia and serotonin syndrome</a:t>
            </a:r>
          </a:p>
          <a:p>
            <a:r>
              <a:rPr lang="en-US" sz="2000" dirty="0">
                <a:latin typeface="Cambria" panose="02040503050406030204" pitchFamily="18" charset="0"/>
                <a:cs typeface="Arial"/>
              </a:rPr>
              <a:t>Tricyclic antidepressant use with amlodipine, valsartan or hydrochlorothiazide may increase risk for hyponatremia (low sodium) and alter blood pressure control</a:t>
            </a:r>
          </a:p>
          <a:p>
            <a:r>
              <a:rPr lang="en-US" sz="2000" dirty="0">
                <a:latin typeface="Cambria" panose="02040503050406030204" pitchFamily="18" charset="0"/>
                <a:cs typeface="Arial"/>
              </a:rPr>
              <a:t>Tricyclic antidepressants taken with topiramate will increase risk for CNS depression, psychomotor impairment, and may increase seizures by decreasing the seizure threshold</a:t>
            </a:r>
          </a:p>
          <a:p>
            <a:endParaRPr lang="en-US" sz="2000" dirty="0">
              <a:latin typeface="Arial"/>
              <a:cs typeface="Arial"/>
            </a:endParaRPr>
          </a:p>
          <a:p>
            <a:endParaRPr lang="en-US" sz="2000" dirty="0">
              <a:latin typeface="Arial"/>
              <a:cs typeface="Arial"/>
            </a:endParaRPr>
          </a:p>
          <a:p>
            <a:endParaRPr lang="en-US" sz="2000" dirty="0">
              <a:latin typeface="Arial"/>
              <a:cs typeface="Arial"/>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12</a:t>
            </a:fld>
            <a:endParaRPr lang="en-US"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mn-lt"/>
              </a:rPr>
              <a:t>Antidepressants: Tricyclics</a:t>
            </a:r>
          </a:p>
        </p:txBody>
      </p:sp>
      <p:sp>
        <p:nvSpPr>
          <p:cNvPr id="3" name="Content Placeholder 2"/>
          <p:cNvSpPr>
            <a:spLocks noGrp="1"/>
          </p:cNvSpPr>
          <p:nvPr>
            <p:ph idx="1"/>
          </p:nvPr>
        </p:nvSpPr>
        <p:spPr>
          <a:xfrm>
            <a:off x="990600" y="990600"/>
            <a:ext cx="7391400" cy="5105400"/>
          </a:xfrm>
        </p:spPr>
        <p:txBody>
          <a:bodyPr/>
          <a:lstStyle/>
          <a:p>
            <a:pPr>
              <a:buNone/>
            </a:pPr>
            <a:r>
              <a:rPr lang="en-US" sz="2000" b="1" dirty="0">
                <a:latin typeface="Cambria" panose="02040503050406030204" pitchFamily="18" charset="0"/>
              </a:rPr>
              <a:t>Dosage</a:t>
            </a:r>
            <a:r>
              <a:rPr lang="en-US" sz="2000" dirty="0">
                <a:latin typeface="Cambria" panose="02040503050406030204" pitchFamily="18" charset="0"/>
              </a:rPr>
              <a:t>:</a:t>
            </a:r>
          </a:p>
          <a:p>
            <a:r>
              <a:rPr lang="en-US" sz="2000" dirty="0">
                <a:latin typeface="Cambria" panose="02040503050406030204" pitchFamily="18" charset="0"/>
              </a:rPr>
              <a:t>amitriptyline: </a:t>
            </a:r>
            <a:r>
              <a:rPr lang="en-US" sz="1800" dirty="0">
                <a:latin typeface="Cambria" panose="02040503050406030204" pitchFamily="18" charset="0"/>
              </a:rPr>
              <a:t>10mg to150mg</a:t>
            </a:r>
            <a:r>
              <a:rPr lang="en-US" sz="2000" dirty="0">
                <a:latin typeface="Cambria" panose="02040503050406030204" pitchFamily="18" charset="0"/>
              </a:rPr>
              <a:t>…..</a:t>
            </a:r>
            <a:r>
              <a:rPr lang="en-US" sz="2000" dirty="0">
                <a:solidFill>
                  <a:srgbClr val="003399"/>
                </a:solidFill>
                <a:latin typeface="Cambria" panose="02040503050406030204" pitchFamily="18" charset="0"/>
              </a:rPr>
              <a:t>Half-life* 10-26 hours</a:t>
            </a:r>
            <a:endParaRPr lang="en-US" sz="2000" dirty="0">
              <a:latin typeface="Cambria" panose="02040503050406030204" pitchFamily="18" charset="0"/>
            </a:endParaRPr>
          </a:p>
          <a:p>
            <a:r>
              <a:rPr lang="en-US" sz="2000" dirty="0">
                <a:latin typeface="Cambria" panose="02040503050406030204" pitchFamily="18" charset="0"/>
              </a:rPr>
              <a:t>amoxipine: </a:t>
            </a:r>
            <a:r>
              <a:rPr lang="en-US" sz="1800" dirty="0">
                <a:latin typeface="Cambria" panose="02040503050406030204" pitchFamily="18" charset="0"/>
              </a:rPr>
              <a:t>25mg to 150mg</a:t>
            </a:r>
            <a:r>
              <a:rPr lang="en-US" sz="2000" dirty="0">
                <a:latin typeface="Cambria" panose="02040503050406030204" pitchFamily="18" charset="0"/>
              </a:rPr>
              <a:t>…….. </a:t>
            </a:r>
            <a:r>
              <a:rPr lang="en-US" sz="2000" dirty="0">
                <a:solidFill>
                  <a:srgbClr val="003399"/>
                </a:solidFill>
                <a:latin typeface="Cambria" panose="02040503050406030204" pitchFamily="18" charset="0"/>
              </a:rPr>
              <a:t>Half-life*  8 hours</a:t>
            </a:r>
          </a:p>
          <a:p>
            <a:r>
              <a:rPr lang="en-US" sz="2000" dirty="0">
                <a:latin typeface="Cambria" panose="02040503050406030204" pitchFamily="18" charset="0"/>
              </a:rPr>
              <a:t>clomipramine: </a:t>
            </a:r>
            <a:r>
              <a:rPr lang="en-US" sz="1800" dirty="0">
                <a:latin typeface="Cambria" panose="02040503050406030204" pitchFamily="18" charset="0"/>
              </a:rPr>
              <a:t>25mg to 75mg</a:t>
            </a:r>
            <a:r>
              <a:rPr lang="en-US" sz="2000" dirty="0">
                <a:latin typeface="Cambria" panose="02040503050406030204" pitchFamily="18" charset="0"/>
              </a:rPr>
              <a:t>…. </a:t>
            </a:r>
            <a:r>
              <a:rPr lang="en-US" sz="2000" dirty="0">
                <a:solidFill>
                  <a:srgbClr val="003399"/>
                </a:solidFill>
                <a:latin typeface="Cambria" panose="02040503050406030204" pitchFamily="18" charset="0"/>
              </a:rPr>
              <a:t>Half-life* 32 hours</a:t>
            </a:r>
          </a:p>
          <a:p>
            <a:r>
              <a:rPr lang="en-US" sz="2000" dirty="0">
                <a:latin typeface="Cambria" panose="02040503050406030204" pitchFamily="18" charset="0"/>
              </a:rPr>
              <a:t>desipramine: </a:t>
            </a:r>
            <a:r>
              <a:rPr lang="en-US" sz="1800" dirty="0">
                <a:latin typeface="Cambria" panose="02040503050406030204" pitchFamily="18" charset="0"/>
              </a:rPr>
              <a:t>10mg to 150mg</a:t>
            </a:r>
            <a:r>
              <a:rPr lang="en-US" sz="2000" dirty="0">
                <a:latin typeface="Cambria" panose="02040503050406030204" pitchFamily="18" charset="0"/>
              </a:rPr>
              <a:t>…. .</a:t>
            </a:r>
            <a:r>
              <a:rPr lang="en-US" sz="2000" dirty="0">
                <a:solidFill>
                  <a:srgbClr val="003399"/>
                </a:solidFill>
                <a:latin typeface="Cambria" panose="02040503050406030204" pitchFamily="18" charset="0"/>
              </a:rPr>
              <a:t>Half-life* 12-27 hours</a:t>
            </a:r>
          </a:p>
          <a:p>
            <a:r>
              <a:rPr lang="en-US" sz="2000" dirty="0">
                <a:latin typeface="Cambria" panose="02040503050406030204" pitchFamily="18" charset="0"/>
              </a:rPr>
              <a:t>doxepin: </a:t>
            </a:r>
            <a:r>
              <a:rPr lang="en-US" sz="1800" dirty="0">
                <a:latin typeface="Cambria" panose="02040503050406030204" pitchFamily="18" charset="0"/>
              </a:rPr>
              <a:t>10mg to 150mg</a:t>
            </a:r>
            <a:r>
              <a:rPr lang="en-US" sz="2000" dirty="0">
                <a:latin typeface="Cambria" panose="02040503050406030204" pitchFamily="18" charset="0"/>
              </a:rPr>
              <a:t>………… </a:t>
            </a:r>
            <a:r>
              <a:rPr lang="en-US" sz="2000" dirty="0">
                <a:solidFill>
                  <a:srgbClr val="003399"/>
                </a:solidFill>
                <a:latin typeface="Cambria" panose="02040503050406030204" pitchFamily="18" charset="0"/>
              </a:rPr>
              <a:t>Half-life* 15.3 hours</a:t>
            </a:r>
          </a:p>
          <a:p>
            <a:r>
              <a:rPr lang="en-US" sz="2000" dirty="0">
                <a:latin typeface="Cambria" panose="02040503050406030204" pitchFamily="18" charset="0"/>
              </a:rPr>
              <a:t>Nortriptyline: </a:t>
            </a:r>
            <a:r>
              <a:rPr lang="en-US" sz="1800" dirty="0">
                <a:latin typeface="Cambria" panose="02040503050406030204" pitchFamily="18" charset="0"/>
              </a:rPr>
              <a:t>10mg to 75mg</a:t>
            </a:r>
            <a:r>
              <a:rPr lang="en-US" sz="2000" dirty="0">
                <a:latin typeface="Cambria" panose="02040503050406030204" pitchFamily="18" charset="0"/>
              </a:rPr>
              <a:t>…….</a:t>
            </a:r>
            <a:r>
              <a:rPr lang="en-US" sz="2000" dirty="0">
                <a:solidFill>
                  <a:srgbClr val="003399"/>
                </a:solidFill>
                <a:latin typeface="Cambria" panose="02040503050406030204" pitchFamily="18" charset="0"/>
              </a:rPr>
              <a:t>Half-life* 18-44 hours</a:t>
            </a:r>
          </a:p>
          <a:p>
            <a:r>
              <a:rPr lang="en-US" sz="2000" dirty="0">
                <a:latin typeface="Cambria" panose="02040503050406030204" pitchFamily="18" charset="0"/>
              </a:rPr>
              <a:t>mirtazapine: </a:t>
            </a:r>
            <a:r>
              <a:rPr lang="en-US" sz="1800" dirty="0">
                <a:latin typeface="Cambria" panose="02040503050406030204" pitchFamily="18" charset="0"/>
              </a:rPr>
              <a:t>7.5mg to 45mg</a:t>
            </a:r>
            <a:r>
              <a:rPr lang="en-US" sz="2000" dirty="0">
                <a:latin typeface="Cambria" panose="02040503050406030204" pitchFamily="18" charset="0"/>
              </a:rPr>
              <a:t>……. </a:t>
            </a:r>
            <a:r>
              <a:rPr lang="en-US" sz="2000" dirty="0">
                <a:solidFill>
                  <a:srgbClr val="003399"/>
                </a:solidFill>
                <a:latin typeface="Cambria" panose="02040503050406030204" pitchFamily="18" charset="0"/>
              </a:rPr>
              <a:t>Half-life*  20-40 hours</a:t>
            </a:r>
          </a:p>
          <a:p>
            <a:r>
              <a:rPr lang="en-US" sz="2000" dirty="0">
                <a:latin typeface="Cambria" panose="02040503050406030204" pitchFamily="18" charset="0"/>
              </a:rPr>
              <a:t>imipramine: </a:t>
            </a:r>
            <a:r>
              <a:rPr lang="en-US" sz="1800" dirty="0">
                <a:latin typeface="Cambria" panose="02040503050406030204" pitchFamily="18" charset="0"/>
              </a:rPr>
              <a:t>75mg-150mg</a:t>
            </a:r>
            <a:r>
              <a:rPr lang="en-US" sz="2000" dirty="0">
                <a:latin typeface="Cambria" panose="02040503050406030204" pitchFamily="18" charset="0"/>
              </a:rPr>
              <a:t>………..</a:t>
            </a:r>
            <a:r>
              <a:rPr lang="en-US" sz="2000" dirty="0">
                <a:solidFill>
                  <a:srgbClr val="003399"/>
                </a:solidFill>
                <a:latin typeface="Cambria" panose="02040503050406030204" pitchFamily="18" charset="0"/>
              </a:rPr>
              <a:t>Half-life* 11-25 hours </a:t>
            </a:r>
          </a:p>
          <a:p>
            <a:endParaRPr lang="en-US" sz="2000" dirty="0">
              <a:solidFill>
                <a:srgbClr val="003399"/>
              </a:solidFill>
              <a:latin typeface="Cambria" panose="02040503050406030204" pitchFamily="18" charset="0"/>
            </a:endParaRPr>
          </a:p>
          <a:p>
            <a:pPr marL="0" indent="0" algn="ctr">
              <a:spcBef>
                <a:spcPts val="0"/>
              </a:spcBef>
              <a:buNone/>
            </a:pPr>
            <a:r>
              <a:rPr lang="en-US" sz="1400" b="1" dirty="0">
                <a:solidFill>
                  <a:srgbClr val="003399"/>
                </a:solidFill>
                <a:latin typeface="Cambria" panose="02040503050406030204" pitchFamily="18" charset="0"/>
                <a:cs typeface="Arial" panose="020B0604020202020204" pitchFamily="34" charset="0"/>
              </a:rPr>
              <a:t>The half-life is the amount of time it takes for half of the drug to be eliminated from the body. The shorter the half-life, the quicker the drug is eliminated.</a:t>
            </a:r>
          </a:p>
          <a:p>
            <a:endParaRPr lang="en-US" sz="2000" dirty="0">
              <a:solidFill>
                <a:srgbClr val="003399"/>
              </a:solidFill>
              <a:latin typeface="+mj-lt"/>
            </a:endParaRPr>
          </a:p>
          <a:p>
            <a:endParaRPr lang="en-US" sz="2000" dirty="0">
              <a:solidFill>
                <a:srgbClr val="003399"/>
              </a:solidFill>
              <a:latin typeface="+mj-lt"/>
            </a:endParaRPr>
          </a:p>
          <a:p>
            <a:pPr>
              <a:buNone/>
            </a:pPr>
            <a:endParaRPr lang="en-US" sz="2000" dirty="0">
              <a:latin typeface="+mj-lt"/>
            </a:endParaRPr>
          </a:p>
          <a:p>
            <a:pPr>
              <a:buNone/>
            </a:pPr>
            <a:endParaRPr lang="en-US" sz="2000" dirty="0">
              <a:latin typeface="+mj-lt"/>
            </a:endParaRPr>
          </a:p>
          <a:p>
            <a:pPr>
              <a:buNone/>
            </a:pPr>
            <a:endParaRPr lang="en-US" sz="2000" dirty="0">
              <a:latin typeface="+mj-lt"/>
            </a:endParaRPr>
          </a:p>
          <a:p>
            <a:pPr>
              <a:buNone/>
            </a:pPr>
            <a:endParaRPr lang="en-US" sz="2000" dirty="0">
              <a:latin typeface="+mj-lt"/>
            </a:endParaRPr>
          </a:p>
          <a:p>
            <a:pPr>
              <a:buNone/>
            </a:pPr>
            <a:r>
              <a:rPr lang="en-US" sz="2000" dirty="0">
                <a:latin typeface="Arial"/>
                <a:cs typeface="Arial"/>
              </a:rPr>
              <a:t> </a:t>
            </a:r>
            <a:endParaRPr lang="en-US" sz="2000" dirty="0">
              <a:latin typeface="+mj-lt"/>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13</a:t>
            </a:fld>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rPr>
              <a:t>Antidepressants: SSRIs</a:t>
            </a:r>
          </a:p>
        </p:txBody>
      </p:sp>
      <p:sp>
        <p:nvSpPr>
          <p:cNvPr id="3" name="Content Placeholder 2"/>
          <p:cNvSpPr>
            <a:spLocks noGrp="1"/>
          </p:cNvSpPr>
          <p:nvPr>
            <p:ph idx="1"/>
          </p:nvPr>
        </p:nvSpPr>
        <p:spPr>
          <a:xfrm>
            <a:off x="914400" y="990600"/>
            <a:ext cx="7467600" cy="5105400"/>
          </a:xfrm>
        </p:spPr>
        <p:txBody>
          <a:bodyPr/>
          <a:lstStyle/>
          <a:p>
            <a:pPr>
              <a:buNone/>
            </a:pPr>
            <a:r>
              <a:rPr lang="en-US" sz="2000" dirty="0">
                <a:latin typeface="Arial"/>
                <a:cs typeface="Arial"/>
              </a:rPr>
              <a:t>Known as but not limited to:</a:t>
            </a:r>
          </a:p>
          <a:p>
            <a:r>
              <a:rPr lang="en-US" sz="2000" dirty="0">
                <a:latin typeface="Arial"/>
                <a:cs typeface="Arial"/>
              </a:rPr>
              <a:t>celexa, citalopram, escitalopram, fluoxetine, paroxetine, sertraline </a:t>
            </a:r>
          </a:p>
          <a:p>
            <a:pPr>
              <a:buNone/>
            </a:pPr>
            <a:endParaRPr lang="en-US" sz="2000" dirty="0">
              <a:latin typeface="Arial"/>
              <a:cs typeface="Arial"/>
            </a:endParaRPr>
          </a:p>
          <a:p>
            <a:pPr marL="0" indent="0">
              <a:spcBef>
                <a:spcPts val="0"/>
              </a:spcBef>
              <a:buNone/>
            </a:pPr>
            <a:r>
              <a:rPr lang="en-US" sz="2000" dirty="0">
                <a:latin typeface="Cambria" panose="02040503050406030204" pitchFamily="18" charset="0"/>
                <a:cs typeface="Arial"/>
              </a:rPr>
              <a:t>SSRIs or selective serotonin reuptake inhibitors are used to treat depression and various other conditions such as anxiety, chronic pain, eating disorders, PTSD, panic disorder, obsessive-compulsive disorder along with social anxiety disorders. They have become first-line choices for major depression along with cognitive therapy. The exact mechanism of action is unknown. They are believed to increase the extracellular level of the neurotransmitter serotonin by limiting its reabsorption into the presynaptic cell, increasing the level of serotonin in the synaptic cleft available to bind to the postsynaptic receptor. Serotonin is a neurotransmitter often referred to as the “feel good hormone.” It helps regulate the body’s sleep-wake cycle and internal clock.</a:t>
            </a:r>
          </a:p>
          <a:p>
            <a:endParaRPr lang="en-US" sz="2000" dirty="0">
              <a:latin typeface="Arial"/>
              <a:cs typeface="Arial"/>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14</a:t>
            </a:fld>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rPr>
              <a:t>Antidepressants: SSRIs</a:t>
            </a:r>
          </a:p>
        </p:txBody>
      </p:sp>
      <p:sp>
        <p:nvSpPr>
          <p:cNvPr id="3" name="Content Placeholder 2"/>
          <p:cNvSpPr>
            <a:spLocks noGrp="1"/>
          </p:cNvSpPr>
          <p:nvPr>
            <p:ph idx="1"/>
          </p:nvPr>
        </p:nvSpPr>
        <p:spPr>
          <a:xfrm>
            <a:off x="914400" y="1003938"/>
            <a:ext cx="7620000" cy="5105400"/>
          </a:xfrm>
        </p:spPr>
        <p:txBody>
          <a:bodyPr/>
          <a:lstStyle/>
          <a:p>
            <a:pPr>
              <a:buNone/>
            </a:pPr>
            <a:r>
              <a:rPr lang="en-US" sz="2000" b="1" dirty="0">
                <a:latin typeface="Cambria" panose="02040503050406030204" pitchFamily="18" charset="0"/>
                <a:cs typeface="Arial"/>
              </a:rPr>
              <a:t>Side Effects</a:t>
            </a:r>
            <a:r>
              <a:rPr lang="en-US" sz="2000" dirty="0">
                <a:latin typeface="Cambria" panose="02040503050406030204" pitchFamily="18" charset="0"/>
                <a:cs typeface="Arial"/>
              </a:rPr>
              <a:t>:</a:t>
            </a:r>
          </a:p>
          <a:p>
            <a:pPr>
              <a:buNone/>
            </a:pPr>
            <a:endParaRPr lang="en-US" sz="2000" dirty="0">
              <a:latin typeface="Cambria" panose="02040503050406030204" pitchFamily="18" charset="0"/>
              <a:cs typeface="Arial"/>
            </a:endParaRPr>
          </a:p>
          <a:p>
            <a:pPr marL="0" indent="0">
              <a:spcBef>
                <a:spcPts val="0"/>
              </a:spcBef>
              <a:buNone/>
            </a:pPr>
            <a:r>
              <a:rPr lang="en-US" sz="2000" dirty="0">
                <a:latin typeface="Cambria" panose="02040503050406030204" pitchFamily="18" charset="0"/>
                <a:cs typeface="Arial"/>
              </a:rPr>
              <a:t>Common side effects of SSRIs include but are not limited to: insomnia, headaches, nausea, anxiety, yawning, tremor, dizziness, abnormal dreams, visual disturbance, diaphoresis, constipation/diarrhea, rash, xerostomia, dyspepsia, flu syndrome and impotence.</a:t>
            </a:r>
          </a:p>
          <a:p>
            <a:pPr marL="0" indent="0">
              <a:spcBef>
                <a:spcPts val="0"/>
              </a:spcBef>
              <a:buNone/>
            </a:pPr>
            <a:endParaRPr lang="en-US" sz="2000" dirty="0">
              <a:latin typeface="Cambria" panose="02040503050406030204" pitchFamily="18" charset="0"/>
              <a:cs typeface="Arial"/>
            </a:endParaRPr>
          </a:p>
          <a:p>
            <a:pPr marL="0" indent="0">
              <a:spcBef>
                <a:spcPts val="0"/>
              </a:spcBef>
              <a:buNone/>
            </a:pPr>
            <a:r>
              <a:rPr lang="en-US" sz="2000" dirty="0">
                <a:latin typeface="Cambria" panose="02040503050406030204" pitchFamily="18" charset="0"/>
                <a:cs typeface="Arial"/>
              </a:rPr>
              <a:t>Severe side effects of SSRIs include but are not limited to: serotonin syndrome, suicidality, seizures, glaucoma, mania,  hyponatremia, exacerbation of depression, platelet abnormalities, pulmonary fibrosis, serum sickness, hypoglycemia, vasculitis, extrapyramidal symptoms, withdrawal symptoms upon abrupt stoppage, QT prolongation, and Stevens-Johnson syndrome.</a:t>
            </a: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15</a:t>
            </a:fld>
            <a:endParaRPr lang="en-US"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696200" cy="685800"/>
          </a:xfrm>
        </p:spPr>
        <p:txBody>
          <a:bodyPr/>
          <a:lstStyle/>
          <a:p>
            <a:r>
              <a:rPr lang="en-US" dirty="0">
                <a:latin typeface="Cambria" panose="02040503050406030204" pitchFamily="18" charset="0"/>
              </a:rPr>
              <a:t>SSRIs: Drug Interactions</a:t>
            </a:r>
          </a:p>
        </p:txBody>
      </p:sp>
      <p:sp>
        <p:nvSpPr>
          <p:cNvPr id="3" name="Content Placeholder 2"/>
          <p:cNvSpPr>
            <a:spLocks noGrp="1"/>
          </p:cNvSpPr>
          <p:nvPr>
            <p:ph idx="1"/>
          </p:nvPr>
        </p:nvSpPr>
        <p:spPr>
          <a:xfrm>
            <a:off x="914400" y="914400"/>
            <a:ext cx="7924800" cy="5334000"/>
          </a:xfrm>
        </p:spPr>
        <p:txBody>
          <a:bodyPr/>
          <a:lstStyle/>
          <a:p>
            <a:pPr>
              <a:buNone/>
            </a:pPr>
            <a:r>
              <a:rPr lang="en-US" sz="2000" b="1" dirty="0">
                <a:latin typeface="Cambria" panose="02040503050406030204" pitchFamily="18" charset="0"/>
                <a:cs typeface="Arial"/>
              </a:rPr>
              <a:t>Drug Interactions</a:t>
            </a:r>
            <a:r>
              <a:rPr lang="en-US" sz="2000" dirty="0">
                <a:latin typeface="Cambria" panose="02040503050406030204" pitchFamily="18" charset="0"/>
              </a:rPr>
              <a:t>:</a:t>
            </a:r>
          </a:p>
          <a:p>
            <a:r>
              <a:rPr lang="en-US" sz="2000" dirty="0">
                <a:latin typeface="Cambria" panose="02040503050406030204" pitchFamily="18" charset="0"/>
              </a:rPr>
              <a:t>SSRIs can interact with alcohol to potentially increase the nervous system side effects resulting in dizziness, drowsiness, difficulty concentrating, impairment in thinking and judgment</a:t>
            </a:r>
          </a:p>
          <a:p>
            <a:r>
              <a:rPr lang="en-US" sz="2000" dirty="0">
                <a:latin typeface="Cambria" panose="02040503050406030204" pitchFamily="18" charset="0"/>
              </a:rPr>
              <a:t>SSRIs such as fluoxetine may increase the risk of bleeding when taken with aspirin or ibuprofen</a:t>
            </a:r>
          </a:p>
          <a:p>
            <a:r>
              <a:rPr lang="en-US" sz="2000" dirty="0">
                <a:latin typeface="Cambria" panose="02040503050406030204" pitchFamily="18" charset="0"/>
              </a:rPr>
              <a:t>SSRIs interact with diphenhydramine and chlorpheniramine to increase the risk of CNS depression and psychomotor impairment</a:t>
            </a:r>
          </a:p>
          <a:p>
            <a:r>
              <a:rPr lang="en-US" sz="2000" dirty="0">
                <a:latin typeface="Cambria" panose="02040503050406030204" pitchFamily="18" charset="0"/>
              </a:rPr>
              <a:t>SSRIs interact with dextromethorphan to increase the risk of serotonin syndrome</a:t>
            </a:r>
          </a:p>
          <a:p>
            <a:r>
              <a:rPr lang="en-US" sz="2000" dirty="0">
                <a:latin typeface="Cambria" panose="02040503050406030204" pitchFamily="18" charset="0"/>
              </a:rPr>
              <a:t>SSRIs interact with amphetamines increases the risk of serotonin syndrome</a:t>
            </a:r>
          </a:p>
          <a:p>
            <a:r>
              <a:rPr lang="en-US" sz="2000" dirty="0">
                <a:latin typeface="Cambria" panose="02040503050406030204" pitchFamily="18" charset="0"/>
              </a:rPr>
              <a:t>SSRIs when taken with hydrochlorothiazide or spironolactone may increase the risk for hyponatremia or SIADH</a:t>
            </a:r>
          </a:p>
          <a:p>
            <a:r>
              <a:rPr lang="en-US" sz="2000" dirty="0">
                <a:latin typeface="Cambria" panose="02040503050406030204" pitchFamily="18" charset="0"/>
              </a:rPr>
              <a:t>SSRIs when taken with opiates may increase risk of CNS and respiratory depression along with psychomotor impairment</a:t>
            </a:r>
          </a:p>
          <a:p>
            <a:endParaRPr lang="en-US" sz="2000" dirty="0">
              <a:latin typeface="+mj-lt"/>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16</a:t>
            </a:fld>
            <a:endParaRPr lang="en-US"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rPr>
              <a:t>Antidepressants: SSRIs</a:t>
            </a:r>
          </a:p>
        </p:txBody>
      </p:sp>
      <p:sp>
        <p:nvSpPr>
          <p:cNvPr id="3" name="Content Placeholder 2"/>
          <p:cNvSpPr>
            <a:spLocks noGrp="1"/>
          </p:cNvSpPr>
          <p:nvPr>
            <p:ph idx="1"/>
          </p:nvPr>
        </p:nvSpPr>
        <p:spPr>
          <a:xfrm>
            <a:off x="990600" y="838200"/>
            <a:ext cx="7315200" cy="5257800"/>
          </a:xfrm>
        </p:spPr>
        <p:txBody>
          <a:bodyPr/>
          <a:lstStyle/>
          <a:p>
            <a:pPr>
              <a:buNone/>
            </a:pPr>
            <a:r>
              <a:rPr lang="en-US" sz="2000" b="1" dirty="0">
                <a:latin typeface="Cambria" panose="02040503050406030204" pitchFamily="18" charset="0"/>
              </a:rPr>
              <a:t>Dosage:</a:t>
            </a:r>
          </a:p>
          <a:p>
            <a:r>
              <a:rPr lang="en-US" sz="2000" dirty="0">
                <a:latin typeface="Cambria" panose="02040503050406030204" pitchFamily="18" charset="0"/>
              </a:rPr>
              <a:t>celexa: </a:t>
            </a:r>
            <a:r>
              <a:rPr lang="en-US" sz="1800" dirty="0">
                <a:latin typeface="Cambria" panose="02040503050406030204" pitchFamily="18" charset="0"/>
                <a:cs typeface="Arial"/>
              </a:rPr>
              <a:t>10mg, 20mg, 40mg</a:t>
            </a:r>
          </a:p>
          <a:p>
            <a:pPr>
              <a:buNone/>
            </a:pPr>
            <a:r>
              <a:rPr lang="en-US" sz="1800" dirty="0">
                <a:solidFill>
                  <a:srgbClr val="003399"/>
                </a:solidFill>
                <a:latin typeface="Cambria" panose="02040503050406030204" pitchFamily="18" charset="0"/>
                <a:cs typeface="Arial"/>
              </a:rPr>
              <a:t>       </a:t>
            </a:r>
            <a:r>
              <a:rPr lang="en-US" sz="2000" dirty="0">
                <a:solidFill>
                  <a:srgbClr val="003399"/>
                </a:solidFill>
                <a:latin typeface="Cambria" panose="02040503050406030204" pitchFamily="18" charset="0"/>
                <a:cs typeface="Arial"/>
              </a:rPr>
              <a:t>Half-life*35 hours</a:t>
            </a:r>
          </a:p>
          <a:p>
            <a:r>
              <a:rPr lang="en-US" sz="2000" dirty="0">
                <a:latin typeface="Cambria" panose="02040503050406030204" pitchFamily="18" charset="0"/>
              </a:rPr>
              <a:t>citalopram: </a:t>
            </a:r>
            <a:r>
              <a:rPr lang="en-US" sz="1800" dirty="0">
                <a:latin typeface="Cambria" panose="02040503050406030204" pitchFamily="18" charset="0"/>
              </a:rPr>
              <a:t>10mg, 20mg, 40mg</a:t>
            </a:r>
          </a:p>
          <a:p>
            <a:pPr>
              <a:buNone/>
            </a:pPr>
            <a:r>
              <a:rPr lang="en-US" sz="1800" dirty="0">
                <a:solidFill>
                  <a:srgbClr val="003399"/>
                </a:solidFill>
                <a:latin typeface="Cambria" panose="02040503050406030204" pitchFamily="18" charset="0"/>
              </a:rPr>
              <a:t>       </a:t>
            </a:r>
            <a:r>
              <a:rPr lang="en-US" sz="2000" dirty="0">
                <a:solidFill>
                  <a:srgbClr val="003399"/>
                </a:solidFill>
                <a:latin typeface="Cambria" panose="02040503050406030204" pitchFamily="18" charset="0"/>
              </a:rPr>
              <a:t>Half-life*35 hours</a:t>
            </a:r>
          </a:p>
          <a:p>
            <a:r>
              <a:rPr lang="en-US" sz="2000" dirty="0">
                <a:latin typeface="Cambria" panose="02040503050406030204" pitchFamily="18" charset="0"/>
              </a:rPr>
              <a:t>escitalopram: </a:t>
            </a:r>
            <a:r>
              <a:rPr lang="en-US" sz="1800" dirty="0">
                <a:latin typeface="Cambria" panose="02040503050406030204" pitchFamily="18" charset="0"/>
              </a:rPr>
              <a:t>5mg,10mg, 20</a:t>
            </a:r>
            <a:r>
              <a:rPr lang="en-US" sz="1600" dirty="0">
                <a:latin typeface="Cambria" panose="02040503050406030204" pitchFamily="18" charset="0"/>
              </a:rPr>
              <a:t>mg </a:t>
            </a:r>
          </a:p>
          <a:p>
            <a:pPr>
              <a:buNone/>
            </a:pPr>
            <a:r>
              <a:rPr lang="en-US" sz="1600" dirty="0">
                <a:solidFill>
                  <a:srgbClr val="003399"/>
                </a:solidFill>
                <a:latin typeface="Cambria" panose="02040503050406030204" pitchFamily="18" charset="0"/>
              </a:rPr>
              <a:t>        </a:t>
            </a:r>
            <a:r>
              <a:rPr lang="en-US" sz="2000" dirty="0">
                <a:solidFill>
                  <a:srgbClr val="003399"/>
                </a:solidFill>
                <a:latin typeface="Cambria" panose="02040503050406030204" pitchFamily="18" charset="0"/>
              </a:rPr>
              <a:t>Half-life*27-32 hours</a:t>
            </a:r>
          </a:p>
          <a:p>
            <a:r>
              <a:rPr lang="en-US" sz="2000" dirty="0">
                <a:latin typeface="Cambria" panose="02040503050406030204" pitchFamily="18" charset="0"/>
              </a:rPr>
              <a:t>fluoxetine: </a:t>
            </a:r>
            <a:r>
              <a:rPr lang="en-US" sz="1800" dirty="0">
                <a:latin typeface="Cambria" panose="02040503050406030204" pitchFamily="18" charset="0"/>
              </a:rPr>
              <a:t>10mg, 20mg, 40mg</a:t>
            </a:r>
          </a:p>
          <a:p>
            <a:pPr>
              <a:buNone/>
            </a:pPr>
            <a:r>
              <a:rPr lang="en-US" sz="1800" dirty="0">
                <a:solidFill>
                  <a:srgbClr val="003399"/>
                </a:solidFill>
                <a:latin typeface="Cambria" panose="02040503050406030204" pitchFamily="18" charset="0"/>
              </a:rPr>
              <a:t>       </a:t>
            </a:r>
            <a:r>
              <a:rPr lang="en-US" sz="2000" dirty="0">
                <a:solidFill>
                  <a:srgbClr val="003399"/>
                </a:solidFill>
                <a:latin typeface="Cambria" panose="02040503050406030204" pitchFamily="18" charset="0"/>
              </a:rPr>
              <a:t>Half-life*4-6 days</a:t>
            </a:r>
          </a:p>
          <a:p>
            <a:r>
              <a:rPr lang="en-US" sz="2000" dirty="0">
                <a:latin typeface="Cambria" panose="02040503050406030204" pitchFamily="18" charset="0"/>
              </a:rPr>
              <a:t>paroxetine: </a:t>
            </a:r>
            <a:r>
              <a:rPr lang="en-US" sz="1800" dirty="0">
                <a:latin typeface="Cambria" panose="02040503050406030204" pitchFamily="18" charset="0"/>
              </a:rPr>
              <a:t>10mg, 20mg, 30mg, </a:t>
            </a:r>
            <a:r>
              <a:rPr lang="en-US" sz="1800" dirty="0">
                <a:solidFill>
                  <a:schemeClr val="tx2"/>
                </a:solidFill>
                <a:latin typeface="Cambria" panose="02040503050406030204" pitchFamily="18" charset="0"/>
              </a:rPr>
              <a:t>40mg</a:t>
            </a:r>
          </a:p>
          <a:p>
            <a:pPr>
              <a:buNone/>
            </a:pPr>
            <a:r>
              <a:rPr lang="en-US" sz="1800" dirty="0">
                <a:solidFill>
                  <a:schemeClr val="tx2"/>
                </a:solidFill>
                <a:latin typeface="Cambria" panose="02040503050406030204" pitchFamily="18" charset="0"/>
              </a:rPr>
              <a:t>       </a:t>
            </a:r>
            <a:r>
              <a:rPr lang="en-US" sz="2000" dirty="0">
                <a:solidFill>
                  <a:srgbClr val="003399"/>
                </a:solidFill>
                <a:latin typeface="Cambria" panose="02040503050406030204" pitchFamily="18" charset="0"/>
              </a:rPr>
              <a:t>Half-life*21 hours</a:t>
            </a:r>
            <a:endParaRPr lang="en-US" sz="1800" dirty="0">
              <a:solidFill>
                <a:srgbClr val="003399"/>
              </a:solidFill>
              <a:latin typeface="Cambria" panose="02040503050406030204" pitchFamily="18" charset="0"/>
            </a:endParaRPr>
          </a:p>
          <a:p>
            <a:r>
              <a:rPr lang="en-US" sz="2000" dirty="0">
                <a:latin typeface="Cambria" panose="02040503050406030204" pitchFamily="18" charset="0"/>
              </a:rPr>
              <a:t>sertraline: </a:t>
            </a:r>
            <a:r>
              <a:rPr lang="en-US" sz="1800" dirty="0">
                <a:latin typeface="Cambria" panose="02040503050406030204" pitchFamily="18" charset="0"/>
              </a:rPr>
              <a:t>25mg, 50mg, 100mg</a:t>
            </a:r>
            <a:endParaRPr lang="en-US" sz="2000" dirty="0">
              <a:latin typeface="Cambria" panose="02040503050406030204" pitchFamily="18" charset="0"/>
            </a:endParaRPr>
          </a:p>
          <a:p>
            <a:pPr>
              <a:buNone/>
            </a:pPr>
            <a:r>
              <a:rPr lang="en-US" sz="2000" dirty="0">
                <a:solidFill>
                  <a:srgbClr val="003399"/>
                </a:solidFill>
                <a:latin typeface="Cambria" panose="02040503050406030204" pitchFamily="18" charset="0"/>
              </a:rPr>
              <a:t>      Half-life*26 hours</a:t>
            </a:r>
          </a:p>
          <a:p>
            <a:pPr>
              <a:buNone/>
            </a:pPr>
            <a:endParaRPr lang="en-US" sz="2000" dirty="0">
              <a:solidFill>
                <a:srgbClr val="003399"/>
              </a:solidFill>
              <a:latin typeface="Cambria" panose="02040503050406030204" pitchFamily="18" charset="0"/>
            </a:endParaRPr>
          </a:p>
          <a:p>
            <a:pPr marL="0" indent="0" algn="ctr">
              <a:spcBef>
                <a:spcPts val="0"/>
              </a:spcBef>
              <a:buNone/>
            </a:pPr>
            <a:r>
              <a:rPr lang="en-US" sz="1400" b="1" dirty="0">
                <a:solidFill>
                  <a:srgbClr val="003399"/>
                </a:solidFill>
                <a:latin typeface="Cambria" panose="02040503050406030204" pitchFamily="18" charset="0"/>
                <a:cs typeface="Arial"/>
              </a:rPr>
              <a:t>The half-life is the amount of time it takes for half of the drug to be eliminated from the body. The shorter the half-life, the quicker the drug is eliminated.</a:t>
            </a:r>
            <a:endParaRPr lang="en-US" sz="1400" dirty="0">
              <a:solidFill>
                <a:srgbClr val="003399"/>
              </a:solidFill>
              <a:latin typeface="Cambria" panose="02040503050406030204" pitchFamily="18" charset="0"/>
              <a:cs typeface="Arial"/>
            </a:endParaRPr>
          </a:p>
          <a:p>
            <a:endParaRPr lang="en-US" sz="2000" dirty="0">
              <a:solidFill>
                <a:srgbClr val="003399"/>
              </a:solidFill>
              <a:latin typeface="Cambria" panose="02040503050406030204" pitchFamily="18" charset="0"/>
            </a:endParaRPr>
          </a:p>
          <a:p>
            <a:pPr>
              <a:buNone/>
            </a:pPr>
            <a:endParaRPr lang="en-US" sz="2000" dirty="0">
              <a:solidFill>
                <a:srgbClr val="003399"/>
              </a:solidFill>
              <a:latin typeface="+mj-lt"/>
            </a:endParaRPr>
          </a:p>
          <a:p>
            <a:endParaRPr lang="en-US" sz="2000" dirty="0">
              <a:solidFill>
                <a:srgbClr val="003399"/>
              </a:solidFill>
              <a:latin typeface="+mj-lt"/>
            </a:endParaRPr>
          </a:p>
          <a:p>
            <a:pPr>
              <a:buNone/>
            </a:pPr>
            <a:endParaRPr lang="en-US" sz="2000" dirty="0">
              <a:solidFill>
                <a:srgbClr val="003399"/>
              </a:solidFill>
              <a:latin typeface="+mj-lt"/>
            </a:endParaRPr>
          </a:p>
          <a:p>
            <a:pPr>
              <a:buNone/>
            </a:pPr>
            <a:endParaRPr lang="en-US" sz="2000" b="1" dirty="0">
              <a:latin typeface="+mj-lt"/>
            </a:endParaRPr>
          </a:p>
          <a:p>
            <a:pPr>
              <a:buNone/>
            </a:pPr>
            <a:endParaRPr lang="en-US" sz="2000" b="1" dirty="0">
              <a:latin typeface="+mj-lt"/>
            </a:endParaRPr>
          </a:p>
          <a:p>
            <a:pPr>
              <a:buNone/>
            </a:pPr>
            <a:endParaRPr lang="en-US" sz="2000" b="1" dirty="0">
              <a:latin typeface="+mj-lt"/>
            </a:endParaRPr>
          </a:p>
          <a:p>
            <a:pPr>
              <a:buNone/>
            </a:pPr>
            <a:endParaRPr lang="en-US" sz="2000" b="1" dirty="0">
              <a:latin typeface="+mj-lt"/>
            </a:endParaRPr>
          </a:p>
          <a:p>
            <a:pPr>
              <a:buNone/>
            </a:pPr>
            <a:endParaRPr lang="en-US" sz="2000" b="1" dirty="0">
              <a:latin typeface="+mj-lt"/>
            </a:endParaRPr>
          </a:p>
          <a:p>
            <a:pPr>
              <a:buNone/>
            </a:pPr>
            <a:endParaRPr lang="en-US" sz="2000" dirty="0">
              <a:latin typeface="Arial"/>
              <a:cs typeface="Arial"/>
            </a:endParaRPr>
          </a:p>
          <a:p>
            <a:pPr>
              <a:buNone/>
            </a:pPr>
            <a:endParaRPr lang="en-US" sz="2000" b="1" dirty="0">
              <a:latin typeface="+mj-lt"/>
            </a:endParaRPr>
          </a:p>
          <a:p>
            <a:endParaRPr lang="en-US" sz="2000" b="1" dirty="0">
              <a:latin typeface="+mj-lt"/>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17</a:t>
            </a:fld>
            <a:endParaRPr lang="en-US"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696200" cy="685800"/>
          </a:xfrm>
        </p:spPr>
        <p:txBody>
          <a:bodyPr/>
          <a:lstStyle/>
          <a:p>
            <a:r>
              <a:rPr lang="en-US" dirty="0">
                <a:latin typeface="Cambria" panose="02040503050406030204" pitchFamily="18" charset="0"/>
              </a:rPr>
              <a:t>Antidepressants: SNRIs</a:t>
            </a:r>
          </a:p>
        </p:txBody>
      </p:sp>
      <p:sp>
        <p:nvSpPr>
          <p:cNvPr id="3" name="Content Placeholder 2"/>
          <p:cNvSpPr>
            <a:spLocks noGrp="1"/>
          </p:cNvSpPr>
          <p:nvPr>
            <p:ph idx="1"/>
          </p:nvPr>
        </p:nvSpPr>
        <p:spPr>
          <a:xfrm>
            <a:off x="914400" y="990600"/>
            <a:ext cx="7848600" cy="5105400"/>
          </a:xfrm>
        </p:spPr>
        <p:txBody>
          <a:bodyPr/>
          <a:lstStyle/>
          <a:p>
            <a:pPr>
              <a:buNone/>
            </a:pPr>
            <a:r>
              <a:rPr lang="en-US" sz="2000" dirty="0">
                <a:latin typeface="Cambria" panose="02040503050406030204" pitchFamily="18" charset="0"/>
              </a:rPr>
              <a:t>Known as but not limited to:</a:t>
            </a:r>
          </a:p>
          <a:p>
            <a:r>
              <a:rPr lang="en-US" sz="2000" dirty="0">
                <a:latin typeface="Cambria" panose="02040503050406030204" pitchFamily="18" charset="0"/>
              </a:rPr>
              <a:t>duloxetine, venlafaxine, desvenlafaxine, milnacipran, levomilnacipran</a:t>
            </a:r>
          </a:p>
          <a:p>
            <a:endParaRPr lang="en-US" sz="2000" dirty="0">
              <a:latin typeface="Cambria" panose="02040503050406030204" pitchFamily="18" charset="0"/>
            </a:endParaRPr>
          </a:p>
          <a:p>
            <a:pPr marL="0" indent="0">
              <a:spcBef>
                <a:spcPts val="0"/>
              </a:spcBef>
              <a:spcAft>
                <a:spcPts val="0"/>
              </a:spcAft>
              <a:buNone/>
            </a:pPr>
            <a:r>
              <a:rPr lang="en-US" sz="2000" dirty="0">
                <a:latin typeface="Cambria" panose="02040503050406030204" pitchFamily="18" charset="0"/>
              </a:rPr>
              <a:t>SNRIs or serotonin norepinephrine reuptake inhibitors are a class of medications that are effective in treating depression but are used to treat other conditions such as fibromyalgia, anxiety disorders, chronic pain, obsessive-compulsive disorder, hot flashes and neuropathy. SNRIs block the reabsorption or reuptake of the neurotransmitters serotonin and norepinephrine in the brain. Serotonin seems to help regulate mood. Norepinephrine regulates mood and seems to be involved in pain perception, motivation, and concentration. Pain and depression are closely related, so SNRIs are being used to treat both pain and depression.</a:t>
            </a: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18</a:t>
            </a:fld>
            <a:endParaRPr lang="en-US"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rPr>
              <a:t>Antidepressants: SNRIs</a:t>
            </a:r>
          </a:p>
        </p:txBody>
      </p:sp>
      <p:sp>
        <p:nvSpPr>
          <p:cNvPr id="3" name="Content Placeholder 2"/>
          <p:cNvSpPr>
            <a:spLocks noGrp="1"/>
          </p:cNvSpPr>
          <p:nvPr>
            <p:ph idx="1"/>
          </p:nvPr>
        </p:nvSpPr>
        <p:spPr>
          <a:xfrm>
            <a:off x="914400" y="990600"/>
            <a:ext cx="7620000" cy="5105400"/>
          </a:xfrm>
        </p:spPr>
        <p:txBody>
          <a:bodyPr/>
          <a:lstStyle/>
          <a:p>
            <a:pPr>
              <a:buNone/>
            </a:pPr>
            <a:r>
              <a:rPr lang="en-US" sz="2000" b="1" dirty="0">
                <a:latin typeface="Cambria" panose="02040503050406030204" pitchFamily="18" charset="0"/>
                <a:cs typeface="Arial"/>
              </a:rPr>
              <a:t>Side effects</a:t>
            </a:r>
            <a:r>
              <a:rPr lang="en-US" sz="2000" dirty="0">
                <a:latin typeface="Cambria" panose="02040503050406030204" pitchFamily="18" charset="0"/>
                <a:cs typeface="Arial"/>
              </a:rPr>
              <a:t>:</a:t>
            </a:r>
          </a:p>
          <a:p>
            <a:pPr>
              <a:buNone/>
            </a:pPr>
            <a:endParaRPr lang="en-US" sz="2000" dirty="0">
              <a:latin typeface="Cambria" panose="02040503050406030204" pitchFamily="18" charset="0"/>
              <a:cs typeface="Arial"/>
            </a:endParaRPr>
          </a:p>
          <a:p>
            <a:pPr>
              <a:spcBef>
                <a:spcPts val="0"/>
              </a:spcBef>
              <a:spcAft>
                <a:spcPts val="0"/>
              </a:spcAft>
            </a:pPr>
            <a:r>
              <a:rPr lang="en-US" sz="2000" dirty="0">
                <a:latin typeface="Cambria" panose="02040503050406030204" pitchFamily="18" charset="0"/>
                <a:cs typeface="Arial"/>
              </a:rPr>
              <a:t>Common side effects of SNRIs include but are not limited to: headaches, nausea, insomnia, dizziness, anorexia, somnolence, xerostomia, asthenia (weakness), diaphoresis, hypertension, nervousness, abnormal dreams, blurred vision, anxiety, tremor, agitation, abdominal pain, yawning, and palpitations/tachycardia</a:t>
            </a:r>
          </a:p>
          <a:p>
            <a:pPr marL="0" indent="0">
              <a:spcBef>
                <a:spcPts val="0"/>
              </a:spcBef>
              <a:spcAft>
                <a:spcPts val="0"/>
              </a:spcAft>
              <a:buNone/>
            </a:pPr>
            <a:endParaRPr lang="en-US" sz="2000" dirty="0">
              <a:latin typeface="Cambria" panose="02040503050406030204" pitchFamily="18" charset="0"/>
              <a:cs typeface="Arial"/>
            </a:endParaRPr>
          </a:p>
          <a:p>
            <a:pPr>
              <a:spcBef>
                <a:spcPts val="0"/>
              </a:spcBef>
              <a:spcAft>
                <a:spcPts val="0"/>
              </a:spcAft>
            </a:pPr>
            <a:r>
              <a:rPr lang="en-US" sz="2000" dirty="0">
                <a:latin typeface="Cambria" panose="02040503050406030204" pitchFamily="18" charset="0"/>
                <a:cs typeface="Arial"/>
              </a:rPr>
              <a:t>Severe side effects of SNRIs include but are not limited to: hypomania/mania, serotonin syndrome, seizures, hypertension, pancreatitis, liver toxicity, arrhythmias, interstitial lung disease, blood dyscrasias, hyponatremia, withdrawal symptoms if stopped abruptly, glaucoma, suicidality, depression exacerbation, SIADH, Stevens-Johnson syndrome, and erythema </a:t>
            </a:r>
            <a:r>
              <a:rPr lang="en-US" sz="2000" dirty="0" err="1">
                <a:latin typeface="Cambria" panose="02040503050406030204" pitchFamily="18" charset="0"/>
                <a:cs typeface="Arial"/>
              </a:rPr>
              <a:t>multiforme</a:t>
            </a:r>
            <a:endParaRPr lang="en-US" sz="2000" dirty="0">
              <a:latin typeface="Cambria" panose="02040503050406030204" pitchFamily="18" charset="0"/>
              <a:cs typeface="Arial"/>
            </a:endParaRPr>
          </a:p>
          <a:p>
            <a:pPr>
              <a:buNone/>
            </a:pPr>
            <a:endParaRPr lang="en-US" sz="2000" dirty="0">
              <a:latin typeface="Arial"/>
              <a:cs typeface="Arial"/>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19</a:t>
            </a:fld>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rPr>
              <a:t>MEDICATIONS II</a:t>
            </a:r>
          </a:p>
        </p:txBody>
      </p:sp>
      <p:sp>
        <p:nvSpPr>
          <p:cNvPr id="3" name="Content Placeholder 2"/>
          <p:cNvSpPr>
            <a:spLocks noGrp="1"/>
          </p:cNvSpPr>
          <p:nvPr>
            <p:ph idx="1"/>
          </p:nvPr>
        </p:nvSpPr>
        <p:spPr>
          <a:xfrm>
            <a:off x="914400" y="990600"/>
            <a:ext cx="7772400" cy="5105400"/>
          </a:xfrm>
        </p:spPr>
        <p:txBody>
          <a:bodyPr/>
          <a:lstStyle/>
          <a:p>
            <a:pPr marL="0" indent="0">
              <a:spcBef>
                <a:spcPts val="0"/>
              </a:spcBef>
              <a:buNone/>
            </a:pPr>
            <a:r>
              <a:rPr lang="en-US" sz="2000" dirty="0">
                <a:latin typeface="Cambria" panose="02040503050406030204" pitchFamily="18" charset="0"/>
                <a:cs typeface="Arial"/>
              </a:rPr>
              <a:t>This educational presentation will cover medications with possible side effects and drug interactions often encountered by medical examiners while performing DOT driver exams.</a:t>
            </a:r>
          </a:p>
          <a:p>
            <a:pPr marL="0" indent="0">
              <a:spcBef>
                <a:spcPts val="0"/>
              </a:spcBef>
              <a:buNone/>
            </a:pPr>
            <a:endParaRPr lang="en-US" sz="2000" dirty="0">
              <a:latin typeface="Cambria" panose="02040503050406030204" pitchFamily="18" charset="0"/>
              <a:cs typeface="Arial"/>
            </a:endParaRPr>
          </a:p>
          <a:p>
            <a:pPr marL="0" indent="0">
              <a:spcBef>
                <a:spcPts val="0"/>
              </a:spcBef>
              <a:buNone/>
            </a:pPr>
            <a:r>
              <a:rPr lang="en-US" sz="2000" dirty="0">
                <a:latin typeface="Cambria" panose="02040503050406030204" pitchFamily="18" charset="0"/>
                <a:cs typeface="Arial"/>
              </a:rPr>
              <a:t>This video is intended to provide information to help apply standards in the Federal regulations or serve as a reference for medical examiners, drivers, and motor carrier safety departments. This video and its contents are strictly educational and not legally binding on medical examiners.</a:t>
            </a:r>
          </a:p>
          <a:p>
            <a:pPr marL="0" indent="0">
              <a:buNone/>
            </a:pPr>
            <a:endParaRPr lang="en-US" sz="2000" dirty="0">
              <a:latin typeface="Cambria" panose="02040503050406030204" pitchFamily="18" charset="0"/>
              <a:cs typeface="Arial"/>
            </a:endParaRPr>
          </a:p>
          <a:p>
            <a:pPr marL="0" indent="0">
              <a:spcBef>
                <a:spcPts val="0"/>
              </a:spcBef>
              <a:buNone/>
            </a:pPr>
            <a:r>
              <a:rPr lang="en-US" sz="2000" dirty="0">
                <a:latin typeface="Cambria" panose="02040503050406030204" pitchFamily="18" charset="0"/>
                <a:cs typeface="Arial"/>
              </a:rPr>
              <a:t>The most current safety, diagnostic and treatment information was</a:t>
            </a:r>
          </a:p>
          <a:p>
            <a:pPr marL="0" indent="0">
              <a:spcBef>
                <a:spcPts val="0"/>
              </a:spcBef>
              <a:buNone/>
            </a:pPr>
            <a:r>
              <a:rPr lang="en-US" sz="2000" dirty="0">
                <a:latin typeface="Cambria" panose="02040503050406030204" pitchFamily="18" charset="0"/>
                <a:cs typeface="Arial"/>
              </a:rPr>
              <a:t>obtained from various evidence-based, patient-specific guidelines.</a:t>
            </a:r>
          </a:p>
          <a:p>
            <a:pPr>
              <a:buNone/>
            </a:pPr>
            <a:endParaRPr lang="en-US" sz="2000" dirty="0">
              <a:latin typeface="+mj-lt"/>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2</a:t>
            </a:fld>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rPr>
              <a:t>Antidepressants: SNRIs</a:t>
            </a:r>
          </a:p>
        </p:txBody>
      </p:sp>
      <p:sp>
        <p:nvSpPr>
          <p:cNvPr id="3" name="Content Placeholder 2"/>
          <p:cNvSpPr>
            <a:spLocks noGrp="1"/>
          </p:cNvSpPr>
          <p:nvPr>
            <p:ph idx="1"/>
          </p:nvPr>
        </p:nvSpPr>
        <p:spPr>
          <a:xfrm>
            <a:off x="914400" y="990600"/>
            <a:ext cx="7467600" cy="5105400"/>
          </a:xfrm>
        </p:spPr>
        <p:txBody>
          <a:bodyPr/>
          <a:lstStyle/>
          <a:p>
            <a:pPr>
              <a:buNone/>
            </a:pPr>
            <a:r>
              <a:rPr lang="en-US" sz="2000" b="1" dirty="0">
                <a:latin typeface="Cambria" panose="02040503050406030204" pitchFamily="18" charset="0"/>
                <a:cs typeface="Arial"/>
              </a:rPr>
              <a:t>Drug Interactions</a:t>
            </a:r>
            <a:r>
              <a:rPr lang="en-US" sz="2000" dirty="0">
                <a:latin typeface="Cambria" panose="02040503050406030204" pitchFamily="18" charset="0"/>
                <a:cs typeface="Arial"/>
              </a:rPr>
              <a:t>:</a:t>
            </a:r>
          </a:p>
          <a:p>
            <a:r>
              <a:rPr lang="en-US" sz="2000" dirty="0">
                <a:latin typeface="Cambria" panose="02040503050406030204" pitchFamily="18" charset="0"/>
                <a:cs typeface="Arial"/>
              </a:rPr>
              <a:t>SNRIs and antipsychotics such as aripiprazole may increase risk of CNS depression, psychomotor impairment, and serotonin syndrome (additive effects)</a:t>
            </a:r>
          </a:p>
          <a:p>
            <a:r>
              <a:rPr lang="en-US" sz="2000" dirty="0">
                <a:latin typeface="Cambria" panose="02040503050406030204" pitchFamily="18" charset="0"/>
                <a:cs typeface="Arial"/>
              </a:rPr>
              <a:t>SNRIs taken with aspirin may increase risk of bleeding</a:t>
            </a:r>
          </a:p>
          <a:p>
            <a:r>
              <a:rPr lang="en-US" sz="2000" dirty="0">
                <a:latin typeface="Cambria" panose="02040503050406030204" pitchFamily="18" charset="0"/>
                <a:cs typeface="Arial"/>
              </a:rPr>
              <a:t>SNRIs taken with diphenhydramine may increase risk of CNS depression and psychomotor impairment</a:t>
            </a:r>
          </a:p>
          <a:p>
            <a:r>
              <a:rPr lang="en-US" sz="2000" dirty="0">
                <a:latin typeface="Cambria" panose="02040503050406030204" pitchFamily="18" charset="0"/>
                <a:cs typeface="Arial"/>
              </a:rPr>
              <a:t>SNRIs taken with dextromethorphan may increase risk of serotonin syndrome</a:t>
            </a:r>
          </a:p>
          <a:p>
            <a:r>
              <a:rPr lang="en-US" sz="2000" dirty="0">
                <a:latin typeface="Cambria" panose="02040503050406030204" pitchFamily="18" charset="0"/>
              </a:rPr>
              <a:t>SSRIs interact with amphetamines by increasing the risk of serotonin syndrome</a:t>
            </a:r>
          </a:p>
          <a:p>
            <a:r>
              <a:rPr lang="en-US" sz="2000" dirty="0">
                <a:latin typeface="Cambria" panose="02040503050406030204" pitchFamily="18" charset="0"/>
              </a:rPr>
              <a:t>SSRIs when taken with hydrochlorothiazide or spironolactone may increase the risk for hyponatremia or SIADH</a:t>
            </a:r>
          </a:p>
          <a:p>
            <a:r>
              <a:rPr lang="en-US" sz="2000" dirty="0">
                <a:latin typeface="Cambria" panose="02040503050406030204" pitchFamily="18" charset="0"/>
              </a:rPr>
              <a:t>SSRIs when taken with opiates may increase risk of CNS and respiratory depression along with psychomotor impairment</a:t>
            </a:r>
          </a:p>
          <a:p>
            <a:endParaRPr lang="en-US" sz="2000" dirty="0">
              <a:latin typeface="Arial"/>
              <a:cs typeface="Arial"/>
            </a:endParaRPr>
          </a:p>
          <a:p>
            <a:endParaRPr lang="en-US" sz="2000" dirty="0">
              <a:latin typeface="Arial"/>
              <a:cs typeface="Arial"/>
            </a:endParaRPr>
          </a:p>
          <a:p>
            <a:endParaRPr lang="en-US" sz="2000" dirty="0">
              <a:latin typeface="Arial"/>
              <a:cs typeface="Arial"/>
            </a:endParaRPr>
          </a:p>
          <a:p>
            <a:pPr>
              <a:buNone/>
            </a:pPr>
            <a:endParaRPr lang="en-US" sz="2000" dirty="0">
              <a:latin typeface="Arial"/>
              <a:cs typeface="Arial"/>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20</a:t>
            </a:fld>
            <a:endParaRPr lang="en-US"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rPr>
              <a:t>Antidepressants: SNRIs</a:t>
            </a:r>
          </a:p>
        </p:txBody>
      </p:sp>
      <p:sp>
        <p:nvSpPr>
          <p:cNvPr id="3" name="Content Placeholder 2"/>
          <p:cNvSpPr>
            <a:spLocks noGrp="1"/>
          </p:cNvSpPr>
          <p:nvPr>
            <p:ph idx="1"/>
          </p:nvPr>
        </p:nvSpPr>
        <p:spPr>
          <a:xfrm>
            <a:off x="914400" y="990600"/>
            <a:ext cx="7620000" cy="5105400"/>
          </a:xfrm>
        </p:spPr>
        <p:txBody>
          <a:bodyPr/>
          <a:lstStyle/>
          <a:p>
            <a:pPr>
              <a:buNone/>
            </a:pPr>
            <a:r>
              <a:rPr lang="en-US" sz="2000" b="1" dirty="0">
                <a:latin typeface="Cambria" panose="02040503050406030204" pitchFamily="18" charset="0"/>
              </a:rPr>
              <a:t>Dosage</a:t>
            </a:r>
            <a:r>
              <a:rPr lang="en-US" sz="2000" dirty="0">
                <a:latin typeface="Cambria" panose="02040503050406030204" pitchFamily="18" charset="0"/>
              </a:rPr>
              <a:t>:</a:t>
            </a:r>
          </a:p>
          <a:p>
            <a:r>
              <a:rPr lang="en-US" sz="2000" dirty="0">
                <a:latin typeface="Cambria" panose="02040503050406030204" pitchFamily="18" charset="0"/>
              </a:rPr>
              <a:t>Duloxetine</a:t>
            </a:r>
            <a:r>
              <a:rPr lang="en-US" sz="1800" dirty="0">
                <a:latin typeface="Cambria" panose="02040503050406030204" pitchFamily="18" charset="0"/>
              </a:rPr>
              <a:t>: 20mg, 30mg, 40mg, 60mg</a:t>
            </a:r>
          </a:p>
          <a:p>
            <a:pPr>
              <a:buNone/>
            </a:pPr>
            <a:r>
              <a:rPr lang="en-US" sz="1800" dirty="0">
                <a:latin typeface="Cambria" panose="02040503050406030204" pitchFamily="18" charset="0"/>
              </a:rPr>
              <a:t>       </a:t>
            </a:r>
            <a:r>
              <a:rPr lang="en-US" sz="2000" dirty="0">
                <a:solidFill>
                  <a:srgbClr val="003399"/>
                </a:solidFill>
                <a:latin typeface="Cambria" panose="02040503050406030204" pitchFamily="18" charset="0"/>
              </a:rPr>
              <a:t>Half-life* 12 hours</a:t>
            </a:r>
          </a:p>
          <a:p>
            <a:r>
              <a:rPr lang="en-US" sz="2000" dirty="0">
                <a:latin typeface="Cambria" panose="02040503050406030204" pitchFamily="18" charset="0"/>
              </a:rPr>
              <a:t>Venlafaxine: </a:t>
            </a:r>
            <a:r>
              <a:rPr lang="en-US" sz="1800" dirty="0">
                <a:latin typeface="Cambria" panose="02040503050406030204" pitchFamily="18" charset="0"/>
              </a:rPr>
              <a:t>37.5mg, 75mg, 150mg</a:t>
            </a:r>
          </a:p>
          <a:p>
            <a:pPr>
              <a:buNone/>
            </a:pPr>
            <a:r>
              <a:rPr lang="en-US" sz="1800" dirty="0">
                <a:latin typeface="Cambria" panose="02040503050406030204" pitchFamily="18" charset="0"/>
              </a:rPr>
              <a:t>       </a:t>
            </a:r>
            <a:r>
              <a:rPr lang="en-US" sz="2000" dirty="0">
                <a:solidFill>
                  <a:srgbClr val="003399"/>
                </a:solidFill>
                <a:latin typeface="Cambria" panose="02040503050406030204" pitchFamily="18" charset="0"/>
              </a:rPr>
              <a:t>Half-life*  5 hours</a:t>
            </a:r>
          </a:p>
          <a:p>
            <a:r>
              <a:rPr lang="en-US" sz="2000" dirty="0">
                <a:latin typeface="Cambria" panose="02040503050406030204" pitchFamily="18" charset="0"/>
              </a:rPr>
              <a:t>Desvenlafaxine: </a:t>
            </a:r>
            <a:r>
              <a:rPr lang="en-US" sz="1800" dirty="0">
                <a:latin typeface="Cambria" panose="02040503050406030204" pitchFamily="18" charset="0"/>
              </a:rPr>
              <a:t>25mg, 50mg, 100mg</a:t>
            </a:r>
          </a:p>
          <a:p>
            <a:pPr>
              <a:buNone/>
            </a:pPr>
            <a:r>
              <a:rPr lang="en-US" sz="1800" dirty="0">
                <a:latin typeface="Cambria" panose="02040503050406030204" pitchFamily="18" charset="0"/>
              </a:rPr>
              <a:t>       </a:t>
            </a:r>
            <a:r>
              <a:rPr lang="en-US" sz="2000" dirty="0">
                <a:solidFill>
                  <a:srgbClr val="003399"/>
                </a:solidFill>
                <a:latin typeface="Cambria" panose="02040503050406030204" pitchFamily="18" charset="0"/>
              </a:rPr>
              <a:t>Half-life*  11 hours</a:t>
            </a:r>
          </a:p>
          <a:p>
            <a:r>
              <a:rPr lang="en-US" sz="2000" dirty="0">
                <a:latin typeface="Cambria" panose="02040503050406030204" pitchFamily="18" charset="0"/>
              </a:rPr>
              <a:t>Milnacipran</a:t>
            </a:r>
            <a:r>
              <a:rPr lang="en-US" sz="1800" dirty="0">
                <a:latin typeface="Cambria" panose="02040503050406030204" pitchFamily="18" charset="0"/>
              </a:rPr>
              <a:t>: 12.5mg, 25mg, 50mg,100mg</a:t>
            </a:r>
            <a:r>
              <a:rPr lang="en-US" sz="900" dirty="0">
                <a:latin typeface="Cambria" panose="02040503050406030204" pitchFamily="18" charset="0"/>
              </a:rPr>
              <a:t>- </a:t>
            </a:r>
          </a:p>
          <a:p>
            <a:pPr>
              <a:buNone/>
            </a:pPr>
            <a:r>
              <a:rPr lang="en-US" sz="2000" dirty="0">
                <a:solidFill>
                  <a:srgbClr val="003399"/>
                </a:solidFill>
                <a:latin typeface="Cambria" panose="02040503050406030204" pitchFamily="18" charset="0"/>
              </a:rPr>
              <a:t>      Half-life*  6-8 hours</a:t>
            </a:r>
          </a:p>
          <a:p>
            <a:r>
              <a:rPr lang="en-US" sz="2000" dirty="0">
                <a:latin typeface="Cambria" panose="02040503050406030204" pitchFamily="18" charset="0"/>
              </a:rPr>
              <a:t>Levomilnacipran: </a:t>
            </a:r>
            <a:r>
              <a:rPr lang="en-US" sz="1800" dirty="0">
                <a:latin typeface="Cambria" panose="02040503050406030204" pitchFamily="18" charset="0"/>
              </a:rPr>
              <a:t>20mg, 40mg, 80mg,120mg</a:t>
            </a:r>
            <a:endParaRPr lang="en-US" sz="2000" dirty="0">
              <a:latin typeface="Cambria" panose="02040503050406030204" pitchFamily="18" charset="0"/>
            </a:endParaRPr>
          </a:p>
          <a:p>
            <a:pPr>
              <a:buNone/>
            </a:pPr>
            <a:r>
              <a:rPr lang="en-US" sz="2000" dirty="0">
                <a:solidFill>
                  <a:srgbClr val="003399"/>
                </a:solidFill>
                <a:latin typeface="Cambria" panose="02040503050406030204" pitchFamily="18" charset="0"/>
              </a:rPr>
              <a:t>      Half-life*  12 hours</a:t>
            </a:r>
          </a:p>
          <a:p>
            <a:pPr>
              <a:buNone/>
            </a:pPr>
            <a:endParaRPr lang="en-US" sz="2000" dirty="0">
              <a:latin typeface="+mj-lt"/>
            </a:endParaRPr>
          </a:p>
          <a:p>
            <a:pPr>
              <a:buNone/>
            </a:pPr>
            <a:endParaRPr lang="en-US" sz="2000" dirty="0">
              <a:latin typeface="+mj-lt"/>
            </a:endParaRPr>
          </a:p>
          <a:p>
            <a:pPr>
              <a:buNone/>
            </a:pPr>
            <a:endParaRPr lang="en-US" sz="2000" dirty="0">
              <a:latin typeface="+mj-lt"/>
            </a:endParaRPr>
          </a:p>
          <a:p>
            <a:pPr>
              <a:buNone/>
            </a:pPr>
            <a:endParaRPr lang="en-US" sz="2000" dirty="0">
              <a:latin typeface="+mj-lt"/>
            </a:endParaRPr>
          </a:p>
          <a:p>
            <a:pPr>
              <a:buNone/>
            </a:pPr>
            <a:endParaRPr lang="en-US" sz="2000" dirty="0">
              <a:latin typeface="+mj-lt"/>
            </a:endParaRPr>
          </a:p>
          <a:p>
            <a:pPr>
              <a:buNone/>
            </a:pPr>
            <a:endParaRPr lang="en-US" sz="2000" dirty="0"/>
          </a:p>
          <a:p>
            <a:pPr>
              <a:buNone/>
            </a:pPr>
            <a:endParaRPr lang="en-US" sz="2000" dirty="0">
              <a:latin typeface="+mj-lt"/>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21</a:t>
            </a:fld>
            <a:endParaRPr lang="en-US"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rPr>
              <a:t>Antidepressants: NDRIs</a:t>
            </a:r>
          </a:p>
        </p:txBody>
      </p:sp>
      <p:sp>
        <p:nvSpPr>
          <p:cNvPr id="3" name="Content Placeholder 2"/>
          <p:cNvSpPr>
            <a:spLocks noGrp="1"/>
          </p:cNvSpPr>
          <p:nvPr>
            <p:ph idx="1"/>
          </p:nvPr>
        </p:nvSpPr>
        <p:spPr>
          <a:xfrm>
            <a:off x="990600" y="990600"/>
            <a:ext cx="7391400" cy="5105400"/>
          </a:xfrm>
        </p:spPr>
        <p:txBody>
          <a:bodyPr/>
          <a:lstStyle/>
          <a:p>
            <a:pPr>
              <a:buNone/>
            </a:pPr>
            <a:r>
              <a:rPr lang="en-US" sz="2000" dirty="0">
                <a:latin typeface="Cambria" panose="02040503050406030204" pitchFamily="18" charset="0"/>
                <a:cs typeface="Arial"/>
              </a:rPr>
              <a:t>Known as but not limited to:</a:t>
            </a:r>
          </a:p>
          <a:p>
            <a:r>
              <a:rPr lang="en-US" sz="2000" dirty="0">
                <a:latin typeface="Cambria" panose="02040503050406030204" pitchFamily="18" charset="0"/>
                <a:cs typeface="Arial"/>
              </a:rPr>
              <a:t>bupropion</a:t>
            </a:r>
          </a:p>
          <a:p>
            <a:pPr marL="0" indent="0">
              <a:spcBef>
                <a:spcPts val="0"/>
              </a:spcBef>
              <a:buNone/>
            </a:pPr>
            <a:r>
              <a:rPr lang="en-US" sz="2000" dirty="0">
                <a:latin typeface="Cambria" panose="02040503050406030204" pitchFamily="18" charset="0"/>
                <a:cs typeface="Arial"/>
              </a:rPr>
              <a:t>These antidepressants are norepinephrine and dopamine reuptake inhibitors that block the action of specific transporter proteins, increasing the amount of active norepinephrine and dopamine neurotransmitters throughout the brain. </a:t>
            </a:r>
          </a:p>
          <a:p>
            <a:pPr marL="0" indent="0">
              <a:spcBef>
                <a:spcPts val="0"/>
              </a:spcBef>
              <a:buNone/>
            </a:pPr>
            <a:endParaRPr lang="en-US" sz="2000" dirty="0">
              <a:latin typeface="Cambria" panose="02040503050406030204" pitchFamily="18" charset="0"/>
              <a:cs typeface="Arial"/>
            </a:endParaRPr>
          </a:p>
          <a:p>
            <a:pPr marL="0" indent="0">
              <a:spcBef>
                <a:spcPts val="0"/>
              </a:spcBef>
              <a:buNone/>
            </a:pPr>
            <a:r>
              <a:rPr lang="en-US" sz="2000" dirty="0">
                <a:latin typeface="Cambria" panose="02040503050406030204" pitchFamily="18" charset="0"/>
                <a:cs typeface="Arial"/>
              </a:rPr>
              <a:t>Norepinephrine is thought to play a role in the body’s stress response and helps to regulate sleep, alertness, and blood pressure. Dopamine plays a key role in movement and affects motivation, perception of reality, and the ability to experience pleasure. NDRIs are used to treat major depression disorder, particularly in individuals who do not respond well to SSRIs. They also treat seasonal affective disorder, smoking cessation, bipolar depression, ADHD, and SSRI-associated sexual dysfunction.</a:t>
            </a: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22</a:t>
            </a:fld>
            <a:endParaRPr lang="en-US"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rPr>
              <a:t>Antidepressants: NDRIs </a:t>
            </a:r>
          </a:p>
        </p:txBody>
      </p:sp>
      <p:sp>
        <p:nvSpPr>
          <p:cNvPr id="3" name="Content Placeholder 2"/>
          <p:cNvSpPr>
            <a:spLocks noGrp="1"/>
          </p:cNvSpPr>
          <p:nvPr>
            <p:ph idx="1"/>
          </p:nvPr>
        </p:nvSpPr>
        <p:spPr>
          <a:xfrm>
            <a:off x="914400" y="838203"/>
            <a:ext cx="7848600" cy="5526019"/>
          </a:xfrm>
        </p:spPr>
        <p:txBody>
          <a:bodyPr/>
          <a:lstStyle/>
          <a:p>
            <a:pPr>
              <a:buNone/>
            </a:pPr>
            <a:r>
              <a:rPr lang="en-US" sz="2000" b="1" dirty="0">
                <a:latin typeface="Cambria" panose="02040503050406030204" pitchFamily="18" charset="0"/>
                <a:cs typeface="Arial"/>
              </a:rPr>
              <a:t>Side Effects</a:t>
            </a:r>
            <a:r>
              <a:rPr lang="en-US" sz="2000" dirty="0">
                <a:latin typeface="Cambria" panose="02040503050406030204" pitchFamily="18" charset="0"/>
                <a:cs typeface="Arial"/>
              </a:rPr>
              <a:t>:</a:t>
            </a:r>
          </a:p>
          <a:p>
            <a:pPr>
              <a:spcBef>
                <a:spcPts val="0"/>
              </a:spcBef>
            </a:pPr>
            <a:r>
              <a:rPr lang="en-US" sz="2000" dirty="0">
                <a:latin typeface="Cambria" panose="02040503050406030204" pitchFamily="18" charset="0"/>
                <a:cs typeface="Arial"/>
              </a:rPr>
              <a:t>Common side effects of NDRIs include but are not limited to as follows: headaches, agitation, xerostomia, dizziness, nausea, tremor, diaphoresis, abnormal dreams, insomnia, tinnitus, rash, diaphoresis, pharyngitis, tachycardia, anxiety, blurred vision, chest pain, arthralgias/myalgia, urinary frequency, and abdominal pain</a:t>
            </a:r>
          </a:p>
          <a:p>
            <a:pPr marL="0" indent="0">
              <a:spcBef>
                <a:spcPts val="0"/>
              </a:spcBef>
              <a:buNone/>
            </a:pPr>
            <a:endParaRPr lang="en-US" sz="2000" dirty="0">
              <a:latin typeface="Cambria" panose="02040503050406030204" pitchFamily="18" charset="0"/>
              <a:cs typeface="Arial"/>
            </a:endParaRPr>
          </a:p>
          <a:p>
            <a:pPr>
              <a:spcBef>
                <a:spcPts val="0"/>
              </a:spcBef>
            </a:pPr>
            <a:r>
              <a:rPr lang="en-US" sz="2000" dirty="0">
                <a:latin typeface="Cambria" panose="02040503050406030204" pitchFamily="18" charset="0"/>
                <a:cs typeface="Arial"/>
              </a:rPr>
              <a:t>Severe side effects of NDRIs include but are not limited to as follows: seizures, mania, severe hypertension, myocardial infarction, arrhythmias, glaucoma, anaphylaxis, homicidal and suicidal ideation, liver toxicity, erythema multiforme, and neuropsychiatric disorders</a:t>
            </a:r>
          </a:p>
          <a:p>
            <a:pPr marL="0" indent="0">
              <a:spcBef>
                <a:spcPts val="0"/>
              </a:spcBef>
              <a:buNone/>
            </a:pPr>
            <a:endParaRPr lang="en-US" sz="2000" dirty="0">
              <a:latin typeface="Cambria" panose="02040503050406030204" pitchFamily="18" charset="0"/>
              <a:cs typeface="Arial"/>
            </a:endParaRPr>
          </a:p>
          <a:p>
            <a:pPr marL="0" indent="0">
              <a:spcBef>
                <a:spcPts val="0"/>
              </a:spcBef>
              <a:spcAft>
                <a:spcPts val="0"/>
              </a:spcAft>
              <a:buNone/>
            </a:pPr>
            <a:r>
              <a:rPr lang="en-US" sz="2000" b="1" dirty="0">
                <a:latin typeface="Cambria" panose="02040503050406030204" pitchFamily="18" charset="0"/>
                <a:cs typeface="Arial"/>
              </a:rPr>
              <a:t>Drug Interactions</a:t>
            </a:r>
            <a:r>
              <a:rPr lang="en-US" sz="2000" dirty="0">
                <a:latin typeface="Cambria" panose="02040503050406030204" pitchFamily="18" charset="0"/>
                <a:cs typeface="Arial"/>
              </a:rPr>
              <a:t>:</a:t>
            </a:r>
          </a:p>
          <a:p>
            <a:pPr marL="0" indent="0">
              <a:spcBef>
                <a:spcPts val="0"/>
              </a:spcBef>
              <a:spcAft>
                <a:spcPts val="0"/>
              </a:spcAft>
            </a:pPr>
            <a:r>
              <a:rPr lang="en-US" sz="2000" dirty="0">
                <a:latin typeface="Cambria" panose="02040503050406030204" pitchFamily="18" charset="0"/>
                <a:cs typeface="Arial"/>
              </a:rPr>
              <a:t> Bupropion and caffeine may increase the risk of hypertension</a:t>
            </a:r>
          </a:p>
          <a:p>
            <a:pPr marL="0" indent="0">
              <a:spcBef>
                <a:spcPts val="0"/>
              </a:spcBef>
              <a:spcAft>
                <a:spcPts val="0"/>
              </a:spcAft>
            </a:pPr>
            <a:r>
              <a:rPr lang="en-US" sz="2000" dirty="0">
                <a:latin typeface="Cambria" panose="02040503050406030204" pitchFamily="18" charset="0"/>
                <a:cs typeface="Arial"/>
              </a:rPr>
              <a:t> Bupropion taken with opiates may increase opiate levels and</a:t>
            </a:r>
          </a:p>
          <a:p>
            <a:pPr marL="0" indent="0">
              <a:spcBef>
                <a:spcPts val="0"/>
              </a:spcBef>
              <a:spcAft>
                <a:spcPts val="0"/>
              </a:spcAft>
              <a:buNone/>
            </a:pPr>
            <a:r>
              <a:rPr lang="en-US" sz="2000" dirty="0">
                <a:latin typeface="Cambria" panose="02040503050406030204" pitchFamily="18" charset="0"/>
                <a:cs typeface="Arial"/>
              </a:rPr>
              <a:t>  increases risk of CNS and respiratory depression, increases risk</a:t>
            </a:r>
          </a:p>
          <a:p>
            <a:pPr marL="0" indent="0">
              <a:spcBef>
                <a:spcPts val="0"/>
              </a:spcBef>
              <a:spcAft>
                <a:spcPts val="0"/>
              </a:spcAft>
              <a:buNone/>
            </a:pPr>
            <a:r>
              <a:rPr lang="en-US" sz="2000" dirty="0">
                <a:latin typeface="Cambria" panose="02040503050406030204" pitchFamily="18" charset="0"/>
                <a:cs typeface="Arial"/>
              </a:rPr>
              <a:t>  of seizures, increases depression, and psychomotor impairment </a:t>
            </a: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23</a:t>
            </a:fld>
            <a:endParaRPr lang="en-US"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rPr>
              <a:t>Antidepressants: NDRIs </a:t>
            </a:r>
          </a:p>
        </p:txBody>
      </p:sp>
      <p:sp>
        <p:nvSpPr>
          <p:cNvPr id="3" name="Content Placeholder 2"/>
          <p:cNvSpPr>
            <a:spLocks noGrp="1"/>
          </p:cNvSpPr>
          <p:nvPr>
            <p:ph idx="1"/>
          </p:nvPr>
        </p:nvSpPr>
        <p:spPr>
          <a:xfrm>
            <a:off x="990600" y="914400"/>
            <a:ext cx="7467600" cy="5334000"/>
          </a:xfrm>
        </p:spPr>
        <p:txBody>
          <a:bodyPr/>
          <a:lstStyle/>
          <a:p>
            <a:pPr>
              <a:buNone/>
            </a:pPr>
            <a:r>
              <a:rPr lang="en-US" sz="2000" b="1" dirty="0">
                <a:latin typeface="Cambria" panose="02040503050406030204" pitchFamily="18" charset="0"/>
                <a:cs typeface="Arial"/>
              </a:rPr>
              <a:t>Drug Interactions</a:t>
            </a:r>
            <a:r>
              <a:rPr lang="en-US" sz="2000" dirty="0">
                <a:latin typeface="Cambria" panose="02040503050406030204" pitchFamily="18" charset="0"/>
                <a:cs typeface="Arial"/>
              </a:rPr>
              <a:t>: continued</a:t>
            </a:r>
          </a:p>
          <a:p>
            <a:r>
              <a:rPr lang="en-US" sz="2000" dirty="0">
                <a:latin typeface="Cambria" panose="02040503050406030204" pitchFamily="18" charset="0"/>
                <a:cs typeface="Arial"/>
              </a:rPr>
              <a:t>Bupropion taken with pseudoephedrine, phenylephrine, and ibuprofen/naproxen may increase risk of hypertension</a:t>
            </a:r>
          </a:p>
          <a:p>
            <a:r>
              <a:rPr lang="en-US" sz="2000" dirty="0">
                <a:latin typeface="Cambria" panose="02040503050406030204" pitchFamily="18" charset="0"/>
                <a:cs typeface="Arial"/>
              </a:rPr>
              <a:t>Bupropion taken with amphetamines may increase risk of serotonin syndrome, seizures, and hypertension</a:t>
            </a:r>
          </a:p>
          <a:p>
            <a:r>
              <a:rPr lang="en-US" sz="2000" dirty="0">
                <a:latin typeface="Cambria" panose="02040503050406030204" pitchFamily="18" charset="0"/>
                <a:cs typeface="Arial"/>
              </a:rPr>
              <a:t>Bupropion taken with amlodipine or hydrochlorothiazide may decrease antihypertensive effect</a:t>
            </a:r>
          </a:p>
          <a:p>
            <a:r>
              <a:rPr lang="en-US" sz="2000" dirty="0">
                <a:latin typeface="Cambria" panose="02040503050406030204" pitchFamily="18" charset="0"/>
                <a:cs typeface="Arial"/>
              </a:rPr>
              <a:t>Bupropion taken with amitriptyline increases risk of QT prolongation, cardiac arrhythmias, hypertension, and seizures</a:t>
            </a:r>
          </a:p>
          <a:p>
            <a:r>
              <a:rPr lang="en-US" sz="2000" dirty="0">
                <a:latin typeface="Cambria" panose="02040503050406030204" pitchFamily="18" charset="0"/>
                <a:cs typeface="Arial"/>
              </a:rPr>
              <a:t>Bupropion taken with topiramate or phentermine may increase risk of seizures</a:t>
            </a:r>
          </a:p>
          <a:p>
            <a:pPr>
              <a:buNone/>
            </a:pPr>
            <a:r>
              <a:rPr lang="en-US" sz="2000" b="1" dirty="0">
                <a:latin typeface="Cambria" panose="02040503050406030204" pitchFamily="18" charset="0"/>
                <a:cs typeface="Arial"/>
              </a:rPr>
              <a:t>Dosage</a:t>
            </a:r>
            <a:r>
              <a:rPr lang="en-US" sz="2000" dirty="0">
                <a:latin typeface="Cambria" panose="02040503050406030204" pitchFamily="18" charset="0"/>
                <a:cs typeface="Arial"/>
              </a:rPr>
              <a:t>:</a:t>
            </a:r>
          </a:p>
          <a:p>
            <a:pPr>
              <a:buNone/>
            </a:pPr>
            <a:r>
              <a:rPr lang="en-US" sz="2000" dirty="0">
                <a:latin typeface="Cambria" panose="02040503050406030204" pitchFamily="18" charset="0"/>
                <a:cs typeface="Arial"/>
              </a:rPr>
              <a:t>Bupropion: </a:t>
            </a:r>
            <a:r>
              <a:rPr lang="en-US" sz="1800" dirty="0">
                <a:latin typeface="Cambria" panose="02040503050406030204" pitchFamily="18" charset="0"/>
                <a:cs typeface="Arial"/>
              </a:rPr>
              <a:t>75mg,100mg</a:t>
            </a:r>
            <a:r>
              <a:rPr lang="en-US" sz="2000" dirty="0">
                <a:latin typeface="Cambria" panose="02040503050406030204" pitchFamily="18" charset="0"/>
                <a:cs typeface="Arial"/>
              </a:rPr>
              <a:t> </a:t>
            </a:r>
            <a:r>
              <a:rPr lang="en-US" sz="2000" dirty="0">
                <a:solidFill>
                  <a:srgbClr val="003399"/>
                </a:solidFill>
                <a:latin typeface="Cambria" panose="02040503050406030204" pitchFamily="18" charset="0"/>
                <a:cs typeface="Arial"/>
              </a:rPr>
              <a:t>Half-life* 21 hours</a:t>
            </a:r>
          </a:p>
          <a:p>
            <a:pPr>
              <a:buNone/>
            </a:pPr>
            <a:endParaRPr lang="en-US" sz="2000" dirty="0">
              <a:solidFill>
                <a:srgbClr val="003399"/>
              </a:solidFill>
              <a:latin typeface="Cambria" panose="02040503050406030204" pitchFamily="18" charset="0"/>
              <a:cs typeface="Arial"/>
            </a:endParaRPr>
          </a:p>
          <a:p>
            <a:pPr>
              <a:buNone/>
            </a:pPr>
            <a:r>
              <a:rPr lang="en-US" sz="1400" b="1" dirty="0">
                <a:solidFill>
                  <a:srgbClr val="003399"/>
                </a:solidFill>
                <a:latin typeface="Cambria" panose="02040503050406030204" pitchFamily="18" charset="0"/>
                <a:cs typeface="Arial"/>
              </a:rPr>
              <a:t>The half-life is the amount of time it takes for half of the drug to be eliminated from the body. The shorter the half-life, the quicker the drug is eliminated.</a:t>
            </a:r>
            <a:endParaRPr lang="en-US" sz="1400" dirty="0">
              <a:solidFill>
                <a:srgbClr val="003399"/>
              </a:solidFill>
              <a:latin typeface="Cambria" panose="02040503050406030204" pitchFamily="18" charset="0"/>
              <a:cs typeface="Arial"/>
            </a:endParaRPr>
          </a:p>
          <a:p>
            <a:pPr>
              <a:buNone/>
            </a:pPr>
            <a:endParaRPr lang="en-US" sz="2000" dirty="0">
              <a:solidFill>
                <a:srgbClr val="003399"/>
              </a:solidFill>
              <a:latin typeface="Arial"/>
              <a:cs typeface="Arial"/>
            </a:endParaRPr>
          </a:p>
          <a:p>
            <a:pPr>
              <a:buNone/>
            </a:pPr>
            <a:endParaRPr lang="en-US" sz="2000" dirty="0">
              <a:solidFill>
                <a:srgbClr val="003399"/>
              </a:solidFill>
              <a:latin typeface="Arial"/>
              <a:cs typeface="Arial"/>
            </a:endParaRPr>
          </a:p>
          <a:p>
            <a:pPr>
              <a:buNone/>
            </a:pPr>
            <a:endParaRPr lang="en-US" sz="2000" dirty="0">
              <a:solidFill>
                <a:srgbClr val="003399"/>
              </a:solidFill>
              <a:latin typeface="Arial"/>
              <a:cs typeface="Arial"/>
            </a:endParaRPr>
          </a:p>
          <a:p>
            <a:pPr>
              <a:buNone/>
            </a:pPr>
            <a:endParaRPr lang="en-US" sz="2000" dirty="0">
              <a:solidFill>
                <a:srgbClr val="003399"/>
              </a:solidFill>
              <a:latin typeface="Arial"/>
              <a:cs typeface="Arial"/>
            </a:endParaRPr>
          </a:p>
          <a:p>
            <a:endParaRPr lang="en-US" sz="2000" dirty="0">
              <a:latin typeface="Arial"/>
              <a:cs typeface="Arial"/>
            </a:endParaRPr>
          </a:p>
          <a:p>
            <a:endParaRPr lang="en-US" sz="2000" dirty="0">
              <a:latin typeface="Arial"/>
              <a:cs typeface="Arial"/>
            </a:endParaRPr>
          </a:p>
          <a:p>
            <a:endParaRPr lang="en-US" sz="2000" dirty="0">
              <a:latin typeface="Arial"/>
              <a:cs typeface="Arial"/>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24</a:t>
            </a:fld>
            <a:endParaRPr lang="en-US"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315200" cy="685800"/>
          </a:xfrm>
        </p:spPr>
        <p:txBody>
          <a:bodyPr/>
          <a:lstStyle/>
          <a:p>
            <a:r>
              <a:rPr lang="en-US" dirty="0">
                <a:latin typeface="Cambria" panose="02040503050406030204" pitchFamily="18" charset="0"/>
              </a:rPr>
              <a:t>Bipolar Disorder Medications</a:t>
            </a:r>
          </a:p>
        </p:txBody>
      </p:sp>
      <p:sp>
        <p:nvSpPr>
          <p:cNvPr id="3" name="Content Placeholder 2"/>
          <p:cNvSpPr>
            <a:spLocks noGrp="1"/>
          </p:cNvSpPr>
          <p:nvPr>
            <p:ph idx="1"/>
          </p:nvPr>
        </p:nvSpPr>
        <p:spPr>
          <a:xfrm>
            <a:off x="914400" y="914400"/>
            <a:ext cx="8001000" cy="5410200"/>
          </a:xfrm>
        </p:spPr>
        <p:txBody>
          <a:bodyPr/>
          <a:lstStyle/>
          <a:p>
            <a:pPr>
              <a:buNone/>
            </a:pPr>
            <a:r>
              <a:rPr lang="en-US" sz="2000" dirty="0">
                <a:latin typeface="Cambria" panose="02040503050406030204" pitchFamily="18" charset="0"/>
              </a:rPr>
              <a:t>Known as but not limited to: lamotrigine, carbamazepine,</a:t>
            </a:r>
          </a:p>
          <a:p>
            <a:pPr>
              <a:buNone/>
            </a:pPr>
            <a:r>
              <a:rPr lang="en-US" sz="2000" dirty="0">
                <a:latin typeface="Cambria" panose="02040503050406030204" pitchFamily="18" charset="0"/>
              </a:rPr>
              <a:t>lithium, valprioc acid, tiagabine, and divalproex</a:t>
            </a:r>
          </a:p>
          <a:p>
            <a:pPr>
              <a:buNone/>
            </a:pPr>
            <a:endParaRPr lang="en-US" sz="2000" dirty="0">
              <a:latin typeface="Cambria" panose="02040503050406030204" pitchFamily="18" charset="0"/>
            </a:endParaRPr>
          </a:p>
          <a:p>
            <a:pPr marL="0" indent="0">
              <a:spcBef>
                <a:spcPts val="0"/>
              </a:spcBef>
              <a:buNone/>
            </a:pPr>
            <a:r>
              <a:rPr lang="en-US" sz="2000" dirty="0">
                <a:latin typeface="Cambria" panose="02040503050406030204" pitchFamily="18" charset="0"/>
              </a:rPr>
              <a:t>These medications have multiple uses but all of them have been used in treating bipolar disorder and are fairly commonly seen during DOT physicals. Bipolar disorder is characterized by periods of excitability (mania) alternating with periods of depression. The “mood swings” between mania and depression are often very abrupt. Individuals with bipolar disorder experience periods of unusually intense emotion, changes in sleep patterns and activity levels, and unusual behavior. Many individuals have bipolar disorder in conjunction with other illness such as anxiety, substance abuse, or an eating disorder. These individuals are also at higher risk for thyroid disease, migraine headaches, heart disease, diabetes, obesity and other physical illnesses. Bipolar disorder is a lifelong illness and mood stabilizers, atypical antipsychotics, and antidepressants are used for treatment.</a:t>
            </a: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25</a:t>
            </a:fld>
            <a:endParaRPr lang="en-US"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696200" cy="685800"/>
          </a:xfrm>
        </p:spPr>
        <p:txBody>
          <a:bodyPr/>
          <a:lstStyle/>
          <a:p>
            <a:r>
              <a:rPr lang="en-US" dirty="0">
                <a:latin typeface="Cambria" panose="02040503050406030204" pitchFamily="18" charset="0"/>
              </a:rPr>
              <a:t>Bipolar Disorder Medications</a:t>
            </a:r>
          </a:p>
        </p:txBody>
      </p:sp>
      <p:sp>
        <p:nvSpPr>
          <p:cNvPr id="3" name="Content Placeholder 2"/>
          <p:cNvSpPr>
            <a:spLocks noGrp="1"/>
          </p:cNvSpPr>
          <p:nvPr>
            <p:ph idx="1"/>
          </p:nvPr>
        </p:nvSpPr>
        <p:spPr>
          <a:xfrm>
            <a:off x="990600" y="838200"/>
            <a:ext cx="8153400" cy="5562600"/>
          </a:xfrm>
        </p:spPr>
        <p:txBody>
          <a:bodyPr/>
          <a:lstStyle/>
          <a:p>
            <a:pPr marL="0" indent="0">
              <a:spcBef>
                <a:spcPts val="0"/>
              </a:spcBef>
            </a:pPr>
            <a:r>
              <a:rPr lang="en-US" sz="2000" dirty="0">
                <a:latin typeface="+mj-lt"/>
              </a:rPr>
              <a:t> </a:t>
            </a:r>
            <a:r>
              <a:rPr lang="en-US" sz="1800" b="1" dirty="0">
                <a:latin typeface="Cambria" panose="02040503050406030204" pitchFamily="18" charset="0"/>
              </a:rPr>
              <a:t>lamotrigine</a:t>
            </a:r>
            <a:r>
              <a:rPr lang="en-US" sz="1800" dirty="0">
                <a:latin typeface="Cambria" panose="02040503050406030204" pitchFamily="18" charset="0"/>
              </a:rPr>
              <a:t>: </a:t>
            </a:r>
          </a:p>
          <a:p>
            <a:pPr marL="0" indent="0">
              <a:spcBef>
                <a:spcPts val="0"/>
              </a:spcBef>
              <a:buNone/>
            </a:pPr>
            <a:r>
              <a:rPr lang="en-US" sz="1800" dirty="0">
                <a:latin typeface="Cambria" panose="02040503050406030204" pitchFamily="18" charset="0"/>
              </a:rPr>
              <a:t>  This drug is an anticonvulsant medication used for both </a:t>
            </a:r>
          </a:p>
          <a:p>
            <a:pPr marL="0" indent="0">
              <a:spcBef>
                <a:spcPts val="0"/>
              </a:spcBef>
              <a:buNone/>
            </a:pPr>
            <a:r>
              <a:rPr lang="en-US" sz="1800" dirty="0">
                <a:latin typeface="Cambria" panose="02040503050406030204" pitchFamily="18" charset="0"/>
              </a:rPr>
              <a:t>   bipolar disorder and seizures. It blocks the sodium channel leading to</a:t>
            </a:r>
          </a:p>
          <a:p>
            <a:pPr marL="0" indent="0">
              <a:spcBef>
                <a:spcPts val="0"/>
              </a:spcBef>
              <a:buNone/>
            </a:pPr>
            <a:r>
              <a:rPr lang="en-US" sz="1800" dirty="0">
                <a:latin typeface="Cambria" panose="02040503050406030204" pitchFamily="18" charset="0"/>
              </a:rPr>
              <a:t>   stabilization of neural membranes.</a:t>
            </a:r>
          </a:p>
          <a:p>
            <a:pPr marL="0" indent="0">
              <a:spcBef>
                <a:spcPts val="0"/>
              </a:spcBef>
              <a:buNone/>
            </a:pPr>
            <a:endParaRPr lang="en-US" sz="1800" dirty="0">
              <a:latin typeface="Cambria" panose="02040503050406030204" pitchFamily="18" charset="0"/>
            </a:endParaRPr>
          </a:p>
          <a:p>
            <a:pPr marL="182880" indent="0">
              <a:spcBef>
                <a:spcPts val="0"/>
              </a:spcBef>
              <a:buNone/>
            </a:pPr>
            <a:r>
              <a:rPr lang="en-US" sz="1800" dirty="0">
                <a:latin typeface="Cambria" panose="02040503050406030204" pitchFamily="18" charset="0"/>
              </a:rPr>
              <a:t>Common side effects include but are not limited to as follows: dizziness, ataxia,  vertigo, diplopia, blurred vision, tremor, insomnia, back pain, fever, headaches, and somnolence. </a:t>
            </a:r>
          </a:p>
          <a:p>
            <a:pPr marL="182880" indent="0">
              <a:spcBef>
                <a:spcPts val="0"/>
              </a:spcBef>
              <a:buNone/>
            </a:pPr>
            <a:endParaRPr lang="en-US" sz="1800" dirty="0">
              <a:latin typeface="Cambria" panose="02040503050406030204" pitchFamily="18" charset="0"/>
            </a:endParaRPr>
          </a:p>
          <a:p>
            <a:pPr marL="182880" indent="0">
              <a:spcBef>
                <a:spcPts val="0"/>
              </a:spcBef>
              <a:buNone/>
            </a:pPr>
            <a:r>
              <a:rPr lang="en-US" sz="1800" dirty="0">
                <a:latin typeface="Cambria" panose="02040503050406030204" pitchFamily="18" charset="0"/>
              </a:rPr>
              <a:t>Serious side effects include but are not limited to as follows: seizures, liver failure, depression exacerbation, and blood dyscrasias. </a:t>
            </a:r>
          </a:p>
          <a:p>
            <a:pPr marL="182880" indent="0">
              <a:spcBef>
                <a:spcPts val="0"/>
              </a:spcBef>
              <a:buNone/>
            </a:pPr>
            <a:endParaRPr lang="en-US" sz="1800" dirty="0">
              <a:latin typeface="Cambria" panose="02040503050406030204" pitchFamily="18" charset="0"/>
            </a:endParaRPr>
          </a:p>
          <a:p>
            <a:pPr marL="0" indent="0">
              <a:spcBef>
                <a:spcPts val="0"/>
              </a:spcBef>
              <a:buNone/>
            </a:pPr>
            <a:r>
              <a:rPr lang="en-US" sz="1800" b="1" dirty="0">
                <a:latin typeface="Cambria" panose="02040503050406030204" pitchFamily="18" charset="0"/>
              </a:rPr>
              <a:t>Drug Interactions</a:t>
            </a:r>
            <a:r>
              <a:rPr lang="en-US" sz="1800" dirty="0">
                <a:latin typeface="Cambria" panose="02040503050406030204" pitchFamily="18" charset="0"/>
              </a:rPr>
              <a:t>: </a:t>
            </a:r>
          </a:p>
          <a:p>
            <a:pPr marL="0" indent="0">
              <a:spcBef>
                <a:spcPts val="0"/>
              </a:spcBef>
            </a:pPr>
            <a:r>
              <a:rPr lang="en-US" sz="1800" dirty="0">
                <a:latin typeface="Cambria" panose="02040503050406030204" pitchFamily="18" charset="0"/>
              </a:rPr>
              <a:t> Black box warning note serious rashes including Stevens-Johnson syndrome</a:t>
            </a:r>
          </a:p>
          <a:p>
            <a:pPr marL="0" indent="0">
              <a:spcBef>
                <a:spcPts val="0"/>
              </a:spcBef>
            </a:pPr>
            <a:r>
              <a:rPr lang="en-US" sz="1800" dirty="0">
                <a:latin typeface="Cambria" panose="02040503050406030204" pitchFamily="18" charset="0"/>
              </a:rPr>
              <a:t> Lamotrigine taken with amphetamines, phentermine, or bupropion may alter</a:t>
            </a:r>
          </a:p>
          <a:p>
            <a:pPr marL="0" indent="0">
              <a:spcBef>
                <a:spcPts val="0"/>
              </a:spcBef>
              <a:buNone/>
            </a:pPr>
            <a:r>
              <a:rPr lang="en-US" sz="1800" dirty="0">
                <a:latin typeface="Cambria" panose="02040503050406030204" pitchFamily="18" charset="0"/>
              </a:rPr>
              <a:t>  seizure control</a:t>
            </a:r>
          </a:p>
          <a:p>
            <a:pPr marL="0" indent="0">
              <a:spcBef>
                <a:spcPts val="0"/>
              </a:spcBef>
            </a:pPr>
            <a:r>
              <a:rPr lang="en-US" sz="1800" dirty="0">
                <a:latin typeface="Cambria" panose="02040503050406030204" pitchFamily="18" charset="0"/>
              </a:rPr>
              <a:t> Lamotrigine taken with amphetamines may increase risk of CNS depression,</a:t>
            </a:r>
          </a:p>
          <a:p>
            <a:pPr marL="0" indent="0">
              <a:spcBef>
                <a:spcPts val="0"/>
              </a:spcBef>
              <a:buNone/>
            </a:pPr>
            <a:r>
              <a:rPr lang="en-US" sz="1800" dirty="0">
                <a:latin typeface="Cambria" panose="02040503050406030204" pitchFamily="18" charset="0"/>
              </a:rPr>
              <a:t>  psychomotor impairment, and may alter seizure control</a:t>
            </a:r>
          </a:p>
          <a:p>
            <a:pPr marL="0" indent="0">
              <a:spcBef>
                <a:spcPts val="0"/>
              </a:spcBef>
            </a:pPr>
            <a:r>
              <a:rPr lang="en-US" sz="1800" dirty="0">
                <a:latin typeface="Cambria" panose="02040503050406030204" pitchFamily="18" charset="0"/>
              </a:rPr>
              <a:t> Lamotrigine taken with benzodiazepines, opiates, and topiramate may</a:t>
            </a:r>
          </a:p>
          <a:p>
            <a:pPr marL="0" indent="0">
              <a:spcBef>
                <a:spcPts val="0"/>
              </a:spcBef>
              <a:buNone/>
            </a:pPr>
            <a:r>
              <a:rPr lang="en-US" sz="1800" dirty="0">
                <a:latin typeface="Cambria" panose="02040503050406030204" pitchFamily="18" charset="0"/>
              </a:rPr>
              <a:t>  increase risk of CNS, respiratory depression, and psychomotor impairment</a:t>
            </a:r>
          </a:p>
          <a:p>
            <a:pPr marL="0" indent="0">
              <a:spcBef>
                <a:spcPts val="0"/>
              </a:spcBef>
              <a:buNone/>
            </a:pPr>
            <a:r>
              <a:rPr lang="en-US" sz="1800" dirty="0">
                <a:latin typeface="+mj-lt"/>
              </a:rPr>
              <a:t>                                                                                                                     </a:t>
            </a:r>
            <a:r>
              <a:rPr lang="en-US" sz="1800" b="1" dirty="0">
                <a:latin typeface="+mj-lt"/>
              </a:rPr>
              <a:t>26</a:t>
            </a:r>
          </a:p>
          <a:p>
            <a:pPr marL="0" indent="0">
              <a:spcBef>
                <a:spcPts val="0"/>
              </a:spcBef>
              <a:buNone/>
            </a:pPr>
            <a:endParaRPr lang="en-US" sz="1800" dirty="0">
              <a:latin typeface="+mj-lt"/>
            </a:endParaRPr>
          </a:p>
          <a:p>
            <a:pPr marL="0" indent="0">
              <a:spcBef>
                <a:spcPts val="0"/>
              </a:spcBef>
              <a:buNone/>
            </a:pPr>
            <a:endParaRPr lang="en-US" sz="2000" dirty="0">
              <a:latin typeface="+mj-lt"/>
            </a:endParaRPr>
          </a:p>
          <a:p>
            <a:pPr>
              <a:buNone/>
            </a:pPr>
            <a:endParaRPr lang="en-US" sz="2000" dirty="0">
              <a:latin typeface="+mj-lt"/>
            </a:endParaRPr>
          </a:p>
          <a:p>
            <a:pPr>
              <a:buNone/>
            </a:pPr>
            <a:endParaRPr lang="en-US" sz="2000" dirty="0">
              <a:latin typeface="+mj-lt"/>
            </a:endParaRPr>
          </a:p>
          <a:p>
            <a:pPr>
              <a:buNone/>
            </a:pPr>
            <a:endParaRPr lang="en-US" sz="2000" dirty="0">
              <a:latin typeface="+mj-lt"/>
            </a:endParaRPr>
          </a:p>
          <a:p>
            <a:pPr>
              <a:buNone/>
            </a:pPr>
            <a:endParaRPr lang="en-US" sz="2000" dirty="0">
              <a:latin typeface="+mj-lt"/>
            </a:endParaRPr>
          </a:p>
          <a:p>
            <a:pPr>
              <a:buNone/>
            </a:pPr>
            <a:endParaRPr lang="en-US" sz="2000" dirty="0">
              <a:latin typeface="+mj-lt"/>
            </a:endParaRPr>
          </a:p>
          <a:p>
            <a:pPr>
              <a:buNone/>
            </a:pPr>
            <a:endParaRPr lang="en-US" sz="2000" dirty="0">
              <a:latin typeface="+mj-l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rPr>
              <a:t>Bipolar Medications</a:t>
            </a:r>
          </a:p>
        </p:txBody>
      </p:sp>
      <p:sp>
        <p:nvSpPr>
          <p:cNvPr id="3" name="Content Placeholder 2"/>
          <p:cNvSpPr>
            <a:spLocks noGrp="1"/>
          </p:cNvSpPr>
          <p:nvPr>
            <p:ph idx="1"/>
          </p:nvPr>
        </p:nvSpPr>
        <p:spPr>
          <a:xfrm>
            <a:off x="914400" y="838200"/>
            <a:ext cx="8229600" cy="5562600"/>
          </a:xfrm>
        </p:spPr>
        <p:txBody>
          <a:bodyPr/>
          <a:lstStyle/>
          <a:p>
            <a:pPr marL="0" indent="0">
              <a:spcBef>
                <a:spcPts val="0"/>
              </a:spcBef>
            </a:pPr>
            <a:r>
              <a:rPr lang="en-US" sz="1800" b="1" dirty="0">
                <a:latin typeface="+mj-lt"/>
              </a:rPr>
              <a:t> </a:t>
            </a:r>
            <a:r>
              <a:rPr lang="en-US" sz="1800" b="1" dirty="0">
                <a:latin typeface="Cambria" panose="02040503050406030204" pitchFamily="18" charset="0"/>
              </a:rPr>
              <a:t>carbamazepine</a:t>
            </a:r>
            <a:r>
              <a:rPr lang="en-US" sz="1800" dirty="0">
                <a:latin typeface="Cambria" panose="02040503050406030204" pitchFamily="18" charset="0"/>
              </a:rPr>
              <a:t>: </a:t>
            </a:r>
          </a:p>
          <a:p>
            <a:pPr marL="182880" indent="0">
              <a:spcBef>
                <a:spcPts val="0"/>
              </a:spcBef>
              <a:buNone/>
            </a:pPr>
            <a:r>
              <a:rPr lang="en-US" sz="1800" dirty="0">
                <a:latin typeface="Cambria" panose="02040503050406030204" pitchFamily="18" charset="0"/>
              </a:rPr>
              <a:t>This drug is an anticonvulsant medication used for epilepsy, neuropathic pain, and bipolar disorder. It is a sodium channel blocker which prevents repetitive and sustained firing of an action potential. </a:t>
            </a:r>
          </a:p>
          <a:p>
            <a:pPr marL="182880" indent="0">
              <a:spcBef>
                <a:spcPts val="0"/>
              </a:spcBef>
              <a:buNone/>
            </a:pPr>
            <a:endParaRPr lang="en-US" sz="1600" dirty="0">
              <a:latin typeface="Cambria" panose="02040503050406030204" pitchFamily="18" charset="0"/>
            </a:endParaRPr>
          </a:p>
          <a:p>
            <a:pPr marL="182880" indent="0">
              <a:spcBef>
                <a:spcPts val="0"/>
              </a:spcBef>
              <a:buNone/>
            </a:pPr>
            <a:r>
              <a:rPr lang="en-US" sz="1800" dirty="0">
                <a:latin typeface="Cambria" panose="02040503050406030204" pitchFamily="18" charset="0"/>
              </a:rPr>
              <a:t>Common side effects include but are not limited to as follows: dizziness, ataxia, drowsiness, blurred vision, speech disturbances, hypertension, tremor, muscle twitching, hyponatremia, and unsteadiness. Serious side effects include but are not limited to as follows: syncope, AV heart block, arrhythmias, pancreatitis, hematologic disorders, and hyponatremia.</a:t>
            </a:r>
          </a:p>
          <a:p>
            <a:pPr marL="182880" indent="0">
              <a:spcBef>
                <a:spcPts val="0"/>
              </a:spcBef>
              <a:buNone/>
            </a:pPr>
            <a:endParaRPr lang="en-US" sz="1600" dirty="0">
              <a:latin typeface="Cambria" panose="02040503050406030204" pitchFamily="18" charset="0"/>
            </a:endParaRPr>
          </a:p>
          <a:p>
            <a:pPr marL="0" indent="0">
              <a:spcBef>
                <a:spcPts val="0"/>
              </a:spcBef>
              <a:buNone/>
            </a:pPr>
            <a:r>
              <a:rPr lang="en-US" sz="1800" b="1" dirty="0">
                <a:latin typeface="Cambria" panose="02040503050406030204" pitchFamily="18" charset="0"/>
                <a:cs typeface="Arial"/>
              </a:rPr>
              <a:t>Drug Interactions:</a:t>
            </a:r>
          </a:p>
          <a:p>
            <a:pPr marL="0" indent="0">
              <a:spcBef>
                <a:spcPts val="0"/>
              </a:spcBef>
            </a:pPr>
            <a:r>
              <a:rPr lang="en-US" sz="1800" dirty="0">
                <a:latin typeface="Cambria" panose="02040503050406030204" pitchFamily="18" charset="0"/>
                <a:cs typeface="Arial"/>
              </a:rPr>
              <a:t> Black box warning includes an 8x greater risk fro aplastic anemia</a:t>
            </a:r>
          </a:p>
          <a:p>
            <a:pPr marL="0" indent="0">
              <a:spcBef>
                <a:spcPts val="0"/>
              </a:spcBef>
            </a:pPr>
            <a:r>
              <a:rPr lang="en-US" sz="1800" dirty="0">
                <a:latin typeface="Cambria" panose="02040503050406030204" pitchFamily="18" charset="0"/>
                <a:cs typeface="Arial"/>
              </a:rPr>
              <a:t> Carbamazepine taken with acetaminophen increases risk of acetaminophen</a:t>
            </a:r>
          </a:p>
          <a:p>
            <a:pPr marL="0" indent="0">
              <a:spcBef>
                <a:spcPts val="0"/>
              </a:spcBef>
              <a:buNone/>
            </a:pPr>
            <a:r>
              <a:rPr lang="en-US" sz="1800" dirty="0">
                <a:latin typeface="Cambria" panose="02040503050406030204" pitchFamily="18" charset="0"/>
                <a:cs typeface="Arial"/>
              </a:rPr>
              <a:t>   toxicity</a:t>
            </a:r>
          </a:p>
          <a:p>
            <a:pPr marL="0" indent="0">
              <a:spcBef>
                <a:spcPts val="0"/>
              </a:spcBef>
            </a:pPr>
            <a:r>
              <a:rPr lang="en-US" sz="1800" dirty="0">
                <a:latin typeface="Cambria" panose="02040503050406030204" pitchFamily="18" charset="0"/>
                <a:cs typeface="Arial"/>
              </a:rPr>
              <a:t> Carbamazepine taken with first-generation antihistamines and opiates</a:t>
            </a:r>
          </a:p>
          <a:p>
            <a:pPr marL="0" indent="0">
              <a:spcBef>
                <a:spcPts val="0"/>
              </a:spcBef>
              <a:buNone/>
            </a:pPr>
            <a:r>
              <a:rPr lang="en-US" sz="1800" dirty="0">
                <a:latin typeface="Cambria" panose="02040503050406030204" pitchFamily="18" charset="0"/>
                <a:cs typeface="Arial"/>
              </a:rPr>
              <a:t>   increases risk for CNS depression, and psychomotor impairment</a:t>
            </a:r>
          </a:p>
          <a:p>
            <a:pPr marL="0" indent="0">
              <a:spcBef>
                <a:spcPts val="0"/>
              </a:spcBef>
            </a:pPr>
            <a:r>
              <a:rPr lang="en-US" sz="1800" dirty="0">
                <a:latin typeface="Cambria" panose="02040503050406030204" pitchFamily="18" charset="0"/>
                <a:cs typeface="Arial"/>
              </a:rPr>
              <a:t> Caffeine or Clarithromycin taken with carbamazepine may increase</a:t>
            </a:r>
          </a:p>
          <a:p>
            <a:pPr marL="0" indent="0">
              <a:spcBef>
                <a:spcPts val="0"/>
              </a:spcBef>
              <a:buNone/>
            </a:pPr>
            <a:r>
              <a:rPr lang="en-US" sz="1800" dirty="0">
                <a:latin typeface="Cambria" panose="02040503050406030204" pitchFamily="18" charset="0"/>
                <a:cs typeface="Arial"/>
              </a:rPr>
              <a:t>   carbamazepine levels</a:t>
            </a:r>
          </a:p>
          <a:p>
            <a:pPr marL="0" indent="0">
              <a:spcBef>
                <a:spcPts val="0"/>
              </a:spcBef>
            </a:pPr>
            <a:r>
              <a:rPr lang="en-US" sz="1800" dirty="0">
                <a:latin typeface="Cambria" panose="02040503050406030204" pitchFamily="18" charset="0"/>
                <a:cs typeface="Arial"/>
              </a:rPr>
              <a:t> Amoxicillin taken with carbamazepine may decrease the seizure threshold</a:t>
            </a:r>
          </a:p>
          <a:p>
            <a:pPr marL="0" indent="0">
              <a:spcBef>
                <a:spcPts val="0"/>
              </a:spcBef>
              <a:buNone/>
            </a:pPr>
            <a:r>
              <a:rPr lang="en-US" sz="1800" b="1" dirty="0">
                <a:latin typeface="Cambria" panose="02040503050406030204" pitchFamily="18" charset="0"/>
                <a:cs typeface="Arial"/>
              </a:rPr>
              <a:t>                                                                                                                                                      27</a:t>
            </a:r>
          </a:p>
          <a:p>
            <a:pPr marL="0" indent="0">
              <a:spcBef>
                <a:spcPts val="0"/>
              </a:spcBef>
              <a:buNone/>
            </a:pPr>
            <a:r>
              <a:rPr lang="en-US" sz="1800" b="1" dirty="0">
                <a:latin typeface="+mj-lt"/>
                <a:cs typeface="Arial"/>
              </a:rPr>
              <a:t>                                                                                                                          </a:t>
            </a:r>
          </a:p>
          <a:p>
            <a:pPr marL="0" indent="0">
              <a:spcBef>
                <a:spcPts val="0"/>
              </a:spcBef>
              <a:buNone/>
            </a:pPr>
            <a:endParaRPr lang="en-US" sz="1800" b="1" dirty="0">
              <a:latin typeface="Arial"/>
              <a:cs typeface="Arial"/>
            </a:endParaRPr>
          </a:p>
          <a:p>
            <a:pPr marL="182880" indent="0">
              <a:spcBef>
                <a:spcPts val="0"/>
              </a:spcBef>
              <a:buNone/>
            </a:pPr>
            <a:endParaRPr lang="en-US" sz="1800" dirty="0"/>
          </a:p>
          <a:p>
            <a:pPr marL="182880" indent="0">
              <a:spcBef>
                <a:spcPts val="0"/>
              </a:spcBef>
              <a:buNone/>
            </a:pPr>
            <a:endParaRPr lang="en-US" sz="1800" dirty="0"/>
          </a:p>
          <a:p>
            <a:pPr>
              <a:buNone/>
            </a:pPr>
            <a:endParaRPr lang="en-US" sz="2000" dirty="0">
              <a:latin typeface="Arial"/>
              <a:cs typeface="Arial"/>
            </a:endParaRPr>
          </a:p>
          <a:p>
            <a:pPr>
              <a:buNone/>
            </a:pPr>
            <a:endParaRPr lang="en-US" sz="2000" dirty="0">
              <a:latin typeface="Arial"/>
              <a:cs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rPr>
              <a:t>Bipolar Medications</a:t>
            </a:r>
          </a:p>
        </p:txBody>
      </p:sp>
      <p:sp>
        <p:nvSpPr>
          <p:cNvPr id="3" name="Content Placeholder 2"/>
          <p:cNvSpPr>
            <a:spLocks noGrp="1"/>
          </p:cNvSpPr>
          <p:nvPr>
            <p:ph idx="1"/>
          </p:nvPr>
        </p:nvSpPr>
        <p:spPr>
          <a:xfrm>
            <a:off x="914400" y="762000"/>
            <a:ext cx="8229600" cy="5410200"/>
          </a:xfrm>
        </p:spPr>
        <p:txBody>
          <a:bodyPr/>
          <a:lstStyle/>
          <a:p>
            <a:r>
              <a:rPr lang="en-US" sz="1800" b="1" dirty="0">
                <a:latin typeface="Cambria" panose="02040503050406030204" pitchFamily="18" charset="0"/>
              </a:rPr>
              <a:t>lithium</a:t>
            </a:r>
            <a:r>
              <a:rPr lang="en-US" sz="1800" dirty="0">
                <a:latin typeface="Cambria" panose="02040503050406030204" pitchFamily="18" charset="0"/>
              </a:rPr>
              <a:t>: </a:t>
            </a:r>
          </a:p>
          <a:p>
            <a:pPr marL="0" indent="0">
              <a:buNone/>
            </a:pPr>
            <a:r>
              <a:rPr lang="en-US" sz="1800" dirty="0">
                <a:latin typeface="Cambria" panose="02040503050406030204" pitchFamily="18" charset="0"/>
              </a:rPr>
              <a:t>This drug is used for the treatment of bipolar and depressive disorders. Lithium is a positively charged element that interferes with production and uptake of neurotransmitters both inside and outside of cells. It also affects the concentrations of tryptophan and serotonin in the brain. </a:t>
            </a:r>
          </a:p>
          <a:p>
            <a:r>
              <a:rPr lang="en-US" sz="1800" dirty="0">
                <a:latin typeface="Cambria" panose="02040503050406030204" pitchFamily="18" charset="0"/>
              </a:rPr>
              <a:t>Common side effects include but are not limited to as follows: drowsiness, cognitive impairment, impaired coordination, dizziness, muscle weakness, fatigue, hyponatremia, and lithium toxicity related to serum lithium levels.</a:t>
            </a:r>
          </a:p>
          <a:p>
            <a:pPr>
              <a:spcBef>
                <a:spcPts val="0"/>
              </a:spcBef>
            </a:pPr>
            <a:r>
              <a:rPr lang="en-US" sz="1800" dirty="0">
                <a:latin typeface="Cambria" panose="02040503050406030204" pitchFamily="18" charset="0"/>
              </a:rPr>
              <a:t>Serious reactions include but are not limited to: seizures, syncope, bradycardia, serotonin syndrome, hypercalcemia, ventricular arrhythmias, and coma.</a:t>
            </a:r>
          </a:p>
          <a:p>
            <a:pPr>
              <a:buNone/>
            </a:pPr>
            <a:r>
              <a:rPr lang="en-US" sz="1800" b="1" dirty="0">
                <a:latin typeface="Cambria" panose="02040503050406030204" pitchFamily="18" charset="0"/>
              </a:rPr>
              <a:t>Drug Interactions</a:t>
            </a:r>
            <a:r>
              <a:rPr lang="en-US" sz="1800" dirty="0">
                <a:latin typeface="Cambria" panose="02040503050406030204" pitchFamily="18" charset="0"/>
              </a:rPr>
              <a:t>:</a:t>
            </a:r>
          </a:p>
          <a:p>
            <a:r>
              <a:rPr lang="en-US" sz="1800" dirty="0">
                <a:latin typeface="Cambria" panose="02040503050406030204" pitchFamily="18" charset="0"/>
              </a:rPr>
              <a:t>Lithium taken with diuretics (HCTZ, spironolactone) and valsartan (ARBs) may increase nephrotoxicity, CNS depression, and psychomotor impairment</a:t>
            </a:r>
          </a:p>
          <a:p>
            <a:r>
              <a:rPr lang="en-US" sz="1800" dirty="0">
                <a:latin typeface="Cambria" panose="02040503050406030204" pitchFamily="18" charset="0"/>
              </a:rPr>
              <a:t>Lithium taken with antacids will decrease lithium levels and efficacy</a:t>
            </a:r>
          </a:p>
          <a:p>
            <a:r>
              <a:rPr lang="en-US" sz="1800" dirty="0">
                <a:latin typeface="Cambria" panose="02040503050406030204" pitchFamily="18" charset="0"/>
              </a:rPr>
              <a:t>Lithium taken with tetracycline or metronidazole will increase toxicity risk</a:t>
            </a:r>
          </a:p>
          <a:p>
            <a:r>
              <a:rPr lang="en-US" sz="1800" dirty="0">
                <a:latin typeface="Cambria" panose="02040503050406030204" pitchFamily="18" charset="0"/>
              </a:rPr>
              <a:t>Lithium taken with SSRIs, SNRIs, or amitriptyline increases risk for serotonin syndrome</a:t>
            </a:r>
          </a:p>
          <a:p>
            <a:endParaRPr lang="en-US" sz="1800" dirty="0">
              <a:latin typeface="+mj-lt"/>
            </a:endParaRPr>
          </a:p>
          <a:p>
            <a:pPr marL="0" indent="0">
              <a:buNone/>
            </a:pPr>
            <a:r>
              <a:rPr lang="en-US" sz="1800" dirty="0">
                <a:latin typeface="+mj-lt"/>
              </a:rPr>
              <a:t>                                                                                                                     </a:t>
            </a:r>
            <a:r>
              <a:rPr lang="en-US" sz="1800" b="1" dirty="0">
                <a:latin typeface="+mj-lt"/>
              </a:rPr>
              <a:t>28</a:t>
            </a:r>
          </a:p>
          <a:p>
            <a:pPr marL="0" indent="0">
              <a:buNone/>
            </a:pPr>
            <a:r>
              <a:rPr lang="en-US" sz="1800" dirty="0">
                <a:latin typeface="+mj-lt"/>
              </a:rPr>
              <a:t>                                                                                                                      </a:t>
            </a:r>
            <a:endParaRPr lang="en-US" sz="1800" b="1" dirty="0">
              <a:latin typeface="+mj-lt"/>
            </a:endParaRPr>
          </a:p>
          <a:p>
            <a:pPr>
              <a:buNone/>
            </a:pPr>
            <a:endParaRPr lang="en-US" sz="1800" dirty="0">
              <a:latin typeface="+mj-lt"/>
            </a:endParaRPr>
          </a:p>
          <a:p>
            <a:endParaRPr lang="en-US" sz="1800" dirty="0">
              <a:latin typeface="+mj-lt"/>
            </a:endParaRPr>
          </a:p>
          <a:p>
            <a:endParaRPr lang="en-US" sz="2000" dirty="0">
              <a:latin typeface="+mj-lt"/>
            </a:endParaRPr>
          </a:p>
          <a:p>
            <a:endParaRPr lang="en-US" sz="2000" dirty="0">
              <a:latin typeface="+mj-l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696200" cy="685800"/>
          </a:xfrm>
        </p:spPr>
        <p:txBody>
          <a:bodyPr/>
          <a:lstStyle/>
          <a:p>
            <a:r>
              <a:rPr lang="en-US" dirty="0">
                <a:latin typeface="Cambria" panose="02040503050406030204" pitchFamily="18" charset="0"/>
              </a:rPr>
              <a:t>Bipolar Medications</a:t>
            </a:r>
          </a:p>
        </p:txBody>
      </p:sp>
      <p:sp>
        <p:nvSpPr>
          <p:cNvPr id="3" name="Content Placeholder 2"/>
          <p:cNvSpPr>
            <a:spLocks noGrp="1"/>
          </p:cNvSpPr>
          <p:nvPr>
            <p:ph idx="1"/>
          </p:nvPr>
        </p:nvSpPr>
        <p:spPr>
          <a:xfrm>
            <a:off x="914400" y="864909"/>
            <a:ext cx="8229600" cy="5334000"/>
          </a:xfrm>
        </p:spPr>
        <p:txBody>
          <a:bodyPr/>
          <a:lstStyle/>
          <a:p>
            <a:r>
              <a:rPr lang="en-US" sz="2000" b="1" dirty="0">
                <a:latin typeface="Cambria" panose="02040503050406030204" pitchFamily="18" charset="0"/>
              </a:rPr>
              <a:t>tiagabine</a:t>
            </a:r>
            <a:r>
              <a:rPr lang="en-US" sz="2000" dirty="0">
                <a:latin typeface="Cambria" panose="02040503050406030204" pitchFamily="18" charset="0"/>
              </a:rPr>
              <a:t>: </a:t>
            </a:r>
          </a:p>
          <a:p>
            <a:pPr>
              <a:buNone/>
            </a:pPr>
            <a:r>
              <a:rPr lang="en-US" sz="2000" dirty="0">
                <a:latin typeface="Cambria" panose="02040503050406030204" pitchFamily="18" charset="0"/>
              </a:rPr>
              <a:t>     </a:t>
            </a:r>
            <a:r>
              <a:rPr lang="en-US" sz="1800" dirty="0">
                <a:latin typeface="Cambria" panose="02040503050406030204" pitchFamily="18" charset="0"/>
              </a:rPr>
              <a:t>Tiagabine is an anticonvulsant used to treat seizures, panic disorder and bipolar disorder. It increases the level of GABA by blocking the GABA transporter 1 and is classified as a GABA reuptake inhibitor.</a:t>
            </a:r>
          </a:p>
          <a:p>
            <a:r>
              <a:rPr lang="en-US" sz="1800" dirty="0">
                <a:latin typeface="Cambria" panose="02040503050406030204" pitchFamily="18" charset="0"/>
              </a:rPr>
              <a:t>Common side effects include but are not limited to: dizziness, somnolence, tremor, impaired concentration and memory, emotional lability, depression, hostility, nystagmus, speech disturbance, confusion, insomnia and cough.</a:t>
            </a:r>
          </a:p>
          <a:p>
            <a:r>
              <a:rPr lang="en-US" sz="1800" dirty="0">
                <a:latin typeface="Cambria" panose="02040503050406030204" pitchFamily="18" charset="0"/>
              </a:rPr>
              <a:t>Severe side effects include but are not limited to as follows: CNS depression, seizures, withdrawal symptoms, severe rash, and incapacitating weakness.</a:t>
            </a:r>
          </a:p>
          <a:p>
            <a:pPr>
              <a:buNone/>
            </a:pPr>
            <a:r>
              <a:rPr lang="en-US" sz="1800" b="1" dirty="0">
                <a:latin typeface="Cambria" panose="02040503050406030204" pitchFamily="18" charset="0"/>
              </a:rPr>
              <a:t>Drug Interactions</a:t>
            </a:r>
          </a:p>
          <a:p>
            <a:r>
              <a:rPr lang="en-US" sz="1800" dirty="0">
                <a:latin typeface="Cambria" panose="02040503050406030204" pitchFamily="18" charset="0"/>
              </a:rPr>
              <a:t>Tiagabine taken with amphetamines may alter seizure control</a:t>
            </a:r>
          </a:p>
          <a:p>
            <a:r>
              <a:rPr lang="en-US" sz="1800" dirty="0">
                <a:latin typeface="Cambria" panose="02040503050406030204" pitchFamily="18" charset="0"/>
              </a:rPr>
              <a:t>Tiagabine taken with opiates may increase risk of CNS and respiratory depression, psychomotor impairment and decrease the seizure threshold</a:t>
            </a:r>
          </a:p>
          <a:p>
            <a:r>
              <a:rPr lang="en-US" sz="1800" dirty="0">
                <a:latin typeface="Cambria" panose="02040503050406030204" pitchFamily="18" charset="0"/>
              </a:rPr>
              <a:t>Tiagabine taken with SSRIs, SNRIs, amitriptyline, and antipsychotics may increase the risk of CNS depression, psychomotor impairment and decrease the seizure threshold</a:t>
            </a:r>
          </a:p>
          <a:p>
            <a:r>
              <a:rPr lang="en-US" sz="1800" dirty="0">
                <a:latin typeface="Cambria" panose="02040503050406030204" pitchFamily="18" charset="0"/>
              </a:rPr>
              <a:t>Tiagabine taken with bupropion may alter seizure control</a:t>
            </a:r>
          </a:p>
          <a:p>
            <a:pPr marL="0" indent="0">
              <a:buNone/>
            </a:pPr>
            <a:r>
              <a:rPr lang="en-US" sz="1800" dirty="0">
                <a:latin typeface="+mj-lt"/>
              </a:rPr>
              <a:t>                                                                                                                       </a:t>
            </a:r>
          </a:p>
          <a:p>
            <a:pPr marL="0" indent="0">
              <a:buNone/>
            </a:pPr>
            <a:r>
              <a:rPr lang="en-US" sz="1800" b="1" dirty="0">
                <a:latin typeface="+mj-lt"/>
              </a:rPr>
              <a:t>                                                                                                                      29</a:t>
            </a:r>
          </a:p>
          <a:p>
            <a:endParaRPr lang="en-US" sz="1800" dirty="0">
              <a:latin typeface="+mj-lt"/>
            </a:endParaRPr>
          </a:p>
          <a:p>
            <a:pPr>
              <a:buNone/>
            </a:pPr>
            <a:endParaRPr lang="en-US" sz="2000" b="1" dirty="0">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rPr>
              <a:t>MEDICATIONS II</a:t>
            </a:r>
          </a:p>
        </p:txBody>
      </p:sp>
      <p:sp>
        <p:nvSpPr>
          <p:cNvPr id="3" name="Content Placeholder 2"/>
          <p:cNvSpPr>
            <a:spLocks noGrp="1"/>
          </p:cNvSpPr>
          <p:nvPr>
            <p:ph idx="1"/>
          </p:nvPr>
        </p:nvSpPr>
        <p:spPr>
          <a:xfrm>
            <a:off x="990600" y="990600"/>
            <a:ext cx="7391400" cy="5105400"/>
          </a:xfrm>
        </p:spPr>
        <p:txBody>
          <a:bodyPr/>
          <a:lstStyle/>
          <a:p>
            <a:pPr marL="0" indent="0">
              <a:spcBef>
                <a:spcPts val="0"/>
              </a:spcBef>
              <a:buNone/>
            </a:pPr>
            <a:r>
              <a:rPr lang="en-US" sz="2000" dirty="0">
                <a:latin typeface="Cambria" panose="02040503050406030204" pitchFamily="18" charset="0"/>
                <a:cs typeface="Arial"/>
              </a:rPr>
              <a:t>The video addresses the following medications:</a:t>
            </a:r>
          </a:p>
          <a:p>
            <a:pPr marL="0" indent="0">
              <a:spcBef>
                <a:spcPts val="0"/>
              </a:spcBef>
              <a:buNone/>
            </a:pPr>
            <a:endParaRPr lang="en-US" sz="2000" dirty="0">
              <a:latin typeface="Cambria" panose="02040503050406030204" pitchFamily="18" charset="0"/>
              <a:cs typeface="Arial"/>
            </a:endParaRPr>
          </a:p>
          <a:p>
            <a:pPr marL="0" indent="0">
              <a:spcBef>
                <a:spcPts val="0"/>
              </a:spcBef>
            </a:pPr>
            <a:r>
              <a:rPr lang="en-US" sz="2000" dirty="0">
                <a:latin typeface="Cambria" panose="02040503050406030204" pitchFamily="18" charset="0"/>
                <a:cs typeface="Arial"/>
              </a:rPr>
              <a:t> </a:t>
            </a:r>
            <a:r>
              <a:rPr lang="en-US" sz="2000" dirty="0">
                <a:solidFill>
                  <a:srgbClr val="003399"/>
                </a:solidFill>
                <a:latin typeface="Cambria" panose="02040503050406030204" pitchFamily="18" charset="0"/>
                <a:cs typeface="Arial"/>
              </a:rPr>
              <a:t>Antipsychotics</a:t>
            </a:r>
          </a:p>
          <a:p>
            <a:pPr marL="0" indent="0">
              <a:spcBef>
                <a:spcPts val="0"/>
              </a:spcBef>
              <a:buNone/>
            </a:pPr>
            <a:r>
              <a:rPr lang="en-US" sz="2000" dirty="0">
                <a:solidFill>
                  <a:srgbClr val="003399"/>
                </a:solidFill>
                <a:latin typeface="Cambria" panose="02040503050406030204" pitchFamily="18" charset="0"/>
                <a:cs typeface="Arial"/>
              </a:rPr>
              <a:t>      </a:t>
            </a:r>
            <a:r>
              <a:rPr lang="en-US" sz="1600" dirty="0">
                <a:solidFill>
                  <a:srgbClr val="003399"/>
                </a:solidFill>
                <a:latin typeface="Cambria" panose="02040503050406030204" pitchFamily="18" charset="0"/>
                <a:cs typeface="Arial"/>
              </a:rPr>
              <a:t>1. First-Generation</a:t>
            </a:r>
          </a:p>
          <a:p>
            <a:pPr marL="0" indent="0">
              <a:spcBef>
                <a:spcPts val="0"/>
              </a:spcBef>
              <a:buNone/>
            </a:pPr>
            <a:r>
              <a:rPr lang="en-US" sz="1600" dirty="0">
                <a:solidFill>
                  <a:srgbClr val="003399"/>
                </a:solidFill>
                <a:latin typeface="Cambria" panose="02040503050406030204" pitchFamily="18" charset="0"/>
                <a:cs typeface="Arial"/>
              </a:rPr>
              <a:t>        2. Second-Generation</a:t>
            </a:r>
          </a:p>
          <a:p>
            <a:pPr marL="0" indent="0">
              <a:spcBef>
                <a:spcPts val="0"/>
              </a:spcBef>
            </a:pPr>
            <a:r>
              <a:rPr lang="en-US" sz="2000" dirty="0">
                <a:solidFill>
                  <a:srgbClr val="003399"/>
                </a:solidFill>
                <a:latin typeface="Cambria" panose="02040503050406030204" pitchFamily="18" charset="0"/>
                <a:cs typeface="Arial"/>
              </a:rPr>
              <a:t> Antidepressives</a:t>
            </a:r>
          </a:p>
          <a:p>
            <a:pPr marL="857250" lvl="1" indent="-457200">
              <a:spcBef>
                <a:spcPts val="0"/>
              </a:spcBef>
              <a:buNone/>
            </a:pPr>
            <a:r>
              <a:rPr lang="en-US" sz="1600" dirty="0">
                <a:solidFill>
                  <a:srgbClr val="003399"/>
                </a:solidFill>
                <a:latin typeface="Cambria" panose="02040503050406030204" pitchFamily="18" charset="0"/>
                <a:cs typeface="Arial"/>
              </a:rPr>
              <a:t>1. Tricyclics</a:t>
            </a:r>
          </a:p>
          <a:p>
            <a:pPr marL="857250" lvl="1" indent="-457200">
              <a:spcBef>
                <a:spcPts val="0"/>
              </a:spcBef>
              <a:buNone/>
            </a:pPr>
            <a:r>
              <a:rPr lang="en-US" sz="1600" dirty="0">
                <a:solidFill>
                  <a:srgbClr val="003399"/>
                </a:solidFill>
                <a:latin typeface="Cambria" panose="02040503050406030204" pitchFamily="18" charset="0"/>
                <a:cs typeface="Arial"/>
              </a:rPr>
              <a:t>2. SSRIs</a:t>
            </a:r>
          </a:p>
          <a:p>
            <a:pPr marL="857250" lvl="1" indent="-457200">
              <a:spcBef>
                <a:spcPts val="0"/>
              </a:spcBef>
              <a:buNone/>
            </a:pPr>
            <a:r>
              <a:rPr lang="en-US" sz="1600" dirty="0">
                <a:solidFill>
                  <a:srgbClr val="003399"/>
                </a:solidFill>
                <a:latin typeface="Cambria" panose="02040503050406030204" pitchFamily="18" charset="0"/>
                <a:cs typeface="Arial"/>
              </a:rPr>
              <a:t>3. SNRIs</a:t>
            </a:r>
          </a:p>
          <a:p>
            <a:pPr marL="857250" lvl="1" indent="-457200">
              <a:spcBef>
                <a:spcPts val="0"/>
              </a:spcBef>
              <a:buNone/>
            </a:pPr>
            <a:r>
              <a:rPr lang="en-US" sz="1600" dirty="0">
                <a:solidFill>
                  <a:srgbClr val="003399"/>
                </a:solidFill>
                <a:latin typeface="Cambria" panose="02040503050406030204" pitchFamily="18" charset="0"/>
                <a:cs typeface="Arial"/>
              </a:rPr>
              <a:t>4. NDRIs</a:t>
            </a:r>
          </a:p>
          <a:p>
            <a:pPr marL="0" lvl="1" indent="0">
              <a:spcBef>
                <a:spcPts val="0"/>
              </a:spcBef>
              <a:buFont typeface="Arial"/>
              <a:buChar char="•"/>
            </a:pPr>
            <a:r>
              <a:rPr lang="en-US" sz="2000" dirty="0">
                <a:solidFill>
                  <a:srgbClr val="003399"/>
                </a:solidFill>
                <a:latin typeface="Cambria" panose="02040503050406030204" pitchFamily="18" charset="0"/>
                <a:cs typeface="Arial"/>
              </a:rPr>
              <a:t> Bipolar</a:t>
            </a:r>
          </a:p>
          <a:p>
            <a:pPr marL="0" lvl="1" indent="0">
              <a:spcBef>
                <a:spcPts val="0"/>
              </a:spcBef>
              <a:buNone/>
            </a:pPr>
            <a:r>
              <a:rPr lang="en-US" sz="2000" dirty="0">
                <a:solidFill>
                  <a:srgbClr val="003399"/>
                </a:solidFill>
                <a:latin typeface="Cambria" panose="02040503050406030204" pitchFamily="18" charset="0"/>
                <a:cs typeface="Arial"/>
              </a:rPr>
              <a:t>      </a:t>
            </a:r>
            <a:r>
              <a:rPr lang="en-US" sz="1600" dirty="0">
                <a:solidFill>
                  <a:srgbClr val="003399"/>
                </a:solidFill>
                <a:latin typeface="Cambria" panose="02040503050406030204" pitchFamily="18" charset="0"/>
                <a:cs typeface="Arial"/>
              </a:rPr>
              <a:t>1. Anticonvulsants</a:t>
            </a:r>
          </a:p>
          <a:p>
            <a:pPr marL="0" lvl="1" indent="0">
              <a:spcBef>
                <a:spcPts val="0"/>
              </a:spcBef>
              <a:buNone/>
            </a:pPr>
            <a:r>
              <a:rPr lang="en-US" sz="1600" dirty="0">
                <a:solidFill>
                  <a:srgbClr val="003399"/>
                </a:solidFill>
                <a:latin typeface="Cambria" panose="02040503050406030204" pitchFamily="18" charset="0"/>
                <a:cs typeface="Arial"/>
              </a:rPr>
              <a:t>        2. Lithium </a:t>
            </a:r>
          </a:p>
          <a:p>
            <a:pPr marL="457200" lvl="1" indent="-457200">
              <a:spcBef>
                <a:spcPts val="0"/>
              </a:spcBef>
              <a:buNone/>
            </a:pPr>
            <a:r>
              <a:rPr lang="en-US" sz="2000" dirty="0">
                <a:solidFill>
                  <a:srgbClr val="003399"/>
                </a:solidFill>
                <a:latin typeface="Cambria" panose="02040503050406030204" pitchFamily="18" charset="0"/>
                <a:cs typeface="Arial"/>
              </a:rPr>
              <a:t>      </a:t>
            </a:r>
            <a:endParaRPr lang="en-US" sz="1600" dirty="0">
              <a:solidFill>
                <a:srgbClr val="003399"/>
              </a:solidFill>
              <a:latin typeface="Cambria" panose="02040503050406030204" pitchFamily="18" charset="0"/>
              <a:cs typeface="Arial"/>
            </a:endParaRPr>
          </a:p>
          <a:p>
            <a:pPr marL="457200" lvl="1" indent="-457200">
              <a:spcBef>
                <a:spcPts val="0"/>
              </a:spcBef>
              <a:buNone/>
            </a:pPr>
            <a:r>
              <a:rPr lang="en-US" sz="1600" dirty="0">
                <a:solidFill>
                  <a:srgbClr val="003399"/>
                </a:solidFill>
                <a:latin typeface="Cambria" panose="02040503050406030204" pitchFamily="18" charset="0"/>
                <a:cs typeface="Arial"/>
              </a:rPr>
              <a:t>        </a:t>
            </a:r>
          </a:p>
          <a:p>
            <a:pPr marL="0" lvl="1" indent="0">
              <a:spcBef>
                <a:spcPts val="0"/>
              </a:spcBef>
              <a:buNone/>
            </a:pPr>
            <a:endParaRPr lang="en-US" sz="2000" dirty="0">
              <a:solidFill>
                <a:srgbClr val="003399"/>
              </a:solidFill>
              <a:latin typeface="Arial"/>
              <a:cs typeface="Arial"/>
            </a:endParaRPr>
          </a:p>
          <a:p>
            <a:pPr marL="857250" lvl="1" indent="-457200">
              <a:spcBef>
                <a:spcPts val="0"/>
              </a:spcBef>
              <a:buFont typeface="+mj-lt"/>
              <a:buAutoNum type="arabicPeriod"/>
            </a:pPr>
            <a:endParaRPr lang="en-US" sz="1600" dirty="0">
              <a:solidFill>
                <a:srgbClr val="003399"/>
              </a:solidFill>
              <a:latin typeface="Arial"/>
              <a:cs typeface="Arial"/>
            </a:endParaRPr>
          </a:p>
          <a:p>
            <a:pPr marL="857250" lvl="1" indent="-457200">
              <a:spcBef>
                <a:spcPts val="0"/>
              </a:spcBef>
              <a:buFont typeface="+mj-lt"/>
              <a:buAutoNum type="arabicPeriod"/>
            </a:pPr>
            <a:endParaRPr lang="en-US" sz="1600" dirty="0">
              <a:solidFill>
                <a:srgbClr val="003399"/>
              </a:solidFill>
              <a:latin typeface="Arial"/>
              <a:cs typeface="Arial"/>
            </a:endParaRPr>
          </a:p>
          <a:p>
            <a:pPr marL="857250" lvl="1" indent="-457200">
              <a:spcBef>
                <a:spcPts val="0"/>
              </a:spcBef>
              <a:buFont typeface="+mj-lt"/>
              <a:buAutoNum type="arabicPeriod"/>
            </a:pPr>
            <a:endParaRPr lang="en-US" dirty="0">
              <a:solidFill>
                <a:srgbClr val="003399"/>
              </a:solidFill>
              <a:cs typeface="Arial"/>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3</a:t>
            </a:fld>
            <a:endParaRPr lang="en-US"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315200" cy="685800"/>
          </a:xfrm>
        </p:spPr>
        <p:txBody>
          <a:bodyPr/>
          <a:lstStyle/>
          <a:p>
            <a:r>
              <a:rPr lang="en-US" dirty="0">
                <a:latin typeface="Cambria" panose="02040503050406030204" pitchFamily="18" charset="0"/>
              </a:rPr>
              <a:t>Bipolar Medications</a:t>
            </a:r>
          </a:p>
        </p:txBody>
      </p:sp>
      <p:sp>
        <p:nvSpPr>
          <p:cNvPr id="3" name="Content Placeholder 2"/>
          <p:cNvSpPr>
            <a:spLocks noGrp="1"/>
          </p:cNvSpPr>
          <p:nvPr>
            <p:ph idx="1"/>
          </p:nvPr>
        </p:nvSpPr>
        <p:spPr>
          <a:xfrm>
            <a:off x="914400" y="990600"/>
            <a:ext cx="8229600" cy="5181600"/>
          </a:xfrm>
        </p:spPr>
        <p:txBody>
          <a:bodyPr/>
          <a:lstStyle/>
          <a:p>
            <a:r>
              <a:rPr lang="en-US" sz="1800" b="1" dirty="0">
                <a:latin typeface="Cambria" panose="02040503050406030204" pitchFamily="18" charset="0"/>
              </a:rPr>
              <a:t>valproic acid/divalproex</a:t>
            </a:r>
            <a:r>
              <a:rPr lang="en-US" sz="1800" dirty="0">
                <a:latin typeface="Cambria" panose="02040503050406030204" pitchFamily="18" charset="0"/>
              </a:rPr>
              <a:t>: </a:t>
            </a:r>
          </a:p>
          <a:p>
            <a:pPr>
              <a:buNone/>
            </a:pPr>
            <a:r>
              <a:rPr lang="en-US" sz="1800" dirty="0">
                <a:latin typeface="Cambria" panose="02040503050406030204" pitchFamily="18" charset="0"/>
              </a:rPr>
              <a:t>     Valproic acid is used to treat epilepsy, bipolar disorder, and to prevent migraine headaches. It also treats schizophrenia. The anticonvulsant effect has been attributed to the blockade of voltage-gated sodium channels and increased brain levels of GABA.</a:t>
            </a:r>
          </a:p>
          <a:p>
            <a:r>
              <a:rPr lang="en-US" sz="1800" dirty="0">
                <a:latin typeface="Cambria" panose="02040503050406030204" pitchFamily="18" charset="0"/>
              </a:rPr>
              <a:t>Common side effects include but are not limited to as follows: headaches, tremor, dizziness, somnolence, depression, dyspnea, tinnitus, amnesia, blurred vision, abnormal gait, nystagmus, and peripheral edema</a:t>
            </a:r>
          </a:p>
          <a:p>
            <a:r>
              <a:rPr lang="en-US" sz="1800" dirty="0">
                <a:latin typeface="Cambria" panose="02040503050406030204" pitchFamily="18" charset="0"/>
              </a:rPr>
              <a:t>Serious side effects include but are not limited to as follows: parkinsonism, bleeding, hypothermia, aplastic anemia, hallucinations, SIADH, and psychosis</a:t>
            </a:r>
          </a:p>
          <a:p>
            <a:pPr>
              <a:buNone/>
            </a:pPr>
            <a:r>
              <a:rPr lang="en-US" sz="1800" b="1" dirty="0">
                <a:latin typeface="Cambria" panose="02040503050406030204" pitchFamily="18" charset="0"/>
              </a:rPr>
              <a:t>Drug Interactions</a:t>
            </a:r>
          </a:p>
          <a:p>
            <a:r>
              <a:rPr lang="en-US" sz="1800" dirty="0">
                <a:latin typeface="Cambria" panose="02040503050406030204" pitchFamily="18" charset="0"/>
              </a:rPr>
              <a:t>Valproic acid taken with aspirin or ibuprofen increases the risk for bleeding</a:t>
            </a:r>
          </a:p>
          <a:p>
            <a:r>
              <a:rPr lang="en-US" sz="1800" dirty="0">
                <a:latin typeface="Cambria" panose="02040503050406030204" pitchFamily="18" charset="0"/>
              </a:rPr>
              <a:t>Valproic acid taken with amphetamines decreases the seizure threshold</a:t>
            </a:r>
          </a:p>
          <a:p>
            <a:r>
              <a:rPr lang="en-US" sz="1800" dirty="0">
                <a:latin typeface="Cambria" panose="02040503050406030204" pitchFamily="18" charset="0"/>
              </a:rPr>
              <a:t>Valproic acid taken with opiates or barbiturates may increase CNS and respiratory depression, affect the liver, and cause psychomotor impairment</a:t>
            </a:r>
          </a:p>
          <a:p>
            <a:r>
              <a:rPr lang="en-US" sz="1800" dirty="0">
                <a:latin typeface="Cambria" panose="02040503050406030204" pitchFamily="18" charset="0"/>
              </a:rPr>
              <a:t>Valproic acid taken with SSRIs, SNRIs, and antipsychotics may increase the risk for SIADH, CNS depression, psychomotor impairment and seizures</a:t>
            </a:r>
          </a:p>
          <a:p>
            <a:endParaRPr lang="en-US" sz="1800" dirty="0">
              <a:latin typeface="+mj-lt"/>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30</a:t>
            </a:fld>
            <a:endParaRPr lang="en-US"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rPr>
              <a:t>Bipolar Disorder Medications</a:t>
            </a:r>
          </a:p>
        </p:txBody>
      </p:sp>
      <p:sp>
        <p:nvSpPr>
          <p:cNvPr id="3" name="Content Placeholder 2"/>
          <p:cNvSpPr>
            <a:spLocks noGrp="1"/>
          </p:cNvSpPr>
          <p:nvPr>
            <p:ph idx="1"/>
          </p:nvPr>
        </p:nvSpPr>
        <p:spPr>
          <a:xfrm>
            <a:off x="914400" y="838200"/>
            <a:ext cx="7467600" cy="5562600"/>
          </a:xfrm>
        </p:spPr>
        <p:txBody>
          <a:bodyPr/>
          <a:lstStyle/>
          <a:p>
            <a:pPr>
              <a:buNone/>
            </a:pPr>
            <a:r>
              <a:rPr lang="en-US" sz="2000" b="1" dirty="0">
                <a:latin typeface="Cambria" panose="02040503050406030204" pitchFamily="18" charset="0"/>
              </a:rPr>
              <a:t>Dosage</a:t>
            </a:r>
            <a:r>
              <a:rPr lang="en-US" sz="2000" dirty="0">
                <a:latin typeface="Cambria" panose="02040503050406030204" pitchFamily="18" charset="0"/>
              </a:rPr>
              <a:t>:</a:t>
            </a:r>
          </a:p>
          <a:p>
            <a:r>
              <a:rPr lang="en-US" sz="2000" dirty="0">
                <a:latin typeface="Cambria" panose="02040503050406030204" pitchFamily="18" charset="0"/>
              </a:rPr>
              <a:t>lamotrigine: 25mg, 100mg, 150mg, 200mg</a:t>
            </a:r>
          </a:p>
          <a:p>
            <a:pPr>
              <a:buClr>
                <a:srgbClr val="0000FF"/>
              </a:buClr>
              <a:buNone/>
            </a:pPr>
            <a:r>
              <a:rPr lang="en-US" sz="2000" dirty="0">
                <a:latin typeface="Cambria" panose="02040503050406030204" pitchFamily="18" charset="0"/>
              </a:rPr>
              <a:t>      </a:t>
            </a:r>
            <a:r>
              <a:rPr lang="en-US" sz="2000" dirty="0">
                <a:ln>
                  <a:solidFill>
                    <a:srgbClr val="003399"/>
                  </a:solidFill>
                </a:ln>
                <a:latin typeface="Cambria" panose="02040503050406030204" pitchFamily="18" charset="0"/>
              </a:rPr>
              <a:t>Half-life* 25 hours</a:t>
            </a:r>
          </a:p>
          <a:p>
            <a:r>
              <a:rPr lang="en-US" sz="2000" dirty="0">
                <a:latin typeface="Cambria" panose="02040503050406030204" pitchFamily="18" charset="0"/>
              </a:rPr>
              <a:t>carbamazepine:100mg, 200mg, 300mg</a:t>
            </a:r>
          </a:p>
          <a:p>
            <a:pPr>
              <a:buNone/>
            </a:pPr>
            <a:r>
              <a:rPr lang="en-US" sz="2000" dirty="0">
                <a:latin typeface="Cambria" panose="02040503050406030204" pitchFamily="18" charset="0"/>
              </a:rPr>
              <a:t>      </a:t>
            </a:r>
            <a:r>
              <a:rPr lang="en-US" sz="2000" dirty="0">
                <a:ln>
                  <a:solidFill>
                    <a:srgbClr val="003399"/>
                  </a:solidFill>
                </a:ln>
                <a:latin typeface="Cambria" panose="02040503050406030204" pitchFamily="18" charset="0"/>
              </a:rPr>
              <a:t>Half-life* 25-65 hours</a:t>
            </a:r>
          </a:p>
          <a:p>
            <a:r>
              <a:rPr lang="en-US" sz="2000" dirty="0">
                <a:latin typeface="Cambria" panose="02040503050406030204" pitchFamily="18" charset="0"/>
              </a:rPr>
              <a:t>lithium:150mg, 300mg, 600mg</a:t>
            </a:r>
          </a:p>
          <a:p>
            <a:pPr>
              <a:buNone/>
            </a:pPr>
            <a:r>
              <a:rPr lang="en-US" sz="2000" dirty="0">
                <a:latin typeface="Cambria" panose="02040503050406030204" pitchFamily="18" charset="0"/>
              </a:rPr>
              <a:t>      </a:t>
            </a:r>
            <a:r>
              <a:rPr lang="en-US" sz="2000" dirty="0">
                <a:ln>
                  <a:solidFill>
                    <a:srgbClr val="003399"/>
                  </a:solidFill>
                </a:ln>
                <a:latin typeface="Cambria" panose="02040503050406030204" pitchFamily="18" charset="0"/>
              </a:rPr>
              <a:t>Half-life* 18-36 hours </a:t>
            </a:r>
          </a:p>
          <a:p>
            <a:r>
              <a:rPr lang="en-US" sz="2000" dirty="0">
                <a:latin typeface="Cambria" panose="02040503050406030204" pitchFamily="18" charset="0"/>
              </a:rPr>
              <a:t>valproic acid: 250mg</a:t>
            </a:r>
          </a:p>
          <a:p>
            <a:pPr>
              <a:buNone/>
            </a:pPr>
            <a:r>
              <a:rPr lang="en-US" sz="2000" dirty="0">
                <a:latin typeface="Cambria" panose="02040503050406030204" pitchFamily="18" charset="0"/>
              </a:rPr>
              <a:t>      </a:t>
            </a:r>
            <a:r>
              <a:rPr lang="en-US" sz="2000" dirty="0">
                <a:ln>
                  <a:solidFill>
                    <a:srgbClr val="003399"/>
                  </a:solidFill>
                </a:ln>
                <a:latin typeface="Cambria" panose="02040503050406030204" pitchFamily="18" charset="0"/>
              </a:rPr>
              <a:t>Half-life* 16 hours</a:t>
            </a:r>
          </a:p>
          <a:p>
            <a:r>
              <a:rPr lang="en-US" sz="2000" dirty="0">
                <a:latin typeface="Cambria" panose="02040503050406030204" pitchFamily="18" charset="0"/>
              </a:rPr>
              <a:t>tiagabine: 2mg, 4mg, 12mg, 16mg</a:t>
            </a:r>
          </a:p>
          <a:p>
            <a:pPr>
              <a:buNone/>
            </a:pPr>
            <a:r>
              <a:rPr lang="en-US" sz="2000" dirty="0">
                <a:ln>
                  <a:solidFill>
                    <a:srgbClr val="003399"/>
                  </a:solidFill>
                </a:ln>
                <a:latin typeface="Cambria" panose="02040503050406030204" pitchFamily="18" charset="0"/>
              </a:rPr>
              <a:t>      Half-life* 7-9 hours</a:t>
            </a:r>
          </a:p>
          <a:p>
            <a:r>
              <a:rPr lang="en-US" sz="2000" dirty="0">
                <a:latin typeface="Cambria" panose="02040503050406030204" pitchFamily="18" charset="0"/>
              </a:rPr>
              <a:t>divalproex: 125mg, 250mg, 500mg</a:t>
            </a:r>
          </a:p>
          <a:p>
            <a:pPr>
              <a:buNone/>
            </a:pPr>
            <a:r>
              <a:rPr lang="en-US" sz="2000" dirty="0">
                <a:latin typeface="Cambria" panose="02040503050406030204" pitchFamily="18" charset="0"/>
              </a:rPr>
              <a:t>      </a:t>
            </a:r>
            <a:r>
              <a:rPr lang="en-US" sz="2000" dirty="0">
                <a:ln>
                  <a:solidFill>
                    <a:srgbClr val="003399"/>
                  </a:solidFill>
                </a:ln>
                <a:latin typeface="Cambria" panose="02040503050406030204" pitchFamily="18" charset="0"/>
              </a:rPr>
              <a:t>Half-life* 9-16 hours</a:t>
            </a:r>
          </a:p>
          <a:p>
            <a:pPr>
              <a:buNone/>
            </a:pPr>
            <a:endParaRPr lang="en-US" sz="2000" dirty="0">
              <a:latin typeface="Cambria" panose="02040503050406030204" pitchFamily="18" charset="0"/>
            </a:endParaRPr>
          </a:p>
          <a:p>
            <a:pPr marL="0" indent="0" algn="ctr">
              <a:spcBef>
                <a:spcPts val="0"/>
              </a:spcBef>
              <a:buNone/>
            </a:pPr>
            <a:r>
              <a:rPr lang="en-US" sz="1400" b="1" dirty="0">
                <a:solidFill>
                  <a:srgbClr val="003399"/>
                </a:solidFill>
                <a:latin typeface="Cambria" panose="02040503050406030204" pitchFamily="18" charset="0"/>
                <a:cs typeface="Arial" panose="020B0604020202020204" pitchFamily="34" charset="0"/>
              </a:rPr>
              <a:t>The half-life is the amount of time it takes for half of the drug to be eliminated from the body. The shorter the half-life, the quicker the drug is eliminated</a:t>
            </a:r>
            <a:r>
              <a:rPr lang="en-US" sz="1400" b="1" dirty="0">
                <a:solidFill>
                  <a:srgbClr val="003399"/>
                </a:solidFill>
                <a:latin typeface="Arial" panose="020B0604020202020204" pitchFamily="34" charset="0"/>
                <a:cs typeface="Arial" panose="020B0604020202020204" pitchFamily="34" charset="0"/>
              </a:rPr>
              <a:t>.</a:t>
            </a:r>
          </a:p>
          <a:p>
            <a:pPr>
              <a:buNone/>
            </a:pPr>
            <a:endParaRPr lang="en-US" sz="2000" dirty="0">
              <a:latin typeface="+mj-lt"/>
            </a:endParaRPr>
          </a:p>
          <a:p>
            <a:pPr>
              <a:buNone/>
            </a:pPr>
            <a:endParaRPr lang="en-US" sz="2000" dirty="0">
              <a:latin typeface="+mj-lt"/>
            </a:endParaRPr>
          </a:p>
          <a:p>
            <a:pPr>
              <a:buNone/>
            </a:pPr>
            <a:endParaRPr lang="en-US" sz="2000" dirty="0">
              <a:latin typeface="+mj-lt"/>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31</a:t>
            </a:fld>
            <a:endParaRPr lang="en-US"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rPr>
              <a:t>Medications II</a:t>
            </a:r>
          </a:p>
        </p:txBody>
      </p:sp>
      <p:pic>
        <p:nvPicPr>
          <p:cNvPr id="6" name="Content Placeholder 5" descr="IMG_0588.jpg"/>
          <p:cNvPicPr>
            <a:picLocks noGrp="1" noChangeAspect="1"/>
          </p:cNvPicPr>
          <p:nvPr>
            <p:ph idx="1"/>
          </p:nvPr>
        </p:nvPicPr>
        <p:blipFill>
          <a:blip r:embed="rId2"/>
          <a:srcRect l="-1194" r="-1194"/>
          <a:stretch>
            <a:fillRect/>
          </a:stretch>
        </p:blipFill>
        <p:spPr>
          <a:xfrm>
            <a:off x="914400" y="990600"/>
            <a:ext cx="7467600" cy="5105400"/>
          </a:xfrm>
        </p:spPr>
      </p:pic>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32</a:t>
            </a:fld>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rPr>
              <a:t>Antipsychotic Medications</a:t>
            </a:r>
          </a:p>
        </p:txBody>
      </p:sp>
      <p:sp>
        <p:nvSpPr>
          <p:cNvPr id="3" name="Content Placeholder 2"/>
          <p:cNvSpPr>
            <a:spLocks noGrp="1"/>
          </p:cNvSpPr>
          <p:nvPr>
            <p:ph idx="1"/>
          </p:nvPr>
        </p:nvSpPr>
        <p:spPr>
          <a:xfrm>
            <a:off x="914400" y="838200"/>
            <a:ext cx="7848600" cy="5410200"/>
          </a:xfrm>
        </p:spPr>
        <p:txBody>
          <a:bodyPr/>
          <a:lstStyle/>
          <a:p>
            <a:pPr marL="0" indent="0">
              <a:spcBef>
                <a:spcPts val="0"/>
              </a:spcBef>
              <a:buNone/>
            </a:pPr>
            <a:r>
              <a:rPr lang="en-US" sz="2000" dirty="0">
                <a:latin typeface="Cambria" panose="02040503050406030204" pitchFamily="18" charset="0"/>
                <a:cs typeface="Arial"/>
              </a:rPr>
              <a:t>First-generation antipsychotics (FGA) are known as but not limited to: haloperidol, fluphenazine, perphenazine, and chlorpromazine.</a:t>
            </a:r>
          </a:p>
          <a:p>
            <a:pPr marL="0" indent="0">
              <a:spcBef>
                <a:spcPts val="0"/>
              </a:spcBef>
              <a:buNone/>
            </a:pPr>
            <a:endParaRPr lang="en-US" sz="2000" dirty="0">
              <a:latin typeface="Cambria" panose="02040503050406030204" pitchFamily="18" charset="0"/>
              <a:cs typeface="Arial"/>
            </a:endParaRPr>
          </a:p>
          <a:p>
            <a:pPr marL="0" indent="0">
              <a:spcBef>
                <a:spcPts val="0"/>
              </a:spcBef>
              <a:buNone/>
            </a:pPr>
            <a:r>
              <a:rPr lang="en-US" sz="2000" dirty="0">
                <a:latin typeface="Cambria" panose="02040503050406030204" pitchFamily="18" charset="0"/>
                <a:cs typeface="Arial"/>
              </a:rPr>
              <a:t>FGAs reduce dopaminergic neurotransmission in the four dopamine pathways by blocking dopamine D2 receptors. The dopamine D2 receptor is the main receptor for all antipsychotic drugs.</a:t>
            </a:r>
          </a:p>
          <a:p>
            <a:pPr>
              <a:buNone/>
            </a:pPr>
            <a:endParaRPr lang="en-US" sz="2000" dirty="0">
              <a:latin typeface="Cambria" panose="02040503050406030204" pitchFamily="18" charset="0"/>
              <a:cs typeface="Arial"/>
            </a:endParaRPr>
          </a:p>
          <a:p>
            <a:pPr marL="0" indent="0">
              <a:spcBef>
                <a:spcPts val="0"/>
              </a:spcBef>
              <a:buNone/>
            </a:pPr>
            <a:r>
              <a:rPr lang="en-US" sz="2000" dirty="0">
                <a:latin typeface="Cambria" panose="02040503050406030204" pitchFamily="18" charset="0"/>
                <a:cs typeface="Arial"/>
              </a:rPr>
              <a:t>First-generation antipsychotics (FGA) are used to treat psychotic disorders like schizophrenia, to help control motor movement and verbal tics (Tourette Syndrome), to treat mania in bipolar disorders, for nausea and vomiting, agitation and delirium, acute psychosis, and hallucinations in alcohol withdrawal.</a:t>
            </a:r>
          </a:p>
          <a:p>
            <a:pPr marL="0" indent="0">
              <a:spcBef>
                <a:spcPts val="0"/>
              </a:spcBef>
              <a:buNone/>
            </a:pPr>
            <a:endParaRPr lang="en-US" sz="2000" dirty="0">
              <a:latin typeface="Cambria" panose="02040503050406030204" pitchFamily="18" charset="0"/>
              <a:cs typeface="Arial"/>
            </a:endParaRPr>
          </a:p>
          <a:p>
            <a:pPr marL="0" indent="0">
              <a:spcBef>
                <a:spcPts val="0"/>
              </a:spcBef>
              <a:buNone/>
            </a:pPr>
            <a:r>
              <a:rPr lang="en-US" sz="2000" dirty="0">
                <a:latin typeface="Cambria" panose="02040503050406030204" pitchFamily="18" charset="0"/>
                <a:cs typeface="Arial"/>
              </a:rPr>
              <a:t>First-generation antipsychotics (FGA) should be avoided in individuals with cardiac issues, Parkinson’s disease, prostate issues, hyperthyroidism, glaucoma and seizures.</a:t>
            </a:r>
          </a:p>
          <a:p>
            <a:pPr>
              <a:buNone/>
            </a:pPr>
            <a:endParaRPr lang="en-US" sz="2000" dirty="0">
              <a:latin typeface="Arial"/>
              <a:cs typeface="Arial"/>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4</a:t>
            </a:fld>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rPr>
              <a:t>FGA Antipsychotics</a:t>
            </a:r>
          </a:p>
        </p:txBody>
      </p:sp>
      <p:sp>
        <p:nvSpPr>
          <p:cNvPr id="3" name="Content Placeholder 2"/>
          <p:cNvSpPr>
            <a:spLocks noGrp="1"/>
          </p:cNvSpPr>
          <p:nvPr>
            <p:ph idx="1"/>
          </p:nvPr>
        </p:nvSpPr>
        <p:spPr>
          <a:xfrm>
            <a:off x="914400" y="990600"/>
            <a:ext cx="7467600" cy="5105400"/>
          </a:xfrm>
        </p:spPr>
        <p:txBody>
          <a:bodyPr/>
          <a:lstStyle/>
          <a:p>
            <a:pPr>
              <a:buNone/>
            </a:pPr>
            <a:r>
              <a:rPr lang="en-US" sz="2000" b="1" dirty="0">
                <a:latin typeface="Cambria" panose="02040503050406030204" pitchFamily="18" charset="0"/>
                <a:cs typeface="Arial"/>
              </a:rPr>
              <a:t>Dosage</a:t>
            </a:r>
            <a:r>
              <a:rPr lang="en-US" sz="2000" dirty="0">
                <a:latin typeface="Cambria" panose="02040503050406030204" pitchFamily="18" charset="0"/>
                <a:cs typeface="Arial"/>
              </a:rPr>
              <a:t>:</a:t>
            </a:r>
          </a:p>
          <a:p>
            <a:r>
              <a:rPr lang="en-US" sz="2000" dirty="0">
                <a:latin typeface="Cambria" panose="02040503050406030204" pitchFamily="18" charset="0"/>
                <a:cs typeface="Arial"/>
              </a:rPr>
              <a:t>haloperidol:  0.5mg, 1mg, 2mg, 5mg, 10mg, 20mg</a:t>
            </a:r>
          </a:p>
          <a:p>
            <a:pPr>
              <a:buNone/>
            </a:pPr>
            <a:r>
              <a:rPr lang="en-US" sz="2000" dirty="0">
                <a:solidFill>
                  <a:srgbClr val="003399"/>
                </a:solidFill>
                <a:latin typeface="Cambria" panose="02040503050406030204" pitchFamily="18" charset="0"/>
                <a:cs typeface="Arial"/>
              </a:rPr>
              <a:t>      Half-life* 21-24 hours (long-acting)</a:t>
            </a:r>
          </a:p>
          <a:p>
            <a:r>
              <a:rPr lang="en-US" sz="2000" dirty="0">
                <a:latin typeface="Cambria" panose="02040503050406030204" pitchFamily="18" charset="0"/>
                <a:cs typeface="Arial"/>
              </a:rPr>
              <a:t>fluphenazine: 1mg, 2.5mg, 5mg, 10mg</a:t>
            </a:r>
          </a:p>
          <a:p>
            <a:pPr>
              <a:buNone/>
            </a:pPr>
            <a:r>
              <a:rPr lang="en-US" sz="2000" dirty="0">
                <a:solidFill>
                  <a:srgbClr val="003399"/>
                </a:solidFill>
                <a:latin typeface="Cambria" panose="02040503050406030204" pitchFamily="18" charset="0"/>
                <a:cs typeface="Arial"/>
              </a:rPr>
              <a:t>      Half-life* 14.7-15.3 hours (long-acting)</a:t>
            </a:r>
          </a:p>
          <a:p>
            <a:r>
              <a:rPr lang="en-US" sz="2000" dirty="0">
                <a:latin typeface="Cambria" panose="02040503050406030204" pitchFamily="18" charset="0"/>
                <a:cs typeface="Arial"/>
              </a:rPr>
              <a:t>perphenazine: 2mg, 4mg, 8mg, 16mg, 2 to 4 times daily</a:t>
            </a:r>
          </a:p>
          <a:p>
            <a:pPr>
              <a:buNone/>
            </a:pPr>
            <a:r>
              <a:rPr lang="en-US" sz="2000" dirty="0">
                <a:latin typeface="Cambria" panose="02040503050406030204" pitchFamily="18" charset="0"/>
                <a:cs typeface="Arial"/>
              </a:rPr>
              <a:t>      </a:t>
            </a:r>
            <a:r>
              <a:rPr lang="en-US" sz="2000" dirty="0">
                <a:solidFill>
                  <a:srgbClr val="003399"/>
                </a:solidFill>
                <a:latin typeface="Cambria" panose="02040503050406030204" pitchFamily="18" charset="0"/>
                <a:cs typeface="Arial"/>
              </a:rPr>
              <a:t>Half-life* 9-12 hours (medium-acting)</a:t>
            </a:r>
          </a:p>
          <a:p>
            <a:r>
              <a:rPr lang="en-US" sz="2000" dirty="0">
                <a:latin typeface="Cambria" panose="02040503050406030204" pitchFamily="18" charset="0"/>
                <a:cs typeface="Arial"/>
              </a:rPr>
              <a:t>chlorpromazine: 10mg, 25mg, 50mg,100mg, 200mg </a:t>
            </a:r>
          </a:p>
          <a:p>
            <a:r>
              <a:rPr lang="en-US" sz="2000" dirty="0">
                <a:solidFill>
                  <a:srgbClr val="003399"/>
                </a:solidFill>
                <a:latin typeface="Cambria" panose="02040503050406030204" pitchFamily="18" charset="0"/>
                <a:cs typeface="Arial"/>
              </a:rPr>
              <a:t>Half-life* 23-37 hours (long-acting)</a:t>
            </a:r>
          </a:p>
          <a:p>
            <a:endParaRPr lang="en-US" sz="2000" dirty="0">
              <a:solidFill>
                <a:srgbClr val="003399"/>
              </a:solidFill>
              <a:latin typeface="Cambria" panose="02040503050406030204" pitchFamily="18" charset="0"/>
              <a:cs typeface="Arial"/>
            </a:endParaRPr>
          </a:p>
          <a:p>
            <a:pPr marL="0" indent="0" algn="ctr">
              <a:spcBef>
                <a:spcPts val="0"/>
              </a:spcBef>
              <a:buNone/>
            </a:pPr>
            <a:r>
              <a:rPr lang="en-US" sz="1400" b="1" dirty="0">
                <a:solidFill>
                  <a:srgbClr val="003399"/>
                </a:solidFill>
                <a:latin typeface="Cambria" panose="02040503050406030204" pitchFamily="18" charset="0"/>
                <a:cs typeface="Arial" panose="020B0604020202020204" pitchFamily="34" charset="0"/>
              </a:rPr>
              <a:t>The half-life is the amount of time it takes for half of the drug to be eliminated from the body. The shorter the half-life, the quicker the drug is eliminated.</a:t>
            </a:r>
            <a:endParaRPr lang="en-US" sz="1400" dirty="0">
              <a:solidFill>
                <a:srgbClr val="003399"/>
              </a:solidFill>
              <a:latin typeface="Cambria" panose="02040503050406030204" pitchFamily="18" charset="0"/>
              <a:cs typeface="Arial"/>
            </a:endParaRPr>
          </a:p>
          <a:p>
            <a:pPr>
              <a:buNone/>
            </a:pPr>
            <a:endParaRPr lang="en-US" sz="2000" dirty="0">
              <a:latin typeface="Arial"/>
              <a:cs typeface="Arial"/>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5</a:t>
            </a:fld>
            <a:endParaRPr lang="en-US"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543800" cy="685800"/>
          </a:xfrm>
        </p:spPr>
        <p:txBody>
          <a:bodyPr/>
          <a:lstStyle/>
          <a:p>
            <a:r>
              <a:rPr lang="en-US" sz="2800" dirty="0">
                <a:latin typeface="Cambria" panose="02040503050406030204" pitchFamily="18" charset="0"/>
              </a:rPr>
              <a:t>First-Generation Antipsycho</a:t>
            </a:r>
            <a:r>
              <a:rPr lang="en-US" sz="2800" dirty="0"/>
              <a:t>tics</a:t>
            </a:r>
          </a:p>
        </p:txBody>
      </p:sp>
      <p:sp>
        <p:nvSpPr>
          <p:cNvPr id="3" name="Content Placeholder 2"/>
          <p:cNvSpPr>
            <a:spLocks noGrp="1"/>
          </p:cNvSpPr>
          <p:nvPr>
            <p:ph idx="1"/>
          </p:nvPr>
        </p:nvSpPr>
        <p:spPr>
          <a:xfrm>
            <a:off x="990600" y="990600"/>
            <a:ext cx="7391400" cy="5105400"/>
          </a:xfrm>
        </p:spPr>
        <p:txBody>
          <a:bodyPr/>
          <a:lstStyle/>
          <a:p>
            <a:pPr>
              <a:buNone/>
            </a:pPr>
            <a:r>
              <a:rPr lang="en-US" sz="2000" b="1" dirty="0">
                <a:latin typeface="Cambria" panose="02040503050406030204" pitchFamily="18" charset="0"/>
                <a:cs typeface="Arial"/>
              </a:rPr>
              <a:t>Side Effects</a:t>
            </a:r>
            <a:r>
              <a:rPr lang="en-US" sz="2000" dirty="0">
                <a:latin typeface="Cambria" panose="02040503050406030204" pitchFamily="18" charset="0"/>
                <a:cs typeface="Arial"/>
              </a:rPr>
              <a:t>:</a:t>
            </a:r>
          </a:p>
          <a:p>
            <a:r>
              <a:rPr lang="en-US" sz="2000" dirty="0">
                <a:latin typeface="Cambria" panose="02040503050406030204" pitchFamily="18" charset="0"/>
                <a:cs typeface="Arial"/>
              </a:rPr>
              <a:t>Common side effects include but are not limited to the following: blurred vision, akathisia, constipation, weight gain, xerostomia, loss of balance control, difficulty with speaking or swallowing, inability to move eyes, muscle spasms, shaking of hands or fingers, and weakness of arms or legs</a:t>
            </a:r>
          </a:p>
          <a:p>
            <a:pPr>
              <a:buNone/>
            </a:pPr>
            <a:r>
              <a:rPr lang="en-US" sz="2000" b="1" dirty="0">
                <a:latin typeface="Cambria" panose="02040503050406030204" pitchFamily="18" charset="0"/>
                <a:cs typeface="Arial"/>
              </a:rPr>
              <a:t>Drug Interactions</a:t>
            </a:r>
            <a:r>
              <a:rPr lang="en-US" sz="2000" dirty="0">
                <a:latin typeface="Cambria" panose="02040503050406030204" pitchFamily="18" charset="0"/>
                <a:cs typeface="Arial"/>
              </a:rPr>
              <a:t>:</a:t>
            </a:r>
          </a:p>
          <a:p>
            <a:r>
              <a:rPr lang="en-US" sz="2000" dirty="0">
                <a:latin typeface="Cambria" panose="02040503050406030204" pitchFamily="18" charset="0"/>
                <a:cs typeface="Arial"/>
              </a:rPr>
              <a:t>Alcohol can increase the nervous system side effects such as dizziness, drowsiness, and difficulty concentrating</a:t>
            </a:r>
          </a:p>
          <a:p>
            <a:r>
              <a:rPr lang="en-US" sz="2000" dirty="0">
                <a:latin typeface="Cambria" panose="02040503050406030204" pitchFamily="18" charset="0"/>
                <a:cs typeface="Arial"/>
              </a:rPr>
              <a:t>Interaction with opioids such as tramadol or oxycodone can depress the central nervous system causing extreme sleepiness, slowed or difficult breathing, coma, or death</a:t>
            </a:r>
          </a:p>
          <a:p>
            <a:r>
              <a:rPr lang="en-US" sz="2000" dirty="0">
                <a:latin typeface="Cambria" panose="02040503050406030204" pitchFamily="18" charset="0"/>
                <a:cs typeface="Arial"/>
              </a:rPr>
              <a:t>Interaction with the antidepressant bupropion will lower the seizure threshold</a:t>
            </a:r>
          </a:p>
          <a:p>
            <a:endParaRPr lang="en-US" sz="2000" dirty="0">
              <a:latin typeface="Arial"/>
              <a:cs typeface="Arial"/>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6</a:t>
            </a:fld>
            <a:endParaRPr lang="en-US"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467600" cy="685800"/>
          </a:xfrm>
        </p:spPr>
        <p:txBody>
          <a:bodyPr/>
          <a:lstStyle/>
          <a:p>
            <a:r>
              <a:rPr lang="en-US" sz="2800" dirty="0">
                <a:latin typeface="Cambria" panose="02040503050406030204" pitchFamily="18" charset="0"/>
                <a:cs typeface="Arial"/>
              </a:rPr>
              <a:t>Second-Generation Antipsy</a:t>
            </a:r>
            <a:r>
              <a:rPr lang="en-US" sz="2800" dirty="0">
                <a:latin typeface="Arial"/>
                <a:cs typeface="Arial"/>
              </a:rPr>
              <a:t>chotics</a:t>
            </a:r>
          </a:p>
        </p:txBody>
      </p:sp>
      <p:sp>
        <p:nvSpPr>
          <p:cNvPr id="3" name="Content Placeholder 2"/>
          <p:cNvSpPr>
            <a:spLocks noGrp="1"/>
          </p:cNvSpPr>
          <p:nvPr>
            <p:ph idx="1"/>
          </p:nvPr>
        </p:nvSpPr>
        <p:spPr>
          <a:xfrm>
            <a:off x="990600" y="1066800"/>
            <a:ext cx="7696200" cy="5105400"/>
          </a:xfrm>
        </p:spPr>
        <p:txBody>
          <a:bodyPr/>
          <a:lstStyle/>
          <a:p>
            <a:pPr marL="0" indent="0">
              <a:spcBef>
                <a:spcPts val="0"/>
              </a:spcBef>
              <a:buNone/>
            </a:pPr>
            <a:r>
              <a:rPr lang="en-US" sz="2000" dirty="0">
                <a:latin typeface="Cambria" panose="02040503050406030204" pitchFamily="18" charset="0"/>
                <a:cs typeface="Arial"/>
              </a:rPr>
              <a:t>Second-generation antipsychotics (SGA) are known as but not limited to:</a:t>
            </a:r>
          </a:p>
          <a:p>
            <a:pPr marL="0" indent="0">
              <a:spcBef>
                <a:spcPts val="0"/>
              </a:spcBef>
            </a:pPr>
            <a:r>
              <a:rPr lang="en-US" sz="2000" dirty="0">
                <a:latin typeface="Cambria" panose="02040503050406030204" pitchFamily="18" charset="0"/>
                <a:cs typeface="Arial"/>
              </a:rPr>
              <a:t> risperidone, quetiapine, ziprasidone, aripiprazole, lurasidone, clozapine, olanzapine, paliperiodone</a:t>
            </a:r>
          </a:p>
          <a:p>
            <a:pPr marL="0" indent="0">
              <a:spcBef>
                <a:spcPts val="0"/>
              </a:spcBef>
              <a:buNone/>
            </a:pPr>
            <a:endParaRPr lang="en-US" sz="2000" dirty="0">
              <a:latin typeface="Cambria" panose="02040503050406030204" pitchFamily="18" charset="0"/>
              <a:cs typeface="Arial"/>
            </a:endParaRPr>
          </a:p>
          <a:p>
            <a:pPr marL="0" indent="0">
              <a:spcBef>
                <a:spcPts val="0"/>
              </a:spcBef>
              <a:buNone/>
            </a:pPr>
            <a:r>
              <a:rPr lang="en-US" sz="2000" dirty="0">
                <a:latin typeface="Cambria" panose="02040503050406030204" pitchFamily="18" charset="0"/>
                <a:cs typeface="Arial"/>
              </a:rPr>
              <a:t>These second-generation antipsychotic medications are used to treat bipolar disorders, Tic disorders/Tourette Syndrome, schizophrenia and are used as an adjunct in major depressive disorder. Second-generation antipsychotics generally have lower risk of extrapyramidal side effects and dyskinesia compared with first-generation antipsychotics</a:t>
            </a:r>
          </a:p>
          <a:p>
            <a:pPr marL="0" indent="0">
              <a:spcBef>
                <a:spcPts val="0"/>
              </a:spcBef>
              <a:buNone/>
            </a:pPr>
            <a:endParaRPr lang="en-US" sz="2000" dirty="0">
              <a:latin typeface="Cambria" panose="02040503050406030204" pitchFamily="18" charset="0"/>
              <a:cs typeface="Arial"/>
            </a:endParaRPr>
          </a:p>
          <a:p>
            <a:pPr marL="0" indent="0">
              <a:spcBef>
                <a:spcPts val="0"/>
              </a:spcBef>
              <a:buNone/>
            </a:pPr>
            <a:r>
              <a:rPr lang="en-US" sz="2000" dirty="0">
                <a:latin typeface="Cambria" panose="02040503050406030204" pitchFamily="18" charset="0"/>
                <a:cs typeface="Arial"/>
              </a:rPr>
              <a:t>The exact mechanism of action is unknown but they antagonize dopamine D2 receptors and serotonin 5-HT2A receptors among others.</a:t>
            </a: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7</a:t>
            </a:fld>
            <a:endParaRPr lang="en-US"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sz="2800" dirty="0">
                <a:latin typeface="Cambria" panose="02040503050406030204" pitchFamily="18" charset="0"/>
                <a:cs typeface="Arial"/>
              </a:rPr>
              <a:t>Second-Generation Antipsychotics</a:t>
            </a:r>
          </a:p>
        </p:txBody>
      </p:sp>
      <p:sp>
        <p:nvSpPr>
          <p:cNvPr id="3" name="Content Placeholder 2"/>
          <p:cNvSpPr>
            <a:spLocks noGrp="1"/>
          </p:cNvSpPr>
          <p:nvPr>
            <p:ph idx="1"/>
          </p:nvPr>
        </p:nvSpPr>
        <p:spPr>
          <a:xfrm>
            <a:off x="914400" y="990600"/>
            <a:ext cx="7848600" cy="5105400"/>
          </a:xfrm>
        </p:spPr>
        <p:txBody>
          <a:bodyPr vert="horz" anchor="t"/>
          <a:lstStyle/>
          <a:p>
            <a:pPr>
              <a:buNone/>
            </a:pPr>
            <a:r>
              <a:rPr lang="en-US" sz="2000" b="1" dirty="0">
                <a:latin typeface="Cambria" panose="02040503050406030204" pitchFamily="18" charset="0"/>
                <a:cs typeface="Arial"/>
              </a:rPr>
              <a:t>Dosage:</a:t>
            </a:r>
          </a:p>
          <a:p>
            <a:r>
              <a:rPr lang="en-US" sz="2000" dirty="0">
                <a:latin typeface="Cambria" panose="02040503050406030204" pitchFamily="18" charset="0"/>
                <a:cs typeface="Arial"/>
              </a:rPr>
              <a:t>risperidone: </a:t>
            </a:r>
            <a:r>
              <a:rPr lang="en-US" sz="1800" dirty="0">
                <a:latin typeface="Cambria" panose="02040503050406030204" pitchFamily="18" charset="0"/>
                <a:cs typeface="Arial"/>
              </a:rPr>
              <a:t>0</a:t>
            </a:r>
            <a:r>
              <a:rPr lang="en-US" sz="2000" dirty="0">
                <a:latin typeface="Cambria" panose="02040503050406030204" pitchFamily="18" charset="0"/>
                <a:cs typeface="Arial"/>
              </a:rPr>
              <a:t>.</a:t>
            </a:r>
            <a:r>
              <a:rPr lang="en-US" sz="1800" dirty="0">
                <a:latin typeface="Cambria" panose="02040503050406030204" pitchFamily="18" charset="0"/>
                <a:cs typeface="Arial"/>
              </a:rPr>
              <a:t>25mg to 4mg</a:t>
            </a:r>
            <a:r>
              <a:rPr lang="en-US" sz="2000" dirty="0">
                <a:latin typeface="Cambria" panose="02040503050406030204" pitchFamily="18" charset="0"/>
                <a:cs typeface="Arial"/>
              </a:rPr>
              <a:t>……..</a:t>
            </a:r>
            <a:r>
              <a:rPr lang="en-US" sz="2000" dirty="0">
                <a:solidFill>
                  <a:srgbClr val="003399"/>
                </a:solidFill>
                <a:latin typeface="Cambria" panose="02040503050406030204" pitchFamily="18" charset="0"/>
                <a:cs typeface="Arial"/>
              </a:rPr>
              <a:t>Half-life* 20 hrs (long-acting)</a:t>
            </a:r>
          </a:p>
          <a:p>
            <a:r>
              <a:rPr lang="en-US" sz="2000" dirty="0">
                <a:latin typeface="Cambria" panose="02040503050406030204" pitchFamily="18" charset="0"/>
                <a:cs typeface="Arial"/>
              </a:rPr>
              <a:t>quetiapine: 25mg to 400mg……</a:t>
            </a:r>
            <a:r>
              <a:rPr lang="en-US" sz="2000" dirty="0">
                <a:solidFill>
                  <a:srgbClr val="003399"/>
                </a:solidFill>
                <a:latin typeface="Cambria" panose="02040503050406030204" pitchFamily="18" charset="0"/>
                <a:cs typeface="Arial"/>
              </a:rPr>
              <a:t>Half-life* 6-7 hrs (short-acting)</a:t>
            </a:r>
          </a:p>
          <a:p>
            <a:r>
              <a:rPr lang="en-US" sz="2000" dirty="0">
                <a:latin typeface="Cambria" panose="02040503050406030204" pitchFamily="18" charset="0"/>
                <a:cs typeface="Arial"/>
              </a:rPr>
              <a:t>ziprasidone: 20mg to 80mg……</a:t>
            </a:r>
            <a:r>
              <a:rPr lang="en-US" sz="2000" dirty="0">
                <a:solidFill>
                  <a:srgbClr val="003399"/>
                </a:solidFill>
                <a:latin typeface="Cambria" panose="02040503050406030204" pitchFamily="18" charset="0"/>
                <a:cs typeface="Arial"/>
              </a:rPr>
              <a:t>Half-life*  7 hrs (short-acting) </a:t>
            </a:r>
          </a:p>
          <a:p>
            <a:r>
              <a:rPr lang="en-US" sz="2000" dirty="0">
                <a:latin typeface="Cambria" panose="02040503050406030204" pitchFamily="18" charset="0"/>
                <a:cs typeface="Arial"/>
              </a:rPr>
              <a:t>aripiprazole: 2mg to 30mg……..</a:t>
            </a:r>
            <a:r>
              <a:rPr lang="en-US" sz="2000" dirty="0">
                <a:solidFill>
                  <a:srgbClr val="003399"/>
                </a:solidFill>
                <a:latin typeface="Cambria" panose="02040503050406030204" pitchFamily="18" charset="0"/>
                <a:cs typeface="Arial"/>
              </a:rPr>
              <a:t>Half-life*  75 hrs (long-acting)</a:t>
            </a:r>
          </a:p>
          <a:p>
            <a:r>
              <a:rPr lang="en-US" sz="2000" dirty="0">
                <a:latin typeface="Cambria" panose="02040503050406030204" pitchFamily="18" charset="0"/>
                <a:cs typeface="Arial"/>
              </a:rPr>
              <a:t>lurasidone: 20mg to 160mg……</a:t>
            </a:r>
            <a:r>
              <a:rPr lang="en-US" sz="2000" dirty="0">
                <a:solidFill>
                  <a:srgbClr val="003399"/>
                </a:solidFill>
                <a:latin typeface="Cambria" panose="02040503050406030204" pitchFamily="18" charset="0"/>
                <a:cs typeface="Arial"/>
              </a:rPr>
              <a:t>Half-life* 18 hrs (long-acting)</a:t>
            </a:r>
          </a:p>
          <a:p>
            <a:r>
              <a:rPr lang="en-US" sz="2000" dirty="0">
                <a:solidFill>
                  <a:schemeClr val="tx2"/>
                </a:solidFill>
                <a:latin typeface="Cambria" panose="02040503050406030204" pitchFamily="18" charset="0"/>
                <a:cs typeface="Arial"/>
              </a:rPr>
              <a:t>clozapine: 12.5mg to 200mg…...</a:t>
            </a:r>
            <a:r>
              <a:rPr lang="en-US" sz="2000" dirty="0">
                <a:solidFill>
                  <a:srgbClr val="003399"/>
                </a:solidFill>
                <a:latin typeface="Cambria" panose="02040503050406030204" pitchFamily="18" charset="0"/>
                <a:cs typeface="Arial"/>
              </a:rPr>
              <a:t>Half-life* 4-66 hrs (long-acting</a:t>
            </a:r>
            <a:r>
              <a:rPr lang="en-US" sz="2000" dirty="0">
                <a:latin typeface="Cambria" panose="02040503050406030204" pitchFamily="18" charset="0"/>
                <a:cs typeface="Arial"/>
              </a:rPr>
              <a:t>)</a:t>
            </a:r>
          </a:p>
          <a:p>
            <a:r>
              <a:rPr lang="en-US" sz="2000" dirty="0">
                <a:latin typeface="Cambria" panose="02040503050406030204" pitchFamily="18" charset="0"/>
                <a:cs typeface="Arial"/>
              </a:rPr>
              <a:t>olanzapine: 2.5mg to 20mg……..</a:t>
            </a:r>
            <a:r>
              <a:rPr lang="en-US" sz="2000" dirty="0">
                <a:solidFill>
                  <a:srgbClr val="003399"/>
                </a:solidFill>
                <a:latin typeface="Cambria" panose="02040503050406030204" pitchFamily="18" charset="0"/>
                <a:cs typeface="Arial"/>
              </a:rPr>
              <a:t>Half-life* 21-54 hrs (long-acting</a:t>
            </a:r>
            <a:r>
              <a:rPr lang="en-US" sz="2000" dirty="0">
                <a:latin typeface="Cambria" panose="02040503050406030204" pitchFamily="18" charset="0"/>
                <a:cs typeface="Arial"/>
              </a:rPr>
              <a:t>)</a:t>
            </a:r>
          </a:p>
          <a:p>
            <a:r>
              <a:rPr lang="en-US" sz="2000" dirty="0">
                <a:latin typeface="Cambria" panose="02040503050406030204" pitchFamily="18" charset="0"/>
                <a:cs typeface="Arial"/>
              </a:rPr>
              <a:t>paliperiodone: 1.5mg to 9mg…..</a:t>
            </a:r>
            <a:r>
              <a:rPr lang="en-US" sz="2000" dirty="0">
                <a:solidFill>
                  <a:srgbClr val="003399"/>
                </a:solidFill>
                <a:latin typeface="Cambria" panose="02040503050406030204" pitchFamily="18" charset="0"/>
                <a:cs typeface="Arial"/>
              </a:rPr>
              <a:t>Half-life* 23 hrs (long-acting)</a:t>
            </a:r>
          </a:p>
          <a:p>
            <a:endParaRPr lang="en-US" sz="2000" dirty="0">
              <a:latin typeface="Cambria" panose="02040503050406030204" pitchFamily="18" charset="0"/>
              <a:cs typeface="Arial"/>
            </a:endParaRPr>
          </a:p>
          <a:p>
            <a:pPr marL="0" indent="0" algn="ctr">
              <a:spcBef>
                <a:spcPts val="0"/>
              </a:spcBef>
              <a:buNone/>
            </a:pPr>
            <a:r>
              <a:rPr lang="en-US" sz="1400" b="1" dirty="0">
                <a:solidFill>
                  <a:srgbClr val="003399"/>
                </a:solidFill>
                <a:latin typeface="Cambria" panose="02040503050406030204" pitchFamily="18" charset="0"/>
                <a:cs typeface="Arial" panose="020B0604020202020204" pitchFamily="34" charset="0"/>
              </a:rPr>
              <a:t>The half-life is the amount of time it takes for half of the drug to be eliminated from the body. The shorter the half-life, the quicker the drug is eliminated.</a:t>
            </a:r>
          </a:p>
          <a:p>
            <a:pPr>
              <a:buNone/>
            </a:pPr>
            <a:endParaRPr lang="en-US" sz="2000" dirty="0">
              <a:latin typeface="Cambria" panose="02040503050406030204" pitchFamily="18" charset="0"/>
              <a:cs typeface="Arial"/>
            </a:endParaRPr>
          </a:p>
          <a:p>
            <a:endParaRPr lang="en-US" sz="2000" dirty="0">
              <a:latin typeface="Arial"/>
              <a:cs typeface="Arial"/>
            </a:endParaRPr>
          </a:p>
          <a:p>
            <a:pPr>
              <a:buNone/>
            </a:pPr>
            <a:endParaRPr lang="en-US" sz="2000" dirty="0">
              <a:latin typeface="Arial"/>
              <a:cs typeface="Arial"/>
            </a:endParaRPr>
          </a:p>
          <a:p>
            <a:pPr>
              <a:buNone/>
            </a:pPr>
            <a:endParaRPr lang="en-US" sz="2000" b="1" dirty="0">
              <a:latin typeface="Arial"/>
              <a:cs typeface="Arial"/>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8</a:t>
            </a:fld>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685800"/>
          </a:xfrm>
        </p:spPr>
        <p:txBody>
          <a:bodyPr/>
          <a:lstStyle/>
          <a:p>
            <a:r>
              <a:rPr lang="en-US" dirty="0">
                <a:latin typeface="Cambria" panose="02040503050406030204" pitchFamily="18" charset="0"/>
              </a:rPr>
              <a:t>SGA Antipsychotics</a:t>
            </a:r>
          </a:p>
        </p:txBody>
      </p:sp>
      <p:sp>
        <p:nvSpPr>
          <p:cNvPr id="3" name="Content Placeholder 2"/>
          <p:cNvSpPr>
            <a:spLocks noGrp="1"/>
          </p:cNvSpPr>
          <p:nvPr>
            <p:ph idx="1"/>
          </p:nvPr>
        </p:nvSpPr>
        <p:spPr>
          <a:xfrm>
            <a:off x="990600" y="838200"/>
            <a:ext cx="7391400" cy="5410200"/>
          </a:xfrm>
        </p:spPr>
        <p:txBody>
          <a:bodyPr/>
          <a:lstStyle/>
          <a:p>
            <a:pPr>
              <a:buNone/>
            </a:pPr>
            <a:r>
              <a:rPr lang="en-US" sz="2000" b="1" dirty="0">
                <a:latin typeface="Cambria" panose="02040503050406030204" pitchFamily="18" charset="0"/>
                <a:cs typeface="Arial"/>
              </a:rPr>
              <a:t>Side effects</a:t>
            </a:r>
            <a:r>
              <a:rPr lang="en-US" sz="2000" dirty="0">
                <a:latin typeface="Cambria" panose="02040503050406030204" pitchFamily="18" charset="0"/>
                <a:cs typeface="Arial"/>
              </a:rPr>
              <a:t>:</a:t>
            </a:r>
          </a:p>
          <a:p>
            <a:pPr>
              <a:spcBef>
                <a:spcPts val="0"/>
              </a:spcBef>
              <a:spcAft>
                <a:spcPts val="0"/>
              </a:spcAft>
            </a:pPr>
            <a:r>
              <a:rPr lang="en-US" sz="2000" dirty="0">
                <a:latin typeface="Cambria" panose="02040503050406030204" pitchFamily="18" charset="0"/>
                <a:cs typeface="Arial"/>
              </a:rPr>
              <a:t>SGA antipsychotic common side effects include extrapyramidal symptoms, tachycardia, somnolence, anxiety,</a:t>
            </a:r>
          </a:p>
          <a:p>
            <a:pPr>
              <a:spcBef>
                <a:spcPts val="0"/>
              </a:spcBef>
              <a:spcAft>
                <a:spcPts val="0"/>
              </a:spcAft>
              <a:buNone/>
            </a:pPr>
            <a:r>
              <a:rPr lang="en-US" sz="2000" dirty="0">
                <a:latin typeface="Cambria" panose="02040503050406030204" pitchFamily="18" charset="0"/>
                <a:cs typeface="Arial"/>
              </a:rPr>
              <a:t>     headaches, dizziness, akathisia, dizziness, dysarthria, xerostomia, asthenia, hyperglycemia and parkinsonism</a:t>
            </a:r>
          </a:p>
          <a:p>
            <a:pPr>
              <a:spcBef>
                <a:spcPts val="0"/>
              </a:spcBef>
              <a:spcAft>
                <a:spcPts val="0"/>
              </a:spcAft>
              <a:buNone/>
            </a:pPr>
            <a:r>
              <a:rPr lang="en-US" sz="2000" b="1" dirty="0">
                <a:latin typeface="Cambria" panose="02040503050406030204" pitchFamily="18" charset="0"/>
                <a:cs typeface="Arial"/>
              </a:rPr>
              <a:t>Drug interactions</a:t>
            </a:r>
            <a:r>
              <a:rPr lang="en-US" sz="2000" dirty="0">
                <a:latin typeface="Cambria" panose="02040503050406030204" pitchFamily="18" charset="0"/>
                <a:cs typeface="Arial"/>
              </a:rPr>
              <a:t>:</a:t>
            </a:r>
          </a:p>
          <a:p>
            <a:r>
              <a:rPr lang="en-US" sz="2000" dirty="0">
                <a:latin typeface="Cambria" panose="02040503050406030204" pitchFamily="18" charset="0"/>
                <a:cs typeface="Arial"/>
              </a:rPr>
              <a:t>Individuals on SGA antipsychotics such avoid taking medications that could cause hypotensive effects, lower the seizure threshold, or cause hyperglycemia</a:t>
            </a:r>
          </a:p>
          <a:p>
            <a:r>
              <a:rPr lang="en-US" sz="2000" dirty="0">
                <a:latin typeface="Cambria" panose="02040503050406030204" pitchFamily="18" charset="0"/>
                <a:cs typeface="Arial"/>
              </a:rPr>
              <a:t>SGA psychotics taken with opioids can cause central nervous system depression leading to respiratory distress</a:t>
            </a:r>
          </a:p>
          <a:p>
            <a:r>
              <a:rPr lang="en-US" sz="2000" dirty="0">
                <a:latin typeface="Cambria" panose="02040503050406030204" pitchFamily="18" charset="0"/>
                <a:cs typeface="Arial"/>
              </a:rPr>
              <a:t>SGA antipsychotics can interact with SSRI antidepressants to cause irregular heart rhythms</a:t>
            </a:r>
          </a:p>
          <a:p>
            <a:r>
              <a:rPr lang="en-US" sz="2000" dirty="0">
                <a:latin typeface="Cambria" panose="02040503050406030204" pitchFamily="18" charset="0"/>
                <a:cs typeface="Arial"/>
              </a:rPr>
              <a:t>SGA antipsychotics can interact with benzodiazepines to cause excessive sedation, dizziness, confusion or lack of coordination.</a:t>
            </a:r>
          </a:p>
          <a:p>
            <a:endParaRPr lang="en-US" sz="2000" dirty="0">
              <a:latin typeface="Arial"/>
              <a:cs typeface="Arial"/>
            </a:endParaRPr>
          </a:p>
        </p:txBody>
      </p:sp>
      <p:sp>
        <p:nvSpPr>
          <p:cNvPr id="5" name="Slide Number Placeholder 4"/>
          <p:cNvSpPr>
            <a:spLocks noGrp="1"/>
          </p:cNvSpPr>
          <p:nvPr>
            <p:ph type="sldNum" sz="quarter" idx="12"/>
          </p:nvPr>
        </p:nvSpPr>
        <p:spPr/>
        <p:txBody>
          <a:bodyPr/>
          <a:lstStyle/>
          <a:p>
            <a:pPr>
              <a:defRPr/>
            </a:pPr>
            <a:fld id="{F6B0686D-034E-43F3-B9C1-F8A39428DD24}" type="slidenum">
              <a:rPr lang="en-US" altLang="en-US" smtClean="0"/>
              <a:pPr>
                <a:defRPr/>
              </a:pPr>
              <a:t>9</a:t>
            </a:fld>
            <a:endParaRPr lang="en-US" altLang="en-US" dirty="0"/>
          </a:p>
        </p:txBody>
      </p:sp>
    </p:spTree>
  </p:cSld>
  <p:clrMapOvr>
    <a:masterClrMapping/>
  </p:clrMapOvr>
</p:sld>
</file>

<file path=ppt/theme/theme1.xml><?xml version="1.0" encoding="utf-8"?>
<a:theme xmlns:a="http://schemas.openxmlformats.org/drawingml/2006/main" name="FMCSA Educational Video- Medications">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FMCSA Educational Video- Medications.potx" id="{DC5A51A1-4881-45C6-91DA-36D7CAD9BE16}" vid="{AB91CA37-DFFB-4069-A944-7467026AAB0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FMCSA Educational Video- Medications.potx</Template>
  <TotalTime>0</TotalTime>
  <Words>3846</Words>
  <Application>Microsoft Office PowerPoint</Application>
  <PresentationFormat>On-screen Show (4:3)</PresentationFormat>
  <Paragraphs>380</Paragraphs>
  <Slides>32</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8" baseType="lpstr">
      <vt:lpstr>Arial</vt:lpstr>
      <vt:lpstr>Cambria</vt:lpstr>
      <vt:lpstr>Times New Roman</vt:lpstr>
      <vt:lpstr>Verdana</vt:lpstr>
      <vt:lpstr>FMCSA Educational Video- Medications</vt:lpstr>
      <vt:lpstr>Image</vt:lpstr>
      <vt:lpstr>             FMCSA Educational Video Series  MEDICATIONS II </vt:lpstr>
      <vt:lpstr>MEDICATIONS II</vt:lpstr>
      <vt:lpstr>MEDICATIONS II</vt:lpstr>
      <vt:lpstr>Antipsychotic Medications</vt:lpstr>
      <vt:lpstr>FGA Antipsychotics</vt:lpstr>
      <vt:lpstr>First-Generation Antipsychotics</vt:lpstr>
      <vt:lpstr>Second-Generation Antipsychotics</vt:lpstr>
      <vt:lpstr>Second-Generation Antipsychotics</vt:lpstr>
      <vt:lpstr>SGA Antipsychotics</vt:lpstr>
      <vt:lpstr>Antidepressants: Tricyclics</vt:lpstr>
      <vt:lpstr>Antidepressant: Tricyclics</vt:lpstr>
      <vt:lpstr>Tricyclics: Drug Interactions</vt:lpstr>
      <vt:lpstr>Antidepressants: Tricyclics</vt:lpstr>
      <vt:lpstr>Antidepressants: SSRIs</vt:lpstr>
      <vt:lpstr>Antidepressants: SSRIs</vt:lpstr>
      <vt:lpstr>SSRIs: Drug Interactions</vt:lpstr>
      <vt:lpstr>Antidepressants: SSRIs</vt:lpstr>
      <vt:lpstr>Antidepressants: SNRIs</vt:lpstr>
      <vt:lpstr>Antidepressants: SNRIs</vt:lpstr>
      <vt:lpstr>Antidepressants: SNRIs</vt:lpstr>
      <vt:lpstr>Antidepressants: SNRIs</vt:lpstr>
      <vt:lpstr>Antidepressants: NDRIs</vt:lpstr>
      <vt:lpstr>Antidepressants: NDRIs </vt:lpstr>
      <vt:lpstr>Antidepressants: NDRIs </vt:lpstr>
      <vt:lpstr>Bipolar Disorder Medications</vt:lpstr>
      <vt:lpstr>Bipolar Disorder Medications</vt:lpstr>
      <vt:lpstr>Bipolar Medications</vt:lpstr>
      <vt:lpstr>Bipolar Medications</vt:lpstr>
      <vt:lpstr>Bipolar Medications</vt:lpstr>
      <vt:lpstr>Bipolar Medications</vt:lpstr>
      <vt:lpstr>Bipolar Disorder Medications</vt:lpstr>
      <vt:lpstr>Medications II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cp:lastPrinted>2019-06-30T03:24:23Z</cp:lastPrinted>
  <dcterms:created xsi:type="dcterms:W3CDTF">2019-07-07T18:50:40Z</dcterms:created>
  <dcterms:modified xsi:type="dcterms:W3CDTF">2019-07-12T14:24:37Z</dcterms:modified>
</cp:coreProperties>
</file>