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9"/>
  </p:notesMasterIdLst>
  <p:handoutMasterIdLst>
    <p:handoutMasterId r:id="rId40"/>
  </p:handoutMasterIdLst>
  <p:sldIdLst>
    <p:sldId id="256" r:id="rId2"/>
    <p:sldId id="282" r:id="rId3"/>
    <p:sldId id="283" r:id="rId4"/>
    <p:sldId id="257" r:id="rId5"/>
    <p:sldId id="258" r:id="rId6"/>
    <p:sldId id="259" r:id="rId7"/>
    <p:sldId id="278" r:id="rId8"/>
    <p:sldId id="263" r:id="rId9"/>
    <p:sldId id="260" r:id="rId10"/>
    <p:sldId id="264" r:id="rId11"/>
    <p:sldId id="261" r:id="rId12"/>
    <p:sldId id="262" r:id="rId13"/>
    <p:sldId id="265" r:id="rId14"/>
    <p:sldId id="285" r:id="rId15"/>
    <p:sldId id="266" r:id="rId16"/>
    <p:sldId id="267" r:id="rId17"/>
    <p:sldId id="268" r:id="rId18"/>
    <p:sldId id="269" r:id="rId19"/>
    <p:sldId id="270" r:id="rId20"/>
    <p:sldId id="284" r:id="rId21"/>
    <p:sldId id="271" r:id="rId22"/>
    <p:sldId id="272" r:id="rId23"/>
    <p:sldId id="276" r:id="rId24"/>
    <p:sldId id="277" r:id="rId25"/>
    <p:sldId id="293" r:id="rId26"/>
    <p:sldId id="294" r:id="rId27"/>
    <p:sldId id="295" r:id="rId28"/>
    <p:sldId id="279" r:id="rId29"/>
    <p:sldId id="280" r:id="rId30"/>
    <p:sldId id="281" r:id="rId31"/>
    <p:sldId id="287" r:id="rId32"/>
    <p:sldId id="288" r:id="rId33"/>
    <p:sldId id="289" r:id="rId34"/>
    <p:sldId id="290" r:id="rId35"/>
    <p:sldId id="291" r:id="rId36"/>
    <p:sldId id="292" r:id="rId37"/>
    <p:sldId id="286" r:id="rId3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3399"/>
    <a:srgbClr val="0000FF"/>
    <a:srgbClr val="FF0000"/>
    <a:srgbClr val="FFFF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5" autoAdjust="0"/>
    <p:restoredTop sz="94624" autoAdjust="0"/>
  </p:normalViewPr>
  <p:slideViewPr>
    <p:cSldViewPr>
      <p:cViewPr varScale="1">
        <p:scale>
          <a:sx n="114" d="100"/>
          <a:sy n="114" d="100"/>
        </p:scale>
        <p:origin x="219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1050" y="1362"/>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lvl1pPr defTabSz="931863" eaLnBrk="1" hangingPunct="1">
              <a:lnSpc>
                <a:spcPct val="100000"/>
              </a:lnSpc>
              <a:spcBef>
                <a:spcPct val="0"/>
              </a:spcBef>
              <a:defRPr sz="1200">
                <a:latin typeface="Arial" charset="0"/>
              </a:defRPr>
            </a:lvl1pPr>
          </a:lstStyle>
          <a:p>
            <a:pPr>
              <a:defRPr/>
            </a:pPr>
            <a:endParaRPr lang="en-US" dirty="0"/>
          </a:p>
        </p:txBody>
      </p:sp>
      <p:sp>
        <p:nvSpPr>
          <p:cNvPr id="92163" name="Rectangle 3"/>
          <p:cNvSpPr>
            <a:spLocks noGrp="1" noChangeArrowheads="1"/>
          </p:cNvSpPr>
          <p:nvPr>
            <p:ph type="dt" sz="quarter" idx="1"/>
          </p:nvPr>
        </p:nvSpPr>
        <p:spPr bwMode="auto">
          <a:xfrm>
            <a:off x="3971925" y="0"/>
            <a:ext cx="3036888" cy="463550"/>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lvl1pPr algn="r" defTabSz="931863" eaLnBrk="1" hangingPunct="1">
              <a:lnSpc>
                <a:spcPct val="100000"/>
              </a:lnSpc>
              <a:spcBef>
                <a:spcPct val="0"/>
              </a:spcBef>
              <a:defRPr sz="1200">
                <a:latin typeface="Arial" charset="0"/>
              </a:defRPr>
            </a:lvl1pPr>
          </a:lstStyle>
          <a:p>
            <a:pPr>
              <a:defRPr/>
            </a:pPr>
            <a:endParaRPr lang="en-US" dirty="0"/>
          </a:p>
        </p:txBody>
      </p:sp>
      <p:sp>
        <p:nvSpPr>
          <p:cNvPr id="92164" name="Rectangle 4"/>
          <p:cNvSpPr>
            <a:spLocks noGrp="1" noChangeArrowheads="1"/>
          </p:cNvSpPr>
          <p:nvPr>
            <p:ph type="ftr" sz="quarter" idx="2"/>
          </p:nvPr>
        </p:nvSpPr>
        <p:spPr bwMode="auto">
          <a:xfrm>
            <a:off x="0" y="8831263"/>
            <a:ext cx="3036888" cy="463550"/>
          </a:xfrm>
          <a:prstGeom prst="rect">
            <a:avLst/>
          </a:prstGeom>
          <a:noFill/>
          <a:ln w="9525">
            <a:noFill/>
            <a:miter lim="800000"/>
            <a:headEnd/>
            <a:tailEnd/>
          </a:ln>
          <a:effectLst/>
        </p:spPr>
        <p:txBody>
          <a:bodyPr vert="horz" wrap="square" lIns="93135" tIns="46567" rIns="93135" bIns="46567" numCol="1" anchor="b" anchorCtr="0" compatLnSpc="1">
            <a:prstTxWarp prst="textNoShape">
              <a:avLst/>
            </a:prstTxWarp>
          </a:bodyPr>
          <a:lstStyle>
            <a:lvl1pPr defTabSz="931863" eaLnBrk="1" hangingPunct="1">
              <a:lnSpc>
                <a:spcPct val="100000"/>
              </a:lnSpc>
              <a:spcBef>
                <a:spcPct val="0"/>
              </a:spcBef>
              <a:defRPr sz="1200">
                <a:latin typeface="Arial" charset="0"/>
              </a:defRPr>
            </a:lvl1pPr>
          </a:lstStyle>
          <a:p>
            <a:pPr>
              <a:defRPr/>
            </a:pPr>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lvl1pPr defTabSz="931863" eaLnBrk="1" hangingPunct="1">
              <a:lnSpc>
                <a:spcPct val="100000"/>
              </a:lnSpc>
              <a:spcBef>
                <a:spcPct val="0"/>
              </a:spcBef>
              <a:defRPr sz="120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lvl1pPr algn="r" defTabSz="931863" eaLnBrk="1" hangingPunct="1">
              <a:lnSpc>
                <a:spcPct val="100000"/>
              </a:lnSpc>
              <a:spcBef>
                <a:spcPct val="0"/>
              </a:spcBef>
              <a:defRPr sz="1200">
                <a:latin typeface="Arial" charset="0"/>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35" tIns="46567" rIns="93135" bIns="46567" numCol="1" anchor="b" anchorCtr="0" compatLnSpc="1">
            <a:prstTxWarp prst="textNoShape">
              <a:avLst/>
            </a:prstTxWarp>
          </a:bodyPr>
          <a:lstStyle>
            <a:lvl1pPr defTabSz="931863" eaLnBrk="1" hangingPunct="1">
              <a:lnSpc>
                <a:spcPct val="100000"/>
              </a:lnSpc>
              <a:spcBef>
                <a:spcPct val="0"/>
              </a:spcBef>
              <a:defRPr sz="120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35" tIns="46567" rIns="93135" bIns="46567" numCol="1" anchor="b" anchorCtr="0" compatLnSpc="1">
            <a:prstTxWarp prst="textNoShape">
              <a:avLst/>
            </a:prstTxWarp>
          </a:bodyPr>
          <a:lstStyle>
            <a:lvl1pPr algn="r" defTabSz="931863" eaLnBrk="1" hangingPunct="1">
              <a:lnSpc>
                <a:spcPct val="100000"/>
              </a:lnSpc>
              <a:spcBef>
                <a:spcPct val="0"/>
              </a:spcBef>
              <a:defRPr sz="1200" smtClean="0">
                <a:latin typeface="Arial" panose="020B0604020202020204" pitchFamily="34" charset="0"/>
              </a:defRPr>
            </a:lvl1pPr>
          </a:lstStyle>
          <a:p>
            <a:pPr>
              <a:defRPr/>
            </a:pPr>
            <a:fld id="{42FBEFE4-EEC0-4687-887F-B248DE2785B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23CC4F6-C192-4756-AC96-9F0150D11FF5}" type="slidenum">
              <a:rPr lang="en-US" altLang="en-US"/>
              <a:pPr>
                <a:spcBef>
                  <a:spcPct val="0"/>
                </a:spcBef>
              </a:pPr>
              <a:t>1</a:t>
            </a:fld>
            <a:endParaRPr lang="en-US" altLang="en-US"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600" dirty="0">
                <a:latin typeface="Times New Roman" panose="02020603050405020304" pitchFamily="18" charset="0"/>
                <a:cs typeface="Times New Roman" panose="02020603050405020304" pitchFamily="18" charset="0"/>
              </a:rPr>
              <a:t>The purpose of this presentation is to provide a brief overview of the December 27, 2011, HOS final rule and to answer questions about how the new requirements apply to general scenarios.  </a:t>
            </a:r>
          </a:p>
          <a:p>
            <a:pPr eaLnBrk="1" hangingPunct="1"/>
            <a:endParaRPr lang="en-US" altLang="en-US" sz="1600" dirty="0">
              <a:latin typeface="Times New Roman" panose="02020603050405020304" pitchFamily="18" charset="0"/>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6" name="Rectangle 6"/>
          <p:cNvSpPr>
            <a:spLocks noGrp="1" noChangeArrowheads="1"/>
          </p:cNvSpPr>
          <p:nvPr>
            <p:ph type="sldNum" sz="quarter" idx="12"/>
          </p:nvPr>
        </p:nvSpPr>
        <p:spPr>
          <a:ln/>
        </p:spPr>
        <p:txBody>
          <a:bodyPr/>
          <a:lstStyle>
            <a:lvl1pPr>
              <a:defRPr/>
            </a:lvl1pPr>
          </a:lstStyle>
          <a:p>
            <a:pPr>
              <a:defRPr/>
            </a:pPr>
            <a:fld id="{8B3D3D81-4BA6-498B-B601-F4C65DEC90BC}" type="slidenum">
              <a:rPr lang="en-US" altLang="en-US"/>
              <a:pPr>
                <a:defRPr/>
              </a:pPr>
              <a:t>‹#›</a:t>
            </a:fld>
            <a:endParaRPr lang="en-US" altLang="en-US" dirty="0"/>
          </a:p>
        </p:txBody>
      </p:sp>
    </p:spTree>
    <p:extLst>
      <p:ext uri="{BB962C8B-B14F-4D97-AF65-F5344CB8AC3E}">
        <p14:creationId xmlns:p14="http://schemas.microsoft.com/office/powerpoint/2010/main" val="495502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6" name="Rectangle 6"/>
          <p:cNvSpPr>
            <a:spLocks noGrp="1" noChangeArrowheads="1"/>
          </p:cNvSpPr>
          <p:nvPr>
            <p:ph type="sldNum" sz="quarter" idx="12"/>
          </p:nvPr>
        </p:nvSpPr>
        <p:spPr>
          <a:ln/>
        </p:spPr>
        <p:txBody>
          <a:bodyPr/>
          <a:lstStyle>
            <a:lvl1pPr>
              <a:defRPr/>
            </a:lvl1pPr>
          </a:lstStyle>
          <a:p>
            <a:pPr>
              <a:defRPr/>
            </a:pPr>
            <a:fld id="{362F7934-8D26-4CE9-954E-A12023EC5652}" type="slidenum">
              <a:rPr lang="en-US" altLang="en-US"/>
              <a:pPr>
                <a:defRPr/>
              </a:pPr>
              <a:t>‹#›</a:t>
            </a:fld>
            <a:endParaRPr lang="en-US" altLang="en-US" dirty="0"/>
          </a:p>
        </p:txBody>
      </p:sp>
    </p:spTree>
    <p:extLst>
      <p:ext uri="{BB962C8B-B14F-4D97-AF65-F5344CB8AC3E}">
        <p14:creationId xmlns:p14="http://schemas.microsoft.com/office/powerpoint/2010/main" val="2899675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6" name="Rectangle 6"/>
          <p:cNvSpPr>
            <a:spLocks noGrp="1" noChangeArrowheads="1"/>
          </p:cNvSpPr>
          <p:nvPr>
            <p:ph type="sldNum" sz="quarter" idx="12"/>
          </p:nvPr>
        </p:nvSpPr>
        <p:spPr>
          <a:ln/>
        </p:spPr>
        <p:txBody>
          <a:bodyPr/>
          <a:lstStyle>
            <a:lvl1pPr>
              <a:defRPr/>
            </a:lvl1pPr>
          </a:lstStyle>
          <a:p>
            <a:pPr>
              <a:defRPr/>
            </a:pPr>
            <a:fld id="{D4D81BAC-CAB1-4F91-A786-21A4BBF0B5C5}" type="slidenum">
              <a:rPr lang="en-US" altLang="en-US"/>
              <a:pPr>
                <a:defRPr/>
              </a:pPr>
              <a:t>‹#›</a:t>
            </a:fld>
            <a:endParaRPr lang="en-US" altLang="en-US" dirty="0"/>
          </a:p>
        </p:txBody>
      </p:sp>
    </p:spTree>
    <p:extLst>
      <p:ext uri="{BB962C8B-B14F-4D97-AF65-F5344CB8AC3E}">
        <p14:creationId xmlns:p14="http://schemas.microsoft.com/office/powerpoint/2010/main" val="2979478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696200" cy="685800"/>
          </a:xfrm>
        </p:spPr>
        <p:txBody>
          <a:bodyPr/>
          <a:lstStyle/>
          <a:p>
            <a:r>
              <a:rPr lang="en-US"/>
              <a:t>Click to edit Master title style</a:t>
            </a:r>
          </a:p>
        </p:txBody>
      </p:sp>
      <p:sp>
        <p:nvSpPr>
          <p:cNvPr id="3" name="Text Placeholder 2"/>
          <p:cNvSpPr>
            <a:spLocks noGrp="1"/>
          </p:cNvSpPr>
          <p:nvPr>
            <p:ph type="body" sz="half" idx="1"/>
          </p:nvPr>
        </p:nvSpPr>
        <p:spPr>
          <a:xfrm>
            <a:off x="533400" y="990600"/>
            <a:ext cx="38481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33900" y="990600"/>
            <a:ext cx="38481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7" name="Rectangle 6"/>
          <p:cNvSpPr>
            <a:spLocks noGrp="1" noChangeArrowheads="1"/>
          </p:cNvSpPr>
          <p:nvPr>
            <p:ph type="sldNum" sz="quarter" idx="12"/>
          </p:nvPr>
        </p:nvSpPr>
        <p:spPr>
          <a:ln/>
        </p:spPr>
        <p:txBody>
          <a:bodyPr/>
          <a:lstStyle>
            <a:lvl1pPr>
              <a:defRPr/>
            </a:lvl1pPr>
          </a:lstStyle>
          <a:p>
            <a:pPr>
              <a:defRPr/>
            </a:pPr>
            <a:fld id="{79EEFDDF-E810-48CB-9C7C-ECAC622BC358}" type="slidenum">
              <a:rPr lang="en-US" altLang="en-US"/>
              <a:pPr>
                <a:defRPr/>
              </a:pPr>
              <a:t>‹#›</a:t>
            </a:fld>
            <a:endParaRPr lang="en-US" altLang="en-US" dirty="0"/>
          </a:p>
        </p:txBody>
      </p:sp>
    </p:spTree>
    <p:extLst>
      <p:ext uri="{BB962C8B-B14F-4D97-AF65-F5344CB8AC3E}">
        <p14:creationId xmlns:p14="http://schemas.microsoft.com/office/powerpoint/2010/main" val="2415989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Object 11"/>
          <p:cNvGraphicFramePr>
            <a:graphicFrameLocks noChangeAspect="1"/>
          </p:cNvGraphicFramePr>
          <p:nvPr userDrawn="1"/>
        </p:nvGraphicFramePr>
        <p:xfrm>
          <a:off x="0" y="0"/>
          <a:ext cx="785813" cy="6858000"/>
        </p:xfrm>
        <a:graphic>
          <a:graphicData uri="http://schemas.openxmlformats.org/presentationml/2006/ole">
            <mc:AlternateContent xmlns:mc="http://schemas.openxmlformats.org/markup-compatibility/2006">
              <mc:Choice xmlns:v="urn:schemas-microsoft-com:vml" Requires="v">
                <p:oleObj spid="_x0000_s35905" name="Image" r:id="rId3" imgW="1130159" imgH="9549206" progId="">
                  <p:embed/>
                </p:oleObj>
              </mc:Choice>
              <mc:Fallback>
                <p:oleObj name="Image" r:id="rId3" imgW="1130159" imgH="9549206" progId="">
                  <p:embed/>
                  <p:pic>
                    <p:nvPicPr>
                      <p:cNvPr id="0"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8581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p:txBody>
          <a:bodyPr/>
          <a:lstStyle>
            <a:lvl1pPr>
              <a:defRPr sz="1100"/>
            </a:lvl1pPr>
          </a:lstStyle>
          <a:p>
            <a:pPr>
              <a:defRPr/>
            </a:pPr>
            <a:r>
              <a:rPr lang="en-US" dirty="0"/>
              <a:t>Current as of 2/1/2012 </a:t>
            </a:r>
          </a:p>
        </p:txBody>
      </p:sp>
      <p:sp>
        <p:nvSpPr>
          <p:cNvPr id="6" name="Footer Placeholder 5"/>
          <p:cNvSpPr>
            <a:spLocks noGrp="1" noChangeArrowheads="1"/>
          </p:cNvSpPr>
          <p:nvPr>
            <p:ph type="ftr" sz="quarter" idx="11"/>
          </p:nvPr>
        </p:nvSpPr>
        <p:spPr/>
        <p:txBody>
          <a:bodyPr/>
          <a:lstStyle>
            <a:lvl1pPr>
              <a:defRPr/>
            </a:lvl1pPr>
          </a:lstStyle>
          <a:p>
            <a:pPr>
              <a:defRPr/>
            </a:pPr>
            <a:r>
              <a:rPr lang="en-US" dirty="0"/>
              <a:t>Current through 2/1/2012</a:t>
            </a:r>
          </a:p>
        </p:txBody>
      </p:sp>
      <p:sp>
        <p:nvSpPr>
          <p:cNvPr id="7" name="Slide Number Placeholder 6"/>
          <p:cNvSpPr>
            <a:spLocks noGrp="1" noChangeArrowheads="1"/>
          </p:cNvSpPr>
          <p:nvPr>
            <p:ph type="sldNum" sz="quarter" idx="12"/>
          </p:nvPr>
        </p:nvSpPr>
        <p:spPr/>
        <p:txBody>
          <a:bodyPr/>
          <a:lstStyle>
            <a:lvl1pPr>
              <a:defRPr smtClean="0"/>
            </a:lvl1pPr>
          </a:lstStyle>
          <a:p>
            <a:pPr>
              <a:defRPr/>
            </a:pPr>
            <a:fld id="{F6B0686D-034E-43F3-B9C1-F8A39428DD24}" type="slidenum">
              <a:rPr lang="en-US" altLang="en-US"/>
              <a:pPr>
                <a:defRPr/>
              </a:pPr>
              <a:t>‹#›</a:t>
            </a:fld>
            <a:endParaRPr lang="en-US" altLang="en-US" dirty="0"/>
          </a:p>
        </p:txBody>
      </p:sp>
    </p:spTree>
    <p:extLst>
      <p:ext uri="{BB962C8B-B14F-4D97-AF65-F5344CB8AC3E}">
        <p14:creationId xmlns:p14="http://schemas.microsoft.com/office/powerpoint/2010/main" val="411008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6" name="Rectangle 6"/>
          <p:cNvSpPr>
            <a:spLocks noGrp="1" noChangeArrowheads="1"/>
          </p:cNvSpPr>
          <p:nvPr>
            <p:ph type="sldNum" sz="quarter" idx="12"/>
          </p:nvPr>
        </p:nvSpPr>
        <p:spPr>
          <a:ln/>
        </p:spPr>
        <p:txBody>
          <a:bodyPr/>
          <a:lstStyle>
            <a:lvl1pPr>
              <a:defRPr/>
            </a:lvl1pPr>
          </a:lstStyle>
          <a:p>
            <a:pPr>
              <a:defRPr/>
            </a:pPr>
            <a:fld id="{75FFB365-B776-4694-8E37-CA1320D0CE05}" type="slidenum">
              <a:rPr lang="en-US" altLang="en-US"/>
              <a:pPr>
                <a:defRPr/>
              </a:pPr>
              <a:t>‹#›</a:t>
            </a:fld>
            <a:endParaRPr lang="en-US" altLang="en-US" dirty="0"/>
          </a:p>
        </p:txBody>
      </p:sp>
    </p:spTree>
    <p:extLst>
      <p:ext uri="{BB962C8B-B14F-4D97-AF65-F5344CB8AC3E}">
        <p14:creationId xmlns:p14="http://schemas.microsoft.com/office/powerpoint/2010/main" val="3333029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990600"/>
            <a:ext cx="3848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33900" y="990600"/>
            <a:ext cx="3848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7" name="Rectangle 6"/>
          <p:cNvSpPr>
            <a:spLocks noGrp="1" noChangeArrowheads="1"/>
          </p:cNvSpPr>
          <p:nvPr>
            <p:ph type="sldNum" sz="quarter" idx="12"/>
          </p:nvPr>
        </p:nvSpPr>
        <p:spPr>
          <a:ln/>
        </p:spPr>
        <p:txBody>
          <a:bodyPr/>
          <a:lstStyle>
            <a:lvl1pPr>
              <a:defRPr/>
            </a:lvl1pPr>
          </a:lstStyle>
          <a:p>
            <a:pPr>
              <a:defRPr/>
            </a:pPr>
            <a:fld id="{CA82983D-249F-4AE6-94E1-C3B9C89AA63C}" type="slidenum">
              <a:rPr lang="en-US" altLang="en-US"/>
              <a:pPr>
                <a:defRPr/>
              </a:pPr>
              <a:t>‹#›</a:t>
            </a:fld>
            <a:endParaRPr lang="en-US" altLang="en-US" dirty="0"/>
          </a:p>
        </p:txBody>
      </p:sp>
    </p:spTree>
    <p:extLst>
      <p:ext uri="{BB962C8B-B14F-4D97-AF65-F5344CB8AC3E}">
        <p14:creationId xmlns:p14="http://schemas.microsoft.com/office/powerpoint/2010/main" val="2637873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9" name="Rectangle 6"/>
          <p:cNvSpPr>
            <a:spLocks noGrp="1" noChangeArrowheads="1"/>
          </p:cNvSpPr>
          <p:nvPr>
            <p:ph type="sldNum" sz="quarter" idx="12"/>
          </p:nvPr>
        </p:nvSpPr>
        <p:spPr>
          <a:ln/>
        </p:spPr>
        <p:txBody>
          <a:bodyPr/>
          <a:lstStyle>
            <a:lvl1pPr>
              <a:defRPr/>
            </a:lvl1pPr>
          </a:lstStyle>
          <a:p>
            <a:pPr>
              <a:defRPr/>
            </a:pPr>
            <a:fld id="{B801F308-68A4-4779-AE4D-EF9E9AF136FF}" type="slidenum">
              <a:rPr lang="en-US" altLang="en-US"/>
              <a:pPr>
                <a:defRPr/>
              </a:pPr>
              <a:t>‹#›</a:t>
            </a:fld>
            <a:endParaRPr lang="en-US" altLang="en-US" dirty="0"/>
          </a:p>
        </p:txBody>
      </p:sp>
    </p:spTree>
    <p:extLst>
      <p:ext uri="{BB962C8B-B14F-4D97-AF65-F5344CB8AC3E}">
        <p14:creationId xmlns:p14="http://schemas.microsoft.com/office/powerpoint/2010/main" val="379207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5" name="Rectangle 6"/>
          <p:cNvSpPr>
            <a:spLocks noGrp="1" noChangeArrowheads="1"/>
          </p:cNvSpPr>
          <p:nvPr>
            <p:ph type="sldNum" sz="quarter" idx="12"/>
          </p:nvPr>
        </p:nvSpPr>
        <p:spPr>
          <a:ln/>
        </p:spPr>
        <p:txBody>
          <a:bodyPr/>
          <a:lstStyle>
            <a:lvl1pPr>
              <a:defRPr/>
            </a:lvl1pPr>
          </a:lstStyle>
          <a:p>
            <a:pPr>
              <a:defRPr/>
            </a:pPr>
            <a:fld id="{F15854D6-0FE4-439E-87FC-8BAF4995E06E}" type="slidenum">
              <a:rPr lang="en-US" altLang="en-US"/>
              <a:pPr>
                <a:defRPr/>
              </a:pPr>
              <a:t>‹#›</a:t>
            </a:fld>
            <a:endParaRPr lang="en-US" altLang="en-US" dirty="0"/>
          </a:p>
        </p:txBody>
      </p:sp>
    </p:spTree>
    <p:extLst>
      <p:ext uri="{BB962C8B-B14F-4D97-AF65-F5344CB8AC3E}">
        <p14:creationId xmlns:p14="http://schemas.microsoft.com/office/powerpoint/2010/main" val="211444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4" name="Rectangle 6"/>
          <p:cNvSpPr>
            <a:spLocks noGrp="1" noChangeArrowheads="1"/>
          </p:cNvSpPr>
          <p:nvPr>
            <p:ph type="sldNum" sz="quarter" idx="12"/>
          </p:nvPr>
        </p:nvSpPr>
        <p:spPr>
          <a:ln/>
        </p:spPr>
        <p:txBody>
          <a:bodyPr/>
          <a:lstStyle>
            <a:lvl1pPr>
              <a:defRPr/>
            </a:lvl1pPr>
          </a:lstStyle>
          <a:p>
            <a:pPr>
              <a:defRPr/>
            </a:pPr>
            <a:fld id="{27F9512B-65CF-42FB-AFBB-6B41087EC709}" type="slidenum">
              <a:rPr lang="en-US" altLang="en-US"/>
              <a:pPr>
                <a:defRPr/>
              </a:pPr>
              <a:t>‹#›</a:t>
            </a:fld>
            <a:endParaRPr lang="en-US" altLang="en-US" dirty="0"/>
          </a:p>
        </p:txBody>
      </p:sp>
    </p:spTree>
    <p:extLst>
      <p:ext uri="{BB962C8B-B14F-4D97-AF65-F5344CB8AC3E}">
        <p14:creationId xmlns:p14="http://schemas.microsoft.com/office/powerpoint/2010/main" val="261247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7" name="Rectangle 6"/>
          <p:cNvSpPr>
            <a:spLocks noGrp="1" noChangeArrowheads="1"/>
          </p:cNvSpPr>
          <p:nvPr>
            <p:ph type="sldNum" sz="quarter" idx="12"/>
          </p:nvPr>
        </p:nvSpPr>
        <p:spPr>
          <a:ln/>
        </p:spPr>
        <p:txBody>
          <a:bodyPr/>
          <a:lstStyle>
            <a:lvl1pPr>
              <a:defRPr/>
            </a:lvl1pPr>
          </a:lstStyle>
          <a:p>
            <a:pPr>
              <a:defRPr/>
            </a:pPr>
            <a:fld id="{38AACC0F-5C8C-42EF-88A6-24F4C60CF767}" type="slidenum">
              <a:rPr lang="en-US" altLang="en-US"/>
              <a:pPr>
                <a:defRPr/>
              </a:pPr>
              <a:t>‹#›</a:t>
            </a:fld>
            <a:endParaRPr lang="en-US" altLang="en-US" dirty="0"/>
          </a:p>
        </p:txBody>
      </p:sp>
    </p:spTree>
    <p:extLst>
      <p:ext uri="{BB962C8B-B14F-4D97-AF65-F5344CB8AC3E}">
        <p14:creationId xmlns:p14="http://schemas.microsoft.com/office/powerpoint/2010/main" val="403388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7" name="Rectangle 6"/>
          <p:cNvSpPr>
            <a:spLocks noGrp="1" noChangeArrowheads="1"/>
          </p:cNvSpPr>
          <p:nvPr>
            <p:ph type="sldNum" sz="quarter" idx="12"/>
          </p:nvPr>
        </p:nvSpPr>
        <p:spPr>
          <a:ln/>
        </p:spPr>
        <p:txBody>
          <a:bodyPr/>
          <a:lstStyle>
            <a:lvl1pPr>
              <a:defRPr/>
            </a:lvl1pPr>
          </a:lstStyle>
          <a:p>
            <a:pPr>
              <a:defRPr/>
            </a:pPr>
            <a:fld id="{BA19399C-B859-4E36-913B-42F6540A1D57}" type="slidenum">
              <a:rPr lang="en-US" altLang="en-US"/>
              <a:pPr>
                <a:defRPr/>
              </a:pPr>
              <a:t>‹#›</a:t>
            </a:fld>
            <a:endParaRPr lang="en-US" altLang="en-US" dirty="0"/>
          </a:p>
        </p:txBody>
      </p:sp>
    </p:spTree>
    <p:extLst>
      <p:ext uri="{BB962C8B-B14F-4D97-AF65-F5344CB8AC3E}">
        <p14:creationId xmlns:p14="http://schemas.microsoft.com/office/powerpoint/2010/main" val="370493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1066800" y="6248400"/>
            <a:ext cx="1752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defRPr sz="1200">
                <a:latin typeface="Arial" charset="0"/>
              </a:defRPr>
            </a:lvl1pPr>
          </a:lstStyle>
          <a:p>
            <a:pPr>
              <a:defRPr/>
            </a:pPr>
            <a:r>
              <a:rPr lang="en-US" dirty="0"/>
              <a:t>Current as of 2/1/2012 </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defRPr sz="1000">
                <a:latin typeface="Arial" charset="0"/>
              </a:defRPr>
            </a:lvl1pPr>
          </a:lstStyle>
          <a:p>
            <a:pPr>
              <a:defRPr/>
            </a:pPr>
            <a:r>
              <a:rPr lang="en-US" dirty="0"/>
              <a:t>Current through 2/1/2012</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defRPr sz="1600" b="1" smtClean="0">
                <a:latin typeface="Arial" panose="020B0604020202020204" pitchFamily="34" charset="0"/>
              </a:defRPr>
            </a:lvl1pPr>
          </a:lstStyle>
          <a:p>
            <a:pPr>
              <a:defRPr/>
            </a:pPr>
            <a:fld id="{B60DE8E6-A947-4C14-A829-1C50462D2173}" type="slidenum">
              <a:rPr lang="en-US" altLang="en-US"/>
              <a:pPr>
                <a:defRPr/>
              </a:pPr>
              <a:t>‹#›</a:t>
            </a:fld>
            <a:endParaRPr lang="en-US" altLang="en-US" dirty="0"/>
          </a:p>
        </p:txBody>
      </p:sp>
      <p:sp>
        <p:nvSpPr>
          <p:cNvPr id="2" name="Rectangle 8"/>
          <p:cNvSpPr>
            <a:spLocks noGrp="1" noChangeArrowheads="1"/>
          </p:cNvSpPr>
          <p:nvPr>
            <p:ph type="title"/>
          </p:nvPr>
        </p:nvSpPr>
        <p:spPr bwMode="auto">
          <a:xfrm>
            <a:off x="609600" y="152400"/>
            <a:ext cx="7696200" cy="6858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endParaRPr lang="en-US" altLang="en-US"/>
          </a:p>
        </p:txBody>
      </p:sp>
      <p:sp>
        <p:nvSpPr>
          <p:cNvPr id="3" name="Rectangle 9"/>
          <p:cNvSpPr>
            <a:spLocks noGrp="1" noChangeArrowheads="1"/>
          </p:cNvSpPr>
          <p:nvPr>
            <p:ph type="body" idx="1"/>
          </p:nvPr>
        </p:nvSpPr>
        <p:spPr bwMode="auto">
          <a:xfrm>
            <a:off x="533400" y="990600"/>
            <a:ext cx="7848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a:p>
            <a:pPr lvl="1"/>
            <a:endParaRPr lang="en-US" altLang="en-US"/>
          </a:p>
        </p:txBody>
      </p:sp>
      <p:graphicFrame>
        <p:nvGraphicFramePr>
          <p:cNvPr id="1031" name="Object 11"/>
          <p:cNvGraphicFramePr>
            <a:graphicFrameLocks noChangeAspect="1"/>
          </p:cNvGraphicFramePr>
          <p:nvPr/>
        </p:nvGraphicFramePr>
        <p:xfrm>
          <a:off x="0" y="0"/>
          <a:ext cx="785813" cy="6858000"/>
        </p:xfrm>
        <a:graphic>
          <a:graphicData uri="http://schemas.openxmlformats.org/presentationml/2006/ole">
            <mc:AlternateContent xmlns:mc="http://schemas.openxmlformats.org/markup-compatibility/2006">
              <mc:Choice xmlns:v="urn:schemas-microsoft-com:vml" Requires="v">
                <p:oleObj spid="_x0000_s1095" name="Image" r:id="rId15" imgW="1130159" imgH="9549206" progId="">
                  <p:embed/>
                </p:oleObj>
              </mc:Choice>
              <mc:Fallback>
                <p:oleObj name="Image" r:id="rId15" imgW="1130159" imgH="9549206" progId="">
                  <p:embed/>
                  <p:pic>
                    <p:nvPicPr>
                      <p:cNvPr id="0" name="Picture 4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785813" cy="685800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974" r:id="rId1"/>
    <p:sldLayoutId id="2147483985"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dt="0"/>
  <p:txStyles>
    <p:titleStyle>
      <a:lvl1pPr algn="ctr" rtl="0" eaLnBrk="0" fontAlgn="base" hangingPunct="0">
        <a:spcBef>
          <a:spcPct val="0"/>
        </a:spcBef>
        <a:spcAft>
          <a:spcPct val="0"/>
        </a:spcAft>
        <a:defRPr sz="3200" b="1">
          <a:solidFill>
            <a:srgbClr val="003399"/>
          </a:solidFill>
          <a:latin typeface="+mj-lt"/>
          <a:ea typeface="+mj-ea"/>
          <a:cs typeface="+mj-cs"/>
        </a:defRPr>
      </a:lvl1pPr>
      <a:lvl2pPr algn="ctr" rtl="0" eaLnBrk="0" fontAlgn="base" hangingPunct="0">
        <a:spcBef>
          <a:spcPct val="0"/>
        </a:spcBef>
        <a:spcAft>
          <a:spcPct val="0"/>
        </a:spcAft>
        <a:defRPr sz="3200" b="1">
          <a:solidFill>
            <a:srgbClr val="003399"/>
          </a:solidFill>
          <a:latin typeface="Verdana" pitchFamily="34" charset="0"/>
        </a:defRPr>
      </a:lvl2pPr>
      <a:lvl3pPr algn="ctr" rtl="0" eaLnBrk="0" fontAlgn="base" hangingPunct="0">
        <a:spcBef>
          <a:spcPct val="0"/>
        </a:spcBef>
        <a:spcAft>
          <a:spcPct val="0"/>
        </a:spcAft>
        <a:defRPr sz="3200" b="1">
          <a:solidFill>
            <a:srgbClr val="003399"/>
          </a:solidFill>
          <a:latin typeface="Verdana" pitchFamily="34" charset="0"/>
        </a:defRPr>
      </a:lvl3pPr>
      <a:lvl4pPr algn="ctr" rtl="0" eaLnBrk="0" fontAlgn="base" hangingPunct="0">
        <a:spcBef>
          <a:spcPct val="0"/>
        </a:spcBef>
        <a:spcAft>
          <a:spcPct val="0"/>
        </a:spcAft>
        <a:defRPr sz="3200" b="1">
          <a:solidFill>
            <a:srgbClr val="003399"/>
          </a:solidFill>
          <a:latin typeface="Verdana" pitchFamily="34" charset="0"/>
        </a:defRPr>
      </a:lvl4pPr>
      <a:lvl5pPr algn="ctr" rtl="0" eaLnBrk="0" fontAlgn="base" hangingPunct="0">
        <a:spcBef>
          <a:spcPct val="0"/>
        </a:spcBef>
        <a:spcAft>
          <a:spcPct val="0"/>
        </a:spcAft>
        <a:defRPr sz="3200" b="1">
          <a:solidFill>
            <a:srgbClr val="003399"/>
          </a:solidFill>
          <a:latin typeface="Verdana" pitchFamily="34" charset="0"/>
        </a:defRPr>
      </a:lvl5pPr>
      <a:lvl6pPr marL="457200" algn="ctr" rtl="0" fontAlgn="base">
        <a:spcBef>
          <a:spcPct val="0"/>
        </a:spcBef>
        <a:spcAft>
          <a:spcPct val="0"/>
        </a:spcAft>
        <a:defRPr sz="3200" b="1">
          <a:solidFill>
            <a:srgbClr val="003399"/>
          </a:solidFill>
          <a:latin typeface="Verdana" pitchFamily="34" charset="0"/>
        </a:defRPr>
      </a:lvl6pPr>
      <a:lvl7pPr marL="914400" algn="ctr" rtl="0" fontAlgn="base">
        <a:spcBef>
          <a:spcPct val="0"/>
        </a:spcBef>
        <a:spcAft>
          <a:spcPct val="0"/>
        </a:spcAft>
        <a:defRPr sz="3200" b="1">
          <a:solidFill>
            <a:srgbClr val="003399"/>
          </a:solidFill>
          <a:latin typeface="Verdana" pitchFamily="34" charset="0"/>
        </a:defRPr>
      </a:lvl7pPr>
      <a:lvl8pPr marL="1371600" algn="ctr" rtl="0" fontAlgn="base">
        <a:spcBef>
          <a:spcPct val="0"/>
        </a:spcBef>
        <a:spcAft>
          <a:spcPct val="0"/>
        </a:spcAft>
        <a:defRPr sz="3200" b="1">
          <a:solidFill>
            <a:srgbClr val="003399"/>
          </a:solidFill>
          <a:latin typeface="Verdana" pitchFamily="34" charset="0"/>
        </a:defRPr>
      </a:lvl8pPr>
      <a:lvl9pPr marL="1828800" algn="ctr" rtl="0" fontAlgn="base">
        <a:spcBef>
          <a:spcPct val="0"/>
        </a:spcBef>
        <a:spcAft>
          <a:spcPct val="0"/>
        </a:spcAft>
        <a:defRPr sz="3200" b="1">
          <a:solidFill>
            <a:srgbClr val="003399"/>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1.png"/><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p:txBody>
          <a:bodyPr/>
          <a:lstStyle/>
          <a:p>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r>
              <a:rPr lang="en-US" altLang="en-US" dirty="0">
                <a:latin typeface="Cambria" panose="02040503050406030204" pitchFamily="18" charset="0"/>
              </a:rPr>
              <a:t>FMCSA Educational Video Series</a:t>
            </a:r>
            <a:br>
              <a:rPr lang="en-US" altLang="en-US" dirty="0">
                <a:latin typeface="Cambria" panose="02040503050406030204" pitchFamily="18" charset="0"/>
              </a:rPr>
            </a:br>
            <a:br>
              <a:rPr lang="en-US" altLang="en-US" dirty="0">
                <a:latin typeface="Cambria" panose="02040503050406030204" pitchFamily="18" charset="0"/>
              </a:rPr>
            </a:br>
            <a:r>
              <a:rPr lang="en-US" altLang="en-US" dirty="0">
                <a:latin typeface="Cambria" panose="02040503050406030204" pitchFamily="18" charset="0"/>
              </a:rPr>
              <a:t>MEDICATIONS I</a:t>
            </a:r>
            <a:br>
              <a:rPr lang="en-US" altLang="en-US" dirty="0"/>
            </a:br>
            <a:endParaRPr lang="en-US" altLang="en-US" dirty="0"/>
          </a:p>
        </p:txBody>
      </p:sp>
      <p:sp>
        <p:nvSpPr>
          <p:cNvPr id="3" name="Subtitle 2"/>
          <p:cNvSpPr>
            <a:spLocks noGrp="1"/>
          </p:cNvSpPr>
          <p:nvPr>
            <p:ph type="subTitle" idx="1"/>
          </p:nvPr>
        </p:nvSpPr>
        <p:spPr>
          <a:xfrm>
            <a:off x="1371600" y="4114800"/>
            <a:ext cx="6400800" cy="1752600"/>
          </a:xfrm>
        </p:spPr>
        <p:txBody>
          <a:bodyPr/>
          <a:lstStyle/>
          <a:p>
            <a:r>
              <a:rPr lang="en-US" sz="2800" dirty="0">
                <a:solidFill>
                  <a:srgbClr val="003399"/>
                </a:solidFill>
                <a:latin typeface="Cambria" panose="02040503050406030204" pitchFamily="18" charset="0"/>
                <a:cs typeface="Arial" panose="020B0604020202020204" pitchFamily="34" charset="0"/>
              </a:rPr>
              <a:t>Joseph Sentef MD, MPH, MBA, MRO</a:t>
            </a:r>
          </a:p>
          <a:p>
            <a:r>
              <a:rPr lang="en-US" sz="2800" dirty="0">
                <a:solidFill>
                  <a:srgbClr val="003399"/>
                </a:solidFill>
                <a:latin typeface="Cambria" panose="02040503050406030204" pitchFamily="18" charset="0"/>
                <a:cs typeface="Arial" panose="020B0604020202020204" pitchFamily="34" charset="0"/>
              </a:rPr>
              <a:t>Chief Medical Officer</a:t>
            </a:r>
          </a:p>
        </p:txBody>
      </p:sp>
      <p:graphicFrame>
        <p:nvGraphicFramePr>
          <p:cNvPr id="5123" name="Object 4"/>
          <p:cNvGraphicFramePr>
            <a:graphicFrameLocks noChangeAspect="1"/>
          </p:cNvGraphicFramePr>
          <p:nvPr/>
        </p:nvGraphicFramePr>
        <p:xfrm>
          <a:off x="0" y="0"/>
          <a:ext cx="785813" cy="6858000"/>
        </p:xfrm>
        <a:graphic>
          <a:graphicData uri="http://schemas.openxmlformats.org/presentationml/2006/ole">
            <mc:AlternateContent xmlns:mc="http://schemas.openxmlformats.org/markup-compatibility/2006">
              <mc:Choice xmlns:v="urn:schemas-microsoft-com:vml" Requires="v">
                <p:oleObj spid="_x0000_s5197" name="Image" r:id="rId4" imgW="1130159" imgH="9549206" progId="">
                  <p:embed/>
                </p:oleObj>
              </mc:Choice>
              <mc:Fallback>
                <p:oleObj name="Image" r:id="rId4" imgW="1130159" imgH="9549206" progId="">
                  <p:embed/>
                  <p:pic>
                    <p:nvPicPr>
                      <p:cNvPr id="0" name="Picture 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78581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mbria" panose="02040503050406030204" pitchFamily="18" charset="0"/>
              </a:rPr>
              <a:t>Methylphenidates: Drug Interactions</a:t>
            </a:r>
          </a:p>
        </p:txBody>
      </p:sp>
      <p:sp>
        <p:nvSpPr>
          <p:cNvPr id="3" name="Content Placeholder 2"/>
          <p:cNvSpPr>
            <a:spLocks noGrp="1"/>
          </p:cNvSpPr>
          <p:nvPr>
            <p:ph idx="1"/>
          </p:nvPr>
        </p:nvSpPr>
        <p:spPr>
          <a:xfrm>
            <a:off x="914400" y="914400"/>
            <a:ext cx="7467600" cy="5410200"/>
          </a:xfrm>
        </p:spPr>
        <p:txBody>
          <a:bodyPr/>
          <a:lstStyle/>
          <a:p>
            <a:r>
              <a:rPr lang="en-US" sz="2000" dirty="0">
                <a:latin typeface="Cambria" panose="02040503050406030204" pitchFamily="18" charset="0"/>
                <a:cs typeface="Arial" panose="020B0604020202020204" pitchFamily="34" charset="0"/>
              </a:rPr>
              <a:t>Methylphenidates can interact with the antidepressant  bupropion to lower the seizure threshold and increase the risk for seizures</a:t>
            </a:r>
          </a:p>
          <a:p>
            <a:r>
              <a:rPr lang="en-US" sz="2000" dirty="0">
                <a:latin typeface="Cambria" panose="02040503050406030204" pitchFamily="18" charset="0"/>
                <a:cs typeface="Arial" panose="020B0604020202020204" pitchFamily="34" charset="0"/>
              </a:rPr>
              <a:t>Methylphenidates can interact with SSRI antidepressants (fluoxetine, duloxetine, escitalopram, sertraline etc.) by causing an increase in the effects and side effects of the amphetamine such as jitteriness, anxiety, nervousness, restlessness and racing thoughts. This combination can cause serotonin syndrome, a serious condition which may include confusion, hallucinations, extreme changes in blood pressure and heart rate, blurred vision, sweating, shivering, shaking, muscle spasm, and gastrointestinal symptoms along with many other symptoms</a:t>
            </a:r>
          </a:p>
          <a:p>
            <a:r>
              <a:rPr lang="en-US" sz="2000" dirty="0">
                <a:latin typeface="Cambria" panose="02040503050406030204" pitchFamily="18" charset="0"/>
                <a:cs typeface="Arial" panose="020B0604020202020204" pitchFamily="34" charset="0"/>
              </a:rPr>
              <a:t>Methyphenidates can interact with amphetamines to increase the risk of hypertension and tachycardia</a:t>
            </a:r>
          </a:p>
          <a:p>
            <a:r>
              <a:rPr lang="en-US" sz="2000" dirty="0">
                <a:latin typeface="Cambria" panose="02040503050406030204" pitchFamily="18" charset="0"/>
                <a:cs typeface="Arial" panose="020B0604020202020204" pitchFamily="34" charset="0"/>
              </a:rPr>
              <a:t>Methyphenidates with ibuprofen or pseudoephedrine may increase the risk for hypertension or CNS stimulatory effects</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10</a:t>
            </a:fld>
            <a:endParaRPr lang="en-US" altLang="en-US" dirty="0"/>
          </a:p>
        </p:txBody>
      </p:sp>
    </p:spTree>
    <p:extLst>
      <p:ext uri="{BB962C8B-B14F-4D97-AF65-F5344CB8AC3E}">
        <p14:creationId xmlns:p14="http://schemas.microsoft.com/office/powerpoint/2010/main" val="2052867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panose="02040503050406030204" pitchFamily="18" charset="0"/>
              </a:rPr>
              <a:t>MODAFINILS</a:t>
            </a:r>
          </a:p>
        </p:txBody>
      </p:sp>
      <p:sp>
        <p:nvSpPr>
          <p:cNvPr id="3" name="Content Placeholder 2"/>
          <p:cNvSpPr>
            <a:spLocks noGrp="1"/>
          </p:cNvSpPr>
          <p:nvPr>
            <p:ph idx="1"/>
          </p:nvPr>
        </p:nvSpPr>
        <p:spPr>
          <a:xfrm>
            <a:off x="914400" y="990600"/>
            <a:ext cx="7543800" cy="5105400"/>
          </a:xfrm>
        </p:spPr>
        <p:txBody>
          <a:bodyPr/>
          <a:lstStyle/>
          <a:p>
            <a:pPr marL="0" indent="0">
              <a:buNone/>
            </a:pPr>
            <a:r>
              <a:rPr lang="en-US" sz="2000" dirty="0">
                <a:latin typeface="Cambria" panose="02040503050406030204" pitchFamily="18" charset="0"/>
                <a:cs typeface="Arial" panose="020B0604020202020204" pitchFamily="34" charset="0"/>
              </a:rPr>
              <a:t>Known as:</a:t>
            </a:r>
          </a:p>
          <a:p>
            <a:r>
              <a:rPr lang="en-US" sz="2000" dirty="0">
                <a:latin typeface="Cambria" panose="02040503050406030204" pitchFamily="18" charset="0"/>
                <a:cs typeface="Arial" panose="020B0604020202020204" pitchFamily="34" charset="0"/>
              </a:rPr>
              <a:t>modafinil</a:t>
            </a:r>
          </a:p>
          <a:p>
            <a:r>
              <a:rPr lang="en-US" sz="2000" dirty="0">
                <a:latin typeface="Cambria" panose="02040503050406030204" pitchFamily="18" charset="0"/>
                <a:cs typeface="Arial" panose="020B0604020202020204" pitchFamily="34" charset="0"/>
              </a:rPr>
              <a:t>armodafinil</a:t>
            </a:r>
          </a:p>
          <a:p>
            <a:pPr marL="0" indent="0">
              <a:buNone/>
            </a:pPr>
            <a:r>
              <a:rPr lang="en-US" sz="2000" dirty="0">
                <a:latin typeface="Cambria" panose="02040503050406030204" pitchFamily="18" charset="0"/>
                <a:cs typeface="Arial" panose="020B0604020202020204" pitchFamily="34" charset="0"/>
              </a:rPr>
              <a:t>Modafinil and armodafinil are stimulant medications that promote wakefulness. They alter the natural chemicals (neurotransmitters) in the brain and are used to treat excessive sleepiness caused by sleep apnea, narcolepsy, or shift work disorder.</a:t>
            </a:r>
          </a:p>
          <a:p>
            <a:pPr marL="0" indent="0">
              <a:buNone/>
            </a:pPr>
            <a:r>
              <a:rPr lang="en-US" sz="2000" b="1" dirty="0">
                <a:latin typeface="Cambria" panose="02040503050406030204" pitchFamily="18" charset="0"/>
                <a:cs typeface="Arial" panose="020B0604020202020204" pitchFamily="34" charset="0"/>
              </a:rPr>
              <a:t>Dosage</a:t>
            </a:r>
            <a:endParaRPr lang="en-US" sz="2000" dirty="0">
              <a:latin typeface="Cambria" panose="02040503050406030204" pitchFamily="18" charset="0"/>
              <a:cs typeface="Arial" panose="020B0604020202020204" pitchFamily="34" charset="0"/>
            </a:endParaRPr>
          </a:p>
          <a:p>
            <a:r>
              <a:rPr lang="en-US" sz="2000" dirty="0">
                <a:latin typeface="Cambria" panose="02040503050406030204" pitchFamily="18" charset="0"/>
                <a:cs typeface="Arial" panose="020B0604020202020204" pitchFamily="34" charset="0"/>
              </a:rPr>
              <a:t>modafinil: 200mg once daily …….</a:t>
            </a:r>
            <a:r>
              <a:rPr lang="en-US" sz="2000" dirty="0">
                <a:solidFill>
                  <a:srgbClr val="003399"/>
                </a:solidFill>
                <a:latin typeface="Cambria" panose="02040503050406030204" pitchFamily="18" charset="0"/>
                <a:cs typeface="Arial" panose="020B0604020202020204" pitchFamily="34" charset="0"/>
              </a:rPr>
              <a:t>Half-life* 15 hours</a:t>
            </a:r>
          </a:p>
          <a:p>
            <a:r>
              <a:rPr lang="en-US" sz="2000" dirty="0">
                <a:latin typeface="Cambria" panose="02040503050406030204" pitchFamily="18" charset="0"/>
                <a:cs typeface="Arial" panose="020B0604020202020204" pitchFamily="34" charset="0"/>
              </a:rPr>
              <a:t>armodafinil: 150mg daily ………...</a:t>
            </a:r>
            <a:r>
              <a:rPr lang="en-US" sz="2000" dirty="0">
                <a:solidFill>
                  <a:srgbClr val="003399"/>
                </a:solidFill>
                <a:latin typeface="Cambria" panose="02040503050406030204" pitchFamily="18" charset="0"/>
                <a:cs typeface="Arial" panose="020B0604020202020204" pitchFamily="34" charset="0"/>
              </a:rPr>
              <a:t>Half-life* 15 hours</a:t>
            </a:r>
          </a:p>
          <a:p>
            <a:pPr marL="0" indent="0">
              <a:buNone/>
            </a:pPr>
            <a:r>
              <a:rPr lang="en-US" sz="2000" b="1" dirty="0">
                <a:latin typeface="Cambria" panose="02040503050406030204" pitchFamily="18" charset="0"/>
                <a:cs typeface="Arial" panose="020B0604020202020204" pitchFamily="34" charset="0"/>
              </a:rPr>
              <a:t>Side Effects</a:t>
            </a:r>
          </a:p>
          <a:p>
            <a:r>
              <a:rPr lang="en-US" sz="2000" dirty="0">
                <a:latin typeface="Cambria" panose="02040503050406030204" pitchFamily="18" charset="0"/>
                <a:cs typeface="Arial" panose="020B0604020202020204" pitchFamily="34" charset="0"/>
              </a:rPr>
              <a:t>Common side effects include but are not limited to as follows: anxiety, headaches, insomnia, nausea, skin rash, anorexia, and xerostomia.</a:t>
            </a:r>
          </a:p>
          <a:p>
            <a:endParaRPr lang="en-US"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11</a:t>
            </a:fld>
            <a:endParaRPr lang="en-US" altLang="en-US" dirty="0"/>
          </a:p>
        </p:txBody>
      </p:sp>
    </p:spTree>
    <p:extLst>
      <p:ext uri="{BB962C8B-B14F-4D97-AF65-F5344CB8AC3E}">
        <p14:creationId xmlns:p14="http://schemas.microsoft.com/office/powerpoint/2010/main" val="1330236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panose="02040503050406030204" pitchFamily="18" charset="0"/>
              </a:rPr>
              <a:t>Modafinils: Drug Interactions</a:t>
            </a:r>
          </a:p>
        </p:txBody>
      </p:sp>
      <p:sp>
        <p:nvSpPr>
          <p:cNvPr id="3" name="Content Placeholder 2"/>
          <p:cNvSpPr>
            <a:spLocks noGrp="1"/>
          </p:cNvSpPr>
          <p:nvPr>
            <p:ph idx="1"/>
          </p:nvPr>
        </p:nvSpPr>
        <p:spPr>
          <a:xfrm>
            <a:off x="990600" y="990600"/>
            <a:ext cx="8153400" cy="5181600"/>
          </a:xfrm>
        </p:spPr>
        <p:txBody>
          <a:bodyPr/>
          <a:lstStyle/>
          <a:p>
            <a:r>
              <a:rPr lang="en-US" sz="2000" dirty="0">
                <a:latin typeface="Cambria" panose="02040503050406030204" pitchFamily="18" charset="0"/>
                <a:cs typeface="Arial" panose="020B0604020202020204" pitchFamily="34" charset="0"/>
              </a:rPr>
              <a:t>Modafinils can interact with methadone, hydrocodone, and oxycodone by reducing those levels in the blood thereby causing withdrawal symptoms such as watery eyes, excessive sweating, irritability, anxiety and depression, and gastroenteritis type symptoms</a:t>
            </a:r>
          </a:p>
          <a:p>
            <a:r>
              <a:rPr lang="en-US" sz="2000" dirty="0">
                <a:latin typeface="Cambria" panose="02040503050406030204" pitchFamily="18" charset="0"/>
                <a:cs typeface="Arial" panose="020B0604020202020204" pitchFamily="34" charset="0"/>
              </a:rPr>
              <a:t>Modafinils can increase blood levels of the proton pump inhibitor esomeprazole</a:t>
            </a:r>
          </a:p>
          <a:p>
            <a:r>
              <a:rPr lang="en-US" sz="2000" dirty="0">
                <a:latin typeface="Cambria" panose="02040503050406030204" pitchFamily="18" charset="0"/>
                <a:cs typeface="Arial" panose="020B0604020202020204" pitchFamily="34" charset="0"/>
              </a:rPr>
              <a:t>Modafinils should not be combined with central nervous system stimulants such as ADHD treatments like amphetamine sulfates which potentiate side effects of those drugs such as rapid and/or irregular heartbeat, bloody/cloudy urine, painful urination, frequent urge to urinate, low back pain, anxiety, weight loss, lack or loss of strength, dry mouth, and abdominal pain</a:t>
            </a:r>
          </a:p>
          <a:p>
            <a:r>
              <a:rPr lang="en-US" sz="2000" dirty="0">
                <a:latin typeface="Cambria" panose="02040503050406030204" pitchFamily="18" charset="0"/>
                <a:cs typeface="Arial" panose="020B0604020202020204" pitchFamily="34" charset="0"/>
              </a:rPr>
              <a:t>Modafinils can interact with caffeine to increase the risk of cardiovascular and CNS stimulatory effects</a:t>
            </a:r>
          </a:p>
          <a:p>
            <a:r>
              <a:rPr lang="en-US" sz="2000" dirty="0">
                <a:latin typeface="Cambria" panose="02040503050406030204" pitchFamily="18" charset="0"/>
                <a:cs typeface="Arial" panose="020B0604020202020204" pitchFamily="34" charset="0"/>
              </a:rPr>
              <a:t>Modafinils can decrease efficacy of hormonal birth control methods</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12</a:t>
            </a:fld>
            <a:endParaRPr lang="en-US" altLang="en-US" dirty="0"/>
          </a:p>
        </p:txBody>
      </p:sp>
    </p:spTree>
    <p:extLst>
      <p:ext uri="{BB962C8B-B14F-4D97-AF65-F5344CB8AC3E}">
        <p14:creationId xmlns:p14="http://schemas.microsoft.com/office/powerpoint/2010/main" val="2284745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5540"/>
            <a:ext cx="7543800" cy="685800"/>
          </a:xfrm>
        </p:spPr>
        <p:txBody>
          <a:bodyPr/>
          <a:lstStyle/>
          <a:p>
            <a:r>
              <a:rPr lang="en-US" dirty="0">
                <a:latin typeface="Cambria" panose="02040503050406030204" pitchFamily="18" charset="0"/>
              </a:rPr>
              <a:t>BENZODIAZEPINES</a:t>
            </a:r>
          </a:p>
        </p:txBody>
      </p:sp>
      <p:sp>
        <p:nvSpPr>
          <p:cNvPr id="3" name="Content Placeholder 2"/>
          <p:cNvSpPr>
            <a:spLocks noGrp="1"/>
          </p:cNvSpPr>
          <p:nvPr>
            <p:ph idx="1"/>
          </p:nvPr>
        </p:nvSpPr>
        <p:spPr>
          <a:xfrm>
            <a:off x="1066800" y="1006294"/>
            <a:ext cx="7848600" cy="5105400"/>
          </a:xfrm>
        </p:spPr>
        <p:txBody>
          <a:bodyPr/>
          <a:lstStyle/>
          <a:p>
            <a:pPr marL="0" indent="0">
              <a:buNone/>
            </a:pPr>
            <a:r>
              <a:rPr lang="en-US" sz="2000" dirty="0">
                <a:latin typeface="Cambria" panose="02040503050406030204" pitchFamily="18" charset="0"/>
                <a:cs typeface="Arial" panose="020B0604020202020204" pitchFamily="34" charset="0"/>
              </a:rPr>
              <a:t>Known as:</a:t>
            </a:r>
          </a:p>
          <a:p>
            <a:r>
              <a:rPr lang="en-US" sz="2000" dirty="0">
                <a:latin typeface="Cambria" panose="02040503050406030204" pitchFamily="18" charset="0"/>
                <a:cs typeface="Arial" panose="020B0604020202020204" pitchFamily="34" charset="0"/>
              </a:rPr>
              <a:t>alprazolam, clonazepam, diazepam, lorazepam, temazepam, chlordiazepoxide, estazolam, clorazepate, triazolam, midazolam</a:t>
            </a:r>
          </a:p>
          <a:p>
            <a:pPr>
              <a:buNone/>
            </a:pPr>
            <a:endParaRPr lang="en-US" sz="2000" dirty="0">
              <a:latin typeface="Cambria" panose="02040503050406030204" pitchFamily="18" charset="0"/>
              <a:cs typeface="Arial" panose="020B0604020202020204" pitchFamily="34" charset="0"/>
            </a:endParaRPr>
          </a:p>
          <a:p>
            <a:pPr marL="0" indent="0">
              <a:buNone/>
            </a:pPr>
            <a:r>
              <a:rPr lang="en-US" sz="2000" dirty="0">
                <a:latin typeface="Cambria" panose="02040503050406030204" pitchFamily="18" charset="0"/>
                <a:cs typeface="Arial" panose="020B0604020202020204" pitchFamily="34" charset="0"/>
              </a:rPr>
              <a:t>Benzodiazepines are a class of agents that work in the central nervous system acting on specific receptors in the brain called gamma-aminobutyric acid-A (GABA-A) receptors. Benzodiazepines attached to these receptors make the nerves in the brain less sensitive to stimulation, which has a calming effect. </a:t>
            </a:r>
          </a:p>
          <a:p>
            <a:pPr marL="0" indent="0">
              <a:buNone/>
            </a:pPr>
            <a:endParaRPr lang="en-US" sz="2000" dirty="0">
              <a:latin typeface="Cambria" panose="02040503050406030204" pitchFamily="18" charset="0"/>
              <a:cs typeface="Arial" panose="020B0604020202020204" pitchFamily="34" charset="0"/>
            </a:endParaRPr>
          </a:p>
          <a:p>
            <a:pPr marL="0" indent="0">
              <a:buNone/>
            </a:pPr>
            <a:r>
              <a:rPr lang="en-US" sz="2000" dirty="0">
                <a:latin typeface="Cambria" panose="02040503050406030204" pitchFamily="18" charset="0"/>
                <a:cs typeface="Arial" panose="020B0604020202020204" pitchFamily="34" charset="0"/>
              </a:rPr>
              <a:t>Benzodiazepines are used to treat alcohol withdrawal, anxiety, as a muscle relaxant, panic disorder, seizures, sleep disorders, and to induce relaxation and cause amnesia prior to surgical operations (i.e. midazolam).</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13</a:t>
            </a:fld>
            <a:endParaRPr lang="en-US" altLang="en-US" dirty="0"/>
          </a:p>
        </p:txBody>
      </p:sp>
    </p:spTree>
    <p:extLst>
      <p:ext uri="{BB962C8B-B14F-4D97-AF65-F5344CB8AC3E}">
        <p14:creationId xmlns:p14="http://schemas.microsoft.com/office/powerpoint/2010/main" val="1481710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BENZODIAZEPINES</a:t>
            </a:r>
          </a:p>
        </p:txBody>
      </p:sp>
      <p:sp>
        <p:nvSpPr>
          <p:cNvPr id="3" name="Content Placeholder 2"/>
          <p:cNvSpPr>
            <a:spLocks noGrp="1"/>
          </p:cNvSpPr>
          <p:nvPr>
            <p:ph idx="1"/>
          </p:nvPr>
        </p:nvSpPr>
        <p:spPr>
          <a:xfrm>
            <a:off x="914400" y="990600"/>
            <a:ext cx="7467600" cy="5105400"/>
          </a:xfrm>
        </p:spPr>
        <p:txBody>
          <a:bodyPr/>
          <a:lstStyle/>
          <a:p>
            <a:pPr marL="0" indent="0">
              <a:buNone/>
            </a:pPr>
            <a:r>
              <a:rPr lang="en-US" sz="2000" b="1" dirty="0">
                <a:solidFill>
                  <a:srgbClr val="003399"/>
                </a:solidFill>
                <a:latin typeface="Cambria" panose="02040503050406030204" pitchFamily="18" charset="0"/>
                <a:cs typeface="Arial" panose="020B0604020202020204" pitchFamily="34" charset="0"/>
              </a:rPr>
              <a:t>49 CFR 391.41(b)(12)</a:t>
            </a:r>
          </a:p>
          <a:p>
            <a:pPr marL="0" indent="0">
              <a:buNone/>
            </a:pPr>
            <a:r>
              <a:rPr lang="en-US" sz="2000" dirty="0">
                <a:latin typeface="Cambria" panose="02040503050406030204" pitchFamily="18" charset="0"/>
                <a:cs typeface="Arial" panose="020B0604020202020204" pitchFamily="34" charset="0"/>
              </a:rPr>
              <a:t>“A person is physically qualified to drive a commercial motor vehicle if that person- Does not use a controlled substance identified in 21 CFR 1308.11 Schedule I, an amphetamine, a narcotic, or </a:t>
            </a:r>
            <a:r>
              <a:rPr lang="en-US" sz="2000" b="1" dirty="0">
                <a:latin typeface="Cambria" panose="02040503050406030204" pitchFamily="18" charset="0"/>
                <a:cs typeface="Arial" panose="020B0604020202020204" pitchFamily="34" charset="0"/>
              </a:rPr>
              <a:t>any other habit forming drug</a:t>
            </a:r>
            <a:r>
              <a:rPr lang="en-US" sz="2000" dirty="0">
                <a:latin typeface="Cambria" panose="02040503050406030204" pitchFamily="18" charset="0"/>
                <a:cs typeface="Arial" panose="020B0604020202020204" pitchFamily="34" charset="0"/>
              </a:rPr>
              <a:t>.</a:t>
            </a:r>
          </a:p>
          <a:p>
            <a:r>
              <a:rPr lang="en-US" sz="2000" dirty="0">
                <a:latin typeface="Cambria" panose="02040503050406030204" pitchFamily="18" charset="0"/>
                <a:cs typeface="Arial" panose="020B0604020202020204" pitchFamily="34" charset="0"/>
              </a:rPr>
              <a:t>(12)(i) Does not use any drug or substance identified in 21 CFR 1308.11 Schedule I, an amphetamine, a narcotic, or </a:t>
            </a:r>
            <a:r>
              <a:rPr lang="en-US" sz="2000" b="1" dirty="0">
                <a:latin typeface="Cambria" panose="02040503050406030204" pitchFamily="18" charset="0"/>
                <a:cs typeface="Arial" panose="020B0604020202020204" pitchFamily="34" charset="0"/>
              </a:rPr>
              <a:t>any other habit-forming drug.</a:t>
            </a:r>
          </a:p>
          <a:p>
            <a:r>
              <a:rPr lang="en-US" sz="2000" dirty="0">
                <a:latin typeface="Cambria" panose="02040503050406030204" pitchFamily="18" charset="0"/>
                <a:cs typeface="Arial" panose="020B0604020202020204" pitchFamily="34" charset="0"/>
              </a:rPr>
              <a:t>(i) Does not use any non-Schedule I drug or substance that is identified in the other Schedules in 21 CFR part 1308 except when the use is prescribed by a licensed medical practitioner, as defined in §382.107, who is familiar with the driver’s medical history and has advised the driver that the substance will not adversely affect the driver’s ability to safely operate a commercial motor vehicle.”</a:t>
            </a:r>
          </a:p>
          <a:p>
            <a:pPr>
              <a:buNone/>
            </a:pP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14</a:t>
            </a:fld>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315200" cy="685800"/>
          </a:xfrm>
        </p:spPr>
        <p:txBody>
          <a:bodyPr/>
          <a:lstStyle/>
          <a:p>
            <a:r>
              <a:rPr lang="en-US" dirty="0">
                <a:latin typeface="Cambria" panose="02040503050406030204" pitchFamily="18" charset="0"/>
              </a:rPr>
              <a:t>BENZODIAZEPINES</a:t>
            </a:r>
          </a:p>
        </p:txBody>
      </p:sp>
      <p:sp>
        <p:nvSpPr>
          <p:cNvPr id="3" name="Content Placeholder 2"/>
          <p:cNvSpPr>
            <a:spLocks noGrp="1"/>
          </p:cNvSpPr>
          <p:nvPr>
            <p:ph idx="1"/>
          </p:nvPr>
        </p:nvSpPr>
        <p:spPr>
          <a:xfrm>
            <a:off x="990600" y="998438"/>
            <a:ext cx="7924800" cy="5249961"/>
          </a:xfrm>
        </p:spPr>
        <p:txBody>
          <a:bodyPr/>
          <a:lstStyle/>
          <a:p>
            <a:pPr marL="0" indent="0">
              <a:buNone/>
            </a:pPr>
            <a:r>
              <a:rPr lang="en-US" sz="2000" dirty="0">
                <a:latin typeface="Cambria" panose="02040503050406030204" pitchFamily="18" charset="0"/>
                <a:cs typeface="Arial" panose="020B0604020202020204" pitchFamily="34" charset="0"/>
              </a:rPr>
              <a:t>Problems arise when benzodiazepines are taken at higher doses than recommended, or when they are taken for more than 2 to 4 weeks. Benzodiazepines are potentially addictive and the risk of becoming emotionally and physically dependent on them increases with increased dosage and frequency. In addition, tolerance can develop with chronic use which could require a dosage increase for resolution of symptoms. </a:t>
            </a:r>
          </a:p>
          <a:p>
            <a:pPr marL="0" indent="0">
              <a:buNone/>
            </a:pPr>
            <a:r>
              <a:rPr lang="en-US" sz="2000" b="1" dirty="0">
                <a:latin typeface="Cambria" panose="02040503050406030204" pitchFamily="18" charset="0"/>
                <a:cs typeface="Arial" panose="020B0604020202020204" pitchFamily="34" charset="0"/>
              </a:rPr>
              <a:t>Dosage</a:t>
            </a:r>
            <a:r>
              <a:rPr lang="en-US" sz="2000" dirty="0">
                <a:latin typeface="Cambria" panose="02040503050406030204" pitchFamily="18" charset="0"/>
                <a:cs typeface="Arial" panose="020B0604020202020204" pitchFamily="34" charset="0"/>
              </a:rPr>
              <a:t> </a:t>
            </a:r>
          </a:p>
          <a:p>
            <a:r>
              <a:rPr lang="en-US" sz="2000" dirty="0">
                <a:latin typeface="Cambria" panose="02040503050406030204" pitchFamily="18" charset="0"/>
                <a:cs typeface="Arial" panose="020B0604020202020204" pitchFamily="34" charset="0"/>
              </a:rPr>
              <a:t>alprazolam .25mg to .5mg up to 3 times a day</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 6-26 hours (short-acting)</a:t>
            </a:r>
          </a:p>
          <a:p>
            <a:r>
              <a:rPr lang="en-US" sz="2000" dirty="0">
                <a:latin typeface="Cambria" panose="02040503050406030204" pitchFamily="18" charset="0"/>
                <a:cs typeface="Arial" panose="020B0604020202020204" pitchFamily="34" charset="0"/>
              </a:rPr>
              <a:t>clonazepam .25 to .5mg up to 2 times a day</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 20-50 hours (long-acting)</a:t>
            </a:r>
          </a:p>
          <a:p>
            <a:r>
              <a:rPr lang="en-US" sz="2000" dirty="0">
                <a:latin typeface="Cambria" panose="02040503050406030204" pitchFamily="18" charset="0"/>
                <a:cs typeface="Arial" panose="020B0604020202020204" pitchFamily="34" charset="0"/>
              </a:rPr>
              <a:t>diazepam 2mg to 10mg up to 4 times daily</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 20-100 hours (long-acting)</a:t>
            </a:r>
          </a:p>
          <a:p>
            <a:pPr marL="0" indent="0">
              <a:buNone/>
            </a:pPr>
            <a:endParaRPr lang="en-US" sz="2000" dirty="0">
              <a:solidFill>
                <a:srgbClr val="003399"/>
              </a:solidFill>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15</a:t>
            </a:fld>
            <a:endParaRPr lang="en-US" altLang="en-US" dirty="0"/>
          </a:p>
        </p:txBody>
      </p:sp>
    </p:spTree>
    <p:extLst>
      <p:ext uri="{BB962C8B-B14F-4D97-AF65-F5344CB8AC3E}">
        <p14:creationId xmlns:p14="http://schemas.microsoft.com/office/powerpoint/2010/main" val="718250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239000" cy="685800"/>
          </a:xfrm>
        </p:spPr>
        <p:txBody>
          <a:bodyPr/>
          <a:lstStyle/>
          <a:p>
            <a:r>
              <a:rPr lang="en-US" dirty="0">
                <a:latin typeface="Cambria" panose="02040503050406030204" pitchFamily="18" charset="0"/>
              </a:rPr>
              <a:t>BENZODIAZEPINES</a:t>
            </a:r>
          </a:p>
        </p:txBody>
      </p:sp>
      <p:sp>
        <p:nvSpPr>
          <p:cNvPr id="3" name="Content Placeholder 2"/>
          <p:cNvSpPr>
            <a:spLocks noGrp="1"/>
          </p:cNvSpPr>
          <p:nvPr>
            <p:ph idx="1"/>
          </p:nvPr>
        </p:nvSpPr>
        <p:spPr>
          <a:xfrm>
            <a:off x="990600" y="990600"/>
            <a:ext cx="7391400" cy="5486400"/>
          </a:xfrm>
        </p:spPr>
        <p:txBody>
          <a:bodyPr/>
          <a:lstStyle/>
          <a:p>
            <a:pPr marL="0" indent="0">
              <a:buNone/>
            </a:pPr>
            <a:r>
              <a:rPr lang="en-US" sz="2000" b="1" dirty="0">
                <a:latin typeface="Cambria" panose="02040503050406030204" pitchFamily="18" charset="0"/>
                <a:cs typeface="Arial" panose="020B0604020202020204" pitchFamily="34" charset="0"/>
              </a:rPr>
              <a:t>Dosage:</a:t>
            </a:r>
          </a:p>
          <a:p>
            <a:r>
              <a:rPr lang="en-US" sz="2000" dirty="0">
                <a:latin typeface="Cambria" panose="02040503050406030204" pitchFamily="18" charset="0"/>
                <a:cs typeface="Arial" panose="020B0604020202020204" pitchFamily="34" charset="0"/>
              </a:rPr>
              <a:t>lorazepam 1mg-2mg up to 3 times daily</a:t>
            </a:r>
          </a:p>
          <a:p>
            <a:pPr marL="0" indent="0">
              <a:buNone/>
            </a:pPr>
            <a:r>
              <a:rPr lang="en-US" sz="2000" dirty="0">
                <a:solidFill>
                  <a:srgbClr val="003399"/>
                </a:solidFill>
                <a:latin typeface="Cambria" panose="02040503050406030204" pitchFamily="18" charset="0"/>
                <a:cs typeface="Arial" panose="020B0604020202020204" pitchFamily="34" charset="0"/>
              </a:rPr>
              <a:t>      Half-life*…..10-20 hours (medium-acting)</a:t>
            </a:r>
          </a:p>
          <a:p>
            <a:r>
              <a:rPr lang="en-US" sz="2000" dirty="0">
                <a:latin typeface="Cambria" panose="02040503050406030204" pitchFamily="18" charset="0"/>
                <a:cs typeface="Arial" panose="020B0604020202020204" pitchFamily="34" charset="0"/>
              </a:rPr>
              <a:t>temazepam 7.5mg -30mg once daily at bedtime</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Half-life*…..10-20 hours (medium-acting)</a:t>
            </a:r>
          </a:p>
          <a:p>
            <a:r>
              <a:rPr lang="en-US" sz="2000" dirty="0">
                <a:latin typeface="Cambria" panose="02040503050406030204" pitchFamily="18" charset="0"/>
                <a:cs typeface="Arial" panose="020B0604020202020204" pitchFamily="34" charset="0"/>
              </a:rPr>
              <a:t>chlordiazepoxide 5mg to 10mg up to 4 times daily</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 30-100 hours (long-acting)</a:t>
            </a:r>
          </a:p>
          <a:p>
            <a:r>
              <a:rPr lang="en-US" sz="2000" dirty="0">
                <a:latin typeface="Cambria" panose="02040503050406030204" pitchFamily="18" charset="0"/>
                <a:cs typeface="Arial" panose="020B0604020202020204" pitchFamily="34" charset="0"/>
              </a:rPr>
              <a:t>triazolam .25mg once daily at bedtime</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 2-5 hours (short-acting</a:t>
            </a:r>
            <a:r>
              <a:rPr lang="en-US" sz="2000" dirty="0">
                <a:latin typeface="Cambria" panose="02040503050406030204" pitchFamily="18" charset="0"/>
                <a:cs typeface="Arial" panose="020B0604020202020204" pitchFamily="34" charset="0"/>
              </a:rPr>
              <a:t>)</a:t>
            </a:r>
          </a:p>
          <a:p>
            <a:r>
              <a:rPr lang="en-US" sz="2000" dirty="0">
                <a:latin typeface="Cambria" panose="02040503050406030204" pitchFamily="18" charset="0"/>
                <a:cs typeface="Arial" panose="020B0604020202020204" pitchFamily="34" charset="0"/>
              </a:rPr>
              <a:t>estazolam 1mg to 2mg once daily at bedtime</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Half-life*……10-24 hours (medium-acting)</a:t>
            </a:r>
          </a:p>
          <a:p>
            <a:r>
              <a:rPr lang="en-US" sz="2000" dirty="0">
                <a:latin typeface="Cambria" panose="02040503050406030204" pitchFamily="18" charset="0"/>
                <a:cs typeface="Arial" panose="020B0604020202020204" pitchFamily="34" charset="0"/>
              </a:rPr>
              <a:t>clorazepate 15mg to 60mg in divided doses</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Half-life*……10-24 hours (long-acting)</a:t>
            </a:r>
            <a:endParaRPr lang="en-US" sz="2000" b="1" dirty="0">
              <a:solidFill>
                <a:srgbClr val="003399"/>
              </a:solidFill>
              <a:latin typeface="Cambria" panose="02040503050406030204" pitchFamily="18" charset="0"/>
              <a:cs typeface="Arial" panose="020B0604020202020204" pitchFamily="34" charset="0"/>
            </a:endParaRPr>
          </a:p>
          <a:p>
            <a:pPr marL="0" indent="0">
              <a:buNone/>
            </a:pPr>
            <a:endParaRPr lang="en-US" sz="1400" b="1" dirty="0">
              <a:solidFill>
                <a:srgbClr val="003399"/>
              </a:solidFill>
              <a:latin typeface="Cambria" panose="02040503050406030204" pitchFamily="18" charset="0"/>
              <a:cs typeface="Arial" panose="020B0604020202020204" pitchFamily="34" charset="0"/>
            </a:endParaRPr>
          </a:p>
          <a:p>
            <a:pPr marL="0" indent="0" algn="ctr">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16</a:t>
            </a:fld>
            <a:endParaRPr lang="en-US" altLang="en-US" dirty="0"/>
          </a:p>
        </p:txBody>
      </p:sp>
    </p:spTree>
    <p:extLst>
      <p:ext uri="{BB962C8B-B14F-4D97-AF65-F5344CB8AC3E}">
        <p14:creationId xmlns:p14="http://schemas.microsoft.com/office/powerpoint/2010/main" val="1158887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24152"/>
            <a:ext cx="7696200" cy="685800"/>
          </a:xfrm>
        </p:spPr>
        <p:txBody>
          <a:bodyPr/>
          <a:lstStyle/>
          <a:p>
            <a:r>
              <a:rPr lang="en-US" dirty="0">
                <a:latin typeface="Cambria" panose="02040503050406030204" pitchFamily="18" charset="0"/>
                <a:cs typeface="Arial"/>
              </a:rPr>
              <a:t>BENZODIAZEPINES</a:t>
            </a:r>
          </a:p>
        </p:txBody>
      </p:sp>
      <p:sp>
        <p:nvSpPr>
          <p:cNvPr id="3" name="Content Placeholder 2"/>
          <p:cNvSpPr>
            <a:spLocks noGrp="1"/>
          </p:cNvSpPr>
          <p:nvPr>
            <p:ph idx="1"/>
          </p:nvPr>
        </p:nvSpPr>
        <p:spPr>
          <a:xfrm>
            <a:off x="990600" y="990600"/>
            <a:ext cx="7391400" cy="5105400"/>
          </a:xfrm>
        </p:spPr>
        <p:txBody>
          <a:bodyPr anchor="t"/>
          <a:lstStyle/>
          <a:p>
            <a:pPr marL="0" indent="0">
              <a:buNone/>
            </a:pPr>
            <a:r>
              <a:rPr lang="en-US" sz="2000" b="1" dirty="0">
                <a:latin typeface="Cambria" panose="02040503050406030204" pitchFamily="18" charset="0"/>
                <a:cs typeface="Arial" panose="020B0604020202020204" pitchFamily="34" charset="0"/>
              </a:rPr>
              <a:t>Side Effects</a:t>
            </a:r>
          </a:p>
          <a:p>
            <a:r>
              <a:rPr lang="en-US" sz="2000" dirty="0">
                <a:latin typeface="Cambria" panose="02040503050406030204" pitchFamily="18" charset="0"/>
                <a:cs typeface="Arial" panose="020B0604020202020204" pitchFamily="34" charset="0"/>
              </a:rPr>
              <a:t>Common side effects include but are not limited to the following: drowsiness, fatigue, dizziness, headaches, ataxia (poor coordination), and depression. Other side effects may include cognitive dysfunction, memory impairment, constipation, dysarthria (motor speech), irritability, and upper respiratory symptoms</a:t>
            </a:r>
          </a:p>
          <a:p>
            <a:pPr marL="0" indent="0">
              <a:buNone/>
            </a:pPr>
            <a:r>
              <a:rPr lang="en-US" sz="2000" dirty="0">
                <a:latin typeface="Cambria" panose="02040503050406030204" pitchFamily="18" charset="0"/>
                <a:cs typeface="Arial" panose="020B0604020202020204" pitchFamily="34" charset="0"/>
              </a:rPr>
              <a:t>     </a:t>
            </a:r>
          </a:p>
          <a:p>
            <a:r>
              <a:rPr lang="en-US" sz="2000" dirty="0">
                <a:latin typeface="Cambria" panose="02040503050406030204" pitchFamily="18" charset="0"/>
                <a:cs typeface="Arial" panose="020B0604020202020204" pitchFamily="34" charset="0"/>
              </a:rPr>
              <a:t>The lowest possible effective dose should be prescribed. The risk of dependence may increase with dose and duration of treatment. Because of the danger of withdrawal, abrupt discontinuation of treatment should be avoided</a:t>
            </a:r>
          </a:p>
          <a:p>
            <a:pPr marL="0" indent="0">
              <a:spcBef>
                <a:spcPts val="0"/>
              </a:spcBef>
              <a:buNone/>
            </a:pPr>
            <a:endParaRPr lang="en-US" sz="2000" dirty="0">
              <a:latin typeface="Cambria" panose="02040503050406030204" pitchFamily="18" charset="0"/>
              <a:cs typeface="Arial" panose="020B0604020202020204" pitchFamily="34" charset="0"/>
            </a:endParaRPr>
          </a:p>
          <a:p>
            <a:pPr marL="0" indent="0">
              <a:lnSpc>
                <a:spcPts val="2340"/>
              </a:lnSpc>
              <a:spcBef>
                <a:spcPts val="0"/>
              </a:spcBef>
              <a:spcAft>
                <a:spcPts val="0"/>
              </a:spcAft>
            </a:pPr>
            <a:r>
              <a:rPr lang="en-US" sz="2000" dirty="0">
                <a:latin typeface="Cambria" panose="02040503050406030204" pitchFamily="18" charset="0"/>
                <a:cs typeface="Arial" panose="020B0604020202020204" pitchFamily="34" charset="0"/>
              </a:rPr>
              <a:t>    Benzodiazepines are a controlled substance under the</a:t>
            </a:r>
          </a:p>
          <a:p>
            <a:pPr marL="0" indent="0">
              <a:lnSpc>
                <a:spcPts val="2340"/>
              </a:lnSpc>
              <a:spcBef>
                <a:spcPts val="0"/>
              </a:spcBef>
              <a:spcAft>
                <a:spcPts val="0"/>
              </a:spcAft>
              <a:buNone/>
            </a:pPr>
            <a:r>
              <a:rPr lang="en-US" sz="2000" dirty="0">
                <a:latin typeface="Cambria" panose="02040503050406030204" pitchFamily="18" charset="0"/>
                <a:cs typeface="Arial" panose="020B0604020202020204" pitchFamily="34" charset="0"/>
              </a:rPr>
              <a:t>      Controlled Substance Act by the Drug Enforcement </a:t>
            </a:r>
          </a:p>
          <a:p>
            <a:pPr marL="0" indent="0">
              <a:lnSpc>
                <a:spcPts val="2340"/>
              </a:lnSpc>
              <a:spcBef>
                <a:spcPts val="0"/>
              </a:spcBef>
              <a:spcAft>
                <a:spcPts val="0"/>
              </a:spcAft>
              <a:buNone/>
            </a:pPr>
            <a:r>
              <a:rPr lang="en-US" sz="2000" dirty="0">
                <a:latin typeface="Cambria" panose="02040503050406030204" pitchFamily="18" charset="0"/>
                <a:cs typeface="Arial" panose="020B0604020202020204" pitchFamily="34" charset="0"/>
              </a:rPr>
              <a:t>      Administration and have been assigned Schedule IV</a:t>
            </a:r>
          </a:p>
          <a:p>
            <a:pPr marL="0" indent="0">
              <a:lnSpc>
                <a:spcPts val="2340"/>
              </a:lnSpc>
              <a:spcBef>
                <a:spcPts val="0"/>
              </a:spcBef>
              <a:spcAft>
                <a:spcPts val="0"/>
              </a:spcAft>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17</a:t>
            </a:fld>
            <a:endParaRPr lang="en-US" altLang="en-US" dirty="0"/>
          </a:p>
        </p:txBody>
      </p:sp>
    </p:spTree>
    <p:extLst>
      <p:ext uri="{BB962C8B-B14F-4D97-AF65-F5344CB8AC3E}">
        <p14:creationId xmlns:p14="http://schemas.microsoft.com/office/powerpoint/2010/main" val="3371682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239000" cy="685800"/>
          </a:xfrm>
        </p:spPr>
        <p:txBody>
          <a:bodyPr/>
          <a:lstStyle/>
          <a:p>
            <a:r>
              <a:rPr lang="en-US" sz="2800" dirty="0">
                <a:latin typeface="Cambria" panose="02040503050406030204" pitchFamily="18" charset="0"/>
              </a:rPr>
              <a:t>Benzodiazepines: Drug Interactions</a:t>
            </a:r>
          </a:p>
        </p:txBody>
      </p:sp>
      <p:sp>
        <p:nvSpPr>
          <p:cNvPr id="3" name="Content Placeholder 2"/>
          <p:cNvSpPr>
            <a:spLocks noGrp="1"/>
          </p:cNvSpPr>
          <p:nvPr>
            <p:ph idx="1"/>
          </p:nvPr>
        </p:nvSpPr>
        <p:spPr>
          <a:xfrm>
            <a:off x="990600" y="990600"/>
            <a:ext cx="7391400" cy="5105400"/>
          </a:xfrm>
        </p:spPr>
        <p:txBody>
          <a:bodyPr/>
          <a:lstStyle/>
          <a:p>
            <a:r>
              <a:rPr lang="en-US" sz="2000" dirty="0">
                <a:latin typeface="Cambria" panose="02040503050406030204" pitchFamily="18" charset="0"/>
                <a:cs typeface="Arial" panose="020B0604020202020204" pitchFamily="34" charset="0"/>
              </a:rPr>
              <a:t>Benzodiazepines will interact with narcotic pain medications such as hydrocodone, oxycodone, buprenorphine, tramadol, and morphine to cause central nervous system depression causing respiratory distress, coma, and even death</a:t>
            </a:r>
          </a:p>
          <a:p>
            <a:r>
              <a:rPr lang="en-US" sz="2000" dirty="0">
                <a:latin typeface="Cambria" panose="02040503050406030204" pitchFamily="18" charset="0"/>
                <a:cs typeface="Arial" panose="020B0604020202020204" pitchFamily="34" charset="0"/>
              </a:rPr>
              <a:t>Benzodiazepines will interact with the antidepressant trazodone which can give increasing side effects such as dizziness, drowsiness, confusion, and difficulty concentrating</a:t>
            </a:r>
          </a:p>
          <a:p>
            <a:r>
              <a:rPr lang="en-US" sz="2000" dirty="0">
                <a:latin typeface="Cambria" panose="02040503050406030204" pitchFamily="18" charset="0"/>
                <a:cs typeface="Arial" panose="020B0604020202020204" pitchFamily="34" charset="0"/>
              </a:rPr>
              <a:t>Excessive use of benzodiazepines, or abrupt discontinuation following long term use may trigger seizures especially in individuals taking bupropion</a:t>
            </a:r>
          </a:p>
          <a:p>
            <a:r>
              <a:rPr lang="en-US" sz="2000" dirty="0">
                <a:latin typeface="Cambria" panose="02040503050406030204" pitchFamily="18" charset="0"/>
                <a:cs typeface="Arial" panose="020B0604020202020204" pitchFamily="34" charset="0"/>
              </a:rPr>
              <a:t>Using pregabalin together with a benzodiazepine can increase side effects such as dizziness, drowsiness, confusion and difficulty concentrating. Older individuals may experience impairment in thinking, judgement, and motor coordination</a:t>
            </a:r>
          </a:p>
          <a:p>
            <a:endParaRPr lang="en-US" dirty="0"/>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18</a:t>
            </a:fld>
            <a:endParaRPr lang="en-US" altLang="en-US" dirty="0"/>
          </a:p>
        </p:txBody>
      </p:sp>
    </p:spTree>
    <p:extLst>
      <p:ext uri="{BB962C8B-B14F-4D97-AF65-F5344CB8AC3E}">
        <p14:creationId xmlns:p14="http://schemas.microsoft.com/office/powerpoint/2010/main" val="4282641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696200" cy="685800"/>
          </a:xfrm>
        </p:spPr>
        <p:txBody>
          <a:bodyPr/>
          <a:lstStyle/>
          <a:p>
            <a:r>
              <a:rPr lang="en-US" dirty="0">
                <a:latin typeface="Cambria" panose="02040503050406030204" pitchFamily="18" charset="0"/>
              </a:rPr>
              <a:t>OPIOIDS</a:t>
            </a:r>
          </a:p>
        </p:txBody>
      </p:sp>
      <p:sp>
        <p:nvSpPr>
          <p:cNvPr id="3" name="Content Placeholder 2"/>
          <p:cNvSpPr>
            <a:spLocks noGrp="1"/>
          </p:cNvSpPr>
          <p:nvPr>
            <p:ph idx="1"/>
          </p:nvPr>
        </p:nvSpPr>
        <p:spPr>
          <a:xfrm>
            <a:off x="914400" y="990600"/>
            <a:ext cx="7467600" cy="5257800"/>
          </a:xfrm>
        </p:spPr>
        <p:txBody>
          <a:bodyPr numCol="1" anchor="t">
            <a:noAutofit/>
          </a:bodyPr>
          <a:lstStyle/>
          <a:p>
            <a:pPr>
              <a:buNone/>
            </a:pPr>
            <a:r>
              <a:rPr lang="en-US" sz="2000" dirty="0">
                <a:latin typeface="Cambria" panose="02040503050406030204" pitchFamily="18" charset="0"/>
                <a:cs typeface="Arial"/>
              </a:rPr>
              <a:t>Known as but not limited to:</a:t>
            </a:r>
          </a:p>
          <a:p>
            <a:pPr marL="0" indent="0">
              <a:spcBef>
                <a:spcPts val="0"/>
              </a:spcBef>
            </a:pPr>
            <a:r>
              <a:rPr lang="en-US" sz="2000" dirty="0">
                <a:latin typeface="Cambria" panose="02040503050406030204" pitchFamily="18" charset="0"/>
                <a:cs typeface="Arial"/>
              </a:rPr>
              <a:t> morphine, oxycodone, hydrocodone, fentanyl, buprenorphine,</a:t>
            </a:r>
          </a:p>
          <a:p>
            <a:pPr marL="0" indent="0">
              <a:spcBef>
                <a:spcPts val="0"/>
              </a:spcBef>
              <a:buNone/>
            </a:pPr>
            <a:r>
              <a:rPr lang="en-US" sz="2000" dirty="0">
                <a:latin typeface="Cambria" panose="02040503050406030204" pitchFamily="18" charset="0"/>
                <a:cs typeface="Arial"/>
              </a:rPr>
              <a:t>methadone, meperidine, opium, hydromorphone, oxymorphone, tramadol, tapentadol</a:t>
            </a:r>
          </a:p>
          <a:p>
            <a:pPr marL="0" indent="0">
              <a:spcAft>
                <a:spcPts val="600"/>
              </a:spcAft>
              <a:buNone/>
            </a:pPr>
            <a:r>
              <a:rPr lang="en-US" sz="2000" dirty="0">
                <a:latin typeface="Cambria" panose="02040503050406030204" pitchFamily="18" charset="0"/>
                <a:cs typeface="Arial"/>
              </a:rPr>
              <a:t>Narcotic analgesics are a class of medicines that are used to  provide relief from moderate-to-severe acute or chronic pain. However, they have been overused, overprescribed, and misused resulting in more than 2 million individuals in the U.S. alone having a substance abuse disorder involving prescription narcotic analgesics. </a:t>
            </a:r>
          </a:p>
          <a:p>
            <a:pPr marL="0" indent="0">
              <a:spcAft>
                <a:spcPts val="600"/>
              </a:spcAft>
              <a:buNone/>
            </a:pPr>
            <a:r>
              <a:rPr lang="en-US" sz="2000" dirty="0">
                <a:latin typeface="Cambria" panose="02040503050406030204" pitchFamily="18" charset="0"/>
                <a:cs typeface="Arial"/>
              </a:rPr>
              <a:t>Narcotic analgesics work by binding to opioid receptors that controls pain, pleasurable and addictive behavior. They are more abundant in the brain and spinal cord but are also located elsewhere in the body such as the stomach and lungs. The main opioid receptor is the “mu” receptor.</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19</a:t>
            </a:fld>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467600" cy="685800"/>
          </a:xfrm>
        </p:spPr>
        <p:txBody>
          <a:bodyPr/>
          <a:lstStyle/>
          <a:p>
            <a:r>
              <a:rPr lang="en-US" dirty="0">
                <a:latin typeface="Cambria" panose="02040503050406030204" pitchFamily="18" charset="0"/>
              </a:rPr>
              <a:t>MEDICATIONS I</a:t>
            </a:r>
          </a:p>
        </p:txBody>
      </p:sp>
      <p:sp>
        <p:nvSpPr>
          <p:cNvPr id="3" name="Content Placeholder 2"/>
          <p:cNvSpPr>
            <a:spLocks noGrp="1"/>
          </p:cNvSpPr>
          <p:nvPr>
            <p:ph idx="1"/>
          </p:nvPr>
        </p:nvSpPr>
        <p:spPr>
          <a:xfrm>
            <a:off x="914400" y="990600"/>
            <a:ext cx="7620000" cy="5105400"/>
          </a:xfrm>
        </p:spPr>
        <p:txBody>
          <a:bodyPr wrap="none"/>
          <a:lstStyle/>
          <a:p>
            <a:pPr>
              <a:buNone/>
            </a:pPr>
            <a:r>
              <a:rPr lang="en-US" sz="2000" dirty="0">
                <a:latin typeface="Cambria" panose="02040503050406030204" pitchFamily="18" charset="0"/>
                <a:cs typeface="Arial"/>
              </a:rPr>
              <a:t>This educational presentation covers cover medications with possible </a:t>
            </a:r>
          </a:p>
          <a:p>
            <a:pPr>
              <a:buNone/>
            </a:pPr>
            <a:r>
              <a:rPr lang="en-US" sz="2000" dirty="0">
                <a:latin typeface="Cambria" panose="02040503050406030204" pitchFamily="18" charset="0"/>
                <a:cs typeface="Arial"/>
              </a:rPr>
              <a:t>side effects and drug interactions that medical examiners encounter</a:t>
            </a:r>
          </a:p>
          <a:p>
            <a:pPr>
              <a:buNone/>
            </a:pPr>
            <a:r>
              <a:rPr lang="en-US" sz="2000" dirty="0">
                <a:latin typeface="Cambria" panose="02040503050406030204" pitchFamily="18" charset="0"/>
                <a:cs typeface="Arial"/>
              </a:rPr>
              <a:t>often while performing DOT driver exams.</a:t>
            </a:r>
          </a:p>
          <a:p>
            <a:pPr>
              <a:buNone/>
            </a:pPr>
            <a:endParaRPr lang="en-US" sz="2000" dirty="0">
              <a:latin typeface="Cambria" panose="02040503050406030204" pitchFamily="18" charset="0"/>
              <a:cs typeface="Arial"/>
            </a:endParaRPr>
          </a:p>
          <a:p>
            <a:pPr>
              <a:buNone/>
            </a:pPr>
            <a:r>
              <a:rPr lang="en-US" sz="2000" dirty="0">
                <a:latin typeface="Cambria" panose="02040503050406030204" pitchFamily="18" charset="0"/>
                <a:cs typeface="Arial"/>
              </a:rPr>
              <a:t>The video is intended to provide information to help apply standards</a:t>
            </a:r>
          </a:p>
          <a:p>
            <a:pPr>
              <a:buNone/>
            </a:pPr>
            <a:r>
              <a:rPr lang="en-US" sz="2000" dirty="0">
                <a:latin typeface="Cambria" panose="02040503050406030204" pitchFamily="18" charset="0"/>
                <a:cs typeface="Arial"/>
              </a:rPr>
              <a:t>in the Federal regulations or serve as a reference for medical </a:t>
            </a:r>
          </a:p>
          <a:p>
            <a:pPr>
              <a:buNone/>
            </a:pPr>
            <a:r>
              <a:rPr lang="en-US" sz="2000" dirty="0">
                <a:latin typeface="Cambria" panose="02040503050406030204" pitchFamily="18" charset="0"/>
                <a:cs typeface="Arial"/>
              </a:rPr>
              <a:t>examiners, drivers, and motor carrier safety departments. </a:t>
            </a:r>
          </a:p>
          <a:p>
            <a:pPr>
              <a:buNone/>
            </a:pPr>
            <a:r>
              <a:rPr lang="en-US" sz="2000" dirty="0">
                <a:latin typeface="Cambria" panose="02040503050406030204" pitchFamily="18" charset="0"/>
                <a:cs typeface="Arial"/>
              </a:rPr>
              <a:t>This video and its contents are strictly educational and not legally </a:t>
            </a:r>
          </a:p>
          <a:p>
            <a:pPr>
              <a:buNone/>
            </a:pPr>
            <a:r>
              <a:rPr lang="en-US" sz="2000" dirty="0">
                <a:latin typeface="Cambria" panose="02040503050406030204" pitchFamily="18" charset="0"/>
                <a:cs typeface="Arial"/>
              </a:rPr>
              <a:t>binding on medical examiners.</a:t>
            </a:r>
          </a:p>
          <a:p>
            <a:pPr>
              <a:buNone/>
            </a:pPr>
            <a:endParaRPr lang="en-US" sz="2000" dirty="0">
              <a:latin typeface="Cambria" panose="02040503050406030204" pitchFamily="18" charset="0"/>
              <a:cs typeface="Arial"/>
            </a:endParaRPr>
          </a:p>
          <a:p>
            <a:pPr>
              <a:buNone/>
            </a:pPr>
            <a:r>
              <a:rPr lang="en-US" sz="2000" dirty="0">
                <a:latin typeface="Cambria" panose="02040503050406030204" pitchFamily="18" charset="0"/>
                <a:cs typeface="Arial"/>
              </a:rPr>
              <a:t>The most current safety, diagnostic and treatment information was</a:t>
            </a:r>
          </a:p>
          <a:p>
            <a:pPr>
              <a:buNone/>
            </a:pPr>
            <a:r>
              <a:rPr lang="en-US" sz="2000" dirty="0">
                <a:latin typeface="Cambria" panose="02040503050406030204" pitchFamily="18" charset="0"/>
                <a:cs typeface="Arial"/>
              </a:rPr>
              <a:t>obtained from various evidence-based, patient-specific guidelines.</a:t>
            </a:r>
          </a:p>
          <a:p>
            <a:pPr>
              <a:buNone/>
            </a:pPr>
            <a:endParaRPr lang="en-US" sz="2000" dirty="0">
              <a:latin typeface="Arial"/>
              <a:cs typeface="Arial"/>
            </a:endParaRPr>
          </a:p>
          <a:p>
            <a:pPr>
              <a:buNone/>
            </a:pPr>
            <a:endParaRPr lang="en-US" sz="2000" dirty="0">
              <a:latin typeface="Arial"/>
              <a:cs typeface="Arial"/>
            </a:endParaRPr>
          </a:p>
          <a:p>
            <a:pPr>
              <a:buNone/>
            </a:pPr>
            <a:endParaRPr lang="en-US" sz="2000" dirty="0">
              <a:latin typeface="Arial"/>
              <a:cs typeface="Arial"/>
            </a:endParaRPr>
          </a:p>
          <a:p>
            <a:pPr>
              <a:buNone/>
            </a:pPr>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OPIOIDS</a:t>
            </a:r>
          </a:p>
        </p:txBody>
      </p:sp>
      <p:sp>
        <p:nvSpPr>
          <p:cNvPr id="3" name="Content Placeholder 2"/>
          <p:cNvSpPr>
            <a:spLocks noGrp="1"/>
          </p:cNvSpPr>
          <p:nvPr>
            <p:ph idx="1"/>
          </p:nvPr>
        </p:nvSpPr>
        <p:spPr>
          <a:xfrm>
            <a:off x="914400" y="990600"/>
            <a:ext cx="7467600" cy="5105400"/>
          </a:xfrm>
        </p:spPr>
        <p:txBody>
          <a:bodyPr/>
          <a:lstStyle/>
          <a:p>
            <a:pPr marL="0" indent="0">
              <a:buNone/>
            </a:pPr>
            <a:r>
              <a:rPr lang="en-US" sz="2000" b="1" dirty="0">
                <a:solidFill>
                  <a:srgbClr val="003399"/>
                </a:solidFill>
                <a:latin typeface="Cambria" panose="02040503050406030204" pitchFamily="18" charset="0"/>
                <a:cs typeface="Arial" panose="020B0604020202020204" pitchFamily="34" charset="0"/>
              </a:rPr>
              <a:t>49 CFR 391.41(b)(12)</a:t>
            </a:r>
          </a:p>
          <a:p>
            <a:pPr marL="0" indent="0">
              <a:buNone/>
            </a:pPr>
            <a:r>
              <a:rPr lang="en-US" sz="2000" dirty="0">
                <a:latin typeface="Cambria" panose="02040503050406030204" pitchFamily="18" charset="0"/>
                <a:cs typeface="Arial" panose="020B0604020202020204" pitchFamily="34" charset="0"/>
              </a:rPr>
              <a:t>“A person is physically qualified to drive a commercial motor vehicle if that person- Does not use a controlled substance identified in 21 CFR 1308.11 Schedule I, an amphetamine, a </a:t>
            </a:r>
            <a:r>
              <a:rPr lang="en-US" sz="2000" b="1" dirty="0">
                <a:latin typeface="Cambria" panose="02040503050406030204" pitchFamily="18" charset="0"/>
                <a:cs typeface="Arial" panose="020B0604020202020204" pitchFamily="34" charset="0"/>
              </a:rPr>
              <a:t>narcotic</a:t>
            </a:r>
            <a:r>
              <a:rPr lang="en-US" sz="2000" dirty="0">
                <a:latin typeface="Cambria" panose="02040503050406030204" pitchFamily="18" charset="0"/>
                <a:cs typeface="Arial" panose="020B0604020202020204" pitchFamily="34" charset="0"/>
              </a:rPr>
              <a:t>, or any other habit forming drug.</a:t>
            </a:r>
          </a:p>
          <a:p>
            <a:r>
              <a:rPr lang="en-US" sz="2000" dirty="0">
                <a:latin typeface="Cambria" panose="02040503050406030204" pitchFamily="18" charset="0"/>
                <a:cs typeface="Arial" panose="020B0604020202020204" pitchFamily="34" charset="0"/>
              </a:rPr>
              <a:t>(12)(i) Does not use any drug or substance identified in 21 CFR 1308.11 Schedule I, an amphetamine, a </a:t>
            </a:r>
            <a:r>
              <a:rPr lang="en-US" sz="2000" b="1" dirty="0">
                <a:latin typeface="Cambria" panose="02040503050406030204" pitchFamily="18" charset="0"/>
                <a:cs typeface="Arial" panose="020B0604020202020204" pitchFamily="34" charset="0"/>
              </a:rPr>
              <a:t>narcotic</a:t>
            </a:r>
            <a:r>
              <a:rPr lang="en-US" sz="2000" dirty="0">
                <a:latin typeface="Cambria" panose="02040503050406030204" pitchFamily="18" charset="0"/>
                <a:cs typeface="Arial" panose="020B0604020202020204" pitchFamily="34" charset="0"/>
              </a:rPr>
              <a:t>, or any other habit-forming drug.</a:t>
            </a:r>
          </a:p>
          <a:p>
            <a:r>
              <a:rPr lang="en-US" sz="2000" dirty="0">
                <a:latin typeface="Cambria" panose="02040503050406030204" pitchFamily="18" charset="0"/>
                <a:cs typeface="Arial" panose="020B0604020202020204" pitchFamily="34" charset="0"/>
              </a:rPr>
              <a:t>(i) Does not use any non-Schedule I drug or substance that is identified in the other Schedules in 21 CFR part 1308 except when the use is prescribed by a licensed medical practitioner, as defined in §382.107, who is familiar with the driver’s medical history and has advised the driver that the substance will not adversely affect the driver’s ability to safely operate a commercial motor vehicle.”</a:t>
            </a:r>
          </a:p>
          <a:p>
            <a:pPr>
              <a:buNone/>
            </a:pPr>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20</a:t>
            </a:fld>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panose="02040503050406030204" pitchFamily="18" charset="0"/>
              </a:rPr>
              <a:t>OPIOIDS</a:t>
            </a:r>
          </a:p>
        </p:txBody>
      </p:sp>
      <p:sp>
        <p:nvSpPr>
          <p:cNvPr id="3" name="Content Placeholder 2"/>
          <p:cNvSpPr>
            <a:spLocks noGrp="1"/>
          </p:cNvSpPr>
          <p:nvPr>
            <p:ph idx="1"/>
          </p:nvPr>
        </p:nvSpPr>
        <p:spPr>
          <a:xfrm>
            <a:off x="990600" y="914400"/>
            <a:ext cx="7391400" cy="5410200"/>
          </a:xfrm>
        </p:spPr>
        <p:txBody>
          <a:bodyPr/>
          <a:lstStyle/>
          <a:p>
            <a:pPr marL="0" indent="0">
              <a:spcAft>
                <a:spcPts val="0"/>
              </a:spcAft>
              <a:buNone/>
            </a:pPr>
            <a:r>
              <a:rPr lang="en-US" sz="2000" dirty="0">
                <a:latin typeface="Cambria" panose="02040503050406030204" pitchFamily="18" charset="0"/>
                <a:cs typeface="Arial"/>
              </a:rPr>
              <a:t>The most appropriate use of narcotic analgesics is for the relief of short-term, intense pain, such as that occurring immediately after surgery or due to a chronic medical condition.</a:t>
            </a:r>
            <a:endParaRPr lang="en-US" sz="2000" dirty="0">
              <a:latin typeface="Cambria" panose="02040503050406030204" pitchFamily="18" charset="0"/>
            </a:endParaRPr>
          </a:p>
          <a:p>
            <a:pPr>
              <a:spcAft>
                <a:spcPts val="0"/>
              </a:spcAft>
              <a:buNone/>
            </a:pPr>
            <a:r>
              <a:rPr lang="en-US" sz="2000" b="1" dirty="0">
                <a:latin typeface="Cambria" panose="02040503050406030204" pitchFamily="18" charset="0"/>
                <a:cs typeface="Arial"/>
              </a:rPr>
              <a:t>Dosage:</a:t>
            </a:r>
          </a:p>
          <a:p>
            <a:pPr>
              <a:spcAft>
                <a:spcPts val="0"/>
              </a:spcAft>
            </a:pPr>
            <a:r>
              <a:rPr lang="en-US" sz="2000" dirty="0">
                <a:latin typeface="Cambria" panose="02040503050406030204" pitchFamily="18" charset="0"/>
                <a:cs typeface="Arial"/>
              </a:rPr>
              <a:t>morphine 10mg, 15mg, 30mg</a:t>
            </a:r>
          </a:p>
          <a:p>
            <a:pPr>
              <a:spcAft>
                <a:spcPts val="0"/>
              </a:spcAft>
              <a:buNone/>
            </a:pPr>
            <a:r>
              <a:rPr lang="en-US" sz="2000" dirty="0">
                <a:solidFill>
                  <a:srgbClr val="0000FF"/>
                </a:solidFill>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Half-life* …..2 to 4 hours (short-acting)</a:t>
            </a:r>
          </a:p>
          <a:p>
            <a:pPr>
              <a:spcAft>
                <a:spcPts val="0"/>
              </a:spcAft>
            </a:pPr>
            <a:r>
              <a:rPr lang="en-US" sz="2000" dirty="0">
                <a:latin typeface="Cambria" panose="02040503050406030204" pitchFamily="18" charset="0"/>
                <a:cs typeface="Arial"/>
              </a:rPr>
              <a:t>oxycodone 5mg, 10mg, 15mg, 20mg, 30mg</a:t>
            </a:r>
          </a:p>
          <a:p>
            <a:pPr>
              <a:spcAft>
                <a:spcPts val="0"/>
              </a:spcAft>
              <a:buNone/>
            </a:pPr>
            <a:r>
              <a:rPr lang="en-US" sz="2000" dirty="0">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Half-life*….. 3.5 to 4 hours (short-acting)</a:t>
            </a:r>
          </a:p>
          <a:p>
            <a:pPr>
              <a:spcAft>
                <a:spcPts val="0"/>
              </a:spcAft>
            </a:pPr>
            <a:r>
              <a:rPr lang="en-US" sz="2000" dirty="0">
                <a:latin typeface="Cambria" panose="02040503050406030204" pitchFamily="18" charset="0"/>
                <a:cs typeface="Arial"/>
              </a:rPr>
              <a:t>hydrocodone 5mg, 7.5mg, 10mg, 15mg</a:t>
            </a:r>
          </a:p>
          <a:p>
            <a:pPr>
              <a:spcAft>
                <a:spcPts val="0"/>
              </a:spcAft>
              <a:buNone/>
            </a:pPr>
            <a:r>
              <a:rPr lang="en-US" sz="2000" dirty="0">
                <a:solidFill>
                  <a:srgbClr val="0000FF"/>
                </a:solidFill>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Half-life* …..3.8-4.9 hours (short-acting)</a:t>
            </a:r>
          </a:p>
          <a:p>
            <a:pPr>
              <a:spcAft>
                <a:spcPts val="0"/>
              </a:spcAft>
            </a:pPr>
            <a:r>
              <a:rPr lang="en-US" sz="2000" dirty="0">
                <a:latin typeface="Cambria" panose="02040503050406030204" pitchFamily="18" charset="0"/>
                <a:cs typeface="Arial"/>
              </a:rPr>
              <a:t>fentanyl transdermal 12mcg, 25mcg. 37.5mcg, 50mcg, 62.5 mcg, 75 mcg, 87.5mcg, 100mcg patch dose per hour</a:t>
            </a:r>
          </a:p>
          <a:p>
            <a:pPr>
              <a:spcAft>
                <a:spcPts val="0"/>
              </a:spcAft>
              <a:buNone/>
            </a:pPr>
            <a:r>
              <a:rPr lang="en-US" sz="2000" dirty="0">
                <a:solidFill>
                  <a:srgbClr val="003399"/>
                </a:solidFill>
                <a:latin typeface="Cambria" panose="02040503050406030204" pitchFamily="18" charset="0"/>
                <a:cs typeface="Arial"/>
              </a:rPr>
              <a:t>      Half-life* ….. 20-27 hours due to continued absorption from the drug depot in the skin (long-acting)</a:t>
            </a:r>
          </a:p>
          <a:p>
            <a:pPr>
              <a:spcAft>
                <a:spcPts val="0"/>
              </a:spcAft>
              <a:buNone/>
            </a:pPr>
            <a:endParaRPr lang="en-US" sz="2000" dirty="0">
              <a:solidFill>
                <a:srgbClr val="003399"/>
              </a:solidFill>
              <a:latin typeface="Cambria" panose="02040503050406030204" pitchFamily="18" charset="0"/>
              <a:cs typeface="Arial"/>
            </a:endParaRPr>
          </a:p>
          <a:p>
            <a:pPr marL="0" indent="0" algn="ctr">
              <a:spcBef>
                <a:spcPts val="0"/>
              </a:spcBef>
              <a:spcAft>
                <a:spcPts val="0"/>
              </a:spcAft>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endParaRPr lang="en-US" sz="1400" dirty="0">
              <a:solidFill>
                <a:srgbClr val="003399"/>
              </a:solidFill>
              <a:latin typeface="Cambria" panose="02040503050406030204" pitchFamily="18" charset="0"/>
              <a:cs typeface="Arial" panose="020B0604020202020204" pitchFamily="34" charset="0"/>
            </a:endParaRPr>
          </a:p>
          <a:p>
            <a:pPr>
              <a:spcAft>
                <a:spcPts val="0"/>
              </a:spcAft>
              <a:buNone/>
            </a:pPr>
            <a:endParaRPr lang="en-US" sz="2000" dirty="0">
              <a:solidFill>
                <a:srgbClr val="003399"/>
              </a:solidFill>
              <a:latin typeface="Arial"/>
              <a:cs typeface="Arial"/>
            </a:endParaRPr>
          </a:p>
          <a:p>
            <a:pPr>
              <a:spcAft>
                <a:spcPts val="0"/>
              </a:spcAft>
              <a:buNone/>
            </a:pPr>
            <a:endParaRPr lang="en-US" sz="2000" dirty="0">
              <a:solidFill>
                <a:srgbClr val="003399"/>
              </a:solidFill>
              <a:latin typeface="Arial"/>
              <a:cs typeface="Arial"/>
            </a:endParaRPr>
          </a:p>
          <a:p>
            <a:pPr>
              <a:spcAft>
                <a:spcPts val="0"/>
              </a:spcAft>
              <a:buNone/>
            </a:pPr>
            <a:endParaRPr lang="en-US" sz="2000" dirty="0">
              <a:solidFill>
                <a:srgbClr val="003399"/>
              </a:solidFill>
              <a:latin typeface="Arial"/>
              <a:cs typeface="Arial"/>
            </a:endParaRPr>
          </a:p>
          <a:p>
            <a:pPr>
              <a:spcAft>
                <a:spcPts val="0"/>
              </a:spcAft>
            </a:pPr>
            <a:endParaRPr lang="en-US" sz="2000" dirty="0">
              <a:latin typeface="Arial"/>
              <a:cs typeface="Arial"/>
            </a:endParaRPr>
          </a:p>
          <a:p>
            <a:pPr>
              <a:spcAft>
                <a:spcPts val="0"/>
              </a:spcAft>
            </a:pPr>
            <a:endParaRPr lang="en-US" sz="2000" dirty="0">
              <a:latin typeface="Arial"/>
              <a:cs typeface="Arial"/>
            </a:endParaRPr>
          </a:p>
          <a:p>
            <a:pPr>
              <a:spcAft>
                <a:spcPts val="0"/>
              </a:spcAft>
              <a:buNone/>
            </a:pPr>
            <a:endParaRPr lang="en-US" sz="2000" dirty="0"/>
          </a:p>
          <a:p>
            <a:pPr>
              <a:spcAft>
                <a:spcPts val="0"/>
              </a:spcAft>
              <a:buNone/>
            </a:pPr>
            <a:endParaRPr lang="en-US" sz="2000" dirty="0"/>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21</a:t>
            </a:fld>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OPIOIDS</a:t>
            </a:r>
          </a:p>
        </p:txBody>
      </p:sp>
      <p:sp>
        <p:nvSpPr>
          <p:cNvPr id="3" name="Content Placeholder 2"/>
          <p:cNvSpPr>
            <a:spLocks noGrp="1"/>
          </p:cNvSpPr>
          <p:nvPr>
            <p:ph idx="1"/>
          </p:nvPr>
        </p:nvSpPr>
        <p:spPr>
          <a:xfrm>
            <a:off x="990600" y="838200"/>
            <a:ext cx="7391400" cy="5791200"/>
          </a:xfrm>
        </p:spPr>
        <p:txBody>
          <a:bodyPr/>
          <a:lstStyle/>
          <a:p>
            <a:pPr>
              <a:buNone/>
            </a:pPr>
            <a:r>
              <a:rPr lang="en-US" sz="2000" b="1" dirty="0">
                <a:latin typeface="Cambria" panose="02040503050406030204" pitchFamily="18" charset="0"/>
                <a:cs typeface="Arial"/>
              </a:rPr>
              <a:t>Dosage</a:t>
            </a:r>
            <a:r>
              <a:rPr lang="en-US" sz="2000" dirty="0">
                <a:latin typeface="Cambria" panose="02040503050406030204" pitchFamily="18" charset="0"/>
                <a:cs typeface="Arial"/>
              </a:rPr>
              <a:t>:</a:t>
            </a:r>
          </a:p>
          <a:p>
            <a:r>
              <a:rPr lang="en-US" sz="2000" dirty="0">
                <a:latin typeface="Cambria" panose="02040503050406030204" pitchFamily="18" charset="0"/>
                <a:cs typeface="Arial"/>
              </a:rPr>
              <a:t>buprenorphine 2mg, 8mg</a:t>
            </a:r>
          </a:p>
          <a:p>
            <a:pPr>
              <a:buNone/>
            </a:pPr>
            <a:r>
              <a:rPr lang="en-US" sz="2000" dirty="0">
                <a:solidFill>
                  <a:srgbClr val="003399"/>
                </a:solidFill>
                <a:latin typeface="Cambria" panose="02040503050406030204" pitchFamily="18" charset="0"/>
                <a:cs typeface="Arial"/>
              </a:rPr>
              <a:t>      Half life* …..20-44 hours (long-acting)</a:t>
            </a:r>
          </a:p>
          <a:p>
            <a:r>
              <a:rPr lang="en-US" sz="2000" dirty="0">
                <a:latin typeface="Cambria" panose="02040503050406030204" pitchFamily="18" charset="0"/>
                <a:cs typeface="Arial"/>
              </a:rPr>
              <a:t>methadone 5mg, 10mg, 40mg</a:t>
            </a:r>
          </a:p>
          <a:p>
            <a:pPr>
              <a:buNone/>
            </a:pPr>
            <a:r>
              <a:rPr lang="en-US" sz="2000" dirty="0">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 life* …..8-59 hours (long-acting)</a:t>
            </a:r>
          </a:p>
          <a:p>
            <a:r>
              <a:rPr lang="en-US" sz="2000" dirty="0">
                <a:latin typeface="Cambria" panose="02040503050406030204" pitchFamily="18" charset="0"/>
                <a:cs typeface="Arial"/>
              </a:rPr>
              <a:t>meperidine 50mg, 100mg</a:t>
            </a:r>
          </a:p>
          <a:p>
            <a:pPr>
              <a:buNone/>
            </a:pPr>
            <a:r>
              <a:rPr lang="en-US" sz="2000" dirty="0">
                <a:solidFill>
                  <a:srgbClr val="0000FF"/>
                </a:solidFill>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 life* …..2.5-4 hours (short-acting)</a:t>
            </a:r>
          </a:p>
          <a:p>
            <a:r>
              <a:rPr lang="en-US" sz="2000" dirty="0">
                <a:latin typeface="Cambria" panose="02040503050406030204" pitchFamily="18" charset="0"/>
                <a:cs typeface="Arial"/>
              </a:rPr>
              <a:t>oxymorphone 5mg, 10mg – Extended Release up to 40mg</a:t>
            </a:r>
          </a:p>
          <a:p>
            <a:pPr>
              <a:buNone/>
            </a:pPr>
            <a:r>
              <a:rPr lang="en-US" sz="2000" dirty="0">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 life* …..7.3-11.3 hours (medium-acting)</a:t>
            </a:r>
          </a:p>
          <a:p>
            <a:r>
              <a:rPr lang="en-US" sz="2000" dirty="0">
                <a:latin typeface="Cambria" panose="02040503050406030204" pitchFamily="18" charset="0"/>
                <a:cs typeface="Arial"/>
              </a:rPr>
              <a:t>hydromorphone 2mg, 4mg, 8mg – ER 12mg, 16mg, 32mg</a:t>
            </a:r>
          </a:p>
          <a:p>
            <a:pPr>
              <a:buNone/>
            </a:pPr>
            <a:r>
              <a:rPr lang="en-US" sz="2000" dirty="0">
                <a:solidFill>
                  <a:srgbClr val="003399"/>
                </a:solidFill>
                <a:latin typeface="Cambria" panose="02040503050406030204" pitchFamily="18" charset="0"/>
                <a:cs typeface="Arial"/>
              </a:rPr>
              <a:t>      Half life* …..2.5 hours (short-acting)</a:t>
            </a:r>
          </a:p>
          <a:p>
            <a:r>
              <a:rPr lang="en-US" sz="2000" dirty="0">
                <a:latin typeface="Cambria" panose="02040503050406030204" pitchFamily="18" charset="0"/>
                <a:cs typeface="Arial"/>
              </a:rPr>
              <a:t>tramadol 50mg ( up to 3 times daily) ER tab: 100mg-300mg   </a:t>
            </a:r>
          </a:p>
          <a:p>
            <a:pPr>
              <a:buNone/>
            </a:pPr>
            <a:r>
              <a:rPr lang="en-US" sz="2000" dirty="0">
                <a:solidFill>
                  <a:srgbClr val="003399"/>
                </a:solidFill>
                <a:latin typeface="Cambria" panose="02040503050406030204" pitchFamily="18" charset="0"/>
                <a:cs typeface="Arial"/>
              </a:rPr>
              <a:t>      Half-life* …..7.4-8.8 hours (medium acting)</a:t>
            </a:r>
          </a:p>
          <a:p>
            <a:r>
              <a:rPr lang="en-US" sz="2000" dirty="0">
                <a:latin typeface="Cambria" panose="02040503050406030204" pitchFamily="18" charset="0"/>
                <a:cs typeface="Arial"/>
              </a:rPr>
              <a:t>tapentadol 50mg, 75mg, 100mg</a:t>
            </a:r>
          </a:p>
          <a:p>
            <a:pPr>
              <a:buNone/>
            </a:pPr>
            <a:r>
              <a:rPr lang="en-US" sz="2000" dirty="0">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Half-life* …..4.0-5.0 hours (short acting)</a:t>
            </a:r>
          </a:p>
          <a:p>
            <a:endParaRPr lang="en-US" sz="2000" dirty="0">
              <a:latin typeface="Arial"/>
              <a:cs typeface="Arial"/>
            </a:endParaRPr>
          </a:p>
          <a:p>
            <a:endParaRPr lang="en-US" sz="2000" dirty="0">
              <a:latin typeface="Arial"/>
              <a:cs typeface="Arial"/>
            </a:endParaRPr>
          </a:p>
          <a:p>
            <a:endParaRPr lang="en-US" sz="2000" dirty="0">
              <a:latin typeface="Arial"/>
              <a:cs typeface="Arial"/>
            </a:endParaRPr>
          </a:p>
          <a:p>
            <a:endParaRPr lang="en-US" sz="2000" dirty="0">
              <a:latin typeface="Arial"/>
              <a:cs typeface="Arial"/>
            </a:endParaRPr>
          </a:p>
          <a:p>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22</a:t>
            </a:fld>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cs typeface="Arial"/>
              </a:rPr>
              <a:t>OPIOIDS</a:t>
            </a:r>
          </a:p>
        </p:txBody>
      </p:sp>
      <p:sp>
        <p:nvSpPr>
          <p:cNvPr id="3" name="Content Placeholder 2"/>
          <p:cNvSpPr>
            <a:spLocks noGrp="1"/>
          </p:cNvSpPr>
          <p:nvPr>
            <p:ph idx="1"/>
          </p:nvPr>
        </p:nvSpPr>
        <p:spPr>
          <a:xfrm>
            <a:off x="990600" y="838200"/>
            <a:ext cx="7391400" cy="5638800"/>
          </a:xfrm>
        </p:spPr>
        <p:txBody>
          <a:bodyPr wrap="square"/>
          <a:lstStyle/>
          <a:p>
            <a:pPr marL="0">
              <a:spcBef>
                <a:spcPts val="0"/>
              </a:spcBef>
              <a:buNone/>
            </a:pPr>
            <a:r>
              <a:rPr lang="en-US" sz="2000" b="1" dirty="0">
                <a:latin typeface="Cambria" panose="02040503050406030204" pitchFamily="18" charset="0"/>
                <a:cs typeface="Arial"/>
              </a:rPr>
              <a:t>Side Effects:</a:t>
            </a:r>
          </a:p>
          <a:p>
            <a:pPr marL="0" indent="0">
              <a:spcBef>
                <a:spcPts val="0"/>
              </a:spcBef>
              <a:buNone/>
            </a:pPr>
            <a:r>
              <a:rPr lang="en-US" sz="2000" dirty="0">
                <a:latin typeface="Cambria" panose="02040503050406030204" pitchFamily="18" charset="0"/>
                <a:cs typeface="Arial"/>
              </a:rPr>
              <a:t>Common side effects include but are not limited to: somnolence, dizziness, lightheadedness, headaches, nausea/vomiting, anxiety, confusion, abdominal pain, constipation, diaphoresis, asthenia (weakness), xerostomia, prolonged QT interval, and psychomotor impairment</a:t>
            </a:r>
          </a:p>
          <a:p>
            <a:pPr marL="0" indent="0">
              <a:spcBef>
                <a:spcPts val="0"/>
              </a:spcBef>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panose="020B0604020202020204" pitchFamily="34" charset="0"/>
              </a:rPr>
              <a:t>The lowest possible effective dose should be prescribed. The</a:t>
            </a:r>
          </a:p>
          <a:p>
            <a:pPr marL="0" indent="0">
              <a:spcBef>
                <a:spcPts val="0"/>
              </a:spcBef>
              <a:buNone/>
            </a:pPr>
            <a:r>
              <a:rPr lang="en-US" sz="2000" dirty="0">
                <a:latin typeface="Cambria" panose="02040503050406030204" pitchFamily="18" charset="0"/>
                <a:cs typeface="Arial" panose="020B0604020202020204" pitchFamily="34" charset="0"/>
              </a:rPr>
              <a:t>risk of dependence may increase with dose and duration of treatment. Because of the danger of withdrawal, abrupt discontinuation of treatment should be avoided.</a:t>
            </a:r>
          </a:p>
          <a:p>
            <a:pPr marL="0" indent="0">
              <a:spcBef>
                <a:spcPts val="0"/>
              </a:spcBef>
              <a:buNone/>
            </a:pPr>
            <a:r>
              <a:rPr lang="en-US" sz="2000" dirty="0">
                <a:latin typeface="Cambria" panose="02040503050406030204" pitchFamily="18" charset="0"/>
                <a:cs typeface="Arial" panose="020B0604020202020204" pitchFamily="34" charset="0"/>
              </a:rPr>
              <a:t>Serious side effects based on high dosage and continued use include respiratory depression, apnea, seizures, severe hypotension, and abuse dependency.</a:t>
            </a:r>
          </a:p>
          <a:p>
            <a:pPr marL="0" indent="0">
              <a:spcBef>
                <a:spcPts val="0"/>
              </a:spcBef>
              <a:buNone/>
            </a:pPr>
            <a:endParaRPr lang="en-US" sz="2000" dirty="0">
              <a:latin typeface="Cambria" panose="02040503050406030204" pitchFamily="18" charset="0"/>
              <a:cs typeface="Arial" panose="020B0604020202020204" pitchFamily="34" charset="0"/>
            </a:endParaRPr>
          </a:p>
          <a:p>
            <a:pPr marL="0" indent="0">
              <a:spcBef>
                <a:spcPts val="0"/>
              </a:spcBef>
            </a:pPr>
            <a:r>
              <a:rPr lang="en-US" sz="2000" dirty="0">
                <a:latin typeface="Cambria" panose="02040503050406030204" pitchFamily="18" charset="0"/>
                <a:cs typeface="Arial" panose="020B0604020202020204" pitchFamily="34" charset="0"/>
              </a:rPr>
              <a:t> Opioids are a controlled substance under the Controlled</a:t>
            </a:r>
          </a:p>
          <a:p>
            <a:pPr marL="0" indent="0">
              <a:spcBef>
                <a:spcPts val="0"/>
              </a:spcBef>
              <a:buNone/>
            </a:pPr>
            <a:r>
              <a:rPr lang="en-US" sz="2000" dirty="0">
                <a:latin typeface="Cambria" panose="02040503050406030204" pitchFamily="18" charset="0"/>
                <a:cs typeface="Arial" panose="020B0604020202020204" pitchFamily="34" charset="0"/>
              </a:rPr>
              <a:t>  Substance Act by the Drug Enforcement  Administration and</a:t>
            </a:r>
          </a:p>
          <a:p>
            <a:pPr marL="0" indent="0">
              <a:spcBef>
                <a:spcPts val="0"/>
              </a:spcBef>
              <a:buNone/>
            </a:pPr>
            <a:r>
              <a:rPr lang="en-US" sz="2000" dirty="0">
                <a:latin typeface="Cambria" panose="02040503050406030204" pitchFamily="18" charset="0"/>
                <a:cs typeface="Arial" panose="020B0604020202020204" pitchFamily="34" charset="0"/>
              </a:rPr>
              <a:t>  have been assigned Schedule II and III (buprenorphine)</a:t>
            </a:r>
            <a:endParaRPr lang="en-US" sz="2000" dirty="0">
              <a:latin typeface="Cambria" panose="02040503050406030204" pitchFamily="18" charset="0"/>
            </a:endParaRPr>
          </a:p>
          <a:p>
            <a:pPr marL="0">
              <a:spcBef>
                <a:spcPts val="0"/>
              </a:spcBef>
              <a:buNone/>
            </a:pPr>
            <a:endParaRPr lang="en-US" sz="2000" dirty="0">
              <a:latin typeface="Arial" panose="020B0604020202020204" pitchFamily="34" charset="0"/>
              <a:cs typeface="Arial" panose="020B0604020202020204" pitchFamily="34" charset="0"/>
            </a:endParaRPr>
          </a:p>
          <a:p>
            <a:pPr marL="0">
              <a:spcBef>
                <a:spcPts val="0"/>
              </a:spcBef>
              <a:buNone/>
            </a:pPr>
            <a:endParaRPr lang="en-US" sz="2000" dirty="0">
              <a:latin typeface="Arial" panose="020B0604020202020204" pitchFamily="34" charset="0"/>
              <a:cs typeface="Arial" panose="020B0604020202020204" pitchFamily="34" charset="0"/>
            </a:endParaRPr>
          </a:p>
          <a:p>
            <a:pPr marL="0">
              <a:spcBef>
                <a:spcPts val="0"/>
              </a:spcBef>
              <a:buNone/>
            </a:pPr>
            <a:endParaRPr lang="en-US" sz="2000" dirty="0">
              <a:latin typeface="Arial" panose="020B0604020202020204" pitchFamily="34" charset="0"/>
              <a:cs typeface="Arial" panose="020B0604020202020204" pitchFamily="34" charset="0"/>
            </a:endParaRPr>
          </a:p>
          <a:p>
            <a:endParaRPr lang="en-US" sz="2000" dirty="0">
              <a:latin typeface="Arial"/>
              <a:cs typeface="Arial"/>
            </a:endParaRPr>
          </a:p>
        </p:txBody>
      </p:sp>
      <p:sp>
        <p:nvSpPr>
          <p:cNvPr id="5" name="Slide Number Placeholder 4"/>
          <p:cNvSpPr>
            <a:spLocks noGrp="1"/>
          </p:cNvSpPr>
          <p:nvPr>
            <p:ph type="sldNum" sz="quarter" idx="12"/>
          </p:nvPr>
        </p:nvSpPr>
        <p:spPr>
          <a:xfrm>
            <a:off x="6553200" y="6400799"/>
            <a:ext cx="2133600" cy="320675"/>
          </a:xfrm>
        </p:spPr>
        <p:txBody>
          <a:bodyPr/>
          <a:lstStyle/>
          <a:p>
            <a:pPr>
              <a:defRPr/>
            </a:pPr>
            <a:fld id="{F6B0686D-034E-43F3-B9C1-F8A39428DD24}" type="slidenum">
              <a:rPr lang="en-US" altLang="en-US" smtClean="0"/>
              <a:pPr>
                <a:defRPr/>
              </a:pPr>
              <a:t>23</a:t>
            </a:fld>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sz="2800" dirty="0">
                <a:latin typeface="Cambria" panose="02040503050406030204" pitchFamily="18" charset="0"/>
              </a:rPr>
              <a:t>OPIOIDS: Drug Interactions/Cautions</a:t>
            </a:r>
          </a:p>
        </p:txBody>
      </p:sp>
      <p:sp>
        <p:nvSpPr>
          <p:cNvPr id="3" name="Content Placeholder 2"/>
          <p:cNvSpPr>
            <a:spLocks noGrp="1"/>
          </p:cNvSpPr>
          <p:nvPr>
            <p:ph idx="1"/>
          </p:nvPr>
        </p:nvSpPr>
        <p:spPr>
          <a:xfrm>
            <a:off x="914400" y="990600"/>
            <a:ext cx="7467600" cy="5181600"/>
          </a:xfrm>
        </p:spPr>
        <p:txBody>
          <a:bodyPr/>
          <a:lstStyle/>
          <a:p>
            <a:r>
              <a:rPr lang="en-US" sz="2000" dirty="0">
                <a:latin typeface="Cambria" panose="02040503050406030204" pitchFamily="18" charset="0"/>
                <a:cs typeface="Arial"/>
              </a:rPr>
              <a:t>Concomitant opioid use with benzodiazepines or other CNS depressants, including alcohol, may result in profound sedation, respiratory depression, coma, and death</a:t>
            </a:r>
          </a:p>
          <a:p>
            <a:r>
              <a:rPr lang="en-US" sz="2000" dirty="0">
                <a:latin typeface="Cambria" panose="02040503050406030204" pitchFamily="18" charset="0"/>
                <a:cs typeface="Arial"/>
              </a:rPr>
              <a:t>Hydrocodone/oxycodone/Methadone and the blood pressure medicine amlodipine may increase their opiate levels risking CNS and respiratory depression along with hypotension, psychomotor impairment, and cardiac arrhythmias</a:t>
            </a:r>
          </a:p>
          <a:p>
            <a:r>
              <a:rPr lang="en-US" sz="2000" dirty="0">
                <a:latin typeface="Cambria" panose="02040503050406030204" pitchFamily="18" charset="0"/>
                <a:cs typeface="Arial"/>
              </a:rPr>
              <a:t>Hydrocodone/oxycodone and hydrochlorothiazide may increase risk of hypotension and orthostasis</a:t>
            </a:r>
          </a:p>
          <a:p>
            <a:r>
              <a:rPr lang="en-US" sz="2000" dirty="0">
                <a:latin typeface="Cambria" panose="02040503050406030204" pitchFamily="18" charset="0"/>
                <a:cs typeface="Arial"/>
              </a:rPr>
              <a:t>Methadone/oxymorphone/hydromorphone cautions include CNS depression, delaying gastric emptying, hypotensive effects, lowering seizure threshold, and prolonged QT interval</a:t>
            </a:r>
          </a:p>
          <a:p>
            <a:r>
              <a:rPr lang="en-US" sz="2000" dirty="0">
                <a:latin typeface="Cambria" panose="02040503050406030204" pitchFamily="18" charset="0"/>
                <a:cs typeface="Arial"/>
              </a:rPr>
              <a:t>Tramadol cautions include respiratory depression, acute asthma, GI obstruction, suicidal ideation or behavior, severe hepatic impairment, sleep apnea, lowering seizure threshold, prolonged QT interval, and hypotensive effects</a:t>
            </a:r>
          </a:p>
          <a:p>
            <a:pPr>
              <a:buNone/>
            </a:pPr>
            <a:endParaRPr lang="en-US" sz="2000" dirty="0">
              <a:latin typeface="Arial"/>
              <a:cs typeface="Arial"/>
            </a:endParaRPr>
          </a:p>
          <a:p>
            <a:pPr>
              <a:buNone/>
            </a:pPr>
            <a:endParaRPr lang="en-US" sz="2000" dirty="0">
              <a:latin typeface="Arial"/>
              <a:cs typeface="Arial"/>
            </a:endParaRPr>
          </a:p>
          <a:p>
            <a:endParaRPr lang="en-US" sz="2000" dirty="0">
              <a:latin typeface="Arial"/>
              <a:cs typeface="Arial"/>
            </a:endParaRPr>
          </a:p>
          <a:p>
            <a:endParaRPr lang="en-US" sz="2000" dirty="0">
              <a:latin typeface="Arial"/>
              <a:cs typeface="Arial"/>
            </a:endParaRPr>
          </a:p>
          <a:p>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24</a:t>
            </a:fld>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Barbiturates</a:t>
            </a:r>
          </a:p>
        </p:txBody>
      </p:sp>
      <p:sp>
        <p:nvSpPr>
          <p:cNvPr id="3" name="Content Placeholder 2"/>
          <p:cNvSpPr>
            <a:spLocks noGrp="1"/>
          </p:cNvSpPr>
          <p:nvPr>
            <p:ph idx="1"/>
          </p:nvPr>
        </p:nvSpPr>
        <p:spPr>
          <a:xfrm>
            <a:off x="838200" y="838200"/>
            <a:ext cx="8305800" cy="6019800"/>
          </a:xfrm>
        </p:spPr>
        <p:txBody>
          <a:bodyPr/>
          <a:lstStyle/>
          <a:p>
            <a:pPr marL="0">
              <a:spcBef>
                <a:spcPts val="0"/>
              </a:spcBef>
              <a:buNone/>
            </a:pPr>
            <a:r>
              <a:rPr lang="en-US" sz="2000" dirty="0">
                <a:latin typeface="Cambria" panose="02040503050406030204" pitchFamily="18" charset="0"/>
                <a:cs typeface="Arial"/>
              </a:rPr>
              <a:t>Known as but not limited to:</a:t>
            </a:r>
          </a:p>
          <a:p>
            <a:pPr marL="0">
              <a:spcBef>
                <a:spcPts val="0"/>
              </a:spcBef>
            </a:pPr>
            <a:r>
              <a:rPr lang="en-US" sz="2000" dirty="0">
                <a:latin typeface="Cambria" panose="02040503050406030204" pitchFamily="18" charset="0"/>
              </a:rPr>
              <a:t>secobarbital, pentobarbital, phenobarbital, butalbital</a:t>
            </a:r>
          </a:p>
          <a:p>
            <a:pPr marL="0">
              <a:spcBef>
                <a:spcPts val="0"/>
              </a:spcBef>
              <a:buNone/>
            </a:pPr>
            <a:endParaRPr lang="en-US" sz="2000" dirty="0">
              <a:latin typeface="Cambria" panose="02040503050406030204" pitchFamily="18" charset="0"/>
            </a:endParaRPr>
          </a:p>
          <a:p>
            <a:pPr marL="0" indent="0">
              <a:spcBef>
                <a:spcPts val="0"/>
              </a:spcBef>
              <a:buNone/>
            </a:pPr>
            <a:r>
              <a:rPr lang="en-US" sz="2000" dirty="0">
                <a:latin typeface="Cambria" panose="02040503050406030204" pitchFamily="18" charset="0"/>
              </a:rPr>
              <a:t>Barbiturates are a class of drugs used extensively in the 1960s and 1970s as treatment for anxiety, insomnia, and seizure disorders. They are still in use for acute anesthesia, epilepsy, treatment of acute migraines or cluster headaches, and assisted suicide. </a:t>
            </a:r>
          </a:p>
          <a:p>
            <a:pPr marL="0" indent="0">
              <a:spcBef>
                <a:spcPts val="0"/>
              </a:spcBef>
              <a:buNone/>
            </a:pPr>
            <a:endParaRPr lang="en-US" sz="2000" dirty="0">
              <a:latin typeface="Cambria" panose="02040503050406030204" pitchFamily="18" charset="0"/>
            </a:endParaRPr>
          </a:p>
          <a:p>
            <a:pPr marL="0" indent="0">
              <a:spcBef>
                <a:spcPts val="0"/>
              </a:spcBef>
              <a:buNone/>
            </a:pPr>
            <a:r>
              <a:rPr lang="en-US" sz="2000" dirty="0">
                <a:latin typeface="Cambria" panose="02040503050406030204" pitchFamily="18" charset="0"/>
              </a:rPr>
              <a:t>Barbiturates are known as central nervous system depressants. Like benzodiazepines, they enhance the action of GABA, a neurotransmitter that inhibits the activity of nerve cells in the brain. They produce their effects by increasing the duration of the chloride ion channel opening at the GABA receptor increasing the potency of GABA which often results in increased toxicity.</a:t>
            </a:r>
          </a:p>
          <a:p>
            <a:pPr marL="0" indent="0">
              <a:spcBef>
                <a:spcPts val="0"/>
              </a:spcBef>
              <a:buNone/>
            </a:pPr>
            <a:endParaRPr lang="en-US" sz="2000" dirty="0">
              <a:latin typeface="Cambria" panose="02040503050406030204" pitchFamily="18" charset="0"/>
            </a:endParaRPr>
          </a:p>
          <a:p>
            <a:pPr marL="0" indent="0">
              <a:lnSpc>
                <a:spcPts val="2340"/>
              </a:lnSpc>
              <a:spcBef>
                <a:spcPts val="0"/>
              </a:spcBef>
              <a:spcAft>
                <a:spcPts val="0"/>
              </a:spcAft>
            </a:pPr>
            <a:r>
              <a:rPr lang="en-US" sz="2000" dirty="0">
                <a:latin typeface="Cambria" panose="02040503050406030204" pitchFamily="18" charset="0"/>
                <a:cs typeface="Arial" panose="020B0604020202020204" pitchFamily="34" charset="0"/>
              </a:rPr>
              <a:t>   Barbiturates are a controlled substance under the Controlled </a:t>
            </a:r>
          </a:p>
          <a:p>
            <a:pPr marL="0" indent="0">
              <a:lnSpc>
                <a:spcPts val="2340"/>
              </a:lnSpc>
              <a:spcBef>
                <a:spcPts val="0"/>
              </a:spcBef>
              <a:spcAft>
                <a:spcPts val="0"/>
              </a:spcAft>
              <a:buNone/>
            </a:pPr>
            <a:r>
              <a:rPr lang="en-US" sz="2000" dirty="0">
                <a:latin typeface="Cambria" panose="02040503050406030204" pitchFamily="18" charset="0"/>
                <a:cs typeface="Arial" panose="020B0604020202020204" pitchFamily="34" charset="0"/>
              </a:rPr>
              <a:t>    Substance Act by the Drug Enforcement Administration and have</a:t>
            </a:r>
          </a:p>
          <a:p>
            <a:pPr marL="0" indent="0">
              <a:lnSpc>
                <a:spcPts val="2340"/>
              </a:lnSpc>
              <a:spcBef>
                <a:spcPts val="0"/>
              </a:spcBef>
              <a:spcAft>
                <a:spcPts val="0"/>
              </a:spcAft>
              <a:buNone/>
            </a:pPr>
            <a:r>
              <a:rPr lang="en-US" sz="2000" dirty="0">
                <a:latin typeface="Cambria" panose="02040503050406030204" pitchFamily="18" charset="0"/>
                <a:cs typeface="Arial" panose="020B0604020202020204" pitchFamily="34" charset="0"/>
              </a:rPr>
              <a:t>    been assigned Schedule II</a:t>
            </a:r>
          </a:p>
          <a:p>
            <a:pPr marL="0" indent="0">
              <a:spcBef>
                <a:spcPts val="0"/>
              </a:spcBef>
              <a:buNone/>
            </a:pPr>
            <a:endParaRPr lang="en-US" sz="2000" dirty="0">
              <a:latin typeface="+mj-lt"/>
            </a:endParaRPr>
          </a:p>
          <a:p>
            <a:pPr marL="0" indent="0">
              <a:spcBef>
                <a:spcPts val="0"/>
              </a:spcBef>
              <a:buNone/>
            </a:pPr>
            <a:endParaRPr lang="en-US" sz="2000" dirty="0">
              <a:latin typeface="+mj-lt"/>
            </a:endParaRPr>
          </a:p>
          <a:p>
            <a:pPr marL="0" indent="0">
              <a:spcBef>
                <a:spcPts val="0"/>
              </a:spcBef>
              <a:buNone/>
            </a:pPr>
            <a:endParaRPr lang="en-US" sz="2000" dirty="0">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Barbiturates</a:t>
            </a:r>
          </a:p>
        </p:txBody>
      </p:sp>
      <p:sp>
        <p:nvSpPr>
          <p:cNvPr id="3" name="Content Placeholder 2"/>
          <p:cNvSpPr>
            <a:spLocks noGrp="1"/>
          </p:cNvSpPr>
          <p:nvPr>
            <p:ph idx="1"/>
          </p:nvPr>
        </p:nvSpPr>
        <p:spPr>
          <a:xfrm>
            <a:off x="990600" y="1066800"/>
            <a:ext cx="7696200" cy="5410200"/>
          </a:xfrm>
        </p:spPr>
        <p:txBody>
          <a:bodyPr/>
          <a:lstStyle/>
          <a:p>
            <a:pPr marL="0">
              <a:spcBef>
                <a:spcPts val="0"/>
              </a:spcBef>
              <a:buNone/>
            </a:pPr>
            <a:r>
              <a:rPr lang="en-US" sz="2000" b="1" dirty="0">
                <a:latin typeface="Cambria" panose="02040503050406030204" pitchFamily="18" charset="0"/>
                <a:cs typeface="Arial"/>
              </a:rPr>
              <a:t>Side Effects</a:t>
            </a:r>
            <a:r>
              <a:rPr lang="en-US" sz="2000" dirty="0">
                <a:latin typeface="Cambria" panose="02040503050406030204" pitchFamily="18" charset="0"/>
                <a:cs typeface="Arial"/>
              </a:rPr>
              <a:t>:</a:t>
            </a:r>
          </a:p>
          <a:p>
            <a:pPr marL="0">
              <a:spcBef>
                <a:spcPts val="0"/>
              </a:spcBef>
              <a:buNone/>
            </a:pPr>
            <a:r>
              <a:rPr lang="en-US" sz="2000" dirty="0">
                <a:latin typeface="Cambria" panose="02040503050406030204" pitchFamily="18" charset="0"/>
                <a:cs typeface="Arial"/>
              </a:rPr>
              <a:t>Common side effects include but are not limited to the following: drowsiness, lethargy, somnolence, pain, swelling, hepatitis, urticaria, nausea/vomiting, porphyria exacerbation, physical dependence, necrosis, and thrombophlebitis.</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Severe side effects include but are not limited to the following: respiratory depression, blood dyscrasias, angioedema, withdrawal symptoms if stopped suddenly, megaloblastic anemia, and suicidality.</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b="1" dirty="0">
                <a:latin typeface="Cambria" panose="02040503050406030204" pitchFamily="18" charset="0"/>
                <a:cs typeface="Arial"/>
              </a:rPr>
              <a:t>Drug Interactions</a:t>
            </a:r>
            <a:r>
              <a:rPr lang="en-US" sz="2000" dirty="0">
                <a:latin typeface="Cambria" panose="02040503050406030204" pitchFamily="18" charset="0"/>
                <a:cs typeface="Arial"/>
              </a:rPr>
              <a:t>:</a:t>
            </a:r>
          </a:p>
          <a:p>
            <a:pPr marL="0" indent="0">
              <a:spcBef>
                <a:spcPts val="0"/>
              </a:spcBef>
            </a:pPr>
            <a:r>
              <a:rPr lang="en-US" sz="2000" dirty="0">
                <a:latin typeface="Cambria" panose="02040503050406030204" pitchFamily="18" charset="0"/>
                <a:cs typeface="Arial"/>
              </a:rPr>
              <a:t> Barbiturates given with opioids will increase the risk for profound</a:t>
            </a:r>
          </a:p>
          <a:p>
            <a:pPr marL="0" indent="0">
              <a:spcBef>
                <a:spcPts val="0"/>
              </a:spcBef>
              <a:buNone/>
            </a:pPr>
            <a:r>
              <a:rPr lang="en-US" sz="2000" dirty="0">
                <a:latin typeface="Cambria" panose="02040503050406030204" pitchFamily="18" charset="0"/>
                <a:cs typeface="Arial"/>
              </a:rPr>
              <a:t>  CNS and respiratory depression, psychomotor impairment, and</a:t>
            </a:r>
          </a:p>
          <a:p>
            <a:pPr marL="0" indent="0">
              <a:spcBef>
                <a:spcPts val="0"/>
              </a:spcBef>
              <a:buNone/>
            </a:pPr>
            <a:r>
              <a:rPr lang="en-US" sz="2000" dirty="0">
                <a:latin typeface="Cambria" panose="02040503050406030204" pitchFamily="18" charset="0"/>
                <a:cs typeface="Arial"/>
              </a:rPr>
              <a:t>  lower the seizure threshold increasing the risk for seizures</a:t>
            </a:r>
          </a:p>
          <a:p>
            <a:pPr marL="0" indent="0">
              <a:spcBef>
                <a:spcPts val="0"/>
              </a:spcBef>
            </a:pPr>
            <a:r>
              <a:rPr lang="en-US" sz="2000" dirty="0">
                <a:latin typeface="Cambria" panose="02040503050406030204" pitchFamily="18" charset="0"/>
                <a:cs typeface="Arial"/>
              </a:rPr>
              <a:t> Barbiturates given with acetaminophen may increase the risk of</a:t>
            </a:r>
          </a:p>
          <a:p>
            <a:pPr marL="0" indent="0">
              <a:spcBef>
                <a:spcPts val="0"/>
              </a:spcBef>
              <a:buNone/>
            </a:pPr>
            <a:r>
              <a:rPr lang="en-US" sz="2000" dirty="0">
                <a:latin typeface="Cambria" panose="02040503050406030204" pitchFamily="18" charset="0"/>
                <a:cs typeface="Arial"/>
              </a:rPr>
              <a:t>  acetaminophen toxicity by affecting the liver metabolism</a:t>
            </a:r>
          </a:p>
          <a:p>
            <a:pPr marL="0" indent="0">
              <a:spcBef>
                <a:spcPts val="0"/>
              </a:spcBef>
              <a:buNone/>
            </a:pPr>
            <a:r>
              <a:rPr lang="en-US" sz="2000" dirty="0">
                <a:latin typeface="Arial"/>
                <a:cs typeface="Arial"/>
              </a:rPr>
              <a:t>      </a:t>
            </a:r>
          </a:p>
          <a:p>
            <a:pPr>
              <a:buNone/>
            </a:pPr>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26</a:t>
            </a:fld>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696200" cy="685800"/>
          </a:xfrm>
        </p:spPr>
        <p:txBody>
          <a:bodyPr/>
          <a:lstStyle/>
          <a:p>
            <a:r>
              <a:rPr lang="en-US" b="0" dirty="0"/>
              <a:t>Barbiturates</a:t>
            </a:r>
          </a:p>
        </p:txBody>
      </p:sp>
      <p:sp>
        <p:nvSpPr>
          <p:cNvPr id="3" name="Content Placeholder 2"/>
          <p:cNvSpPr>
            <a:spLocks noGrp="1"/>
          </p:cNvSpPr>
          <p:nvPr>
            <p:ph idx="1"/>
          </p:nvPr>
        </p:nvSpPr>
        <p:spPr>
          <a:xfrm>
            <a:off x="914400" y="914400"/>
            <a:ext cx="7620000" cy="5486400"/>
          </a:xfrm>
          <a:ln>
            <a:solidFill>
              <a:srgbClr val="0033CC"/>
            </a:solidFill>
          </a:ln>
        </p:spPr>
        <p:txBody>
          <a:bodyPr/>
          <a:lstStyle/>
          <a:p>
            <a:pPr marL="0" indent="0">
              <a:spcBef>
                <a:spcPts val="0"/>
              </a:spcBef>
              <a:buNone/>
            </a:pPr>
            <a:r>
              <a:rPr lang="en-US" sz="2000" b="1" dirty="0">
                <a:latin typeface="Cambria" panose="02040503050406030204" pitchFamily="18" charset="0"/>
              </a:rPr>
              <a:t>Drug Interactions:</a:t>
            </a:r>
          </a:p>
          <a:p>
            <a:pPr marL="0" indent="0">
              <a:spcBef>
                <a:spcPts val="0"/>
              </a:spcBef>
            </a:pPr>
            <a:r>
              <a:rPr lang="en-US" sz="2000" dirty="0">
                <a:latin typeface="Cambria" panose="02040503050406030204" pitchFamily="18" charset="0"/>
              </a:rPr>
              <a:t> Barbiturates and first-generation antihistamines such as</a:t>
            </a:r>
          </a:p>
          <a:p>
            <a:pPr marL="0" indent="0">
              <a:spcBef>
                <a:spcPts val="0"/>
              </a:spcBef>
              <a:buNone/>
            </a:pPr>
            <a:r>
              <a:rPr lang="en-US" sz="2000" dirty="0">
                <a:latin typeface="Cambria" panose="02040503050406030204" pitchFamily="18" charset="0"/>
              </a:rPr>
              <a:t>  diphenhydramine may increase CNS and respiratory depression</a:t>
            </a:r>
          </a:p>
          <a:p>
            <a:pPr marL="0" indent="0">
              <a:spcBef>
                <a:spcPts val="0"/>
              </a:spcBef>
              <a:buNone/>
            </a:pPr>
            <a:r>
              <a:rPr lang="en-US" sz="2000" dirty="0">
                <a:latin typeface="Cambria" panose="02040503050406030204" pitchFamily="18" charset="0"/>
              </a:rPr>
              <a:t>  and psychomotor impairment</a:t>
            </a:r>
          </a:p>
          <a:p>
            <a:pPr marL="0" indent="0">
              <a:spcBef>
                <a:spcPts val="0"/>
              </a:spcBef>
            </a:pPr>
            <a:r>
              <a:rPr lang="en-US" sz="2000" dirty="0">
                <a:latin typeface="Cambria" panose="02040503050406030204" pitchFamily="18" charset="0"/>
              </a:rPr>
              <a:t> Barbiturates given with amphetamines or bupropion may alter</a:t>
            </a:r>
          </a:p>
          <a:p>
            <a:pPr marL="0" indent="0">
              <a:spcBef>
                <a:spcPts val="0"/>
              </a:spcBef>
              <a:buNone/>
            </a:pPr>
            <a:r>
              <a:rPr lang="en-US" sz="2000" dirty="0">
                <a:latin typeface="Cambria" panose="02040503050406030204" pitchFamily="18" charset="0"/>
              </a:rPr>
              <a:t>  seizure control by decreasing the seizure threshold</a:t>
            </a:r>
          </a:p>
          <a:p>
            <a:pPr marL="0" indent="0">
              <a:spcBef>
                <a:spcPts val="0"/>
              </a:spcBef>
              <a:buNone/>
            </a:pPr>
            <a:r>
              <a:rPr lang="en-US" sz="2000" b="1" dirty="0">
                <a:latin typeface="Cambria" panose="02040503050406030204" pitchFamily="18" charset="0"/>
              </a:rPr>
              <a:t>Dosage</a:t>
            </a:r>
            <a:r>
              <a:rPr lang="en-US" sz="2000" dirty="0">
                <a:latin typeface="Cambria" panose="02040503050406030204" pitchFamily="18" charset="0"/>
              </a:rPr>
              <a:t>:</a:t>
            </a:r>
          </a:p>
          <a:p>
            <a:pPr marL="0" indent="0">
              <a:spcBef>
                <a:spcPts val="0"/>
              </a:spcBef>
            </a:pPr>
            <a:r>
              <a:rPr lang="en-US" sz="2000" dirty="0">
                <a:latin typeface="Cambria" panose="02040503050406030204" pitchFamily="18" charset="0"/>
              </a:rPr>
              <a:t> secobarbital: 100mg</a:t>
            </a:r>
          </a:p>
          <a:p>
            <a:pPr marL="0" indent="0">
              <a:spcBef>
                <a:spcPts val="0"/>
              </a:spcBef>
              <a:buNone/>
            </a:pPr>
            <a:r>
              <a:rPr lang="en-US" sz="2000" dirty="0">
                <a:latin typeface="Cambria" panose="02040503050406030204" pitchFamily="18" charset="0"/>
              </a:rPr>
              <a:t>   </a:t>
            </a:r>
            <a:r>
              <a:rPr lang="en-US" sz="2000" dirty="0">
                <a:ln>
                  <a:solidFill>
                    <a:srgbClr val="003399"/>
                  </a:solidFill>
                </a:ln>
                <a:latin typeface="Cambria" panose="02040503050406030204" pitchFamily="18" charset="0"/>
              </a:rPr>
              <a:t>Half-life* 28 hours</a:t>
            </a:r>
          </a:p>
          <a:p>
            <a:pPr marL="0" indent="0">
              <a:spcBef>
                <a:spcPts val="0"/>
              </a:spcBef>
            </a:pPr>
            <a:r>
              <a:rPr lang="en-US" sz="2000" dirty="0">
                <a:latin typeface="Cambria" panose="02040503050406030204" pitchFamily="18" charset="0"/>
              </a:rPr>
              <a:t> pentobarbital: 150-200mg injectable</a:t>
            </a:r>
          </a:p>
          <a:p>
            <a:pPr marL="0" indent="0">
              <a:spcBef>
                <a:spcPts val="0"/>
              </a:spcBef>
              <a:buNone/>
            </a:pPr>
            <a:r>
              <a:rPr lang="en-US" sz="2000" dirty="0">
                <a:latin typeface="Cambria" panose="02040503050406030204" pitchFamily="18" charset="0"/>
              </a:rPr>
              <a:t>   </a:t>
            </a:r>
            <a:r>
              <a:rPr lang="en-US" sz="2000" dirty="0">
                <a:ln>
                  <a:solidFill>
                    <a:srgbClr val="003399"/>
                  </a:solidFill>
                </a:ln>
                <a:latin typeface="Cambria" panose="02040503050406030204" pitchFamily="18" charset="0"/>
              </a:rPr>
              <a:t>Half-life* 15-50 hours</a:t>
            </a:r>
          </a:p>
          <a:p>
            <a:pPr marL="0" indent="0">
              <a:spcBef>
                <a:spcPts val="0"/>
              </a:spcBef>
            </a:pPr>
            <a:r>
              <a:rPr lang="en-US" sz="2000" dirty="0">
                <a:latin typeface="Cambria" panose="02040503050406030204" pitchFamily="18" charset="0"/>
              </a:rPr>
              <a:t> phenobarbital: 15mg up to 100mg</a:t>
            </a:r>
          </a:p>
          <a:p>
            <a:pPr marL="0" indent="0">
              <a:spcBef>
                <a:spcPts val="0"/>
              </a:spcBef>
              <a:buNone/>
            </a:pPr>
            <a:r>
              <a:rPr lang="en-US" sz="2000" dirty="0">
                <a:latin typeface="Cambria" panose="02040503050406030204" pitchFamily="18" charset="0"/>
              </a:rPr>
              <a:t>   </a:t>
            </a:r>
            <a:r>
              <a:rPr lang="en-US" sz="2000" dirty="0">
                <a:ln>
                  <a:solidFill>
                    <a:srgbClr val="003399"/>
                  </a:solidFill>
                </a:ln>
                <a:latin typeface="Cambria" panose="02040503050406030204" pitchFamily="18" charset="0"/>
              </a:rPr>
              <a:t>Half-life* 79 hours</a:t>
            </a:r>
          </a:p>
          <a:p>
            <a:pPr marL="0" indent="0">
              <a:spcBef>
                <a:spcPts val="0"/>
              </a:spcBef>
            </a:pPr>
            <a:r>
              <a:rPr lang="en-US" sz="2000" dirty="0">
                <a:latin typeface="Cambria" panose="02040503050406030204" pitchFamily="18" charset="0"/>
              </a:rPr>
              <a:t> butalbital: 30mg (</a:t>
            </a:r>
            <a:r>
              <a:rPr lang="en-US" sz="1800" dirty="0">
                <a:latin typeface="Cambria" panose="02040503050406030204" pitchFamily="18" charset="0"/>
              </a:rPr>
              <a:t>used in conjunction with acetaminophen or aspirin)</a:t>
            </a:r>
            <a:endParaRPr lang="en-US" sz="1800" dirty="0">
              <a:ln>
                <a:solidFill>
                  <a:srgbClr val="003399"/>
                </a:solidFill>
              </a:ln>
              <a:latin typeface="Cambria" panose="02040503050406030204" pitchFamily="18" charset="0"/>
            </a:endParaRPr>
          </a:p>
          <a:p>
            <a:pPr marL="0" indent="0">
              <a:spcBef>
                <a:spcPts val="0"/>
              </a:spcBef>
              <a:buNone/>
            </a:pPr>
            <a:r>
              <a:rPr lang="en-US" sz="2000" dirty="0">
                <a:ln>
                  <a:solidFill>
                    <a:srgbClr val="003399"/>
                  </a:solidFill>
                </a:ln>
                <a:latin typeface="Cambria" panose="02040503050406030204" pitchFamily="18" charset="0"/>
              </a:rPr>
              <a:t>   Half-life* 35 hours</a:t>
            </a:r>
          </a:p>
          <a:p>
            <a:pPr marL="0" indent="0">
              <a:spcBef>
                <a:spcPts val="0"/>
              </a:spcBef>
              <a:buNone/>
            </a:pPr>
            <a:endParaRPr lang="en-US" sz="2000" dirty="0">
              <a:latin typeface="Cambria" panose="02040503050406030204" pitchFamily="18" charset="0"/>
            </a:endParaRPr>
          </a:p>
          <a:p>
            <a:pPr marL="0" indent="0" algn="ctr">
              <a:spcBef>
                <a:spcPts val="0"/>
              </a:spcBef>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endParaRPr lang="en-US" sz="1400" dirty="0">
              <a:solidFill>
                <a:srgbClr val="003399"/>
              </a:solidFill>
              <a:latin typeface="Cambria" panose="02040503050406030204" pitchFamily="18" charset="0"/>
              <a:cs typeface="Arial" panose="020B0604020202020204" pitchFamily="34" charset="0"/>
            </a:endParaRPr>
          </a:p>
          <a:p>
            <a:pPr marL="0" indent="0">
              <a:spcBef>
                <a:spcPts val="0"/>
              </a:spcBef>
              <a:buNone/>
            </a:pP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27</a:t>
            </a:fld>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Gabapentinoids</a:t>
            </a:r>
          </a:p>
        </p:txBody>
      </p:sp>
      <p:sp>
        <p:nvSpPr>
          <p:cNvPr id="3" name="Content Placeholder 2"/>
          <p:cNvSpPr>
            <a:spLocks noGrp="1"/>
          </p:cNvSpPr>
          <p:nvPr>
            <p:ph idx="1"/>
          </p:nvPr>
        </p:nvSpPr>
        <p:spPr>
          <a:xfrm>
            <a:off x="990600" y="990600"/>
            <a:ext cx="7391400" cy="5486400"/>
          </a:xfrm>
          <a:ln>
            <a:solidFill>
              <a:srgbClr val="003399"/>
            </a:solidFill>
          </a:ln>
        </p:spPr>
        <p:txBody>
          <a:bodyPr/>
          <a:lstStyle/>
          <a:p>
            <a:pPr marL="0" indent="0">
              <a:buNone/>
            </a:pPr>
            <a:r>
              <a:rPr lang="en-US" sz="2000" dirty="0">
                <a:latin typeface="Cambria" panose="02040503050406030204" pitchFamily="18" charset="0"/>
              </a:rPr>
              <a:t>Known as:</a:t>
            </a:r>
          </a:p>
          <a:p>
            <a:r>
              <a:rPr lang="en-US" sz="2000" dirty="0">
                <a:latin typeface="Cambria" panose="02040503050406030204" pitchFamily="18" charset="0"/>
              </a:rPr>
              <a:t>gabapentin</a:t>
            </a:r>
          </a:p>
          <a:p>
            <a:r>
              <a:rPr lang="en-US" sz="2000" dirty="0">
                <a:latin typeface="Cambria" panose="02040503050406030204" pitchFamily="18" charset="0"/>
              </a:rPr>
              <a:t>pregabalin</a:t>
            </a:r>
          </a:p>
          <a:p>
            <a:pPr marL="0" indent="0">
              <a:buNone/>
            </a:pPr>
            <a:r>
              <a:rPr lang="en-US" sz="2000" dirty="0">
                <a:latin typeface="Cambria" panose="02040503050406030204" pitchFamily="18" charset="0"/>
              </a:rPr>
              <a:t>Gabapentin and pregabalin are anti-epileptic drugs that affect chemicals and nerves in the body that are involved in the prevention of seizures and specific types of pain.  Gabapentinoids act by inhibiting certain calcium channels</a:t>
            </a:r>
            <a:r>
              <a:rPr lang="en-US" sz="2000" i="1" dirty="0">
                <a:latin typeface="Cambria" panose="02040503050406030204" pitchFamily="18" charset="0"/>
              </a:rPr>
              <a:t>. </a:t>
            </a:r>
            <a:r>
              <a:rPr lang="en-US" sz="2000" dirty="0">
                <a:latin typeface="Cambria" panose="02040503050406030204" pitchFamily="18" charset="0"/>
              </a:rPr>
              <a:t>Gabapentin is also used off-label for treating neuropathic pain (such as diabetes), restless leg syndrome, anxiety, insomnia, bipolar disorder, alcohol dependence and postherpetic neuralgia pain.</a:t>
            </a:r>
          </a:p>
          <a:p>
            <a:pPr marL="0" indent="0">
              <a:buNone/>
            </a:pPr>
            <a:r>
              <a:rPr lang="en-US" sz="2000" b="1" dirty="0">
                <a:latin typeface="Cambria" panose="02040503050406030204" pitchFamily="18" charset="0"/>
              </a:rPr>
              <a:t>Dosage</a:t>
            </a:r>
            <a:r>
              <a:rPr lang="en-US" sz="2000" dirty="0">
                <a:latin typeface="Cambria" panose="02040503050406030204" pitchFamily="18" charset="0"/>
              </a:rPr>
              <a:t>: </a:t>
            </a:r>
          </a:p>
          <a:p>
            <a:r>
              <a:rPr lang="en-US" sz="2000" dirty="0">
                <a:latin typeface="Cambria" panose="02040503050406030204" pitchFamily="18" charset="0"/>
              </a:rPr>
              <a:t>gabapentin 300-1200mg, up to 3 times daily</a:t>
            </a:r>
          </a:p>
          <a:p>
            <a:pPr marL="0" indent="0">
              <a:buNone/>
            </a:pPr>
            <a:r>
              <a:rPr lang="en-US" sz="2000" dirty="0">
                <a:latin typeface="Cambria" panose="02040503050406030204" pitchFamily="18" charset="0"/>
              </a:rPr>
              <a:t>      </a:t>
            </a:r>
            <a:r>
              <a:rPr lang="en-US" sz="2000" dirty="0">
                <a:solidFill>
                  <a:srgbClr val="003399"/>
                </a:solidFill>
                <a:latin typeface="Cambria" panose="02040503050406030204" pitchFamily="18" charset="0"/>
              </a:rPr>
              <a:t>Half-life* …..5-7 hours</a:t>
            </a:r>
          </a:p>
          <a:p>
            <a:r>
              <a:rPr lang="en-US" sz="2000" dirty="0">
                <a:latin typeface="Cambria" panose="02040503050406030204" pitchFamily="18" charset="0"/>
              </a:rPr>
              <a:t>pregabalin 25-300 mg, up to 2 or 3 times daily</a:t>
            </a:r>
          </a:p>
          <a:p>
            <a:pPr marL="0" indent="0">
              <a:buNone/>
            </a:pPr>
            <a:r>
              <a:rPr lang="en-US" sz="2000" dirty="0">
                <a:solidFill>
                  <a:srgbClr val="003399"/>
                </a:solidFill>
                <a:latin typeface="Cambria" panose="02040503050406030204" pitchFamily="18" charset="0"/>
              </a:rPr>
              <a:t>      Half-life* …..6.3 hours</a:t>
            </a:r>
          </a:p>
          <a:p>
            <a:pPr marL="0" indent="0">
              <a:buNone/>
            </a:pP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28</a:t>
            </a:fld>
            <a:endParaRPr lang="en-US" altLang="en-US" dirty="0"/>
          </a:p>
        </p:txBody>
      </p:sp>
    </p:spTree>
    <p:extLst>
      <p:ext uri="{BB962C8B-B14F-4D97-AF65-F5344CB8AC3E}">
        <p14:creationId xmlns:p14="http://schemas.microsoft.com/office/powerpoint/2010/main" val="693367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Gabapentinoids</a:t>
            </a:r>
          </a:p>
        </p:txBody>
      </p:sp>
      <p:sp>
        <p:nvSpPr>
          <p:cNvPr id="3" name="Content Placeholder 2"/>
          <p:cNvSpPr>
            <a:spLocks noGrp="1"/>
          </p:cNvSpPr>
          <p:nvPr>
            <p:ph idx="1"/>
          </p:nvPr>
        </p:nvSpPr>
        <p:spPr>
          <a:xfrm>
            <a:off x="970961" y="989012"/>
            <a:ext cx="7467600" cy="5106988"/>
          </a:xfrm>
        </p:spPr>
        <p:txBody>
          <a:bodyPr/>
          <a:lstStyle/>
          <a:p>
            <a:pPr marL="0" indent="0">
              <a:buNone/>
            </a:pPr>
            <a:r>
              <a:rPr lang="en-US" sz="2000" b="1" dirty="0">
                <a:latin typeface="Cambria" panose="02040503050406030204" pitchFamily="18" charset="0"/>
              </a:rPr>
              <a:t>Side Effects</a:t>
            </a:r>
            <a:r>
              <a:rPr lang="en-US" sz="2000" dirty="0">
                <a:latin typeface="Cambria" panose="02040503050406030204" pitchFamily="18" charset="0"/>
              </a:rPr>
              <a:t>:</a:t>
            </a:r>
          </a:p>
          <a:p>
            <a:r>
              <a:rPr lang="en-US" sz="2000" dirty="0">
                <a:latin typeface="Cambria" panose="02040503050406030204" pitchFamily="18" charset="0"/>
              </a:rPr>
              <a:t>Common side effects of </a:t>
            </a:r>
            <a:r>
              <a:rPr lang="en-US" sz="2000" b="1" dirty="0">
                <a:latin typeface="Cambria" panose="02040503050406030204" pitchFamily="18" charset="0"/>
              </a:rPr>
              <a:t>gabapentin</a:t>
            </a:r>
            <a:r>
              <a:rPr lang="en-US" sz="2000" dirty="0">
                <a:latin typeface="Cambria" panose="02040503050406030204" pitchFamily="18" charset="0"/>
              </a:rPr>
              <a:t> include but are not limited to the following: dizziness, somnolence, ataxia, fatigue, fever, nystagmus, tremor, diplopia, headache, back pain, depression, amnesia, abnormal thinking, and amblyopia</a:t>
            </a:r>
          </a:p>
          <a:p>
            <a:r>
              <a:rPr lang="en-US" sz="2000" dirty="0">
                <a:latin typeface="Cambria" panose="02040503050406030204" pitchFamily="18" charset="0"/>
              </a:rPr>
              <a:t>Serious reactions include but are not limited to the following: depression, suicidality, withdrawal seizures, anaphylaxis, and rhabdomyolysis</a:t>
            </a:r>
          </a:p>
          <a:p>
            <a:r>
              <a:rPr lang="en-US" sz="2000" dirty="0">
                <a:latin typeface="Cambria" panose="02040503050406030204" pitchFamily="18" charset="0"/>
              </a:rPr>
              <a:t>Common side effects of </a:t>
            </a:r>
            <a:r>
              <a:rPr lang="en-US" sz="2000" b="1" dirty="0">
                <a:latin typeface="Cambria" panose="02040503050406030204" pitchFamily="18" charset="0"/>
              </a:rPr>
              <a:t>pregabalin</a:t>
            </a:r>
            <a:r>
              <a:rPr lang="en-US" sz="2000" dirty="0">
                <a:latin typeface="Cambria" panose="02040503050406030204" pitchFamily="18" charset="0"/>
              </a:rPr>
              <a:t> include but are not limited to the following: dizziness, somnolence, xerostomia, peripheral edema, blurred vision, weight gain, abnormal thinking, impaired coordination, pain, and constipation</a:t>
            </a:r>
          </a:p>
          <a:p>
            <a:r>
              <a:rPr lang="en-US" sz="2000" dirty="0">
                <a:latin typeface="Cambria" panose="02040503050406030204" pitchFamily="18" charset="0"/>
              </a:rPr>
              <a:t>Serious side effects include but are not limited to the following: angioedema, exfoliative dermatitis, Stevens-Johnson syndrome, thrombocytopenia, rhabdomyolysis, suicidality, withdrawal symptoms and seizures</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29</a:t>
            </a:fld>
            <a:endParaRPr lang="en-US" altLang="en-US" dirty="0"/>
          </a:p>
        </p:txBody>
      </p:sp>
    </p:spTree>
    <p:extLst>
      <p:ext uri="{BB962C8B-B14F-4D97-AF65-F5344CB8AC3E}">
        <p14:creationId xmlns:p14="http://schemas.microsoft.com/office/powerpoint/2010/main" val="2707918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MEDICATIONS I</a:t>
            </a:r>
          </a:p>
        </p:txBody>
      </p:sp>
      <p:sp>
        <p:nvSpPr>
          <p:cNvPr id="3" name="Content Placeholder 2"/>
          <p:cNvSpPr>
            <a:spLocks noGrp="1"/>
          </p:cNvSpPr>
          <p:nvPr>
            <p:ph idx="1"/>
          </p:nvPr>
        </p:nvSpPr>
        <p:spPr>
          <a:xfrm>
            <a:off x="990601" y="990600"/>
            <a:ext cx="7363966" cy="5105400"/>
          </a:xfrm>
        </p:spPr>
        <p:txBody>
          <a:bodyPr/>
          <a:lstStyle/>
          <a:p>
            <a:pPr marL="0" indent="0">
              <a:buNone/>
            </a:pPr>
            <a:r>
              <a:rPr lang="en-US" sz="2000" dirty="0">
                <a:latin typeface="Cambria" panose="02040503050406030204" pitchFamily="18" charset="0"/>
                <a:cs typeface="Arial"/>
              </a:rPr>
              <a:t>The video addresses the following medications:</a:t>
            </a:r>
          </a:p>
          <a:p>
            <a:pPr marL="0" indent="0"/>
            <a:r>
              <a:rPr lang="en-US" sz="2000" dirty="0">
                <a:latin typeface="Cambria" panose="02040503050406030204" pitchFamily="18" charset="0"/>
                <a:cs typeface="Arial"/>
              </a:rPr>
              <a:t> </a:t>
            </a:r>
            <a:r>
              <a:rPr lang="en-US" sz="2000" dirty="0">
                <a:solidFill>
                  <a:srgbClr val="003399"/>
                </a:solidFill>
                <a:latin typeface="Cambria" panose="02040503050406030204" pitchFamily="18" charset="0"/>
                <a:cs typeface="Arial"/>
              </a:rPr>
              <a:t>Amphetamines</a:t>
            </a:r>
          </a:p>
          <a:p>
            <a:pPr marL="0" indent="0"/>
            <a:r>
              <a:rPr lang="en-US" sz="2000" dirty="0">
                <a:solidFill>
                  <a:srgbClr val="003399"/>
                </a:solidFill>
                <a:latin typeface="Cambria" panose="02040503050406030204" pitchFamily="18" charset="0"/>
                <a:cs typeface="Arial"/>
              </a:rPr>
              <a:t> Methyphenidates</a:t>
            </a:r>
          </a:p>
          <a:p>
            <a:pPr marL="0" indent="0"/>
            <a:r>
              <a:rPr lang="en-US" sz="2000" dirty="0">
                <a:solidFill>
                  <a:srgbClr val="003399"/>
                </a:solidFill>
                <a:latin typeface="Cambria" panose="02040503050406030204" pitchFamily="18" charset="0"/>
                <a:cs typeface="Arial"/>
              </a:rPr>
              <a:t> Modafinils</a:t>
            </a:r>
          </a:p>
          <a:p>
            <a:pPr marL="0" indent="0"/>
            <a:r>
              <a:rPr lang="en-US" sz="2000" dirty="0">
                <a:solidFill>
                  <a:srgbClr val="003399"/>
                </a:solidFill>
                <a:latin typeface="Cambria" panose="02040503050406030204" pitchFamily="18" charset="0"/>
                <a:cs typeface="Arial"/>
              </a:rPr>
              <a:t> Benzodiazepines</a:t>
            </a:r>
          </a:p>
          <a:p>
            <a:pPr marL="0" indent="0"/>
            <a:r>
              <a:rPr lang="en-US" sz="2000" dirty="0">
                <a:solidFill>
                  <a:srgbClr val="003399"/>
                </a:solidFill>
                <a:latin typeface="Cambria" panose="02040503050406030204" pitchFamily="18" charset="0"/>
                <a:cs typeface="Arial"/>
              </a:rPr>
              <a:t> Opioids</a:t>
            </a:r>
          </a:p>
          <a:p>
            <a:pPr marL="0" indent="0"/>
            <a:r>
              <a:rPr lang="en-US" sz="2000" dirty="0">
                <a:solidFill>
                  <a:srgbClr val="003399"/>
                </a:solidFill>
                <a:latin typeface="Cambria" panose="02040503050406030204" pitchFamily="18" charset="0"/>
                <a:cs typeface="Arial"/>
              </a:rPr>
              <a:t> Barbiturates</a:t>
            </a:r>
          </a:p>
          <a:p>
            <a:pPr marL="0" indent="0"/>
            <a:r>
              <a:rPr lang="en-US" sz="2000" dirty="0">
                <a:solidFill>
                  <a:srgbClr val="003399"/>
                </a:solidFill>
                <a:latin typeface="Cambria" panose="02040503050406030204" pitchFamily="18" charset="0"/>
                <a:cs typeface="Arial"/>
              </a:rPr>
              <a:t> Gabapentinoids</a:t>
            </a:r>
          </a:p>
          <a:p>
            <a:pPr marL="0" indent="0"/>
            <a:r>
              <a:rPr lang="en-US" sz="2000" dirty="0">
                <a:solidFill>
                  <a:srgbClr val="003399"/>
                </a:solidFill>
                <a:latin typeface="Cambria" panose="02040503050406030204" pitchFamily="18" charset="0"/>
                <a:cs typeface="Arial"/>
              </a:rPr>
              <a:t> Antihistamines</a:t>
            </a:r>
          </a:p>
          <a:p>
            <a:pPr marL="457200" indent="0">
              <a:buNone/>
            </a:pPr>
            <a:r>
              <a:rPr lang="en-US" sz="1600" dirty="0">
                <a:solidFill>
                  <a:srgbClr val="003399"/>
                </a:solidFill>
                <a:latin typeface="Cambria" panose="02040503050406030204" pitchFamily="18" charset="0"/>
                <a:cs typeface="Arial"/>
              </a:rPr>
              <a:t>1. First-Generation</a:t>
            </a:r>
          </a:p>
          <a:p>
            <a:pPr marL="457200" indent="0">
              <a:buNone/>
            </a:pPr>
            <a:r>
              <a:rPr lang="en-US" sz="1600" dirty="0">
                <a:solidFill>
                  <a:srgbClr val="003399"/>
                </a:solidFill>
                <a:latin typeface="Cambria" panose="02040503050406030204" pitchFamily="18" charset="0"/>
                <a:cs typeface="Arial"/>
              </a:rPr>
              <a:t>2. Second-Generation</a:t>
            </a:r>
          </a:p>
          <a:p>
            <a:pPr marL="0" indent="0"/>
            <a:endParaRPr lang="en-US" sz="2000" dirty="0">
              <a:latin typeface="Cambria" panose="02040503050406030204" pitchFamily="18" charset="0"/>
              <a:cs typeface="Arial"/>
            </a:endParaRPr>
          </a:p>
          <a:p>
            <a:pPr marL="0" indent="0"/>
            <a:endParaRPr lang="en-US" sz="2000" dirty="0">
              <a:latin typeface="Cambria" panose="02040503050406030204" pitchFamily="18" charset="0"/>
              <a:cs typeface="Arial"/>
            </a:endParaRPr>
          </a:p>
          <a:p>
            <a:pPr marL="0" indent="0"/>
            <a:endParaRPr lang="en-US" sz="2000" dirty="0">
              <a:latin typeface="Arial"/>
              <a:cs typeface="Arial"/>
            </a:endParaRPr>
          </a:p>
          <a:p>
            <a:pPr marL="0" indent="0"/>
            <a:endParaRPr lang="en-US" sz="2000" dirty="0">
              <a:latin typeface="Arial"/>
              <a:cs typeface="Arial"/>
            </a:endParaRPr>
          </a:p>
          <a:p>
            <a:pPr marL="0" indent="0"/>
            <a:endParaRPr lang="en-US" sz="2000" dirty="0">
              <a:latin typeface="Arial"/>
              <a:cs typeface="Arial"/>
            </a:endParaRPr>
          </a:p>
          <a:p>
            <a:pPr marL="0" indent="0"/>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a:t>
            </a:fld>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sz="2800" dirty="0">
                <a:latin typeface="Cambria" panose="02040503050406030204" pitchFamily="18" charset="0"/>
              </a:rPr>
              <a:t>Gabapentinoids: Drug Interactions</a:t>
            </a:r>
          </a:p>
        </p:txBody>
      </p:sp>
      <p:sp>
        <p:nvSpPr>
          <p:cNvPr id="3" name="Content Placeholder 2"/>
          <p:cNvSpPr>
            <a:spLocks noGrp="1"/>
          </p:cNvSpPr>
          <p:nvPr>
            <p:ph idx="1"/>
          </p:nvPr>
        </p:nvSpPr>
        <p:spPr>
          <a:xfrm>
            <a:off x="914400" y="838200"/>
            <a:ext cx="7467600" cy="5257800"/>
          </a:xfrm>
        </p:spPr>
        <p:txBody>
          <a:bodyPr/>
          <a:lstStyle/>
          <a:p>
            <a:pPr marL="0" indent="0">
              <a:buNone/>
            </a:pPr>
            <a:r>
              <a:rPr lang="en-US" sz="2000" b="1" dirty="0">
                <a:latin typeface="Cambria" panose="02040503050406030204" pitchFamily="18" charset="0"/>
              </a:rPr>
              <a:t>Drug Interactions</a:t>
            </a:r>
            <a:r>
              <a:rPr lang="en-US" sz="2000" dirty="0">
                <a:latin typeface="Cambria" panose="02040503050406030204" pitchFamily="18" charset="0"/>
              </a:rPr>
              <a:t>:</a:t>
            </a:r>
          </a:p>
          <a:p>
            <a:r>
              <a:rPr lang="en-US" sz="2000" dirty="0">
                <a:latin typeface="Cambria" panose="02040503050406030204" pitchFamily="18" charset="0"/>
              </a:rPr>
              <a:t>Gabapentinoids taken with opioids may increase the risk CNS and respiratory depression (additive effect), psychomotor impairment (additive effect) and alter seizure control</a:t>
            </a:r>
          </a:p>
          <a:p>
            <a:r>
              <a:rPr lang="en-US" sz="2000" dirty="0">
                <a:latin typeface="Cambria" panose="02040503050406030204" pitchFamily="18" charset="0"/>
              </a:rPr>
              <a:t>Gabapentinoids taken with amphetamines may decrease the seizure threshold thereby causing seizures</a:t>
            </a:r>
          </a:p>
          <a:p>
            <a:r>
              <a:rPr lang="en-US" sz="2000" dirty="0">
                <a:latin typeface="Cambria" panose="02040503050406030204" pitchFamily="18" charset="0"/>
              </a:rPr>
              <a:t>Gabapentinoids mixed with alcohol will increase the nervous system side effects including dizziness, drowsiness, and difficulty concentrating. Some individuals may experience impairment in thinking and judgment</a:t>
            </a:r>
          </a:p>
          <a:p>
            <a:r>
              <a:rPr lang="en-US" sz="2000" dirty="0">
                <a:latin typeface="Cambria" panose="02040503050406030204" pitchFamily="18" charset="0"/>
              </a:rPr>
              <a:t>Antiepileptic drugs have been associated with an increased risk of suicidal thoughts or behavior in individuals taking this medication for any indication</a:t>
            </a:r>
          </a:p>
          <a:p>
            <a:r>
              <a:rPr lang="en-US" sz="2000" dirty="0">
                <a:latin typeface="Cambria" panose="02040503050406030204" pitchFamily="18" charset="0"/>
                <a:cs typeface="Arial" panose="020B0604020202020204" pitchFamily="34" charset="0"/>
              </a:rPr>
              <a:t>Pregabalin is a controlled substance under the Controlled Substance Act by the Drug Enforcement Administration and have been assigned Schedule IV. Gabapentin is not classified</a:t>
            </a:r>
            <a:endParaRPr lang="en-US" sz="2000" dirty="0">
              <a:latin typeface="Cambria" panose="02040503050406030204" pitchFamily="18" charset="0"/>
            </a:endParaRPr>
          </a:p>
          <a:p>
            <a:pPr>
              <a:buNone/>
            </a:pPr>
            <a:endParaRPr lang="en-US" sz="2000" dirty="0">
              <a:latin typeface="+mj-lt"/>
            </a:endParaRPr>
          </a:p>
        </p:txBody>
      </p:sp>
      <p:sp>
        <p:nvSpPr>
          <p:cNvPr id="5" name="Slide Number Placeholder 4"/>
          <p:cNvSpPr>
            <a:spLocks noGrp="1"/>
          </p:cNvSpPr>
          <p:nvPr>
            <p:ph type="sldNum" sz="quarter" idx="12"/>
          </p:nvPr>
        </p:nvSpPr>
        <p:spPr>
          <a:xfrm>
            <a:off x="6553200" y="6305550"/>
            <a:ext cx="2133600" cy="476250"/>
          </a:xfrm>
        </p:spPr>
        <p:txBody>
          <a:bodyPr/>
          <a:lstStyle/>
          <a:p>
            <a:pPr>
              <a:defRPr/>
            </a:pPr>
            <a:fld id="{F6B0686D-034E-43F3-B9C1-F8A39428DD24}" type="slidenum">
              <a:rPr lang="en-US" altLang="en-US" smtClean="0"/>
              <a:pPr>
                <a:defRPr/>
              </a:pPr>
              <a:t>30</a:t>
            </a:fld>
            <a:endParaRPr lang="en-US" altLang="en-US" dirty="0"/>
          </a:p>
        </p:txBody>
      </p:sp>
    </p:spTree>
    <p:extLst>
      <p:ext uri="{BB962C8B-B14F-4D97-AF65-F5344CB8AC3E}">
        <p14:creationId xmlns:p14="http://schemas.microsoft.com/office/powerpoint/2010/main" val="25158636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696200" cy="685800"/>
          </a:xfrm>
        </p:spPr>
        <p:txBody>
          <a:bodyPr/>
          <a:lstStyle/>
          <a:p>
            <a:r>
              <a:rPr lang="en-US" dirty="0">
                <a:latin typeface="Cambria" panose="02040503050406030204" pitchFamily="18" charset="0"/>
              </a:rPr>
              <a:t>Antihistamines: First-Generation</a:t>
            </a:r>
          </a:p>
        </p:txBody>
      </p:sp>
      <p:sp>
        <p:nvSpPr>
          <p:cNvPr id="3" name="Content Placeholder 2"/>
          <p:cNvSpPr>
            <a:spLocks noGrp="1"/>
          </p:cNvSpPr>
          <p:nvPr>
            <p:ph idx="1"/>
          </p:nvPr>
        </p:nvSpPr>
        <p:spPr>
          <a:xfrm>
            <a:off x="914400" y="990600"/>
            <a:ext cx="7848600" cy="5105400"/>
          </a:xfrm>
        </p:spPr>
        <p:txBody>
          <a:bodyPr/>
          <a:lstStyle/>
          <a:p>
            <a:pPr>
              <a:buNone/>
            </a:pPr>
            <a:r>
              <a:rPr lang="en-US" sz="2000" dirty="0">
                <a:latin typeface="Cambria" panose="02040503050406030204" pitchFamily="18" charset="0"/>
              </a:rPr>
              <a:t>First-Generation antihistamines known as but not limited to:</a:t>
            </a:r>
          </a:p>
          <a:p>
            <a:r>
              <a:rPr lang="en-US" sz="2000" dirty="0">
                <a:latin typeface="Cambria" panose="02040503050406030204" pitchFamily="18" charset="0"/>
              </a:rPr>
              <a:t>diphenhydramine, promethazine, hydroxyzine, meclizine, and chlorpheniramine </a:t>
            </a:r>
          </a:p>
          <a:p>
            <a:pPr>
              <a:buNone/>
            </a:pPr>
            <a:endParaRPr lang="en-US" sz="2000" dirty="0">
              <a:latin typeface="Arial"/>
              <a:cs typeface="Arial"/>
            </a:endParaRPr>
          </a:p>
          <a:p>
            <a:pPr marL="0" indent="0">
              <a:spcBef>
                <a:spcPts val="0"/>
              </a:spcBef>
              <a:buNone/>
            </a:pPr>
            <a:r>
              <a:rPr lang="en-US" sz="2000" dirty="0">
                <a:latin typeface="Cambria" panose="02040503050406030204" pitchFamily="18" charset="0"/>
                <a:cs typeface="Arial"/>
              </a:rPr>
              <a:t>Antihistamines inhibit the effects of histamine at H1 receptors. Histamine is a physiologically active, endogenous substance that binds to and activates histamine H1 and H2 receptors in the respiratory tract (including the nose), the gastrointestinal tract, brain, skin vasculature, and the heart. The actions of histamine manifest clinically as characteristic allergic signs and symptoms that include sneezing, rhinitis, rhinorrhea, erythema, pruritis, and urticaria.</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First-generation antihistamines are highly lipophilic and therefore readily cross the blood-brain barrier, contributing to adverse central nervous system effects including sedation, drowsiness, and decreased cognitive processing.</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31</a:t>
            </a:fld>
            <a:endParaRPr lang="en-US"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Antihistamines: First-Generation</a:t>
            </a:r>
          </a:p>
        </p:txBody>
      </p:sp>
      <p:sp>
        <p:nvSpPr>
          <p:cNvPr id="3" name="Content Placeholder 2"/>
          <p:cNvSpPr>
            <a:spLocks noGrp="1"/>
          </p:cNvSpPr>
          <p:nvPr>
            <p:ph idx="1"/>
          </p:nvPr>
        </p:nvSpPr>
        <p:spPr>
          <a:xfrm>
            <a:off x="914400" y="990600"/>
            <a:ext cx="7924800" cy="5181600"/>
          </a:xfrm>
        </p:spPr>
        <p:txBody>
          <a:bodyPr wrap="square"/>
          <a:lstStyle/>
          <a:p>
            <a:pPr>
              <a:spcBef>
                <a:spcPts val="0"/>
              </a:spcBef>
              <a:buNone/>
            </a:pPr>
            <a:r>
              <a:rPr lang="en-US" sz="2000" b="1" dirty="0">
                <a:latin typeface="Cambria" panose="02040503050406030204" pitchFamily="18" charset="0"/>
              </a:rPr>
              <a:t>Side Effects</a:t>
            </a:r>
            <a:r>
              <a:rPr lang="en-US" sz="2000" dirty="0">
                <a:latin typeface="Cambria" panose="02040503050406030204" pitchFamily="18" charset="0"/>
              </a:rPr>
              <a:t>:</a:t>
            </a:r>
          </a:p>
          <a:p>
            <a:pPr>
              <a:spcBef>
                <a:spcPts val="0"/>
              </a:spcBef>
            </a:pPr>
            <a:r>
              <a:rPr lang="en-US" sz="2000" dirty="0">
                <a:latin typeface="Cambria" panose="02040503050406030204" pitchFamily="18" charset="0"/>
              </a:rPr>
              <a:t>Common side effects of first-generation antihistamines include but are not limited to the following: drowsiness, dizziness, headache, blurred vision, impaired coordination, hypotension, palpitations, tachycardia, diaphoresis, urinary retention, and diplopia</a:t>
            </a:r>
          </a:p>
          <a:p>
            <a:pPr>
              <a:spcBef>
                <a:spcPts val="0"/>
              </a:spcBef>
            </a:pPr>
            <a:r>
              <a:rPr lang="en-US" sz="2000" dirty="0">
                <a:latin typeface="Cambria" panose="02040503050406030204" pitchFamily="18" charset="0"/>
              </a:rPr>
              <a:t>Severe side effects of first-generation antihistamines include but are not limited to: seizures, arrhythmias, heat stroke, hemolytic anemia and various hematological disorders such as thrombocytopenia</a:t>
            </a:r>
          </a:p>
          <a:p>
            <a:pPr marL="0" indent="0">
              <a:spcBef>
                <a:spcPts val="0"/>
              </a:spcBef>
              <a:buNone/>
            </a:pPr>
            <a:endParaRPr lang="en-US" sz="2000" dirty="0">
              <a:latin typeface="Cambria" panose="02040503050406030204" pitchFamily="18" charset="0"/>
            </a:endParaRPr>
          </a:p>
          <a:p>
            <a:pPr>
              <a:spcBef>
                <a:spcPts val="0"/>
              </a:spcBef>
              <a:buNone/>
            </a:pPr>
            <a:r>
              <a:rPr lang="en-US" sz="2000" b="1" dirty="0">
                <a:latin typeface="Cambria" panose="02040503050406030204" pitchFamily="18" charset="0"/>
              </a:rPr>
              <a:t>Drug Interactions</a:t>
            </a:r>
            <a:r>
              <a:rPr lang="en-US" sz="2000" dirty="0">
                <a:latin typeface="Cambria" panose="02040503050406030204" pitchFamily="18" charset="0"/>
              </a:rPr>
              <a:t>:</a:t>
            </a:r>
          </a:p>
          <a:p>
            <a:pPr marL="0" indent="0">
              <a:spcBef>
                <a:spcPts val="0"/>
              </a:spcBef>
            </a:pPr>
            <a:r>
              <a:rPr lang="en-US" sz="2000" dirty="0">
                <a:latin typeface="Cambria" panose="02040503050406030204" pitchFamily="18" charset="0"/>
              </a:rPr>
              <a:t>   Antihistamines given with opioids may increase opiate levels, </a:t>
            </a:r>
          </a:p>
          <a:p>
            <a:pPr marL="0" indent="0">
              <a:spcBef>
                <a:spcPts val="0"/>
              </a:spcBef>
              <a:buNone/>
            </a:pPr>
            <a:r>
              <a:rPr lang="en-US" sz="2000" dirty="0">
                <a:latin typeface="Cambria" panose="02040503050406030204" pitchFamily="18" charset="0"/>
              </a:rPr>
              <a:t>    risking possible CNS and respiratory depression, and </a:t>
            </a:r>
          </a:p>
          <a:p>
            <a:pPr marL="0" indent="0">
              <a:spcBef>
                <a:spcPts val="0"/>
              </a:spcBef>
              <a:buNone/>
            </a:pPr>
            <a:r>
              <a:rPr lang="en-US" sz="2000" dirty="0">
                <a:latin typeface="Cambria" panose="02040503050406030204" pitchFamily="18" charset="0"/>
              </a:rPr>
              <a:t>    psychomotor impairment</a:t>
            </a:r>
          </a:p>
          <a:p>
            <a:pPr marL="0" indent="0">
              <a:spcBef>
                <a:spcPts val="0"/>
              </a:spcBef>
            </a:pPr>
            <a:r>
              <a:rPr lang="en-US" sz="2000" dirty="0">
                <a:latin typeface="Cambria" panose="02040503050406030204" pitchFamily="18" charset="0"/>
              </a:rPr>
              <a:t>   Antihistamines given with amitriptyline may increase CNS </a:t>
            </a:r>
          </a:p>
          <a:p>
            <a:pPr marL="0" indent="0">
              <a:spcBef>
                <a:spcPts val="0"/>
              </a:spcBef>
              <a:buNone/>
            </a:pPr>
            <a:r>
              <a:rPr lang="en-US" sz="2000" dirty="0">
                <a:latin typeface="Cambria" panose="02040503050406030204" pitchFamily="18" charset="0"/>
              </a:rPr>
              <a:t>    depression, psychomotor impairment, and have adverse </a:t>
            </a:r>
          </a:p>
          <a:p>
            <a:pPr marL="0" indent="0">
              <a:spcBef>
                <a:spcPts val="0"/>
              </a:spcBef>
              <a:buNone/>
            </a:pPr>
            <a:r>
              <a:rPr lang="en-US" sz="2000" dirty="0">
                <a:latin typeface="Cambria" panose="02040503050406030204" pitchFamily="18" charset="0"/>
              </a:rPr>
              <a:t>    anticholinergic effects </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32</a:t>
            </a:fld>
            <a:endParaRPr lang="en-US"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Antihistamines: First-Generation</a:t>
            </a:r>
          </a:p>
        </p:txBody>
      </p:sp>
      <p:sp>
        <p:nvSpPr>
          <p:cNvPr id="3" name="Content Placeholder 2"/>
          <p:cNvSpPr>
            <a:spLocks noGrp="1"/>
          </p:cNvSpPr>
          <p:nvPr>
            <p:ph idx="1"/>
          </p:nvPr>
        </p:nvSpPr>
        <p:spPr>
          <a:xfrm>
            <a:off x="914400" y="838200"/>
            <a:ext cx="7772400" cy="5257800"/>
          </a:xfrm>
        </p:spPr>
        <p:txBody>
          <a:bodyPr/>
          <a:lstStyle/>
          <a:p>
            <a:pPr>
              <a:buNone/>
            </a:pPr>
            <a:r>
              <a:rPr lang="en-US" sz="2000" b="1" dirty="0">
                <a:latin typeface="Cambria" panose="02040503050406030204" pitchFamily="18" charset="0"/>
              </a:rPr>
              <a:t>Drug Interactions</a:t>
            </a:r>
            <a:r>
              <a:rPr lang="en-US" sz="2000" dirty="0">
                <a:latin typeface="Cambria" panose="02040503050406030204" pitchFamily="18" charset="0"/>
              </a:rPr>
              <a:t>:</a:t>
            </a:r>
          </a:p>
          <a:p>
            <a:r>
              <a:rPr lang="en-US" sz="2000" dirty="0">
                <a:latin typeface="Cambria" panose="02040503050406030204" pitchFamily="18" charset="0"/>
              </a:rPr>
              <a:t>Antihistamines taken with beta blockers such as metoprolol may increase beta blocker levels resulting in hypotension, bradycardia or AV block</a:t>
            </a:r>
          </a:p>
          <a:p>
            <a:r>
              <a:rPr lang="en-US" sz="2000" dirty="0">
                <a:latin typeface="Cambria" panose="02040503050406030204" pitchFamily="18" charset="0"/>
              </a:rPr>
              <a:t>Antihistamines taken with anti-hypertensives such as amlodipine or valsartan may increase the risk of hypotension</a:t>
            </a:r>
          </a:p>
          <a:p>
            <a:r>
              <a:rPr lang="en-US" sz="2000" dirty="0">
                <a:latin typeface="Cambria" panose="02040503050406030204" pitchFamily="18" charset="0"/>
              </a:rPr>
              <a:t>Antihistamines taken with SSRIs, SNRIs, or antipsychotics may increase the risk for CNS depression and psychomotor impairment</a:t>
            </a:r>
          </a:p>
          <a:p>
            <a:r>
              <a:rPr lang="en-US" sz="2000" dirty="0">
                <a:latin typeface="Cambria" panose="02040503050406030204" pitchFamily="18" charset="0"/>
              </a:rPr>
              <a:t>Promethazine taken with diuretics (HCTZ) may increase the risk of hypotension, SIADH, and hyponatremia (low sodium)</a:t>
            </a:r>
          </a:p>
          <a:p>
            <a:r>
              <a:rPr lang="en-US" sz="2000" dirty="0">
                <a:latin typeface="Cambria" panose="02040503050406030204" pitchFamily="18" charset="0"/>
              </a:rPr>
              <a:t>Promethazine taken with metformin and other oral diabetes medications may alter glycemic control</a:t>
            </a:r>
          </a:p>
          <a:p>
            <a:r>
              <a:rPr lang="en-US" sz="2000" dirty="0">
                <a:latin typeface="Cambria" panose="02040503050406030204" pitchFamily="18" charset="0"/>
              </a:rPr>
              <a:t>Meclizine taken with opioids may increase risk of CNS and respiratory depression, psychomotor impairment and severe constipation/paralytic ileus along with anticholinergic effects</a:t>
            </a:r>
          </a:p>
          <a:p>
            <a:endParaRPr lang="en-US" sz="2000" dirty="0">
              <a:latin typeface="+mj-lt"/>
            </a:endParaRPr>
          </a:p>
          <a:p>
            <a:endParaRPr lang="en-US" sz="2000" dirty="0">
              <a:latin typeface="+mj-lt"/>
            </a:endParaRPr>
          </a:p>
          <a:p>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33</a:t>
            </a:fld>
            <a:endParaRPr lang="en-US"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85800"/>
          </a:xfrm>
        </p:spPr>
        <p:txBody>
          <a:bodyPr/>
          <a:lstStyle/>
          <a:p>
            <a:r>
              <a:rPr lang="en-US" dirty="0">
                <a:latin typeface="Cambria" panose="02040503050406030204" pitchFamily="18" charset="0"/>
              </a:rPr>
              <a:t>Antihistamines: First-Generation</a:t>
            </a:r>
          </a:p>
        </p:txBody>
      </p:sp>
      <p:sp>
        <p:nvSpPr>
          <p:cNvPr id="3" name="Content Placeholder 2"/>
          <p:cNvSpPr>
            <a:spLocks noGrp="1"/>
          </p:cNvSpPr>
          <p:nvPr>
            <p:ph idx="1"/>
          </p:nvPr>
        </p:nvSpPr>
        <p:spPr>
          <a:xfrm>
            <a:off x="914400" y="990600"/>
            <a:ext cx="7467600" cy="5105400"/>
          </a:xfrm>
        </p:spPr>
        <p:txBody>
          <a:bodyPr/>
          <a:lstStyle/>
          <a:p>
            <a:pPr>
              <a:buNone/>
            </a:pPr>
            <a:r>
              <a:rPr lang="en-US" sz="2000" b="1" dirty="0">
                <a:latin typeface="Cambria" panose="02040503050406030204" pitchFamily="18" charset="0"/>
              </a:rPr>
              <a:t>Dosage</a:t>
            </a:r>
            <a:r>
              <a:rPr lang="en-US" sz="2000" dirty="0">
                <a:latin typeface="Cambria" panose="02040503050406030204" pitchFamily="18" charset="0"/>
              </a:rPr>
              <a:t>:</a:t>
            </a:r>
          </a:p>
          <a:p>
            <a:r>
              <a:rPr lang="en-US" sz="2000" dirty="0">
                <a:latin typeface="Cambria" panose="02040503050406030204" pitchFamily="18" charset="0"/>
              </a:rPr>
              <a:t>diphenhydramine 25mg, 50mg</a:t>
            </a:r>
          </a:p>
          <a:p>
            <a:pPr>
              <a:buNone/>
            </a:pPr>
            <a:r>
              <a:rPr lang="en-US" sz="2000" dirty="0">
                <a:latin typeface="Cambria" panose="02040503050406030204" pitchFamily="18" charset="0"/>
              </a:rPr>
              <a:t>     </a:t>
            </a:r>
            <a:r>
              <a:rPr lang="en-US" sz="2000" dirty="0">
                <a:solidFill>
                  <a:srgbClr val="003399"/>
                </a:solidFill>
                <a:latin typeface="Cambria" panose="02040503050406030204" pitchFamily="18" charset="0"/>
              </a:rPr>
              <a:t>Half-life* 3.4-9.2 hours</a:t>
            </a:r>
          </a:p>
          <a:p>
            <a:r>
              <a:rPr lang="en-US" sz="2000" dirty="0">
                <a:latin typeface="Cambria" panose="02040503050406030204" pitchFamily="18" charset="0"/>
              </a:rPr>
              <a:t>promethazine 12.5mg, 25mg, 50mg</a:t>
            </a:r>
          </a:p>
          <a:p>
            <a:pPr>
              <a:buNone/>
            </a:pPr>
            <a:r>
              <a:rPr lang="en-US" sz="2000" dirty="0">
                <a:latin typeface="Cambria" panose="02040503050406030204" pitchFamily="18" charset="0"/>
              </a:rPr>
              <a:t>     </a:t>
            </a:r>
            <a:r>
              <a:rPr lang="en-US" sz="2000" dirty="0">
                <a:solidFill>
                  <a:srgbClr val="003399"/>
                </a:solidFill>
                <a:latin typeface="Cambria" panose="02040503050406030204" pitchFamily="18" charset="0"/>
              </a:rPr>
              <a:t>Half-life* 7-14 hours</a:t>
            </a:r>
          </a:p>
          <a:p>
            <a:r>
              <a:rPr lang="en-US" sz="2000" dirty="0">
                <a:latin typeface="Cambria" panose="02040503050406030204" pitchFamily="18" charset="0"/>
              </a:rPr>
              <a:t>hydroxyzine  25mg, 50mg, 100mg </a:t>
            </a:r>
            <a:endParaRPr lang="en-US" sz="2000" dirty="0">
              <a:solidFill>
                <a:srgbClr val="003399"/>
              </a:solidFill>
              <a:latin typeface="Cambria" panose="02040503050406030204" pitchFamily="18" charset="0"/>
            </a:endParaRPr>
          </a:p>
          <a:p>
            <a:pPr>
              <a:buNone/>
            </a:pPr>
            <a:r>
              <a:rPr lang="en-US" sz="2000" dirty="0">
                <a:solidFill>
                  <a:srgbClr val="003399"/>
                </a:solidFill>
                <a:latin typeface="Cambria" panose="02040503050406030204" pitchFamily="18" charset="0"/>
              </a:rPr>
              <a:t>     Half-life* 20-25 hours</a:t>
            </a:r>
          </a:p>
          <a:p>
            <a:r>
              <a:rPr lang="en-US" sz="2000" dirty="0">
                <a:latin typeface="Cambria" panose="02040503050406030204" pitchFamily="18" charset="0"/>
              </a:rPr>
              <a:t>meclizine 12.5mg, 25mg</a:t>
            </a:r>
          </a:p>
          <a:p>
            <a:pPr>
              <a:buNone/>
            </a:pPr>
            <a:r>
              <a:rPr lang="en-US" sz="2000" dirty="0">
                <a:solidFill>
                  <a:srgbClr val="003399"/>
                </a:solidFill>
                <a:latin typeface="Cambria" panose="02040503050406030204" pitchFamily="18" charset="0"/>
              </a:rPr>
              <a:t>     Half-life* 6 hours</a:t>
            </a:r>
          </a:p>
          <a:p>
            <a:r>
              <a:rPr lang="en-US" sz="2000" dirty="0">
                <a:latin typeface="Cambria" panose="02040503050406030204" pitchFamily="18" charset="0"/>
              </a:rPr>
              <a:t>chlorpheniramine 4mg </a:t>
            </a:r>
            <a:endParaRPr lang="en-US" sz="2000" dirty="0">
              <a:solidFill>
                <a:srgbClr val="003399"/>
              </a:solidFill>
              <a:latin typeface="Cambria" panose="02040503050406030204" pitchFamily="18" charset="0"/>
            </a:endParaRPr>
          </a:p>
          <a:p>
            <a:pPr>
              <a:buNone/>
            </a:pPr>
            <a:r>
              <a:rPr lang="en-US" sz="2000" dirty="0">
                <a:solidFill>
                  <a:srgbClr val="003399"/>
                </a:solidFill>
                <a:latin typeface="Cambria" panose="02040503050406030204" pitchFamily="18" charset="0"/>
              </a:rPr>
              <a:t>     Half-life* 20-24 hours</a:t>
            </a:r>
          </a:p>
          <a:p>
            <a:pPr>
              <a:buNone/>
            </a:pPr>
            <a:endParaRPr lang="en-US" sz="2000" dirty="0">
              <a:latin typeface="Cambria" panose="02040503050406030204" pitchFamily="18" charset="0"/>
            </a:endParaRPr>
          </a:p>
          <a:p>
            <a:pPr marL="0" indent="0" algn="ctr">
              <a:spcBef>
                <a:spcPts val="0"/>
              </a:spcBef>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endParaRPr lang="en-US" sz="1400" dirty="0">
              <a:latin typeface="Cambria" panose="02040503050406030204" pitchFamily="18" charset="0"/>
            </a:endParaRPr>
          </a:p>
          <a:p>
            <a:pPr>
              <a:buNone/>
            </a:pPr>
            <a:endParaRPr lang="en-US" sz="2000" dirty="0">
              <a:latin typeface="+mj-lt"/>
            </a:endParaRPr>
          </a:p>
          <a:p>
            <a:pPr>
              <a:buNone/>
            </a:pPr>
            <a:endParaRPr lang="en-US" sz="2000" dirty="0">
              <a:latin typeface="+mj-lt"/>
            </a:endParaRPr>
          </a:p>
          <a:p>
            <a:pPr>
              <a:buNone/>
            </a:pPr>
            <a:endParaRPr lang="en-US" sz="2000" dirty="0"/>
          </a:p>
          <a:p>
            <a:pPr>
              <a:buNone/>
            </a:pPr>
            <a:endParaRPr lang="en-US" sz="2000" dirty="0">
              <a:latin typeface="+mj-lt"/>
            </a:endParaRPr>
          </a:p>
          <a:p>
            <a:pPr>
              <a:buNone/>
            </a:pP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34</a:t>
            </a:fld>
            <a:endParaRPr lang="en-US"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696200" cy="685800"/>
          </a:xfrm>
        </p:spPr>
        <p:txBody>
          <a:bodyPr/>
          <a:lstStyle/>
          <a:p>
            <a:r>
              <a:rPr lang="en-US" dirty="0">
                <a:latin typeface="+mn-lt"/>
              </a:rPr>
              <a:t>Antihistamines: Second-Generation</a:t>
            </a:r>
          </a:p>
        </p:txBody>
      </p:sp>
      <p:sp>
        <p:nvSpPr>
          <p:cNvPr id="3" name="Content Placeholder 2"/>
          <p:cNvSpPr>
            <a:spLocks noGrp="1"/>
          </p:cNvSpPr>
          <p:nvPr>
            <p:ph idx="1"/>
          </p:nvPr>
        </p:nvSpPr>
        <p:spPr>
          <a:xfrm>
            <a:off x="914400" y="990600"/>
            <a:ext cx="7696200" cy="5105400"/>
          </a:xfrm>
        </p:spPr>
        <p:txBody>
          <a:bodyPr/>
          <a:lstStyle/>
          <a:p>
            <a:pPr>
              <a:buNone/>
            </a:pPr>
            <a:r>
              <a:rPr lang="en-US" sz="2000" dirty="0">
                <a:latin typeface="Cambria" panose="02040503050406030204" pitchFamily="18" charset="0"/>
              </a:rPr>
              <a:t>Second-Generation antihistamines known as but not limited to:</a:t>
            </a:r>
          </a:p>
          <a:p>
            <a:r>
              <a:rPr lang="en-US" sz="2000" dirty="0">
                <a:latin typeface="Cambria" panose="02040503050406030204" pitchFamily="18" charset="0"/>
              </a:rPr>
              <a:t>loratadine, fexofenadine, cetirizine, levocetirizine, desloratadine</a:t>
            </a:r>
          </a:p>
          <a:p>
            <a:pPr>
              <a:buNone/>
            </a:pPr>
            <a:endParaRPr lang="en-US" sz="2000" dirty="0">
              <a:latin typeface="Cambria" panose="02040503050406030204" pitchFamily="18" charset="0"/>
            </a:endParaRPr>
          </a:p>
          <a:p>
            <a:pPr marL="0" indent="0">
              <a:spcBef>
                <a:spcPts val="0"/>
              </a:spcBef>
              <a:buNone/>
            </a:pPr>
            <a:r>
              <a:rPr lang="en-US" sz="2000" dirty="0">
                <a:latin typeface="Cambria" panose="02040503050406030204" pitchFamily="18" charset="0"/>
              </a:rPr>
              <a:t>Second-generation antihistamines were developed to decrease the adverse effects of the first-generation drugs. They have a higher specificity for binding to H1 receptors, lower affinity for non-histamine receptors, and are lipophobic (poor penetration of the blood brain barrier). These drugs are less likely to be sedating than first-generation antihistamines and they also have longer half-lives, permitting once or twice a day dosing.</a:t>
            </a:r>
          </a:p>
          <a:p>
            <a:pPr marL="0" indent="0">
              <a:spcBef>
                <a:spcPts val="0"/>
              </a:spcBef>
              <a:buNone/>
            </a:pPr>
            <a:endParaRPr lang="en-US" sz="2000" dirty="0">
              <a:latin typeface="Cambria" panose="02040503050406030204" pitchFamily="18" charset="0"/>
            </a:endParaRPr>
          </a:p>
          <a:p>
            <a:pPr marL="0" indent="0">
              <a:spcBef>
                <a:spcPts val="0"/>
              </a:spcBef>
              <a:buNone/>
            </a:pPr>
            <a:r>
              <a:rPr lang="en-US" sz="2000" dirty="0">
                <a:latin typeface="Cambria" panose="02040503050406030204" pitchFamily="18" charset="0"/>
              </a:rPr>
              <a:t>Third-generation antihistamines are the active enantiomer (levocetirizine) or metabolite (desloratadine and fexofenadine) derivatives of second-generation drugs created to have increased efficacy with fewer adverse drug reactions. There is some controversy with the use of the term third-generation.</a:t>
            </a:r>
          </a:p>
          <a:p>
            <a:pPr marL="0" indent="0">
              <a:spcBef>
                <a:spcPts val="0"/>
              </a:spcBef>
              <a:buNone/>
            </a:pPr>
            <a:endParaRPr lang="en-US" sz="2000" dirty="0">
              <a:latin typeface="+mj-lt"/>
            </a:endParaRPr>
          </a:p>
          <a:p>
            <a:pPr marL="0" indent="0">
              <a:spcBef>
                <a:spcPts val="0"/>
              </a:spcBef>
              <a:buNone/>
            </a:pPr>
            <a:endParaRPr lang="en-US" sz="2000" dirty="0">
              <a:latin typeface="+mj-lt"/>
            </a:endParaRPr>
          </a:p>
          <a:p>
            <a:pPr marL="0" indent="0">
              <a:spcBef>
                <a:spcPts val="0"/>
              </a:spcBef>
              <a:buNone/>
            </a:pPr>
            <a:endParaRPr lang="en-US" sz="2000" dirty="0">
              <a:latin typeface="+mj-lt"/>
            </a:endParaRPr>
          </a:p>
          <a:p>
            <a:pPr marL="0" indent="0">
              <a:spcBef>
                <a:spcPts val="0"/>
              </a:spcBef>
              <a:buNone/>
            </a:pPr>
            <a:endParaRPr lang="en-US" sz="2000" dirty="0">
              <a:latin typeface="+mj-lt"/>
            </a:endParaRPr>
          </a:p>
          <a:p>
            <a:pPr marL="0" indent="0">
              <a:spcBef>
                <a:spcPts val="0"/>
              </a:spcBef>
              <a:buNone/>
            </a:pPr>
            <a:endParaRPr lang="en-US" sz="2000" dirty="0">
              <a:latin typeface="+mj-lt"/>
            </a:endParaRPr>
          </a:p>
          <a:p>
            <a:pPr marL="0" indent="0">
              <a:spcBef>
                <a:spcPts val="0"/>
              </a:spcBef>
              <a:buNone/>
            </a:pPr>
            <a:endParaRPr lang="en-US" sz="2000" dirty="0">
              <a:latin typeface="+mj-lt"/>
            </a:endParaRPr>
          </a:p>
          <a:p>
            <a:pPr marL="0" indent="0">
              <a:spcBef>
                <a:spcPts val="0"/>
              </a:spcBef>
              <a:buNone/>
            </a:pPr>
            <a:endParaRPr lang="en-US" sz="2000" dirty="0">
              <a:latin typeface="+mj-lt"/>
            </a:endParaRPr>
          </a:p>
          <a:p>
            <a:pPr marL="0" indent="0">
              <a:spcBef>
                <a:spcPts val="0"/>
              </a:spcBef>
              <a:buNone/>
            </a:pPr>
            <a:endParaRPr lang="en-US" sz="2000" dirty="0">
              <a:latin typeface="+mj-lt"/>
            </a:endParaRPr>
          </a:p>
          <a:p>
            <a:pPr>
              <a:buNone/>
            </a:pPr>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35</a:t>
            </a:fld>
            <a:endParaRPr lang="en-US"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696200" cy="685800"/>
          </a:xfrm>
        </p:spPr>
        <p:txBody>
          <a:bodyPr/>
          <a:lstStyle/>
          <a:p>
            <a:r>
              <a:rPr lang="en-US" dirty="0">
                <a:latin typeface="Cambria" panose="02040503050406030204" pitchFamily="18" charset="0"/>
              </a:rPr>
              <a:t>Antihistamines: Second-Generation</a:t>
            </a:r>
          </a:p>
        </p:txBody>
      </p:sp>
      <p:sp>
        <p:nvSpPr>
          <p:cNvPr id="3" name="Content Placeholder 2"/>
          <p:cNvSpPr>
            <a:spLocks noGrp="1"/>
          </p:cNvSpPr>
          <p:nvPr>
            <p:ph idx="1"/>
          </p:nvPr>
        </p:nvSpPr>
        <p:spPr>
          <a:xfrm>
            <a:off x="914400" y="990600"/>
            <a:ext cx="8001000" cy="5334000"/>
          </a:xfrm>
        </p:spPr>
        <p:txBody>
          <a:bodyPr/>
          <a:lstStyle/>
          <a:p>
            <a:pPr>
              <a:buNone/>
            </a:pPr>
            <a:r>
              <a:rPr lang="en-US" sz="2000" b="1" dirty="0">
                <a:latin typeface="Cambria" panose="02040503050406030204" pitchFamily="18" charset="0"/>
              </a:rPr>
              <a:t>Side Effects</a:t>
            </a:r>
            <a:r>
              <a:rPr lang="en-US" sz="2000" dirty="0">
                <a:latin typeface="Cambria" panose="02040503050406030204" pitchFamily="18" charset="0"/>
              </a:rPr>
              <a:t>:</a:t>
            </a:r>
          </a:p>
          <a:p>
            <a:r>
              <a:rPr lang="en-US" sz="2000" dirty="0">
                <a:latin typeface="Cambria" panose="02040503050406030204" pitchFamily="18" charset="0"/>
              </a:rPr>
              <a:t>Common side effects of second-generation antihistamines include but are not limited to: drowsiness, fatigue, abdominal pain, headache, dry mucous membranes, diarrhea, and pharyngitis</a:t>
            </a:r>
          </a:p>
          <a:p>
            <a:r>
              <a:rPr lang="en-US" sz="2000" dirty="0">
                <a:latin typeface="Cambria" panose="02040503050406030204" pitchFamily="18" charset="0"/>
              </a:rPr>
              <a:t>Severe side effects of second-generation antihistamines include but are not limited to: bronchospasm, hepatotoxicity, syncope, seizures, thrombocytopenia, and anaphylaxis reaction</a:t>
            </a:r>
          </a:p>
          <a:p>
            <a:pPr>
              <a:buNone/>
            </a:pPr>
            <a:r>
              <a:rPr lang="en-US" sz="2000" b="1" dirty="0">
                <a:latin typeface="Cambria" panose="02040503050406030204" pitchFamily="18" charset="0"/>
              </a:rPr>
              <a:t>Dosage</a:t>
            </a:r>
            <a:r>
              <a:rPr lang="en-US" sz="2000" dirty="0">
                <a:latin typeface="Cambria" panose="02040503050406030204" pitchFamily="18" charset="0"/>
              </a:rPr>
              <a:t>: one tablet daily</a:t>
            </a:r>
          </a:p>
          <a:p>
            <a:r>
              <a:rPr lang="en-US" sz="2000" dirty="0">
                <a:latin typeface="Cambria" panose="02040503050406030204" pitchFamily="18" charset="0"/>
              </a:rPr>
              <a:t>loratadine: 10mg………………………….</a:t>
            </a:r>
            <a:r>
              <a:rPr lang="en-US" sz="2000" dirty="0">
                <a:ln>
                  <a:solidFill>
                    <a:srgbClr val="003399"/>
                  </a:solidFill>
                </a:ln>
                <a:latin typeface="Cambria" panose="02040503050406030204" pitchFamily="18" charset="0"/>
              </a:rPr>
              <a:t>Half-life* 28 hours </a:t>
            </a:r>
          </a:p>
          <a:p>
            <a:r>
              <a:rPr lang="en-US" sz="2000" dirty="0">
                <a:latin typeface="Cambria" panose="02040503050406030204" pitchFamily="18" charset="0"/>
              </a:rPr>
              <a:t>fexofenadine: 30mg, 60mg,180mg..</a:t>
            </a:r>
            <a:r>
              <a:rPr lang="en-US" sz="2000" dirty="0">
                <a:ln>
                  <a:solidFill>
                    <a:srgbClr val="003399"/>
                  </a:solidFill>
                </a:ln>
                <a:latin typeface="Cambria" panose="02040503050406030204" pitchFamily="18" charset="0"/>
              </a:rPr>
              <a:t>.</a:t>
            </a:r>
            <a:r>
              <a:rPr lang="en-US" sz="2000" dirty="0">
                <a:ln>
                  <a:solidFill>
                    <a:srgbClr val="003399"/>
                  </a:solidFill>
                </a:ln>
                <a:latin typeface="Cambria" panose="02040503050406030204" pitchFamily="18" charset="0"/>
                <a:cs typeface="Arial"/>
              </a:rPr>
              <a:t>Half-life* 14.4 hours</a:t>
            </a:r>
            <a:endParaRPr lang="en-US" sz="2000" dirty="0">
              <a:latin typeface="Cambria" panose="02040503050406030204" pitchFamily="18" charset="0"/>
              <a:cs typeface="Arial"/>
            </a:endParaRPr>
          </a:p>
          <a:p>
            <a:r>
              <a:rPr lang="en-US" sz="2000" dirty="0">
                <a:latin typeface="Cambria" panose="02040503050406030204" pitchFamily="18" charset="0"/>
                <a:cs typeface="Arial"/>
              </a:rPr>
              <a:t>cetirizine: 5mg,10mg………………........</a:t>
            </a:r>
            <a:r>
              <a:rPr lang="en-US" sz="2000" dirty="0">
                <a:ln>
                  <a:solidFill>
                    <a:srgbClr val="003399"/>
                  </a:solidFill>
                </a:ln>
                <a:latin typeface="Cambria" panose="02040503050406030204" pitchFamily="18" charset="0"/>
                <a:cs typeface="Arial"/>
              </a:rPr>
              <a:t>Half-life* 8.3-24.9 hours</a:t>
            </a:r>
            <a:endParaRPr lang="en-US" sz="2000" dirty="0">
              <a:latin typeface="Cambria" panose="02040503050406030204" pitchFamily="18" charset="0"/>
              <a:cs typeface="Arial"/>
            </a:endParaRPr>
          </a:p>
          <a:p>
            <a:pPr>
              <a:buFont typeface="Arial"/>
              <a:buChar char="•"/>
            </a:pPr>
            <a:r>
              <a:rPr lang="en-US" sz="2000" dirty="0">
                <a:latin typeface="Cambria" panose="02040503050406030204" pitchFamily="18" charset="0"/>
                <a:cs typeface="Arial"/>
              </a:rPr>
              <a:t>levocetirizine: 10mg………………...</a:t>
            </a:r>
            <a:r>
              <a:rPr lang="en-US" sz="2000" dirty="0">
                <a:ln>
                  <a:solidFill>
                    <a:srgbClr val="003399"/>
                  </a:solidFill>
                </a:ln>
                <a:latin typeface="Cambria" panose="02040503050406030204" pitchFamily="18" charset="0"/>
                <a:cs typeface="Arial"/>
              </a:rPr>
              <a:t>.......Half-life* 8-9 hours</a:t>
            </a:r>
            <a:endParaRPr lang="en-US" sz="2000" dirty="0">
              <a:latin typeface="Cambria" panose="02040503050406030204" pitchFamily="18" charset="0"/>
              <a:cs typeface="Arial"/>
            </a:endParaRPr>
          </a:p>
          <a:p>
            <a:r>
              <a:rPr lang="en-US" sz="2000" dirty="0">
                <a:latin typeface="Cambria" panose="02040503050406030204" pitchFamily="18" charset="0"/>
                <a:cs typeface="Arial"/>
              </a:rPr>
              <a:t>desloratadine: 5mg………………………</a:t>
            </a:r>
            <a:r>
              <a:rPr lang="en-US" sz="2000" dirty="0">
                <a:ln>
                  <a:solidFill>
                    <a:srgbClr val="003399"/>
                  </a:solidFill>
                </a:ln>
                <a:latin typeface="Cambria" panose="02040503050406030204" pitchFamily="18" charset="0"/>
                <a:cs typeface="Arial"/>
              </a:rPr>
              <a:t>.Half-life* 27 hours</a:t>
            </a:r>
            <a:endParaRPr lang="en-US" sz="2000" dirty="0">
              <a:latin typeface="Cambria" panose="02040503050406030204" pitchFamily="18" charset="0"/>
              <a:cs typeface="Arial"/>
            </a:endParaRPr>
          </a:p>
          <a:p>
            <a:pPr marL="0" indent="0">
              <a:spcBef>
                <a:spcPts val="0"/>
              </a:spcBef>
              <a:buNone/>
            </a:pPr>
            <a:endParaRPr lang="en-US" sz="1400" b="1" dirty="0">
              <a:solidFill>
                <a:srgbClr val="003399"/>
              </a:solidFill>
              <a:latin typeface="Cambria" panose="02040503050406030204" pitchFamily="18" charset="0"/>
              <a:cs typeface="Arial"/>
            </a:endParaRPr>
          </a:p>
          <a:p>
            <a:pPr marL="0" indent="0" algn="ctr">
              <a:spcBef>
                <a:spcPts val="0"/>
              </a:spcBef>
              <a:buNone/>
            </a:pPr>
            <a:r>
              <a:rPr lang="en-US" sz="1400" b="1" dirty="0">
                <a:solidFill>
                  <a:srgbClr val="003399"/>
                </a:solidFill>
                <a:latin typeface="Cambria" panose="02040503050406030204" pitchFamily="18" charset="0"/>
                <a:cs typeface="Arial"/>
              </a:rPr>
              <a:t>The half-life is the amount of time it takes for half of the drug to be eliminated from the body</a:t>
            </a:r>
            <a:r>
              <a:rPr lang="en-US" sz="1400" b="1" dirty="0">
                <a:solidFill>
                  <a:srgbClr val="003399"/>
                </a:solidFill>
                <a:latin typeface="Cambria" panose="02040503050406030204" pitchFamily="18" charset="0"/>
                <a:cs typeface="Arial" panose="020B0604020202020204" pitchFamily="34" charset="0"/>
              </a:rPr>
              <a:t>. The shorter the half-life, the quicker the drug is eliminated.</a:t>
            </a:r>
            <a:endParaRPr lang="en-US" sz="1400" dirty="0">
              <a:latin typeface="Cambria" panose="02040503050406030204" pitchFamily="18" charset="0"/>
            </a:endParaRPr>
          </a:p>
          <a:p>
            <a:pPr>
              <a:buNone/>
            </a:pPr>
            <a:endParaRPr lang="en-US" sz="2000" dirty="0">
              <a:latin typeface="+mj-lt"/>
            </a:endParaRPr>
          </a:p>
          <a:p>
            <a:pPr>
              <a:buNone/>
            </a:pPr>
            <a:endParaRPr lang="en-US" sz="2000" dirty="0"/>
          </a:p>
          <a:p>
            <a:pPr>
              <a:buNone/>
            </a:pPr>
            <a:endParaRPr lang="en-US" sz="2000" dirty="0">
              <a:latin typeface="+mj-lt"/>
            </a:endParaRPr>
          </a:p>
          <a:p>
            <a:endParaRPr lang="en-US" sz="2000" dirty="0">
              <a:latin typeface="+mj-lt"/>
            </a:endParaRPr>
          </a:p>
          <a:p>
            <a:pPr>
              <a:buNone/>
            </a:pP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36</a:t>
            </a:fld>
            <a:endParaRPr lang="en-US"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162800" cy="685800"/>
          </a:xfrm>
        </p:spPr>
        <p:txBody>
          <a:bodyPr/>
          <a:lstStyle/>
          <a:p>
            <a:r>
              <a:rPr lang="en-US" dirty="0">
                <a:latin typeface="Cambria" panose="02040503050406030204" pitchFamily="18" charset="0"/>
              </a:rPr>
              <a:t>Educational Video Series I</a:t>
            </a:r>
          </a:p>
        </p:txBody>
      </p:sp>
      <p:pic>
        <p:nvPicPr>
          <p:cNvPr id="6" name="Content Placeholder 5" descr="IMG_0588.jpg"/>
          <p:cNvPicPr>
            <a:picLocks noGrp="1" noChangeAspect="1"/>
          </p:cNvPicPr>
          <p:nvPr>
            <p:ph idx="1"/>
          </p:nvPr>
        </p:nvPicPr>
        <p:blipFill>
          <a:blip r:embed="rId2"/>
          <a:srcRect l="-3806" r="-3806"/>
          <a:stretch>
            <a:fillRect/>
          </a:stretch>
        </p:blipFill>
        <p:spPr>
          <a:xfrm>
            <a:off x="1066800" y="914400"/>
            <a:ext cx="7848600" cy="5105400"/>
          </a:xfrm>
        </p:spPr>
      </p:pic>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37</a:t>
            </a:fld>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AMPHETAMINES</a:t>
            </a:r>
          </a:p>
        </p:txBody>
      </p:sp>
      <p:sp>
        <p:nvSpPr>
          <p:cNvPr id="3" name="Content Placeholder 2"/>
          <p:cNvSpPr>
            <a:spLocks noGrp="1"/>
          </p:cNvSpPr>
          <p:nvPr>
            <p:ph idx="1"/>
          </p:nvPr>
        </p:nvSpPr>
        <p:spPr>
          <a:xfrm>
            <a:off x="914400" y="990600"/>
            <a:ext cx="7467600" cy="5105400"/>
          </a:xfrm>
        </p:spPr>
        <p:txBody>
          <a:bodyPr/>
          <a:lstStyle/>
          <a:p>
            <a:r>
              <a:rPr lang="en-US" sz="2000" dirty="0">
                <a:latin typeface="Cambria" panose="02040503050406030204" pitchFamily="18" charset="0"/>
                <a:cs typeface="Arial" panose="020B0604020202020204" pitchFamily="34" charset="0"/>
              </a:rPr>
              <a:t>A class of central nervous system stimulants that affect chemicals in the nerves and brain, amphetamines contribute to hyperactivity and impulse control. </a:t>
            </a:r>
          </a:p>
          <a:p>
            <a:r>
              <a:rPr lang="en-US" sz="2000" dirty="0">
                <a:latin typeface="Cambria" panose="02040503050406030204" pitchFamily="18" charset="0"/>
                <a:cs typeface="Arial" panose="020B0604020202020204" pitchFamily="34" charset="0"/>
              </a:rPr>
              <a:t>Amphetamines generate emotional, cognitive, and physical effects, such as increased energy and focus and decreased appetite. </a:t>
            </a:r>
          </a:p>
          <a:p>
            <a:r>
              <a:rPr lang="en-US" sz="2000" dirty="0">
                <a:latin typeface="Cambria" panose="02040503050406030204" pitchFamily="18" charset="0"/>
                <a:cs typeface="Arial" panose="020B0604020202020204" pitchFamily="34" charset="0"/>
              </a:rPr>
              <a:t>They may be prescribed legally for the treatment of ADHD, narcolepsy, and other conditions. They are also used illegally to improve performance, weight loss, or to generate a “high.” Many amphetamines demonstrate high potential for abuse and are legally available only through a prescription.</a:t>
            </a:r>
          </a:p>
          <a:p>
            <a:r>
              <a:rPr lang="en-US" sz="2000" dirty="0">
                <a:latin typeface="Cambria" panose="02040503050406030204" pitchFamily="18" charset="0"/>
                <a:cs typeface="Arial" panose="020B0604020202020204" pitchFamily="34" charset="0"/>
              </a:rPr>
              <a:t>Amphetamines are a controlled substance under the Controlled Substance Act by the Drug Enforcement  Administration and have been assigned Schedule II</a:t>
            </a:r>
            <a:endParaRPr lang="en-US" sz="2000" dirty="0">
              <a:latin typeface="Cambria" panose="02040503050406030204" pitchFamily="18" charset="0"/>
            </a:endParaRPr>
          </a:p>
          <a:p>
            <a:endParaRPr lang="en-US" sz="2000" dirty="0">
              <a:latin typeface="Cambria" panose="02040503050406030204" pitchFamily="18"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4</a:t>
            </a:fld>
            <a:endParaRPr lang="en-US" altLang="en-US" dirty="0"/>
          </a:p>
        </p:txBody>
      </p:sp>
    </p:spTree>
    <p:extLst>
      <p:ext uri="{BB962C8B-B14F-4D97-AF65-F5344CB8AC3E}">
        <p14:creationId xmlns:p14="http://schemas.microsoft.com/office/powerpoint/2010/main" val="318148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panose="02040503050406030204" pitchFamily="18" charset="0"/>
              </a:rPr>
              <a:t>AMPHETAMINES</a:t>
            </a:r>
          </a:p>
        </p:txBody>
      </p:sp>
      <p:sp>
        <p:nvSpPr>
          <p:cNvPr id="3" name="Content Placeholder 2"/>
          <p:cNvSpPr>
            <a:spLocks noGrp="1"/>
          </p:cNvSpPr>
          <p:nvPr>
            <p:ph idx="1"/>
          </p:nvPr>
        </p:nvSpPr>
        <p:spPr>
          <a:xfrm>
            <a:off x="838200" y="990600"/>
            <a:ext cx="7543800" cy="5105400"/>
          </a:xfrm>
        </p:spPr>
        <p:txBody>
          <a:bodyPr/>
          <a:lstStyle/>
          <a:p>
            <a:pPr marL="0" indent="0">
              <a:buNone/>
            </a:pPr>
            <a:r>
              <a:rPr lang="en-US" sz="2000" b="1" dirty="0">
                <a:solidFill>
                  <a:srgbClr val="003399"/>
                </a:solidFill>
                <a:latin typeface="Cambria" panose="02040503050406030204" pitchFamily="18" charset="0"/>
                <a:cs typeface="Arial" panose="020B0604020202020204" pitchFamily="34" charset="0"/>
              </a:rPr>
              <a:t>49 CFR 391.41(b)(12)</a:t>
            </a:r>
          </a:p>
          <a:p>
            <a:pPr marL="0" indent="0">
              <a:buNone/>
            </a:pPr>
            <a:r>
              <a:rPr lang="en-US" sz="2000" dirty="0">
                <a:latin typeface="Cambria" panose="02040503050406030204" pitchFamily="18" charset="0"/>
                <a:cs typeface="Arial" panose="020B0604020202020204" pitchFamily="34" charset="0"/>
              </a:rPr>
              <a:t>“A person is physically qualified to drive a commercial motor vehicle if that person- Does not use a controlled substance identified in 21 CFR 1308.11 Schedule I, an </a:t>
            </a:r>
            <a:r>
              <a:rPr lang="en-US" sz="2000" b="1" dirty="0">
                <a:latin typeface="Cambria" panose="02040503050406030204" pitchFamily="18" charset="0"/>
                <a:cs typeface="Arial" panose="020B0604020202020204" pitchFamily="34" charset="0"/>
              </a:rPr>
              <a:t>amphetamine</a:t>
            </a:r>
            <a:r>
              <a:rPr lang="en-US" sz="2000" dirty="0">
                <a:latin typeface="Cambria" panose="02040503050406030204" pitchFamily="18" charset="0"/>
                <a:cs typeface="Arial" panose="020B0604020202020204" pitchFamily="34" charset="0"/>
              </a:rPr>
              <a:t>, a narcotic, or any other habit forming drug.</a:t>
            </a:r>
          </a:p>
          <a:p>
            <a:r>
              <a:rPr lang="en-US" sz="2000" dirty="0">
                <a:latin typeface="Cambria" panose="02040503050406030204" pitchFamily="18" charset="0"/>
                <a:cs typeface="Arial" panose="020B0604020202020204" pitchFamily="34" charset="0"/>
              </a:rPr>
              <a:t>(12)(i) Does not use any drug or substance identified in 21 CFR 1308.11 Schedule I, an </a:t>
            </a:r>
            <a:r>
              <a:rPr lang="en-US" sz="2000" b="1" dirty="0">
                <a:latin typeface="Cambria" panose="02040503050406030204" pitchFamily="18" charset="0"/>
                <a:cs typeface="Arial" panose="020B0604020202020204" pitchFamily="34" charset="0"/>
              </a:rPr>
              <a:t>amphetamine</a:t>
            </a:r>
            <a:r>
              <a:rPr lang="en-US" sz="2000" dirty="0">
                <a:latin typeface="Cambria" panose="02040503050406030204" pitchFamily="18" charset="0"/>
                <a:cs typeface="Arial" panose="020B0604020202020204" pitchFamily="34" charset="0"/>
              </a:rPr>
              <a:t>, a narcotic, or any other habit-forming drug.</a:t>
            </a:r>
          </a:p>
          <a:p>
            <a:r>
              <a:rPr lang="en-US" sz="2000" dirty="0">
                <a:latin typeface="Cambria" panose="02040503050406030204" pitchFamily="18" charset="0"/>
                <a:cs typeface="Arial" panose="020B0604020202020204" pitchFamily="34" charset="0"/>
              </a:rPr>
              <a:t>(i) Does not use any non-Schedule I drug or substance that is identified in the other Schedules in 21 CFR part 1308 except when the use is prescribed by a licensed medical practitioner, as defined in §382.107, who is familiar with the driver’s medical history and has advised the driver that the substance will not adversely affect the driver’s ability to safely operate a commercial motor vehicle.”</a:t>
            </a:r>
          </a:p>
          <a:p>
            <a:endParaRPr lang="en-US"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5</a:t>
            </a:fld>
            <a:endParaRPr lang="en-US" altLang="en-US" dirty="0"/>
          </a:p>
        </p:txBody>
      </p:sp>
    </p:spTree>
    <p:extLst>
      <p:ext uri="{BB962C8B-B14F-4D97-AF65-F5344CB8AC3E}">
        <p14:creationId xmlns:p14="http://schemas.microsoft.com/office/powerpoint/2010/main" val="2240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AMPHETAMINES</a:t>
            </a:r>
          </a:p>
        </p:txBody>
      </p:sp>
      <p:sp>
        <p:nvSpPr>
          <p:cNvPr id="3" name="Content Placeholder 2"/>
          <p:cNvSpPr>
            <a:spLocks noGrp="1"/>
          </p:cNvSpPr>
          <p:nvPr>
            <p:ph idx="1"/>
          </p:nvPr>
        </p:nvSpPr>
        <p:spPr>
          <a:xfrm>
            <a:off x="914400" y="990600"/>
            <a:ext cx="7772400" cy="5410200"/>
          </a:xfrm>
        </p:spPr>
        <p:txBody>
          <a:bodyPr/>
          <a:lstStyle/>
          <a:p>
            <a:pPr marL="0" indent="0">
              <a:buNone/>
            </a:pPr>
            <a:r>
              <a:rPr lang="en-US" sz="2000" dirty="0">
                <a:latin typeface="Cambria" panose="02040503050406030204" pitchFamily="18" charset="0"/>
                <a:cs typeface="Arial" panose="020B0604020202020204" pitchFamily="34" charset="0"/>
              </a:rPr>
              <a:t>Known as but not limited to:</a:t>
            </a:r>
          </a:p>
          <a:p>
            <a:r>
              <a:rPr lang="en-US" sz="2000" dirty="0">
                <a:latin typeface="Cambria" panose="02040503050406030204" pitchFamily="18" charset="0"/>
                <a:cs typeface="Arial" panose="020B0604020202020204" pitchFamily="34" charset="0"/>
              </a:rPr>
              <a:t>amphetamine/dextroamphetamine sulfate</a:t>
            </a:r>
          </a:p>
          <a:p>
            <a:r>
              <a:rPr lang="en-US" sz="2000" dirty="0">
                <a:latin typeface="Cambria" panose="02040503050406030204" pitchFamily="18" charset="0"/>
                <a:cs typeface="Arial" panose="020B0604020202020204" pitchFamily="34" charset="0"/>
              </a:rPr>
              <a:t>lisdexamfetamine dimesylate</a:t>
            </a:r>
          </a:p>
          <a:p>
            <a:pPr marL="0" indent="0">
              <a:buNone/>
            </a:pPr>
            <a:r>
              <a:rPr lang="en-US" sz="2000" dirty="0">
                <a:latin typeface="Cambria" panose="02040503050406030204" pitchFamily="18" charset="0"/>
                <a:cs typeface="Arial" panose="020B0604020202020204" pitchFamily="34" charset="0"/>
              </a:rPr>
              <a:t>Regardless of indication, amphetamines should be administered at the lowest effective dosage and dosage should be adjusted individually according to the therapeutic needs and response of the individual. Late evening doses should be avoided because of the resulting insomnia.</a:t>
            </a:r>
          </a:p>
          <a:p>
            <a:pPr marL="0" indent="0">
              <a:buNone/>
            </a:pPr>
            <a:r>
              <a:rPr lang="en-US" sz="2000" b="1" dirty="0">
                <a:latin typeface="Cambria" panose="02040503050406030204" pitchFamily="18" charset="0"/>
                <a:cs typeface="Arial" panose="020B0604020202020204" pitchFamily="34" charset="0"/>
              </a:rPr>
              <a:t>Dosage</a:t>
            </a:r>
            <a:endParaRPr lang="en-US" sz="2000" dirty="0">
              <a:latin typeface="Cambria" panose="02040503050406030204" pitchFamily="18" charset="0"/>
              <a:cs typeface="Arial" panose="020B0604020202020204" pitchFamily="34" charset="0"/>
            </a:endParaRPr>
          </a:p>
          <a:p>
            <a:r>
              <a:rPr lang="en-US" sz="2000" dirty="0">
                <a:latin typeface="Cambria" panose="02040503050406030204" pitchFamily="18" charset="0"/>
                <a:cs typeface="Arial" panose="020B0604020202020204" pitchFamily="34" charset="0"/>
              </a:rPr>
              <a:t>amphetamine sulfate- 5mg to 60mg per day in divided doses</a:t>
            </a:r>
          </a:p>
          <a:p>
            <a:pPr marL="0" indent="0">
              <a:buNone/>
            </a:pPr>
            <a:r>
              <a:rPr lang="en-US" sz="2000" dirty="0">
                <a:latin typeface="Cambria" panose="02040503050406030204" pitchFamily="18" charset="0"/>
                <a:cs typeface="Arial" panose="020B0604020202020204" pitchFamily="34" charset="0"/>
              </a:rPr>
              <a:t>      </a:t>
            </a:r>
            <a:r>
              <a:rPr lang="en-US" sz="2000" dirty="0">
                <a:solidFill>
                  <a:srgbClr val="003399"/>
                </a:solidFill>
                <a:latin typeface="Cambria" panose="02040503050406030204" pitchFamily="18" charset="0"/>
                <a:cs typeface="Arial" panose="020B0604020202020204" pitchFamily="34" charset="0"/>
              </a:rPr>
              <a:t>Half-life* …… 9 to 14 hours</a:t>
            </a:r>
          </a:p>
          <a:p>
            <a:r>
              <a:rPr lang="en-US" sz="2000" dirty="0">
                <a:latin typeface="Cambria" panose="02040503050406030204" pitchFamily="18" charset="0"/>
                <a:cs typeface="Arial" panose="020B0604020202020204" pitchFamily="34" charset="0"/>
              </a:rPr>
              <a:t>lisdexamfetamine-30mg to 70mg per day</a:t>
            </a:r>
          </a:p>
          <a:p>
            <a:pPr marL="0" indent="0">
              <a:buNone/>
            </a:pPr>
            <a:r>
              <a:rPr lang="en-US" sz="2000" dirty="0">
                <a:solidFill>
                  <a:srgbClr val="003399"/>
                </a:solidFill>
                <a:latin typeface="Cambria" panose="02040503050406030204" pitchFamily="18" charset="0"/>
                <a:cs typeface="Arial" panose="020B0604020202020204" pitchFamily="34" charset="0"/>
              </a:rPr>
              <a:t>      Half-life* …….47 minutes</a:t>
            </a:r>
          </a:p>
          <a:p>
            <a:pPr marL="0" indent="0">
              <a:buNone/>
            </a:pPr>
            <a:endParaRPr lang="en-US" sz="2000" dirty="0">
              <a:solidFill>
                <a:srgbClr val="003399"/>
              </a:solidFill>
              <a:latin typeface="Cambria" panose="02040503050406030204" pitchFamily="18" charset="0"/>
              <a:cs typeface="Arial" panose="020B0604020202020204" pitchFamily="34" charset="0"/>
            </a:endParaRPr>
          </a:p>
          <a:p>
            <a:pPr marL="0" indent="0" algn="ctr">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endParaRPr lang="en-US" sz="1400" dirty="0">
              <a:solidFill>
                <a:srgbClr val="003399"/>
              </a:solidFill>
              <a:latin typeface="Cambria" panose="02040503050406030204" pitchFamily="18"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6</a:t>
            </a:fld>
            <a:endParaRPr lang="en-US" altLang="en-US" dirty="0"/>
          </a:p>
        </p:txBody>
      </p:sp>
    </p:spTree>
    <p:extLst>
      <p:ext uri="{BB962C8B-B14F-4D97-AF65-F5344CB8AC3E}">
        <p14:creationId xmlns:p14="http://schemas.microsoft.com/office/powerpoint/2010/main" val="3511329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AMPHETAMINES</a:t>
            </a:r>
          </a:p>
        </p:txBody>
      </p:sp>
      <p:sp>
        <p:nvSpPr>
          <p:cNvPr id="3" name="Content Placeholder 2"/>
          <p:cNvSpPr>
            <a:spLocks noGrp="1"/>
          </p:cNvSpPr>
          <p:nvPr>
            <p:ph idx="1"/>
          </p:nvPr>
        </p:nvSpPr>
        <p:spPr>
          <a:xfrm>
            <a:off x="914400" y="990600"/>
            <a:ext cx="7467600" cy="5105400"/>
          </a:xfrm>
        </p:spPr>
        <p:txBody>
          <a:bodyPr/>
          <a:lstStyle/>
          <a:p>
            <a:pPr marL="0" indent="0">
              <a:buNone/>
            </a:pPr>
            <a:r>
              <a:rPr lang="en-US" sz="2000" b="1" dirty="0">
                <a:latin typeface="Cambria" panose="02040503050406030204" pitchFamily="18" charset="0"/>
              </a:rPr>
              <a:t>Side effects</a:t>
            </a:r>
          </a:p>
          <a:p>
            <a:r>
              <a:rPr lang="en-US" sz="2000" dirty="0">
                <a:latin typeface="Cambria" panose="02040503050406030204" pitchFamily="18" charset="0"/>
              </a:rPr>
              <a:t>Common side effects include but are not limited to the following: rapid and/or irregular heartbeat, bloody/cloudy urine, painful urination, frequent urge to urinate, low back pain, anxiety, emotional lability, agitation, dizziness, nervousness, weight loss, lack or loss of strength, dry mouth, stomach pain, headache, speech disturbance, diarrhea or constipation, shortness of breath, excessive sweating, and visual disturbance</a:t>
            </a:r>
          </a:p>
          <a:p>
            <a:pPr>
              <a:buNone/>
            </a:pPr>
            <a:endParaRPr lang="en-US" sz="2000" dirty="0">
              <a:latin typeface="Cambria" panose="02040503050406030204" pitchFamily="18" charset="0"/>
            </a:endParaRPr>
          </a:p>
          <a:p>
            <a:r>
              <a:rPr lang="en-US" sz="2000" dirty="0">
                <a:latin typeface="Cambria" panose="02040503050406030204" pitchFamily="18" charset="0"/>
              </a:rPr>
              <a:t>Severe side effects include but are not limited to the following: dependency/abuse, psychosis, mania, aggressive behavior, myocardial infarction or sudden death, stroke, hypertension, seizures, anaphylaxis, rhabdomyolysis, and withdrawal symptoms</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7</a:t>
            </a:fld>
            <a:endParaRPr lang="en-US" altLang="en-US" dirty="0"/>
          </a:p>
        </p:txBody>
      </p:sp>
    </p:spTree>
    <p:extLst>
      <p:ext uri="{BB962C8B-B14F-4D97-AF65-F5344CB8AC3E}">
        <p14:creationId xmlns:p14="http://schemas.microsoft.com/office/powerpoint/2010/main" val="1333678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mbria" panose="02040503050406030204" pitchFamily="18" charset="0"/>
              </a:rPr>
              <a:t>Amphetamines: Drug Interactions</a:t>
            </a:r>
          </a:p>
        </p:txBody>
      </p:sp>
      <p:sp>
        <p:nvSpPr>
          <p:cNvPr id="3" name="Content Placeholder 2"/>
          <p:cNvSpPr>
            <a:spLocks noGrp="1"/>
          </p:cNvSpPr>
          <p:nvPr>
            <p:ph idx="1"/>
          </p:nvPr>
        </p:nvSpPr>
        <p:spPr>
          <a:xfrm>
            <a:off x="838200" y="762000"/>
            <a:ext cx="7543800" cy="5334000"/>
          </a:xfrm>
        </p:spPr>
        <p:txBody>
          <a:bodyPr/>
          <a:lstStyle/>
          <a:p>
            <a:r>
              <a:rPr lang="en-US" sz="2000" dirty="0">
                <a:latin typeface="Cambria" panose="02040503050406030204" pitchFamily="18" charset="0"/>
                <a:cs typeface="Arial" panose="020B0604020202020204" pitchFamily="34" charset="0"/>
              </a:rPr>
              <a:t>Amphetamines can interact with SSRI antidepressants (fluoxetine, duloxetine, escitalopram, sertraline etc.) by causing an increase in the effects and side effects of the amphetamine such as jitteriness, anxiety, nervousness, restlessness and racing thoughts. This combination can cause serotonin syndrome, a serious condition which may include confusion, hallucinations, extreme changes in blood pressure and heart rate, blurred vision, sweating, shivering, shaking, muscle spasm, and gastrointestinal symptoms along with many other symptoms</a:t>
            </a:r>
          </a:p>
          <a:p>
            <a:r>
              <a:rPr lang="en-US" sz="2000" dirty="0">
                <a:latin typeface="Cambria" panose="02040503050406030204" pitchFamily="18" charset="0"/>
                <a:cs typeface="Arial" panose="020B0604020202020204" pitchFamily="34" charset="0"/>
              </a:rPr>
              <a:t>Amphetamines can interact with the pain medication tramadol or the antidepressant bupropion to increase seizure risk</a:t>
            </a:r>
          </a:p>
          <a:p>
            <a:r>
              <a:rPr lang="en-US" sz="2000" dirty="0">
                <a:latin typeface="Cambria" panose="02040503050406030204" pitchFamily="18" charset="0"/>
                <a:cs typeface="Arial" panose="020B0604020202020204" pitchFamily="34" charset="0"/>
              </a:rPr>
              <a:t>Amphetamines can interact with alcohol to increase the risk of cardiovascular side effects such as chest pain, increased heart rate, or blood pressure changes</a:t>
            </a:r>
          </a:p>
          <a:p>
            <a:r>
              <a:rPr lang="en-US" sz="2000" dirty="0">
                <a:latin typeface="Cambria" panose="02040503050406030204" pitchFamily="18" charset="0"/>
                <a:cs typeface="Arial" panose="020B0604020202020204" pitchFamily="34" charset="0"/>
              </a:rPr>
              <a:t>Amphetamines can interact with thyroid medication (synthroid, levothyroxine) to increase the risk of cardiovascular side effects such as chest pain, increased heart rate, or blood pressure changes</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8</a:t>
            </a:fld>
            <a:endParaRPr lang="en-US" altLang="en-US" dirty="0"/>
          </a:p>
        </p:txBody>
      </p:sp>
    </p:spTree>
    <p:extLst>
      <p:ext uri="{BB962C8B-B14F-4D97-AF65-F5344CB8AC3E}">
        <p14:creationId xmlns:p14="http://schemas.microsoft.com/office/powerpoint/2010/main" val="1429835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panose="02040503050406030204" pitchFamily="18" charset="0"/>
              </a:rPr>
              <a:t>METHYLPHENIDATES</a:t>
            </a:r>
          </a:p>
        </p:txBody>
      </p:sp>
      <p:sp>
        <p:nvSpPr>
          <p:cNvPr id="3" name="Content Placeholder 2"/>
          <p:cNvSpPr>
            <a:spLocks noGrp="1"/>
          </p:cNvSpPr>
          <p:nvPr>
            <p:ph idx="1"/>
          </p:nvPr>
        </p:nvSpPr>
        <p:spPr>
          <a:xfrm>
            <a:off x="990600" y="762000"/>
            <a:ext cx="7467600" cy="5257800"/>
          </a:xfrm>
        </p:spPr>
        <p:txBody>
          <a:bodyPr/>
          <a:lstStyle/>
          <a:p>
            <a:pPr marL="0" indent="0">
              <a:buNone/>
            </a:pPr>
            <a:r>
              <a:rPr lang="en-US" sz="2000" dirty="0">
                <a:latin typeface="Cambria" panose="02040503050406030204" pitchFamily="18" charset="0"/>
                <a:cs typeface="Arial" panose="020B0604020202020204" pitchFamily="34" charset="0"/>
              </a:rPr>
              <a:t>Known As</a:t>
            </a:r>
            <a:r>
              <a:rPr lang="en-US" sz="2000" b="1" dirty="0">
                <a:latin typeface="Cambria" panose="02040503050406030204" pitchFamily="18" charset="0"/>
                <a:cs typeface="Arial" panose="020B0604020202020204" pitchFamily="34" charset="0"/>
              </a:rPr>
              <a:t>:</a:t>
            </a:r>
          </a:p>
          <a:p>
            <a:r>
              <a:rPr lang="en-US" sz="2000" dirty="0">
                <a:latin typeface="Cambria" panose="02040503050406030204" pitchFamily="18" charset="0"/>
                <a:cs typeface="Arial" panose="020B0604020202020204" pitchFamily="34" charset="0"/>
              </a:rPr>
              <a:t>methylphenidate hydrochloride</a:t>
            </a:r>
          </a:p>
          <a:p>
            <a:r>
              <a:rPr lang="en-US" sz="2000" dirty="0">
                <a:latin typeface="Cambria" panose="02040503050406030204" pitchFamily="18" charset="0"/>
                <a:cs typeface="Arial" panose="020B0604020202020204" pitchFamily="34" charset="0"/>
              </a:rPr>
              <a:t>methylphenidate hydrochloride extended-release tablets</a:t>
            </a:r>
          </a:p>
          <a:p>
            <a:pPr marL="0" indent="0">
              <a:buNone/>
            </a:pPr>
            <a:r>
              <a:rPr lang="en-US" sz="2000" dirty="0">
                <a:latin typeface="Cambria" panose="02040503050406030204" pitchFamily="18" charset="0"/>
                <a:cs typeface="Arial" panose="020B0604020202020204" pitchFamily="34" charset="0"/>
              </a:rPr>
              <a:t>Methylphenidates are central nervous system stimulants. They affect chemicals in the brain and nerves that contribute to hyperactivity and impulse control. Methylphenidates are used to treat attention deficit hyperactivity disorder (ADHD) and narcolepsy in adults.</a:t>
            </a:r>
          </a:p>
          <a:p>
            <a:pPr marL="0" indent="0">
              <a:buNone/>
            </a:pPr>
            <a:r>
              <a:rPr lang="en-US" sz="2000" b="1" dirty="0">
                <a:latin typeface="Cambria" panose="02040503050406030204" pitchFamily="18" charset="0"/>
                <a:cs typeface="Arial" panose="020B0604020202020204" pitchFamily="34" charset="0"/>
              </a:rPr>
              <a:t>Dosage</a:t>
            </a:r>
            <a:r>
              <a:rPr lang="en-US" sz="2000" dirty="0">
                <a:latin typeface="Cambria" panose="02040503050406030204" pitchFamily="18" charset="0"/>
                <a:cs typeface="Arial" panose="020B0604020202020204" pitchFamily="34" charset="0"/>
              </a:rPr>
              <a:t> </a:t>
            </a:r>
          </a:p>
          <a:p>
            <a:r>
              <a:rPr lang="en-US" sz="2000" dirty="0">
                <a:latin typeface="Cambria" panose="02040503050406030204" pitchFamily="18" charset="0"/>
                <a:cs typeface="Arial" panose="020B0604020202020204" pitchFamily="34" charset="0"/>
              </a:rPr>
              <a:t>methylphenidate hydrochloride: 20mg to 30mg daily in divided doses. Max dose is 60mg………….</a:t>
            </a:r>
            <a:r>
              <a:rPr lang="en-US" sz="2000" dirty="0">
                <a:solidFill>
                  <a:srgbClr val="003399"/>
                </a:solidFill>
                <a:latin typeface="Cambria" panose="02040503050406030204" pitchFamily="18" charset="0"/>
                <a:cs typeface="Arial" panose="020B0604020202020204" pitchFamily="34" charset="0"/>
              </a:rPr>
              <a:t>Half-life* 3.5 hours</a:t>
            </a:r>
          </a:p>
          <a:p>
            <a:r>
              <a:rPr lang="en-US" sz="2000" dirty="0">
                <a:latin typeface="Cambria" panose="02040503050406030204" pitchFamily="18" charset="0"/>
                <a:cs typeface="Arial" panose="020B0604020202020204" pitchFamily="34" charset="0"/>
              </a:rPr>
              <a:t>methylphenidate hydrochloride extended release: 18mg or 36mg once daily………………………</a:t>
            </a:r>
            <a:r>
              <a:rPr lang="en-US" sz="2000" dirty="0">
                <a:solidFill>
                  <a:srgbClr val="003399"/>
                </a:solidFill>
                <a:latin typeface="Cambria" panose="02040503050406030204" pitchFamily="18" charset="0"/>
                <a:cs typeface="Arial" panose="020B0604020202020204" pitchFamily="34" charset="0"/>
              </a:rPr>
              <a:t>Half-life* 3.4 to 6.8 hours</a:t>
            </a:r>
          </a:p>
          <a:p>
            <a:pPr marL="0" indent="0">
              <a:buNone/>
            </a:pPr>
            <a:r>
              <a:rPr lang="en-US" sz="2000" b="1" dirty="0">
                <a:latin typeface="Cambria" panose="02040503050406030204" pitchFamily="18" charset="0"/>
                <a:cs typeface="Arial" panose="020B0604020202020204" pitchFamily="34" charset="0"/>
              </a:rPr>
              <a:t>Side Effects</a:t>
            </a:r>
            <a:endParaRPr lang="en-US" sz="2000" dirty="0">
              <a:latin typeface="Cambria" panose="02040503050406030204" pitchFamily="18" charset="0"/>
              <a:cs typeface="Arial" panose="020B0604020202020204" pitchFamily="34" charset="0"/>
            </a:endParaRPr>
          </a:p>
          <a:p>
            <a:r>
              <a:rPr lang="en-US" sz="2000" dirty="0">
                <a:latin typeface="Cambria" panose="02040503050406030204" pitchFamily="18" charset="0"/>
                <a:cs typeface="Arial" panose="020B0604020202020204" pitchFamily="34" charset="0"/>
              </a:rPr>
              <a:t>Common side effects include but are not limited to insomnia, rapid heart rate, nausea, decreased appetite, anxiety, irritability, xerostomia, and hyperhidrosis.</a:t>
            </a:r>
          </a:p>
          <a:p>
            <a:endParaRPr lang="en-US" sz="2000" dirty="0">
              <a:latin typeface="Arial" panose="020B0604020202020204" pitchFamily="34" charset="0"/>
              <a:cs typeface="Arial" panose="020B0604020202020204" pitchFamily="34" charset="0"/>
            </a:endParaRPr>
          </a:p>
          <a:p>
            <a:endParaRPr lang="en-US" sz="2000" i="1"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a:xfrm>
            <a:off x="3200400" y="6613525"/>
            <a:ext cx="2895600" cy="244475"/>
          </a:xfrm>
        </p:spPr>
        <p:txBody>
          <a:bodyPr/>
          <a:lstStyle/>
          <a:p>
            <a:pPr>
              <a:defRPr/>
            </a:pPr>
            <a:endParaRPr lang="en-US" dirty="0"/>
          </a:p>
          <a:p>
            <a:pPr>
              <a:defRPr/>
            </a:pPr>
            <a:endParaRPr lang="en-US" dirty="0"/>
          </a:p>
          <a:p>
            <a:pPr>
              <a:defRPr/>
            </a:pPr>
            <a:endParaRPr lang="en-US" dirty="0"/>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9</a:t>
            </a:fld>
            <a:endParaRPr lang="en-US" altLang="en-US" dirty="0"/>
          </a:p>
        </p:txBody>
      </p:sp>
    </p:spTree>
    <p:extLst>
      <p:ext uri="{BB962C8B-B14F-4D97-AF65-F5344CB8AC3E}">
        <p14:creationId xmlns:p14="http://schemas.microsoft.com/office/powerpoint/2010/main" val="3574027969"/>
      </p:ext>
    </p:extLst>
  </p:cSld>
  <p:clrMapOvr>
    <a:masterClrMapping/>
  </p:clrMapOvr>
</p:sld>
</file>

<file path=ppt/theme/theme1.xml><?xml version="1.0" encoding="utf-8"?>
<a:theme xmlns:a="http://schemas.openxmlformats.org/drawingml/2006/main" name="FMCSA Educational Video- Medications">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MCSA Educational Video- Medications.potx" id="{DC5A51A1-4881-45C6-91DA-36D7CAD9BE16}" vid="{AB91CA37-DFFB-4069-A944-7467026AAB0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FMCSA Educational Video- Medications.potx</Template>
  <TotalTime>0</TotalTime>
  <Words>4520</Words>
  <Application>Microsoft Office PowerPoint</Application>
  <PresentationFormat>On-screen Show (4:3)</PresentationFormat>
  <Paragraphs>401</Paragraphs>
  <Slides>37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3" baseType="lpstr">
      <vt:lpstr>Arial</vt:lpstr>
      <vt:lpstr>Cambria</vt:lpstr>
      <vt:lpstr>Times New Roman</vt:lpstr>
      <vt:lpstr>Verdana</vt:lpstr>
      <vt:lpstr>FMCSA Educational Video- Medications</vt:lpstr>
      <vt:lpstr>Image</vt:lpstr>
      <vt:lpstr>             FMCSA Educational Video Series  MEDICATIONS I </vt:lpstr>
      <vt:lpstr>MEDICATIONS I</vt:lpstr>
      <vt:lpstr>MEDICATIONS I</vt:lpstr>
      <vt:lpstr>AMPHETAMINES</vt:lpstr>
      <vt:lpstr>AMPHETAMINES</vt:lpstr>
      <vt:lpstr>AMPHETAMINES</vt:lpstr>
      <vt:lpstr>AMPHETAMINES</vt:lpstr>
      <vt:lpstr>Amphetamines: Drug Interactions</vt:lpstr>
      <vt:lpstr>METHYLPHENIDATES</vt:lpstr>
      <vt:lpstr>Methylphenidates: Drug Interactions</vt:lpstr>
      <vt:lpstr>MODAFINILS</vt:lpstr>
      <vt:lpstr>Modafinils: Drug Interactions</vt:lpstr>
      <vt:lpstr>BENZODIAZEPINES</vt:lpstr>
      <vt:lpstr>BENZODIAZEPINES</vt:lpstr>
      <vt:lpstr>BENZODIAZEPINES</vt:lpstr>
      <vt:lpstr>BENZODIAZEPINES</vt:lpstr>
      <vt:lpstr>BENZODIAZEPINES</vt:lpstr>
      <vt:lpstr>Benzodiazepines: Drug Interactions</vt:lpstr>
      <vt:lpstr>OPIOIDS</vt:lpstr>
      <vt:lpstr>OPIOIDS</vt:lpstr>
      <vt:lpstr>OPIOIDS</vt:lpstr>
      <vt:lpstr>OPIOIDS</vt:lpstr>
      <vt:lpstr>OPIOIDS</vt:lpstr>
      <vt:lpstr>OPIOIDS: Drug Interactions/Cautions</vt:lpstr>
      <vt:lpstr>Barbiturates</vt:lpstr>
      <vt:lpstr>Barbiturates</vt:lpstr>
      <vt:lpstr>Barbiturates</vt:lpstr>
      <vt:lpstr>Gabapentinoids</vt:lpstr>
      <vt:lpstr>Gabapentinoids</vt:lpstr>
      <vt:lpstr>Gabapentinoids: Drug Interactions</vt:lpstr>
      <vt:lpstr>Antihistamines: First-Generation</vt:lpstr>
      <vt:lpstr>Antihistamines: First-Generation</vt:lpstr>
      <vt:lpstr>Antihistamines: First-Generation</vt:lpstr>
      <vt:lpstr>Antihistamines: First-Generation</vt:lpstr>
      <vt:lpstr>Antihistamines: Second-Generation</vt:lpstr>
      <vt:lpstr>Antihistamines: Second-Generation</vt:lpstr>
      <vt:lpstr>Educational Video Series 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2019-07-08T15:46:41Z</cp:lastPrinted>
  <dcterms:created xsi:type="dcterms:W3CDTF">2019-07-09T02:12:54Z</dcterms:created>
  <dcterms:modified xsi:type="dcterms:W3CDTF">2019-07-12T14:22:47Z</dcterms:modified>
</cp:coreProperties>
</file>