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8" r:id="rId2"/>
    <p:sldId id="347" r:id="rId3"/>
    <p:sldId id="342" r:id="rId4"/>
    <p:sldId id="340" r:id="rId5"/>
    <p:sldId id="348" r:id="rId6"/>
    <p:sldId id="341" r:id="rId7"/>
    <p:sldId id="361" r:id="rId8"/>
    <p:sldId id="343" r:id="rId9"/>
    <p:sldId id="362" r:id="rId10"/>
    <p:sldId id="344" r:id="rId11"/>
    <p:sldId id="357" r:id="rId12"/>
    <p:sldId id="363" r:id="rId13"/>
    <p:sldId id="345" r:id="rId14"/>
    <p:sldId id="364" r:id="rId15"/>
    <p:sldId id="358" r:id="rId16"/>
    <p:sldId id="359" r:id="rId17"/>
    <p:sldId id="360" r:id="rId18"/>
    <p:sldId id="354" r:id="rId19"/>
    <p:sldId id="332" r:id="rId20"/>
    <p:sldId id="333" r:id="rId21"/>
    <p:sldId id="334" r:id="rId22"/>
    <p:sldId id="335"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E4BD"/>
    <a:srgbClr val="1F7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694" autoAdjust="0"/>
  </p:normalViewPr>
  <p:slideViewPr>
    <p:cSldViewPr snapToObjects="1">
      <p:cViewPr varScale="1">
        <p:scale>
          <a:sx n="109" d="100"/>
          <a:sy n="109" d="100"/>
        </p:scale>
        <p:origin x="17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a:latin typeface="Arial" charset="0"/>
              </a:defRPr>
            </a:lvl1pPr>
          </a:lstStyle>
          <a:p>
            <a:pPr>
              <a:defRPr/>
            </a:pPr>
            <a:endParaRPr lang="en-US"/>
          </a:p>
        </p:txBody>
      </p:sp>
      <p:sp>
        <p:nvSpPr>
          <p:cNvPr id="96259" name="Rectangle 3"/>
          <p:cNvSpPr>
            <a:spLocks noGrp="1" noChangeArrowheads="1"/>
          </p:cNvSpPr>
          <p:nvPr>
            <p:ph type="dt" sz="quarter" idx="1"/>
          </p:nvPr>
        </p:nvSpPr>
        <p:spPr bwMode="auto">
          <a:xfrm>
            <a:off x="3970939" y="0"/>
            <a:ext cx="3037840"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latin typeface="Arial" charset="0"/>
              </a:defRPr>
            </a:lvl1pPr>
          </a:lstStyle>
          <a:p>
            <a:pPr>
              <a:defRPr/>
            </a:pPr>
            <a:fld id="{2EB1CB5D-8E0E-4FA3-ABB1-9ABF76132BF0}" type="datetime1">
              <a:rPr lang="en-US"/>
              <a:pPr>
                <a:defRPr/>
              </a:pPr>
              <a:t>6/25/2018</a:t>
            </a:fld>
            <a:endParaRPr lang="en-US"/>
          </a:p>
        </p:txBody>
      </p:sp>
      <p:sp>
        <p:nvSpPr>
          <p:cNvPr id="96260"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a:latin typeface="Arial" charset="0"/>
              </a:defRPr>
            </a:lvl1pPr>
          </a:lstStyle>
          <a:p>
            <a:pPr>
              <a:defRPr/>
            </a:pPr>
            <a:endParaRPr lang="en-US"/>
          </a:p>
        </p:txBody>
      </p:sp>
      <p:sp>
        <p:nvSpPr>
          <p:cNvPr id="96261" name="Rectangle 5"/>
          <p:cNvSpPr>
            <a:spLocks noGrp="1" noChangeArrowheads="1"/>
          </p:cNvSpPr>
          <p:nvPr>
            <p:ph type="sldNum" sz="quarter" idx="3"/>
          </p:nvPr>
        </p:nvSpPr>
        <p:spPr bwMode="auto">
          <a:xfrm>
            <a:off x="3970939" y="8829675"/>
            <a:ext cx="3037840"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latin typeface="Arial" charset="0"/>
              </a:defRPr>
            </a:lvl1pPr>
          </a:lstStyle>
          <a:p>
            <a:pPr>
              <a:defRPr/>
            </a:pPr>
            <a:fld id="{23069A4C-4A8B-4A6B-AFAC-AED7BC98C90F}" type="slidenum">
              <a:rPr lang="en-US"/>
              <a:pPr>
                <a:defRPr/>
              </a:pPr>
              <a:t>‹#›</a:t>
            </a:fld>
            <a:endParaRPr lang="en-US"/>
          </a:p>
        </p:txBody>
      </p:sp>
    </p:spTree>
    <p:extLst>
      <p:ext uri="{BB962C8B-B14F-4D97-AF65-F5344CB8AC3E}">
        <p14:creationId xmlns:p14="http://schemas.microsoft.com/office/powerpoint/2010/main" val="3486380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9" y="0"/>
            <a:ext cx="3037840" cy="46513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latin typeface="Arial" charset="0"/>
              </a:defRPr>
            </a:lvl1pPr>
          </a:lstStyle>
          <a:p>
            <a:pPr>
              <a:defRPr/>
            </a:pPr>
            <a:fld id="{82C66EBB-EF2D-44EC-82AA-56624D046F86}" type="datetime1">
              <a:rPr lang="en-US"/>
              <a:pPr>
                <a:defRPr/>
              </a:pPr>
              <a:t>6/25/2018</a:t>
            </a:fld>
            <a:endParaRPr lang="en-US"/>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701041" y="4416426"/>
            <a:ext cx="5608320" cy="4183063"/>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9" y="8829675"/>
            <a:ext cx="3037840" cy="465138"/>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latin typeface="Arial" charset="0"/>
              </a:defRPr>
            </a:lvl1pPr>
          </a:lstStyle>
          <a:p>
            <a:pPr>
              <a:defRPr/>
            </a:pPr>
            <a:fld id="{C7C501FC-C761-48F9-93F1-D905C2A1BB5B}" type="slidenum">
              <a:rPr lang="en-US"/>
              <a:pPr>
                <a:defRPr/>
              </a:pPr>
              <a:t>‹#›</a:t>
            </a:fld>
            <a:endParaRPr lang="en-US"/>
          </a:p>
        </p:txBody>
      </p:sp>
    </p:spTree>
    <p:extLst>
      <p:ext uri="{BB962C8B-B14F-4D97-AF65-F5344CB8AC3E}">
        <p14:creationId xmlns:p14="http://schemas.microsoft.com/office/powerpoint/2010/main" val="50810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PP template web related.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219200"/>
            <a:ext cx="5257800" cy="1295400"/>
          </a:xfrm>
        </p:spPr>
        <p:txBody>
          <a:bodyPr>
            <a:normAutofit/>
          </a:bodyPr>
          <a:lstStyle>
            <a:lvl1pPr algn="l">
              <a:defRPr sz="3200" b="1">
                <a:solidFill>
                  <a:schemeClr val="accent3">
                    <a:lumMod val="40000"/>
                    <a:lumOff val="60000"/>
                  </a:schemeClr>
                </a:solidFill>
                <a:latin typeface="+mj-l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524000" y="3886200"/>
            <a:ext cx="5257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5318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159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263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23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60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4300" y="139700"/>
            <a:ext cx="7531100" cy="1003300"/>
          </a:xfrm>
        </p:spPr>
        <p:txBody>
          <a:bodyPr/>
          <a:lstStyle/>
          <a:p>
            <a:r>
              <a:rPr lang="en-US"/>
              <a:t>Click to edit Master title style</a:t>
            </a:r>
          </a:p>
        </p:txBody>
      </p:sp>
      <p:sp>
        <p:nvSpPr>
          <p:cNvPr id="3" name="Content Placeholder 2"/>
          <p:cNvSpPr>
            <a:spLocks noGrp="1"/>
          </p:cNvSpPr>
          <p:nvPr>
            <p:ph idx="1"/>
          </p:nvPr>
        </p:nvSpPr>
        <p:spPr>
          <a:xfrm>
            <a:off x="990600" y="1600200"/>
            <a:ext cx="7315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24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84300" y="139700"/>
            <a:ext cx="7531100" cy="1003300"/>
          </a:xfrm>
        </p:spPr>
        <p:txBody>
          <a:bodyPr/>
          <a:lstStyle/>
          <a:p>
            <a:r>
              <a:rPr lang="en-US"/>
              <a:t>Click to edit Master title style</a:t>
            </a:r>
          </a:p>
        </p:txBody>
      </p:sp>
      <p:sp>
        <p:nvSpPr>
          <p:cNvPr id="3" name="Chart Placeholder 2"/>
          <p:cNvSpPr>
            <a:spLocks noGrp="1"/>
          </p:cNvSpPr>
          <p:nvPr>
            <p:ph type="chart" idx="1"/>
          </p:nvPr>
        </p:nvSpPr>
        <p:spPr>
          <a:xfrm>
            <a:off x="990600" y="1600200"/>
            <a:ext cx="7315200" cy="4267200"/>
          </a:xfrm>
        </p:spPr>
        <p:txBody>
          <a:bodyPr/>
          <a:lstStyle/>
          <a:p>
            <a:pPr lvl="0"/>
            <a:endParaRPr lang="en-US" noProof="0"/>
          </a:p>
        </p:txBody>
      </p:sp>
    </p:spTree>
    <p:extLst>
      <p:ext uri="{BB962C8B-B14F-4D97-AF65-F5344CB8AC3E}">
        <p14:creationId xmlns:p14="http://schemas.microsoft.com/office/powerpoint/2010/main" val="161468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26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84300" y="139700"/>
            <a:ext cx="7531100" cy="1003300"/>
          </a:xfrm>
        </p:spPr>
        <p:txBody>
          <a:bodyPr/>
          <a:lstStyle/>
          <a:p>
            <a:r>
              <a:rPr lang="en-US"/>
              <a:t>Click to edit Master title style</a:t>
            </a:r>
          </a:p>
        </p:txBody>
      </p:sp>
      <p:sp>
        <p:nvSpPr>
          <p:cNvPr id="3" name="Table Placeholder 2"/>
          <p:cNvSpPr>
            <a:spLocks noGrp="1"/>
          </p:cNvSpPr>
          <p:nvPr>
            <p:ph type="tbl" idx="1"/>
          </p:nvPr>
        </p:nvSpPr>
        <p:spPr>
          <a:xfrm>
            <a:off x="990600" y="1600200"/>
            <a:ext cx="7315200" cy="4267200"/>
          </a:xfrm>
        </p:spPr>
        <p:txBody>
          <a:bodyPr/>
          <a:lstStyle/>
          <a:p>
            <a:pPr lvl="0"/>
            <a:endParaRPr lang="en-US" noProof="0"/>
          </a:p>
        </p:txBody>
      </p:sp>
    </p:spTree>
    <p:extLst>
      <p:ext uri="{BB962C8B-B14F-4D97-AF65-F5344CB8AC3E}">
        <p14:creationId xmlns:p14="http://schemas.microsoft.com/office/powerpoint/2010/main" val="82041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3" descr="blaze flag_slide.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1384300" y="139700"/>
            <a:ext cx="7531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990600" y="16002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6"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xStyles>
    <p:titleStyle>
      <a:lvl1pPr algn="l" defTabSz="457200" rtl="0" eaLnBrk="0" fontAlgn="base" hangingPunct="0">
        <a:spcBef>
          <a:spcPct val="0"/>
        </a:spcBef>
        <a:spcAft>
          <a:spcPct val="0"/>
        </a:spcAft>
        <a:defRPr sz="2800" b="1" kern="1200">
          <a:solidFill>
            <a:srgbClr val="D7E4BD"/>
          </a:solidFill>
          <a:latin typeface="+mj-lt"/>
          <a:ea typeface="Cambria" pitchFamily="18" charset="0"/>
          <a:cs typeface="Cambria" pitchFamily="18" charset="0"/>
        </a:defRPr>
      </a:lvl1pPr>
      <a:lvl2pPr algn="l" defTabSz="457200" rtl="0" eaLnBrk="0" fontAlgn="base" hangingPunct="0">
        <a:spcBef>
          <a:spcPct val="0"/>
        </a:spcBef>
        <a:spcAft>
          <a:spcPct val="0"/>
        </a:spcAft>
        <a:defRPr sz="2800" b="1">
          <a:solidFill>
            <a:srgbClr val="D7E4BD"/>
          </a:solidFill>
          <a:latin typeface="Calibri" pitchFamily="-109" charset="0"/>
          <a:ea typeface="Cambria" pitchFamily="18" charset="0"/>
          <a:cs typeface="Cambria" pitchFamily="18" charset="0"/>
        </a:defRPr>
      </a:lvl2pPr>
      <a:lvl3pPr algn="l" defTabSz="457200" rtl="0" eaLnBrk="0" fontAlgn="base" hangingPunct="0">
        <a:spcBef>
          <a:spcPct val="0"/>
        </a:spcBef>
        <a:spcAft>
          <a:spcPct val="0"/>
        </a:spcAft>
        <a:defRPr sz="2800" b="1">
          <a:solidFill>
            <a:srgbClr val="D7E4BD"/>
          </a:solidFill>
          <a:latin typeface="Calibri" pitchFamily="-109" charset="0"/>
          <a:ea typeface="Cambria" pitchFamily="18" charset="0"/>
          <a:cs typeface="Cambria" pitchFamily="18" charset="0"/>
        </a:defRPr>
      </a:lvl3pPr>
      <a:lvl4pPr algn="l" defTabSz="457200" rtl="0" eaLnBrk="0" fontAlgn="base" hangingPunct="0">
        <a:spcBef>
          <a:spcPct val="0"/>
        </a:spcBef>
        <a:spcAft>
          <a:spcPct val="0"/>
        </a:spcAft>
        <a:defRPr sz="2800" b="1">
          <a:solidFill>
            <a:srgbClr val="D7E4BD"/>
          </a:solidFill>
          <a:latin typeface="Calibri" pitchFamily="-109" charset="0"/>
          <a:ea typeface="Cambria" pitchFamily="18" charset="0"/>
          <a:cs typeface="Cambria" pitchFamily="18" charset="0"/>
        </a:defRPr>
      </a:lvl4pPr>
      <a:lvl5pPr algn="l" defTabSz="457200" rtl="0" eaLnBrk="0" fontAlgn="base" hangingPunct="0">
        <a:spcBef>
          <a:spcPct val="0"/>
        </a:spcBef>
        <a:spcAft>
          <a:spcPct val="0"/>
        </a:spcAft>
        <a:defRPr sz="2800" b="1">
          <a:solidFill>
            <a:srgbClr val="D7E4BD"/>
          </a:solidFill>
          <a:latin typeface="Calibri" pitchFamily="-109" charset="0"/>
          <a:ea typeface="Cambria" pitchFamily="18" charset="0"/>
          <a:cs typeface="Cambria" pitchFamily="18" charset="0"/>
        </a:defRPr>
      </a:lvl5pPr>
      <a:lvl6pPr marL="4572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6pPr>
      <a:lvl7pPr marL="9144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7pPr>
      <a:lvl8pPr marL="13716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8pPr>
      <a:lvl9pPr marL="1828800" algn="ctr" defTabSz="457200" rtl="0" fontAlgn="base">
        <a:spcBef>
          <a:spcPct val="0"/>
        </a:spcBef>
        <a:spcAft>
          <a:spcPct val="0"/>
        </a:spcAft>
        <a:defRPr sz="4400">
          <a:solidFill>
            <a:schemeClr val="tx1"/>
          </a:solidFill>
          <a:latin typeface="Calibri" pitchFamily="-109" charset="0"/>
          <a:ea typeface="ヒラギノ角ゴ Pro W3" pitchFamily="-109" charset="-128"/>
          <a:cs typeface="ヒラギノ角ゴ Pro W3" pitchFamily="-109" charset="-128"/>
        </a:defRPr>
      </a:lvl9pPr>
    </p:titleStyle>
    <p:bodyStyle>
      <a:lvl1pPr marL="228600" indent="-228600" algn="l" defTabSz="457200" rtl="0" eaLnBrk="0" fontAlgn="base" hangingPunct="0">
        <a:spcBef>
          <a:spcPct val="20000"/>
        </a:spcBef>
        <a:spcAft>
          <a:spcPct val="0"/>
        </a:spcAft>
        <a:buFont typeface="Arial" pitchFamily="34" charset="0"/>
        <a:buChar char="•"/>
        <a:defRPr sz="2800" kern="1200">
          <a:solidFill>
            <a:schemeClr val="tx1"/>
          </a:solidFill>
          <a:latin typeface="+mj-lt"/>
          <a:ea typeface="Cambria" pitchFamily="18" charset="0"/>
          <a:cs typeface="Cambria" pitchFamily="18" charset="0"/>
        </a:defRPr>
      </a:lvl1pPr>
      <a:lvl2pPr marL="457200" indent="-228600" algn="l" defTabSz="457200" rtl="0" eaLnBrk="0" fontAlgn="base" hangingPunct="0">
        <a:spcBef>
          <a:spcPct val="20000"/>
        </a:spcBef>
        <a:spcAft>
          <a:spcPct val="0"/>
        </a:spcAft>
        <a:buFont typeface="Arial" pitchFamily="34" charset="0"/>
        <a:buChar char="•"/>
        <a:defRPr sz="2400" kern="1200">
          <a:solidFill>
            <a:schemeClr val="tx1"/>
          </a:solidFill>
          <a:latin typeface="+mj-lt"/>
          <a:ea typeface="Cambria" pitchFamily="18" charset="0"/>
          <a:cs typeface="Cambria" pitchFamily="18" charset="0"/>
        </a:defRPr>
      </a:lvl2pPr>
      <a:lvl3pPr marL="685800" indent="-228600" algn="l" defTabSz="457200" rtl="0" eaLnBrk="0" fontAlgn="base" hangingPunct="0">
        <a:spcBef>
          <a:spcPct val="20000"/>
        </a:spcBef>
        <a:spcAft>
          <a:spcPct val="0"/>
        </a:spcAft>
        <a:buFont typeface="Arial" pitchFamily="34" charset="0"/>
        <a:buChar char="•"/>
        <a:defRPr sz="2400" kern="1200">
          <a:solidFill>
            <a:schemeClr val="tx1"/>
          </a:solidFill>
          <a:latin typeface="+mj-lt"/>
          <a:ea typeface="Geneva" charset="-128"/>
          <a:cs typeface="Geneva" charset="-128"/>
        </a:defRPr>
      </a:lvl3pPr>
      <a:lvl4pPr marL="977900" indent="-292100" algn="l" defTabSz="457200" rtl="0" eaLnBrk="0" fontAlgn="base" hangingPunct="0">
        <a:spcBef>
          <a:spcPct val="20000"/>
        </a:spcBef>
        <a:spcAft>
          <a:spcPct val="0"/>
        </a:spcAft>
        <a:buFont typeface="Arial" pitchFamily="34" charset="0"/>
        <a:buChar char="•"/>
        <a:defRPr sz="2400" kern="1200">
          <a:solidFill>
            <a:schemeClr val="tx1"/>
          </a:solidFill>
          <a:latin typeface="+mj-lt"/>
          <a:ea typeface="Geneva" charset="-128"/>
          <a:cs typeface="Geneva"/>
        </a:defRPr>
      </a:lvl4pPr>
      <a:lvl5pPr marL="1206500" indent="-228600" algn="l" defTabSz="457200" rtl="0" eaLnBrk="0" fontAlgn="base" hangingPunct="0">
        <a:spcBef>
          <a:spcPct val="20000"/>
        </a:spcBef>
        <a:spcAft>
          <a:spcPct val="0"/>
        </a:spcAft>
        <a:buFont typeface="Arial" pitchFamily="34" charset="0"/>
        <a:buChar char="•"/>
        <a:defRPr sz="2400" kern="1200">
          <a:solidFill>
            <a:schemeClr val="tx1"/>
          </a:solidFill>
          <a:latin typeface="+mj-lt"/>
          <a:ea typeface="Geneva"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ctrTitle" idx="4294967295"/>
          </p:nvPr>
        </p:nvSpPr>
        <p:spPr>
          <a:xfrm>
            <a:off x="1295400" y="1143000"/>
            <a:ext cx="7924800" cy="1828800"/>
          </a:xfrm>
        </p:spPr>
        <p:txBody>
          <a:bodyPr/>
          <a:lstStyle/>
          <a:p>
            <a:pPr algn="ctr">
              <a:defRPr/>
            </a:pP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Examining the FMCSA Vision Standard and Vision Waiver Program for Commercial Motor Vehicle Drivers</a:t>
            </a:r>
            <a:endPar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Rectangle 3"/>
          <p:cNvSpPr>
            <a:spLocks noGrp="1"/>
          </p:cNvSpPr>
          <p:nvPr>
            <p:ph type="subTitle" idx="4294967295"/>
          </p:nvPr>
        </p:nvSpPr>
        <p:spPr>
          <a:xfrm>
            <a:off x="228600" y="3733800"/>
            <a:ext cx="8382000" cy="2667000"/>
          </a:xfrm>
        </p:spPr>
        <p:txBody>
          <a:bodyPr/>
          <a:lstStyle/>
          <a:p>
            <a:pPr marL="0" indent="0" algn="ctr">
              <a:buFont typeface="Arial" pitchFamily="34" charset="0"/>
              <a:buNone/>
            </a:pPr>
            <a:r>
              <a:rPr lang="en-US" altLang="en-US" dirty="0" smtClean="0">
                <a:latin typeface="Times New Roman" panose="02020603050405020304" pitchFamily="18" charset="0"/>
                <a:cs typeface="Times New Roman" panose="02020603050405020304" pitchFamily="18" charset="0"/>
              </a:rPr>
              <a:t>Karlene K. Ball, PhD</a:t>
            </a:r>
          </a:p>
          <a:p>
            <a:pPr marL="0" indent="0" algn="ctr">
              <a:buFont typeface="Arial" pitchFamily="34" charset="0"/>
              <a:buNone/>
            </a:pPr>
            <a:r>
              <a:rPr lang="en-US" altLang="en-US" dirty="0" smtClean="0">
                <a:latin typeface="Times New Roman" panose="02020603050405020304" pitchFamily="18" charset="0"/>
                <a:cs typeface="Times New Roman" panose="02020603050405020304" pitchFamily="18" charset="0"/>
              </a:rPr>
              <a:t>Gerald McGwin, PhD</a:t>
            </a:r>
          </a:p>
          <a:p>
            <a:pPr marL="0" indent="0" algn="ctr">
              <a:buFont typeface="Arial" pitchFamily="34" charset="0"/>
              <a:buNone/>
            </a:pPr>
            <a:r>
              <a:rPr lang="en-US" altLang="en-US" dirty="0" smtClean="0">
                <a:latin typeface="Times New Roman" panose="02020603050405020304" pitchFamily="18" charset="0"/>
                <a:cs typeface="Times New Roman" panose="02020603050405020304" pitchFamily="18" charset="0"/>
              </a:rPr>
              <a:t>Cynthia Owsley, PhD</a:t>
            </a:r>
          </a:p>
          <a:p>
            <a:pPr marL="0" indent="0" algn="ctr">
              <a:buFont typeface="Arial" pitchFamily="34" charset="0"/>
              <a:buNone/>
            </a:pPr>
            <a:endParaRPr lang="en-US" altLang="en-US" sz="2400" dirty="0" smtClean="0">
              <a:latin typeface="Times New Roman" panose="02020603050405020304" pitchFamily="18" charset="0"/>
              <a:cs typeface="Times New Roman" panose="02020603050405020304" pitchFamily="18" charset="0"/>
            </a:endParaRPr>
          </a:p>
          <a:p>
            <a:pPr marL="0" indent="0">
              <a:buFont typeface="Arial" pitchFamily="34" charset="0"/>
              <a:buNone/>
            </a:pP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Horizontal Field of View on Collisions</a:t>
            </a:r>
            <a:endParaRPr lang="en-US" dirty="0"/>
          </a:p>
        </p:txBody>
      </p:sp>
      <p:pic>
        <p:nvPicPr>
          <p:cNvPr id="6" name="Content Placeholder 5"/>
          <p:cNvPicPr>
            <a:picLocks noGrp="1"/>
          </p:cNvPicPr>
          <p:nvPr>
            <p:ph idx="1"/>
          </p:nvPr>
        </p:nvPicPr>
        <p:blipFill rotWithShape="1">
          <a:blip r:embed="rId2"/>
          <a:srcRect l="9892" t="12969" r="60249" b="19619"/>
          <a:stretch/>
        </p:blipFill>
        <p:spPr bwMode="auto">
          <a:xfrm>
            <a:off x="389389" y="1524000"/>
            <a:ext cx="82296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6917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Impact of Horizontal Field of View on Collisions</a:t>
            </a:r>
          </a:p>
        </p:txBody>
      </p:sp>
      <p:pic>
        <p:nvPicPr>
          <p:cNvPr id="8" name="Content Placeholder 7"/>
          <p:cNvPicPr>
            <a:picLocks noGrp="1"/>
          </p:cNvPicPr>
          <p:nvPr>
            <p:ph idx="1"/>
          </p:nvPr>
        </p:nvPicPr>
        <p:blipFill rotWithShape="1">
          <a:blip r:embed="rId2"/>
          <a:srcRect l="10139" t="12553" r="60543" b="29323"/>
          <a:stretch/>
        </p:blipFill>
        <p:spPr bwMode="auto">
          <a:xfrm>
            <a:off x="381000" y="1524000"/>
            <a:ext cx="8534400" cy="4706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3797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74183753"/>
              </p:ext>
            </p:extLst>
          </p:nvPr>
        </p:nvGraphicFramePr>
        <p:xfrm>
          <a:off x="228600" y="1600197"/>
          <a:ext cx="8686801" cy="4648199"/>
        </p:xfrm>
        <a:graphic>
          <a:graphicData uri="http://schemas.openxmlformats.org/drawingml/2006/table">
            <a:tbl>
              <a:tblPr firstRow="1" firstCol="1" bandRow="1">
                <a:tableStyleId>{5C22544A-7EE6-4342-B048-85BDC9FD1C3A}</a:tableStyleId>
              </a:tblPr>
              <a:tblGrid>
                <a:gridCol w="2508487">
                  <a:extLst>
                    <a:ext uri="{9D8B030D-6E8A-4147-A177-3AD203B41FA5}">
                      <a16:colId xmlns:a16="http://schemas.microsoft.com/office/drawing/2014/main" val="519259965"/>
                    </a:ext>
                  </a:extLst>
                </a:gridCol>
                <a:gridCol w="1337860">
                  <a:extLst>
                    <a:ext uri="{9D8B030D-6E8A-4147-A177-3AD203B41FA5}">
                      <a16:colId xmlns:a16="http://schemas.microsoft.com/office/drawing/2014/main" val="2406548371"/>
                    </a:ext>
                  </a:extLst>
                </a:gridCol>
                <a:gridCol w="1365732">
                  <a:extLst>
                    <a:ext uri="{9D8B030D-6E8A-4147-A177-3AD203B41FA5}">
                      <a16:colId xmlns:a16="http://schemas.microsoft.com/office/drawing/2014/main" val="3002253541"/>
                    </a:ext>
                  </a:extLst>
                </a:gridCol>
                <a:gridCol w="1737361">
                  <a:extLst>
                    <a:ext uri="{9D8B030D-6E8A-4147-A177-3AD203B41FA5}">
                      <a16:colId xmlns:a16="http://schemas.microsoft.com/office/drawing/2014/main" val="633541575"/>
                    </a:ext>
                  </a:extLst>
                </a:gridCol>
                <a:gridCol w="1737361">
                  <a:extLst>
                    <a:ext uri="{9D8B030D-6E8A-4147-A177-3AD203B41FA5}">
                      <a16:colId xmlns:a16="http://schemas.microsoft.com/office/drawing/2014/main" val="1705672509"/>
                    </a:ext>
                  </a:extLst>
                </a:gridCol>
              </a:tblGrid>
              <a:tr h="929639">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No. (%) of 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Collision Rate per 100 000 Person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Rate Ratio </a:t>
                      </a:r>
                    </a:p>
                    <a:p>
                      <a:pPr marL="0" marR="0" algn="ctr">
                        <a:lnSpc>
                          <a:spcPct val="107000"/>
                        </a:lnSpc>
                        <a:spcBef>
                          <a:spcPts val="0"/>
                        </a:spcBef>
                        <a:spcAft>
                          <a:spcPts val="0"/>
                        </a:spcAft>
                      </a:pPr>
                      <a:r>
                        <a:rPr lang="en-US" sz="1600" dirty="0">
                          <a:effectLst/>
                        </a:rPr>
                        <a:t>(95% Confidence Interval)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4189555060"/>
                  </a:ext>
                </a:extLst>
              </a:tr>
              <a:tr h="309880">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3640509170"/>
                  </a:ext>
                </a:extLst>
              </a:tr>
              <a:tr h="309880">
                <a:tc>
                  <a:txBody>
                    <a:bodyPr/>
                    <a:lstStyle/>
                    <a:p>
                      <a:pPr marL="0" marR="0">
                        <a:lnSpc>
                          <a:spcPct val="107000"/>
                        </a:lnSpc>
                        <a:spcBef>
                          <a:spcPts val="0"/>
                        </a:spcBef>
                        <a:spcAft>
                          <a:spcPts val="0"/>
                        </a:spcAft>
                      </a:pPr>
                      <a:r>
                        <a:rPr lang="en-US" sz="1600" dirty="0">
                          <a:effectLst/>
                        </a:rPr>
                        <a:t>Horizontal Field of View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979111846"/>
                  </a:ext>
                </a:extLst>
              </a:tr>
              <a:tr h="309880">
                <a:tc>
                  <a:txBody>
                    <a:bodyPr/>
                    <a:lstStyle/>
                    <a:p>
                      <a:pPr marL="0" marR="0">
                        <a:lnSpc>
                          <a:spcPct val="107000"/>
                        </a:lnSpc>
                        <a:spcBef>
                          <a:spcPts val="0"/>
                        </a:spcBef>
                        <a:spcAft>
                          <a:spcPts val="0"/>
                        </a:spcAft>
                      </a:pPr>
                      <a:r>
                        <a:rPr lang="en-US" sz="1600">
                          <a:effectLst/>
                        </a:rPr>
                        <a:t>     Right eye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2342808817"/>
                  </a:ext>
                </a:extLst>
              </a:tr>
              <a:tr h="309880">
                <a:tc>
                  <a:txBody>
                    <a:bodyPr/>
                    <a:lstStyle/>
                    <a:p>
                      <a:pPr marL="0" marR="0">
                        <a:lnSpc>
                          <a:spcPct val="107000"/>
                        </a:lnSpc>
                        <a:spcBef>
                          <a:spcPts val="0"/>
                        </a:spcBef>
                        <a:spcAft>
                          <a:spcPts val="0"/>
                        </a:spcAft>
                      </a:pPr>
                      <a:r>
                        <a:rPr lang="en-US" sz="1600">
                          <a:effectLst/>
                        </a:rPr>
                        <a:t>          &lt;70 degrees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2 441 (1.4)</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5.5</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1.15 (1.04-1.27)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smtClean="0">
                          <a:effectLst/>
                        </a:rPr>
                        <a:t>0.0057*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3757367679"/>
                  </a:ext>
                </a:extLst>
              </a:tr>
              <a:tr h="309880">
                <a:tc>
                  <a:txBody>
                    <a:bodyPr/>
                    <a:lstStyle/>
                    <a:p>
                      <a:pPr marL="0" marR="0">
                        <a:lnSpc>
                          <a:spcPct val="107000"/>
                        </a:lnSpc>
                        <a:spcBef>
                          <a:spcPts val="0"/>
                        </a:spcBef>
                        <a:spcAft>
                          <a:spcPts val="0"/>
                        </a:spcAft>
                      </a:pPr>
                      <a:r>
                        <a:rPr lang="en-US" sz="1600">
                          <a:effectLst/>
                        </a:rPr>
                        <a:t>          &gt;70 degrees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168 414 (98.6)</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2024327737"/>
                  </a:ext>
                </a:extLst>
              </a:tr>
              <a:tr h="309880">
                <a:tc>
                  <a:txBody>
                    <a:bodyPr/>
                    <a:lstStyle/>
                    <a:p>
                      <a:pPr marL="0" marR="0">
                        <a:lnSpc>
                          <a:spcPct val="107000"/>
                        </a:lnSpc>
                        <a:spcBef>
                          <a:spcPts val="0"/>
                        </a:spcBef>
                        <a:spcAft>
                          <a:spcPts val="0"/>
                        </a:spcAft>
                      </a:pPr>
                      <a:r>
                        <a:rPr lang="en-US" sz="1600">
                          <a:effectLst/>
                        </a:rPr>
                        <a:t>     Left eye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4100107632"/>
                  </a:ext>
                </a:extLst>
              </a:tr>
              <a:tr h="309880">
                <a:tc>
                  <a:txBody>
                    <a:bodyPr/>
                    <a:lstStyle/>
                    <a:p>
                      <a:pPr marL="0" marR="0">
                        <a:lnSpc>
                          <a:spcPct val="107000"/>
                        </a:lnSpc>
                        <a:spcBef>
                          <a:spcPts val="0"/>
                        </a:spcBef>
                        <a:spcAft>
                          <a:spcPts val="0"/>
                        </a:spcAft>
                      </a:pPr>
                      <a:r>
                        <a:rPr lang="en-US" sz="1600">
                          <a:effectLst/>
                        </a:rPr>
                        <a:t>          &lt;70 degrees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2 827 (1.7)</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5.2</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1.09 (0.99-1.20)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0.0737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2867479198"/>
                  </a:ext>
                </a:extLst>
              </a:tr>
              <a:tr h="309880">
                <a:tc>
                  <a:txBody>
                    <a:bodyPr/>
                    <a:lstStyle/>
                    <a:p>
                      <a:pPr marL="0" marR="0">
                        <a:lnSpc>
                          <a:spcPct val="107000"/>
                        </a:lnSpc>
                        <a:spcBef>
                          <a:spcPts val="0"/>
                        </a:spcBef>
                        <a:spcAft>
                          <a:spcPts val="0"/>
                        </a:spcAft>
                      </a:pPr>
                      <a:r>
                        <a:rPr lang="en-US" sz="1600">
                          <a:effectLst/>
                        </a:rPr>
                        <a:t>          &gt;70 degrees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168 028 (98.4)</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3894715683"/>
                  </a:ext>
                </a:extLst>
              </a:tr>
              <a:tr h="309880">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3492789392"/>
                  </a:ext>
                </a:extLst>
              </a:tr>
              <a:tr h="309880">
                <a:tc>
                  <a:txBody>
                    <a:bodyPr/>
                    <a:lstStyle/>
                    <a:p>
                      <a:pPr marL="0" marR="0">
                        <a:lnSpc>
                          <a:spcPct val="107000"/>
                        </a:lnSpc>
                        <a:spcBef>
                          <a:spcPts val="0"/>
                        </a:spcBef>
                        <a:spcAft>
                          <a:spcPts val="0"/>
                        </a:spcAft>
                      </a:pPr>
                      <a:r>
                        <a:rPr lang="en-US" sz="1600">
                          <a:effectLst/>
                        </a:rPr>
                        <a:t>     Neither eye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167 741 (98.2)</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4.8</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4122404493"/>
                  </a:ext>
                </a:extLst>
              </a:tr>
              <a:tr h="309880">
                <a:tc>
                  <a:txBody>
                    <a:bodyPr/>
                    <a:lstStyle/>
                    <a:p>
                      <a:pPr marL="0" marR="0">
                        <a:lnSpc>
                          <a:spcPct val="107000"/>
                        </a:lnSpc>
                        <a:spcBef>
                          <a:spcPts val="0"/>
                        </a:spcBef>
                        <a:spcAft>
                          <a:spcPts val="0"/>
                        </a:spcAft>
                      </a:pPr>
                      <a:r>
                        <a:rPr lang="en-US" sz="1600">
                          <a:effectLst/>
                        </a:rPr>
                        <a:t>     Either eye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960 (0.6)</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4.4</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0.92 (0.77-1.11)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a:effectLst/>
                        </a:rPr>
                        <a:t>0.3761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1288230805"/>
                  </a:ext>
                </a:extLst>
              </a:tr>
              <a:tr h="309880">
                <a:tc>
                  <a:txBody>
                    <a:bodyPr/>
                    <a:lstStyle/>
                    <a:p>
                      <a:pPr marL="0" marR="0">
                        <a:lnSpc>
                          <a:spcPct val="107000"/>
                        </a:lnSpc>
                        <a:spcBef>
                          <a:spcPts val="0"/>
                        </a:spcBef>
                        <a:spcAft>
                          <a:spcPts val="0"/>
                        </a:spcAft>
                      </a:pPr>
                      <a:r>
                        <a:rPr lang="en-US" sz="1600">
                          <a:effectLst/>
                        </a:rPr>
                        <a:t>     Both eyes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2 154 (1.3)</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spcBef>
                          <a:spcPts val="0"/>
                        </a:spcBef>
                        <a:spcAft>
                          <a:spcPts val="0"/>
                        </a:spcAft>
                      </a:pPr>
                      <a:r>
                        <a:rPr lang="en-US" sz="1600">
                          <a:effectLst/>
                        </a:rPr>
                        <a:t>5.5</a:t>
                      </a:r>
                      <a:endParaRPr lang="en-US" sz="1600">
                        <a:effectLst/>
                        <a:latin typeface="Calibri" panose="020F0502020204030204" pitchFamily="34" charset="0"/>
                        <a:ea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a:effectLst/>
                        </a:rPr>
                        <a:t>1.16 (1.04-1.29)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tc>
                  <a:txBody>
                    <a:bodyPr/>
                    <a:lstStyle/>
                    <a:p>
                      <a:pPr marL="0" marR="0" algn="ctr">
                        <a:lnSpc>
                          <a:spcPct val="107000"/>
                        </a:lnSpc>
                        <a:spcBef>
                          <a:spcPts val="0"/>
                        </a:spcBef>
                        <a:spcAft>
                          <a:spcPts val="0"/>
                        </a:spcAft>
                      </a:pPr>
                      <a:r>
                        <a:rPr lang="en-US" sz="1600" dirty="0" smtClean="0">
                          <a:effectLst/>
                        </a:rPr>
                        <a:t>0.0059*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164" marR="62164" marT="0" marB="0"/>
                </a:tc>
                <a:extLst>
                  <a:ext uri="{0D108BD9-81ED-4DB2-BD59-A6C34878D82A}">
                    <a16:rowId xmlns:a16="http://schemas.microsoft.com/office/drawing/2014/main" val="2724747548"/>
                  </a:ext>
                </a:extLst>
              </a:tr>
            </a:tbl>
          </a:graphicData>
        </a:graphic>
      </p:graphicFrame>
      <p:sp>
        <p:nvSpPr>
          <p:cNvPr id="3" name="Title 2"/>
          <p:cNvSpPr>
            <a:spLocks noGrp="1"/>
          </p:cNvSpPr>
          <p:nvPr>
            <p:ph type="title"/>
          </p:nvPr>
        </p:nvSpPr>
        <p:spPr/>
        <p:txBody>
          <a:bodyPr/>
          <a:lstStyle/>
          <a:p>
            <a:r>
              <a:rPr lang="en-US" dirty="0" smtClean="0"/>
              <a:t>Rate Ratios and Confidence Intervals</a:t>
            </a:r>
            <a:endParaRPr lang="en-US" dirty="0"/>
          </a:p>
        </p:txBody>
      </p:sp>
      <p:sp>
        <p:nvSpPr>
          <p:cNvPr id="5" name="Rectangle 1"/>
          <p:cNvSpPr>
            <a:spLocks noChangeArrowheads="1"/>
          </p:cNvSpPr>
          <p:nvPr/>
        </p:nvSpPr>
        <p:spPr bwMode="auto">
          <a:xfrm>
            <a:off x="0" y="-109954"/>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n-US" altLang="en-US"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en-US" altLang="en-US" sz="1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122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other Visual Characteristics</a:t>
            </a:r>
            <a:endParaRPr lang="en-US" dirty="0"/>
          </a:p>
        </p:txBody>
      </p:sp>
      <p:pic>
        <p:nvPicPr>
          <p:cNvPr id="5" name="Content Placeholder 4"/>
          <p:cNvPicPr>
            <a:picLocks noGrp="1"/>
          </p:cNvPicPr>
          <p:nvPr>
            <p:ph idx="1"/>
          </p:nvPr>
        </p:nvPicPr>
        <p:blipFill rotWithShape="1">
          <a:blip r:embed="rId2"/>
          <a:srcRect l="10130" t="13265" r="60574" b="9795"/>
          <a:stretch/>
        </p:blipFill>
        <p:spPr bwMode="auto">
          <a:xfrm>
            <a:off x="381000" y="1482969"/>
            <a:ext cx="85344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24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41147207"/>
              </p:ext>
            </p:extLst>
          </p:nvPr>
        </p:nvGraphicFramePr>
        <p:xfrm>
          <a:off x="457200" y="1572006"/>
          <a:ext cx="8305799" cy="4742885"/>
        </p:xfrm>
        <a:graphic>
          <a:graphicData uri="http://schemas.openxmlformats.org/drawingml/2006/table">
            <a:tbl>
              <a:tblPr firstRow="1" firstCol="1" bandRow="1">
                <a:tableStyleId>{5C22544A-7EE6-4342-B048-85BDC9FD1C3A}</a:tableStyleId>
              </a:tblPr>
              <a:tblGrid>
                <a:gridCol w="2398466">
                  <a:extLst>
                    <a:ext uri="{9D8B030D-6E8A-4147-A177-3AD203B41FA5}">
                      <a16:colId xmlns:a16="http://schemas.microsoft.com/office/drawing/2014/main" val="4031500168"/>
                    </a:ext>
                  </a:extLst>
                </a:gridCol>
                <a:gridCol w="1279183">
                  <a:extLst>
                    <a:ext uri="{9D8B030D-6E8A-4147-A177-3AD203B41FA5}">
                      <a16:colId xmlns:a16="http://schemas.microsoft.com/office/drawing/2014/main" val="2143127592"/>
                    </a:ext>
                  </a:extLst>
                </a:gridCol>
                <a:gridCol w="1305830">
                  <a:extLst>
                    <a:ext uri="{9D8B030D-6E8A-4147-A177-3AD203B41FA5}">
                      <a16:colId xmlns:a16="http://schemas.microsoft.com/office/drawing/2014/main" val="2443860442"/>
                    </a:ext>
                  </a:extLst>
                </a:gridCol>
                <a:gridCol w="1661160">
                  <a:extLst>
                    <a:ext uri="{9D8B030D-6E8A-4147-A177-3AD203B41FA5}">
                      <a16:colId xmlns:a16="http://schemas.microsoft.com/office/drawing/2014/main" val="3856491466"/>
                    </a:ext>
                  </a:extLst>
                </a:gridCol>
                <a:gridCol w="1661160">
                  <a:extLst>
                    <a:ext uri="{9D8B030D-6E8A-4147-A177-3AD203B41FA5}">
                      <a16:colId xmlns:a16="http://schemas.microsoft.com/office/drawing/2014/main" val="3165209209"/>
                    </a:ext>
                  </a:extLst>
                </a:gridCol>
              </a:tblGrid>
              <a:tr h="1119887">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No. (%) of 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Collision Rate per 100 000 Person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Rate Ratio </a:t>
                      </a:r>
                    </a:p>
                    <a:p>
                      <a:pPr marL="0" marR="0" algn="ctr">
                        <a:lnSpc>
                          <a:spcPct val="107000"/>
                        </a:lnSpc>
                        <a:spcBef>
                          <a:spcPts val="0"/>
                        </a:spcBef>
                        <a:spcAft>
                          <a:spcPts val="0"/>
                        </a:spcAft>
                      </a:pPr>
                      <a:r>
                        <a:rPr lang="en-US" sz="1600" dirty="0">
                          <a:effectLst/>
                        </a:rPr>
                        <a:t>(95% Confidence Interval)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2343602824"/>
                  </a:ext>
                </a:extLst>
              </a:tr>
              <a:tr h="378234">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3900539449"/>
                  </a:ext>
                </a:extLst>
              </a:tr>
              <a:tr h="378234">
                <a:tc>
                  <a:txBody>
                    <a:bodyPr/>
                    <a:lstStyle/>
                    <a:p>
                      <a:pPr marL="0" marR="0">
                        <a:lnSpc>
                          <a:spcPct val="107000"/>
                        </a:lnSpc>
                        <a:spcBef>
                          <a:spcPts val="0"/>
                        </a:spcBef>
                        <a:spcAft>
                          <a:spcPts val="0"/>
                        </a:spcAft>
                      </a:pPr>
                      <a:r>
                        <a:rPr lang="en-US" sz="1600" dirty="0">
                          <a:effectLst/>
                        </a:rPr>
                        <a:t>Recognizes Colors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719654809"/>
                  </a:ext>
                </a:extLst>
              </a:tr>
              <a:tr h="378234">
                <a:tc>
                  <a:txBody>
                    <a:bodyPr/>
                    <a:lstStyle/>
                    <a:p>
                      <a:pPr marL="0" marR="0">
                        <a:lnSpc>
                          <a:spcPct val="107000"/>
                        </a:lnSpc>
                        <a:spcBef>
                          <a:spcPts val="0"/>
                        </a:spcBef>
                        <a:spcAft>
                          <a:spcPts val="0"/>
                        </a:spcAft>
                      </a:pPr>
                      <a:r>
                        <a:rPr lang="en-US" sz="1600">
                          <a:effectLst/>
                        </a:rPr>
                        <a:t>     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170 645 (99.9)</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4232915427"/>
                  </a:ext>
                </a:extLst>
              </a:tr>
              <a:tr h="378234">
                <a:tc>
                  <a:txBody>
                    <a:bodyPr/>
                    <a:lstStyle/>
                    <a:p>
                      <a:pPr marL="0" marR="0">
                        <a:lnSpc>
                          <a:spcPct val="107000"/>
                        </a:lnSpc>
                        <a:spcBef>
                          <a:spcPts val="0"/>
                        </a:spcBef>
                        <a:spcAft>
                          <a:spcPts val="0"/>
                        </a:spcAft>
                      </a:pPr>
                      <a:r>
                        <a:rPr lang="en-US" sz="1600">
                          <a:effectLst/>
                        </a:rPr>
                        <a:t>     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210 (0.1)</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6.6</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1.39 (1.03-1.88)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smtClean="0">
                          <a:effectLst/>
                        </a:rPr>
                        <a:t>0.0294*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402912757"/>
                  </a:ext>
                </a:extLst>
              </a:tr>
              <a:tr h="378234">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282589063"/>
                  </a:ext>
                </a:extLst>
              </a:tr>
              <a:tr h="378234">
                <a:tc>
                  <a:txBody>
                    <a:bodyPr/>
                    <a:lstStyle/>
                    <a:p>
                      <a:pPr marL="0" marR="0">
                        <a:lnSpc>
                          <a:spcPct val="107000"/>
                        </a:lnSpc>
                        <a:spcBef>
                          <a:spcPts val="0"/>
                        </a:spcBef>
                        <a:spcAft>
                          <a:spcPts val="0"/>
                        </a:spcAft>
                      </a:pPr>
                      <a:r>
                        <a:rPr lang="en-US" sz="1600">
                          <a:effectLst/>
                        </a:rPr>
                        <a:t>Monocular Vision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323670990"/>
                  </a:ext>
                </a:extLst>
              </a:tr>
              <a:tr h="378234">
                <a:tc>
                  <a:txBody>
                    <a:bodyPr/>
                    <a:lstStyle/>
                    <a:p>
                      <a:pPr marL="0" marR="0">
                        <a:lnSpc>
                          <a:spcPct val="107000"/>
                        </a:lnSpc>
                        <a:spcBef>
                          <a:spcPts val="0"/>
                        </a:spcBef>
                        <a:spcAft>
                          <a:spcPts val="0"/>
                        </a:spcAft>
                      </a:pPr>
                      <a:r>
                        <a:rPr lang="en-US" sz="1600">
                          <a:effectLst/>
                        </a:rPr>
                        <a:t>     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170 393 (99.7)</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099775387"/>
                  </a:ext>
                </a:extLst>
              </a:tr>
              <a:tr h="378234">
                <a:tc>
                  <a:txBody>
                    <a:bodyPr/>
                    <a:lstStyle/>
                    <a:p>
                      <a:pPr marL="0" marR="0">
                        <a:lnSpc>
                          <a:spcPct val="107000"/>
                        </a:lnSpc>
                        <a:spcBef>
                          <a:spcPts val="0"/>
                        </a:spcBef>
                        <a:spcAft>
                          <a:spcPts val="0"/>
                        </a:spcAft>
                      </a:pPr>
                      <a:r>
                        <a:rPr lang="en-US" sz="1600">
                          <a:effectLst/>
                        </a:rPr>
                        <a:t>     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462 (0.3)</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4.3</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0.89 (</a:t>
                      </a:r>
                      <a:r>
                        <a:rPr lang="en-US" sz="1600" dirty="0" smtClean="0">
                          <a:effectLst/>
                        </a:rPr>
                        <a:t>0.69-1.16)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0.3936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3141957992"/>
                  </a:ext>
                </a:extLst>
              </a:tr>
              <a:tr h="378234">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3148225267"/>
                  </a:ext>
                </a:extLst>
              </a:tr>
            </a:tbl>
          </a:graphicData>
        </a:graphic>
      </p:graphicFrame>
      <p:sp>
        <p:nvSpPr>
          <p:cNvPr id="3" name="Title 2"/>
          <p:cNvSpPr>
            <a:spLocks noGrp="1"/>
          </p:cNvSpPr>
          <p:nvPr>
            <p:ph type="title"/>
          </p:nvPr>
        </p:nvSpPr>
        <p:spPr/>
        <p:txBody>
          <a:bodyPr/>
          <a:lstStyle/>
          <a:p>
            <a:r>
              <a:rPr lang="en-US" dirty="0" smtClean="0"/>
              <a:t>Rate Ratios and Confidence Intervals</a:t>
            </a:r>
            <a:endParaRPr lang="en-US" dirty="0"/>
          </a:p>
        </p:txBody>
      </p:sp>
      <p:sp>
        <p:nvSpPr>
          <p:cNvPr id="5" name="Rectangle 1"/>
          <p:cNvSpPr>
            <a:spLocks noChangeArrowheads="1"/>
          </p:cNvSpPr>
          <p:nvPr/>
        </p:nvSpPr>
        <p:spPr bwMode="auto">
          <a:xfrm>
            <a:off x="-2445049" y="1571625"/>
            <a:ext cx="185115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3979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Rate Ratios and Confidence Intervals by 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9714531"/>
              </p:ext>
            </p:extLst>
          </p:nvPr>
        </p:nvGraphicFramePr>
        <p:xfrm>
          <a:off x="301285" y="1511562"/>
          <a:ext cx="8614115" cy="5025723"/>
        </p:xfrm>
        <a:graphic>
          <a:graphicData uri="http://schemas.openxmlformats.org/drawingml/2006/table">
            <a:tbl>
              <a:tblPr firstRow="1" firstCol="1" bandRow="1"/>
              <a:tblGrid>
                <a:gridCol w="2496371">
                  <a:extLst>
                    <a:ext uri="{9D8B030D-6E8A-4147-A177-3AD203B41FA5}">
                      <a16:colId xmlns:a16="http://schemas.microsoft.com/office/drawing/2014/main" val="2364230988"/>
                    </a:ext>
                  </a:extLst>
                </a:gridCol>
                <a:gridCol w="1550541">
                  <a:extLst>
                    <a:ext uri="{9D8B030D-6E8A-4147-A177-3AD203B41FA5}">
                      <a16:colId xmlns:a16="http://schemas.microsoft.com/office/drawing/2014/main" val="2732887818"/>
                    </a:ext>
                  </a:extLst>
                </a:gridCol>
                <a:gridCol w="1504025">
                  <a:extLst>
                    <a:ext uri="{9D8B030D-6E8A-4147-A177-3AD203B41FA5}">
                      <a16:colId xmlns:a16="http://schemas.microsoft.com/office/drawing/2014/main" val="2800858226"/>
                    </a:ext>
                  </a:extLst>
                </a:gridCol>
                <a:gridCol w="1695257">
                  <a:extLst>
                    <a:ext uri="{9D8B030D-6E8A-4147-A177-3AD203B41FA5}">
                      <a16:colId xmlns:a16="http://schemas.microsoft.com/office/drawing/2014/main" val="3195222212"/>
                    </a:ext>
                  </a:extLst>
                </a:gridCol>
                <a:gridCol w="1367921">
                  <a:extLst>
                    <a:ext uri="{9D8B030D-6E8A-4147-A177-3AD203B41FA5}">
                      <a16:colId xmlns:a16="http://schemas.microsoft.com/office/drawing/2014/main" val="3860541020"/>
                    </a:ext>
                  </a:extLst>
                </a:gridCol>
              </a:tblGrid>
              <a:tr h="348110">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marL="0" marR="0">
                        <a:lnSpc>
                          <a:spcPct val="107000"/>
                        </a:lnSpc>
                        <a:spcBef>
                          <a:spcPts val="0"/>
                        </a:spcBef>
                        <a:spcAft>
                          <a:spcPts val="0"/>
                        </a:spcAft>
                        <a:tabLst>
                          <a:tab pos="2495550" algn="l"/>
                        </a:tabLst>
                      </a:pPr>
                      <a:r>
                        <a:rPr lang="en-US" sz="1200" b="1">
                          <a:effectLst/>
                          <a:latin typeface="Arial" panose="020B0604020202020204" pitchFamily="34" charset="0"/>
                          <a:ea typeface="Calibri" panose="020F0502020204030204" pitchFamily="34" charset="0"/>
                          <a:cs typeface="Times New Roman" panose="02020603050405020304" pitchFamily="18" charset="0"/>
                        </a:rPr>
                        <a:t>	Age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8360644"/>
                  </a:ext>
                </a:extLst>
              </a:tr>
              <a:tr h="279058">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21 – 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34 – 42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43 – 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044811"/>
                  </a:ext>
                </a:extLst>
              </a:tr>
              <a:tr h="299670">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46285311"/>
                  </a:ext>
                </a:extLst>
              </a:tr>
              <a:tr h="279058">
                <a:tc>
                  <a:txBody>
                    <a:bodyPr/>
                    <a:lstStyle/>
                    <a:p>
                      <a:pPr marL="0" marR="0">
                        <a:spcBef>
                          <a:spcPts val="0"/>
                        </a:spcBef>
                        <a:spcAft>
                          <a:spcPts val="0"/>
                        </a:spcAft>
                      </a:pPr>
                      <a:r>
                        <a:rPr lang="en-US" sz="1100" b="1" kern="1200">
                          <a:solidFill>
                            <a:srgbClr val="000000"/>
                          </a:solidFill>
                          <a:effectLst/>
                          <a:latin typeface="Arial" panose="020B0604020202020204" pitchFamily="34" charset="0"/>
                          <a:ea typeface="Times New Roman" panose="02020603050405020304" pitchFamily="18" charset="0"/>
                        </a:rPr>
                        <a:t>Acuity - Better Eye</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79988654"/>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20/40 or better</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1.00</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smtClean="0">
                          <a:effectLst/>
                          <a:latin typeface="Arial" panose="020B0604020202020204" pitchFamily="34" charset="0"/>
                          <a:ea typeface="Times New Roman" panose="02020603050405020304" pitchFamily="18" charset="0"/>
                          <a:cs typeface="Arial" panose="020B0604020202020204" pitchFamily="34" charset="0"/>
                        </a:rPr>
                        <a:t>1.00</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1.00</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1.00</a:t>
                      </a:r>
                      <a:endParaRPr lang="en-US"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47860399"/>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Worse than 20/40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ea typeface="Times New Roman" panose="02020603050405020304" pitchFamily="18" charset="0"/>
                        </a:rPr>
                        <a:t>1.02 (0.92-1.12)</a:t>
                      </a:r>
                      <a:endParaRPr lang="en-US" sz="1100" dirty="0" smtClean="0">
                        <a:effectLst/>
                        <a:latin typeface="Calibri" panose="020F0502020204030204" pitchFamily="34" charset="0"/>
                        <a:ea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effectLst/>
                          <a:latin typeface="Arial" panose="020B0604020202020204" pitchFamily="34" charset="0"/>
                          <a:ea typeface="Times New Roman" panose="02020603050405020304" pitchFamily="18" charset="0"/>
                        </a:rPr>
                        <a:t>1.04 (0.94-1.15)</a:t>
                      </a:r>
                      <a:endParaRPr lang="en-US" sz="1100" dirty="0" smtClean="0">
                        <a:effectLst/>
                        <a:latin typeface="Calibri" panose="020F0502020204030204" pitchFamily="34" charset="0"/>
                        <a:ea typeface="Times New Roman" panose="02020603050405020304" pitchFamily="18" charset="0"/>
                      </a:endParaRPr>
                    </a:p>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0.97 (0.89-1.06)</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1.02 (0.93-1.12)</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23223551"/>
                  </a:ext>
                </a:extLst>
              </a:tr>
              <a:tr h="27905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6032878"/>
                  </a:ext>
                </a:extLst>
              </a:tr>
              <a:tr h="279058">
                <a:tc>
                  <a:txBody>
                    <a:bodyPr/>
                    <a:lstStyle/>
                    <a:p>
                      <a:pPr marL="0" marR="0">
                        <a:spcBef>
                          <a:spcPts val="0"/>
                        </a:spcBef>
                        <a:spcAft>
                          <a:spcPts val="0"/>
                        </a:spcAft>
                      </a:pPr>
                      <a:r>
                        <a:rPr lang="en-US" sz="1100" b="1" kern="1200">
                          <a:solidFill>
                            <a:srgbClr val="000000"/>
                          </a:solidFill>
                          <a:effectLst/>
                          <a:latin typeface="Arial" panose="020B0604020202020204" pitchFamily="34" charset="0"/>
                          <a:ea typeface="Times New Roman" panose="02020603050405020304" pitchFamily="18" charset="0"/>
                        </a:rPr>
                        <a:t>Acuity - Worse Eye</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46648955"/>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20/40 or better</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78756976"/>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Worse than 20/40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1.17 (1.01-1.35</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1.19 (1.02-1.38</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1.03 (0.90-1.18)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1.07 (0.94-1.22)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3111502"/>
                  </a:ext>
                </a:extLst>
              </a:tr>
              <a:tr h="279058">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75657253"/>
                  </a:ext>
                </a:extLst>
              </a:tr>
              <a:tr h="279058">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Acuity - Both Eyes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26887293"/>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Both eyes 20/40 or better</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28448524"/>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One eye worse than 20/40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0.93 (0.81-1.05)</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0.96 (0.84-1.09)</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0.93 (0.83-1.04)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0.99 (0.88-1.11)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1952968"/>
                  </a:ext>
                </a:extLst>
              </a:tr>
              <a:tr h="279058">
                <a:tc>
                  <a:txBody>
                    <a:bodyPr/>
                    <a:lstStyle/>
                    <a:p>
                      <a:pPr marL="0" marR="0">
                        <a:spcBef>
                          <a:spcPts val="0"/>
                        </a:spcBef>
                        <a:spcAft>
                          <a:spcPts val="0"/>
                        </a:spcAft>
                      </a:pPr>
                      <a:r>
                        <a:rPr lang="en-US" sz="1100" kern="1200">
                          <a:solidFill>
                            <a:srgbClr val="000000"/>
                          </a:solidFill>
                          <a:effectLst/>
                          <a:latin typeface="Arial" panose="020B0604020202020204" pitchFamily="34" charset="0"/>
                          <a:ea typeface="Times New Roman" panose="02020603050405020304" pitchFamily="18" charset="0"/>
                        </a:rPr>
                        <a:t>     Both eyes worse than 20/40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1.16 (1.01-1.35</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1.19 (1.02-1.38</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1.03 (0.90-1.17)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1.07 (0.93-1.22)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96053701"/>
                  </a:ext>
                </a:extLst>
              </a:tr>
              <a:tr h="27905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49812324"/>
                  </a:ext>
                </a:extLst>
              </a:tr>
              <a:tr h="27905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64628"/>
                  </a:ext>
                </a:extLst>
              </a:tr>
            </a:tbl>
          </a:graphicData>
        </a:graphic>
      </p:graphicFrame>
    </p:spTree>
    <p:extLst>
      <p:ext uri="{BB962C8B-B14F-4D97-AF65-F5344CB8AC3E}">
        <p14:creationId xmlns:p14="http://schemas.microsoft.com/office/powerpoint/2010/main" val="71125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Rate Ratios and Confidence Intervals by Age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01549022"/>
              </p:ext>
            </p:extLst>
          </p:nvPr>
        </p:nvGraphicFramePr>
        <p:xfrm>
          <a:off x="457200" y="1874579"/>
          <a:ext cx="8305800" cy="4450020"/>
        </p:xfrm>
        <a:graphic>
          <a:graphicData uri="http://schemas.openxmlformats.org/drawingml/2006/table">
            <a:tbl>
              <a:tblPr firstRow="1" firstCol="1" bandRow="1"/>
              <a:tblGrid>
                <a:gridCol w="2407021">
                  <a:extLst>
                    <a:ext uri="{9D8B030D-6E8A-4147-A177-3AD203B41FA5}">
                      <a16:colId xmlns:a16="http://schemas.microsoft.com/office/drawing/2014/main" val="320644945"/>
                    </a:ext>
                  </a:extLst>
                </a:gridCol>
                <a:gridCol w="1495044">
                  <a:extLst>
                    <a:ext uri="{9D8B030D-6E8A-4147-A177-3AD203B41FA5}">
                      <a16:colId xmlns:a16="http://schemas.microsoft.com/office/drawing/2014/main" val="877520907"/>
                    </a:ext>
                  </a:extLst>
                </a:gridCol>
                <a:gridCol w="1450193">
                  <a:extLst>
                    <a:ext uri="{9D8B030D-6E8A-4147-A177-3AD203B41FA5}">
                      <a16:colId xmlns:a16="http://schemas.microsoft.com/office/drawing/2014/main" val="3667819793"/>
                    </a:ext>
                  </a:extLst>
                </a:gridCol>
                <a:gridCol w="1634581">
                  <a:extLst>
                    <a:ext uri="{9D8B030D-6E8A-4147-A177-3AD203B41FA5}">
                      <a16:colId xmlns:a16="http://schemas.microsoft.com/office/drawing/2014/main" val="2180236302"/>
                    </a:ext>
                  </a:extLst>
                </a:gridCol>
                <a:gridCol w="1318961">
                  <a:extLst>
                    <a:ext uri="{9D8B030D-6E8A-4147-A177-3AD203B41FA5}">
                      <a16:colId xmlns:a16="http://schemas.microsoft.com/office/drawing/2014/main" val="47084321"/>
                    </a:ext>
                  </a:extLst>
                </a:gridCol>
              </a:tblGrid>
              <a:tr h="296668">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4">
                  <a:txBody>
                    <a:bodyPr/>
                    <a:lstStyle/>
                    <a:p>
                      <a:pPr marL="0" marR="0">
                        <a:lnSpc>
                          <a:spcPct val="107000"/>
                        </a:lnSpc>
                        <a:spcBef>
                          <a:spcPts val="0"/>
                        </a:spcBef>
                        <a:spcAft>
                          <a:spcPts val="0"/>
                        </a:spcAft>
                        <a:tabLst>
                          <a:tab pos="2495550" algn="l"/>
                        </a:tabLst>
                      </a:pPr>
                      <a:r>
                        <a:rPr lang="en-US" sz="1200" b="1">
                          <a:effectLst/>
                          <a:latin typeface="Arial" panose="020B0604020202020204" pitchFamily="34" charset="0"/>
                          <a:ea typeface="Calibri" panose="020F0502020204030204" pitchFamily="34" charset="0"/>
                          <a:cs typeface="Times New Roman" panose="02020603050405020304" pitchFamily="18" charset="0"/>
                        </a:rPr>
                        <a:t>	Age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309574"/>
                  </a:ext>
                </a:extLst>
              </a:tr>
              <a:tr h="296668">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21 – 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34 – 42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43 – 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70073"/>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3011061"/>
                  </a:ext>
                </a:extLst>
              </a:tr>
              <a:tr h="296668">
                <a:tc>
                  <a:txBody>
                    <a:bodyPr/>
                    <a:lstStyle/>
                    <a:p>
                      <a:pPr marL="0" marR="0">
                        <a:lnSpc>
                          <a:spcPct val="107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Horizontal Field of 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18780789"/>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Right eye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32862286"/>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&lt;70 degrees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70155708"/>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&gt;70 degrees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1.27 (1.07-1.51</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1.15 (0.95-1.39)</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1.05 (0.86-1.28)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1.10 (0.86-1.41)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42069647"/>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Left eye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198372825"/>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&lt;70 degrees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69405161"/>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&gt;70 degrees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1.22 (1.03-1.44</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1.04 (0.87-1.26)</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1.05 (0.87-1.27)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1.01 (0.79-1.28)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64996408"/>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30430973"/>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Neither eye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1.00</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321568"/>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Either eye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0.84 (0.57-1.25)</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a:effectLst/>
                          <a:latin typeface="Arial" panose="020B0604020202020204" pitchFamily="34" charset="0"/>
                          <a:ea typeface="Times New Roman" panose="02020603050405020304" pitchFamily="18" charset="0"/>
                        </a:rPr>
                        <a:t>1.03 (0.74-1.43)</a:t>
                      </a:r>
                      <a:endParaRPr lang="en-US" sz="110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0.94 (0.66-1.33)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0.84 (0.55-1.29)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5343546"/>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Both eyes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1.30 (1.09-1.56</a:t>
                      </a:r>
                      <a:r>
                        <a:rPr lang="en-US" sz="1100" dirty="0" smtClean="0">
                          <a:effectLst/>
                          <a:latin typeface="Arial" panose="020B0604020202020204" pitchFamily="34" charset="0"/>
                          <a:ea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100" dirty="0">
                          <a:effectLst/>
                          <a:latin typeface="Arial" panose="020B0604020202020204" pitchFamily="34" charset="0"/>
                          <a:ea typeface="Times New Roman" panose="02020603050405020304" pitchFamily="18" charset="0"/>
                        </a:rPr>
                        <a:t>1.10 (0.90-1.36)</a:t>
                      </a:r>
                      <a:endParaRPr lang="en-US" sz="1100" dirty="0">
                        <a:effectLst/>
                        <a:latin typeface="Calibri" panose="020F0502020204030204" pitchFamily="34"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1.08 (0.87-1.33)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1.10 (0.85-1.44)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15679441"/>
                  </a:ext>
                </a:extLst>
              </a:tr>
              <a:tr h="296668">
                <a:tc>
                  <a:txBody>
                    <a:bodyPr/>
                    <a:lstStyle/>
                    <a:p>
                      <a:pPr marL="0" marR="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324694"/>
                  </a:ext>
                </a:extLst>
              </a:tr>
            </a:tbl>
          </a:graphicData>
        </a:graphic>
      </p:graphicFrame>
    </p:spTree>
    <p:extLst>
      <p:ext uri="{BB962C8B-B14F-4D97-AF65-F5344CB8AC3E}">
        <p14:creationId xmlns:p14="http://schemas.microsoft.com/office/powerpoint/2010/main" val="1831208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Rate Ratios and Confidence Intervals by Age</a:t>
            </a:r>
            <a:endParaRPr lang="en-US" dirty="0"/>
          </a:p>
        </p:txBody>
      </p:sp>
      <p:pic>
        <p:nvPicPr>
          <p:cNvPr id="5" name="Content Placeholder 4"/>
          <p:cNvPicPr>
            <a:picLocks noGrp="1"/>
          </p:cNvPicPr>
          <p:nvPr>
            <p:ph idx="1"/>
          </p:nvPr>
        </p:nvPicPr>
        <p:blipFill rotWithShape="1">
          <a:blip r:embed="rId2"/>
          <a:srcRect l="53110" t="20453" r="3803" b="26747"/>
          <a:stretch/>
        </p:blipFill>
        <p:spPr bwMode="auto">
          <a:xfrm>
            <a:off x="381000" y="1752600"/>
            <a:ext cx="8305800" cy="388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40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Examination of Comments Fields for Eye Disease</a:t>
            </a:r>
            <a:endParaRPr lang="en-US" dirty="0"/>
          </a:p>
        </p:txBody>
      </p:sp>
      <p:pic>
        <p:nvPicPr>
          <p:cNvPr id="5" name="Content Placeholder 4"/>
          <p:cNvPicPr>
            <a:picLocks noGrp="1"/>
          </p:cNvPicPr>
          <p:nvPr>
            <p:ph idx="1"/>
          </p:nvPr>
        </p:nvPicPr>
        <p:blipFill rotWithShape="1">
          <a:blip r:embed="rId2"/>
          <a:srcRect l="10087" t="17787" r="60498" b="30330"/>
          <a:stretch/>
        </p:blipFill>
        <p:spPr bwMode="auto">
          <a:xfrm>
            <a:off x="439723" y="1752600"/>
            <a:ext cx="8458200" cy="4252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75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86800" cy="4267200"/>
          </a:xfrm>
        </p:spPr>
        <p:txBody>
          <a:bodyPr/>
          <a:lstStyle/>
          <a:p>
            <a:r>
              <a:rPr lang="en-US" dirty="0" smtClean="0"/>
              <a:t>The youngest CMV drivers had the highest collision rate.</a:t>
            </a:r>
          </a:p>
          <a:p>
            <a:r>
              <a:rPr lang="en-US" dirty="0" smtClean="0"/>
              <a:t>The oldest CMV drivers (60+) had the lowest rate.</a:t>
            </a:r>
          </a:p>
          <a:p>
            <a:r>
              <a:rPr lang="en-US" dirty="0" smtClean="0"/>
              <a:t>Female drivers had fewer collisions than male drivers.</a:t>
            </a:r>
          </a:p>
          <a:p>
            <a:r>
              <a:rPr lang="en-US" dirty="0" smtClean="0"/>
              <a:t> Drivers with visual acuity better than 20/40 in both eyes had a lower collision rate than drivers with both eyes worse than 20/40 in both eyes.</a:t>
            </a:r>
          </a:p>
          <a:p>
            <a:r>
              <a:rPr lang="en-US" dirty="0" smtClean="0"/>
              <a:t>Drivers with reduced horizontal field of view (both eyes) had a higher collision rate than drivers without this reduction.</a:t>
            </a:r>
            <a:endParaRPr lang="en-US" dirty="0"/>
          </a:p>
        </p:txBody>
      </p:sp>
      <p:sp>
        <p:nvSpPr>
          <p:cNvPr id="3" name="Title 2"/>
          <p:cNvSpPr>
            <a:spLocks noGrp="1"/>
          </p:cNvSpPr>
          <p:nvPr>
            <p:ph type="title"/>
          </p:nvPr>
        </p:nvSpPr>
        <p:spPr/>
        <p:txBody>
          <a:bodyPr/>
          <a:lstStyle/>
          <a:p>
            <a:r>
              <a:rPr lang="en-US" dirty="0" smtClean="0"/>
              <a:t>Summary of Findings</a:t>
            </a:r>
            <a:endParaRPr lang="en-US" dirty="0"/>
          </a:p>
        </p:txBody>
      </p:sp>
    </p:spTree>
    <p:extLst>
      <p:ext uri="{BB962C8B-B14F-4D97-AF65-F5344CB8AC3E}">
        <p14:creationId xmlns:p14="http://schemas.microsoft.com/office/powerpoint/2010/main" val="189065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One of the primary objectives of the study was to determine the safety efficacy of current DOT visual performance standards, the vision waiver, and the availability and efficacy of additional tests used to measure visual performance components essential for safe CMV driving.</a:t>
            </a:r>
          </a:p>
          <a:p>
            <a:r>
              <a:rPr lang="en-US" dirty="0" smtClean="0">
                <a:latin typeface="Times New Roman" panose="02020603050405020304" pitchFamily="18" charset="0"/>
                <a:cs typeface="Times New Roman" panose="02020603050405020304" pitchFamily="18" charset="0"/>
              </a:rPr>
              <a:t>This presentation will focus on the evaluation of the current DOT standards relative to the safety of CMV drivers.</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3200" dirty="0" smtClean="0"/>
              <a:t>Introduction</a:t>
            </a:r>
            <a:endParaRPr lang="en-US" sz="3200" dirty="0"/>
          </a:p>
        </p:txBody>
      </p:sp>
    </p:spTree>
    <p:extLst>
      <p:ext uri="{BB962C8B-B14F-4D97-AF65-F5344CB8AC3E}">
        <p14:creationId xmlns:p14="http://schemas.microsoft.com/office/powerpoint/2010/main" val="2886778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Drivers who did not recognize colors on a traffic control device had an elevated collision rate relative to those with normal color vision.</a:t>
            </a:r>
          </a:p>
          <a:p>
            <a:r>
              <a:rPr lang="en-US" dirty="0" smtClean="0"/>
              <a:t>These findings could be a surrogate for retinal disease or anterior segment conditions of the eye that impact color vision.</a:t>
            </a:r>
          </a:p>
          <a:p>
            <a:r>
              <a:rPr lang="en-US" dirty="0" smtClean="0"/>
              <a:t>There was no evidence that those with monocular vision were at increased risk of collision.</a:t>
            </a:r>
          </a:p>
          <a:p>
            <a:endParaRPr lang="en-US" dirty="0"/>
          </a:p>
        </p:txBody>
      </p:sp>
      <p:sp>
        <p:nvSpPr>
          <p:cNvPr id="3" name="Title 2"/>
          <p:cNvSpPr>
            <a:spLocks noGrp="1"/>
          </p:cNvSpPr>
          <p:nvPr>
            <p:ph type="title"/>
          </p:nvPr>
        </p:nvSpPr>
        <p:spPr/>
        <p:txBody>
          <a:bodyPr/>
          <a:lstStyle/>
          <a:p>
            <a:r>
              <a:rPr lang="en-US" dirty="0" smtClean="0"/>
              <a:t>Summary of Findings</a:t>
            </a:r>
            <a:endParaRPr lang="en-US" dirty="0"/>
          </a:p>
        </p:txBody>
      </p:sp>
    </p:spTree>
    <p:extLst>
      <p:ext uri="{BB962C8B-B14F-4D97-AF65-F5344CB8AC3E}">
        <p14:creationId xmlns:p14="http://schemas.microsoft.com/office/powerpoint/2010/main" val="187946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763000" cy="4724400"/>
          </a:xfrm>
        </p:spPr>
        <p:txBody>
          <a:bodyPr/>
          <a:lstStyle/>
          <a:p>
            <a:r>
              <a:rPr lang="en-US" dirty="0" smtClean="0"/>
              <a:t>The strengths of this analysis include the large number of medical exams provided, and the ability to link these exams with the MCMIS dataset.  </a:t>
            </a:r>
          </a:p>
          <a:p>
            <a:r>
              <a:rPr lang="en-US" dirty="0" smtClean="0"/>
              <a:t>Limitations include:</a:t>
            </a:r>
          </a:p>
          <a:p>
            <a:pPr lvl="1"/>
            <a:r>
              <a:rPr lang="en-US" dirty="0" smtClean="0"/>
              <a:t>Inability to evaluate the impact of diagnosed eye disease</a:t>
            </a:r>
          </a:p>
          <a:p>
            <a:pPr lvl="1"/>
            <a:r>
              <a:rPr lang="en-US" dirty="0" smtClean="0"/>
              <a:t>Other health conditions which could potentially impact visual function and collision (e.g., diabetes, heart disease), which were included in the DOT exam, were not available to include in the analyses as confounders</a:t>
            </a:r>
          </a:p>
          <a:p>
            <a:pPr lvl="1"/>
            <a:r>
              <a:rPr lang="en-US" dirty="0" smtClean="0"/>
              <a:t>Inability to evaluate waivers.  Very few of the drivers in the dataset had waivers (52 drivers), and only </a:t>
            </a:r>
            <a:r>
              <a:rPr lang="en-US" smtClean="0"/>
              <a:t>1 had </a:t>
            </a:r>
            <a:r>
              <a:rPr lang="en-US" dirty="0" smtClean="0"/>
              <a:t>a collision.</a:t>
            </a:r>
            <a:endParaRPr lang="en-US" dirty="0"/>
          </a:p>
        </p:txBody>
      </p:sp>
      <p:sp>
        <p:nvSpPr>
          <p:cNvPr id="3" name="Title 2"/>
          <p:cNvSpPr>
            <a:spLocks noGrp="1"/>
          </p:cNvSpPr>
          <p:nvPr>
            <p:ph type="title"/>
          </p:nvPr>
        </p:nvSpPr>
        <p:spPr/>
        <p:txBody>
          <a:bodyPr/>
          <a:lstStyle/>
          <a:p>
            <a:r>
              <a:rPr lang="en-US" dirty="0" smtClean="0"/>
              <a:t>Strengths and Limitations</a:t>
            </a:r>
            <a:endParaRPr lang="en-US" dirty="0"/>
          </a:p>
        </p:txBody>
      </p:sp>
    </p:spTree>
    <p:extLst>
      <p:ext uri="{BB962C8B-B14F-4D97-AF65-F5344CB8AC3E}">
        <p14:creationId xmlns:p14="http://schemas.microsoft.com/office/powerpoint/2010/main" val="111203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10600" cy="4267200"/>
          </a:xfrm>
        </p:spPr>
        <p:txBody>
          <a:bodyPr/>
          <a:lstStyle/>
          <a:p>
            <a:r>
              <a:rPr lang="en-US" dirty="0" smtClean="0"/>
              <a:t>Based on the sample and variables provided, there appears to be no grounds for changing the vision standards at this time.  </a:t>
            </a:r>
          </a:p>
          <a:p>
            <a:r>
              <a:rPr lang="en-US" dirty="0" smtClean="0"/>
              <a:t>Making the standards more stringent would likely reduce the CMV workforce with very little impact on safety given the relationships are weak and the absolute risk, given the size of the dataset was very low.</a:t>
            </a:r>
            <a:endParaRPr lang="en-US" dirty="0"/>
          </a:p>
        </p:txBody>
      </p:sp>
      <p:sp>
        <p:nvSpPr>
          <p:cNvPr id="3" name="Title 2"/>
          <p:cNvSpPr>
            <a:spLocks noGrp="1"/>
          </p:cNvSpPr>
          <p:nvPr>
            <p:ph type="title"/>
          </p:nvPr>
        </p:nvSpPr>
        <p:spPr/>
        <p:txBody>
          <a:bodyPr/>
          <a:lstStyle/>
          <a:p>
            <a:r>
              <a:rPr lang="en-US" dirty="0" smtClean="0"/>
              <a:t>Recommendation</a:t>
            </a:r>
            <a:endParaRPr lang="en-US" dirty="0"/>
          </a:p>
        </p:txBody>
      </p:sp>
    </p:spTree>
    <p:extLst>
      <p:ext uri="{BB962C8B-B14F-4D97-AF65-F5344CB8AC3E}">
        <p14:creationId xmlns:p14="http://schemas.microsoft.com/office/powerpoint/2010/main" val="71880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Dataset obtained from Road Ready, Inc. which includes all data obtained during the DOT medical exam of a group of CMV drivers dating back to 2005.  </a:t>
            </a:r>
          </a:p>
          <a:p>
            <a:r>
              <a:rPr lang="en-US" dirty="0" smtClean="0">
                <a:latin typeface="Times New Roman" panose="02020603050405020304" pitchFamily="18" charset="0"/>
                <a:cs typeface="Times New Roman" panose="02020603050405020304" pitchFamily="18" charset="0"/>
              </a:rPr>
              <a:t>A subset of these measures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related to the visual function measures were provided from this dataset for analysis.</a:t>
            </a:r>
          </a:p>
          <a:p>
            <a:r>
              <a:rPr lang="en-US" dirty="0" smtClean="0">
                <a:latin typeface="Times New Roman" panose="02020603050405020304" pitchFamily="18" charset="0"/>
                <a:cs typeface="Times New Roman" panose="02020603050405020304" pitchFamily="18" charset="0"/>
              </a:rPr>
              <a:t>Dataset was linked to crash data provided by FMCSA through the MCMIS (Motor Carrier Management Information System)</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3200" dirty="0" smtClean="0"/>
              <a:t>Study Sample</a:t>
            </a:r>
            <a:endParaRPr lang="en-US" sz="3200" dirty="0"/>
          </a:p>
        </p:txBody>
      </p:sp>
    </p:spTree>
    <p:extLst>
      <p:ext uri="{BB962C8B-B14F-4D97-AF65-F5344CB8AC3E}">
        <p14:creationId xmlns:p14="http://schemas.microsoft.com/office/powerpoint/2010/main" val="2471981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cs typeface="Times New Roman" panose="02020603050405020304" pitchFamily="18" charset="0"/>
              </a:rPr>
              <a:t>Merging of Data Sources</a:t>
            </a:r>
            <a:endParaRPr lang="en-US" sz="3200" dirty="0">
              <a:cs typeface="Times New Roman" panose="02020603050405020304" pitchFamily="18" charset="0"/>
            </a:endParaRPr>
          </a:p>
        </p:txBody>
      </p:sp>
      <p:pic>
        <p:nvPicPr>
          <p:cNvPr id="22" name="Content Placeholder 21"/>
          <p:cNvPicPr>
            <a:picLocks noGrp="1"/>
          </p:cNvPicPr>
          <p:nvPr>
            <p:ph idx="1"/>
          </p:nvPr>
        </p:nvPicPr>
        <p:blipFill rotWithShape="1">
          <a:blip r:embed="rId2"/>
          <a:srcRect l="12909" t="8247" r="61787" b="4433"/>
          <a:stretch/>
        </p:blipFill>
        <p:spPr bwMode="auto">
          <a:xfrm>
            <a:off x="914400" y="1143001"/>
            <a:ext cx="7620000" cy="5257800"/>
          </a:xfrm>
          <a:prstGeom prst="rect">
            <a:avLst/>
          </a:prstGeom>
          <a:ln>
            <a:noFill/>
          </a:ln>
          <a:extLst>
            <a:ext uri="{53640926-AAD7-44D8-BBD7-CCE9431645EC}">
              <a14:shadowObscured xmlns:a14="http://schemas.microsoft.com/office/drawing/2010/main"/>
            </a:ext>
          </a:extLst>
        </p:spPr>
      </p:pic>
      <p:cxnSp>
        <p:nvCxnSpPr>
          <p:cNvPr id="4" name="Straight Arrow Connector 3"/>
          <p:cNvCxnSpPr/>
          <p:nvPr/>
        </p:nvCxnSpPr>
        <p:spPr>
          <a:xfrm>
            <a:off x="2145323" y="1981200"/>
            <a:ext cx="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145323" y="2971800"/>
            <a:ext cx="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086600" y="1981200"/>
            <a:ext cx="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112977" y="2895600"/>
            <a:ext cx="0"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76600" y="3657600"/>
            <a:ext cx="685800"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410200" y="3657600"/>
            <a:ext cx="685800"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283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latin typeface="Times New Roman" panose="02020603050405020304" pitchFamily="18" charset="0"/>
                <a:cs typeface="Times New Roman" panose="02020603050405020304" pitchFamily="18" charset="0"/>
              </a:rPr>
              <a:t>A distant visual Acuity of at least 20/40 (Snellen) in each eye without corrective lenses, or visual acuity separately corrected to 20/40 or better with corrective lenses</a:t>
            </a:r>
          </a:p>
          <a:p>
            <a:r>
              <a:rPr lang="en-US" sz="2600" dirty="0" smtClean="0">
                <a:latin typeface="Times New Roman" panose="02020603050405020304" pitchFamily="18" charset="0"/>
                <a:cs typeface="Times New Roman" panose="02020603050405020304" pitchFamily="18" charset="0"/>
              </a:rPr>
              <a:t>A distant binocular acuity of at least 20/40 in both eyes with or without corrective lenses</a:t>
            </a:r>
          </a:p>
          <a:p>
            <a:r>
              <a:rPr lang="en-US" sz="2600" dirty="0" smtClean="0">
                <a:latin typeface="Times New Roman" panose="02020603050405020304" pitchFamily="18" charset="0"/>
                <a:cs typeface="Times New Roman" panose="02020603050405020304" pitchFamily="18" charset="0"/>
              </a:rPr>
              <a:t>A field of vision of at least 70 degrees in the horizontal meridian in each eye</a:t>
            </a:r>
          </a:p>
          <a:p>
            <a:r>
              <a:rPr lang="en-US" sz="2600" dirty="0" smtClean="0">
                <a:latin typeface="Times New Roman" panose="02020603050405020304" pitchFamily="18" charset="0"/>
                <a:cs typeface="Times New Roman" panose="02020603050405020304" pitchFamily="18" charset="0"/>
              </a:rPr>
              <a:t>The ability to recognize the colors of traffic signals and devices showing standard red, green and amber.</a:t>
            </a:r>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3200" dirty="0" smtClean="0"/>
              <a:t>Current Visual Standards for CMV drivers</a:t>
            </a:r>
            <a:endParaRPr lang="en-US" sz="3200" dirty="0"/>
          </a:p>
        </p:txBody>
      </p:sp>
    </p:spTree>
    <p:extLst>
      <p:ext uri="{BB962C8B-B14F-4D97-AF65-F5344CB8AC3E}">
        <p14:creationId xmlns:p14="http://schemas.microsoft.com/office/powerpoint/2010/main" val="195640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3870" y="139700"/>
            <a:ext cx="7531100" cy="1003300"/>
          </a:xfrm>
        </p:spPr>
        <p:txBody>
          <a:bodyPr/>
          <a:lstStyle/>
          <a:p>
            <a:r>
              <a:rPr lang="en-US" dirty="0" smtClean="0"/>
              <a:t>Impact of Age and Gender on Collision Rates</a:t>
            </a:r>
            <a:endParaRPr lang="en-US" dirty="0"/>
          </a:p>
        </p:txBody>
      </p:sp>
      <p:pic>
        <p:nvPicPr>
          <p:cNvPr id="4" name="Content Placeholder 3"/>
          <p:cNvPicPr>
            <a:picLocks noGrp="1"/>
          </p:cNvPicPr>
          <p:nvPr>
            <p:ph idx="1"/>
          </p:nvPr>
        </p:nvPicPr>
        <p:blipFill rotWithShape="1">
          <a:blip r:embed="rId2"/>
          <a:srcRect l="10761" t="12911" r="60001" b="6114"/>
          <a:stretch/>
        </p:blipFill>
        <p:spPr bwMode="auto">
          <a:xfrm>
            <a:off x="271346" y="1464527"/>
            <a:ext cx="883920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747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2450622"/>
              </p:ext>
            </p:extLst>
          </p:nvPr>
        </p:nvGraphicFramePr>
        <p:xfrm>
          <a:off x="228600" y="1600204"/>
          <a:ext cx="8763000" cy="4571991"/>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1784508523"/>
                    </a:ext>
                  </a:extLst>
                </a:gridCol>
                <a:gridCol w="1752600">
                  <a:extLst>
                    <a:ext uri="{9D8B030D-6E8A-4147-A177-3AD203B41FA5}">
                      <a16:colId xmlns:a16="http://schemas.microsoft.com/office/drawing/2014/main" val="710161294"/>
                    </a:ext>
                  </a:extLst>
                </a:gridCol>
                <a:gridCol w="1752600">
                  <a:extLst>
                    <a:ext uri="{9D8B030D-6E8A-4147-A177-3AD203B41FA5}">
                      <a16:colId xmlns:a16="http://schemas.microsoft.com/office/drawing/2014/main" val="2958871124"/>
                    </a:ext>
                  </a:extLst>
                </a:gridCol>
                <a:gridCol w="1752600">
                  <a:extLst>
                    <a:ext uri="{9D8B030D-6E8A-4147-A177-3AD203B41FA5}">
                      <a16:colId xmlns:a16="http://schemas.microsoft.com/office/drawing/2014/main" val="149913083"/>
                    </a:ext>
                  </a:extLst>
                </a:gridCol>
                <a:gridCol w="1752600">
                  <a:extLst>
                    <a:ext uri="{9D8B030D-6E8A-4147-A177-3AD203B41FA5}">
                      <a16:colId xmlns:a16="http://schemas.microsoft.com/office/drawing/2014/main" val="663328498"/>
                    </a:ext>
                  </a:extLst>
                </a:gridCol>
              </a:tblGrid>
              <a:tr h="936915">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No. (%) of 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Collision Rate per 100 000 Person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Rate Ratio </a:t>
                      </a:r>
                    </a:p>
                    <a:p>
                      <a:pPr marL="0" marR="0" algn="ctr">
                        <a:lnSpc>
                          <a:spcPct val="107000"/>
                        </a:lnSpc>
                        <a:spcBef>
                          <a:spcPts val="0"/>
                        </a:spcBef>
                        <a:spcAft>
                          <a:spcPts val="0"/>
                        </a:spcAft>
                      </a:pPr>
                      <a:r>
                        <a:rPr lang="en-US" sz="1600" dirty="0">
                          <a:effectLst/>
                        </a:rPr>
                        <a:t>(95% Confidence Interval)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002643"/>
                  </a:ext>
                </a:extLst>
              </a:tr>
              <a:tr h="30292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9346351"/>
                  </a:ext>
                </a:extLst>
              </a:tr>
              <a:tr h="302923">
                <a:tc>
                  <a:txBody>
                    <a:bodyPr/>
                    <a:lstStyle/>
                    <a:p>
                      <a:pPr marL="0" marR="0">
                        <a:lnSpc>
                          <a:spcPct val="107000"/>
                        </a:lnSpc>
                        <a:spcBef>
                          <a:spcPts val="0"/>
                        </a:spcBef>
                        <a:spcAft>
                          <a:spcPts val="0"/>
                        </a:spcAft>
                      </a:pPr>
                      <a:r>
                        <a:rPr lang="en-US" sz="1600">
                          <a:effectLst/>
                        </a:rPr>
                        <a:t>Age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590113"/>
                  </a:ext>
                </a:extLst>
              </a:tr>
              <a:tr h="302923">
                <a:tc>
                  <a:txBody>
                    <a:bodyPr/>
                    <a:lstStyle/>
                    <a:p>
                      <a:pPr marL="0" marR="0">
                        <a:lnSpc>
                          <a:spcPct val="107000"/>
                        </a:lnSpc>
                        <a:spcBef>
                          <a:spcPts val="0"/>
                        </a:spcBef>
                        <a:spcAft>
                          <a:spcPts val="0"/>
                        </a:spcAft>
                      </a:pPr>
                      <a:r>
                        <a:rPr lang="en-US" sz="1600">
                          <a:effectLst/>
                        </a:rPr>
                        <a:t>     &lt;30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dirty="0">
                          <a:effectLst/>
                        </a:rPr>
                        <a:t>28 129 (16.5)</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5.0</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475073"/>
                  </a:ext>
                </a:extLst>
              </a:tr>
              <a:tr h="302923">
                <a:tc>
                  <a:txBody>
                    <a:bodyPr/>
                    <a:lstStyle/>
                    <a:p>
                      <a:pPr marL="0" marR="0">
                        <a:lnSpc>
                          <a:spcPct val="107000"/>
                        </a:lnSpc>
                        <a:spcBef>
                          <a:spcPts val="0"/>
                        </a:spcBef>
                        <a:spcAft>
                          <a:spcPts val="0"/>
                        </a:spcAft>
                      </a:pPr>
                      <a:r>
                        <a:rPr lang="en-US" sz="1600">
                          <a:effectLst/>
                        </a:rPr>
                        <a:t>     30-39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46 192 (27.0)</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4.7</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0.94 (0.90-0.98)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0.0039*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8188362"/>
                  </a:ext>
                </a:extLst>
              </a:tr>
              <a:tr h="302923">
                <a:tc>
                  <a:txBody>
                    <a:bodyPr/>
                    <a:lstStyle/>
                    <a:p>
                      <a:pPr marL="0" marR="0">
                        <a:lnSpc>
                          <a:spcPct val="107000"/>
                        </a:lnSpc>
                        <a:spcBef>
                          <a:spcPts val="0"/>
                        </a:spcBef>
                        <a:spcAft>
                          <a:spcPts val="0"/>
                        </a:spcAft>
                      </a:pPr>
                      <a:r>
                        <a:rPr lang="en-US" sz="1600">
                          <a:effectLst/>
                        </a:rPr>
                        <a:t>     40-49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52 929 (31.0)</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0.96 (0.92-1.00)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0.0629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560828"/>
                  </a:ext>
                </a:extLst>
              </a:tr>
              <a:tr h="302923">
                <a:tc>
                  <a:txBody>
                    <a:bodyPr/>
                    <a:lstStyle/>
                    <a:p>
                      <a:pPr marL="0" marR="0">
                        <a:lnSpc>
                          <a:spcPct val="107000"/>
                        </a:lnSpc>
                        <a:spcBef>
                          <a:spcPts val="0"/>
                        </a:spcBef>
                        <a:spcAft>
                          <a:spcPts val="0"/>
                        </a:spcAft>
                      </a:pPr>
                      <a:r>
                        <a:rPr lang="en-US" sz="1600">
                          <a:effectLst/>
                        </a:rPr>
                        <a:t>     50-59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34 331 (20.1)</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4.9</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0.98 (0.94-1.03)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0.4315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0945583"/>
                  </a:ext>
                </a:extLst>
              </a:tr>
              <a:tr h="302923">
                <a:tc>
                  <a:txBody>
                    <a:bodyPr/>
                    <a:lstStyle/>
                    <a:p>
                      <a:pPr marL="0" marR="0">
                        <a:lnSpc>
                          <a:spcPct val="107000"/>
                        </a:lnSpc>
                        <a:spcBef>
                          <a:spcPts val="0"/>
                        </a:spcBef>
                        <a:spcAft>
                          <a:spcPts val="0"/>
                        </a:spcAft>
                      </a:pPr>
                      <a:r>
                        <a:rPr lang="en-US" sz="1600">
                          <a:effectLst/>
                        </a:rPr>
                        <a:t>     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9 276 (5.4)</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4.3</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0.87 (0.81-0.94)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0.0006*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6662467"/>
                  </a:ext>
                </a:extLst>
              </a:tr>
              <a:tr h="30292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2836176"/>
                  </a:ext>
                </a:extLst>
              </a:tr>
              <a:tr h="302923">
                <a:tc>
                  <a:txBody>
                    <a:bodyPr/>
                    <a:lstStyle/>
                    <a:p>
                      <a:pPr marL="0" marR="0">
                        <a:lnSpc>
                          <a:spcPct val="107000"/>
                        </a:lnSpc>
                        <a:spcBef>
                          <a:spcPts val="0"/>
                        </a:spcBef>
                        <a:spcAft>
                          <a:spcPts val="0"/>
                        </a:spcAft>
                      </a:pPr>
                      <a:r>
                        <a:rPr lang="en-US" sz="1600">
                          <a:effectLst/>
                        </a:rPr>
                        <a:t>Sex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639081"/>
                  </a:ext>
                </a:extLst>
              </a:tr>
              <a:tr h="302923">
                <a:tc>
                  <a:txBody>
                    <a:bodyPr/>
                    <a:lstStyle/>
                    <a:p>
                      <a:pPr marL="0" marR="0">
                        <a:lnSpc>
                          <a:spcPct val="107000"/>
                        </a:lnSpc>
                        <a:spcBef>
                          <a:spcPts val="0"/>
                        </a:spcBef>
                        <a:spcAft>
                          <a:spcPts val="0"/>
                        </a:spcAft>
                      </a:pPr>
                      <a:r>
                        <a:rPr lang="en-US" sz="1600">
                          <a:effectLst/>
                        </a:rPr>
                        <a:t>     Female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7943 (4.7)</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3.4</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8302117"/>
                  </a:ext>
                </a:extLst>
              </a:tr>
              <a:tr h="302923">
                <a:tc>
                  <a:txBody>
                    <a:bodyPr/>
                    <a:lstStyle/>
                    <a:p>
                      <a:pPr marL="0" marR="0">
                        <a:lnSpc>
                          <a:spcPct val="107000"/>
                        </a:lnSpc>
                        <a:spcBef>
                          <a:spcPts val="0"/>
                        </a:spcBef>
                        <a:spcAft>
                          <a:spcPts val="0"/>
                        </a:spcAft>
                      </a:pPr>
                      <a:r>
                        <a:rPr lang="en-US" sz="1600">
                          <a:effectLst/>
                        </a:rPr>
                        <a:t>     Male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162914 (95.4)</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1.43 (1.32-1.55)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&lt;</a:t>
                      </a:r>
                      <a:r>
                        <a:rPr lang="en-US" sz="1600" dirty="0" smtClean="0">
                          <a:effectLst/>
                        </a:rPr>
                        <a:t>0.0001*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3974573"/>
                  </a:ext>
                </a:extLst>
              </a:tr>
              <a:tr h="302923">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7006962"/>
                  </a:ext>
                </a:extLst>
              </a:tr>
            </a:tbl>
          </a:graphicData>
        </a:graphic>
      </p:graphicFrame>
      <p:sp>
        <p:nvSpPr>
          <p:cNvPr id="3" name="Title 2"/>
          <p:cNvSpPr>
            <a:spLocks noGrp="1"/>
          </p:cNvSpPr>
          <p:nvPr>
            <p:ph type="title"/>
          </p:nvPr>
        </p:nvSpPr>
        <p:spPr/>
        <p:txBody>
          <a:bodyPr/>
          <a:lstStyle/>
          <a:p>
            <a:r>
              <a:rPr lang="en-US" dirty="0" smtClean="0"/>
              <a:t>Rate Ratios and Confidence Intervals</a:t>
            </a:r>
            <a:endParaRPr lang="en-US" dirty="0"/>
          </a:p>
        </p:txBody>
      </p:sp>
    </p:spTree>
    <p:extLst>
      <p:ext uri="{BB962C8B-B14F-4D97-AF65-F5344CB8AC3E}">
        <p14:creationId xmlns:p14="http://schemas.microsoft.com/office/powerpoint/2010/main" val="391170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Impact of Visual Acuity on Collision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527743"/>
              </p:ext>
            </p:extLst>
          </p:nvPr>
        </p:nvGraphicFramePr>
        <p:xfrm>
          <a:off x="533400" y="1600200"/>
          <a:ext cx="8153400" cy="4419597"/>
        </p:xfrm>
        <a:graphic>
          <a:graphicData uri="http://schemas.openxmlformats.org/drawingml/2006/table">
            <a:tbl>
              <a:tblPr firstRow="1" firstCol="1" lastRow="1" lastCol="1" bandRow="1" bandCol="1"/>
              <a:tblGrid>
                <a:gridCol w="2038350">
                  <a:extLst>
                    <a:ext uri="{9D8B030D-6E8A-4147-A177-3AD203B41FA5}">
                      <a16:colId xmlns:a16="http://schemas.microsoft.com/office/drawing/2014/main" val="4260506234"/>
                    </a:ext>
                  </a:extLst>
                </a:gridCol>
                <a:gridCol w="2038350">
                  <a:extLst>
                    <a:ext uri="{9D8B030D-6E8A-4147-A177-3AD203B41FA5}">
                      <a16:colId xmlns:a16="http://schemas.microsoft.com/office/drawing/2014/main" val="2443199956"/>
                    </a:ext>
                  </a:extLst>
                </a:gridCol>
                <a:gridCol w="2038350">
                  <a:extLst>
                    <a:ext uri="{9D8B030D-6E8A-4147-A177-3AD203B41FA5}">
                      <a16:colId xmlns:a16="http://schemas.microsoft.com/office/drawing/2014/main" val="1542526314"/>
                    </a:ext>
                  </a:extLst>
                </a:gridCol>
                <a:gridCol w="2038350">
                  <a:extLst>
                    <a:ext uri="{9D8B030D-6E8A-4147-A177-3AD203B41FA5}">
                      <a16:colId xmlns:a16="http://schemas.microsoft.com/office/drawing/2014/main" val="3867738548"/>
                    </a:ext>
                  </a:extLst>
                </a:gridCol>
              </a:tblGrid>
              <a:tr h="917501">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l">
                        <a:spcBef>
                          <a:spcPts val="35"/>
                        </a:spcBef>
                        <a:spcAft>
                          <a:spcPts val="0"/>
                        </a:spcAft>
                      </a:pPr>
                      <a:r>
                        <a:rPr lang="en-US" sz="1700" b="1">
                          <a:effectLst/>
                          <a:latin typeface="Arial" panose="020B0604020202020204" pitchFamily="34" charset="0"/>
                          <a:ea typeface="Arial" panose="020B0604020202020204" pitchFamily="34" charset="0"/>
                        </a:rPr>
                        <a:t> </a:t>
                      </a:r>
                      <a:endParaRPr lang="en-US" sz="1000">
                        <a:effectLst/>
                        <a:latin typeface="Arial" panose="020B0604020202020204" pitchFamily="34" charset="0"/>
                        <a:ea typeface="Arial" panose="020B0604020202020204" pitchFamily="34" charset="0"/>
                      </a:endParaRPr>
                    </a:p>
                    <a:p>
                      <a:pPr marL="150495" marR="156845" algn="ctr">
                        <a:spcBef>
                          <a:spcPts val="5"/>
                        </a:spcBef>
                        <a:spcAft>
                          <a:spcPts val="0"/>
                        </a:spcAft>
                      </a:pPr>
                      <a:r>
                        <a:rPr lang="en-US" sz="1400" b="1">
                          <a:effectLst/>
                          <a:latin typeface="Arial" panose="020B0604020202020204" pitchFamily="34" charset="0"/>
                          <a:ea typeface="Arial" panose="020B0604020202020204" pitchFamily="34" charset="0"/>
                        </a:rPr>
                        <a:t>No. (%)</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l">
                        <a:spcBef>
                          <a:spcPts val="35"/>
                        </a:spcBef>
                        <a:spcAft>
                          <a:spcPts val="0"/>
                        </a:spcAft>
                      </a:pPr>
                      <a:r>
                        <a:rPr lang="en-US" sz="1700" b="1">
                          <a:effectLst/>
                          <a:latin typeface="Arial" panose="020B0604020202020204" pitchFamily="34" charset="0"/>
                          <a:ea typeface="Arial" panose="020B0604020202020204" pitchFamily="34" charset="0"/>
                        </a:rPr>
                        <a:t> </a:t>
                      </a:r>
                      <a:endParaRPr lang="en-US" sz="1000">
                        <a:effectLst/>
                        <a:latin typeface="Arial" panose="020B0604020202020204" pitchFamily="34" charset="0"/>
                        <a:ea typeface="Arial" panose="020B0604020202020204" pitchFamily="34" charset="0"/>
                      </a:endParaRPr>
                    </a:p>
                    <a:p>
                      <a:pPr marL="155575" marR="156845" algn="ctr">
                        <a:spcBef>
                          <a:spcPts val="5"/>
                        </a:spcBef>
                        <a:spcAft>
                          <a:spcPts val="0"/>
                        </a:spcAft>
                      </a:pPr>
                      <a:r>
                        <a:rPr lang="en-US" sz="1400" b="1">
                          <a:effectLst/>
                          <a:latin typeface="Arial" panose="020B0604020202020204" pitchFamily="34" charset="0"/>
                          <a:ea typeface="Arial" panose="020B0604020202020204" pitchFamily="34" charset="0"/>
                        </a:rPr>
                        <a:t># of Collisions</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156210" marR="156845" algn="ctr">
                        <a:lnSpc>
                          <a:spcPct val="103000"/>
                        </a:lnSpc>
                        <a:spcBef>
                          <a:spcPts val="365"/>
                        </a:spcBef>
                        <a:spcAft>
                          <a:spcPts val="0"/>
                        </a:spcAft>
                      </a:pPr>
                      <a:r>
                        <a:rPr lang="en-US" sz="1400" b="1">
                          <a:effectLst/>
                          <a:latin typeface="Arial" panose="020B0604020202020204" pitchFamily="34" charset="0"/>
                          <a:ea typeface="Arial" panose="020B0604020202020204" pitchFamily="34" charset="0"/>
                        </a:rPr>
                        <a:t>Collision Rate per 100,000 Person- Days</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44603731"/>
                  </a:ext>
                </a:extLst>
              </a:tr>
              <a:tr h="437762">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399654873"/>
                  </a:ext>
                </a:extLst>
              </a:tr>
              <a:tr h="437762">
                <a:tc>
                  <a:txBody>
                    <a:bodyPr/>
                    <a:lstStyle/>
                    <a:p>
                      <a:pPr marL="84455" marR="0" algn="l">
                        <a:spcBef>
                          <a:spcPts val="365"/>
                        </a:spcBef>
                        <a:spcAft>
                          <a:spcPts val="0"/>
                        </a:spcAft>
                      </a:pPr>
                      <a:r>
                        <a:rPr lang="en-US" sz="1400">
                          <a:effectLst/>
                          <a:latin typeface="Arial" panose="020B0604020202020204" pitchFamily="34" charset="0"/>
                          <a:ea typeface="Arial" panose="020B0604020202020204" pitchFamily="34" charset="0"/>
                        </a:rPr>
                        <a:t>Better Eye</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32380533"/>
                  </a:ext>
                </a:extLst>
              </a:tr>
              <a:tr h="437762">
                <a:tc>
                  <a:txBody>
                    <a:bodyPr/>
                    <a:lstStyle/>
                    <a:p>
                      <a:pPr marL="346710" marR="0" algn="l">
                        <a:spcBef>
                          <a:spcPts val="365"/>
                        </a:spcBef>
                        <a:spcAft>
                          <a:spcPts val="0"/>
                        </a:spcAft>
                      </a:pPr>
                      <a:r>
                        <a:rPr lang="en-US" sz="1400" dirty="0">
                          <a:effectLst/>
                          <a:latin typeface="Arial" panose="020B0604020202020204" pitchFamily="34" charset="0"/>
                          <a:ea typeface="Arial" panose="020B0604020202020204" pitchFamily="34" charset="0"/>
                        </a:rPr>
                        <a:t>20/40 or better</a:t>
                      </a:r>
                      <a:endParaRPr lang="en-US" sz="1000" dirty="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156210" marR="156210" algn="ctr">
                        <a:spcBef>
                          <a:spcPts val="365"/>
                        </a:spcBef>
                        <a:spcAft>
                          <a:spcPts val="0"/>
                        </a:spcAft>
                      </a:pPr>
                      <a:r>
                        <a:rPr lang="en-US" sz="1400">
                          <a:effectLst/>
                          <a:latin typeface="Arial" panose="020B0604020202020204" pitchFamily="34" charset="0"/>
                          <a:ea typeface="Arial" panose="020B0604020202020204" pitchFamily="34" charset="0"/>
                        </a:rPr>
                        <a:t>162685 (88.7)</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156210" marR="156210" algn="ctr">
                        <a:spcBef>
                          <a:spcPts val="365"/>
                        </a:spcBef>
                        <a:spcAft>
                          <a:spcPts val="0"/>
                        </a:spcAft>
                      </a:pPr>
                      <a:r>
                        <a:rPr lang="en-US" sz="1400">
                          <a:effectLst/>
                          <a:latin typeface="Arial" panose="020B0604020202020204" pitchFamily="34" charset="0"/>
                          <a:ea typeface="Arial" panose="020B0604020202020204" pitchFamily="34" charset="0"/>
                        </a:rPr>
                        <a:t>18621</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156210" marR="156210" algn="ctr">
                        <a:spcBef>
                          <a:spcPts val="365"/>
                        </a:spcBef>
                        <a:spcAft>
                          <a:spcPts val="0"/>
                        </a:spcAft>
                      </a:pPr>
                      <a:r>
                        <a:rPr lang="en-US" sz="1400">
                          <a:effectLst/>
                          <a:latin typeface="Arial" panose="020B0604020202020204" pitchFamily="34" charset="0"/>
                          <a:ea typeface="Arial" panose="020B0604020202020204" pitchFamily="34" charset="0"/>
                        </a:rPr>
                        <a:t>4.8</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695742919"/>
                  </a:ext>
                </a:extLst>
              </a:tr>
              <a:tr h="437762">
                <a:tc>
                  <a:txBody>
                    <a:bodyPr/>
                    <a:lstStyle/>
                    <a:p>
                      <a:pPr marL="0" marR="106045" algn="ctr">
                        <a:spcBef>
                          <a:spcPts val="365"/>
                        </a:spcBef>
                        <a:spcAft>
                          <a:spcPts val="0"/>
                        </a:spcAft>
                      </a:pPr>
                      <a:r>
                        <a:rPr lang="en-US" sz="1400" dirty="0">
                          <a:effectLst/>
                          <a:latin typeface="Arial" panose="020B0604020202020204" pitchFamily="34" charset="0"/>
                          <a:ea typeface="Arial" panose="020B0604020202020204" pitchFamily="34" charset="0"/>
                        </a:rPr>
                        <a:t>Worse than 20/40</a:t>
                      </a:r>
                      <a:endParaRPr lang="en-US" sz="1000" dirty="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156210" marR="156845" algn="ctr">
                        <a:spcBef>
                          <a:spcPts val="365"/>
                        </a:spcBef>
                        <a:spcAft>
                          <a:spcPts val="0"/>
                        </a:spcAft>
                      </a:pPr>
                      <a:r>
                        <a:rPr lang="en-US" sz="1400">
                          <a:effectLst/>
                          <a:latin typeface="Arial" panose="020B0604020202020204" pitchFamily="34" charset="0"/>
                          <a:ea typeface="Arial" panose="020B0604020202020204" pitchFamily="34" charset="0"/>
                        </a:rPr>
                        <a:t>8159 (11.3)</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156210" marR="156845" algn="ctr">
                        <a:spcBef>
                          <a:spcPts val="365"/>
                        </a:spcBef>
                        <a:spcAft>
                          <a:spcPts val="0"/>
                        </a:spcAft>
                      </a:pPr>
                      <a:r>
                        <a:rPr lang="en-US" sz="1400">
                          <a:effectLst/>
                          <a:latin typeface="Arial" panose="020B0604020202020204" pitchFamily="34" charset="0"/>
                          <a:ea typeface="Arial" panose="020B0604020202020204" pitchFamily="34" charset="0"/>
                        </a:rPr>
                        <a:t>834</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156210" marR="156845" algn="ctr">
                        <a:spcBef>
                          <a:spcPts val="365"/>
                        </a:spcBef>
                        <a:spcAft>
                          <a:spcPts val="0"/>
                        </a:spcAft>
                      </a:pPr>
                      <a:r>
                        <a:rPr lang="en-US" sz="1400">
                          <a:effectLst/>
                          <a:latin typeface="Arial" panose="020B0604020202020204" pitchFamily="34" charset="0"/>
                          <a:ea typeface="Arial" panose="020B0604020202020204" pitchFamily="34" charset="0"/>
                        </a:rPr>
                        <a:t>5.2</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35552471"/>
                  </a:ext>
                </a:extLst>
              </a:tr>
              <a:tr h="437762">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747782966"/>
                  </a:ext>
                </a:extLst>
              </a:tr>
              <a:tr h="437762">
                <a:tc>
                  <a:txBody>
                    <a:bodyPr/>
                    <a:lstStyle/>
                    <a:p>
                      <a:pPr marL="84455" marR="0" algn="l">
                        <a:spcBef>
                          <a:spcPts val="365"/>
                        </a:spcBef>
                        <a:spcAft>
                          <a:spcPts val="0"/>
                        </a:spcAft>
                      </a:pPr>
                      <a:r>
                        <a:rPr lang="en-US" sz="1400">
                          <a:effectLst/>
                          <a:latin typeface="Arial" panose="020B0604020202020204" pitchFamily="34" charset="0"/>
                          <a:ea typeface="Arial" panose="020B0604020202020204" pitchFamily="34" charset="0"/>
                        </a:rPr>
                        <a:t>Worse Eye</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spcBef>
                          <a:spcPts val="0"/>
                        </a:spcBef>
                        <a:spcAft>
                          <a:spcPts val="0"/>
                        </a:spcAft>
                      </a:pPr>
                      <a:r>
                        <a:rPr lang="en-US" sz="1000">
                          <a:effectLst/>
                          <a:latin typeface="Arial" panose="020B0604020202020204" pitchFamily="34" charset="0"/>
                          <a:ea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54666929"/>
                  </a:ext>
                </a:extLst>
              </a:tr>
              <a:tr h="437762">
                <a:tc>
                  <a:txBody>
                    <a:bodyPr/>
                    <a:lstStyle/>
                    <a:p>
                      <a:pPr marL="346710" marR="0" algn="l">
                        <a:spcBef>
                          <a:spcPts val="365"/>
                        </a:spcBef>
                        <a:spcAft>
                          <a:spcPts val="0"/>
                        </a:spcAft>
                      </a:pPr>
                      <a:r>
                        <a:rPr lang="en-US" sz="1400">
                          <a:effectLst/>
                          <a:latin typeface="Arial" panose="020B0604020202020204" pitchFamily="34" charset="0"/>
                          <a:ea typeface="Arial" panose="020B0604020202020204" pitchFamily="34" charset="0"/>
                        </a:rPr>
                        <a:t>20/40 or better</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156210" marR="156845" algn="ctr">
                        <a:spcBef>
                          <a:spcPts val="365"/>
                        </a:spcBef>
                        <a:spcAft>
                          <a:spcPts val="0"/>
                        </a:spcAft>
                      </a:pPr>
                      <a:r>
                        <a:rPr lang="en-US" sz="1400">
                          <a:effectLst/>
                          <a:latin typeface="Arial" panose="020B0604020202020204" pitchFamily="34" charset="0"/>
                          <a:ea typeface="Arial" panose="020B0604020202020204" pitchFamily="34" charset="0"/>
                        </a:rPr>
                        <a:t>151610 (95.2)</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156210" marR="156845" algn="ctr">
                        <a:spcBef>
                          <a:spcPts val="365"/>
                        </a:spcBef>
                        <a:spcAft>
                          <a:spcPts val="0"/>
                        </a:spcAft>
                      </a:pPr>
                      <a:r>
                        <a:rPr lang="en-US" sz="1400">
                          <a:effectLst/>
                          <a:latin typeface="Arial" panose="020B0604020202020204" pitchFamily="34" charset="0"/>
                          <a:ea typeface="Arial" panose="020B0604020202020204" pitchFamily="34" charset="0"/>
                        </a:rPr>
                        <a:t>17480</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156210" marR="156210" algn="ctr">
                        <a:spcBef>
                          <a:spcPts val="365"/>
                        </a:spcBef>
                        <a:spcAft>
                          <a:spcPts val="0"/>
                        </a:spcAft>
                      </a:pPr>
                      <a:r>
                        <a:rPr lang="en-US" sz="1400">
                          <a:effectLst/>
                          <a:latin typeface="Arial" panose="020B0604020202020204" pitchFamily="34" charset="0"/>
                          <a:ea typeface="Arial" panose="020B0604020202020204" pitchFamily="34" charset="0"/>
                        </a:rPr>
                        <a:t>4.8</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918767691"/>
                  </a:ext>
                </a:extLst>
              </a:tr>
              <a:tr h="437762">
                <a:tc>
                  <a:txBody>
                    <a:bodyPr/>
                    <a:lstStyle/>
                    <a:p>
                      <a:pPr marL="0" marR="106680" algn="ctr">
                        <a:spcBef>
                          <a:spcPts val="370"/>
                        </a:spcBef>
                        <a:spcAft>
                          <a:spcPts val="0"/>
                        </a:spcAft>
                      </a:pPr>
                      <a:r>
                        <a:rPr lang="en-US" sz="1400" dirty="0">
                          <a:effectLst/>
                          <a:latin typeface="Arial" panose="020B0604020202020204" pitchFamily="34" charset="0"/>
                          <a:ea typeface="Arial" panose="020B0604020202020204" pitchFamily="34" charset="0"/>
                        </a:rPr>
                        <a:t>Worse than 20/40</a:t>
                      </a:r>
                      <a:endParaRPr lang="en-US" sz="1000" dirty="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155575" marR="156845" algn="ctr">
                        <a:spcBef>
                          <a:spcPts val="370"/>
                        </a:spcBef>
                        <a:spcAft>
                          <a:spcPts val="0"/>
                        </a:spcAft>
                      </a:pPr>
                      <a:r>
                        <a:rPr lang="en-US" sz="1400">
                          <a:effectLst/>
                          <a:latin typeface="Arial" panose="020B0604020202020204" pitchFamily="34" charset="0"/>
                          <a:ea typeface="Arial" panose="020B0604020202020204" pitchFamily="34" charset="0"/>
                        </a:rPr>
                        <a:t>19234 (4.8)</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155575" marR="156845" algn="ctr">
                        <a:spcBef>
                          <a:spcPts val="370"/>
                        </a:spcBef>
                        <a:spcAft>
                          <a:spcPts val="0"/>
                        </a:spcAft>
                      </a:pPr>
                      <a:r>
                        <a:rPr lang="en-US" sz="1400">
                          <a:effectLst/>
                          <a:latin typeface="Arial" panose="020B0604020202020204" pitchFamily="34" charset="0"/>
                          <a:ea typeface="Arial" panose="020B0604020202020204" pitchFamily="34" charset="0"/>
                        </a:rPr>
                        <a:t>1975</a:t>
                      </a:r>
                      <a:endParaRPr lang="en-US" sz="100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156210" marR="156210" algn="ctr">
                        <a:spcBef>
                          <a:spcPts val="370"/>
                        </a:spcBef>
                        <a:spcAft>
                          <a:spcPts val="0"/>
                        </a:spcAft>
                      </a:pPr>
                      <a:r>
                        <a:rPr lang="en-US" sz="1400" dirty="0">
                          <a:effectLst/>
                          <a:latin typeface="Arial" panose="020B0604020202020204" pitchFamily="34" charset="0"/>
                          <a:ea typeface="Arial" panose="020B0604020202020204" pitchFamily="34" charset="0"/>
                        </a:rPr>
                        <a:t>4.8</a:t>
                      </a:r>
                      <a:endParaRPr lang="en-US" sz="1000" dirty="0">
                        <a:effectLst/>
                        <a:latin typeface="Arial" panose="020B0604020202020204" pitchFamily="34" charset="0"/>
                        <a:ea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901365583"/>
                  </a:ext>
                </a:extLst>
              </a:tr>
            </a:tbl>
          </a:graphicData>
        </a:graphic>
      </p:graphicFrame>
      <p:sp>
        <p:nvSpPr>
          <p:cNvPr id="6" name="Rectangle 1"/>
          <p:cNvSpPr>
            <a:spLocks noChangeArrowheads="1"/>
          </p:cNvSpPr>
          <p:nvPr/>
        </p:nvSpPr>
        <p:spPr bwMode="auto">
          <a:xfrm>
            <a:off x="990600" y="1997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314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0451997"/>
              </p:ext>
            </p:extLst>
          </p:nvPr>
        </p:nvGraphicFramePr>
        <p:xfrm>
          <a:off x="609600" y="1572006"/>
          <a:ext cx="8381999" cy="4855025"/>
        </p:xfrm>
        <a:graphic>
          <a:graphicData uri="http://schemas.openxmlformats.org/drawingml/2006/table">
            <a:tbl>
              <a:tblPr firstRow="1" firstCol="1" bandRow="1">
                <a:tableStyleId>{5C22544A-7EE6-4342-B048-85BDC9FD1C3A}</a:tableStyleId>
              </a:tblPr>
              <a:tblGrid>
                <a:gridCol w="2420469">
                  <a:extLst>
                    <a:ext uri="{9D8B030D-6E8A-4147-A177-3AD203B41FA5}">
                      <a16:colId xmlns:a16="http://schemas.microsoft.com/office/drawing/2014/main" val="3057817531"/>
                    </a:ext>
                  </a:extLst>
                </a:gridCol>
                <a:gridCol w="1290918">
                  <a:extLst>
                    <a:ext uri="{9D8B030D-6E8A-4147-A177-3AD203B41FA5}">
                      <a16:colId xmlns:a16="http://schemas.microsoft.com/office/drawing/2014/main" val="2548500023"/>
                    </a:ext>
                  </a:extLst>
                </a:gridCol>
                <a:gridCol w="1317812">
                  <a:extLst>
                    <a:ext uri="{9D8B030D-6E8A-4147-A177-3AD203B41FA5}">
                      <a16:colId xmlns:a16="http://schemas.microsoft.com/office/drawing/2014/main" val="202005097"/>
                    </a:ext>
                  </a:extLst>
                </a:gridCol>
                <a:gridCol w="1676400">
                  <a:extLst>
                    <a:ext uri="{9D8B030D-6E8A-4147-A177-3AD203B41FA5}">
                      <a16:colId xmlns:a16="http://schemas.microsoft.com/office/drawing/2014/main" val="1500608826"/>
                    </a:ext>
                  </a:extLst>
                </a:gridCol>
                <a:gridCol w="1676400">
                  <a:extLst>
                    <a:ext uri="{9D8B030D-6E8A-4147-A177-3AD203B41FA5}">
                      <a16:colId xmlns:a16="http://schemas.microsoft.com/office/drawing/2014/main" val="3224030613"/>
                    </a:ext>
                  </a:extLst>
                </a:gridCol>
              </a:tblGrid>
              <a:tr h="75951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No. (%) of 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Collision Rate per 100 000 Person Days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Rate Ratio </a:t>
                      </a:r>
                    </a:p>
                    <a:p>
                      <a:pPr marL="0" marR="0" algn="ctr">
                        <a:lnSpc>
                          <a:spcPct val="107000"/>
                        </a:lnSpc>
                        <a:spcBef>
                          <a:spcPts val="0"/>
                        </a:spcBef>
                        <a:spcAft>
                          <a:spcPts val="0"/>
                        </a:spcAft>
                      </a:pPr>
                      <a:r>
                        <a:rPr lang="en-US" sz="1600" dirty="0">
                          <a:effectLst/>
                        </a:rPr>
                        <a:t>(95% Confidence Interval)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2337876417"/>
                  </a:ext>
                </a:extLst>
              </a:tr>
              <a:tr h="25317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850569109"/>
                  </a:ext>
                </a:extLst>
              </a:tr>
              <a:tr h="253173">
                <a:tc>
                  <a:txBody>
                    <a:bodyPr/>
                    <a:lstStyle/>
                    <a:p>
                      <a:pPr marL="0" marR="0">
                        <a:spcBef>
                          <a:spcPts val="0"/>
                        </a:spcBef>
                        <a:spcAft>
                          <a:spcPts val="0"/>
                        </a:spcAft>
                      </a:pPr>
                      <a:r>
                        <a:rPr lang="en-US" sz="1600" kern="1200">
                          <a:effectLst/>
                        </a:rPr>
                        <a:t>Acuity - Better Eye</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2222198916"/>
                  </a:ext>
                </a:extLst>
              </a:tr>
              <a:tr h="253173">
                <a:tc>
                  <a:txBody>
                    <a:bodyPr/>
                    <a:lstStyle/>
                    <a:p>
                      <a:pPr marL="0" marR="0">
                        <a:spcBef>
                          <a:spcPts val="0"/>
                        </a:spcBef>
                        <a:spcAft>
                          <a:spcPts val="0"/>
                        </a:spcAft>
                      </a:pPr>
                      <a:r>
                        <a:rPr lang="en-US" sz="1600" kern="1200">
                          <a:effectLst/>
                        </a:rPr>
                        <a:t>     20/40 or better</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162 685 (88.7)</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186049164"/>
                  </a:ext>
                </a:extLst>
              </a:tr>
              <a:tr h="253173">
                <a:tc>
                  <a:txBody>
                    <a:bodyPr/>
                    <a:lstStyle/>
                    <a:p>
                      <a:pPr marL="0" marR="0">
                        <a:spcBef>
                          <a:spcPts val="0"/>
                        </a:spcBef>
                        <a:spcAft>
                          <a:spcPts val="0"/>
                        </a:spcAft>
                      </a:pPr>
                      <a:r>
                        <a:rPr lang="en-US" sz="1600" kern="1200">
                          <a:effectLst/>
                        </a:rPr>
                        <a:t>     Worse than 20/40</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8 159 (11.3)</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5.2</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1.10 (1.02-1.18)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smtClean="0">
                          <a:effectLst/>
                        </a:rPr>
                        <a:t>0.0092*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816852384"/>
                  </a:ext>
                </a:extLst>
              </a:tr>
              <a:tr h="25317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2720032251"/>
                  </a:ext>
                </a:extLst>
              </a:tr>
              <a:tr h="253173">
                <a:tc>
                  <a:txBody>
                    <a:bodyPr/>
                    <a:lstStyle/>
                    <a:p>
                      <a:pPr marL="0" marR="0">
                        <a:spcBef>
                          <a:spcPts val="0"/>
                        </a:spcBef>
                        <a:spcAft>
                          <a:spcPts val="0"/>
                        </a:spcAft>
                      </a:pPr>
                      <a:r>
                        <a:rPr lang="en-US" sz="1600" kern="1200">
                          <a:effectLst/>
                        </a:rPr>
                        <a:t>Acuity - Worse Eye</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2441512307"/>
                  </a:ext>
                </a:extLst>
              </a:tr>
              <a:tr h="253173">
                <a:tc>
                  <a:txBody>
                    <a:bodyPr/>
                    <a:lstStyle/>
                    <a:p>
                      <a:pPr marL="0" marR="0">
                        <a:spcBef>
                          <a:spcPts val="0"/>
                        </a:spcBef>
                        <a:spcAft>
                          <a:spcPts val="0"/>
                        </a:spcAft>
                      </a:pPr>
                      <a:r>
                        <a:rPr lang="en-US" sz="1600" kern="1200">
                          <a:effectLst/>
                        </a:rPr>
                        <a:t>     20/40 or better</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151 610 (95.2)</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3265812681"/>
                  </a:ext>
                </a:extLst>
              </a:tr>
              <a:tr h="253173">
                <a:tc>
                  <a:txBody>
                    <a:bodyPr/>
                    <a:lstStyle/>
                    <a:p>
                      <a:pPr marL="0" marR="0">
                        <a:spcBef>
                          <a:spcPts val="0"/>
                        </a:spcBef>
                        <a:spcAft>
                          <a:spcPts val="0"/>
                        </a:spcAft>
                      </a:pPr>
                      <a:r>
                        <a:rPr lang="en-US" sz="1600" kern="1200">
                          <a:effectLst/>
                        </a:rPr>
                        <a:t>     Worse than 20/40</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19 234 (4.8)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1.00 (0.96-1.05)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0.8627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2034424274"/>
                  </a:ext>
                </a:extLst>
              </a:tr>
              <a:tr h="253173">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657682724"/>
                  </a:ext>
                </a:extLst>
              </a:tr>
              <a:tr h="253173">
                <a:tc>
                  <a:txBody>
                    <a:bodyPr/>
                    <a:lstStyle/>
                    <a:p>
                      <a:pPr marL="0" marR="0">
                        <a:lnSpc>
                          <a:spcPct val="107000"/>
                        </a:lnSpc>
                        <a:spcBef>
                          <a:spcPts val="0"/>
                        </a:spcBef>
                        <a:spcAft>
                          <a:spcPts val="0"/>
                        </a:spcAft>
                      </a:pPr>
                      <a:r>
                        <a:rPr lang="en-US" sz="1600">
                          <a:effectLst/>
                        </a:rPr>
                        <a:t>Acuity - Both Eyes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a:effectLst/>
                        </a:rPr>
                        <a:t> </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682551733"/>
                  </a:ext>
                </a:extLst>
              </a:tr>
              <a:tr h="253173">
                <a:tc>
                  <a:txBody>
                    <a:bodyPr/>
                    <a:lstStyle/>
                    <a:p>
                      <a:pPr marL="0" marR="0">
                        <a:spcBef>
                          <a:spcPts val="0"/>
                        </a:spcBef>
                        <a:spcAft>
                          <a:spcPts val="0"/>
                        </a:spcAft>
                      </a:pPr>
                      <a:r>
                        <a:rPr lang="en-US" sz="1600" kern="1200">
                          <a:effectLst/>
                        </a:rPr>
                        <a:t>     Both eyes 20/40 or better</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15 1610 (88.7)</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3439764730"/>
                  </a:ext>
                </a:extLst>
              </a:tr>
              <a:tr h="253173">
                <a:tc>
                  <a:txBody>
                    <a:bodyPr/>
                    <a:lstStyle/>
                    <a:p>
                      <a:pPr marL="0" marR="0">
                        <a:spcBef>
                          <a:spcPts val="0"/>
                        </a:spcBef>
                        <a:spcAft>
                          <a:spcPts val="0"/>
                        </a:spcAft>
                      </a:pPr>
                      <a:r>
                        <a:rPr lang="en-US" sz="1600" kern="1200">
                          <a:effectLst/>
                        </a:rPr>
                        <a:t>     One eye worse than 20/40</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11 075 (6.5)</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4.5</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0.95 (0.89-1.01)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a:effectLst/>
                        </a:rPr>
                        <a:t>0.0795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4248085125"/>
                  </a:ext>
                </a:extLst>
              </a:tr>
              <a:tr h="473220">
                <a:tc>
                  <a:txBody>
                    <a:bodyPr/>
                    <a:lstStyle/>
                    <a:p>
                      <a:pPr marL="0" marR="0">
                        <a:spcBef>
                          <a:spcPts val="0"/>
                        </a:spcBef>
                        <a:spcAft>
                          <a:spcPts val="0"/>
                        </a:spcAft>
                      </a:pPr>
                      <a:r>
                        <a:rPr lang="en-US" sz="1600" kern="1200">
                          <a:effectLst/>
                        </a:rPr>
                        <a:t>     Both eyes worse than 20/40</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8 159 (4.8)</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spcBef>
                          <a:spcPts val="0"/>
                        </a:spcBef>
                        <a:spcAft>
                          <a:spcPts val="0"/>
                        </a:spcAft>
                      </a:pPr>
                      <a:r>
                        <a:rPr lang="en-US" sz="1600" kern="1200">
                          <a:effectLst/>
                        </a:rPr>
                        <a:t>5.2</a:t>
                      </a:r>
                      <a:endParaRPr lang="en-US" sz="1600">
                        <a:effectLst/>
                        <a:latin typeface="Calibri" panose="020F0502020204030204" pitchFamily="34" charset="0"/>
                        <a:ea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a:effectLst/>
                        </a:rPr>
                        <a:t>1.09 (1.02-1.17)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tc>
                  <a:txBody>
                    <a:bodyPr/>
                    <a:lstStyle/>
                    <a:p>
                      <a:pPr marL="0" marR="0" algn="ctr">
                        <a:lnSpc>
                          <a:spcPct val="107000"/>
                        </a:lnSpc>
                        <a:spcBef>
                          <a:spcPts val="0"/>
                        </a:spcBef>
                        <a:spcAft>
                          <a:spcPts val="0"/>
                        </a:spcAft>
                      </a:pPr>
                      <a:r>
                        <a:rPr lang="en-US" sz="1600" dirty="0" smtClean="0">
                          <a:effectLst/>
                        </a:rPr>
                        <a:t>0.0122*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390" marR="47390" marT="0" marB="0"/>
                </a:tc>
                <a:extLst>
                  <a:ext uri="{0D108BD9-81ED-4DB2-BD59-A6C34878D82A}">
                    <a16:rowId xmlns:a16="http://schemas.microsoft.com/office/drawing/2014/main" val="1650359001"/>
                  </a:ext>
                </a:extLst>
              </a:tr>
            </a:tbl>
          </a:graphicData>
        </a:graphic>
      </p:graphicFrame>
      <p:sp>
        <p:nvSpPr>
          <p:cNvPr id="3" name="Title 2"/>
          <p:cNvSpPr>
            <a:spLocks noGrp="1"/>
          </p:cNvSpPr>
          <p:nvPr>
            <p:ph type="title"/>
          </p:nvPr>
        </p:nvSpPr>
        <p:spPr/>
        <p:txBody>
          <a:bodyPr/>
          <a:lstStyle/>
          <a:p>
            <a:r>
              <a:rPr lang="en-US" dirty="0" smtClean="0"/>
              <a:t>Rate Ratios and Confidence Intervals</a:t>
            </a:r>
            <a:endParaRPr lang="en-US" dirty="0"/>
          </a:p>
        </p:txBody>
      </p:sp>
    </p:spTree>
    <p:extLst>
      <p:ext uri="{BB962C8B-B14F-4D97-AF65-F5344CB8AC3E}">
        <p14:creationId xmlns:p14="http://schemas.microsoft.com/office/powerpoint/2010/main" val="374418979"/>
      </p:ext>
    </p:extLst>
  </p:cSld>
  <p:clrMapOvr>
    <a:masterClrMapping/>
  </p:clrMapOvr>
</p:sld>
</file>

<file path=ppt/theme/theme1.xml><?xml version="1.0" encoding="utf-8"?>
<a:theme xmlns:a="http://schemas.openxmlformats.org/drawingml/2006/main" name="Water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17435</TotalTime>
  <Words>1388</Words>
  <Application>Microsoft Office PowerPoint</Application>
  <PresentationFormat>On-screen Show (4:3)</PresentationFormat>
  <Paragraphs>496</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Geneva</vt:lpstr>
      <vt:lpstr>Times New Roman</vt:lpstr>
      <vt:lpstr>ヒラギノ角ゴ Pro W3</vt:lpstr>
      <vt:lpstr>Watermark</vt:lpstr>
      <vt:lpstr>Examining the FMCSA Vision Standard and Vision Waiver Program for Commercial Motor Vehicle Drivers</vt:lpstr>
      <vt:lpstr>Introduction</vt:lpstr>
      <vt:lpstr>Study Sample</vt:lpstr>
      <vt:lpstr>Merging of Data Sources</vt:lpstr>
      <vt:lpstr>Current Visual Standards for CMV drivers</vt:lpstr>
      <vt:lpstr>Impact of Age and Gender on Collision Rates</vt:lpstr>
      <vt:lpstr>Rate Ratios and Confidence Intervals</vt:lpstr>
      <vt:lpstr>Impact of Visual Acuity on Collision Rates</vt:lpstr>
      <vt:lpstr>Rate Ratios and Confidence Intervals</vt:lpstr>
      <vt:lpstr>Impact of Horizontal Field of View on Collisions</vt:lpstr>
      <vt:lpstr>Impact of Horizontal Field of View on Collisions</vt:lpstr>
      <vt:lpstr>Rate Ratios and Confidence Intervals</vt:lpstr>
      <vt:lpstr>Impact of other Visual Characteristics</vt:lpstr>
      <vt:lpstr>Rate Ratios and Confidence Intervals</vt:lpstr>
      <vt:lpstr>Rate Ratios and Confidence Intervals by Age</vt:lpstr>
      <vt:lpstr>Rate Ratios and Confidence Intervals by Age</vt:lpstr>
      <vt:lpstr>Rate Ratios and Confidence Intervals by Age</vt:lpstr>
      <vt:lpstr>Examination of Comments Fields for Eye Disease</vt:lpstr>
      <vt:lpstr>Summary of Findings</vt:lpstr>
      <vt:lpstr>Summary of Findings</vt:lpstr>
      <vt:lpstr>Strengths and Limitations</vt:lpstr>
      <vt:lpstr>Recommendation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The University of Alabama at Birmingham</dc:subject>
  <dc:creator>UAB Public Relations &amp; Marketing</dc:creator>
  <cp:lastModifiedBy>Karlene Ball</cp:lastModifiedBy>
  <cp:revision>584</cp:revision>
  <cp:lastPrinted>2018-06-25T16:36:20Z</cp:lastPrinted>
  <dcterms:created xsi:type="dcterms:W3CDTF">2009-07-28T15:10:41Z</dcterms:created>
  <dcterms:modified xsi:type="dcterms:W3CDTF">2018-06-25T19:30:55Z</dcterms:modified>
</cp:coreProperties>
</file>