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5"/>
    <p:sldMasterId id="2147483668" r:id="rId6"/>
    <p:sldMasterId id="2147483672" r:id="rId7"/>
  </p:sldMasterIdLst>
  <p:notesMasterIdLst>
    <p:notesMasterId r:id="rId51"/>
  </p:notesMasterIdLst>
  <p:handoutMasterIdLst>
    <p:handoutMasterId r:id="rId52"/>
  </p:handoutMasterIdLst>
  <p:sldIdLst>
    <p:sldId id="265" r:id="rId8"/>
    <p:sldId id="288" r:id="rId9"/>
    <p:sldId id="453" r:id="rId10"/>
    <p:sldId id="454" r:id="rId11"/>
    <p:sldId id="296" r:id="rId12"/>
    <p:sldId id="349" r:id="rId13"/>
    <p:sldId id="428" r:id="rId14"/>
    <p:sldId id="350" r:id="rId15"/>
    <p:sldId id="351" r:id="rId16"/>
    <p:sldId id="352" r:id="rId17"/>
    <p:sldId id="439" r:id="rId18"/>
    <p:sldId id="436" r:id="rId19"/>
    <p:sldId id="298" r:id="rId20"/>
    <p:sldId id="455" r:id="rId21"/>
    <p:sldId id="299" r:id="rId22"/>
    <p:sldId id="307" r:id="rId23"/>
    <p:sldId id="456" r:id="rId24"/>
    <p:sldId id="444" r:id="rId25"/>
    <p:sldId id="300" r:id="rId26"/>
    <p:sldId id="301" r:id="rId27"/>
    <p:sldId id="431" r:id="rId28"/>
    <p:sldId id="304" r:id="rId29"/>
    <p:sldId id="302" r:id="rId30"/>
    <p:sldId id="303" r:id="rId31"/>
    <p:sldId id="305" r:id="rId32"/>
    <p:sldId id="306" r:id="rId33"/>
    <p:sldId id="437" r:id="rId34"/>
    <p:sldId id="440" r:id="rId35"/>
    <p:sldId id="438" r:id="rId36"/>
    <p:sldId id="435" r:id="rId37"/>
    <p:sldId id="291" r:id="rId38"/>
    <p:sldId id="292" r:id="rId39"/>
    <p:sldId id="451" r:id="rId40"/>
    <p:sldId id="290" r:id="rId41"/>
    <p:sldId id="293" r:id="rId42"/>
    <p:sldId id="452" r:id="rId43"/>
    <p:sldId id="446" r:id="rId44"/>
    <p:sldId id="450" r:id="rId45"/>
    <p:sldId id="295" r:id="rId46"/>
    <p:sldId id="447" r:id="rId47"/>
    <p:sldId id="448" r:id="rId48"/>
    <p:sldId id="449" r:id="rId49"/>
    <p:sldId id="294" r:id="rId5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Morton" initials="KM" lastIdx="12" clrIdx="0"/>
  <p:cmAuthor id="2" name="Brett" initials="BAR"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7475" autoAdjust="0"/>
  </p:normalViewPr>
  <p:slideViewPr>
    <p:cSldViewPr snapToGrid="0">
      <p:cViewPr varScale="1">
        <p:scale>
          <a:sx n="40" d="100"/>
          <a:sy n="40" d="100"/>
        </p:scale>
        <p:origin x="1622" y="24"/>
      </p:cViewPr>
      <p:guideLst>
        <p:guide orient="horz" pos="2160"/>
        <p:guide pos="2880"/>
      </p:guideLst>
    </p:cSldViewPr>
  </p:slideViewPr>
  <p:notesTextViewPr>
    <p:cViewPr>
      <p:scale>
        <a:sx n="3" d="2"/>
        <a:sy n="3" d="2"/>
      </p:scale>
      <p:origin x="0" y="0"/>
    </p:cViewPr>
  </p:notesTextViewPr>
  <p:sorterViewPr>
    <p:cViewPr>
      <p:scale>
        <a:sx n="140" d="100"/>
        <a:sy n="140" d="100"/>
      </p:scale>
      <p:origin x="0" y="-1235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374" cy="470072"/>
          </a:xfrm>
          <a:prstGeom prst="rect">
            <a:avLst/>
          </a:prstGeom>
        </p:spPr>
        <p:txBody>
          <a:bodyPr vert="horz" lIns="92181" tIns="46090" rIns="92181" bIns="46090" rtlCol="0"/>
          <a:lstStyle>
            <a:lvl1pPr algn="l">
              <a:defRPr sz="1200"/>
            </a:lvl1pPr>
          </a:lstStyle>
          <a:p>
            <a:endParaRPr lang="en-US"/>
          </a:p>
        </p:txBody>
      </p:sp>
      <p:sp>
        <p:nvSpPr>
          <p:cNvPr id="3" name="Date Placeholder 2"/>
          <p:cNvSpPr>
            <a:spLocks noGrp="1"/>
          </p:cNvSpPr>
          <p:nvPr>
            <p:ph type="dt" sz="quarter" idx="1"/>
          </p:nvPr>
        </p:nvSpPr>
        <p:spPr>
          <a:xfrm>
            <a:off x="4008100" y="1"/>
            <a:ext cx="3067374" cy="470072"/>
          </a:xfrm>
          <a:prstGeom prst="rect">
            <a:avLst/>
          </a:prstGeom>
        </p:spPr>
        <p:txBody>
          <a:bodyPr vert="horz" lIns="92181" tIns="46090" rIns="92181" bIns="46090" rtlCol="0"/>
          <a:lstStyle>
            <a:lvl1pPr algn="r">
              <a:defRPr sz="1200"/>
            </a:lvl1pPr>
          </a:lstStyle>
          <a:p>
            <a:fld id="{5F3D2757-8D3A-4D35-8CD7-F7CE767B388B}" type="datetimeFigureOut">
              <a:rPr lang="en-US" smtClean="0"/>
              <a:t>10/1/2019</a:t>
            </a:fld>
            <a:endParaRPr lang="en-US"/>
          </a:p>
        </p:txBody>
      </p:sp>
      <p:sp>
        <p:nvSpPr>
          <p:cNvPr id="4" name="Footer Placeholder 3"/>
          <p:cNvSpPr>
            <a:spLocks noGrp="1"/>
          </p:cNvSpPr>
          <p:nvPr>
            <p:ph type="ftr" sz="quarter" idx="2"/>
          </p:nvPr>
        </p:nvSpPr>
        <p:spPr>
          <a:xfrm>
            <a:off x="0" y="8893003"/>
            <a:ext cx="3067374" cy="470072"/>
          </a:xfrm>
          <a:prstGeom prst="rect">
            <a:avLst/>
          </a:prstGeom>
        </p:spPr>
        <p:txBody>
          <a:bodyPr vert="horz" lIns="92181" tIns="46090" rIns="92181" bIns="46090" rtlCol="0" anchor="b"/>
          <a:lstStyle>
            <a:lvl1pPr algn="l">
              <a:defRPr sz="1200"/>
            </a:lvl1pPr>
          </a:lstStyle>
          <a:p>
            <a:endParaRPr lang="en-US"/>
          </a:p>
        </p:txBody>
      </p:sp>
      <p:sp>
        <p:nvSpPr>
          <p:cNvPr id="5" name="Slide Number Placeholder 4"/>
          <p:cNvSpPr>
            <a:spLocks noGrp="1"/>
          </p:cNvSpPr>
          <p:nvPr>
            <p:ph type="sldNum" sz="quarter" idx="3"/>
          </p:nvPr>
        </p:nvSpPr>
        <p:spPr>
          <a:xfrm>
            <a:off x="4008100" y="8893003"/>
            <a:ext cx="3067374" cy="470072"/>
          </a:xfrm>
          <a:prstGeom prst="rect">
            <a:avLst/>
          </a:prstGeom>
        </p:spPr>
        <p:txBody>
          <a:bodyPr vert="horz" lIns="92181" tIns="46090" rIns="92181" bIns="46090" rtlCol="0" anchor="b"/>
          <a:lstStyle>
            <a:lvl1pPr algn="r">
              <a:defRPr sz="1200"/>
            </a:lvl1pPr>
          </a:lstStyle>
          <a:p>
            <a:fld id="{A6800421-DB41-417D-9B06-3DDEFF3524E3}" type="slidenum">
              <a:rPr lang="en-US" smtClean="0"/>
              <a:t>‹#›</a:t>
            </a:fld>
            <a:endParaRPr lang="en-US"/>
          </a:p>
        </p:txBody>
      </p:sp>
    </p:spTree>
    <p:extLst>
      <p:ext uri="{BB962C8B-B14F-4D97-AF65-F5344CB8AC3E}">
        <p14:creationId xmlns:p14="http://schemas.microsoft.com/office/powerpoint/2010/main" val="4172877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79"/>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5" y="0"/>
            <a:ext cx="3066733" cy="469779"/>
          </a:xfrm>
          <a:prstGeom prst="rect">
            <a:avLst/>
          </a:prstGeom>
        </p:spPr>
        <p:txBody>
          <a:bodyPr vert="horz" lIns="93932" tIns="46966" rIns="93932" bIns="46966" rtlCol="0"/>
          <a:lstStyle>
            <a:lvl1pPr algn="r">
              <a:defRPr sz="1200"/>
            </a:lvl1pPr>
          </a:lstStyle>
          <a:p>
            <a:fld id="{8CEC2997-B36A-4D99-826B-3FA0AF76E2D3}" type="datetimeFigureOut">
              <a:rPr lang="en-US" smtClean="0"/>
              <a:t>10/1/2019</a:t>
            </a:fld>
            <a:endParaRPr lang="en-US"/>
          </a:p>
        </p:txBody>
      </p:sp>
      <p:sp>
        <p:nvSpPr>
          <p:cNvPr id="4" name="Slide Image Placeholder 3"/>
          <p:cNvSpPr>
            <a:spLocks noGrp="1" noRot="1" noChangeAspect="1"/>
          </p:cNvSpPr>
          <p:nvPr>
            <p:ph type="sldImg" idx="2"/>
          </p:nvPr>
        </p:nvSpPr>
        <p:spPr>
          <a:xfrm>
            <a:off x="1431925" y="1169988"/>
            <a:ext cx="4213225" cy="3159125"/>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8"/>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8"/>
          </a:xfrm>
          <a:prstGeom prst="rect">
            <a:avLst/>
          </a:prstGeom>
        </p:spPr>
        <p:txBody>
          <a:bodyPr vert="horz" lIns="93932" tIns="46966" rIns="93932" bIns="46966" rtlCol="0" anchor="b"/>
          <a:lstStyle>
            <a:lvl1pPr algn="r">
              <a:defRPr sz="1200"/>
            </a:lvl1pPr>
          </a:lstStyle>
          <a:p>
            <a:fld id="{B66FBD5B-CDB8-4BAC-9E3B-A1306B6576EB}" type="slidenum">
              <a:rPr lang="en-US" smtClean="0"/>
              <a:t>‹#›</a:t>
            </a:fld>
            <a:endParaRPr lang="en-US"/>
          </a:p>
        </p:txBody>
      </p:sp>
    </p:spTree>
    <p:extLst>
      <p:ext uri="{BB962C8B-B14F-4D97-AF65-F5344CB8AC3E}">
        <p14:creationId xmlns:p14="http://schemas.microsoft.com/office/powerpoint/2010/main" val="376922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a:t>
            </a:fld>
            <a:endParaRPr lang="en-US"/>
          </a:p>
        </p:txBody>
      </p:sp>
    </p:spTree>
    <p:extLst>
      <p:ext uri="{BB962C8B-B14F-4D97-AF65-F5344CB8AC3E}">
        <p14:creationId xmlns:p14="http://schemas.microsoft.com/office/powerpoint/2010/main" val="258966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10</a:t>
            </a:fld>
            <a:endParaRPr lang="en-US"/>
          </a:p>
        </p:txBody>
      </p:sp>
    </p:spTree>
    <p:extLst>
      <p:ext uri="{BB962C8B-B14F-4D97-AF65-F5344CB8AC3E}">
        <p14:creationId xmlns:p14="http://schemas.microsoft.com/office/powerpoint/2010/main" val="234841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11</a:t>
            </a:fld>
            <a:endParaRPr lang="en-US"/>
          </a:p>
        </p:txBody>
      </p:sp>
    </p:spTree>
    <p:extLst>
      <p:ext uri="{BB962C8B-B14F-4D97-AF65-F5344CB8AC3E}">
        <p14:creationId xmlns:p14="http://schemas.microsoft.com/office/powerpoint/2010/main" val="83087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12</a:t>
            </a:fld>
            <a:endParaRPr lang="en-US"/>
          </a:p>
        </p:txBody>
      </p:sp>
    </p:spTree>
    <p:extLst>
      <p:ext uri="{BB962C8B-B14F-4D97-AF65-F5344CB8AC3E}">
        <p14:creationId xmlns:p14="http://schemas.microsoft.com/office/powerpoint/2010/main" val="296504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13</a:t>
            </a:fld>
            <a:endParaRPr lang="en-US"/>
          </a:p>
        </p:txBody>
      </p:sp>
    </p:spTree>
    <p:extLst>
      <p:ext uri="{BB962C8B-B14F-4D97-AF65-F5344CB8AC3E}">
        <p14:creationId xmlns:p14="http://schemas.microsoft.com/office/powerpoint/2010/main" val="230175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14</a:t>
            </a:fld>
            <a:endParaRPr lang="en-US" dirty="0"/>
          </a:p>
        </p:txBody>
      </p:sp>
    </p:spTree>
    <p:extLst>
      <p:ext uri="{BB962C8B-B14F-4D97-AF65-F5344CB8AC3E}">
        <p14:creationId xmlns:p14="http://schemas.microsoft.com/office/powerpoint/2010/main" val="687420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15</a:t>
            </a:fld>
            <a:endParaRPr lang="en-US"/>
          </a:p>
        </p:txBody>
      </p:sp>
    </p:spTree>
    <p:extLst>
      <p:ext uri="{BB962C8B-B14F-4D97-AF65-F5344CB8AC3E}">
        <p14:creationId xmlns:p14="http://schemas.microsoft.com/office/powerpoint/2010/main" val="4202634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16</a:t>
            </a:fld>
            <a:endParaRPr lang="en-US"/>
          </a:p>
        </p:txBody>
      </p:sp>
    </p:spTree>
    <p:extLst>
      <p:ext uri="{BB962C8B-B14F-4D97-AF65-F5344CB8AC3E}">
        <p14:creationId xmlns:p14="http://schemas.microsoft.com/office/powerpoint/2010/main" val="3064386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17</a:t>
            </a:fld>
            <a:endParaRPr lang="en-US" dirty="0"/>
          </a:p>
        </p:txBody>
      </p:sp>
    </p:spTree>
    <p:extLst>
      <p:ext uri="{BB962C8B-B14F-4D97-AF65-F5344CB8AC3E}">
        <p14:creationId xmlns:p14="http://schemas.microsoft.com/office/powerpoint/2010/main" val="289638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18</a:t>
            </a:fld>
            <a:endParaRPr lang="en-US"/>
          </a:p>
        </p:txBody>
      </p:sp>
    </p:spTree>
    <p:extLst>
      <p:ext uri="{BB962C8B-B14F-4D97-AF65-F5344CB8AC3E}">
        <p14:creationId xmlns:p14="http://schemas.microsoft.com/office/powerpoint/2010/main" val="2044488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45DB6-026D-4FAF-8942-6F0BBD3CDFF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52118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903" indent="-460903">
              <a:buFont typeface="Arial" panose="020B0604020202020204" pitchFamily="34" charset="0"/>
              <a:buChar char="•"/>
            </a:pPr>
            <a:r>
              <a:rPr lang="en-US" dirty="0"/>
              <a:t>The current CDL testing system, 2005 CDL Testing System, was developed in the late 1990’s and released for use by SDLAs on April 1, 2005. </a:t>
            </a:r>
          </a:p>
          <a:p>
            <a:pPr marL="460903" indent="-460903">
              <a:spcBef>
                <a:spcPts val="1815"/>
              </a:spcBef>
              <a:buFont typeface="Arial" panose="020B0604020202020204" pitchFamily="34" charset="0"/>
              <a:buChar char="•"/>
            </a:pPr>
            <a:r>
              <a:rPr lang="en-US" dirty="0"/>
              <a:t>It has been </a:t>
            </a:r>
            <a:r>
              <a:rPr lang="en-US" b="1" i="1" u="sng" dirty="0"/>
              <a:t>well over a decade</a:t>
            </a:r>
            <a:r>
              <a:rPr lang="en-US" b="1" i="1" dirty="0"/>
              <a:t> </a:t>
            </a:r>
            <a:r>
              <a:rPr lang="en-US" dirty="0"/>
              <a:t>since the release of the current testing system.</a:t>
            </a:r>
          </a:p>
          <a:p>
            <a:pPr marL="460903" indent="-460903">
              <a:spcBef>
                <a:spcPts val="1815"/>
              </a:spcBef>
              <a:buFont typeface="Arial" panose="020B0604020202020204" pitchFamily="34" charset="0"/>
              <a:buChar char="•"/>
            </a:pPr>
            <a:r>
              <a:rPr lang="en-US" dirty="0"/>
              <a:t>There have been significant changes in vehicle technologies and components which have advanced at a fast pace and continue to evolve.  </a:t>
            </a:r>
          </a:p>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2</a:t>
            </a:fld>
            <a:endParaRPr lang="en-US"/>
          </a:p>
        </p:txBody>
      </p:sp>
    </p:spTree>
    <p:extLst>
      <p:ext uri="{BB962C8B-B14F-4D97-AF65-F5344CB8AC3E}">
        <p14:creationId xmlns:p14="http://schemas.microsoft.com/office/powerpoint/2010/main" val="277734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45DB6-026D-4FAF-8942-6F0BBD3CDFF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52118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21</a:t>
            </a:fld>
            <a:endParaRPr lang="en-US"/>
          </a:p>
        </p:txBody>
      </p:sp>
    </p:spTree>
    <p:extLst>
      <p:ext uri="{BB962C8B-B14F-4D97-AF65-F5344CB8AC3E}">
        <p14:creationId xmlns:p14="http://schemas.microsoft.com/office/powerpoint/2010/main" val="3428537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22</a:t>
            </a:fld>
            <a:endParaRPr lang="en-US"/>
          </a:p>
        </p:txBody>
      </p:sp>
    </p:spTree>
    <p:extLst>
      <p:ext uri="{BB962C8B-B14F-4D97-AF65-F5344CB8AC3E}">
        <p14:creationId xmlns:p14="http://schemas.microsoft.com/office/powerpoint/2010/main" val="644782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Values have not been determined</a:t>
            </a:r>
          </a:p>
        </p:txBody>
      </p:sp>
      <p:sp>
        <p:nvSpPr>
          <p:cNvPr id="4" name="Slide Number Placeholder 3"/>
          <p:cNvSpPr>
            <a:spLocks noGrp="1"/>
          </p:cNvSpPr>
          <p:nvPr>
            <p:ph type="sldNum" sz="quarter" idx="10"/>
          </p:nvPr>
        </p:nvSpPr>
        <p:spPr/>
        <p:txBody>
          <a:bodyPr/>
          <a:lstStyle/>
          <a:p>
            <a:fld id="{B66FBD5B-CDB8-4BAC-9E3B-A1306B6576EB}" type="slidenum">
              <a:rPr lang="en-US" smtClean="0"/>
              <a:t>23</a:t>
            </a:fld>
            <a:endParaRPr lang="en-US"/>
          </a:p>
        </p:txBody>
      </p:sp>
    </p:spTree>
    <p:extLst>
      <p:ext uri="{BB962C8B-B14F-4D97-AF65-F5344CB8AC3E}">
        <p14:creationId xmlns:p14="http://schemas.microsoft.com/office/powerpoint/2010/main" val="3745362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807">
              <a:defRPr/>
            </a:pPr>
            <a:r>
              <a:rPr lang="en-US" b="1" u="sng" dirty="0"/>
              <a:t>Clearance</a:t>
            </a:r>
            <a:r>
              <a:rPr lang="en-US" dirty="0"/>
              <a:t> – the distance between the cone and the line when performing </a:t>
            </a:r>
            <a:br>
              <a:rPr lang="en-US" dirty="0"/>
            </a:br>
            <a:r>
              <a:rPr lang="en-US" dirty="0"/>
              <a:t>Part 3 – Forward Offset Tracking (refer to Section 12.2.3 on page 12-2). </a:t>
            </a:r>
          </a:p>
          <a:p>
            <a:endParaRPr lang="en-US" dirty="0"/>
          </a:p>
          <a:p>
            <a:r>
              <a:rPr lang="en-US" b="1" u="sng" dirty="0"/>
              <a:t>Back-ups</a:t>
            </a:r>
            <a:r>
              <a:rPr lang="en-US" dirty="0"/>
              <a:t> – backing up on a forward moving exercise to clear an encroachment or to get a better position is scored as a “back-up”. “Back-ups” will be scored on Part 3 – Forward Offset Tracking. The examiner will score the number of times you back-up.</a:t>
            </a:r>
          </a:p>
          <a:p>
            <a:endParaRPr lang="en-US" dirty="0"/>
          </a:p>
          <a:p>
            <a:pPr hangingPunct="0"/>
            <a:r>
              <a:rPr lang="en-US" b="1" u="sng" dirty="0"/>
              <a:t>Pull-ups</a:t>
            </a:r>
            <a:r>
              <a:rPr lang="en-US" dirty="0"/>
              <a:t> – pulling forward on a backing exercise to clear an encroachment or to get a better position is scored as a “pull-up”. These exercises include </a:t>
            </a:r>
          </a:p>
          <a:p>
            <a:pPr hangingPunct="0"/>
            <a:r>
              <a:rPr lang="en-US" dirty="0"/>
              <a:t>Part 2 – Straight-Line Backing and Part 4 – Reverse Offset Backing. The examiner will score the number of times you pull-up.</a:t>
            </a:r>
          </a:p>
          <a:p>
            <a:pPr hangingPunct="0"/>
            <a:r>
              <a:rPr lang="en-US" dirty="0"/>
              <a:t>Stopping without changing direction does not count as a pull-up.  </a:t>
            </a:r>
          </a:p>
          <a:p>
            <a:pPr hangingPunct="0"/>
            <a:r>
              <a:rPr lang="en-US" dirty="0"/>
              <a:t>You will not be penalized for initial pull-ups. However, an excessive number of pull-ups, will count as errors.</a:t>
            </a:r>
          </a:p>
          <a:p>
            <a:endParaRPr lang="en-US" dirty="0"/>
          </a:p>
          <a:p>
            <a:r>
              <a:rPr lang="en-US" b="1" u="sng" dirty="0"/>
              <a:t>Encroachments</a:t>
            </a:r>
            <a:r>
              <a:rPr lang="en-US" dirty="0"/>
              <a:t> – crossing over or touching exercise boundary lines or cones with any portion of your vehicle is scored as an encroachment. If you have encroached, the examiner will stop you and you must return the vehicle within the exercise boundaries. The examiner will score the number of times you touch or cross over an exercise boundary line or cone. Each encroachment will count as an error.</a:t>
            </a:r>
          </a:p>
        </p:txBody>
      </p:sp>
      <p:sp>
        <p:nvSpPr>
          <p:cNvPr id="4" name="Slide Number Placeholder 3"/>
          <p:cNvSpPr>
            <a:spLocks noGrp="1"/>
          </p:cNvSpPr>
          <p:nvPr>
            <p:ph type="sldNum" sz="quarter" idx="10"/>
          </p:nvPr>
        </p:nvSpPr>
        <p:spPr/>
        <p:txBody>
          <a:bodyPr/>
          <a:lstStyle/>
          <a:p>
            <a:fld id="{B66FBD5B-CDB8-4BAC-9E3B-A1306B6576EB}" type="slidenum">
              <a:rPr lang="en-US" smtClean="0"/>
              <a:t>24</a:t>
            </a:fld>
            <a:endParaRPr lang="en-US"/>
          </a:p>
        </p:txBody>
      </p:sp>
    </p:spTree>
    <p:extLst>
      <p:ext uri="{BB962C8B-B14F-4D97-AF65-F5344CB8AC3E}">
        <p14:creationId xmlns:p14="http://schemas.microsoft.com/office/powerpoint/2010/main" val="519686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spcAft>
                <a:spcPts val="1210"/>
              </a:spcAft>
            </a:pPr>
            <a:r>
              <a:rPr lang="en-US" b="1" u="sng" dirty="0"/>
              <a:t>Looks</a:t>
            </a:r>
            <a:r>
              <a:rPr lang="en-US" dirty="0"/>
              <a:t> – exiting the vehicle to look around during a backing exercise. You may be permitted to safely stop and exit the vehicle to check the external position of the vehicle (look).  </a:t>
            </a:r>
          </a:p>
          <a:p>
            <a:pPr hangingPunct="0">
              <a:spcAft>
                <a:spcPts val="1210"/>
              </a:spcAft>
            </a:pPr>
            <a:r>
              <a:rPr lang="en-US" dirty="0"/>
              <a:t>When doing so, you must set the parking brake(s) and place the vehicle in neutral. Then, when exiting/entering the vehicle, you must do so safely by facing the vehicle and maintaining three (3) points of contact with the vehicle at all times (when exiting/entering a bus, you may face forward and maintain a firm grasp on the handrail at all times. If you do not safely secure the vehicle or safely exit/enter the vehicle, it may result in an automatic failure for an unsafe act.   </a:t>
            </a:r>
          </a:p>
          <a:p>
            <a:pPr hangingPunct="0">
              <a:spcAft>
                <a:spcPts val="1210"/>
              </a:spcAft>
            </a:pPr>
            <a:r>
              <a:rPr lang="en-US" dirty="0"/>
              <a:t>If you open your door or move from a seated position, it will count as a "look”. If you open your door while the vehicle is moving (not in neutral and park), it may result in an automatic failure for an unsafe act. </a:t>
            </a:r>
          </a:p>
          <a:p>
            <a:pPr hangingPunct="0">
              <a:spcAft>
                <a:spcPts val="1210"/>
              </a:spcAft>
            </a:pPr>
            <a:r>
              <a:rPr lang="en-US" dirty="0"/>
              <a:t>On a bus, if you walk to back of the bus to get a better view, it will count as a “look”. </a:t>
            </a:r>
            <a:br>
              <a:rPr lang="en-US" dirty="0"/>
            </a:br>
            <a:r>
              <a:rPr lang="en-US" dirty="0"/>
              <a:t>You may be allowed a maximum of one (1) look on Part 2 – Straight-line Backing and two (2) looks on Part 4 – Reverse Offset Backing, to check the position of your vehicle. </a:t>
            </a:r>
          </a:p>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25</a:t>
            </a:fld>
            <a:endParaRPr lang="en-US"/>
          </a:p>
        </p:txBody>
      </p:sp>
    </p:spTree>
    <p:extLst>
      <p:ext uri="{BB962C8B-B14F-4D97-AF65-F5344CB8AC3E}">
        <p14:creationId xmlns:p14="http://schemas.microsoft.com/office/powerpoint/2010/main" val="305346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b="1" u="sng" dirty="0"/>
              <a:t>Final Position</a:t>
            </a:r>
            <a:r>
              <a:rPr lang="en-US" dirty="0"/>
              <a:t> – the final position of the vehicle for backing exercises. You will be scored for final vehicle position on Part 2 – Straight-line Backing and on Part 4 – Reverse Offset Backing.</a:t>
            </a:r>
          </a:p>
          <a:p>
            <a:pPr hangingPunct="0"/>
            <a:r>
              <a:rPr lang="en-US" dirty="0"/>
              <a:t>It is important that you finish each exercise exactly as the examiner has instructed you. If you do not maneuver the vehicle into its final position as described by the examiner, you will be penalized and will fail the basic control skills test. You MUST complete the exercises as directed.</a:t>
            </a:r>
          </a:p>
          <a:p>
            <a:r>
              <a:rPr lang="en-US" b="1" u="sng" dirty="0"/>
              <a:t>Failure to Follow Instructions or Unsafe Act</a:t>
            </a:r>
            <a:r>
              <a:rPr lang="en-US" b="1" dirty="0"/>
              <a:t> </a:t>
            </a:r>
            <a:r>
              <a:rPr lang="en-US" dirty="0"/>
              <a:t>– Failure to follow examiner instructions for completing the exercise as directed may result in an automatic failure and the test may be terminated by the examiner. Always follow the examiner instructions and directions. If you do not understand the instructions or understand how to complete the exercises, ask the examiner for clarification. If permitted, you may ask the examiner to walk you through the exercise area.  </a:t>
            </a:r>
          </a:p>
          <a:p>
            <a:r>
              <a:rPr lang="en-US" dirty="0"/>
              <a:t>Committing an “unsafe act” (e.g., not entering or exiting the vehicle safety or forgetting to set the parking brake), may result in an automatic failure for an unsafe act and the test may be terminated by the examiner. Safety of the driver, the examiner and the testing area is of the highest priority. Always think SAFETY. </a:t>
            </a:r>
          </a:p>
          <a:p>
            <a:endParaRPr lang="en-US" dirty="0"/>
          </a:p>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26</a:t>
            </a:fld>
            <a:endParaRPr lang="en-US"/>
          </a:p>
        </p:txBody>
      </p:sp>
    </p:spTree>
    <p:extLst>
      <p:ext uri="{BB962C8B-B14F-4D97-AF65-F5344CB8AC3E}">
        <p14:creationId xmlns:p14="http://schemas.microsoft.com/office/powerpoint/2010/main" val="1813750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27</a:t>
            </a:fld>
            <a:endParaRPr lang="en-US"/>
          </a:p>
        </p:txBody>
      </p:sp>
    </p:spTree>
    <p:extLst>
      <p:ext uri="{BB962C8B-B14F-4D97-AF65-F5344CB8AC3E}">
        <p14:creationId xmlns:p14="http://schemas.microsoft.com/office/powerpoint/2010/main" val="726964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28</a:t>
            </a:fld>
            <a:endParaRPr lang="en-US"/>
          </a:p>
        </p:txBody>
      </p:sp>
    </p:spTree>
    <p:extLst>
      <p:ext uri="{BB962C8B-B14F-4D97-AF65-F5344CB8AC3E}">
        <p14:creationId xmlns:p14="http://schemas.microsoft.com/office/powerpoint/2010/main" val="2093422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29</a:t>
            </a:fld>
            <a:endParaRPr lang="en-US"/>
          </a:p>
        </p:txBody>
      </p:sp>
    </p:spTree>
    <p:extLst>
      <p:ext uri="{BB962C8B-B14F-4D97-AF65-F5344CB8AC3E}">
        <p14:creationId xmlns:p14="http://schemas.microsoft.com/office/powerpoint/2010/main" val="3187621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a multi-year effort</a:t>
            </a:r>
          </a:p>
        </p:txBody>
      </p:sp>
      <p:sp>
        <p:nvSpPr>
          <p:cNvPr id="4" name="Slide Number Placeholder 3"/>
          <p:cNvSpPr>
            <a:spLocks noGrp="1"/>
          </p:cNvSpPr>
          <p:nvPr>
            <p:ph type="sldNum" sz="quarter" idx="10"/>
          </p:nvPr>
        </p:nvSpPr>
        <p:spPr/>
        <p:txBody>
          <a:bodyPr/>
          <a:lstStyle/>
          <a:p>
            <a:fld id="{B66FBD5B-CDB8-4BAC-9E3B-A1306B6576EB}" type="slidenum">
              <a:rPr lang="en-US" smtClean="0"/>
              <a:t>3</a:t>
            </a:fld>
            <a:endParaRPr lang="en-US" dirty="0"/>
          </a:p>
        </p:txBody>
      </p:sp>
    </p:spTree>
    <p:extLst>
      <p:ext uri="{BB962C8B-B14F-4D97-AF65-F5344CB8AC3E}">
        <p14:creationId xmlns:p14="http://schemas.microsoft.com/office/powerpoint/2010/main" val="533220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12982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31</a:t>
            </a:fld>
            <a:endParaRPr lang="en-US" dirty="0"/>
          </a:p>
        </p:txBody>
      </p:sp>
    </p:spTree>
    <p:extLst>
      <p:ext uri="{BB962C8B-B14F-4D97-AF65-F5344CB8AC3E}">
        <p14:creationId xmlns:p14="http://schemas.microsoft.com/office/powerpoint/2010/main" val="1998417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pilot we were experimenting with the use of a checklist and explaining “why” it was important to inspect the</a:t>
            </a:r>
            <a:r>
              <a:rPr lang="en-US" baseline="0" dirty="0"/>
              <a:t> components.</a:t>
            </a:r>
          </a:p>
          <a:p>
            <a:endParaRPr lang="en-US" baseline="0" dirty="0"/>
          </a:p>
          <a:p>
            <a:r>
              <a:rPr lang="en-US" baseline="0" dirty="0"/>
              <a:t>Test segments were paired and assigned to each applicant.</a:t>
            </a:r>
          </a:p>
          <a:p>
            <a:pPr marL="172839" indent="-172839">
              <a:buFont typeface="Arial" panose="020B0604020202020204" pitchFamily="34" charset="0"/>
              <a:buChar char="•"/>
            </a:pPr>
            <a:r>
              <a:rPr lang="en-US" baseline="0" dirty="0"/>
              <a:t>Current vehicle inspection and new vehicle inspection (with checklist &amp; why)</a:t>
            </a:r>
          </a:p>
          <a:p>
            <a:pPr marL="172839" indent="-172839" defTabSz="921807">
              <a:buFont typeface="Arial" panose="020B0604020202020204" pitchFamily="34" charset="0"/>
              <a:buChar char="•"/>
              <a:defRPr/>
            </a:pPr>
            <a:r>
              <a:rPr lang="en-US" baseline="0" dirty="0"/>
              <a:t>Current vehicle inspection and new vehicle inspection (no checklist &amp;  no why)</a:t>
            </a:r>
          </a:p>
          <a:p>
            <a:pPr marL="172839" indent="-172839" defTabSz="921807">
              <a:buFont typeface="Arial" panose="020B0604020202020204" pitchFamily="34" charset="0"/>
              <a:buChar char="•"/>
              <a:defRPr/>
            </a:pPr>
            <a:r>
              <a:rPr lang="en-US" baseline="0" dirty="0"/>
              <a:t>Current BCS &amp; New BCS</a:t>
            </a:r>
          </a:p>
          <a:p>
            <a:pPr marL="172839" indent="-172839" defTabSz="921807">
              <a:buFont typeface="Arial" panose="020B0604020202020204" pitchFamily="34" charset="0"/>
              <a:buChar char="•"/>
              <a:defRPr/>
            </a:pPr>
            <a:r>
              <a:rPr lang="en-US" baseline="0" dirty="0"/>
              <a:t>New Vehicle Inspection &amp; Current BCS, </a:t>
            </a:r>
            <a:r>
              <a:rPr lang="en-US" baseline="0" dirty="0" err="1"/>
              <a:t>etc</a:t>
            </a:r>
            <a:endParaRPr lang="en-US" baseline="0" dirty="0"/>
          </a:p>
          <a:p>
            <a:pPr marL="172839" indent="-172839" defTabSz="921807">
              <a:buFont typeface="Arial" panose="020B0604020202020204" pitchFamily="34" charset="0"/>
              <a:buChar char="•"/>
              <a:defRPr/>
            </a:pPr>
            <a:endParaRPr lang="en-US" dirty="0"/>
          </a:p>
          <a:p>
            <a:pPr marL="172839" indent="-17283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32</a:t>
            </a:fld>
            <a:endParaRPr lang="en-US" dirty="0"/>
          </a:p>
        </p:txBody>
      </p:sp>
    </p:spTree>
    <p:extLst>
      <p:ext uri="{BB962C8B-B14F-4D97-AF65-F5344CB8AC3E}">
        <p14:creationId xmlns:p14="http://schemas.microsoft.com/office/powerpoint/2010/main" val="4123924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33</a:t>
            </a:fld>
            <a:endParaRPr lang="en-US"/>
          </a:p>
        </p:txBody>
      </p:sp>
    </p:spTree>
    <p:extLst>
      <p:ext uri="{BB962C8B-B14F-4D97-AF65-F5344CB8AC3E}">
        <p14:creationId xmlns:p14="http://schemas.microsoft.com/office/powerpoint/2010/main" val="1936690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34</a:t>
            </a:fld>
            <a:endParaRPr lang="en-US" dirty="0"/>
          </a:p>
        </p:txBody>
      </p:sp>
    </p:spTree>
    <p:extLst>
      <p:ext uri="{BB962C8B-B14F-4D97-AF65-F5344CB8AC3E}">
        <p14:creationId xmlns:p14="http://schemas.microsoft.com/office/powerpoint/2010/main" val="4057765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35</a:t>
            </a:fld>
            <a:endParaRPr lang="en-US" dirty="0"/>
          </a:p>
        </p:txBody>
      </p:sp>
    </p:spTree>
    <p:extLst>
      <p:ext uri="{BB962C8B-B14F-4D97-AF65-F5344CB8AC3E}">
        <p14:creationId xmlns:p14="http://schemas.microsoft.com/office/powerpoint/2010/main" val="484038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36</a:t>
            </a:fld>
            <a:endParaRPr lang="en-US"/>
          </a:p>
        </p:txBody>
      </p:sp>
    </p:spTree>
    <p:extLst>
      <p:ext uri="{BB962C8B-B14F-4D97-AF65-F5344CB8AC3E}">
        <p14:creationId xmlns:p14="http://schemas.microsoft.com/office/powerpoint/2010/main" val="2548088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37</a:t>
            </a:fld>
            <a:endParaRPr lang="en-US" dirty="0"/>
          </a:p>
        </p:txBody>
      </p:sp>
    </p:spTree>
    <p:extLst>
      <p:ext uri="{BB962C8B-B14F-4D97-AF65-F5344CB8AC3E}">
        <p14:creationId xmlns:p14="http://schemas.microsoft.com/office/powerpoint/2010/main" val="320905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38</a:t>
            </a:fld>
            <a:endParaRPr lang="en-US"/>
          </a:p>
        </p:txBody>
      </p:sp>
    </p:spTree>
    <p:extLst>
      <p:ext uri="{BB962C8B-B14F-4D97-AF65-F5344CB8AC3E}">
        <p14:creationId xmlns:p14="http://schemas.microsoft.com/office/powerpoint/2010/main" val="3644861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companies</a:t>
            </a:r>
          </a:p>
        </p:txBody>
      </p:sp>
      <p:sp>
        <p:nvSpPr>
          <p:cNvPr id="4" name="Slide Number Placeholder 3"/>
          <p:cNvSpPr>
            <a:spLocks noGrp="1"/>
          </p:cNvSpPr>
          <p:nvPr>
            <p:ph type="sldNum" sz="quarter" idx="10"/>
          </p:nvPr>
        </p:nvSpPr>
        <p:spPr/>
        <p:txBody>
          <a:bodyPr/>
          <a:lstStyle/>
          <a:p>
            <a:fld id="{B66FBD5B-CDB8-4BAC-9E3B-A1306B6576EB}" type="slidenum">
              <a:rPr lang="en-US" smtClean="0"/>
              <a:t>39</a:t>
            </a:fld>
            <a:endParaRPr lang="en-US" dirty="0"/>
          </a:p>
        </p:txBody>
      </p:sp>
    </p:spTree>
    <p:extLst>
      <p:ext uri="{BB962C8B-B14F-4D97-AF65-F5344CB8AC3E}">
        <p14:creationId xmlns:p14="http://schemas.microsoft.com/office/powerpoint/2010/main" val="2749889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4</a:t>
            </a:fld>
            <a:endParaRPr lang="en-US" dirty="0"/>
          </a:p>
        </p:txBody>
      </p:sp>
    </p:spTree>
    <p:extLst>
      <p:ext uri="{BB962C8B-B14F-4D97-AF65-F5344CB8AC3E}">
        <p14:creationId xmlns:p14="http://schemas.microsoft.com/office/powerpoint/2010/main" val="2968553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40</a:t>
            </a:fld>
            <a:endParaRPr lang="en-US"/>
          </a:p>
        </p:txBody>
      </p:sp>
    </p:spTree>
    <p:extLst>
      <p:ext uri="{BB962C8B-B14F-4D97-AF65-F5344CB8AC3E}">
        <p14:creationId xmlns:p14="http://schemas.microsoft.com/office/powerpoint/2010/main" val="2109592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41</a:t>
            </a:fld>
            <a:endParaRPr lang="en-US"/>
          </a:p>
        </p:txBody>
      </p:sp>
    </p:spTree>
    <p:extLst>
      <p:ext uri="{BB962C8B-B14F-4D97-AF65-F5344CB8AC3E}">
        <p14:creationId xmlns:p14="http://schemas.microsoft.com/office/powerpoint/2010/main" val="1525406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42</a:t>
            </a:fld>
            <a:endParaRPr lang="en-US"/>
          </a:p>
        </p:txBody>
      </p:sp>
    </p:spTree>
    <p:extLst>
      <p:ext uri="{BB962C8B-B14F-4D97-AF65-F5344CB8AC3E}">
        <p14:creationId xmlns:p14="http://schemas.microsoft.com/office/powerpoint/2010/main" val="3230449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43</a:t>
            </a:fld>
            <a:endParaRPr lang="en-US"/>
          </a:p>
        </p:txBody>
      </p:sp>
    </p:spTree>
    <p:extLst>
      <p:ext uri="{BB962C8B-B14F-4D97-AF65-F5344CB8AC3E}">
        <p14:creationId xmlns:p14="http://schemas.microsoft.com/office/powerpoint/2010/main" val="348652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5</a:t>
            </a:fld>
            <a:endParaRPr lang="en-US"/>
          </a:p>
        </p:txBody>
      </p:sp>
    </p:spTree>
    <p:extLst>
      <p:ext uri="{BB962C8B-B14F-4D97-AF65-F5344CB8AC3E}">
        <p14:creationId xmlns:p14="http://schemas.microsoft.com/office/powerpoint/2010/main" val="215922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items to be inspected on Tractor Semi-Trailer has decreased from 90 items to 34.</a:t>
            </a:r>
          </a:p>
          <a:p>
            <a:endParaRPr lang="en-US" dirty="0"/>
          </a:p>
          <a:p>
            <a:r>
              <a:rPr lang="en-US" dirty="0"/>
              <a:t>Focus is on Safety Related Items</a:t>
            </a:r>
          </a:p>
          <a:p>
            <a:endParaRPr lang="en-US" dirty="0"/>
          </a:p>
          <a:p>
            <a:r>
              <a:rPr lang="en-US" dirty="0"/>
              <a:t>Looked at Out of Service</a:t>
            </a:r>
            <a:r>
              <a:rPr lang="en-US" baseline="0" dirty="0"/>
              <a:t> criteria and citations.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6</a:t>
            </a:fld>
            <a:endParaRPr lang="en-US"/>
          </a:p>
        </p:txBody>
      </p:sp>
    </p:spTree>
    <p:extLst>
      <p:ext uri="{BB962C8B-B14F-4D97-AF65-F5344CB8AC3E}">
        <p14:creationId xmlns:p14="http://schemas.microsoft.com/office/powerpoint/2010/main" val="1558512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7</a:t>
            </a:fld>
            <a:endParaRPr lang="en-US"/>
          </a:p>
        </p:txBody>
      </p:sp>
    </p:spTree>
    <p:extLst>
      <p:ext uri="{BB962C8B-B14F-4D97-AF65-F5344CB8AC3E}">
        <p14:creationId xmlns:p14="http://schemas.microsoft.com/office/powerpoint/2010/main" val="193872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8</a:t>
            </a:fld>
            <a:endParaRPr lang="en-US"/>
          </a:p>
        </p:txBody>
      </p:sp>
    </p:spTree>
    <p:extLst>
      <p:ext uri="{BB962C8B-B14F-4D97-AF65-F5344CB8AC3E}">
        <p14:creationId xmlns:p14="http://schemas.microsoft.com/office/powerpoint/2010/main" val="2173778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9</a:t>
            </a:fld>
            <a:endParaRPr lang="en-US"/>
          </a:p>
        </p:txBody>
      </p:sp>
    </p:spTree>
    <p:extLst>
      <p:ext uri="{BB962C8B-B14F-4D97-AF65-F5344CB8AC3E}">
        <p14:creationId xmlns:p14="http://schemas.microsoft.com/office/powerpoint/2010/main" val="88703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8650" y="1616623"/>
            <a:ext cx="6078336" cy="14614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9"/>
          <p:cNvSpPr>
            <a:spLocks noGrp="1"/>
          </p:cNvSpPr>
          <p:nvPr>
            <p:ph type="body" sz="quarter" idx="10"/>
          </p:nvPr>
        </p:nvSpPr>
        <p:spPr>
          <a:xfrm>
            <a:off x="628650" y="3078165"/>
            <a:ext cx="6078538" cy="16986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8535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31321" y="1191987"/>
            <a:ext cx="8195924" cy="454750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1050575" y="-110904"/>
            <a:ext cx="7584620" cy="1118507"/>
          </a:xfrm>
          <a:prstGeom prst="rect">
            <a:avLst/>
          </a:prstGeom>
        </p:spPr>
        <p:txBody>
          <a:bodyPr vert="horz" lIns="91440" tIns="45720" rIns="91440" bIns="45720" rtlCol="0" anchor="ctr">
            <a:normAutofit/>
          </a:bodyPr>
          <a:lstStyle>
            <a:lvl1pPr algn="ct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1304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951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286750" y="6465888"/>
            <a:ext cx="49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0" fontAlgn="base" hangingPunct="0">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1257300" y="0"/>
            <a:ext cx="7886700" cy="710293"/>
          </a:xfrm>
          <a:prstGeom prst="rect">
            <a:avLst/>
          </a:prstGeom>
        </p:spPr>
        <p:txBody>
          <a:bodyPr anchor="ctr"/>
          <a:lstStyle>
            <a:lvl1pPr algn="ctr">
              <a:defRPr sz="3200" b="1">
                <a:ln>
                  <a:solidFill>
                    <a:srgbClr val="000052"/>
                  </a:solid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428750" y="2777445"/>
            <a:ext cx="6858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389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ctrTitle"/>
          </p:nvPr>
        </p:nvSpPr>
        <p:spPr>
          <a:xfrm>
            <a:off x="1257300" y="0"/>
            <a:ext cx="7886700" cy="710293"/>
          </a:xfrm>
          <a:prstGeom prst="rect">
            <a:avLst/>
          </a:prstGeom>
        </p:spPr>
        <p:txBody>
          <a:bodyPr anchor="ctr"/>
          <a:lstStyle>
            <a:lvl1pPr algn="ctr">
              <a:defRPr sz="3200" b="1">
                <a:ln>
                  <a:solidFill>
                    <a:srgbClr val="000052"/>
                  </a:solid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94304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286750" y="6465888"/>
            <a:ext cx="49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cs typeface="Arial" panose="020B0604020202020204" pitchFamily="34" charset="0"/>
              </a:defRPr>
            </a:lvl1pPr>
            <a:lvl2pPr marL="742950" indent="-285750">
              <a:defRPr sz="3200">
                <a:solidFill>
                  <a:schemeClr val="tx1"/>
                </a:solidFill>
                <a:latin typeface="Times New Roman" panose="02020603050405020304" pitchFamily="18" charset="0"/>
                <a:cs typeface="Arial" panose="020B0604020202020204" pitchFamily="34" charset="0"/>
              </a:defRPr>
            </a:lvl2pPr>
            <a:lvl3pPr marL="1143000" indent="-228600">
              <a:defRPr sz="3200">
                <a:solidFill>
                  <a:schemeClr val="tx1"/>
                </a:solidFill>
                <a:latin typeface="Times New Roman" panose="02020603050405020304" pitchFamily="18" charset="0"/>
                <a:cs typeface="Arial" panose="020B0604020202020204" pitchFamily="34" charset="0"/>
              </a:defRPr>
            </a:lvl3pPr>
            <a:lvl4pPr marL="1600200" indent="-228600">
              <a:defRPr sz="3200">
                <a:solidFill>
                  <a:schemeClr val="tx1"/>
                </a:solidFill>
                <a:latin typeface="Times New Roman" panose="02020603050405020304" pitchFamily="18" charset="0"/>
                <a:cs typeface="Arial" panose="020B0604020202020204" pitchFamily="34" charset="0"/>
              </a:defRPr>
            </a:lvl4pPr>
            <a:lvl5pPr marL="2057400" indent="-22860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1257300" y="0"/>
            <a:ext cx="7886700" cy="710293"/>
          </a:xfrm>
          <a:prstGeom prst="rect">
            <a:avLst/>
          </a:prstGeom>
        </p:spPr>
        <p:txBody>
          <a:bodyPr anchor="ctr"/>
          <a:lstStyle>
            <a:lvl1pPr algn="ctr">
              <a:defRPr sz="3200" b="0">
                <a:ln>
                  <a:solidFill>
                    <a:srgbClr val="000052"/>
                  </a:solid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428750" y="2777445"/>
            <a:ext cx="6858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427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ctrTitle"/>
          </p:nvPr>
        </p:nvSpPr>
        <p:spPr>
          <a:xfrm>
            <a:off x="1257300" y="0"/>
            <a:ext cx="7886700" cy="710293"/>
          </a:xfrm>
          <a:prstGeom prst="rect">
            <a:avLst/>
          </a:prstGeom>
        </p:spPr>
        <p:txBody>
          <a:bodyPr anchor="ctr"/>
          <a:lstStyle>
            <a:lvl1pPr algn="ctr">
              <a:defRPr sz="4000" b="1">
                <a:ln>
                  <a:solidFill>
                    <a:srgbClr val="000052"/>
                  </a:solid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6698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31321" y="1191987"/>
            <a:ext cx="8195924" cy="454750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1050575" y="-110904"/>
            <a:ext cx="7584620" cy="1118507"/>
          </a:xfrm>
          <a:prstGeom prst="rect">
            <a:avLst/>
          </a:prstGeom>
        </p:spPr>
        <p:txBody>
          <a:bodyPr vert="horz" lIns="91440" tIns="45720" rIns="91440" bIns="45720" rtlCol="0" anchor="ctr">
            <a:normAutofit/>
          </a:bodyPr>
          <a:lstStyle>
            <a:lvl1pPr algn="ct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66037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1" y="6400802"/>
            <a:ext cx="9144000" cy="4603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 y="0"/>
            <a:ext cx="9144001" cy="7611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p:cNvSpPr>
          <p:nvPr/>
        </p:nvSpPr>
        <p:spPr>
          <a:xfrm>
            <a:off x="2" y="0"/>
            <a:ext cx="9144001" cy="731520"/>
          </a:xfrm>
          <a:prstGeom prst="rect">
            <a:avLst/>
          </a:prstGeom>
          <a:blipFill dpi="0" rotWithShape="1">
            <a:blip r:embed="rId5">
              <a:alphaModFix amt="15000"/>
            </a:blip>
            <a:srcRect/>
            <a:stretch>
              <a:fillRect b="-55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 y="6363153"/>
            <a:ext cx="9144001" cy="457202"/>
          </a:xfrm>
          <a:prstGeom prst="rect">
            <a:avLst/>
          </a:prstGeom>
          <a:blipFill dpi="0" rotWithShape="0">
            <a:blip r:embed="rId5">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itle Placeholder 1"/>
          <p:cNvSpPr txBox="1">
            <a:spLocks/>
          </p:cNvSpPr>
          <p:nvPr/>
        </p:nvSpPr>
        <p:spPr>
          <a:xfrm>
            <a:off x="-2" y="6400798"/>
            <a:ext cx="9144003" cy="45720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baseline="0">
                <a:ln w="12700">
                  <a:solidFill>
                    <a:srgbClr val="000052"/>
                  </a:solidFill>
                </a:ln>
                <a:solidFill>
                  <a:schemeClr val="bg1"/>
                </a:solidFill>
                <a:latin typeface="Impact" panose="020B0806030902050204" pitchFamily="34" charset="0"/>
                <a:ea typeface="Tahoma" pitchFamily="34" charset="0"/>
                <a:cs typeface="Tahoma" pitchFamily="34" charset="0"/>
              </a:defRPr>
            </a:lvl1pPr>
          </a:lstStyle>
          <a:p>
            <a:pPr>
              <a:lnSpc>
                <a:spcPct val="120000"/>
              </a:lnSpc>
              <a:defRPr/>
            </a:pPr>
            <a:r>
              <a:rPr lang="en-US" sz="1800" dirty="0">
                <a:ln w="3175">
                  <a:solidFill>
                    <a:srgbClr val="000052"/>
                  </a:solidFill>
                </a:ln>
                <a:solidFill>
                  <a:prstClr val="white"/>
                </a:solidFill>
                <a:latin typeface="Tahoma" panose="020B0604030504040204" pitchFamily="34" charset="0"/>
              </a:rPr>
              <a:t>Safe Drivers ∙ Safe Vehicles ∙  Secure Identities  ∙ Saving Lives</a:t>
            </a:r>
          </a:p>
        </p:txBody>
      </p:sp>
      <p:cxnSp>
        <p:nvCxnSpPr>
          <p:cNvPr id="21" name="Straight Connector 20"/>
          <p:cNvCxnSpPr/>
          <p:nvPr/>
        </p:nvCxnSpPr>
        <p:spPr>
          <a:xfrm>
            <a:off x="-3" y="758062"/>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cxnSp>
        <p:nvCxnSpPr>
          <p:cNvPr id="18" name="Straight Connector 17"/>
          <p:cNvCxnSpPr/>
          <p:nvPr/>
        </p:nvCxnSpPr>
        <p:spPr>
          <a:xfrm>
            <a:off x="-1" y="6400798"/>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pic>
        <p:nvPicPr>
          <p:cNvPr id="17" name="Picture 16" descr="AAMVA_White_logo.png"/>
          <p:cNvPicPr>
            <a:picLocks noChangeAspect="1"/>
          </p:cNvPicPr>
          <p:nvPr/>
        </p:nvPicPr>
        <p:blipFill>
          <a:blip r:embed="rId6" cstate="print"/>
          <a:stretch>
            <a:fillRect/>
          </a:stretch>
        </p:blipFill>
        <p:spPr>
          <a:xfrm>
            <a:off x="253092" y="80030"/>
            <a:ext cx="895036" cy="614414"/>
          </a:xfrm>
          <a:prstGeom prst="rect">
            <a:avLst/>
          </a:prstGeom>
        </p:spPr>
      </p:pic>
    </p:spTree>
    <p:extLst>
      <p:ext uri="{BB962C8B-B14F-4D97-AF65-F5344CB8AC3E}">
        <p14:creationId xmlns:p14="http://schemas.microsoft.com/office/powerpoint/2010/main" val="18262002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400800"/>
            <a:ext cx="9144000" cy="4603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2" name="Rectangle 1"/>
          <p:cNvSpPr/>
          <p:nvPr/>
        </p:nvSpPr>
        <p:spPr>
          <a:xfrm>
            <a:off x="0" y="0"/>
            <a:ext cx="9144000" cy="7604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1028" name="Text Placeholder 2"/>
          <p:cNvSpPr>
            <a:spLocks noGrp="1"/>
          </p:cNvSpPr>
          <p:nvPr>
            <p:ph type="body" idx="1"/>
          </p:nvPr>
        </p:nvSpPr>
        <p:spPr bwMode="auto">
          <a:xfrm>
            <a:off x="619125" y="12065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a:spLocks/>
          </p:cNvSpPr>
          <p:nvPr/>
        </p:nvSpPr>
        <p:spPr>
          <a:xfrm>
            <a:off x="-4" y="0"/>
            <a:ext cx="9144001" cy="731520"/>
          </a:xfrm>
          <a:prstGeom prst="rect">
            <a:avLst/>
          </a:prstGeom>
          <a:blipFill dpi="0" rotWithShape="1">
            <a:blip r:embed="rId4">
              <a:alphaModFix amt="15000"/>
            </a:blip>
            <a:srcRect/>
            <a:stretch>
              <a:fillRect b="-55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9" name="Rectangle 8"/>
          <p:cNvSpPr/>
          <p:nvPr/>
        </p:nvSpPr>
        <p:spPr>
          <a:xfrm>
            <a:off x="0" y="6362700"/>
            <a:ext cx="9144000" cy="457200"/>
          </a:xfrm>
          <a:prstGeom prst="rect">
            <a:avLst/>
          </a:prstGeom>
          <a:blipFill dpi="0" rotWithShape="0">
            <a:blip r:embed="rId4">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19" name="Title Placeholder 1"/>
          <p:cNvSpPr txBox="1">
            <a:spLocks/>
          </p:cNvSpPr>
          <p:nvPr/>
        </p:nvSpPr>
        <p:spPr>
          <a:xfrm>
            <a:off x="-3" y="6400798"/>
            <a:ext cx="9144003" cy="457202"/>
          </a:xfrm>
          <a:prstGeom prst="rect">
            <a:avLst/>
          </a:prstGeom>
        </p:spPr>
        <p:txBody>
          <a:bodyPr anchor="ctr">
            <a:normAutofit/>
          </a:bodyPr>
          <a:lstStyle>
            <a:lvl1pPr algn="ctr" defTabSz="914400" rtl="0" eaLnBrk="1" latinLnBrk="0" hangingPunct="1">
              <a:spcBef>
                <a:spcPct val="0"/>
              </a:spcBef>
              <a:buNone/>
              <a:defRPr sz="4000" b="1" kern="1200" baseline="0">
                <a:ln w="12700">
                  <a:solidFill>
                    <a:srgbClr val="000052"/>
                  </a:solidFill>
                </a:ln>
                <a:solidFill>
                  <a:schemeClr val="bg1"/>
                </a:solidFill>
                <a:latin typeface="Impact" panose="020B0806030902050204" pitchFamily="34" charset="0"/>
                <a:ea typeface="Tahoma" pitchFamily="34" charset="0"/>
                <a:cs typeface="Tahoma" pitchFamily="34" charset="0"/>
              </a:defRPr>
            </a:lvl1pPr>
          </a:lstStyle>
          <a:p>
            <a:pPr fontAlgn="base">
              <a:lnSpc>
                <a:spcPct val="120000"/>
              </a:lnSpc>
              <a:spcAft>
                <a:spcPct val="0"/>
              </a:spcAft>
              <a:defRPr/>
            </a:pPr>
            <a:r>
              <a:rPr lang="en-US" sz="1800" dirty="0">
                <a:ln w="3175">
                  <a:solidFill>
                    <a:srgbClr val="000052"/>
                  </a:solidFill>
                </a:ln>
                <a:solidFill>
                  <a:prstClr val="white"/>
                </a:solidFill>
                <a:latin typeface="Tahoma" panose="020B0604030504040204" pitchFamily="34" charset="0"/>
              </a:rPr>
              <a:t>Safe Drivers ∙ Safe Vehicles ∙  Secure Identities  ∙ Saving Lives</a:t>
            </a:r>
          </a:p>
        </p:txBody>
      </p:sp>
      <p:cxnSp>
        <p:nvCxnSpPr>
          <p:cNvPr id="21" name="Straight Connector 20"/>
          <p:cNvCxnSpPr/>
          <p:nvPr/>
        </p:nvCxnSpPr>
        <p:spPr>
          <a:xfrm>
            <a:off x="0" y="758825"/>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cxnSp>
        <p:nvCxnSpPr>
          <p:cNvPr id="18" name="Straight Connector 17"/>
          <p:cNvCxnSpPr/>
          <p:nvPr/>
        </p:nvCxnSpPr>
        <p:spPr>
          <a:xfrm>
            <a:off x="0" y="6400800"/>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pic>
        <p:nvPicPr>
          <p:cNvPr id="1036" name="Picture 16" descr="AAMVA_White_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79375"/>
            <a:ext cx="8953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516004"/>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400800"/>
            <a:ext cx="9144000" cy="4603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2" name="Rectangle 1"/>
          <p:cNvSpPr/>
          <p:nvPr/>
        </p:nvSpPr>
        <p:spPr>
          <a:xfrm>
            <a:off x="0" y="0"/>
            <a:ext cx="9144000" cy="7604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1028" name="Text Placeholder 2"/>
          <p:cNvSpPr>
            <a:spLocks noGrp="1" noChangeArrowheads="1"/>
          </p:cNvSpPr>
          <p:nvPr>
            <p:ph type="body" idx="1"/>
          </p:nvPr>
        </p:nvSpPr>
        <p:spPr bwMode="auto">
          <a:xfrm>
            <a:off x="628650" y="141605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a:spLocks/>
          </p:cNvSpPr>
          <p:nvPr/>
        </p:nvSpPr>
        <p:spPr>
          <a:xfrm>
            <a:off x="-4" y="0"/>
            <a:ext cx="9144001" cy="731520"/>
          </a:xfrm>
          <a:prstGeom prst="rect">
            <a:avLst/>
          </a:prstGeom>
          <a:blipFill dpi="0" rotWithShape="1">
            <a:blip r:embed="rId5">
              <a:alphaModFix amt="15000"/>
            </a:blip>
            <a:srcRect/>
            <a:stretch>
              <a:fillRect b="-55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9" name="Rectangle 8"/>
          <p:cNvSpPr/>
          <p:nvPr/>
        </p:nvSpPr>
        <p:spPr>
          <a:xfrm>
            <a:off x="0" y="6362700"/>
            <a:ext cx="9144000" cy="457200"/>
          </a:xfrm>
          <a:prstGeom prst="rect">
            <a:avLst/>
          </a:prstGeom>
          <a:blipFill dpi="0" rotWithShape="0">
            <a:blip r:embed="rId5">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19" name="Title Placeholder 1"/>
          <p:cNvSpPr txBox="1">
            <a:spLocks/>
          </p:cNvSpPr>
          <p:nvPr/>
        </p:nvSpPr>
        <p:spPr>
          <a:xfrm>
            <a:off x="-3" y="6400798"/>
            <a:ext cx="9144003" cy="457202"/>
          </a:xfrm>
          <a:prstGeom prst="rect">
            <a:avLst/>
          </a:prstGeom>
        </p:spPr>
        <p:txBody>
          <a:bodyPr anchor="ctr">
            <a:normAutofit/>
          </a:bodyPr>
          <a:lstStyle>
            <a:lvl1pPr algn="ctr" defTabSz="914400" rtl="0" eaLnBrk="1" latinLnBrk="0" hangingPunct="1">
              <a:spcBef>
                <a:spcPct val="0"/>
              </a:spcBef>
              <a:buNone/>
              <a:defRPr sz="4000" b="1" kern="1200" baseline="0">
                <a:ln w="12700">
                  <a:solidFill>
                    <a:srgbClr val="000052"/>
                  </a:solidFill>
                </a:ln>
                <a:solidFill>
                  <a:schemeClr val="bg1"/>
                </a:solidFill>
                <a:latin typeface="Impact" panose="020B0806030902050204" pitchFamily="34" charset="0"/>
                <a:ea typeface="Tahoma" pitchFamily="34" charset="0"/>
                <a:cs typeface="Tahoma" pitchFamily="34" charset="0"/>
              </a:defRPr>
            </a:lvl1pPr>
          </a:lstStyle>
          <a:p>
            <a:pPr fontAlgn="base">
              <a:lnSpc>
                <a:spcPct val="120000"/>
              </a:lnSpc>
              <a:spcAft>
                <a:spcPct val="0"/>
              </a:spcAft>
              <a:defRPr/>
            </a:pPr>
            <a:r>
              <a:rPr lang="en-US" sz="1800" dirty="0">
                <a:ln w="3175">
                  <a:solidFill>
                    <a:srgbClr val="000052"/>
                  </a:solidFill>
                </a:ln>
                <a:solidFill>
                  <a:prstClr val="white"/>
                </a:solidFill>
                <a:latin typeface="Tahoma" panose="020B0604030504040204" pitchFamily="34" charset="0"/>
              </a:rPr>
              <a:t>Safe Drivers ∙ Safe Vehicles ∙  Secure Identities  ∙ Saving Lives</a:t>
            </a:r>
          </a:p>
        </p:txBody>
      </p:sp>
      <p:cxnSp>
        <p:nvCxnSpPr>
          <p:cNvPr id="21" name="Straight Connector 20"/>
          <p:cNvCxnSpPr/>
          <p:nvPr/>
        </p:nvCxnSpPr>
        <p:spPr>
          <a:xfrm>
            <a:off x="0" y="758825"/>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cxnSp>
        <p:nvCxnSpPr>
          <p:cNvPr id="18" name="Straight Connector 17"/>
          <p:cNvCxnSpPr/>
          <p:nvPr/>
        </p:nvCxnSpPr>
        <p:spPr>
          <a:xfrm>
            <a:off x="0" y="6400800"/>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pic>
        <p:nvPicPr>
          <p:cNvPr id="1036" name="Picture 16" descr="AAMVA_White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413" y="79375"/>
            <a:ext cx="8953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2080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mailto:kmorton@aamva.or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188" y="1317831"/>
            <a:ext cx="5970494" cy="1667434"/>
          </a:xfrm>
        </p:spPr>
        <p:txBody>
          <a:bodyPr>
            <a:normAutofit fontScale="90000"/>
          </a:bodyPr>
          <a:lstStyle/>
          <a:p>
            <a:pPr algn="ctr"/>
            <a:r>
              <a:rPr lang="en-US" sz="4900" b="1" dirty="0">
                <a:effectLst>
                  <a:outerShdw blurRad="38100" dist="38100" dir="2700000" algn="tl">
                    <a:srgbClr val="000000">
                      <a:alpha val="43137"/>
                    </a:srgbClr>
                  </a:outerShdw>
                </a:effectLst>
              </a:rPr>
              <a:t>CDL Test System Modernization Project</a:t>
            </a:r>
            <a:br>
              <a:rPr lang="en-US" b="1" dirty="0"/>
            </a:br>
            <a:endParaRPr lang="en-US" b="1" dirty="0"/>
          </a:p>
        </p:txBody>
      </p:sp>
      <p:sp>
        <p:nvSpPr>
          <p:cNvPr id="3" name="Rectangle 2"/>
          <p:cNvSpPr/>
          <p:nvPr/>
        </p:nvSpPr>
        <p:spPr>
          <a:xfrm>
            <a:off x="1506071" y="2985265"/>
            <a:ext cx="6418729" cy="1384995"/>
          </a:xfrm>
          <a:prstGeom prst="rect">
            <a:avLst/>
          </a:prstGeom>
        </p:spPr>
        <p:txBody>
          <a:bodyPr wrap="square">
            <a:spAutoFit/>
          </a:bodyPr>
          <a:lstStyle/>
          <a:p>
            <a:pPr algn="ctr"/>
            <a:r>
              <a:rPr lang="en-US" sz="2800" dirty="0"/>
              <a:t>Presented By: </a:t>
            </a:r>
            <a:br>
              <a:rPr lang="en-US" sz="2800" dirty="0"/>
            </a:br>
            <a:r>
              <a:rPr lang="en-US" sz="2800" i="1" dirty="0"/>
              <a:t>Karen Morton, Program Director</a:t>
            </a:r>
            <a:br>
              <a:rPr lang="en-US" sz="2800" i="1" dirty="0"/>
            </a:br>
            <a:r>
              <a:rPr lang="en-US" sz="2800" i="1" dirty="0"/>
              <a:t>AAMVA Driver Programs Division</a:t>
            </a:r>
            <a:endParaRPr lang="en-US" sz="2800" dirty="0"/>
          </a:p>
        </p:txBody>
      </p:sp>
      <p:sp>
        <p:nvSpPr>
          <p:cNvPr id="4" name="Rectangle 3"/>
          <p:cNvSpPr/>
          <p:nvPr/>
        </p:nvSpPr>
        <p:spPr>
          <a:xfrm>
            <a:off x="2429435" y="4652699"/>
            <a:ext cx="4572000" cy="1200329"/>
          </a:xfrm>
          <a:prstGeom prst="rect">
            <a:avLst/>
          </a:prstGeom>
        </p:spPr>
        <p:txBody>
          <a:bodyPr>
            <a:spAutoFit/>
          </a:bodyPr>
          <a:lstStyle/>
          <a:p>
            <a:pPr algn="ctr"/>
            <a:r>
              <a:rPr lang="en-US" sz="2400" i="1" dirty="0">
                <a:solidFill>
                  <a:srgbClr val="C00000"/>
                </a:solidFill>
              </a:rPr>
              <a:t>FMCSA Motor Carrier Safety Advisory Committee </a:t>
            </a:r>
          </a:p>
          <a:p>
            <a:pPr algn="ctr"/>
            <a:r>
              <a:rPr lang="en-US" sz="2400" i="1" dirty="0">
                <a:solidFill>
                  <a:srgbClr val="C00000"/>
                </a:solidFill>
              </a:rPr>
              <a:t>October 1, 2019</a:t>
            </a:r>
          </a:p>
        </p:txBody>
      </p:sp>
    </p:spTree>
    <p:extLst>
      <p:ext uri="{BB962C8B-B14F-4D97-AF65-F5344CB8AC3E}">
        <p14:creationId xmlns:p14="http://schemas.microsoft.com/office/powerpoint/2010/main" val="1549070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Driver Manual Section 11</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742" y="844621"/>
            <a:ext cx="6124755" cy="567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44128" y="1570008"/>
            <a:ext cx="2898476" cy="7418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41253" y="2309006"/>
            <a:ext cx="2898476" cy="5290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47004" y="2840969"/>
            <a:ext cx="2898476" cy="36633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5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50045" y="1755962"/>
            <a:ext cx="8585679" cy="3587003"/>
          </a:xfrm>
        </p:spPr>
        <p:txBody>
          <a:bodyPr>
            <a:normAutofit/>
          </a:bodyPr>
          <a:lstStyle/>
          <a:p>
            <a:pPr marL="457200" indent="-457200">
              <a:buFont typeface="Arial" panose="020B0604020202020204" pitchFamily="34" charset="0"/>
              <a:buChar char="•"/>
            </a:pPr>
            <a:r>
              <a:rPr lang="en-US" dirty="0"/>
              <a:t>Much of the Vehicle Inspection is the same. </a:t>
            </a:r>
          </a:p>
          <a:p>
            <a:pPr marL="457200" indent="-457200">
              <a:buFont typeface="Arial" panose="020B0604020202020204" pitchFamily="34" charset="0"/>
              <a:buChar char="•"/>
            </a:pPr>
            <a:r>
              <a:rPr lang="en-US" dirty="0"/>
              <a:t>Replaces the current Vehicle Inspection. </a:t>
            </a:r>
          </a:p>
          <a:p>
            <a:pPr marL="457200" indent="-457200">
              <a:buFont typeface="Arial" panose="020B0604020202020204" pitchFamily="34" charset="0"/>
              <a:buChar char="•"/>
            </a:pPr>
            <a:r>
              <a:rPr lang="en-US" dirty="0"/>
              <a:t>Much of the scoring criteria with some enhancements to the Examiner’s Manual. </a:t>
            </a:r>
          </a:p>
          <a:p>
            <a:pPr marL="457200" indent="-457200">
              <a:buFont typeface="Arial" panose="020B0604020202020204" pitchFamily="34" charset="0"/>
              <a:buChar char="•"/>
            </a:pPr>
            <a:r>
              <a:rPr lang="en-US" dirty="0"/>
              <a:t>Score form layout. </a:t>
            </a:r>
          </a:p>
          <a:p>
            <a:pPr marL="457200" indent="-457200">
              <a:buFont typeface="Arial" panose="020B0604020202020204" pitchFamily="34" charset="0"/>
              <a:buChar char="•"/>
            </a:pPr>
            <a:r>
              <a:rPr lang="en-US" dirty="0"/>
              <a:t>Marking the score form. </a:t>
            </a:r>
          </a:p>
          <a:p>
            <a:pPr marL="457200" indent="-457200">
              <a:buFont typeface="Arial" panose="020B0604020202020204" pitchFamily="34" charset="0"/>
              <a:buChar char="•"/>
            </a:pPr>
            <a:r>
              <a:rPr lang="en-US" dirty="0"/>
              <a:t>Automatic failures.  </a:t>
            </a:r>
          </a:p>
        </p:txBody>
      </p:sp>
      <p:sp>
        <p:nvSpPr>
          <p:cNvPr id="3" name="Title 2"/>
          <p:cNvSpPr>
            <a:spLocks noGrp="1"/>
          </p:cNvSpPr>
          <p:nvPr>
            <p:ph type="title"/>
          </p:nvPr>
        </p:nvSpPr>
        <p:spPr/>
        <p:txBody>
          <a:bodyPr/>
          <a:lstStyle/>
          <a:p>
            <a:r>
              <a:rPr lang="en-US" dirty="0"/>
              <a:t>What’s the Same?</a:t>
            </a:r>
          </a:p>
        </p:txBody>
      </p:sp>
    </p:spTree>
    <p:extLst>
      <p:ext uri="{BB962C8B-B14F-4D97-AF65-F5344CB8AC3E}">
        <p14:creationId xmlns:p14="http://schemas.microsoft.com/office/powerpoint/2010/main" val="188364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1320" y="845126"/>
            <a:ext cx="8585679" cy="5403273"/>
          </a:xfrm>
        </p:spPr>
        <p:txBody>
          <a:bodyPr>
            <a:normAutofit fontScale="92500"/>
          </a:bodyPr>
          <a:lstStyle/>
          <a:p>
            <a:r>
              <a:rPr lang="en-US" dirty="0"/>
              <a:t>Vehicle Inspection: </a:t>
            </a:r>
          </a:p>
          <a:p>
            <a:pPr marL="457200" indent="-457200">
              <a:buFont typeface="Arial" panose="020B0604020202020204" pitchFamily="34" charset="0"/>
              <a:buChar char="•"/>
            </a:pPr>
            <a:r>
              <a:rPr lang="en-US" dirty="0"/>
              <a:t>Fewer items (focus on safety critical items). </a:t>
            </a:r>
          </a:p>
          <a:p>
            <a:pPr marL="457200" indent="-457200">
              <a:buFont typeface="Arial" panose="020B0604020202020204" pitchFamily="34" charset="0"/>
              <a:buChar char="•"/>
            </a:pPr>
            <a:r>
              <a:rPr lang="en-US" dirty="0"/>
              <a:t>Driver VI Checklist. </a:t>
            </a:r>
          </a:p>
          <a:p>
            <a:pPr marL="457200" indent="-457200">
              <a:buFont typeface="Arial" panose="020B0604020202020204" pitchFamily="34" charset="0"/>
              <a:buChar char="•"/>
            </a:pPr>
            <a:r>
              <a:rPr lang="en-US" dirty="0"/>
              <a:t>Driver’s Manual now includes “Description” and “Why Inspect” (rationale). Driver’s and Examiner’s Manuals will be in sync on criteria. </a:t>
            </a:r>
          </a:p>
          <a:p>
            <a:pPr marL="457200" indent="-457200">
              <a:buFont typeface="Arial" panose="020B0604020202020204" pitchFamily="34" charset="0"/>
              <a:buChar char="•"/>
            </a:pPr>
            <a:r>
              <a:rPr lang="en-US" dirty="0"/>
              <a:t>Drivers will be required to describe “What” they are inspecting </a:t>
            </a:r>
            <a:r>
              <a:rPr lang="en-US" b="1" dirty="0"/>
              <a:t>and</a:t>
            </a:r>
            <a:r>
              <a:rPr lang="en-US" dirty="0"/>
              <a:t> may include </a:t>
            </a:r>
            <a:r>
              <a:rPr lang="en-US" dirty="0">
                <a:solidFill>
                  <a:srgbClr val="FF0000"/>
                </a:solidFill>
              </a:rPr>
              <a:t>“Why” </a:t>
            </a:r>
            <a:r>
              <a:rPr lang="en-US" dirty="0"/>
              <a:t>they are inspecting it.  </a:t>
            </a:r>
          </a:p>
          <a:p>
            <a:pPr marL="457200" indent="-457200">
              <a:buFont typeface="Arial" panose="020B0604020202020204" pitchFamily="34" charset="0"/>
              <a:buChar char="•"/>
            </a:pPr>
            <a:r>
              <a:rPr lang="en-US" dirty="0"/>
              <a:t>Four part Air Brakes check / revised hydraulic brake check. </a:t>
            </a:r>
          </a:p>
          <a:p>
            <a:pPr marL="457200" indent="-457200">
              <a:buFont typeface="Arial" panose="020B0604020202020204" pitchFamily="34" charset="0"/>
              <a:buChar char="•"/>
            </a:pPr>
            <a:r>
              <a:rPr lang="en-US" dirty="0"/>
              <a:t>Revised coupling system criteria. </a:t>
            </a:r>
          </a:p>
          <a:p>
            <a:pPr marL="457200" indent="-457200">
              <a:buFont typeface="Arial" panose="020B0604020202020204" pitchFamily="34" charset="0"/>
              <a:buChar char="•"/>
            </a:pPr>
            <a:r>
              <a:rPr lang="en-US" dirty="0"/>
              <a:t>Other revised scoring criteria. </a:t>
            </a:r>
          </a:p>
          <a:p>
            <a:pPr marL="457200" indent="-457200">
              <a:buFont typeface="Arial" panose="020B0604020202020204" pitchFamily="34" charset="0"/>
              <a:buChar char="•"/>
            </a:pPr>
            <a:r>
              <a:rPr lang="en-US" dirty="0"/>
              <a:t>Calculate number of items missed. </a:t>
            </a:r>
          </a:p>
        </p:txBody>
      </p:sp>
      <p:sp>
        <p:nvSpPr>
          <p:cNvPr id="3" name="Title 2"/>
          <p:cNvSpPr>
            <a:spLocks noGrp="1"/>
          </p:cNvSpPr>
          <p:nvPr>
            <p:ph type="title"/>
          </p:nvPr>
        </p:nvSpPr>
        <p:spPr/>
        <p:txBody>
          <a:bodyPr/>
          <a:lstStyle/>
          <a:p>
            <a:r>
              <a:rPr lang="en-US" dirty="0"/>
              <a:t>What’s Different?</a:t>
            </a:r>
          </a:p>
        </p:txBody>
      </p:sp>
    </p:spTree>
    <p:extLst>
      <p:ext uri="{BB962C8B-B14F-4D97-AF65-F5344CB8AC3E}">
        <p14:creationId xmlns:p14="http://schemas.microsoft.com/office/powerpoint/2010/main" val="3474338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lgn="ctr"/>
            <a:endParaRPr lang="en-US" dirty="0"/>
          </a:p>
          <a:p>
            <a:pPr algn="ctr"/>
            <a:br>
              <a:rPr lang="en-US" sz="4000" b="1" dirty="0"/>
            </a:br>
            <a:r>
              <a:rPr lang="en-US" sz="4000" b="1" dirty="0"/>
              <a:t>Overview of the 2019 Revised</a:t>
            </a:r>
            <a:br>
              <a:rPr lang="en-US" sz="4000" b="1" dirty="0"/>
            </a:br>
            <a:r>
              <a:rPr lang="en-US" sz="4000" b="1" dirty="0"/>
              <a:t>Basic Control Skills Test</a:t>
            </a:r>
          </a:p>
        </p:txBody>
      </p:sp>
      <p:sp>
        <p:nvSpPr>
          <p:cNvPr id="3" name="Title 2"/>
          <p:cNvSpPr>
            <a:spLocks noGrp="1"/>
          </p:cNvSpPr>
          <p:nvPr>
            <p:ph type="title"/>
          </p:nvPr>
        </p:nvSpPr>
        <p:spPr/>
        <p:txBody>
          <a:bodyPr/>
          <a:lstStyle/>
          <a:p>
            <a:r>
              <a:rPr lang="en-US" dirty="0"/>
              <a:t>2005 Basic Control Skills Test</a:t>
            </a:r>
          </a:p>
        </p:txBody>
      </p:sp>
    </p:spTree>
    <p:extLst>
      <p:ext uri="{BB962C8B-B14F-4D97-AF65-F5344CB8AC3E}">
        <p14:creationId xmlns:p14="http://schemas.microsoft.com/office/powerpoint/2010/main" val="4131046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9402" y="-146614"/>
            <a:ext cx="7584620" cy="1118507"/>
          </a:xfrm>
        </p:spPr>
        <p:txBody>
          <a:bodyPr/>
          <a:lstStyle/>
          <a:p>
            <a:r>
              <a:rPr lang="en-US" dirty="0"/>
              <a:t>Basic Control Skills </a:t>
            </a:r>
          </a:p>
        </p:txBody>
      </p:sp>
      <p:sp>
        <p:nvSpPr>
          <p:cNvPr id="6" name="Text Placeholder 5"/>
          <p:cNvSpPr>
            <a:spLocks noGrp="1"/>
          </p:cNvSpPr>
          <p:nvPr>
            <p:ph type="body" sz="quarter" idx="13"/>
          </p:nvPr>
        </p:nvSpPr>
        <p:spPr>
          <a:xfrm>
            <a:off x="627573" y="1122977"/>
            <a:ext cx="7584619" cy="3067779"/>
          </a:xfrm>
        </p:spPr>
        <p:txBody>
          <a:bodyPr/>
          <a:lstStyle/>
          <a:p>
            <a:r>
              <a:rPr lang="en-US" dirty="0"/>
              <a:t>Current BCS Carousel</a:t>
            </a:r>
          </a:p>
        </p:txBody>
      </p:sp>
      <p:pic>
        <p:nvPicPr>
          <p:cNvPr id="7" name="Picture 6"/>
          <p:cNvPicPr>
            <a:picLocks noChangeAspect="1"/>
          </p:cNvPicPr>
          <p:nvPr/>
        </p:nvPicPr>
        <p:blipFill>
          <a:blip r:embed="rId3"/>
          <a:stretch>
            <a:fillRect/>
          </a:stretch>
        </p:blipFill>
        <p:spPr>
          <a:xfrm>
            <a:off x="154783" y="1833889"/>
            <a:ext cx="8747678" cy="3771221"/>
          </a:xfrm>
          <a:prstGeom prst="rect">
            <a:avLst/>
          </a:prstGeom>
        </p:spPr>
      </p:pic>
      <p:grpSp>
        <p:nvGrpSpPr>
          <p:cNvPr id="8" name="Group 7">
            <a:extLst>
              <a:ext uri="{FF2B5EF4-FFF2-40B4-BE49-F238E27FC236}">
                <a16:creationId xmlns:a16="http://schemas.microsoft.com/office/drawing/2014/main" id="{FC762E08-12B6-4082-B3B9-696C1BF21FB0}"/>
              </a:ext>
            </a:extLst>
          </p:cNvPr>
          <p:cNvGrpSpPr/>
          <p:nvPr/>
        </p:nvGrpSpPr>
        <p:grpSpPr>
          <a:xfrm rot="10800000">
            <a:off x="154783" y="3371711"/>
            <a:ext cx="2159749" cy="400340"/>
            <a:chOff x="391151" y="3928265"/>
            <a:chExt cx="2959796" cy="498170"/>
          </a:xfrm>
        </p:grpSpPr>
        <p:grpSp>
          <p:nvGrpSpPr>
            <p:cNvPr id="9" name="Group 8">
              <a:extLst>
                <a:ext uri="{FF2B5EF4-FFF2-40B4-BE49-F238E27FC236}">
                  <a16:creationId xmlns:a16="http://schemas.microsoft.com/office/drawing/2014/main" id="{33B06521-EF44-4F3A-AD1D-2F4AAE7CE393}"/>
                </a:ext>
              </a:extLst>
            </p:cNvPr>
            <p:cNvGrpSpPr/>
            <p:nvPr/>
          </p:nvGrpSpPr>
          <p:grpSpPr>
            <a:xfrm>
              <a:off x="391151" y="3928265"/>
              <a:ext cx="2959796" cy="498170"/>
              <a:chOff x="1498600" y="1731963"/>
              <a:chExt cx="2809999" cy="536575"/>
            </a:xfrm>
          </p:grpSpPr>
          <p:pic>
            <p:nvPicPr>
              <p:cNvPr id="11" name="Picture 647" descr="truckbody">
                <a:extLst>
                  <a:ext uri="{FF2B5EF4-FFF2-40B4-BE49-F238E27FC236}">
                    <a16:creationId xmlns:a16="http://schemas.microsoft.com/office/drawing/2014/main" id="{059E5AE0-18D0-4516-ACB1-C40F441FE3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498600" y="1731963"/>
                <a:ext cx="1220389" cy="536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48" descr="trailer">
                <a:extLst>
                  <a:ext uri="{FF2B5EF4-FFF2-40B4-BE49-F238E27FC236}">
                    <a16:creationId xmlns:a16="http://schemas.microsoft.com/office/drawing/2014/main" id="{68E6D2BE-3D80-4AAC-8311-06D5B7EA30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2220423" y="1748493"/>
                <a:ext cx="2088176" cy="49588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C2AD0C0F-853E-4C2C-BF5A-9722A3F5438E}"/>
                </a:ext>
              </a:extLst>
            </p:cNvPr>
            <p:cNvSpPr txBox="1"/>
            <p:nvPr/>
          </p:nvSpPr>
          <p:spPr>
            <a:xfrm rot="10800000">
              <a:off x="1585469" y="3957183"/>
              <a:ext cx="1465713" cy="421286"/>
            </a:xfrm>
            <a:prstGeom prst="rect">
              <a:avLst/>
            </a:prstGeom>
            <a:noFill/>
          </p:spPr>
          <p:txBody>
            <a:bodyPr wrap="none" rtlCol="0">
              <a:spAutoFit/>
            </a:bodyPr>
            <a:lstStyle/>
            <a:p>
              <a:r>
                <a:rPr lang="en-US" sz="1600" dirty="0"/>
                <a:t>75’ Class A</a:t>
              </a:r>
            </a:p>
          </p:txBody>
        </p:sp>
      </p:grpSp>
    </p:spTree>
    <p:extLst>
      <p:ext uri="{BB962C8B-B14F-4D97-AF65-F5344CB8AC3E}">
        <p14:creationId xmlns:p14="http://schemas.microsoft.com/office/powerpoint/2010/main" val="4267283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2393"/>
            <a:ext cx="10481912" cy="3299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3"/>
          </p:nvPr>
        </p:nvSpPr>
        <p:spPr/>
        <p:txBody>
          <a:bodyPr/>
          <a:lstStyle/>
          <a:p>
            <a:r>
              <a:rPr lang="en-US" dirty="0"/>
              <a:t>Proposed BCS – Forward Stop; Straight Line Backing; Forward  Offset Tracking; Reverse Offset Tracking</a:t>
            </a:r>
          </a:p>
        </p:txBody>
      </p:sp>
      <p:sp>
        <p:nvSpPr>
          <p:cNvPr id="3" name="Title 2"/>
          <p:cNvSpPr>
            <a:spLocks noGrp="1"/>
          </p:cNvSpPr>
          <p:nvPr>
            <p:ph type="title"/>
          </p:nvPr>
        </p:nvSpPr>
        <p:spPr/>
        <p:txBody>
          <a:bodyPr/>
          <a:lstStyle/>
          <a:p>
            <a:r>
              <a:rPr lang="en-US" dirty="0"/>
              <a:t>Proposed Basic Control Skills </a:t>
            </a:r>
          </a:p>
        </p:txBody>
      </p:sp>
      <p:cxnSp>
        <p:nvCxnSpPr>
          <p:cNvPr id="5" name="Straight Arrow Connector 4">
            <a:extLst>
              <a:ext uri="{FF2B5EF4-FFF2-40B4-BE49-F238E27FC236}">
                <a16:creationId xmlns:a16="http://schemas.microsoft.com/office/drawing/2014/main" id="{38913AD1-0AF7-4AD1-A5B9-D8388A22E1BE}"/>
              </a:ext>
            </a:extLst>
          </p:cNvPr>
          <p:cNvCxnSpPr>
            <a:cxnSpLocks/>
          </p:cNvCxnSpPr>
          <p:nvPr/>
        </p:nvCxnSpPr>
        <p:spPr>
          <a:xfrm flipH="1">
            <a:off x="231006" y="2805723"/>
            <a:ext cx="8811397"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A0EFFD9-1ABE-421A-AE7A-E6CC3469E7DD}"/>
              </a:ext>
            </a:extLst>
          </p:cNvPr>
          <p:cNvSpPr txBox="1"/>
          <p:nvPr/>
        </p:nvSpPr>
        <p:spPr>
          <a:xfrm>
            <a:off x="2207253" y="2654665"/>
            <a:ext cx="593432" cy="369332"/>
          </a:xfrm>
          <a:prstGeom prst="rect">
            <a:avLst/>
          </a:prstGeom>
          <a:solidFill>
            <a:schemeClr val="bg1"/>
          </a:solidFill>
        </p:spPr>
        <p:txBody>
          <a:bodyPr wrap="none" rtlCol="0">
            <a:spAutoFit/>
          </a:bodyPr>
          <a:lstStyle/>
          <a:p>
            <a:r>
              <a:rPr lang="en-US" dirty="0"/>
              <a:t>280’</a:t>
            </a:r>
          </a:p>
        </p:txBody>
      </p:sp>
      <p:cxnSp>
        <p:nvCxnSpPr>
          <p:cNvPr id="8" name="Straight Arrow Connector 7">
            <a:extLst>
              <a:ext uri="{FF2B5EF4-FFF2-40B4-BE49-F238E27FC236}">
                <a16:creationId xmlns:a16="http://schemas.microsoft.com/office/drawing/2014/main" id="{FC516401-AF5D-456A-9542-C50385630250}"/>
              </a:ext>
            </a:extLst>
          </p:cNvPr>
          <p:cNvCxnSpPr>
            <a:cxnSpLocks/>
          </p:cNvCxnSpPr>
          <p:nvPr/>
        </p:nvCxnSpPr>
        <p:spPr>
          <a:xfrm>
            <a:off x="959827" y="3010932"/>
            <a:ext cx="0" cy="148682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E722B5-FDC8-4FD0-A295-AAF123165BE9}"/>
              </a:ext>
            </a:extLst>
          </p:cNvPr>
          <p:cNvSpPr txBox="1"/>
          <p:nvPr/>
        </p:nvSpPr>
        <p:spPr>
          <a:xfrm>
            <a:off x="713806" y="3590785"/>
            <a:ext cx="476412" cy="369332"/>
          </a:xfrm>
          <a:prstGeom prst="rect">
            <a:avLst/>
          </a:prstGeom>
          <a:solidFill>
            <a:schemeClr val="bg1"/>
          </a:solidFill>
        </p:spPr>
        <p:txBody>
          <a:bodyPr wrap="none" rtlCol="0">
            <a:spAutoFit/>
          </a:bodyPr>
          <a:lstStyle/>
          <a:p>
            <a:r>
              <a:rPr lang="en-US" dirty="0"/>
              <a:t>40’</a:t>
            </a:r>
          </a:p>
        </p:txBody>
      </p:sp>
      <p:grpSp>
        <p:nvGrpSpPr>
          <p:cNvPr id="13" name="Group 12">
            <a:extLst>
              <a:ext uri="{FF2B5EF4-FFF2-40B4-BE49-F238E27FC236}">
                <a16:creationId xmlns:a16="http://schemas.microsoft.com/office/drawing/2014/main" id="{7BEF96D6-BA7D-49B8-8ECA-D492801BC43C}"/>
              </a:ext>
            </a:extLst>
          </p:cNvPr>
          <p:cNvGrpSpPr/>
          <p:nvPr/>
        </p:nvGrpSpPr>
        <p:grpSpPr>
          <a:xfrm>
            <a:off x="3937145" y="2983885"/>
            <a:ext cx="2617659" cy="420871"/>
            <a:chOff x="391151" y="3928265"/>
            <a:chExt cx="2959796" cy="503147"/>
          </a:xfrm>
        </p:grpSpPr>
        <p:grpSp>
          <p:nvGrpSpPr>
            <p:cNvPr id="14" name="Group 13">
              <a:extLst>
                <a:ext uri="{FF2B5EF4-FFF2-40B4-BE49-F238E27FC236}">
                  <a16:creationId xmlns:a16="http://schemas.microsoft.com/office/drawing/2014/main" id="{736F554C-8518-48CA-92B8-7D06DE0E61C2}"/>
                </a:ext>
              </a:extLst>
            </p:cNvPr>
            <p:cNvGrpSpPr/>
            <p:nvPr/>
          </p:nvGrpSpPr>
          <p:grpSpPr>
            <a:xfrm>
              <a:off x="391151" y="3928265"/>
              <a:ext cx="2959796" cy="498170"/>
              <a:chOff x="1498600" y="1731963"/>
              <a:chExt cx="2809999" cy="536575"/>
            </a:xfrm>
          </p:grpSpPr>
          <p:pic>
            <p:nvPicPr>
              <p:cNvPr id="16" name="Picture 647" descr="truckbody">
                <a:extLst>
                  <a:ext uri="{FF2B5EF4-FFF2-40B4-BE49-F238E27FC236}">
                    <a16:creationId xmlns:a16="http://schemas.microsoft.com/office/drawing/2014/main" id="{95BACB1F-CE54-41F6-A19A-49E27C5B6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498600" y="1731963"/>
                <a:ext cx="1220389" cy="536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48" descr="trailer">
                <a:extLst>
                  <a:ext uri="{FF2B5EF4-FFF2-40B4-BE49-F238E27FC236}">
                    <a16:creationId xmlns:a16="http://schemas.microsoft.com/office/drawing/2014/main" id="{836572D7-84C9-422C-82A3-98CDEFB59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220423" y="1748493"/>
                <a:ext cx="2088176" cy="49588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9F6579A6-F148-4870-A488-43EDC3BB9DCD}"/>
                </a:ext>
              </a:extLst>
            </p:cNvPr>
            <p:cNvSpPr txBox="1"/>
            <p:nvPr/>
          </p:nvSpPr>
          <p:spPr>
            <a:xfrm>
              <a:off x="1580801" y="4010126"/>
              <a:ext cx="1465713" cy="421286"/>
            </a:xfrm>
            <a:prstGeom prst="rect">
              <a:avLst/>
            </a:prstGeom>
            <a:noFill/>
          </p:spPr>
          <p:txBody>
            <a:bodyPr wrap="none" rtlCol="0">
              <a:spAutoFit/>
            </a:bodyPr>
            <a:lstStyle/>
            <a:p>
              <a:r>
                <a:rPr lang="en-US" sz="1600" dirty="0"/>
                <a:t>75’ Class A</a:t>
              </a:r>
            </a:p>
          </p:txBody>
        </p:sp>
      </p:grpSp>
      <p:sp>
        <p:nvSpPr>
          <p:cNvPr id="18" name="TextBox 17"/>
          <p:cNvSpPr txBox="1"/>
          <p:nvPr/>
        </p:nvSpPr>
        <p:spPr>
          <a:xfrm>
            <a:off x="7665747" y="5853953"/>
            <a:ext cx="1105944" cy="369332"/>
          </a:xfrm>
          <a:prstGeom prst="rect">
            <a:avLst/>
          </a:prstGeom>
          <a:noFill/>
        </p:spPr>
        <p:txBody>
          <a:bodyPr wrap="none" rtlCol="0">
            <a:spAutoFit/>
          </a:bodyPr>
          <a:lstStyle/>
          <a:p>
            <a:r>
              <a:rPr lang="en-US" dirty="0"/>
              <a:t>Page 12-4</a:t>
            </a:r>
          </a:p>
        </p:txBody>
      </p:sp>
      <p:grpSp>
        <p:nvGrpSpPr>
          <p:cNvPr id="19" name="Group 18">
            <a:extLst>
              <a:ext uri="{FF2B5EF4-FFF2-40B4-BE49-F238E27FC236}">
                <a16:creationId xmlns:a16="http://schemas.microsoft.com/office/drawing/2014/main" id="{2C68CF14-3F69-4E55-8352-BB6CE2C39202}"/>
              </a:ext>
            </a:extLst>
          </p:cNvPr>
          <p:cNvGrpSpPr>
            <a:grpSpLocks noChangeAspect="1"/>
          </p:cNvGrpSpPr>
          <p:nvPr/>
        </p:nvGrpSpPr>
        <p:grpSpPr>
          <a:xfrm>
            <a:off x="2373851" y="3384854"/>
            <a:ext cx="91440" cy="91440"/>
            <a:chOff x="388919" y="2342221"/>
            <a:chExt cx="761583" cy="761583"/>
          </a:xfrm>
        </p:grpSpPr>
        <p:sp>
          <p:nvSpPr>
            <p:cNvPr id="20" name="Rounded Rectangle 187">
              <a:extLst>
                <a:ext uri="{FF2B5EF4-FFF2-40B4-BE49-F238E27FC236}">
                  <a16:creationId xmlns:a16="http://schemas.microsoft.com/office/drawing/2014/main" id="{EAB8B328-E3A8-42E3-9ACA-6F9517F6663E}"/>
                </a:ext>
              </a:extLst>
            </p:cNvPr>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EABE447-7E01-40B7-8D78-E192CFF922DF}"/>
                </a:ext>
              </a:extLst>
            </p:cNvPr>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22" name="Oval 21">
                <a:extLst>
                  <a:ext uri="{FF2B5EF4-FFF2-40B4-BE49-F238E27FC236}">
                    <a16:creationId xmlns:a16="http://schemas.microsoft.com/office/drawing/2014/main" id="{C2EE0C04-B907-4317-98BD-04787F1B619F}"/>
                  </a:ext>
                </a:extLst>
              </p:cNvPr>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67ECA3-7D7F-44EF-891E-08AAEEEA4BC0}"/>
                  </a:ext>
                </a:extLst>
              </p:cNvPr>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228182-DF17-401E-9915-C797854ACB68}"/>
                  </a:ext>
                </a:extLst>
              </p:cNvPr>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A1A9B74-F45A-4DFF-B4E9-C7FF60FD662E}"/>
                  </a:ext>
                </a:extLst>
              </p:cNvPr>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83976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Exercise Dimensions </a:t>
            </a:r>
          </a:p>
        </p:txBody>
      </p:sp>
      <p:sp>
        <p:nvSpPr>
          <p:cNvPr id="3" name="Title 2"/>
          <p:cNvSpPr>
            <a:spLocks noGrp="1"/>
          </p:cNvSpPr>
          <p:nvPr>
            <p:ph type="title"/>
          </p:nvPr>
        </p:nvSpPr>
        <p:spPr/>
        <p:txBody>
          <a:bodyPr/>
          <a:lstStyle/>
          <a:p>
            <a:r>
              <a:rPr lang="en-US" dirty="0"/>
              <a:t>Proposed Basic Control Skills </a:t>
            </a:r>
          </a:p>
        </p:txBody>
      </p:sp>
      <p:sp>
        <p:nvSpPr>
          <p:cNvPr id="18" name="TextBox 17"/>
          <p:cNvSpPr txBox="1"/>
          <p:nvPr/>
        </p:nvSpPr>
        <p:spPr>
          <a:xfrm>
            <a:off x="7665747" y="5853953"/>
            <a:ext cx="1105944" cy="369332"/>
          </a:xfrm>
          <a:prstGeom prst="rect">
            <a:avLst/>
          </a:prstGeom>
          <a:noFill/>
        </p:spPr>
        <p:txBody>
          <a:bodyPr wrap="none" rtlCol="0">
            <a:spAutoFit/>
          </a:bodyPr>
          <a:lstStyle/>
          <a:p>
            <a:r>
              <a:rPr lang="en-US" dirty="0"/>
              <a:t>Page 12-5</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0" y="2119959"/>
            <a:ext cx="9038122" cy="261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162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C0330B-7F05-41B0-84C6-E7A72B57D353}"/>
              </a:ext>
            </a:extLst>
          </p:cNvPr>
          <p:cNvGrpSpPr/>
          <p:nvPr/>
        </p:nvGrpSpPr>
        <p:grpSpPr>
          <a:xfrm>
            <a:off x="384169" y="2724052"/>
            <a:ext cx="7615421" cy="1815880"/>
            <a:chOff x="451068" y="1763222"/>
            <a:chExt cx="9900048" cy="1815880"/>
          </a:xfrm>
        </p:grpSpPr>
        <p:cxnSp>
          <p:nvCxnSpPr>
            <p:cNvPr id="232" name="Straight Connector 231"/>
            <p:cNvCxnSpPr/>
            <p:nvPr/>
          </p:nvCxnSpPr>
          <p:spPr>
            <a:xfrm>
              <a:off x="3470829" y="2620437"/>
              <a:ext cx="157983" cy="0"/>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a:cxnSpLocks/>
            </p:cNvCxnSpPr>
            <p:nvPr/>
          </p:nvCxnSpPr>
          <p:spPr>
            <a:xfrm flipV="1">
              <a:off x="3452855" y="2372648"/>
              <a:ext cx="2868037" cy="6393"/>
            </a:xfrm>
            <a:prstGeom prst="line">
              <a:avLst/>
            </a:prstGeom>
            <a:ln w="38100">
              <a:solidFill>
                <a:srgbClr val="CC9900"/>
              </a:solidFill>
              <a:prstDash val="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cxnSpLocks/>
            </p:cNvCxnSpPr>
            <p:nvPr/>
          </p:nvCxnSpPr>
          <p:spPr>
            <a:xfrm>
              <a:off x="6391128" y="2370276"/>
              <a:ext cx="953562" cy="0"/>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3439367" y="1887211"/>
              <a:ext cx="3905323" cy="6639"/>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7343069" y="1875224"/>
              <a:ext cx="1621" cy="511134"/>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7209493" y="1907172"/>
              <a:ext cx="0" cy="468673"/>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3459661" y="1886489"/>
              <a:ext cx="0" cy="509743"/>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cxnSpLocks/>
            </p:cNvCxnSpPr>
            <p:nvPr/>
          </p:nvCxnSpPr>
          <p:spPr>
            <a:xfrm flipH="1" flipV="1">
              <a:off x="1184809" y="3501314"/>
              <a:ext cx="5826848" cy="6350"/>
            </a:xfrm>
            <a:prstGeom prst="line">
              <a:avLst/>
            </a:prstGeom>
            <a:ln w="38100">
              <a:solidFill>
                <a:srgbClr val="CC9900"/>
              </a:solidFill>
              <a:prstDash val="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7213037" y="1773292"/>
              <a:ext cx="148590" cy="137160"/>
              <a:chOff x="388919" y="2342221"/>
              <a:chExt cx="761583" cy="761583"/>
            </a:xfrm>
          </p:grpSpPr>
          <p:sp>
            <p:nvSpPr>
              <p:cNvPr id="299" name="Rounded Rectangle 298"/>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00" name="Group 299"/>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01" name="Oval 300"/>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2" name="Oval 301"/>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3" name="Oval 302"/>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4" name="Oval 303"/>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05" name="Group 304"/>
            <p:cNvGrpSpPr/>
            <p:nvPr/>
          </p:nvGrpSpPr>
          <p:grpSpPr>
            <a:xfrm>
              <a:off x="456674" y="3027726"/>
              <a:ext cx="99060" cy="91440"/>
              <a:chOff x="388919" y="2342221"/>
              <a:chExt cx="761583" cy="761583"/>
            </a:xfrm>
          </p:grpSpPr>
          <p:sp>
            <p:nvSpPr>
              <p:cNvPr id="306" name="Rounded Rectangle 305"/>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07" name="Group 306"/>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08" name="Oval 307"/>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9" name="Oval 308"/>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0" name="Oval 309"/>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1" name="Oval 310"/>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12" name="Group 311"/>
            <p:cNvGrpSpPr/>
            <p:nvPr/>
          </p:nvGrpSpPr>
          <p:grpSpPr>
            <a:xfrm>
              <a:off x="7210754" y="2353858"/>
              <a:ext cx="148590" cy="137160"/>
              <a:chOff x="388919" y="2342221"/>
              <a:chExt cx="761583" cy="761583"/>
            </a:xfrm>
          </p:grpSpPr>
          <p:sp>
            <p:nvSpPr>
              <p:cNvPr id="313" name="Rounded Rectangle 312"/>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14" name="Group 313"/>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15" name="Oval 314"/>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6" name="Oval 315"/>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7" name="Oval 316"/>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8" name="Oval 317"/>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19" name="Group 318"/>
            <p:cNvGrpSpPr/>
            <p:nvPr/>
          </p:nvGrpSpPr>
          <p:grpSpPr>
            <a:xfrm>
              <a:off x="5519427" y="1817184"/>
              <a:ext cx="99060" cy="91440"/>
              <a:chOff x="388919" y="2342221"/>
              <a:chExt cx="761583" cy="761583"/>
            </a:xfrm>
          </p:grpSpPr>
          <p:sp>
            <p:nvSpPr>
              <p:cNvPr id="320" name="Rounded Rectangle 319"/>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21" name="Group 320"/>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22" name="Oval 321"/>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3" name="Oval 322"/>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4" name="Oval 323"/>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5" name="Oval 324"/>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26" name="Group 325"/>
            <p:cNvGrpSpPr/>
            <p:nvPr/>
          </p:nvGrpSpPr>
          <p:grpSpPr>
            <a:xfrm>
              <a:off x="6399334" y="2356496"/>
              <a:ext cx="148590" cy="137160"/>
              <a:chOff x="388919" y="2342221"/>
              <a:chExt cx="761583" cy="761583"/>
            </a:xfrm>
          </p:grpSpPr>
          <p:sp>
            <p:nvSpPr>
              <p:cNvPr id="327" name="Rounded Rectangle 326"/>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28" name="Group 327"/>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29" name="Oval 328"/>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0" name="Oval 329"/>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1" name="Oval 330"/>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2" name="Oval 331"/>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40" name="Group 339"/>
            <p:cNvGrpSpPr/>
            <p:nvPr/>
          </p:nvGrpSpPr>
          <p:grpSpPr>
            <a:xfrm>
              <a:off x="3440438" y="1763222"/>
              <a:ext cx="148590" cy="137160"/>
              <a:chOff x="388919" y="2342221"/>
              <a:chExt cx="761583" cy="761583"/>
            </a:xfrm>
          </p:grpSpPr>
          <p:sp>
            <p:nvSpPr>
              <p:cNvPr id="341" name="Rounded Rectangle 340"/>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42" name="Group 341"/>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43" name="Oval 342"/>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4" name="Oval 343"/>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5" name="Oval 344"/>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6" name="Oval 345"/>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57" name="Group 356"/>
            <p:cNvGrpSpPr/>
            <p:nvPr/>
          </p:nvGrpSpPr>
          <p:grpSpPr>
            <a:xfrm>
              <a:off x="3440437" y="2363651"/>
              <a:ext cx="148590" cy="137160"/>
              <a:chOff x="388919" y="2342221"/>
              <a:chExt cx="761583" cy="761583"/>
            </a:xfrm>
          </p:grpSpPr>
          <p:sp>
            <p:nvSpPr>
              <p:cNvPr id="358" name="Rounded Rectangle 357"/>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59" name="Group 358"/>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60" name="Oval 359"/>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1" name="Oval 360"/>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2" name="Oval 361"/>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3" name="Oval 362"/>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73" name="Group 372"/>
            <p:cNvGrpSpPr/>
            <p:nvPr/>
          </p:nvGrpSpPr>
          <p:grpSpPr>
            <a:xfrm>
              <a:off x="7518749" y="1821926"/>
              <a:ext cx="2832367" cy="618098"/>
              <a:chOff x="7481451" y="4530836"/>
              <a:chExt cx="2614493" cy="618098"/>
            </a:xfrm>
          </p:grpSpPr>
          <p:cxnSp>
            <p:nvCxnSpPr>
              <p:cNvPr id="238" name="Straight Connector 237"/>
              <p:cNvCxnSpPr>
                <a:cxnSpLocks/>
              </p:cNvCxnSpPr>
              <p:nvPr/>
            </p:nvCxnSpPr>
            <p:spPr>
              <a:xfrm>
                <a:off x="7490388" y="4597847"/>
                <a:ext cx="2589082" cy="1958"/>
              </a:xfrm>
              <a:prstGeom prst="line">
                <a:avLst/>
              </a:prstGeom>
              <a:ln w="38100">
                <a:solidFill>
                  <a:srgbClr val="CC9900"/>
                </a:solidFill>
                <a:prstDash val="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33" name="Group 332"/>
              <p:cNvGrpSpPr/>
              <p:nvPr/>
            </p:nvGrpSpPr>
            <p:grpSpPr>
              <a:xfrm>
                <a:off x="10002804" y="4530836"/>
                <a:ext cx="91440" cy="91440"/>
                <a:chOff x="388919" y="2342221"/>
                <a:chExt cx="761583" cy="761583"/>
              </a:xfrm>
            </p:grpSpPr>
            <p:sp>
              <p:nvSpPr>
                <p:cNvPr id="334" name="Rounded Rectangle 333"/>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35" name="Group 334"/>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36" name="Oval 335"/>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7" name="Oval 336"/>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8" name="Oval 337"/>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9" name="Oval 338"/>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cxnSp>
            <p:nvCxnSpPr>
              <p:cNvPr id="370" name="Straight Connector 369"/>
              <p:cNvCxnSpPr>
                <a:cxnSpLocks/>
              </p:cNvCxnSpPr>
              <p:nvPr/>
            </p:nvCxnSpPr>
            <p:spPr>
              <a:xfrm flipV="1">
                <a:off x="7481451" y="5072267"/>
                <a:ext cx="2598019" cy="4549"/>
              </a:xfrm>
              <a:prstGeom prst="line">
                <a:avLst/>
              </a:prstGeom>
              <a:ln w="38100">
                <a:solidFill>
                  <a:srgbClr val="CC9900"/>
                </a:solidFill>
                <a:prstDash val="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7" name="Group 346"/>
              <p:cNvGrpSpPr/>
              <p:nvPr/>
            </p:nvGrpSpPr>
            <p:grpSpPr>
              <a:xfrm>
                <a:off x="10004504" y="5057494"/>
                <a:ext cx="91440" cy="91440"/>
                <a:chOff x="388919" y="2342221"/>
                <a:chExt cx="761583" cy="761583"/>
              </a:xfrm>
            </p:grpSpPr>
            <p:sp>
              <p:nvSpPr>
                <p:cNvPr id="348" name="Rounded Rectangle 347"/>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49" name="Group 348"/>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50" name="Oval 349"/>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1" name="Oval 350"/>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2" name="Oval 351"/>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3" name="Oval 352"/>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grpSp>
          <p:nvGrpSpPr>
            <p:cNvPr id="386" name="Group 385"/>
            <p:cNvGrpSpPr/>
            <p:nvPr/>
          </p:nvGrpSpPr>
          <p:grpSpPr>
            <a:xfrm>
              <a:off x="5743088" y="2361305"/>
              <a:ext cx="148590" cy="137160"/>
              <a:chOff x="9176155" y="2353660"/>
              <a:chExt cx="761589" cy="761583"/>
            </a:xfrm>
          </p:grpSpPr>
          <p:sp>
            <p:nvSpPr>
              <p:cNvPr id="387" name="Rounded Rectangle 386"/>
              <p:cNvSpPr/>
              <p:nvPr/>
            </p:nvSpPr>
            <p:spPr>
              <a:xfrm>
                <a:off x="9176155" y="2353660"/>
                <a:ext cx="761589" cy="761583"/>
              </a:xfrm>
              <a:prstGeom prst="roundRect">
                <a:avLst/>
              </a:prstGeom>
              <a:solidFill>
                <a:schemeClr val="accent6">
                  <a:lumMod val="75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88" name="Group 387"/>
              <p:cNvGrpSpPr/>
              <p:nvPr/>
            </p:nvGrpSpPr>
            <p:grpSpPr>
              <a:xfrm>
                <a:off x="9299201" y="2476704"/>
                <a:ext cx="515492" cy="515490"/>
                <a:chOff x="3595145" y="903265"/>
                <a:chExt cx="515492" cy="515492"/>
              </a:xfrm>
              <a:effectLst>
                <a:outerShdw blurRad="50800" dist="38100" dir="18900000" algn="bl" rotWithShape="0">
                  <a:prstClr val="black">
                    <a:alpha val="40000"/>
                  </a:prstClr>
                </a:outerShdw>
              </a:effectLst>
            </p:grpSpPr>
            <p:sp>
              <p:nvSpPr>
                <p:cNvPr id="389" name="Oval 388"/>
                <p:cNvSpPr/>
                <p:nvPr/>
              </p:nvSpPr>
              <p:spPr>
                <a:xfrm>
                  <a:off x="3595145" y="903265"/>
                  <a:ext cx="515492" cy="515492"/>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0" name="Oval 389"/>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1" name="Oval 390"/>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2" name="Oval 391"/>
                <p:cNvSpPr/>
                <p:nvPr/>
              </p:nvSpPr>
              <p:spPr>
                <a:xfrm>
                  <a:off x="3808784" y="1103148"/>
                  <a:ext cx="106590" cy="106590"/>
                </a:xfrm>
                <a:prstGeom prst="ellipse">
                  <a:avLst/>
                </a:prstGeom>
                <a:solidFill>
                  <a:schemeClr val="tx1"/>
                </a:solidFill>
                <a:ln w="9525">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00" name="Group 399"/>
            <p:cNvGrpSpPr/>
            <p:nvPr/>
          </p:nvGrpSpPr>
          <p:grpSpPr>
            <a:xfrm>
              <a:off x="6397482" y="1772468"/>
              <a:ext cx="148590" cy="137160"/>
              <a:chOff x="388919" y="2342221"/>
              <a:chExt cx="761583" cy="761583"/>
            </a:xfrm>
          </p:grpSpPr>
          <p:sp>
            <p:nvSpPr>
              <p:cNvPr id="401" name="Rounded Rectangle 400"/>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02" name="Group 401"/>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03" name="Oval 402"/>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4" name="Oval 403"/>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5" name="Oval 404"/>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6" name="Oval 405"/>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14" name="Group 413"/>
            <p:cNvGrpSpPr/>
            <p:nvPr/>
          </p:nvGrpSpPr>
          <p:grpSpPr>
            <a:xfrm>
              <a:off x="4686233" y="1814863"/>
              <a:ext cx="99060" cy="91440"/>
              <a:chOff x="388919" y="2342221"/>
              <a:chExt cx="761583" cy="761583"/>
            </a:xfrm>
          </p:grpSpPr>
          <p:sp>
            <p:nvSpPr>
              <p:cNvPr id="415" name="Rounded Rectangle 414"/>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16" name="Group 415"/>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17" name="Oval 416"/>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8" name="Oval 417"/>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9" name="Oval 418"/>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0" name="Oval 419"/>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21" name="Group 420"/>
            <p:cNvGrpSpPr/>
            <p:nvPr/>
          </p:nvGrpSpPr>
          <p:grpSpPr>
            <a:xfrm>
              <a:off x="451068" y="2354985"/>
              <a:ext cx="99060" cy="91440"/>
              <a:chOff x="388919" y="2342221"/>
              <a:chExt cx="761583" cy="761583"/>
            </a:xfrm>
          </p:grpSpPr>
          <p:sp>
            <p:nvSpPr>
              <p:cNvPr id="422" name="Rounded Rectangle 421"/>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23" name="Group 422"/>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24" name="Oval 423"/>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5" name="Oval 424"/>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6" name="Oval 425"/>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7" name="Oval 426"/>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28" name="Group 427"/>
            <p:cNvGrpSpPr/>
            <p:nvPr/>
          </p:nvGrpSpPr>
          <p:grpSpPr>
            <a:xfrm>
              <a:off x="1183166" y="3487662"/>
              <a:ext cx="99060" cy="91440"/>
              <a:chOff x="388919" y="2342221"/>
              <a:chExt cx="761583" cy="761583"/>
            </a:xfrm>
          </p:grpSpPr>
          <p:sp>
            <p:nvSpPr>
              <p:cNvPr id="429" name="Rounded Rectangle 428"/>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30" name="Group 429"/>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31" name="Oval 430"/>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2" name="Oval 431"/>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3" name="Oval 432"/>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4" name="Oval 433"/>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35" name="Group 434"/>
            <p:cNvGrpSpPr/>
            <p:nvPr/>
          </p:nvGrpSpPr>
          <p:grpSpPr>
            <a:xfrm>
              <a:off x="4040970" y="3485416"/>
              <a:ext cx="99060" cy="91440"/>
              <a:chOff x="388919" y="2342221"/>
              <a:chExt cx="761583" cy="761583"/>
            </a:xfrm>
          </p:grpSpPr>
          <p:sp>
            <p:nvSpPr>
              <p:cNvPr id="436" name="Rounded Rectangle 435"/>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37" name="Group 436"/>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38" name="Oval 437"/>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9" name="Oval 438"/>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0" name="Oval 439"/>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1" name="Oval 440"/>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44" name="Group 443"/>
            <p:cNvGrpSpPr/>
            <p:nvPr/>
          </p:nvGrpSpPr>
          <p:grpSpPr>
            <a:xfrm>
              <a:off x="5283869" y="3485356"/>
              <a:ext cx="99060" cy="91440"/>
              <a:chOff x="388919" y="2342221"/>
              <a:chExt cx="761583" cy="761583"/>
            </a:xfrm>
          </p:grpSpPr>
          <p:sp>
            <p:nvSpPr>
              <p:cNvPr id="445" name="Rounded Rectangle 444"/>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46" name="Group 445"/>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47" name="Oval 446"/>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8" name="Oval 447"/>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9" name="Oval 448"/>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0" name="Oval 449"/>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51" name="Group 450"/>
            <p:cNvGrpSpPr/>
            <p:nvPr/>
          </p:nvGrpSpPr>
          <p:grpSpPr>
            <a:xfrm>
              <a:off x="6896058" y="3485121"/>
              <a:ext cx="99060" cy="91440"/>
              <a:chOff x="388919" y="2342221"/>
              <a:chExt cx="761583" cy="761583"/>
            </a:xfrm>
          </p:grpSpPr>
          <p:sp>
            <p:nvSpPr>
              <p:cNvPr id="452" name="Rounded Rectangle 451"/>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53" name="Group 452"/>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54" name="Oval 453"/>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5" name="Oval 454"/>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6" name="Oval 455"/>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7" name="Oval 456"/>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58" name="Group 457"/>
            <p:cNvGrpSpPr/>
            <p:nvPr/>
          </p:nvGrpSpPr>
          <p:grpSpPr>
            <a:xfrm>
              <a:off x="2801585" y="3485239"/>
              <a:ext cx="99060" cy="91440"/>
              <a:chOff x="388919" y="2342221"/>
              <a:chExt cx="761583" cy="761583"/>
            </a:xfrm>
          </p:grpSpPr>
          <p:sp>
            <p:nvSpPr>
              <p:cNvPr id="459" name="Rounded Rectangle 458"/>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60" name="Group 459"/>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61" name="Oval 460"/>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2" name="Oval 461"/>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3" name="Oval 462"/>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4" name="Oval 463"/>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cxnSp>
          <p:nvCxnSpPr>
            <p:cNvPr id="466" name="Straight Connector 465"/>
            <p:cNvCxnSpPr/>
            <p:nvPr/>
          </p:nvCxnSpPr>
          <p:spPr>
            <a:xfrm>
              <a:off x="3611725" y="1882460"/>
              <a:ext cx="0" cy="509743"/>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8" name="TextBox 467"/>
          <p:cNvSpPr txBox="1"/>
          <p:nvPr/>
        </p:nvSpPr>
        <p:spPr>
          <a:xfrm>
            <a:off x="409514" y="791572"/>
            <a:ext cx="8296336" cy="1384995"/>
          </a:xfrm>
          <a:prstGeom prst="rect">
            <a:avLst/>
          </a:prstGeom>
          <a:noFill/>
        </p:spPr>
        <p:txBody>
          <a:bodyPr wrap="square" rtlCol="0">
            <a:spAutoFit/>
          </a:bodyPr>
          <a:lstStyle/>
          <a:p>
            <a:pPr algn="ctr"/>
            <a:r>
              <a:rPr lang="en-US" sz="2800" dirty="0">
                <a:solidFill>
                  <a:prstClr val="black"/>
                </a:solidFill>
              </a:rPr>
              <a:t>Forward Stop Box, Straight Line Backing, Forward Tracking and Off-Set Reverse Tracking – Comparison of current BCS exercises</a:t>
            </a:r>
          </a:p>
        </p:txBody>
      </p:sp>
      <p:grpSp>
        <p:nvGrpSpPr>
          <p:cNvPr id="211" name="Group 210"/>
          <p:cNvGrpSpPr/>
          <p:nvPr/>
        </p:nvGrpSpPr>
        <p:grpSpPr>
          <a:xfrm>
            <a:off x="2718549" y="2837916"/>
            <a:ext cx="2951441" cy="499264"/>
            <a:chOff x="797330" y="2200040"/>
            <a:chExt cx="2268011" cy="499264"/>
          </a:xfrm>
        </p:grpSpPr>
        <p:sp>
          <p:nvSpPr>
            <p:cNvPr id="212" name="TextBox 211"/>
            <p:cNvSpPr txBox="1"/>
            <p:nvPr/>
          </p:nvSpPr>
          <p:spPr>
            <a:xfrm>
              <a:off x="797330" y="2337868"/>
              <a:ext cx="2268009" cy="246221"/>
            </a:xfrm>
            <a:prstGeom prst="rect">
              <a:avLst/>
            </a:prstGeom>
            <a:noFill/>
            <a:ln>
              <a:noFill/>
            </a:ln>
          </p:spPr>
          <p:txBody>
            <a:bodyPr wrap="square" rtlCol="0">
              <a:spAutoFit/>
            </a:bodyPr>
            <a:lstStyle/>
            <a:p>
              <a:pPr algn="ctr"/>
              <a:r>
                <a:rPr lang="en-US" sz="1000" dirty="0">
                  <a:solidFill>
                    <a:prstClr val="black"/>
                  </a:solidFill>
                </a:rPr>
                <a:t>Straight Line Backing</a:t>
              </a:r>
            </a:p>
          </p:txBody>
        </p:sp>
        <p:cxnSp>
          <p:nvCxnSpPr>
            <p:cNvPr id="213" name="Straight Connector 212"/>
            <p:cNvCxnSpPr/>
            <p:nvPr/>
          </p:nvCxnSpPr>
          <p:spPr>
            <a:xfrm>
              <a:off x="797330" y="2200040"/>
              <a:ext cx="2268011" cy="0"/>
            </a:xfrm>
            <a:prstGeom prst="line">
              <a:avLst/>
            </a:prstGeom>
            <a:ln w="25400">
              <a:solidFill>
                <a:srgbClr val="C00000"/>
              </a:solidFill>
              <a:beve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797330" y="2699304"/>
              <a:ext cx="2268010" cy="0"/>
            </a:xfrm>
            <a:prstGeom prst="line">
              <a:avLst/>
            </a:prstGeom>
            <a:ln w="25400">
              <a:solidFill>
                <a:srgbClr val="C00000"/>
              </a:solidFill>
              <a:bevel/>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p:nvGrpSpPr>
        <p:grpSpPr>
          <a:xfrm rot="10800000">
            <a:off x="914260" y="2194859"/>
            <a:ext cx="4999708" cy="2381111"/>
            <a:chOff x="442510" y="1316725"/>
            <a:chExt cx="6499620" cy="2381111"/>
          </a:xfrm>
        </p:grpSpPr>
        <p:cxnSp>
          <p:nvCxnSpPr>
            <p:cNvPr id="216" name="Straight Connector 215"/>
            <p:cNvCxnSpPr/>
            <p:nvPr/>
          </p:nvCxnSpPr>
          <p:spPr>
            <a:xfrm flipV="1">
              <a:off x="6942130" y="1316725"/>
              <a:ext cx="0" cy="1190556"/>
            </a:xfrm>
            <a:prstGeom prst="line">
              <a:avLst/>
            </a:prstGeom>
            <a:ln w="254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942130" y="2507280"/>
              <a:ext cx="0" cy="1190556"/>
            </a:xfrm>
            <a:prstGeom prst="line">
              <a:avLst/>
            </a:prstGeom>
            <a:ln w="254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18" name="Group 217"/>
            <p:cNvGrpSpPr/>
            <p:nvPr/>
          </p:nvGrpSpPr>
          <p:grpSpPr>
            <a:xfrm>
              <a:off x="799505" y="1969610"/>
              <a:ext cx="2302124" cy="499264"/>
              <a:chOff x="797330" y="2200040"/>
              <a:chExt cx="2268011" cy="499264"/>
            </a:xfrm>
          </p:grpSpPr>
          <p:sp>
            <p:nvSpPr>
              <p:cNvPr id="224" name="TextBox 223"/>
              <p:cNvSpPr txBox="1"/>
              <p:nvPr/>
            </p:nvSpPr>
            <p:spPr>
              <a:xfrm rot="10800000">
                <a:off x="797330" y="2337868"/>
                <a:ext cx="2268009" cy="246221"/>
              </a:xfrm>
              <a:prstGeom prst="rect">
                <a:avLst/>
              </a:prstGeom>
              <a:noFill/>
              <a:ln>
                <a:noFill/>
              </a:ln>
            </p:spPr>
            <p:txBody>
              <a:bodyPr wrap="square" rtlCol="0">
                <a:spAutoFit/>
              </a:bodyPr>
              <a:lstStyle/>
              <a:p>
                <a:pPr algn="ctr"/>
                <a:r>
                  <a:rPr lang="en-US" sz="1000" dirty="0">
                    <a:solidFill>
                      <a:prstClr val="black"/>
                    </a:solidFill>
                  </a:rPr>
                  <a:t>Offset Backing Left</a:t>
                </a:r>
              </a:p>
            </p:txBody>
          </p:sp>
          <p:cxnSp>
            <p:nvCxnSpPr>
              <p:cNvPr id="225" name="Straight Connector 224"/>
              <p:cNvCxnSpPr/>
              <p:nvPr/>
            </p:nvCxnSpPr>
            <p:spPr>
              <a:xfrm>
                <a:off x="797330" y="2200040"/>
                <a:ext cx="2268011" cy="0"/>
              </a:xfrm>
              <a:prstGeom prst="line">
                <a:avLst/>
              </a:prstGeom>
              <a:ln w="25400">
                <a:solidFill>
                  <a:schemeClr val="accent5">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97330" y="2699304"/>
                <a:ext cx="2268010" cy="0"/>
              </a:xfrm>
              <a:prstGeom prst="line">
                <a:avLst/>
              </a:prstGeom>
              <a:ln w="25400">
                <a:solidFill>
                  <a:schemeClr val="accent5">
                    <a:lumMod val="75000"/>
                  </a:schemeClr>
                </a:solidFill>
                <a:bevel/>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p:nvGrpSpPr>
          <p:grpSpPr>
            <a:xfrm>
              <a:off x="442510" y="2549345"/>
              <a:ext cx="2957185" cy="495605"/>
              <a:chOff x="442511" y="3010205"/>
              <a:chExt cx="2957185" cy="495605"/>
            </a:xfrm>
          </p:grpSpPr>
          <p:sp>
            <p:nvSpPr>
              <p:cNvPr id="221" name="TextBox 220"/>
              <p:cNvSpPr txBox="1"/>
              <p:nvPr/>
            </p:nvSpPr>
            <p:spPr>
              <a:xfrm rot="10800000">
                <a:off x="442511" y="3140113"/>
                <a:ext cx="2957185" cy="246221"/>
              </a:xfrm>
              <a:prstGeom prst="rect">
                <a:avLst/>
              </a:prstGeom>
              <a:noFill/>
              <a:ln>
                <a:noFill/>
              </a:ln>
            </p:spPr>
            <p:txBody>
              <a:bodyPr wrap="square" rtlCol="0">
                <a:spAutoFit/>
              </a:bodyPr>
              <a:lstStyle/>
              <a:p>
                <a:pPr algn="ctr"/>
                <a:r>
                  <a:rPr lang="en-US" sz="1000" dirty="0">
                    <a:solidFill>
                      <a:prstClr val="black"/>
                    </a:solidFill>
                  </a:rPr>
                  <a:t>Offset Backing Right</a:t>
                </a:r>
              </a:p>
            </p:txBody>
          </p:sp>
          <p:cxnSp>
            <p:nvCxnSpPr>
              <p:cNvPr id="222" name="Straight Connector 221"/>
              <p:cNvCxnSpPr/>
              <p:nvPr/>
            </p:nvCxnSpPr>
            <p:spPr>
              <a:xfrm>
                <a:off x="801622" y="3505810"/>
                <a:ext cx="2300008" cy="0"/>
              </a:xfrm>
              <a:prstGeom prst="line">
                <a:avLst/>
              </a:prstGeom>
              <a:ln w="25400">
                <a:solidFill>
                  <a:schemeClr val="accent5">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797331" y="3010205"/>
                <a:ext cx="2304299" cy="0"/>
              </a:xfrm>
              <a:prstGeom prst="line">
                <a:avLst/>
              </a:prstGeom>
              <a:ln w="25400">
                <a:solidFill>
                  <a:schemeClr val="accent5">
                    <a:lumMod val="75000"/>
                  </a:schemeClr>
                </a:solidFill>
                <a:bevel/>
              </a:ln>
            </p:spPr>
            <p:style>
              <a:lnRef idx="1">
                <a:schemeClr val="accent1"/>
              </a:lnRef>
              <a:fillRef idx="0">
                <a:schemeClr val="accent1"/>
              </a:fillRef>
              <a:effectRef idx="0">
                <a:schemeClr val="accent1"/>
              </a:effectRef>
              <a:fontRef idx="minor">
                <a:schemeClr val="tx1"/>
              </a:fontRef>
            </p:style>
          </p:cxnSp>
        </p:grpSp>
      </p:grpSp>
      <p:grpSp>
        <p:nvGrpSpPr>
          <p:cNvPr id="227" name="Group 226"/>
          <p:cNvGrpSpPr/>
          <p:nvPr/>
        </p:nvGrpSpPr>
        <p:grpSpPr>
          <a:xfrm rot="10800000">
            <a:off x="3055510" y="2848924"/>
            <a:ext cx="2630892" cy="499867"/>
            <a:chOff x="5405930" y="5502268"/>
            <a:chExt cx="3420160" cy="499867"/>
          </a:xfrm>
        </p:grpSpPr>
        <p:cxnSp>
          <p:nvCxnSpPr>
            <p:cNvPr id="228" name="Straight Connector 227"/>
            <p:cNvCxnSpPr/>
            <p:nvPr/>
          </p:nvCxnSpPr>
          <p:spPr>
            <a:xfrm>
              <a:off x="5405930" y="5998474"/>
              <a:ext cx="3420160" cy="1"/>
            </a:xfrm>
            <a:prstGeom prst="line">
              <a:avLst/>
            </a:prstGeom>
            <a:ln w="25400"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5405930" y="5502870"/>
              <a:ext cx="3420159" cy="3660"/>
            </a:xfrm>
            <a:prstGeom prst="line">
              <a:avLst/>
            </a:prstGeom>
            <a:ln w="25400" cap="flat">
              <a:solidFill>
                <a:schemeClr val="accent3">
                  <a:lumMod val="5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8823975" y="5502870"/>
              <a:ext cx="0" cy="495605"/>
            </a:xfrm>
            <a:prstGeom prst="line">
              <a:avLst/>
            </a:prstGeom>
            <a:ln w="25400"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5482740" y="550470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5559550" y="550287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5636360" y="550653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713170" y="550470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5789980" y="550287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5784739" y="5506529"/>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5861549" y="5504699"/>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5938359" y="5502869"/>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6020410" y="5505928"/>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6097220" y="5504098"/>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6174030" y="5502268"/>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6250840" y="550653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327650" y="550470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6404460" y="550287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54" name="TextBox 253"/>
            <p:cNvSpPr txBox="1"/>
            <p:nvPr/>
          </p:nvSpPr>
          <p:spPr>
            <a:xfrm rot="10800000">
              <a:off x="6172202" y="5534890"/>
              <a:ext cx="2417598" cy="400110"/>
            </a:xfrm>
            <a:prstGeom prst="rect">
              <a:avLst/>
            </a:prstGeom>
            <a:noFill/>
            <a:ln>
              <a:noFill/>
            </a:ln>
          </p:spPr>
          <p:txBody>
            <a:bodyPr wrap="square" rtlCol="0">
              <a:spAutoFit/>
            </a:bodyPr>
            <a:lstStyle/>
            <a:p>
              <a:pPr algn="ctr"/>
              <a:r>
                <a:rPr lang="en-US" sz="1000" dirty="0">
                  <a:solidFill>
                    <a:prstClr val="black"/>
                  </a:solidFill>
                </a:rPr>
                <a:t>Parallel Parking </a:t>
              </a:r>
              <a:br>
                <a:rPr lang="en-US" sz="1000" dirty="0">
                  <a:solidFill>
                    <a:prstClr val="black"/>
                  </a:solidFill>
                </a:rPr>
              </a:br>
              <a:r>
                <a:rPr lang="en-US" sz="1000" dirty="0">
                  <a:solidFill>
                    <a:prstClr val="black"/>
                  </a:solidFill>
                </a:rPr>
                <a:t>(Conventional &amp; Sight-side)</a:t>
              </a:r>
            </a:p>
          </p:txBody>
        </p:sp>
        <p:cxnSp>
          <p:nvCxnSpPr>
            <p:cNvPr id="255" name="Straight Connector 254"/>
            <p:cNvCxnSpPr/>
            <p:nvPr/>
          </p:nvCxnSpPr>
          <p:spPr>
            <a:xfrm>
              <a:off x="5405930" y="5506530"/>
              <a:ext cx="0" cy="495605"/>
            </a:xfrm>
            <a:prstGeom prst="line">
              <a:avLst/>
            </a:prstGeom>
            <a:ln w="25400"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rot="10800000">
            <a:off x="2428607" y="2694505"/>
            <a:ext cx="3249653" cy="3550911"/>
            <a:chOff x="797331" y="3410129"/>
            <a:chExt cx="4224549" cy="3550911"/>
          </a:xfrm>
        </p:grpSpPr>
        <p:grpSp>
          <p:nvGrpSpPr>
            <p:cNvPr id="257" name="Group 256"/>
            <p:cNvGrpSpPr/>
            <p:nvPr/>
          </p:nvGrpSpPr>
          <p:grpSpPr>
            <a:xfrm>
              <a:off x="797331" y="3410129"/>
              <a:ext cx="4224549" cy="3550911"/>
              <a:chOff x="797331" y="3410129"/>
              <a:chExt cx="4224549" cy="3550911"/>
            </a:xfrm>
          </p:grpSpPr>
          <p:grpSp>
            <p:nvGrpSpPr>
              <p:cNvPr id="260" name="Group 259"/>
              <p:cNvGrpSpPr/>
              <p:nvPr/>
            </p:nvGrpSpPr>
            <p:grpSpPr>
              <a:xfrm>
                <a:off x="797331" y="6309374"/>
                <a:ext cx="1534223" cy="499266"/>
                <a:chOff x="797331" y="4005074"/>
                <a:chExt cx="1534223" cy="499266"/>
              </a:xfrm>
            </p:grpSpPr>
            <p:cxnSp>
              <p:nvCxnSpPr>
                <p:cNvPr id="263" name="Straight Connector 262"/>
                <p:cNvCxnSpPr/>
                <p:nvPr/>
              </p:nvCxnSpPr>
              <p:spPr>
                <a:xfrm rot="5400000">
                  <a:off x="547698" y="4254707"/>
                  <a:ext cx="499265" cy="0"/>
                </a:xfrm>
                <a:prstGeom prst="line">
                  <a:avLst/>
                </a:prstGeom>
                <a:ln w="25400" cap="flat">
                  <a:solidFill>
                    <a:schemeClr val="accent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5400000">
                  <a:off x="662912" y="4254708"/>
                  <a:ext cx="499265" cy="0"/>
                </a:xfrm>
                <a:prstGeom prst="line">
                  <a:avLst/>
                </a:prstGeom>
                <a:ln w="25400" cap="flat">
                  <a:solidFill>
                    <a:schemeClr val="accent2">
                      <a:lumMod val="75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797331" y="4005075"/>
                  <a:ext cx="1534223" cy="495605"/>
                  <a:chOff x="797331" y="3010205"/>
                  <a:chExt cx="2304299" cy="495605"/>
                </a:xfrm>
              </p:grpSpPr>
              <p:sp>
                <p:nvSpPr>
                  <p:cNvPr id="266" name="TextBox 265"/>
                  <p:cNvSpPr txBox="1"/>
                  <p:nvPr/>
                </p:nvSpPr>
                <p:spPr>
                  <a:xfrm rot="10800000">
                    <a:off x="797331" y="3144374"/>
                    <a:ext cx="2304299" cy="246221"/>
                  </a:xfrm>
                  <a:prstGeom prst="rect">
                    <a:avLst/>
                  </a:prstGeom>
                  <a:noFill/>
                  <a:ln>
                    <a:noFill/>
                  </a:ln>
                </p:spPr>
                <p:txBody>
                  <a:bodyPr wrap="square" rtlCol="0">
                    <a:spAutoFit/>
                  </a:bodyPr>
                  <a:lstStyle/>
                  <a:p>
                    <a:pPr algn="ctr"/>
                    <a:r>
                      <a:rPr lang="en-US" sz="1000" dirty="0">
                        <a:solidFill>
                          <a:prstClr val="black"/>
                        </a:solidFill>
                      </a:rPr>
                      <a:t>90</a:t>
                    </a:r>
                    <a:r>
                      <a:rPr lang="en-US" sz="1000" dirty="0">
                        <a:solidFill>
                          <a:prstClr val="black"/>
                        </a:solidFill>
                        <a:sym typeface="Symbol"/>
                      </a:rPr>
                      <a:t> Alley Dock</a:t>
                    </a:r>
                    <a:endParaRPr lang="en-US" sz="1000" dirty="0">
                      <a:solidFill>
                        <a:prstClr val="black"/>
                      </a:solidFill>
                    </a:endParaRPr>
                  </a:p>
                </p:txBody>
              </p:sp>
              <p:cxnSp>
                <p:nvCxnSpPr>
                  <p:cNvPr id="267" name="Straight Connector 266"/>
                  <p:cNvCxnSpPr/>
                  <p:nvPr/>
                </p:nvCxnSpPr>
                <p:spPr>
                  <a:xfrm>
                    <a:off x="801622" y="3505810"/>
                    <a:ext cx="2300008" cy="0"/>
                  </a:xfrm>
                  <a:prstGeom prst="line">
                    <a:avLst/>
                  </a:prstGeom>
                  <a:ln w="25400">
                    <a:solidFill>
                      <a:schemeClr val="accent2">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797331" y="3010205"/>
                    <a:ext cx="2304299" cy="0"/>
                  </a:xfrm>
                  <a:prstGeom prst="line">
                    <a:avLst/>
                  </a:prstGeom>
                  <a:ln w="25400">
                    <a:solidFill>
                      <a:schemeClr val="accent2">
                        <a:lumMod val="75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261" name="Straight Connector 260"/>
              <p:cNvCxnSpPr/>
              <p:nvPr/>
            </p:nvCxnSpPr>
            <p:spPr>
              <a:xfrm>
                <a:off x="4253780" y="3429000"/>
                <a:ext cx="0" cy="3532040"/>
              </a:xfrm>
              <a:prstGeom prst="line">
                <a:avLst/>
              </a:prstGeom>
              <a:ln w="25400" cap="flat">
                <a:solidFill>
                  <a:schemeClr val="accent2">
                    <a:lumMod val="75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5021880" y="3410129"/>
                <a:ext cx="0" cy="3550911"/>
              </a:xfrm>
              <a:prstGeom prst="line">
                <a:avLst/>
              </a:prstGeom>
              <a:ln w="25400" cap="flat">
                <a:solidFill>
                  <a:schemeClr val="accent2">
                    <a:lumMod val="75000"/>
                  </a:schemeClr>
                </a:solidFill>
                <a:prstDash val="lgDash"/>
                <a:miter lim="800000"/>
              </a:ln>
            </p:spPr>
            <p:style>
              <a:lnRef idx="1">
                <a:schemeClr val="accent1"/>
              </a:lnRef>
              <a:fillRef idx="0">
                <a:schemeClr val="accent1"/>
              </a:fillRef>
              <a:effectRef idx="0">
                <a:schemeClr val="accent1"/>
              </a:effectRef>
              <a:fontRef idx="minor">
                <a:schemeClr val="tx1"/>
              </a:fontRef>
            </p:style>
          </p:cxnSp>
        </p:grpSp>
        <p:cxnSp>
          <p:nvCxnSpPr>
            <p:cNvPr id="258" name="Straight Connector 257"/>
            <p:cNvCxnSpPr/>
            <p:nvPr/>
          </p:nvCxnSpPr>
          <p:spPr>
            <a:xfrm>
              <a:off x="2373912" y="6309375"/>
              <a:ext cx="1534223" cy="0"/>
            </a:xfrm>
            <a:prstGeom prst="line">
              <a:avLst/>
            </a:prstGeom>
            <a:ln w="25400">
              <a:solidFill>
                <a:schemeClr val="accent2">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2373912" y="6806463"/>
              <a:ext cx="1534223" cy="0"/>
            </a:xfrm>
            <a:prstGeom prst="line">
              <a:avLst/>
            </a:prstGeom>
            <a:ln w="25400">
              <a:solidFill>
                <a:schemeClr val="accent2">
                  <a:lumMod val="75000"/>
                </a:schemeClr>
              </a:solidFill>
              <a:prstDash val="sysDot"/>
              <a:bevel/>
            </a:ln>
          </p:spPr>
          <p:style>
            <a:lnRef idx="1">
              <a:schemeClr val="accent1"/>
            </a:lnRef>
            <a:fillRef idx="0">
              <a:schemeClr val="accent1"/>
            </a:fillRef>
            <a:effectRef idx="0">
              <a:schemeClr val="accent1"/>
            </a:effectRef>
            <a:fontRef idx="minor">
              <a:schemeClr val="tx1"/>
            </a:fontRef>
          </p:style>
        </p:cxnSp>
      </p:grpSp>
      <p:sp>
        <p:nvSpPr>
          <p:cNvPr id="191" name="TextBox 190"/>
          <p:cNvSpPr txBox="1"/>
          <p:nvPr/>
        </p:nvSpPr>
        <p:spPr>
          <a:xfrm>
            <a:off x="3452602" y="26358"/>
            <a:ext cx="2858475"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Comparison</a:t>
            </a:r>
            <a:endParaRPr lang="en-US" sz="4400" b="1" dirty="0">
              <a:solidFill>
                <a:schemeClr val="bg1"/>
              </a:solidFill>
            </a:endParaRPr>
          </a:p>
        </p:txBody>
      </p:sp>
    </p:spTree>
    <p:extLst>
      <p:ext uri="{BB962C8B-B14F-4D97-AF65-F5344CB8AC3E}">
        <p14:creationId xmlns:p14="http://schemas.microsoft.com/office/powerpoint/2010/main" val="29997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11"/>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5"/>
                                        </p:tgtEl>
                                        <p:attrNameLst>
                                          <p:attrName>style.visibility</p:attrName>
                                        </p:attrNameLst>
                                      </p:cBhvr>
                                      <p:to>
                                        <p:strVal val="visible"/>
                                      </p:to>
                                    </p:set>
                                    <p:animEffect transition="in" filter="fade">
                                      <p:cBhvr>
                                        <p:cTn id="14" dur="1000"/>
                                        <p:tgtEl>
                                          <p:spTgt spid="215"/>
                                        </p:tgtEl>
                                      </p:cBhvr>
                                    </p:animEffect>
                                    <p:anim calcmode="lin" valueType="num">
                                      <p:cBhvr>
                                        <p:cTn id="15" dur="1000" fill="hold"/>
                                        <p:tgtEl>
                                          <p:spTgt spid="215"/>
                                        </p:tgtEl>
                                        <p:attrNameLst>
                                          <p:attrName>ppt_x</p:attrName>
                                        </p:attrNameLst>
                                      </p:cBhvr>
                                      <p:tavLst>
                                        <p:tav tm="0">
                                          <p:val>
                                            <p:strVal val="#ppt_x"/>
                                          </p:val>
                                        </p:tav>
                                        <p:tav tm="100000">
                                          <p:val>
                                            <p:strVal val="#ppt_x"/>
                                          </p:val>
                                        </p:tav>
                                      </p:tavLst>
                                    </p:anim>
                                    <p:anim calcmode="lin" valueType="num">
                                      <p:cBhvr>
                                        <p:cTn id="16" dur="1000" fill="hold"/>
                                        <p:tgtEl>
                                          <p:spTgt spid="21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7"/>
                                        </p:tgtEl>
                                        <p:attrNameLst>
                                          <p:attrName>style.visibility</p:attrName>
                                        </p:attrNameLst>
                                      </p:cBhvr>
                                      <p:to>
                                        <p:strVal val="visible"/>
                                      </p:to>
                                    </p:set>
                                    <p:animEffect transition="in" filter="fade">
                                      <p:cBhvr>
                                        <p:cTn id="21" dur="1000"/>
                                        <p:tgtEl>
                                          <p:spTgt spid="227"/>
                                        </p:tgtEl>
                                      </p:cBhvr>
                                    </p:animEffect>
                                    <p:anim calcmode="lin" valueType="num">
                                      <p:cBhvr>
                                        <p:cTn id="22" dur="1000" fill="hold"/>
                                        <p:tgtEl>
                                          <p:spTgt spid="227"/>
                                        </p:tgtEl>
                                        <p:attrNameLst>
                                          <p:attrName>ppt_x</p:attrName>
                                        </p:attrNameLst>
                                      </p:cBhvr>
                                      <p:tavLst>
                                        <p:tav tm="0">
                                          <p:val>
                                            <p:strVal val="#ppt_x"/>
                                          </p:val>
                                        </p:tav>
                                        <p:tav tm="100000">
                                          <p:val>
                                            <p:strVal val="#ppt_x"/>
                                          </p:val>
                                        </p:tav>
                                      </p:tavLst>
                                    </p:anim>
                                    <p:anim calcmode="lin" valueType="num">
                                      <p:cBhvr>
                                        <p:cTn id="23" dur="1000" fill="hold"/>
                                        <p:tgtEl>
                                          <p:spTgt spid="22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27"/>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6"/>
                                        </p:tgtEl>
                                        <p:attrNameLst>
                                          <p:attrName>style.visibility</p:attrName>
                                        </p:attrNameLst>
                                      </p:cBhvr>
                                      <p:to>
                                        <p:strVal val="visible"/>
                                      </p:to>
                                    </p:set>
                                    <p:animEffect transition="in" filter="fade">
                                      <p:cBhvr>
                                        <p:cTn id="28" dur="1000"/>
                                        <p:tgtEl>
                                          <p:spTgt spid="256"/>
                                        </p:tgtEl>
                                      </p:cBhvr>
                                    </p:animEffect>
                                    <p:anim calcmode="lin" valueType="num">
                                      <p:cBhvr>
                                        <p:cTn id="29" dur="1000" fill="hold"/>
                                        <p:tgtEl>
                                          <p:spTgt spid="256"/>
                                        </p:tgtEl>
                                        <p:attrNameLst>
                                          <p:attrName>ppt_x</p:attrName>
                                        </p:attrNameLst>
                                      </p:cBhvr>
                                      <p:tavLst>
                                        <p:tav tm="0">
                                          <p:val>
                                            <p:strVal val="#ppt_x"/>
                                          </p:val>
                                        </p:tav>
                                        <p:tav tm="100000">
                                          <p:val>
                                            <p:strVal val="#ppt_x"/>
                                          </p:val>
                                        </p:tav>
                                      </p:tavLst>
                                    </p:anim>
                                    <p:anim calcmode="lin" valueType="num">
                                      <p:cBhvr>
                                        <p:cTn id="30" dur="1000" fill="hold"/>
                                        <p:tgtEl>
                                          <p:spTgt spid="25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5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01-Projects\02-AAMVA Projects\CDL 2019 Skills Test Revision Project\Pilot #2 Range\Pict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l="8605" t="-1749" r="27540" b="1749"/>
          <a:stretch/>
        </p:blipFill>
        <p:spPr bwMode="auto">
          <a:xfrm rot="10800000">
            <a:off x="5091962" y="860608"/>
            <a:ext cx="3245628" cy="55047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25" y="860609"/>
            <a:ext cx="3380902" cy="5504763"/>
          </a:xfrm>
          <a:prstGeom prst="rect">
            <a:avLst/>
          </a:prstGeom>
        </p:spPr>
      </p:pic>
    </p:spTree>
    <p:extLst>
      <p:ext uri="{BB962C8B-B14F-4D97-AF65-F5344CB8AC3E}">
        <p14:creationId xmlns:p14="http://schemas.microsoft.com/office/powerpoint/2010/main" val="32434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2015" y="26358"/>
            <a:ext cx="6659645"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Proposed Basic Control Skills </a:t>
            </a:r>
            <a:endParaRPr lang="en-US" sz="4400" b="1" dirty="0">
              <a:solidFill>
                <a:schemeClr val="bg1"/>
              </a:solidFill>
            </a:endParaRPr>
          </a:p>
        </p:txBody>
      </p:sp>
      <p:cxnSp>
        <p:nvCxnSpPr>
          <p:cNvPr id="152" name="Straight Connector 151"/>
          <p:cNvCxnSpPr/>
          <p:nvPr/>
        </p:nvCxnSpPr>
        <p:spPr>
          <a:xfrm>
            <a:off x="0" y="3526085"/>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855923" y="1131491"/>
            <a:ext cx="3403817" cy="461665"/>
          </a:xfrm>
          <a:prstGeom prst="rect">
            <a:avLst/>
          </a:prstGeom>
        </p:spPr>
        <p:txBody>
          <a:bodyPr wrap="none">
            <a:spAutoFit/>
          </a:bodyPr>
          <a:lstStyle/>
          <a:p>
            <a:pPr algn="ctr"/>
            <a:r>
              <a:rPr lang="en-US" sz="2400" b="1" spc="-10" dirty="0">
                <a:latin typeface="Arial Bold"/>
                <a:ea typeface="Times New Roman"/>
                <a:cs typeface="Times New Roman"/>
              </a:rPr>
              <a:t>Step 1 – Forward Stop</a:t>
            </a:r>
            <a:endParaRPr lang="en-US" sz="2400" dirty="0"/>
          </a:p>
        </p:txBody>
      </p:sp>
      <p:sp>
        <p:nvSpPr>
          <p:cNvPr id="4" name="Rectangle 3"/>
          <p:cNvSpPr/>
          <p:nvPr/>
        </p:nvSpPr>
        <p:spPr>
          <a:xfrm>
            <a:off x="2229546" y="3867836"/>
            <a:ext cx="4610558" cy="461665"/>
          </a:xfrm>
          <a:prstGeom prst="rect">
            <a:avLst/>
          </a:prstGeom>
        </p:spPr>
        <p:txBody>
          <a:bodyPr wrap="none">
            <a:spAutoFit/>
          </a:bodyPr>
          <a:lstStyle/>
          <a:p>
            <a:pPr algn="ctr"/>
            <a:r>
              <a:rPr lang="en-US" sz="2400" b="1" dirty="0">
                <a:latin typeface="Arial"/>
                <a:ea typeface="Times New Roman"/>
                <a:cs typeface="Times New Roman"/>
              </a:rPr>
              <a:t>Step 2 – Straight Line Backing</a:t>
            </a:r>
            <a:endParaRPr lang="en-US" sz="2400" dirty="0"/>
          </a:p>
        </p:txBody>
      </p:sp>
      <p:sp>
        <p:nvSpPr>
          <p:cNvPr id="5" name="TextBox 4"/>
          <p:cNvSpPr txBox="1"/>
          <p:nvPr/>
        </p:nvSpPr>
        <p:spPr>
          <a:xfrm>
            <a:off x="7109917" y="5853953"/>
            <a:ext cx="2034083" cy="369332"/>
          </a:xfrm>
          <a:prstGeom prst="rect">
            <a:avLst/>
          </a:prstGeom>
          <a:noFill/>
        </p:spPr>
        <p:txBody>
          <a:bodyPr wrap="none" rtlCol="0">
            <a:spAutoFit/>
          </a:bodyPr>
          <a:lstStyle/>
          <a:p>
            <a:r>
              <a:rPr lang="en-US" dirty="0"/>
              <a:t>Page 12-2 thru 12-3</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478" y="2000450"/>
            <a:ext cx="5878702"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93" y="4714774"/>
            <a:ext cx="8409187"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067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0BB196-5CA7-4D40-8B88-11E869FEF8E7}"/>
              </a:ext>
            </a:extLst>
          </p:cNvPr>
          <p:cNvSpPr>
            <a:spLocks noGrp="1"/>
          </p:cNvSpPr>
          <p:nvPr>
            <p:ph type="body" sz="quarter" idx="13"/>
          </p:nvPr>
        </p:nvSpPr>
        <p:spPr>
          <a:xfrm>
            <a:off x="1535416" y="1156129"/>
            <a:ext cx="6614938" cy="4547506"/>
          </a:xfrm>
        </p:spPr>
        <p:txBody>
          <a:bodyPr>
            <a:normAutofit/>
          </a:bodyPr>
          <a:lstStyle/>
          <a:p>
            <a:r>
              <a:rPr lang="en-US" dirty="0"/>
              <a:t>Objectives</a:t>
            </a:r>
          </a:p>
          <a:p>
            <a:r>
              <a:rPr lang="en-US" dirty="0"/>
              <a:t>Goals</a:t>
            </a:r>
          </a:p>
          <a:p>
            <a:r>
              <a:rPr lang="en-US" dirty="0"/>
              <a:t>Overview of Proposed Vehicle Inspection</a:t>
            </a:r>
          </a:p>
          <a:p>
            <a:r>
              <a:rPr lang="en-US" dirty="0"/>
              <a:t>Overview of Proposed Basic Control Skills</a:t>
            </a:r>
          </a:p>
          <a:p>
            <a:r>
              <a:rPr lang="en-US" dirty="0"/>
              <a:t>Pilot Test – Jacksonville, Florida</a:t>
            </a:r>
          </a:p>
          <a:p>
            <a:r>
              <a:rPr lang="en-US" dirty="0"/>
              <a:t>Pilot Test – Concord, New Hampshire</a:t>
            </a:r>
          </a:p>
          <a:p>
            <a:r>
              <a:rPr lang="en-US" dirty="0"/>
              <a:t>Next Steps</a:t>
            </a:r>
          </a:p>
          <a:p>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3" name="Title 2">
            <a:extLst>
              <a:ext uri="{FF2B5EF4-FFF2-40B4-BE49-F238E27FC236}">
                <a16:creationId xmlns:a16="http://schemas.microsoft.com/office/drawing/2014/main" id="{84DA15EF-190C-427F-8CF5-7A4B68B68DAF}"/>
              </a:ext>
            </a:extLst>
          </p:cNvPr>
          <p:cNvSpPr>
            <a:spLocks noGrp="1"/>
          </p:cNvSpPr>
          <p:nvPr>
            <p:ph type="title"/>
          </p:nvPr>
        </p:nvSpPr>
        <p:spPr>
          <a:xfrm>
            <a:off x="1050575" y="-110903"/>
            <a:ext cx="7584620" cy="968860"/>
          </a:xfrm>
        </p:spPr>
        <p:txBody>
          <a:bodyPr/>
          <a:lstStyle/>
          <a:p>
            <a:r>
              <a:rPr lang="en-US" dirty="0"/>
              <a:t>Topics</a:t>
            </a:r>
          </a:p>
        </p:txBody>
      </p:sp>
    </p:spTree>
    <p:extLst>
      <p:ext uri="{BB962C8B-B14F-4D97-AF65-F5344CB8AC3E}">
        <p14:creationId xmlns:p14="http://schemas.microsoft.com/office/powerpoint/2010/main" val="4249609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2" name="Straight Connector 151"/>
          <p:cNvCxnSpPr/>
          <p:nvPr/>
        </p:nvCxnSpPr>
        <p:spPr>
          <a:xfrm>
            <a:off x="0" y="3526085"/>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84398" y="1138175"/>
            <a:ext cx="4946867" cy="461665"/>
          </a:xfrm>
          <a:prstGeom prst="rect">
            <a:avLst/>
          </a:prstGeom>
        </p:spPr>
        <p:txBody>
          <a:bodyPr wrap="none">
            <a:spAutoFit/>
          </a:bodyPr>
          <a:lstStyle/>
          <a:p>
            <a:pPr algn="ctr"/>
            <a:r>
              <a:rPr lang="en-US" sz="2400" b="1" spc="-10" dirty="0">
                <a:latin typeface="Arial Bold"/>
                <a:ea typeface="Times New Roman"/>
                <a:cs typeface="Times New Roman"/>
              </a:rPr>
              <a:t>Step 3 – Forward Offset Tracking</a:t>
            </a:r>
            <a:endParaRPr lang="en-US" sz="2400" dirty="0"/>
          </a:p>
        </p:txBody>
      </p:sp>
      <p:sp>
        <p:nvSpPr>
          <p:cNvPr id="4" name="Rectangle 3"/>
          <p:cNvSpPr/>
          <p:nvPr/>
        </p:nvSpPr>
        <p:spPr>
          <a:xfrm>
            <a:off x="2081269" y="3874520"/>
            <a:ext cx="4907113" cy="461665"/>
          </a:xfrm>
          <a:prstGeom prst="rect">
            <a:avLst/>
          </a:prstGeom>
        </p:spPr>
        <p:txBody>
          <a:bodyPr wrap="none">
            <a:spAutoFit/>
          </a:bodyPr>
          <a:lstStyle/>
          <a:p>
            <a:pPr algn="ctr"/>
            <a:r>
              <a:rPr lang="en-US" sz="2400" b="1" dirty="0">
                <a:latin typeface="Arial"/>
                <a:ea typeface="Times New Roman"/>
                <a:cs typeface="Times New Roman"/>
              </a:rPr>
              <a:t>Step 4 – Reverse Offset Backing</a:t>
            </a:r>
            <a:endParaRPr lang="en-US" sz="2400" dirty="0"/>
          </a:p>
        </p:txBody>
      </p:sp>
      <p:sp>
        <p:nvSpPr>
          <p:cNvPr id="126" name="TextBox 125"/>
          <p:cNvSpPr txBox="1"/>
          <p:nvPr/>
        </p:nvSpPr>
        <p:spPr>
          <a:xfrm>
            <a:off x="1552015" y="26358"/>
            <a:ext cx="6659645"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Proposed Basic Control Skills </a:t>
            </a:r>
            <a:endParaRPr lang="en-US" sz="4400" b="1" dirty="0">
              <a:solidFill>
                <a:schemeClr val="bg1"/>
              </a:solidFill>
            </a:endParaRPr>
          </a:p>
        </p:txBody>
      </p:sp>
      <p:sp>
        <p:nvSpPr>
          <p:cNvPr id="9" name="TextBox 8"/>
          <p:cNvSpPr txBox="1"/>
          <p:nvPr/>
        </p:nvSpPr>
        <p:spPr>
          <a:xfrm>
            <a:off x="7109917" y="5853953"/>
            <a:ext cx="2034083" cy="369332"/>
          </a:xfrm>
          <a:prstGeom prst="rect">
            <a:avLst/>
          </a:prstGeom>
          <a:noFill/>
        </p:spPr>
        <p:txBody>
          <a:bodyPr wrap="none" rtlCol="0">
            <a:spAutoFit/>
          </a:bodyPr>
          <a:lstStyle/>
          <a:p>
            <a:r>
              <a:rPr lang="en-US" dirty="0"/>
              <a:t>Page 12-2 thru 12-3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37" y="1807945"/>
            <a:ext cx="8715188"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37" y="4575579"/>
            <a:ext cx="6356744"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41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6608" y="26358"/>
            <a:ext cx="2430474"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BCS Video</a:t>
            </a:r>
            <a:endParaRPr lang="en-US" sz="4400" b="1" dirty="0">
              <a:solidFill>
                <a:schemeClr val="bg1"/>
              </a:solidFill>
            </a:endParaRPr>
          </a:p>
        </p:txBody>
      </p:sp>
      <p:sp>
        <p:nvSpPr>
          <p:cNvPr id="4" name="Rectangle 3"/>
          <p:cNvSpPr/>
          <p:nvPr/>
        </p:nvSpPr>
        <p:spPr>
          <a:xfrm>
            <a:off x="626275" y="2937210"/>
            <a:ext cx="8033416" cy="830997"/>
          </a:xfrm>
          <a:prstGeom prst="rect">
            <a:avLst/>
          </a:prstGeom>
        </p:spPr>
        <p:txBody>
          <a:bodyPr wrap="square">
            <a:spAutoFit/>
          </a:bodyPr>
          <a:lstStyle/>
          <a:p>
            <a:pPr algn="ctr" hangingPunct="0"/>
            <a:r>
              <a:rPr lang="en-US" sz="4800" b="1" dirty="0"/>
              <a:t>View Video of Revised BCS</a:t>
            </a:r>
            <a:endParaRPr lang="en-US" sz="4800" dirty="0"/>
          </a:p>
        </p:txBody>
      </p:sp>
    </p:spTree>
    <p:extLst>
      <p:ext uri="{BB962C8B-B14F-4D97-AF65-F5344CB8AC3E}">
        <p14:creationId xmlns:p14="http://schemas.microsoft.com/office/powerpoint/2010/main" val="251704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9987" y="26358"/>
            <a:ext cx="5123711"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BCS Score Instructions</a:t>
            </a:r>
            <a:endParaRPr lang="en-US" sz="4400" b="1" dirty="0">
              <a:solidFill>
                <a:schemeClr val="bg1"/>
              </a:solidFill>
            </a:endParaRPr>
          </a:p>
        </p:txBody>
      </p:sp>
      <p:pic>
        <p:nvPicPr>
          <p:cNvPr id="2" name="Picture 1" descr="001 2019 Pilot VI and BCS Instructions 3-8-19.docx - Microsoft Word"/>
          <p:cNvPicPr>
            <a:picLocks noChangeAspect="1"/>
          </p:cNvPicPr>
          <p:nvPr/>
        </p:nvPicPr>
        <p:blipFill rotWithShape="1">
          <a:blip r:embed="rId3">
            <a:extLst>
              <a:ext uri="{28A0092B-C50C-407E-A947-70E740481C1C}">
                <a14:useLocalDpi xmlns:a14="http://schemas.microsoft.com/office/drawing/2010/main" val="0"/>
              </a:ext>
            </a:extLst>
          </a:blip>
          <a:srcRect l="50214" t="22485" r="17649" b="7447"/>
          <a:stretch/>
        </p:blipFill>
        <p:spPr>
          <a:xfrm>
            <a:off x="2192867" y="795798"/>
            <a:ext cx="4724399" cy="5580837"/>
          </a:xfrm>
          <a:prstGeom prst="rect">
            <a:avLst/>
          </a:prstGeom>
        </p:spPr>
      </p:pic>
    </p:spTree>
    <p:extLst>
      <p:ext uri="{BB962C8B-B14F-4D97-AF65-F5344CB8AC3E}">
        <p14:creationId xmlns:p14="http://schemas.microsoft.com/office/powerpoint/2010/main" val="326318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160494" y="788894"/>
            <a:ext cx="4661646" cy="5430490"/>
            <a:chOff x="2160494" y="788894"/>
            <a:chExt cx="4661646" cy="5430490"/>
          </a:xfrm>
        </p:grpSpPr>
        <p:pic>
          <p:nvPicPr>
            <p:cNvPr id="2" name="Picture 1" descr="003 2019 CDL Score Sheet-Front VI&amp;BCS 2-6-19 1.3.docx - Microsoft Word"/>
            <p:cNvPicPr>
              <a:picLocks noChangeAspect="1"/>
            </p:cNvPicPr>
            <p:nvPr/>
          </p:nvPicPr>
          <p:blipFill rotWithShape="1">
            <a:blip r:embed="rId3">
              <a:extLst>
                <a:ext uri="{28A0092B-C50C-407E-A947-70E740481C1C}">
                  <a14:useLocalDpi xmlns:a14="http://schemas.microsoft.com/office/drawing/2010/main" val="0"/>
                </a:ext>
              </a:extLst>
            </a:blip>
            <a:srcRect l="50480" t="21016" r="13922" b="5788"/>
            <a:stretch/>
          </p:blipFill>
          <p:spPr>
            <a:xfrm>
              <a:off x="2160494" y="788894"/>
              <a:ext cx="4661646" cy="5430490"/>
            </a:xfrm>
            <a:prstGeom prst="rect">
              <a:avLst/>
            </a:prstGeom>
          </p:spPr>
        </p:pic>
        <p:cxnSp>
          <p:nvCxnSpPr>
            <p:cNvPr id="17" name="Straight Connector 16"/>
            <p:cNvCxnSpPr/>
            <p:nvPr/>
          </p:nvCxnSpPr>
          <p:spPr>
            <a:xfrm>
              <a:off x="2288771" y="1762298"/>
              <a:ext cx="43780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997607" y="26358"/>
            <a:ext cx="3768469"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BCS Score Sheet</a:t>
            </a:r>
            <a:endParaRPr lang="en-US" sz="4400" b="1" dirty="0">
              <a:solidFill>
                <a:schemeClr val="bg1"/>
              </a:solidFill>
            </a:endParaRPr>
          </a:p>
        </p:txBody>
      </p:sp>
      <p:cxnSp>
        <p:nvCxnSpPr>
          <p:cNvPr id="24" name="Straight Connector 23"/>
          <p:cNvCxnSpPr/>
          <p:nvPr/>
        </p:nvCxnSpPr>
        <p:spPr>
          <a:xfrm>
            <a:off x="2183476" y="6212378"/>
            <a:ext cx="4588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538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6305" y="26358"/>
            <a:ext cx="5111079"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BCS Scoring Standards</a:t>
            </a:r>
            <a:endParaRPr lang="en-US" sz="4400" b="1" dirty="0">
              <a:solidFill>
                <a:schemeClr val="bg1"/>
              </a:solidFill>
            </a:endParaRPr>
          </a:p>
        </p:txBody>
      </p:sp>
      <p:sp>
        <p:nvSpPr>
          <p:cNvPr id="6" name="Rectangle 5"/>
          <p:cNvSpPr/>
          <p:nvPr/>
        </p:nvSpPr>
        <p:spPr>
          <a:xfrm>
            <a:off x="557611" y="2318111"/>
            <a:ext cx="8033417" cy="646331"/>
          </a:xfrm>
          <a:prstGeom prst="rect">
            <a:avLst/>
          </a:prstGeom>
        </p:spPr>
        <p:txBody>
          <a:bodyPr wrap="square">
            <a:spAutoFit/>
          </a:bodyPr>
          <a:lstStyle/>
          <a:p>
            <a:pPr hangingPunct="0"/>
            <a:r>
              <a:rPr lang="en-US" b="1" u="sng" dirty="0"/>
              <a:t>Back-ups</a:t>
            </a:r>
            <a:r>
              <a:rPr lang="en-US" dirty="0"/>
              <a:t> – backing up on a forward moving exercise to clear an encroachment or to get a better position is scored as a “back-up”. </a:t>
            </a:r>
          </a:p>
        </p:txBody>
      </p:sp>
      <p:sp>
        <p:nvSpPr>
          <p:cNvPr id="7" name="Rectangle 6"/>
          <p:cNvSpPr/>
          <p:nvPr/>
        </p:nvSpPr>
        <p:spPr>
          <a:xfrm>
            <a:off x="565892" y="3309888"/>
            <a:ext cx="8033417" cy="923330"/>
          </a:xfrm>
          <a:prstGeom prst="rect">
            <a:avLst/>
          </a:prstGeom>
        </p:spPr>
        <p:txBody>
          <a:bodyPr wrap="square">
            <a:spAutoFit/>
          </a:bodyPr>
          <a:lstStyle/>
          <a:p>
            <a:pPr hangingPunct="0"/>
            <a:r>
              <a:rPr lang="en-US" b="1" u="sng" dirty="0"/>
              <a:t>Pull-ups</a:t>
            </a:r>
            <a:r>
              <a:rPr lang="en-US" dirty="0"/>
              <a:t> – pulling forward on a backing exercise to clear an encroachment or to get a better position is scored as a “pull-up”. Stopping without changing direction does not count as a pull-up.  </a:t>
            </a:r>
          </a:p>
        </p:txBody>
      </p:sp>
      <p:sp>
        <p:nvSpPr>
          <p:cNvPr id="8" name="Rectangle 7"/>
          <p:cNvSpPr/>
          <p:nvPr/>
        </p:nvSpPr>
        <p:spPr>
          <a:xfrm>
            <a:off x="565892" y="4484106"/>
            <a:ext cx="8033417" cy="646331"/>
          </a:xfrm>
          <a:prstGeom prst="rect">
            <a:avLst/>
          </a:prstGeom>
        </p:spPr>
        <p:txBody>
          <a:bodyPr wrap="square">
            <a:spAutoFit/>
          </a:bodyPr>
          <a:lstStyle/>
          <a:p>
            <a:pPr hangingPunct="0"/>
            <a:r>
              <a:rPr lang="en-US" b="1" u="sng" dirty="0"/>
              <a:t>Encroachments</a:t>
            </a:r>
            <a:r>
              <a:rPr lang="en-US" dirty="0"/>
              <a:t> – crossing over or touching exercise boundary lines or cones with any portion of the vehicle is scored as an encroachment. </a:t>
            </a:r>
          </a:p>
        </p:txBody>
      </p:sp>
      <p:sp>
        <p:nvSpPr>
          <p:cNvPr id="9" name="TextBox 8"/>
          <p:cNvSpPr txBox="1"/>
          <p:nvPr/>
        </p:nvSpPr>
        <p:spPr>
          <a:xfrm>
            <a:off x="8038056" y="5989706"/>
            <a:ext cx="1105944" cy="369332"/>
          </a:xfrm>
          <a:prstGeom prst="rect">
            <a:avLst/>
          </a:prstGeom>
          <a:noFill/>
        </p:spPr>
        <p:txBody>
          <a:bodyPr wrap="none" rtlCol="0">
            <a:spAutoFit/>
          </a:bodyPr>
          <a:lstStyle/>
          <a:p>
            <a:r>
              <a:rPr lang="en-US" dirty="0"/>
              <a:t>Page 12-1</a:t>
            </a:r>
          </a:p>
        </p:txBody>
      </p:sp>
      <p:sp>
        <p:nvSpPr>
          <p:cNvPr id="10" name="Rectangle 9"/>
          <p:cNvSpPr/>
          <p:nvPr/>
        </p:nvSpPr>
        <p:spPr>
          <a:xfrm>
            <a:off x="565892" y="1326334"/>
            <a:ext cx="8033417" cy="646331"/>
          </a:xfrm>
          <a:prstGeom prst="rect">
            <a:avLst/>
          </a:prstGeom>
        </p:spPr>
        <p:txBody>
          <a:bodyPr wrap="square">
            <a:spAutoFit/>
          </a:bodyPr>
          <a:lstStyle/>
          <a:p>
            <a:pPr hangingPunct="0"/>
            <a:r>
              <a:rPr lang="en-US" b="1" u="sng" dirty="0"/>
              <a:t>Clearance</a:t>
            </a:r>
            <a:r>
              <a:rPr lang="en-US" dirty="0"/>
              <a:t> – the distance between the cone and the line when performing </a:t>
            </a:r>
            <a:br>
              <a:rPr lang="en-US" dirty="0"/>
            </a:br>
            <a:r>
              <a:rPr lang="en-US" dirty="0"/>
              <a:t>Part 3 – Forward Offset Tracking</a:t>
            </a:r>
          </a:p>
        </p:txBody>
      </p:sp>
    </p:spTree>
    <p:extLst>
      <p:ext uri="{BB962C8B-B14F-4D97-AF65-F5344CB8AC3E}">
        <p14:creationId xmlns:p14="http://schemas.microsoft.com/office/powerpoint/2010/main" val="1680077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6305" y="26358"/>
            <a:ext cx="5111079"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BCS Scoring Standards</a:t>
            </a:r>
            <a:endParaRPr lang="en-US" sz="4400" b="1" dirty="0">
              <a:solidFill>
                <a:schemeClr val="bg1"/>
              </a:solidFill>
            </a:endParaRPr>
          </a:p>
        </p:txBody>
      </p:sp>
      <p:sp>
        <p:nvSpPr>
          <p:cNvPr id="2" name="Rectangle 1"/>
          <p:cNvSpPr/>
          <p:nvPr/>
        </p:nvSpPr>
        <p:spPr>
          <a:xfrm>
            <a:off x="679889" y="2032251"/>
            <a:ext cx="8033416" cy="2893100"/>
          </a:xfrm>
          <a:prstGeom prst="rect">
            <a:avLst/>
          </a:prstGeom>
        </p:spPr>
        <p:txBody>
          <a:bodyPr wrap="square">
            <a:spAutoFit/>
          </a:bodyPr>
          <a:lstStyle/>
          <a:p>
            <a:pPr hangingPunct="0">
              <a:spcAft>
                <a:spcPts val="1200"/>
              </a:spcAft>
            </a:pPr>
            <a:r>
              <a:rPr lang="en-US" sz="2400" b="1" u="sng" dirty="0"/>
              <a:t>Looks</a:t>
            </a:r>
            <a:r>
              <a:rPr lang="en-US" sz="2400" dirty="0"/>
              <a:t> – exiting the vehicle to look around during a backing exercise. You may be permitted to safely stop and exit the vehicle to check the external position of the vehicle (look).  </a:t>
            </a:r>
          </a:p>
          <a:p>
            <a:pPr hangingPunct="0">
              <a:spcAft>
                <a:spcPts val="1200"/>
              </a:spcAft>
            </a:pPr>
            <a:r>
              <a:rPr lang="en-US" sz="2400" dirty="0"/>
              <a:t>You may be allowed a maximum of one (1) look on Part 2 – Straight-line Backing and two (2) looks on Part 4 – Reverse Offset Backing, to check the position of your vehicle. </a:t>
            </a:r>
          </a:p>
          <a:p>
            <a:pPr hangingPunct="0"/>
            <a:endParaRPr lang="en-US" dirty="0"/>
          </a:p>
        </p:txBody>
      </p:sp>
      <p:sp>
        <p:nvSpPr>
          <p:cNvPr id="9" name="TextBox 8"/>
          <p:cNvSpPr txBox="1"/>
          <p:nvPr/>
        </p:nvSpPr>
        <p:spPr>
          <a:xfrm>
            <a:off x="8035693" y="6038619"/>
            <a:ext cx="1105944" cy="369332"/>
          </a:xfrm>
          <a:prstGeom prst="rect">
            <a:avLst/>
          </a:prstGeom>
          <a:noFill/>
        </p:spPr>
        <p:txBody>
          <a:bodyPr wrap="none" rtlCol="0">
            <a:spAutoFit/>
          </a:bodyPr>
          <a:lstStyle/>
          <a:p>
            <a:r>
              <a:rPr lang="en-US" dirty="0"/>
              <a:t>Page 12-1</a:t>
            </a:r>
          </a:p>
        </p:txBody>
      </p:sp>
    </p:spTree>
    <p:extLst>
      <p:ext uri="{BB962C8B-B14F-4D97-AF65-F5344CB8AC3E}">
        <p14:creationId xmlns:p14="http://schemas.microsoft.com/office/powerpoint/2010/main" val="2095097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6305" y="26358"/>
            <a:ext cx="5111079"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BCS Scoring Standards</a:t>
            </a:r>
            <a:endParaRPr lang="en-US" sz="4400" b="1" dirty="0">
              <a:solidFill>
                <a:schemeClr val="bg1"/>
              </a:solidFill>
            </a:endParaRPr>
          </a:p>
        </p:txBody>
      </p:sp>
      <p:sp>
        <p:nvSpPr>
          <p:cNvPr id="4" name="Rectangle 3"/>
          <p:cNvSpPr/>
          <p:nvPr/>
        </p:nvSpPr>
        <p:spPr>
          <a:xfrm>
            <a:off x="571189" y="1259488"/>
            <a:ext cx="8033416" cy="1200329"/>
          </a:xfrm>
          <a:prstGeom prst="rect">
            <a:avLst/>
          </a:prstGeom>
        </p:spPr>
        <p:txBody>
          <a:bodyPr wrap="square">
            <a:spAutoFit/>
          </a:bodyPr>
          <a:lstStyle/>
          <a:p>
            <a:pPr hangingPunct="0"/>
            <a:r>
              <a:rPr lang="en-US" sz="2400" b="1" u="sng" dirty="0"/>
              <a:t>Final Position</a:t>
            </a:r>
            <a:r>
              <a:rPr lang="en-US" sz="2400" dirty="0"/>
              <a:t> – the final position of the vehicle for backing exercises. You will be scored for final vehicle position on Part 2 – Straight-line Backing and on Part 4 – Reverse Offset Backing.</a:t>
            </a:r>
          </a:p>
        </p:txBody>
      </p:sp>
      <p:sp>
        <p:nvSpPr>
          <p:cNvPr id="5" name="Rectangle 4"/>
          <p:cNvSpPr/>
          <p:nvPr/>
        </p:nvSpPr>
        <p:spPr>
          <a:xfrm>
            <a:off x="571189" y="2725724"/>
            <a:ext cx="7961741" cy="3231654"/>
          </a:xfrm>
          <a:prstGeom prst="rect">
            <a:avLst/>
          </a:prstGeom>
        </p:spPr>
        <p:txBody>
          <a:bodyPr wrap="square">
            <a:spAutoFit/>
          </a:bodyPr>
          <a:lstStyle/>
          <a:p>
            <a:r>
              <a:rPr lang="en-US" sz="2400" b="1" u="sng" dirty="0"/>
              <a:t>Failure to Follow Instructions or Unsafe Act</a:t>
            </a:r>
            <a:r>
              <a:rPr lang="en-US" sz="2400" b="1" dirty="0"/>
              <a:t> </a:t>
            </a:r>
            <a:r>
              <a:rPr lang="en-US" sz="2400" dirty="0"/>
              <a:t>– Failure to follow examiner instructions for completing the exercise as directed may result in an automatic failure and the test may be terminated by the examiner. </a:t>
            </a:r>
          </a:p>
          <a:p>
            <a:endParaRPr lang="en-US" sz="1200" dirty="0"/>
          </a:p>
          <a:p>
            <a:r>
              <a:rPr lang="en-US" sz="2400" dirty="0"/>
              <a:t>Committing an “unsafe act” (e.g., not entering or exiting the vehicle safety or forgetting to set the parking brake), may result in an automatic failure for an unsafe act and the test may be terminated by the examiner. </a:t>
            </a:r>
          </a:p>
        </p:txBody>
      </p:sp>
      <p:sp>
        <p:nvSpPr>
          <p:cNvPr id="6" name="TextBox 5"/>
          <p:cNvSpPr txBox="1"/>
          <p:nvPr/>
        </p:nvSpPr>
        <p:spPr>
          <a:xfrm>
            <a:off x="7665747" y="5853953"/>
            <a:ext cx="1105944" cy="369332"/>
          </a:xfrm>
          <a:prstGeom prst="rect">
            <a:avLst/>
          </a:prstGeom>
          <a:noFill/>
        </p:spPr>
        <p:txBody>
          <a:bodyPr wrap="none" rtlCol="0">
            <a:spAutoFit/>
          </a:bodyPr>
          <a:lstStyle/>
          <a:p>
            <a:r>
              <a:rPr lang="en-US" dirty="0"/>
              <a:t>Page 12-1</a:t>
            </a:r>
          </a:p>
        </p:txBody>
      </p:sp>
    </p:spTree>
    <p:extLst>
      <p:ext uri="{BB962C8B-B14F-4D97-AF65-F5344CB8AC3E}">
        <p14:creationId xmlns:p14="http://schemas.microsoft.com/office/powerpoint/2010/main" val="2320257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1320" y="845126"/>
            <a:ext cx="8585679" cy="5403273"/>
          </a:xfrm>
        </p:spPr>
        <p:txBody>
          <a:bodyPr>
            <a:normAutofit/>
          </a:bodyPr>
          <a:lstStyle/>
          <a:p>
            <a:pPr marL="457200" indent="-457200">
              <a:buFont typeface="Arial" panose="020B0604020202020204" pitchFamily="34" charset="0"/>
              <a:buChar char="•"/>
            </a:pPr>
            <a:r>
              <a:rPr lang="en-US" dirty="0"/>
              <a:t>Much of the Basic Control Skills is the same by design. </a:t>
            </a:r>
          </a:p>
          <a:p>
            <a:pPr marL="457200" indent="-457200">
              <a:buFont typeface="Arial" panose="020B0604020202020204" pitchFamily="34" charset="0"/>
              <a:buChar char="•"/>
            </a:pPr>
            <a:r>
              <a:rPr lang="en-US" dirty="0"/>
              <a:t>An alternative or addition to the current BCS. </a:t>
            </a:r>
          </a:p>
          <a:p>
            <a:pPr marL="457200" indent="-457200">
              <a:buFont typeface="Arial" panose="020B0604020202020204" pitchFamily="34" charset="0"/>
              <a:buChar char="•"/>
            </a:pPr>
            <a:r>
              <a:rPr lang="en-US" dirty="0"/>
              <a:t>Pullups, encroachments, looks and final position are all scored the same. </a:t>
            </a:r>
          </a:p>
          <a:p>
            <a:pPr marL="457200" indent="-457200">
              <a:buFont typeface="Arial" panose="020B0604020202020204" pitchFamily="34" charset="0"/>
              <a:buChar char="•"/>
            </a:pPr>
            <a:r>
              <a:rPr lang="en-US" dirty="0"/>
              <a:t>Stopping the driver on an encroachment to return within boundary lines is the same. </a:t>
            </a:r>
          </a:p>
          <a:p>
            <a:pPr marL="457200" indent="-457200">
              <a:buFont typeface="Arial" panose="020B0604020202020204" pitchFamily="34" charset="0"/>
              <a:buChar char="•"/>
            </a:pPr>
            <a:r>
              <a:rPr lang="en-US" dirty="0"/>
              <a:t>Incorporates many of the same maneuvers into a circuit concept. </a:t>
            </a:r>
          </a:p>
          <a:p>
            <a:pPr marL="914400" lvl="1" indent="-457200">
              <a:buFont typeface="Courier New" panose="02070309020205020404" pitchFamily="49" charset="0"/>
              <a:buChar char="o"/>
            </a:pPr>
            <a:r>
              <a:rPr lang="en-US" dirty="0"/>
              <a:t>Straight-line backing </a:t>
            </a:r>
          </a:p>
          <a:p>
            <a:pPr marL="914400" lvl="1" indent="-457200">
              <a:buFont typeface="Courier New" panose="02070309020205020404" pitchFamily="49" charset="0"/>
              <a:buChar char="o"/>
            </a:pPr>
            <a:r>
              <a:rPr lang="en-US" dirty="0"/>
              <a:t>Offset backing</a:t>
            </a:r>
          </a:p>
          <a:p>
            <a:pPr marL="914400" lvl="1" indent="-457200">
              <a:buFont typeface="Courier New" panose="02070309020205020404" pitchFamily="49" charset="0"/>
              <a:buChar char="o"/>
            </a:pPr>
            <a:r>
              <a:rPr lang="en-US" dirty="0"/>
              <a:t>Parallel parking </a:t>
            </a:r>
          </a:p>
          <a:p>
            <a:pPr marL="914400" lvl="1" indent="-457200">
              <a:buFont typeface="Courier New" panose="02070309020205020404" pitchFamily="49" charset="0"/>
              <a:buChar char="o"/>
            </a:pPr>
            <a:r>
              <a:rPr lang="en-US" dirty="0"/>
              <a:t>Reverse docking </a:t>
            </a:r>
          </a:p>
          <a:p>
            <a:pPr marL="914400" lvl="1" indent="-457200">
              <a:buFont typeface="Courier New" panose="02070309020205020404" pitchFamily="49" charset="0"/>
              <a:buChar char="o"/>
            </a:pPr>
            <a:endParaRPr lang="en-US" dirty="0"/>
          </a:p>
        </p:txBody>
      </p:sp>
      <p:sp>
        <p:nvSpPr>
          <p:cNvPr id="3" name="Title 2"/>
          <p:cNvSpPr>
            <a:spLocks noGrp="1"/>
          </p:cNvSpPr>
          <p:nvPr>
            <p:ph type="title"/>
          </p:nvPr>
        </p:nvSpPr>
        <p:spPr/>
        <p:txBody>
          <a:bodyPr/>
          <a:lstStyle/>
          <a:p>
            <a:r>
              <a:rPr lang="en-US" dirty="0"/>
              <a:t>What’s the Same?</a:t>
            </a:r>
          </a:p>
        </p:txBody>
      </p:sp>
    </p:spTree>
    <p:extLst>
      <p:ext uri="{BB962C8B-B14F-4D97-AF65-F5344CB8AC3E}">
        <p14:creationId xmlns:p14="http://schemas.microsoft.com/office/powerpoint/2010/main" val="62280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457200" indent="-457200">
              <a:buFont typeface="Arial" panose="020B0604020202020204" pitchFamily="34" charset="0"/>
              <a:buChar char="•"/>
            </a:pPr>
            <a:r>
              <a:rPr lang="en-US" dirty="0"/>
              <a:t>Score form layout. </a:t>
            </a:r>
          </a:p>
          <a:p>
            <a:pPr marL="457200" indent="-457200">
              <a:buFont typeface="Arial" panose="020B0604020202020204" pitchFamily="34" charset="0"/>
              <a:buChar char="•"/>
            </a:pPr>
            <a:r>
              <a:rPr lang="en-US" dirty="0"/>
              <a:t>Marking the score form. </a:t>
            </a:r>
          </a:p>
          <a:p>
            <a:pPr marL="457200" indent="-457200">
              <a:buFont typeface="Arial" panose="020B0604020202020204" pitchFamily="34" charset="0"/>
              <a:buChar char="•"/>
            </a:pPr>
            <a:r>
              <a:rPr lang="en-US" dirty="0"/>
              <a:t>Automatic failures.  </a:t>
            </a:r>
          </a:p>
          <a:p>
            <a:endParaRPr lang="en-US" dirty="0"/>
          </a:p>
        </p:txBody>
      </p:sp>
      <p:sp>
        <p:nvSpPr>
          <p:cNvPr id="3" name="Title 2"/>
          <p:cNvSpPr>
            <a:spLocks noGrp="1"/>
          </p:cNvSpPr>
          <p:nvPr>
            <p:ph type="title"/>
          </p:nvPr>
        </p:nvSpPr>
        <p:spPr/>
        <p:txBody>
          <a:bodyPr/>
          <a:lstStyle/>
          <a:p>
            <a:r>
              <a:rPr lang="en-US" dirty="0"/>
              <a:t>What’s the Same?</a:t>
            </a:r>
          </a:p>
        </p:txBody>
      </p:sp>
    </p:spTree>
    <p:extLst>
      <p:ext uri="{BB962C8B-B14F-4D97-AF65-F5344CB8AC3E}">
        <p14:creationId xmlns:p14="http://schemas.microsoft.com/office/powerpoint/2010/main" val="2093438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1320" y="1371600"/>
            <a:ext cx="8585679" cy="4876799"/>
          </a:xfrm>
        </p:spPr>
        <p:txBody>
          <a:bodyPr>
            <a:normAutofit/>
          </a:bodyPr>
          <a:lstStyle/>
          <a:p>
            <a:r>
              <a:rPr lang="en-US" dirty="0"/>
              <a:t>Basic Control Skills:</a:t>
            </a:r>
          </a:p>
          <a:p>
            <a:pPr marL="457200" indent="-457200">
              <a:buFont typeface="Arial" panose="020B0604020202020204" pitchFamily="34" charset="0"/>
              <a:buChar char="•"/>
            </a:pPr>
            <a:r>
              <a:rPr lang="en-US" dirty="0"/>
              <a:t>Forward Stop Box </a:t>
            </a:r>
          </a:p>
          <a:p>
            <a:pPr marL="457200" indent="-457200">
              <a:buFont typeface="Arial" panose="020B0604020202020204" pitchFamily="34" charset="0"/>
              <a:buChar char="•"/>
            </a:pPr>
            <a:r>
              <a:rPr lang="en-US" dirty="0"/>
              <a:t>Forward Offset Tracking </a:t>
            </a:r>
          </a:p>
          <a:p>
            <a:pPr marL="457200" indent="-457200">
              <a:buFont typeface="Arial" panose="020B0604020202020204" pitchFamily="34" charset="0"/>
              <a:buChar char="•"/>
            </a:pPr>
            <a:r>
              <a:rPr lang="en-US" dirty="0"/>
              <a:t>Scoring “Clearance” on Forward Offset Tracking</a:t>
            </a:r>
          </a:p>
          <a:p>
            <a:pPr marL="457200" indent="-457200">
              <a:buFont typeface="Arial" panose="020B0604020202020204" pitchFamily="34" charset="0"/>
              <a:buChar char="•"/>
            </a:pPr>
            <a:r>
              <a:rPr lang="en-US" dirty="0"/>
              <a:t>Scoring  “Back-ups” on forward moving exercises </a:t>
            </a:r>
          </a:p>
          <a:p>
            <a:pPr marL="457200" indent="-457200">
              <a:buFont typeface="Arial" panose="020B0604020202020204" pitchFamily="34" charset="0"/>
              <a:buChar char="•"/>
            </a:pPr>
            <a:r>
              <a:rPr lang="en-US" dirty="0"/>
              <a:t>Reverse Offset Tracking vs. Parallel and Alley Dock  </a:t>
            </a:r>
          </a:p>
          <a:p>
            <a:pPr marL="457200" indent="-457200">
              <a:buFont typeface="Arial" panose="020B0604020202020204" pitchFamily="34" charset="0"/>
              <a:buChar char="•"/>
            </a:pPr>
            <a:r>
              <a:rPr lang="en-US" dirty="0"/>
              <a:t>Much smaller footprint </a:t>
            </a:r>
          </a:p>
          <a:p>
            <a:pPr marL="457200" indent="-4572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What’s Different?</a:t>
            </a:r>
          </a:p>
        </p:txBody>
      </p:sp>
    </p:spTree>
    <p:extLst>
      <p:ext uri="{BB962C8B-B14F-4D97-AF65-F5344CB8AC3E}">
        <p14:creationId xmlns:p14="http://schemas.microsoft.com/office/powerpoint/2010/main" val="3350210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F90F39-079C-4A51-A52D-6F0FBDB222D4}"/>
              </a:ext>
            </a:extLst>
          </p:cNvPr>
          <p:cNvSpPr>
            <a:spLocks noGrp="1"/>
          </p:cNvSpPr>
          <p:nvPr>
            <p:ph type="body" sz="quarter" idx="13"/>
          </p:nvPr>
        </p:nvSpPr>
        <p:spPr>
          <a:xfrm>
            <a:off x="431321" y="1191987"/>
            <a:ext cx="8195924" cy="4922374"/>
          </a:xfrm>
        </p:spPr>
        <p:txBody>
          <a:bodyPr>
            <a:normAutofit/>
          </a:bodyPr>
          <a:lstStyle/>
          <a:p>
            <a:pPr marL="457200" indent="-457200">
              <a:buFont typeface="Arial" panose="020B0604020202020204" pitchFamily="34" charset="0"/>
              <a:buChar char="•"/>
            </a:pPr>
            <a:r>
              <a:rPr lang="en-US" sz="3200" dirty="0"/>
              <a:t>Revise the AAMVA CDL Testing System to  more closely align with industry standards and training practices. </a:t>
            </a:r>
          </a:p>
          <a:p>
            <a:pPr marL="457200" indent="-457200">
              <a:buFont typeface="Arial" panose="020B0604020202020204" pitchFamily="34" charset="0"/>
              <a:buChar char="•"/>
            </a:pPr>
            <a:r>
              <a:rPr lang="en-US" sz="3200" dirty="0"/>
              <a:t>Produce a revised test model that will maintain high standards for evaluating whether an </a:t>
            </a:r>
            <a:r>
              <a:rPr lang="en-US" sz="3200" b="1" dirty="0"/>
              <a:t>entry-level</a:t>
            </a:r>
            <a:r>
              <a:rPr lang="en-US" sz="3200" dirty="0"/>
              <a:t> commercial driver has the required technical knowledge and skill to safely operate a CMV.</a:t>
            </a:r>
          </a:p>
          <a:p>
            <a:pPr marL="457200" indent="-457200">
              <a:buFont typeface="Arial" panose="020B0604020202020204" pitchFamily="34" charset="0"/>
              <a:buChar char="•"/>
            </a:pPr>
            <a:r>
              <a:rPr lang="en-US" sz="3200" dirty="0"/>
              <a:t>Improve test administration effectiveness and efficiency. </a:t>
            </a:r>
            <a:endParaRPr lang="en-US" sz="3000" dirty="0"/>
          </a:p>
        </p:txBody>
      </p:sp>
      <p:sp>
        <p:nvSpPr>
          <p:cNvPr id="3" name="Title 2">
            <a:extLst>
              <a:ext uri="{FF2B5EF4-FFF2-40B4-BE49-F238E27FC236}">
                <a16:creationId xmlns:a16="http://schemas.microsoft.com/office/drawing/2014/main" id="{8E835060-DAE7-43A9-9212-20F39A32CD6D}"/>
              </a:ext>
            </a:extLst>
          </p:cNvPr>
          <p:cNvSpPr>
            <a:spLocks noGrp="1"/>
          </p:cNvSpPr>
          <p:nvPr>
            <p:ph type="title"/>
          </p:nvPr>
        </p:nvSpPr>
        <p:spPr>
          <a:xfrm>
            <a:off x="1772355" y="-189926"/>
            <a:ext cx="6253239" cy="1118507"/>
          </a:xfrm>
        </p:spPr>
        <p:txBody>
          <a:bodyPr/>
          <a:lstStyle/>
          <a:p>
            <a:r>
              <a:rPr lang="en-US" dirty="0"/>
              <a:t>Objectives</a:t>
            </a:r>
          </a:p>
        </p:txBody>
      </p:sp>
    </p:spTree>
    <p:extLst>
      <p:ext uri="{BB962C8B-B14F-4D97-AF65-F5344CB8AC3E}">
        <p14:creationId xmlns:p14="http://schemas.microsoft.com/office/powerpoint/2010/main" val="2254408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p:txBody>
          <a:bodyPr/>
          <a:lstStyle/>
          <a:p>
            <a:pPr eaLnBrk="1" fontAlgn="auto" hangingPunct="1">
              <a:spcAft>
                <a:spcPts val="0"/>
              </a:spcAft>
              <a:defRPr/>
            </a:pPr>
            <a:r>
              <a:rPr lang="en-US" altLang="en-US" sz="3200" dirty="0"/>
              <a:t>VI and BCS Score Forms</a:t>
            </a:r>
          </a:p>
        </p:txBody>
      </p:sp>
      <p:pic>
        <p:nvPicPr>
          <p:cNvPr id="3" name="Picture 2">
            <a:extLst>
              <a:ext uri="{FF2B5EF4-FFF2-40B4-BE49-F238E27FC236}">
                <a16:creationId xmlns:a16="http://schemas.microsoft.com/office/drawing/2014/main" id="{3DEC9947-E747-4595-AAB3-0643B777FB4B}"/>
              </a:ext>
            </a:extLst>
          </p:cNvPr>
          <p:cNvPicPr>
            <a:picLocks noChangeAspect="1"/>
          </p:cNvPicPr>
          <p:nvPr/>
        </p:nvPicPr>
        <p:blipFill rotWithShape="1">
          <a:blip r:embed="rId3"/>
          <a:srcRect l="27623" t="22386" r="28688" b="12477"/>
          <a:stretch/>
        </p:blipFill>
        <p:spPr>
          <a:xfrm>
            <a:off x="1356610" y="899409"/>
            <a:ext cx="6430780" cy="5393168"/>
          </a:xfrm>
          <a:prstGeom prst="rect">
            <a:avLst/>
          </a:prstGeom>
        </p:spPr>
      </p:pic>
    </p:spTree>
    <p:extLst>
      <p:ext uri="{BB962C8B-B14F-4D97-AF65-F5344CB8AC3E}">
        <p14:creationId xmlns:p14="http://schemas.microsoft.com/office/powerpoint/2010/main" val="4066894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1321" y="906905"/>
            <a:ext cx="8195924" cy="5456419"/>
          </a:xfrm>
        </p:spPr>
        <p:txBody>
          <a:bodyPr>
            <a:normAutofit fontScale="85000" lnSpcReduction="10000"/>
          </a:bodyPr>
          <a:lstStyle/>
          <a:p>
            <a:r>
              <a:rPr lang="en-US" dirty="0"/>
              <a:t>The Test Maintenance Subcommittee conducted the first research and development pilot of the  CDL Test Modernization at Florida State College Jacksonville - Cecil Center in Jacksonville Florida the week of February 18</a:t>
            </a:r>
            <a:r>
              <a:rPr lang="en-US" baseline="30000" dirty="0"/>
              <a:t>th</a:t>
            </a:r>
            <a:r>
              <a:rPr lang="en-US" dirty="0"/>
              <a:t>. </a:t>
            </a:r>
          </a:p>
          <a:p>
            <a:pPr marL="457200" indent="-457200">
              <a:buFont typeface="Arial" panose="020B0604020202020204" pitchFamily="34" charset="0"/>
              <a:buChar char="•"/>
            </a:pPr>
            <a:r>
              <a:rPr lang="en-US" dirty="0"/>
              <a:t>Thirty six drivers (36) drivers with varying levels of driving experience participated in the pilot with each driver taking  two or more test segments.  </a:t>
            </a:r>
          </a:p>
          <a:p>
            <a:pPr marL="457200" indent="-457200">
              <a:buFont typeface="Arial" panose="020B0604020202020204" pitchFamily="34" charset="0"/>
              <a:buChar char="•"/>
            </a:pPr>
            <a:r>
              <a:rPr lang="en-US" dirty="0"/>
              <a:t>97 test segments were conducted in a 2 day period by 5 teams of experienced CDL Skills Test Examiners. </a:t>
            </a:r>
          </a:p>
          <a:p>
            <a:pPr marL="457200" indent="-457200">
              <a:buFont typeface="Arial" panose="020B0604020202020204" pitchFamily="34" charset="0"/>
              <a:buChar char="•"/>
            </a:pPr>
            <a:r>
              <a:rPr lang="en-US" dirty="0"/>
              <a:t>The R &amp; D Pilot team consisted of volunteers from Florida (Highway Safety &amp; Motor Vehicles, Florida State College Jacksonville, North Florida Technical College &amp; Pike Electric), Iowa, Oklahoma, New Hampshire, Vermont, Missouri, Test Maintenance Subcommittee (Maine, Missouri &amp; Virginia), Highway Safety Services, FMCSA and AAMVA.  </a:t>
            </a:r>
          </a:p>
        </p:txBody>
      </p:sp>
      <p:sp>
        <p:nvSpPr>
          <p:cNvPr id="3" name="Title 2"/>
          <p:cNvSpPr>
            <a:spLocks noGrp="1"/>
          </p:cNvSpPr>
          <p:nvPr>
            <p:ph type="title"/>
          </p:nvPr>
        </p:nvSpPr>
        <p:spPr>
          <a:xfrm>
            <a:off x="1050575" y="33051"/>
            <a:ext cx="7584620" cy="749147"/>
          </a:xfrm>
        </p:spPr>
        <p:txBody>
          <a:bodyPr/>
          <a:lstStyle/>
          <a:p>
            <a:r>
              <a:rPr lang="en-US" dirty="0"/>
              <a:t>Pilot Test - Florida</a:t>
            </a:r>
          </a:p>
        </p:txBody>
      </p:sp>
    </p:spTree>
    <p:extLst>
      <p:ext uri="{BB962C8B-B14F-4D97-AF65-F5344CB8AC3E}">
        <p14:creationId xmlns:p14="http://schemas.microsoft.com/office/powerpoint/2010/main" val="2728346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9271" y="960632"/>
            <a:ext cx="8065751" cy="5341016"/>
          </a:xfrm>
        </p:spPr>
        <p:txBody>
          <a:bodyPr>
            <a:normAutofit lnSpcReduction="10000"/>
          </a:bodyPr>
          <a:lstStyle/>
          <a:p>
            <a:endParaRPr lang="en-US" dirty="0"/>
          </a:p>
          <a:p>
            <a:endParaRPr lang="en-US" dirty="0"/>
          </a:p>
          <a:p>
            <a:endParaRPr lang="en-US" dirty="0"/>
          </a:p>
          <a:p>
            <a:endParaRPr lang="en-US" dirty="0"/>
          </a:p>
          <a:p>
            <a:endParaRPr lang="en-US" dirty="0"/>
          </a:p>
          <a:p>
            <a:pPr>
              <a:spcBef>
                <a:spcPts val="0"/>
              </a:spcBef>
            </a:pPr>
            <a:endParaRPr lang="en-US" sz="2400" dirty="0"/>
          </a:p>
          <a:p>
            <a:r>
              <a:rPr lang="en-US" sz="2400" dirty="0"/>
              <a:t>	Class A New Vehicle Insp:  12 used checklist</a:t>
            </a:r>
          </a:p>
          <a:p>
            <a:r>
              <a:rPr lang="en-US" sz="2400" dirty="0"/>
              <a:t>	Class B New Vehicle Insp:  7 used checklist</a:t>
            </a:r>
          </a:p>
          <a:p>
            <a:r>
              <a:rPr lang="en-US" sz="2400" dirty="0"/>
              <a:t>	Class A Vehicles:  Tractor Trailer, Pintle Hook</a:t>
            </a:r>
          </a:p>
          <a:p>
            <a:r>
              <a:rPr lang="en-US" sz="2400" dirty="0"/>
              <a:t>                                   combination</a:t>
            </a:r>
          </a:p>
          <a:p>
            <a:r>
              <a:rPr lang="en-US" sz="2400" dirty="0"/>
              <a:t>	Class B Vehicles: Straight truck, School Bus, </a:t>
            </a:r>
          </a:p>
          <a:p>
            <a:r>
              <a:rPr lang="en-US" sz="2400" dirty="0"/>
              <a:t>                                  Coach/Transit</a:t>
            </a:r>
          </a:p>
        </p:txBody>
      </p:sp>
      <p:sp>
        <p:nvSpPr>
          <p:cNvPr id="3" name="Title 2"/>
          <p:cNvSpPr>
            <a:spLocks noGrp="1"/>
          </p:cNvSpPr>
          <p:nvPr>
            <p:ph type="title"/>
          </p:nvPr>
        </p:nvSpPr>
        <p:spPr>
          <a:xfrm>
            <a:off x="1050575" y="-1"/>
            <a:ext cx="7584620" cy="738131"/>
          </a:xfrm>
        </p:spPr>
        <p:txBody>
          <a:bodyPr/>
          <a:lstStyle/>
          <a:p>
            <a:r>
              <a:rPr lang="en-US" dirty="0"/>
              <a:t>Pilot Test - Florida</a:t>
            </a:r>
          </a:p>
        </p:txBody>
      </p:sp>
      <p:graphicFrame>
        <p:nvGraphicFramePr>
          <p:cNvPr id="4" name="Table 3"/>
          <p:cNvGraphicFramePr>
            <a:graphicFrameLocks noGrp="1"/>
          </p:cNvGraphicFramePr>
          <p:nvPr/>
        </p:nvGraphicFramePr>
        <p:xfrm>
          <a:off x="1050575" y="960632"/>
          <a:ext cx="6793434" cy="2403820"/>
        </p:xfrm>
        <a:graphic>
          <a:graphicData uri="http://schemas.openxmlformats.org/drawingml/2006/table">
            <a:tbl>
              <a:tblPr firstRow="1" bandRow="1">
                <a:tableStyleId>{5A111915-BE36-4E01-A7E5-04B1672EAD32}</a:tableStyleId>
              </a:tblPr>
              <a:tblGrid>
                <a:gridCol w="2328593">
                  <a:extLst>
                    <a:ext uri="{9D8B030D-6E8A-4147-A177-3AD203B41FA5}">
                      <a16:colId xmlns:a16="http://schemas.microsoft.com/office/drawing/2014/main" val="20000"/>
                    </a:ext>
                  </a:extLst>
                </a:gridCol>
                <a:gridCol w="1068124">
                  <a:extLst>
                    <a:ext uri="{9D8B030D-6E8A-4147-A177-3AD203B41FA5}">
                      <a16:colId xmlns:a16="http://schemas.microsoft.com/office/drawing/2014/main" val="20001"/>
                    </a:ext>
                  </a:extLst>
                </a:gridCol>
                <a:gridCol w="2369517">
                  <a:extLst>
                    <a:ext uri="{9D8B030D-6E8A-4147-A177-3AD203B41FA5}">
                      <a16:colId xmlns:a16="http://schemas.microsoft.com/office/drawing/2014/main" val="20002"/>
                    </a:ext>
                  </a:extLst>
                </a:gridCol>
                <a:gridCol w="1027200">
                  <a:extLst>
                    <a:ext uri="{9D8B030D-6E8A-4147-A177-3AD203B41FA5}">
                      <a16:colId xmlns:a16="http://schemas.microsoft.com/office/drawing/2014/main" val="20003"/>
                    </a:ext>
                  </a:extLst>
                </a:gridCol>
              </a:tblGrid>
              <a:tr h="480764">
                <a:tc gridSpan="2">
                  <a:txBody>
                    <a:bodyPr/>
                    <a:lstStyle/>
                    <a:p>
                      <a:r>
                        <a:rPr lang="en-US" dirty="0"/>
                        <a:t>Class A</a:t>
                      </a:r>
                    </a:p>
                  </a:txBody>
                  <a:tcPr/>
                </a:tc>
                <a:tc hMerge="1">
                  <a:txBody>
                    <a:bodyPr/>
                    <a:lstStyle/>
                    <a:p>
                      <a:endParaRPr lang="en-US"/>
                    </a:p>
                  </a:txBody>
                  <a:tcPr/>
                </a:tc>
                <a:tc gridSpan="2">
                  <a:txBody>
                    <a:bodyPr/>
                    <a:lstStyle/>
                    <a:p>
                      <a:r>
                        <a:rPr lang="en-US" dirty="0"/>
                        <a:t>Class B</a:t>
                      </a:r>
                    </a:p>
                  </a:txBody>
                  <a:tcPr/>
                </a:tc>
                <a:tc hMerge="1">
                  <a:txBody>
                    <a:bodyPr/>
                    <a:lstStyle/>
                    <a:p>
                      <a:endParaRPr lang="en-US"/>
                    </a:p>
                  </a:txBody>
                  <a:tcPr/>
                </a:tc>
                <a:extLst>
                  <a:ext uri="{0D108BD9-81ED-4DB2-BD59-A6C34878D82A}">
                    <a16:rowId xmlns:a16="http://schemas.microsoft.com/office/drawing/2014/main" val="10000"/>
                  </a:ext>
                </a:extLst>
              </a:tr>
              <a:tr h="480764">
                <a:tc>
                  <a:txBody>
                    <a:bodyPr/>
                    <a:lstStyle/>
                    <a:p>
                      <a:r>
                        <a:rPr lang="en-US" dirty="0"/>
                        <a:t>New Vehicle</a:t>
                      </a:r>
                      <a:r>
                        <a:rPr lang="en-US" baseline="0" dirty="0"/>
                        <a:t> Insp</a:t>
                      </a:r>
                      <a:endParaRPr lang="en-US" dirty="0"/>
                    </a:p>
                  </a:txBody>
                  <a:tcPr/>
                </a:tc>
                <a:tc>
                  <a:txBody>
                    <a:bodyPr/>
                    <a:lstStyle/>
                    <a:p>
                      <a:r>
                        <a:rPr lang="en-US" dirty="0"/>
                        <a:t>27</a:t>
                      </a:r>
                      <a:endParaRPr lang="en-US" b="1" dirty="0"/>
                    </a:p>
                  </a:txBody>
                  <a:tcPr/>
                </a:tc>
                <a:tc>
                  <a:txBody>
                    <a:bodyPr/>
                    <a:lstStyle/>
                    <a:p>
                      <a:r>
                        <a:rPr lang="en-US" dirty="0"/>
                        <a:t>New Vehicle Insp</a:t>
                      </a:r>
                    </a:p>
                  </a:txBody>
                  <a:tcPr/>
                </a:tc>
                <a:tc>
                  <a:txBody>
                    <a:bodyPr/>
                    <a:lstStyle/>
                    <a:p>
                      <a:r>
                        <a:rPr lang="en-US" dirty="0"/>
                        <a:t>13</a:t>
                      </a:r>
                    </a:p>
                  </a:txBody>
                  <a:tcPr/>
                </a:tc>
                <a:extLst>
                  <a:ext uri="{0D108BD9-81ED-4DB2-BD59-A6C34878D82A}">
                    <a16:rowId xmlns:a16="http://schemas.microsoft.com/office/drawing/2014/main" val="10001"/>
                  </a:ext>
                </a:extLst>
              </a:tr>
              <a:tr h="480764">
                <a:tc>
                  <a:txBody>
                    <a:bodyPr/>
                    <a:lstStyle/>
                    <a:p>
                      <a:r>
                        <a:rPr lang="en-US" dirty="0"/>
                        <a:t>Curr Vehicle Insp</a:t>
                      </a:r>
                    </a:p>
                  </a:txBody>
                  <a:tcPr/>
                </a:tc>
                <a:tc>
                  <a:txBody>
                    <a:bodyPr/>
                    <a:lstStyle/>
                    <a:p>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 Vehicle Insp</a:t>
                      </a:r>
                    </a:p>
                  </a:txBody>
                  <a:tcPr/>
                </a:tc>
                <a:tc>
                  <a:txBody>
                    <a:bodyPr/>
                    <a:lstStyle/>
                    <a:p>
                      <a:r>
                        <a:rPr lang="en-US" dirty="0"/>
                        <a:t>5</a:t>
                      </a:r>
                    </a:p>
                  </a:txBody>
                  <a:tcPr/>
                </a:tc>
                <a:extLst>
                  <a:ext uri="{0D108BD9-81ED-4DB2-BD59-A6C34878D82A}">
                    <a16:rowId xmlns:a16="http://schemas.microsoft.com/office/drawing/2014/main" val="10002"/>
                  </a:ext>
                </a:extLst>
              </a:tr>
              <a:tr h="480764">
                <a:tc>
                  <a:txBody>
                    <a:bodyPr/>
                    <a:lstStyle/>
                    <a:p>
                      <a:r>
                        <a:rPr lang="en-US" dirty="0"/>
                        <a:t>New BCS</a:t>
                      </a:r>
                    </a:p>
                  </a:txBody>
                  <a:tcPr/>
                </a:tc>
                <a:tc>
                  <a:txBody>
                    <a:bodyPr/>
                    <a:lstStyle/>
                    <a:p>
                      <a:r>
                        <a:rPr lang="en-US" dirty="0"/>
                        <a:t>14</a:t>
                      </a:r>
                    </a:p>
                  </a:txBody>
                  <a:tcPr/>
                </a:tc>
                <a:tc>
                  <a:txBody>
                    <a:bodyPr/>
                    <a:lstStyle/>
                    <a:p>
                      <a:r>
                        <a:rPr lang="en-US" dirty="0"/>
                        <a:t>New BCS</a:t>
                      </a:r>
                    </a:p>
                  </a:txBody>
                  <a:tcPr/>
                </a:tc>
                <a:tc>
                  <a:txBody>
                    <a:bodyPr/>
                    <a:lstStyle/>
                    <a:p>
                      <a:r>
                        <a:rPr lang="en-US" dirty="0"/>
                        <a:t>11</a:t>
                      </a:r>
                    </a:p>
                  </a:txBody>
                  <a:tcPr/>
                </a:tc>
                <a:extLst>
                  <a:ext uri="{0D108BD9-81ED-4DB2-BD59-A6C34878D82A}">
                    <a16:rowId xmlns:a16="http://schemas.microsoft.com/office/drawing/2014/main" val="10003"/>
                  </a:ext>
                </a:extLst>
              </a:tr>
              <a:tr h="480764">
                <a:tc>
                  <a:txBody>
                    <a:bodyPr/>
                    <a:lstStyle/>
                    <a:p>
                      <a:r>
                        <a:rPr lang="en-US" dirty="0"/>
                        <a:t>Curr BCS</a:t>
                      </a:r>
                    </a:p>
                  </a:txBody>
                  <a:tcPr/>
                </a:tc>
                <a:tc>
                  <a:txBody>
                    <a:bodyPr/>
                    <a:lstStyle/>
                    <a:p>
                      <a:r>
                        <a:rPr lang="en-US" dirty="0"/>
                        <a:t>12</a:t>
                      </a:r>
                    </a:p>
                  </a:txBody>
                  <a:tcPr/>
                </a:tc>
                <a:tc>
                  <a:txBody>
                    <a:bodyPr/>
                    <a:lstStyle/>
                    <a:p>
                      <a:r>
                        <a:rPr lang="en-US" dirty="0"/>
                        <a:t>Curr BCS</a:t>
                      </a:r>
                    </a:p>
                  </a:txBody>
                  <a:tcPr/>
                </a:tc>
                <a:tc>
                  <a:txBody>
                    <a:bodyPr/>
                    <a:lstStyle/>
                    <a:p>
                      <a:r>
                        <a:rPr lang="en-US" dirty="0"/>
                        <a:t>12</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6833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08661" y="3661205"/>
            <a:ext cx="5441244" cy="2645049"/>
          </a:xfrm>
          <a:prstGeom prst="rect">
            <a:avLst/>
          </a:prstGeom>
        </p:spPr>
      </p:pic>
      <p:sp>
        <p:nvSpPr>
          <p:cNvPr id="2" name="Text Placeholder 1"/>
          <p:cNvSpPr>
            <a:spLocks noGrp="1"/>
          </p:cNvSpPr>
          <p:nvPr>
            <p:ph type="body"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855435"/>
            <a:ext cx="3951111" cy="26213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3371" y="957036"/>
            <a:ext cx="4663595" cy="2384476"/>
          </a:xfrm>
          <a:prstGeom prst="rect">
            <a:avLst/>
          </a:prstGeom>
        </p:spPr>
      </p:pic>
    </p:spTree>
    <p:extLst>
      <p:ext uri="{BB962C8B-B14F-4D97-AF65-F5344CB8AC3E}">
        <p14:creationId xmlns:p14="http://schemas.microsoft.com/office/powerpoint/2010/main" val="4284167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69663" y="1037230"/>
            <a:ext cx="6454970" cy="5131558"/>
          </a:xfrm>
        </p:spPr>
        <p:txBody>
          <a:bodyPr>
            <a:normAutofit fontScale="85000" lnSpcReduction="20000"/>
          </a:bodyPr>
          <a:lstStyle/>
          <a:p>
            <a:pPr>
              <a:spcAft>
                <a:spcPts val="300"/>
              </a:spcAft>
            </a:pPr>
            <a:r>
              <a:rPr lang="en-US" b="1" dirty="0"/>
              <a:t>Jacksonville Transportation Authority</a:t>
            </a:r>
            <a:endParaRPr lang="en-US" dirty="0"/>
          </a:p>
          <a:p>
            <a:pPr>
              <a:spcAft>
                <a:spcPts val="300"/>
              </a:spcAft>
            </a:pPr>
            <a:r>
              <a:rPr lang="en-US" b="1" dirty="0"/>
              <a:t>Student Transportation of America</a:t>
            </a:r>
            <a:endParaRPr lang="en-US" dirty="0"/>
          </a:p>
          <a:p>
            <a:pPr>
              <a:spcAft>
                <a:spcPts val="300"/>
              </a:spcAft>
            </a:pPr>
            <a:r>
              <a:rPr lang="en-US" b="1" dirty="0"/>
              <a:t>First Group America</a:t>
            </a:r>
            <a:endParaRPr lang="en-US" dirty="0"/>
          </a:p>
          <a:p>
            <a:pPr>
              <a:spcAft>
                <a:spcPts val="300"/>
              </a:spcAft>
            </a:pPr>
            <a:r>
              <a:rPr lang="en-US" b="1" dirty="0"/>
              <a:t>Florida State College at Jacksonville</a:t>
            </a:r>
            <a:endParaRPr lang="en-US" dirty="0"/>
          </a:p>
          <a:p>
            <a:pPr>
              <a:spcAft>
                <a:spcPts val="300"/>
              </a:spcAft>
            </a:pPr>
            <a:r>
              <a:rPr lang="en-US" b="1" dirty="0"/>
              <a:t>City of St Augustine</a:t>
            </a:r>
            <a:endParaRPr lang="en-US" dirty="0"/>
          </a:p>
          <a:p>
            <a:pPr>
              <a:spcAft>
                <a:spcPts val="300"/>
              </a:spcAft>
            </a:pPr>
            <a:r>
              <a:rPr lang="en-US" b="1" dirty="0"/>
              <a:t>North Florida Sales</a:t>
            </a:r>
            <a:endParaRPr lang="en-US" dirty="0"/>
          </a:p>
          <a:p>
            <a:pPr>
              <a:spcAft>
                <a:spcPts val="300"/>
              </a:spcAft>
            </a:pPr>
            <a:r>
              <a:rPr lang="en-US" b="1" dirty="0"/>
              <a:t>National Training, Inc.</a:t>
            </a:r>
            <a:endParaRPr lang="en-US" dirty="0"/>
          </a:p>
          <a:p>
            <a:pPr>
              <a:spcAft>
                <a:spcPts val="300"/>
              </a:spcAft>
            </a:pPr>
            <a:r>
              <a:rPr lang="en-US" b="1" dirty="0"/>
              <a:t>Marion Technical College</a:t>
            </a:r>
            <a:endParaRPr lang="en-US" dirty="0"/>
          </a:p>
          <a:p>
            <a:pPr>
              <a:spcAft>
                <a:spcPts val="300"/>
              </a:spcAft>
            </a:pPr>
            <a:r>
              <a:rPr lang="en-US" b="1" dirty="0"/>
              <a:t>North Florida Technical College</a:t>
            </a:r>
            <a:endParaRPr lang="en-US" dirty="0"/>
          </a:p>
          <a:p>
            <a:pPr>
              <a:spcAft>
                <a:spcPts val="300"/>
              </a:spcAft>
            </a:pPr>
            <a:r>
              <a:rPr lang="en-US" b="1" dirty="0"/>
              <a:t>Cypress Truck Lines</a:t>
            </a:r>
            <a:endParaRPr lang="en-US" dirty="0"/>
          </a:p>
          <a:p>
            <a:pPr>
              <a:spcAft>
                <a:spcPts val="300"/>
              </a:spcAft>
            </a:pPr>
            <a:r>
              <a:rPr lang="en-US" b="1" dirty="0"/>
              <a:t>Pike Electric</a:t>
            </a:r>
            <a:endParaRPr lang="en-US" dirty="0"/>
          </a:p>
          <a:p>
            <a:pPr>
              <a:spcAft>
                <a:spcPts val="300"/>
              </a:spcAft>
            </a:pPr>
            <a:r>
              <a:rPr lang="en-US" b="1" dirty="0"/>
              <a:t>Florida Highway Safety &amp; Motor Vehicles</a:t>
            </a:r>
          </a:p>
        </p:txBody>
      </p:sp>
      <p:sp>
        <p:nvSpPr>
          <p:cNvPr id="3" name="Title 2"/>
          <p:cNvSpPr>
            <a:spLocks noGrp="1"/>
          </p:cNvSpPr>
          <p:nvPr>
            <p:ph type="title"/>
          </p:nvPr>
        </p:nvSpPr>
        <p:spPr>
          <a:xfrm>
            <a:off x="1050575" y="1"/>
            <a:ext cx="7584620" cy="782198"/>
          </a:xfrm>
        </p:spPr>
        <p:txBody>
          <a:bodyPr/>
          <a:lstStyle/>
          <a:p>
            <a:r>
              <a:rPr lang="en-US" dirty="0"/>
              <a:t>Pilot Participants - Florida</a:t>
            </a:r>
          </a:p>
        </p:txBody>
      </p:sp>
    </p:spTree>
    <p:extLst>
      <p:ext uri="{BB962C8B-B14F-4D97-AF65-F5344CB8AC3E}">
        <p14:creationId xmlns:p14="http://schemas.microsoft.com/office/powerpoint/2010/main" val="90191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1320" y="1347349"/>
            <a:ext cx="8305055" cy="1560688"/>
          </a:xfrm>
        </p:spPr>
        <p:txBody>
          <a:bodyPr>
            <a:normAutofit fontScale="47500" lnSpcReduction="20000"/>
          </a:bodyPr>
          <a:lstStyle/>
          <a:p>
            <a:pPr>
              <a:lnSpc>
                <a:spcPct val="110000"/>
              </a:lnSpc>
            </a:pPr>
            <a:r>
              <a:rPr lang="en-US" sz="5100" dirty="0"/>
              <a:t>The Test Maintenance Subcommittee conducted the second research and development pilot of the  CDL Test Modernization at New Hampshire Division of Motor Vehicles in Concord, New Hampshire the week of April 29</a:t>
            </a:r>
            <a:r>
              <a:rPr lang="en-US" sz="5100" baseline="30000" dirty="0"/>
              <a:t>th</a:t>
            </a:r>
            <a:r>
              <a:rPr lang="en-US" sz="5100" dirty="0"/>
              <a:t> .  </a:t>
            </a:r>
            <a:r>
              <a:rPr lang="en-US" dirty="0"/>
              <a:t>  </a:t>
            </a:r>
          </a:p>
          <a:p>
            <a:endParaRPr lang="en-US" dirty="0"/>
          </a:p>
        </p:txBody>
      </p:sp>
      <p:sp>
        <p:nvSpPr>
          <p:cNvPr id="3" name="Title 2"/>
          <p:cNvSpPr>
            <a:spLocks noGrp="1"/>
          </p:cNvSpPr>
          <p:nvPr>
            <p:ph type="title"/>
          </p:nvPr>
        </p:nvSpPr>
        <p:spPr>
          <a:xfrm>
            <a:off x="1050575" y="0"/>
            <a:ext cx="7584620" cy="771181"/>
          </a:xfrm>
        </p:spPr>
        <p:txBody>
          <a:bodyPr/>
          <a:lstStyle/>
          <a:p>
            <a:r>
              <a:rPr lang="en-US" dirty="0"/>
              <a:t>Pilot Test – New Hampshire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368" y="3248323"/>
            <a:ext cx="3781827" cy="2761717"/>
          </a:xfrm>
          <a:prstGeom prst="rect">
            <a:avLst/>
          </a:prstGeom>
        </p:spPr>
      </p:pic>
      <p:sp>
        <p:nvSpPr>
          <p:cNvPr id="6" name="TextBox 5"/>
          <p:cNvSpPr txBox="1"/>
          <p:nvPr/>
        </p:nvSpPr>
        <p:spPr>
          <a:xfrm>
            <a:off x="601211" y="3484205"/>
            <a:ext cx="3982636"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Sixty three drivers (63) drivers with varying levels of driving experience participated in the pilot with each driver taking  two or more test segments.</a:t>
            </a:r>
            <a:endParaRPr lang="en-US" sz="2000" dirty="0"/>
          </a:p>
        </p:txBody>
      </p:sp>
    </p:spTree>
    <p:extLst>
      <p:ext uri="{BB962C8B-B14F-4D97-AF65-F5344CB8AC3E}">
        <p14:creationId xmlns:p14="http://schemas.microsoft.com/office/powerpoint/2010/main" val="1512627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lvl="0" indent="-457200">
              <a:lnSpc>
                <a:spcPct val="110000"/>
              </a:lnSpc>
              <a:spcBef>
                <a:spcPts val="1200"/>
              </a:spcBef>
              <a:buFont typeface="Arial" panose="020B0604020202020204" pitchFamily="34" charset="0"/>
              <a:buChar char="•"/>
            </a:pPr>
            <a:r>
              <a:rPr lang="en-US" sz="2200" dirty="0">
                <a:solidFill>
                  <a:prstClr val="black"/>
                </a:solidFill>
              </a:rPr>
              <a:t>126 test segments were conducted in a 3-day period by 5 teams of experienced CDL Skills Test Examiners. </a:t>
            </a:r>
          </a:p>
          <a:p>
            <a:pPr marL="457200" lvl="0" indent="-457200">
              <a:lnSpc>
                <a:spcPct val="110000"/>
              </a:lnSpc>
              <a:spcBef>
                <a:spcPts val="1200"/>
              </a:spcBef>
              <a:buFont typeface="Arial" panose="020B0604020202020204" pitchFamily="34" charset="0"/>
              <a:buChar char="•"/>
            </a:pPr>
            <a:r>
              <a:rPr lang="en-US" sz="2200" dirty="0">
                <a:solidFill>
                  <a:prstClr val="black"/>
                </a:solidFill>
              </a:rPr>
              <a:t>The R &amp; D Pilot team consisted of volunteers from New Hampshire (Department of Public Safety, Division of Motor Vehicles), Iowa, Oklahoma, Vermont, Missouri, Utah, Test Maintenance Subcommittee (Maine, Missouri, Idaho &amp; Virginia), Highway Safety Services, FMCSA and AAMVA.</a:t>
            </a:r>
            <a:endParaRPr lang="en-US"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3390689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40309" y="1214020"/>
            <a:ext cx="8195924" cy="4547506"/>
          </a:xfrm>
        </p:spPr>
        <p:txBody>
          <a:bodyPr/>
          <a:lstStyle/>
          <a:p>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a:xfrm>
            <a:off x="1149727" y="0"/>
            <a:ext cx="7584620" cy="782199"/>
          </a:xfrm>
        </p:spPr>
        <p:txBody>
          <a:bodyPr/>
          <a:lstStyle/>
          <a:p>
            <a:r>
              <a:rPr lang="en-US" dirty="0"/>
              <a:t>Pilot Test – New Hampshire</a:t>
            </a:r>
          </a:p>
        </p:txBody>
      </p:sp>
      <p:graphicFrame>
        <p:nvGraphicFramePr>
          <p:cNvPr id="4" name="Table 3"/>
          <p:cNvGraphicFramePr>
            <a:graphicFrameLocks noGrp="1"/>
          </p:cNvGraphicFramePr>
          <p:nvPr/>
        </p:nvGraphicFramePr>
        <p:xfrm>
          <a:off x="1244570" y="962797"/>
          <a:ext cx="6569425" cy="1266279"/>
        </p:xfrm>
        <a:graphic>
          <a:graphicData uri="http://schemas.openxmlformats.org/drawingml/2006/table">
            <a:tbl>
              <a:tblPr firstRow="1" bandRow="1">
                <a:tableStyleId>{5A111915-BE36-4E01-A7E5-04B1672EAD32}</a:tableStyleId>
              </a:tblPr>
              <a:tblGrid>
                <a:gridCol w="2299299">
                  <a:extLst>
                    <a:ext uri="{9D8B030D-6E8A-4147-A177-3AD203B41FA5}">
                      <a16:colId xmlns:a16="http://schemas.microsoft.com/office/drawing/2014/main" val="20000"/>
                    </a:ext>
                  </a:extLst>
                </a:gridCol>
                <a:gridCol w="985414">
                  <a:extLst>
                    <a:ext uri="{9D8B030D-6E8A-4147-A177-3AD203B41FA5}">
                      <a16:colId xmlns:a16="http://schemas.microsoft.com/office/drawing/2014/main" val="20001"/>
                    </a:ext>
                  </a:extLst>
                </a:gridCol>
                <a:gridCol w="2327001">
                  <a:extLst>
                    <a:ext uri="{9D8B030D-6E8A-4147-A177-3AD203B41FA5}">
                      <a16:colId xmlns:a16="http://schemas.microsoft.com/office/drawing/2014/main" val="20002"/>
                    </a:ext>
                  </a:extLst>
                </a:gridCol>
                <a:gridCol w="957711">
                  <a:extLst>
                    <a:ext uri="{9D8B030D-6E8A-4147-A177-3AD203B41FA5}">
                      <a16:colId xmlns:a16="http://schemas.microsoft.com/office/drawing/2014/main" val="20003"/>
                    </a:ext>
                  </a:extLst>
                </a:gridCol>
              </a:tblGrid>
              <a:tr h="422093">
                <a:tc gridSpan="2">
                  <a:txBody>
                    <a:bodyPr/>
                    <a:lstStyle/>
                    <a:p>
                      <a:r>
                        <a:rPr lang="en-US" dirty="0"/>
                        <a:t>Class A</a:t>
                      </a:r>
                    </a:p>
                  </a:txBody>
                  <a:tcPr/>
                </a:tc>
                <a:tc hMerge="1">
                  <a:txBody>
                    <a:bodyPr/>
                    <a:lstStyle/>
                    <a:p>
                      <a:endParaRPr lang="en-US"/>
                    </a:p>
                  </a:txBody>
                  <a:tcPr/>
                </a:tc>
                <a:tc gridSpan="2">
                  <a:txBody>
                    <a:bodyPr/>
                    <a:lstStyle/>
                    <a:p>
                      <a:r>
                        <a:rPr lang="en-US" dirty="0"/>
                        <a:t>Class B</a:t>
                      </a:r>
                    </a:p>
                  </a:txBody>
                  <a:tcPr/>
                </a:tc>
                <a:tc hMerge="1">
                  <a:txBody>
                    <a:bodyPr/>
                    <a:lstStyle/>
                    <a:p>
                      <a:endParaRPr lang="en-US"/>
                    </a:p>
                  </a:txBody>
                  <a:tcPr/>
                </a:tc>
                <a:extLst>
                  <a:ext uri="{0D108BD9-81ED-4DB2-BD59-A6C34878D82A}">
                    <a16:rowId xmlns:a16="http://schemas.microsoft.com/office/drawing/2014/main" val="10000"/>
                  </a:ext>
                </a:extLst>
              </a:tr>
              <a:tr h="422093">
                <a:tc>
                  <a:txBody>
                    <a:bodyPr/>
                    <a:lstStyle/>
                    <a:p>
                      <a:r>
                        <a:rPr lang="en-US" dirty="0"/>
                        <a:t>New Vehicle Insp</a:t>
                      </a:r>
                    </a:p>
                  </a:txBody>
                  <a:tcPr/>
                </a:tc>
                <a:tc>
                  <a:txBody>
                    <a:bodyPr/>
                    <a:lstStyle/>
                    <a:p>
                      <a:r>
                        <a:rPr lang="en-US" dirty="0"/>
                        <a:t>39</a:t>
                      </a:r>
                    </a:p>
                  </a:txBody>
                  <a:tcPr/>
                </a:tc>
                <a:tc>
                  <a:txBody>
                    <a:bodyPr/>
                    <a:lstStyle/>
                    <a:p>
                      <a:r>
                        <a:rPr lang="en-US" dirty="0"/>
                        <a:t>New Vehicle Insp</a:t>
                      </a:r>
                    </a:p>
                  </a:txBody>
                  <a:tcPr/>
                </a:tc>
                <a:tc>
                  <a:txBody>
                    <a:bodyPr/>
                    <a:lstStyle/>
                    <a:p>
                      <a:r>
                        <a:rPr lang="en-US" dirty="0"/>
                        <a:t>24</a:t>
                      </a:r>
                    </a:p>
                  </a:txBody>
                  <a:tcPr/>
                </a:tc>
                <a:extLst>
                  <a:ext uri="{0D108BD9-81ED-4DB2-BD59-A6C34878D82A}">
                    <a16:rowId xmlns:a16="http://schemas.microsoft.com/office/drawing/2014/main" val="10001"/>
                  </a:ext>
                </a:extLst>
              </a:tr>
              <a:tr h="422093">
                <a:tc>
                  <a:txBody>
                    <a:bodyPr/>
                    <a:lstStyle/>
                    <a:p>
                      <a:r>
                        <a:rPr lang="en-US" dirty="0"/>
                        <a:t>New BCS</a:t>
                      </a:r>
                    </a:p>
                  </a:txBody>
                  <a:tcPr/>
                </a:tc>
                <a:tc>
                  <a:txBody>
                    <a:bodyPr/>
                    <a:lstStyle/>
                    <a:p>
                      <a:r>
                        <a:rPr lang="en-US" dirty="0"/>
                        <a:t>39</a:t>
                      </a:r>
                    </a:p>
                  </a:txBody>
                  <a:tcPr/>
                </a:tc>
                <a:tc>
                  <a:txBody>
                    <a:bodyPr/>
                    <a:lstStyle/>
                    <a:p>
                      <a:r>
                        <a:rPr lang="en-US" dirty="0"/>
                        <a:t>New BCS</a:t>
                      </a:r>
                    </a:p>
                  </a:txBody>
                  <a:tcPr/>
                </a:tc>
                <a:tc>
                  <a:txBody>
                    <a:bodyPr/>
                    <a:lstStyle/>
                    <a:p>
                      <a:r>
                        <a:rPr lang="en-US" dirty="0"/>
                        <a:t>24</a:t>
                      </a:r>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638978" y="2458266"/>
            <a:ext cx="7988267" cy="4152932"/>
          </a:xfrm>
          <a:prstGeom prst="rect">
            <a:avLst/>
          </a:prstGeom>
          <a:noFill/>
        </p:spPr>
        <p:txBody>
          <a:bodyPr wrap="square" rtlCol="0">
            <a:spAutoFit/>
          </a:bodyPr>
          <a:lstStyle/>
          <a:p>
            <a:pPr>
              <a:lnSpc>
                <a:spcPct val="90000"/>
              </a:lnSpc>
              <a:spcBef>
                <a:spcPts val="600"/>
              </a:spcBef>
            </a:pPr>
            <a:r>
              <a:rPr lang="en-US" sz="2400" dirty="0"/>
              <a:t>The Modernized Vehicle Inspection and Basic Control Skills test segments were given to all drivers.</a:t>
            </a:r>
          </a:p>
          <a:p>
            <a:pPr>
              <a:lnSpc>
                <a:spcPct val="90000"/>
              </a:lnSpc>
              <a:spcBef>
                <a:spcPts val="800"/>
              </a:spcBef>
            </a:pPr>
            <a:r>
              <a:rPr lang="en-US" sz="2400" dirty="0"/>
              <a:t>The Checklist was used during the Vehicle Inspection by all drivers.</a:t>
            </a:r>
          </a:p>
          <a:p>
            <a:pPr>
              <a:lnSpc>
                <a:spcPct val="90000"/>
              </a:lnSpc>
              <a:spcBef>
                <a:spcPts val="800"/>
              </a:spcBef>
            </a:pPr>
            <a:r>
              <a:rPr lang="en-US" sz="2400" dirty="0"/>
              <a:t>The age range drivers/participants was between 19 and 63 years of age with the average age of drivers being 42 years.</a:t>
            </a:r>
          </a:p>
          <a:p>
            <a:pPr>
              <a:lnSpc>
                <a:spcPct val="90000"/>
              </a:lnSpc>
              <a:spcBef>
                <a:spcPts val="800"/>
              </a:spcBef>
            </a:pPr>
            <a:r>
              <a:rPr lang="en-US" sz="2400" dirty="0"/>
              <a:t>Class A Vehicles:  Tractor Semi-Trailer, Truck Trailer combination, Pintle Hook</a:t>
            </a:r>
          </a:p>
          <a:p>
            <a:pPr>
              <a:lnSpc>
                <a:spcPct val="90000"/>
              </a:lnSpc>
              <a:spcBef>
                <a:spcPts val="800"/>
              </a:spcBef>
            </a:pPr>
            <a:r>
              <a:rPr lang="en-US" sz="2400" dirty="0"/>
              <a:t>Class B Vehicles: Straight truck, School Bus, Coach/Transit, Fire Apparatus</a:t>
            </a:r>
          </a:p>
          <a:p>
            <a:pPr>
              <a:lnSpc>
                <a:spcPct val="90000"/>
              </a:lnSpc>
              <a:spcBef>
                <a:spcPts val="600"/>
              </a:spcBef>
            </a:pPr>
            <a:endParaRPr lang="en-US" dirty="0"/>
          </a:p>
        </p:txBody>
      </p:sp>
    </p:spTree>
    <p:extLst>
      <p:ext uri="{BB962C8B-B14F-4D97-AF65-F5344CB8AC3E}">
        <p14:creationId xmlns:p14="http://schemas.microsoft.com/office/powerpoint/2010/main" val="3570454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0575" y="-110904"/>
            <a:ext cx="7584620" cy="875179"/>
          </a:xfrm>
        </p:spPr>
        <p:txBody>
          <a:bodyPr/>
          <a:lstStyle/>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776" t="11623" b="10785"/>
          <a:stretch/>
        </p:blipFill>
        <p:spPr>
          <a:xfrm>
            <a:off x="2141790" y="2411658"/>
            <a:ext cx="4634147" cy="268666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2993"/>
          <a:stretch/>
        </p:blipFill>
        <p:spPr>
          <a:xfrm>
            <a:off x="1" y="4057441"/>
            <a:ext cx="3411414" cy="22261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3785" y="1570890"/>
            <a:ext cx="2700215" cy="4050323"/>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540" t="8736" b="18753"/>
          <a:stretch/>
        </p:blipFill>
        <p:spPr>
          <a:xfrm>
            <a:off x="0" y="967550"/>
            <a:ext cx="3598985" cy="1822542"/>
          </a:xfrm>
          <a:prstGeom prst="rect">
            <a:avLst/>
          </a:prstGeom>
        </p:spPr>
      </p:pic>
    </p:spTree>
    <p:extLst>
      <p:ext uri="{BB962C8B-B14F-4D97-AF65-F5344CB8AC3E}">
        <p14:creationId xmlns:p14="http://schemas.microsoft.com/office/powerpoint/2010/main" val="830017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42338" y="722881"/>
            <a:ext cx="3600852" cy="5370622"/>
          </a:xfrm>
        </p:spPr>
        <p:txBody>
          <a:bodyPr>
            <a:noAutofit/>
          </a:bodyPr>
          <a:lstStyle/>
          <a:p>
            <a:pPr>
              <a:lnSpc>
                <a:spcPct val="100000"/>
              </a:lnSpc>
              <a:spcBef>
                <a:spcPts val="0"/>
              </a:spcBef>
              <a:spcAft>
                <a:spcPts val="600"/>
              </a:spcAft>
            </a:pPr>
            <a:r>
              <a:rPr lang="en-US" sz="1800" dirty="0"/>
              <a:t>NE Tractor Trailer School (NETTS)</a:t>
            </a:r>
          </a:p>
          <a:p>
            <a:pPr>
              <a:lnSpc>
                <a:spcPct val="100000"/>
              </a:lnSpc>
              <a:spcBef>
                <a:spcPts val="0"/>
              </a:spcBef>
              <a:spcAft>
                <a:spcPts val="600"/>
              </a:spcAft>
            </a:pPr>
            <a:r>
              <a:rPr lang="en-US" sz="1800" dirty="0"/>
              <a:t>United States Air Force</a:t>
            </a:r>
          </a:p>
          <a:p>
            <a:pPr>
              <a:lnSpc>
                <a:spcPct val="100000"/>
              </a:lnSpc>
              <a:spcBef>
                <a:spcPts val="0"/>
              </a:spcBef>
              <a:spcAft>
                <a:spcPts val="600"/>
              </a:spcAft>
            </a:pPr>
            <a:r>
              <a:rPr lang="en-US" sz="1800" dirty="0"/>
              <a:t>Palmer Gas</a:t>
            </a:r>
          </a:p>
          <a:p>
            <a:pPr>
              <a:lnSpc>
                <a:spcPct val="100000"/>
              </a:lnSpc>
              <a:spcBef>
                <a:spcPts val="0"/>
              </a:spcBef>
              <a:spcAft>
                <a:spcPts val="600"/>
              </a:spcAft>
            </a:pPr>
            <a:r>
              <a:rPr lang="en-US" sz="1800" dirty="0"/>
              <a:t>State of New Hampshire, Department of Transportation (DOT)</a:t>
            </a:r>
          </a:p>
          <a:p>
            <a:pPr>
              <a:lnSpc>
                <a:spcPct val="100000"/>
              </a:lnSpc>
              <a:spcBef>
                <a:spcPts val="0"/>
              </a:spcBef>
              <a:spcAft>
                <a:spcPts val="600"/>
              </a:spcAft>
            </a:pPr>
            <a:r>
              <a:rPr lang="en-US" sz="1800" dirty="0"/>
              <a:t>City of Concord, School district</a:t>
            </a:r>
          </a:p>
          <a:p>
            <a:pPr>
              <a:lnSpc>
                <a:spcPct val="100000"/>
              </a:lnSpc>
              <a:spcBef>
                <a:spcPts val="0"/>
              </a:spcBef>
              <a:spcAft>
                <a:spcPts val="600"/>
              </a:spcAft>
            </a:pPr>
            <a:r>
              <a:rPr lang="en-US" sz="1800" dirty="0"/>
              <a:t>Community Transportation</a:t>
            </a:r>
          </a:p>
          <a:p>
            <a:pPr>
              <a:lnSpc>
                <a:spcPct val="100000"/>
              </a:lnSpc>
              <a:spcBef>
                <a:spcPts val="0"/>
              </a:spcBef>
              <a:spcAft>
                <a:spcPts val="600"/>
              </a:spcAft>
            </a:pPr>
            <a:r>
              <a:rPr lang="en-US" sz="1800" dirty="0"/>
              <a:t>State of New Hampshire, Liquor Enforcement</a:t>
            </a:r>
          </a:p>
          <a:p>
            <a:pPr>
              <a:lnSpc>
                <a:spcPct val="100000"/>
              </a:lnSpc>
              <a:spcBef>
                <a:spcPts val="0"/>
              </a:spcBef>
              <a:spcAft>
                <a:spcPts val="600"/>
              </a:spcAft>
            </a:pPr>
            <a:r>
              <a:rPr lang="en-US" sz="1800" dirty="0"/>
              <a:t>Commercial Driving School of New Hampshire (CDS)</a:t>
            </a:r>
          </a:p>
          <a:p>
            <a:pPr>
              <a:lnSpc>
                <a:spcPct val="100000"/>
              </a:lnSpc>
              <a:spcBef>
                <a:spcPts val="0"/>
              </a:spcBef>
              <a:spcAft>
                <a:spcPts val="600"/>
              </a:spcAft>
            </a:pPr>
            <a:r>
              <a:rPr lang="en-US" sz="1800" dirty="0"/>
              <a:t>Ross Express</a:t>
            </a:r>
          </a:p>
          <a:p>
            <a:pPr>
              <a:lnSpc>
                <a:spcPct val="100000"/>
              </a:lnSpc>
              <a:spcBef>
                <a:spcPts val="0"/>
              </a:spcBef>
              <a:spcAft>
                <a:spcPts val="600"/>
              </a:spcAft>
            </a:pPr>
            <a:r>
              <a:rPr lang="en-US" sz="1800" dirty="0"/>
              <a:t>Johnny Prescott Heating and Oil</a:t>
            </a:r>
          </a:p>
          <a:p>
            <a:pPr>
              <a:lnSpc>
                <a:spcPct val="100000"/>
              </a:lnSpc>
              <a:spcBef>
                <a:spcPts val="0"/>
              </a:spcBef>
              <a:spcAft>
                <a:spcPts val="600"/>
              </a:spcAft>
            </a:pPr>
            <a:r>
              <a:rPr lang="en-US" sz="1800" dirty="0"/>
              <a:t>XPO Logistics</a:t>
            </a:r>
          </a:p>
          <a:p>
            <a:pPr>
              <a:lnSpc>
                <a:spcPct val="100000"/>
              </a:lnSpc>
              <a:spcBef>
                <a:spcPts val="0"/>
              </a:spcBef>
              <a:spcAft>
                <a:spcPts val="600"/>
              </a:spcAft>
            </a:pPr>
            <a:r>
              <a:rPr lang="en-US" sz="1800" dirty="0"/>
              <a:t>Walmart</a:t>
            </a:r>
          </a:p>
          <a:p>
            <a:pPr>
              <a:lnSpc>
                <a:spcPct val="100000"/>
              </a:lnSpc>
              <a:spcBef>
                <a:spcPts val="0"/>
              </a:spcBef>
              <a:spcAft>
                <a:spcPts val="600"/>
              </a:spcAft>
            </a:pPr>
            <a:r>
              <a:rPr lang="en-US" sz="1800" dirty="0"/>
              <a:t>FedEx</a:t>
            </a:r>
          </a:p>
          <a:p>
            <a:endParaRPr lang="en-US" sz="1800" dirty="0"/>
          </a:p>
        </p:txBody>
      </p:sp>
      <p:sp>
        <p:nvSpPr>
          <p:cNvPr id="3" name="Title 2"/>
          <p:cNvSpPr>
            <a:spLocks noGrp="1"/>
          </p:cNvSpPr>
          <p:nvPr>
            <p:ph type="title"/>
          </p:nvPr>
        </p:nvSpPr>
        <p:spPr>
          <a:xfrm>
            <a:off x="1094642" y="0"/>
            <a:ext cx="7584620" cy="727114"/>
          </a:xfrm>
        </p:spPr>
        <p:txBody>
          <a:bodyPr>
            <a:normAutofit fontScale="90000"/>
          </a:bodyPr>
          <a:lstStyle/>
          <a:p>
            <a:r>
              <a:rPr lang="en-US" dirty="0"/>
              <a:t>Pilot Participants – New Hampshire</a:t>
            </a:r>
          </a:p>
        </p:txBody>
      </p:sp>
      <p:sp>
        <p:nvSpPr>
          <p:cNvPr id="4" name="TextBox 3"/>
          <p:cNvSpPr txBox="1"/>
          <p:nvPr/>
        </p:nvSpPr>
        <p:spPr>
          <a:xfrm>
            <a:off x="4448785" y="722881"/>
            <a:ext cx="4230477" cy="5657959"/>
          </a:xfrm>
          <a:prstGeom prst="rect">
            <a:avLst/>
          </a:prstGeom>
          <a:noFill/>
        </p:spPr>
        <p:txBody>
          <a:bodyPr wrap="square" rtlCol="0">
            <a:spAutoFit/>
          </a:bodyPr>
          <a:lstStyle/>
          <a:p>
            <a:pPr>
              <a:lnSpc>
                <a:spcPct val="90000"/>
              </a:lnSpc>
              <a:spcBef>
                <a:spcPts val="1000"/>
              </a:spcBef>
            </a:pPr>
            <a:r>
              <a:rPr lang="en-US" sz="2000" dirty="0"/>
              <a:t>Amoskeag Beverages</a:t>
            </a:r>
          </a:p>
          <a:p>
            <a:pPr>
              <a:lnSpc>
                <a:spcPct val="90000"/>
              </a:lnSpc>
              <a:spcBef>
                <a:spcPts val="1000"/>
              </a:spcBef>
            </a:pPr>
            <a:r>
              <a:rPr lang="en-US" sz="2000" dirty="0"/>
              <a:t>YRC Freight</a:t>
            </a:r>
          </a:p>
          <a:p>
            <a:pPr>
              <a:lnSpc>
                <a:spcPct val="90000"/>
              </a:lnSpc>
              <a:spcBef>
                <a:spcPts val="1000"/>
              </a:spcBef>
            </a:pPr>
            <a:r>
              <a:rPr lang="en-US" sz="2000" dirty="0"/>
              <a:t>State of New Hampshire, Fire Academy</a:t>
            </a:r>
          </a:p>
          <a:p>
            <a:pPr>
              <a:lnSpc>
                <a:spcPct val="90000"/>
              </a:lnSpc>
              <a:spcBef>
                <a:spcPts val="1000"/>
              </a:spcBef>
            </a:pPr>
            <a:r>
              <a:rPr lang="en-US" sz="2000" dirty="0"/>
              <a:t>Phoenix Precast Products</a:t>
            </a:r>
          </a:p>
          <a:p>
            <a:pPr>
              <a:lnSpc>
                <a:spcPct val="90000"/>
              </a:lnSpc>
              <a:spcBef>
                <a:spcPts val="1000"/>
              </a:spcBef>
            </a:pPr>
            <a:r>
              <a:rPr lang="en-US" sz="2000" dirty="0"/>
              <a:t>Concord Coach Lines</a:t>
            </a:r>
          </a:p>
          <a:p>
            <a:pPr>
              <a:lnSpc>
                <a:spcPct val="90000"/>
              </a:lnSpc>
              <a:spcBef>
                <a:spcPts val="1000"/>
              </a:spcBef>
            </a:pPr>
            <a:r>
              <a:rPr lang="en-US" sz="2000" dirty="0"/>
              <a:t>Ford Mountain Trucking</a:t>
            </a:r>
          </a:p>
          <a:p>
            <a:pPr>
              <a:lnSpc>
                <a:spcPct val="90000"/>
              </a:lnSpc>
              <a:spcBef>
                <a:spcPts val="1000"/>
              </a:spcBef>
            </a:pPr>
            <a:r>
              <a:rPr lang="en-US" sz="2000" dirty="0"/>
              <a:t>New Hampshire Towing Association</a:t>
            </a:r>
          </a:p>
          <a:p>
            <a:pPr>
              <a:lnSpc>
                <a:spcPct val="90000"/>
              </a:lnSpc>
              <a:spcBef>
                <a:spcPts val="1000"/>
              </a:spcBef>
            </a:pPr>
            <a:r>
              <a:rPr lang="en-US" sz="2000" dirty="0"/>
              <a:t>Continental Paving</a:t>
            </a:r>
          </a:p>
          <a:p>
            <a:pPr>
              <a:lnSpc>
                <a:spcPct val="90000"/>
              </a:lnSpc>
              <a:spcBef>
                <a:spcPts val="1000"/>
              </a:spcBef>
            </a:pPr>
            <a:r>
              <a:rPr lang="en-US" sz="2000" dirty="0"/>
              <a:t>Associated Grocers of New England</a:t>
            </a:r>
          </a:p>
          <a:p>
            <a:pPr>
              <a:lnSpc>
                <a:spcPct val="90000"/>
              </a:lnSpc>
              <a:spcBef>
                <a:spcPts val="1000"/>
              </a:spcBef>
            </a:pPr>
            <a:r>
              <a:rPr lang="en-US" sz="2000" dirty="0"/>
              <a:t>Student Transportation of America, Goffstown NH</a:t>
            </a:r>
          </a:p>
          <a:p>
            <a:pPr>
              <a:lnSpc>
                <a:spcPct val="90000"/>
              </a:lnSpc>
              <a:spcBef>
                <a:spcPts val="1000"/>
              </a:spcBef>
            </a:pPr>
            <a:r>
              <a:rPr lang="en-US" sz="2000" dirty="0"/>
              <a:t>Student Transportation of America, Epsom NH</a:t>
            </a:r>
          </a:p>
          <a:p>
            <a:pPr>
              <a:lnSpc>
                <a:spcPct val="90000"/>
              </a:lnSpc>
              <a:spcBef>
                <a:spcPts val="1000"/>
              </a:spcBef>
            </a:pPr>
            <a:r>
              <a:rPr lang="en-US" sz="2000" dirty="0"/>
              <a:t>Student Transportation of America, Weare NH</a:t>
            </a:r>
          </a:p>
        </p:txBody>
      </p:sp>
    </p:spTree>
    <p:extLst>
      <p:ext uri="{BB962C8B-B14F-4D97-AF65-F5344CB8AC3E}">
        <p14:creationId xmlns:p14="http://schemas.microsoft.com/office/powerpoint/2010/main" val="2534474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2D5B83-F948-488E-91FD-FA0F2D427EA9}"/>
              </a:ext>
            </a:extLst>
          </p:cNvPr>
          <p:cNvSpPr>
            <a:spLocks noGrp="1"/>
          </p:cNvSpPr>
          <p:nvPr>
            <p:ph type="body" sz="quarter" idx="13"/>
          </p:nvPr>
        </p:nvSpPr>
        <p:spPr>
          <a:xfrm>
            <a:off x="387254" y="1478426"/>
            <a:ext cx="8535258" cy="4547506"/>
          </a:xfrm>
        </p:spPr>
        <p:txBody>
          <a:bodyPr>
            <a:normAutofit/>
          </a:bodyPr>
          <a:lstStyle/>
          <a:p>
            <a:pPr marL="457200" indent="-457200">
              <a:buFont typeface="Arial" panose="020B0604020202020204" pitchFamily="34" charset="0"/>
              <a:buChar char="•"/>
            </a:pPr>
            <a:r>
              <a:rPr lang="en-US" sz="3000" b="1" dirty="0"/>
              <a:t>Safety</a:t>
            </a:r>
            <a:r>
              <a:rPr lang="en-US" sz="3000" dirty="0"/>
              <a:t> – Safety of drivers and the general public. </a:t>
            </a:r>
          </a:p>
          <a:p>
            <a:pPr marL="457200" indent="-457200">
              <a:buFont typeface="Arial" panose="020B0604020202020204" pitchFamily="34" charset="0"/>
              <a:buChar char="•"/>
            </a:pPr>
            <a:r>
              <a:rPr lang="en-US" sz="3000" b="1" dirty="0"/>
              <a:t>Basic Skills </a:t>
            </a:r>
            <a:r>
              <a:rPr lang="en-US" sz="3000" dirty="0"/>
              <a:t>– Ensuring drivers have </a:t>
            </a:r>
            <a:r>
              <a:rPr lang="en-US" sz="3000" b="1" dirty="0"/>
              <a:t>entry-level</a:t>
            </a:r>
            <a:r>
              <a:rPr lang="en-US" sz="3000" dirty="0"/>
              <a:t> skill sets for licensure to enter the industry. </a:t>
            </a:r>
          </a:p>
          <a:p>
            <a:pPr marL="457200" indent="-457200">
              <a:buFont typeface="Arial" panose="020B0604020202020204" pitchFamily="34" charset="0"/>
              <a:buChar char="•"/>
            </a:pPr>
            <a:r>
              <a:rPr lang="en-US" sz="3000" b="1" dirty="0"/>
              <a:t>Technology</a:t>
            </a:r>
            <a:r>
              <a:rPr lang="en-US" sz="3000" dirty="0"/>
              <a:t> – Create a test model that remains both valid and reliable in a fast changing technological environment.  </a:t>
            </a:r>
          </a:p>
          <a:p>
            <a:pPr marL="457200" indent="-457200">
              <a:buFont typeface="Arial" panose="020B0604020202020204" pitchFamily="34" charset="0"/>
              <a:buChar char="•"/>
            </a:pPr>
            <a:r>
              <a:rPr lang="en-US" sz="3000" b="1" dirty="0"/>
              <a:t>Rigid Flexibility </a:t>
            </a:r>
            <a:r>
              <a:rPr lang="en-US" sz="3000" dirty="0"/>
              <a:t>– An </a:t>
            </a:r>
            <a:r>
              <a:rPr lang="en-US" sz="3000" b="1" dirty="0"/>
              <a:t>entry-level</a:t>
            </a:r>
            <a:r>
              <a:rPr lang="en-US" sz="3000" dirty="0"/>
              <a:t> testing system with rigid standards that is flexible enough to adapt to change. </a:t>
            </a:r>
          </a:p>
        </p:txBody>
      </p:sp>
      <p:sp>
        <p:nvSpPr>
          <p:cNvPr id="3" name="Title 2">
            <a:extLst>
              <a:ext uri="{FF2B5EF4-FFF2-40B4-BE49-F238E27FC236}">
                <a16:creationId xmlns:a16="http://schemas.microsoft.com/office/drawing/2014/main" id="{7A12F8A7-DEA1-4124-A810-47380C1DC8EC}"/>
              </a:ext>
            </a:extLst>
          </p:cNvPr>
          <p:cNvSpPr>
            <a:spLocks noGrp="1"/>
          </p:cNvSpPr>
          <p:nvPr>
            <p:ph type="title"/>
          </p:nvPr>
        </p:nvSpPr>
        <p:spPr/>
        <p:txBody>
          <a:bodyPr/>
          <a:lstStyle/>
          <a:p>
            <a:r>
              <a:rPr lang="en-US" dirty="0"/>
              <a:t>Core Project Goals</a:t>
            </a:r>
          </a:p>
        </p:txBody>
      </p:sp>
    </p:spTree>
    <p:extLst>
      <p:ext uri="{BB962C8B-B14F-4D97-AF65-F5344CB8AC3E}">
        <p14:creationId xmlns:p14="http://schemas.microsoft.com/office/powerpoint/2010/main" val="3569699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588" y="1093694"/>
            <a:ext cx="8408894" cy="5235388"/>
          </a:xfrm>
        </p:spPr>
        <p:txBody>
          <a:bodyPr/>
          <a:lstStyle/>
          <a:p>
            <a:pPr lvl="0"/>
            <a:r>
              <a:rPr lang="en-US" dirty="0">
                <a:solidFill>
                  <a:prstClr val="black"/>
                </a:solidFill>
              </a:rPr>
              <a:t>AAMVA has procured the services of the Traffic Injury Research Foundation (TIRF) to conduct a detailed analysis of the data collected during the pilot and field test phases.</a:t>
            </a:r>
          </a:p>
          <a:p>
            <a:r>
              <a:rPr lang="en-US" dirty="0">
                <a:solidFill>
                  <a:prstClr val="black"/>
                </a:solidFill>
              </a:rPr>
              <a:t>Pilot Test result data will be analyzed  to determine test validity, test reliability and passing scores.</a:t>
            </a:r>
          </a:p>
          <a:p>
            <a:pPr>
              <a:spcBef>
                <a:spcPts val="1800"/>
              </a:spcBef>
            </a:pPr>
            <a:r>
              <a:rPr lang="en-US" dirty="0"/>
              <a:t>The data analysis will begin in earnest the week of October 21</a:t>
            </a:r>
            <a:r>
              <a:rPr lang="en-US" baseline="30000" dirty="0"/>
              <a:t>st</a:t>
            </a:r>
            <a:r>
              <a:rPr lang="en-US" dirty="0"/>
              <a:t>.  The anticipated delivery date of the Pilot Test Report from TIRF is on/about January 1, 2020.</a:t>
            </a:r>
            <a:endParaRPr lang="en-US" sz="3200" dirty="0"/>
          </a:p>
          <a:p>
            <a:pPr marL="457200" lvl="1" indent="0">
              <a:buNone/>
            </a:pPr>
            <a:endParaRPr lang="en-US" sz="2800" dirty="0"/>
          </a:p>
        </p:txBody>
      </p:sp>
      <p:sp>
        <p:nvSpPr>
          <p:cNvPr id="3" name="Title 2"/>
          <p:cNvSpPr>
            <a:spLocks noGrp="1"/>
          </p:cNvSpPr>
          <p:nvPr>
            <p:ph type="ctrTitle"/>
          </p:nvPr>
        </p:nvSpPr>
        <p:spPr>
          <a:xfrm>
            <a:off x="1978926" y="0"/>
            <a:ext cx="6032310" cy="710293"/>
          </a:xfrm>
        </p:spPr>
        <p:txBody>
          <a:bodyPr/>
          <a:lstStyle/>
          <a:p>
            <a:r>
              <a:rPr lang="en-US"/>
              <a:t>Next Steps</a:t>
            </a:r>
          </a:p>
        </p:txBody>
      </p:sp>
    </p:spTree>
    <p:extLst>
      <p:ext uri="{BB962C8B-B14F-4D97-AF65-F5344CB8AC3E}">
        <p14:creationId xmlns:p14="http://schemas.microsoft.com/office/powerpoint/2010/main" val="4107858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774" y="1433015"/>
            <a:ext cx="8639032" cy="4730158"/>
          </a:xfrm>
        </p:spPr>
        <p:txBody>
          <a:bodyPr/>
          <a:lstStyle/>
          <a:p>
            <a:pPr lvl="1">
              <a:spcAft>
                <a:spcPts val="1000"/>
              </a:spcAft>
            </a:pPr>
            <a:r>
              <a:rPr lang="en-US" sz="2600" dirty="0"/>
              <a:t>Field Tests will be conducted in three States</a:t>
            </a:r>
          </a:p>
          <a:p>
            <a:pPr lvl="1">
              <a:spcAft>
                <a:spcPts val="1000"/>
              </a:spcAft>
            </a:pPr>
            <a:r>
              <a:rPr lang="en-US" sz="2600" dirty="0"/>
              <a:t>Each State will be representative of State and Third Party Testers</a:t>
            </a:r>
            <a:r>
              <a:rPr lang="en-US" dirty="0"/>
              <a:t>.</a:t>
            </a:r>
            <a:endParaRPr lang="en-US" sz="2600" dirty="0"/>
          </a:p>
          <a:p>
            <a:pPr lvl="2">
              <a:spcAft>
                <a:spcPts val="300"/>
              </a:spcAft>
            </a:pPr>
            <a:r>
              <a:rPr lang="en-US" sz="2400" dirty="0"/>
              <a:t>(1) - All State CDL Skills Test Examiners,</a:t>
            </a:r>
          </a:p>
          <a:p>
            <a:pPr lvl="2">
              <a:spcAft>
                <a:spcPts val="300"/>
              </a:spcAft>
            </a:pPr>
            <a:r>
              <a:rPr lang="en-US" sz="2400" dirty="0"/>
              <a:t>(1) – Hybrid mix of both State and Third Party CDL</a:t>
            </a:r>
          </a:p>
          <a:p>
            <a:pPr marL="914400" lvl="2" indent="0">
              <a:spcAft>
                <a:spcPts val="300"/>
              </a:spcAft>
              <a:buNone/>
            </a:pPr>
            <a:r>
              <a:rPr lang="en-US" sz="2400" dirty="0"/>
              <a:t>          Skills Test Examiners; and</a:t>
            </a:r>
          </a:p>
          <a:p>
            <a:pPr lvl="2">
              <a:spcAft>
                <a:spcPts val="1000"/>
              </a:spcAft>
            </a:pPr>
            <a:r>
              <a:rPr lang="en-US" sz="2400" dirty="0"/>
              <a:t>(1) – All Third Party CDL Skills Test Examiners</a:t>
            </a:r>
          </a:p>
          <a:p>
            <a:pPr lvl="1">
              <a:spcAft>
                <a:spcPts val="300"/>
              </a:spcAft>
            </a:pPr>
            <a:r>
              <a:rPr lang="en-US" sz="2600" dirty="0"/>
              <a:t>Each State will test in three (3) test sites within the State</a:t>
            </a:r>
          </a:p>
          <a:p>
            <a:endParaRPr lang="en-US" dirty="0"/>
          </a:p>
        </p:txBody>
      </p:sp>
      <p:sp>
        <p:nvSpPr>
          <p:cNvPr id="3" name="Title 2"/>
          <p:cNvSpPr>
            <a:spLocks noGrp="1"/>
          </p:cNvSpPr>
          <p:nvPr>
            <p:ph type="ctrTitle"/>
          </p:nvPr>
        </p:nvSpPr>
        <p:spPr>
          <a:xfrm>
            <a:off x="1351128" y="0"/>
            <a:ext cx="6619164" cy="710293"/>
          </a:xfrm>
        </p:spPr>
        <p:txBody>
          <a:bodyPr/>
          <a:lstStyle/>
          <a:p>
            <a:r>
              <a:rPr lang="en-US" dirty="0"/>
              <a:t>Field Tests</a:t>
            </a:r>
          </a:p>
        </p:txBody>
      </p:sp>
    </p:spTree>
    <p:extLst>
      <p:ext uri="{BB962C8B-B14F-4D97-AF65-F5344CB8AC3E}">
        <p14:creationId xmlns:p14="http://schemas.microsoft.com/office/powerpoint/2010/main" val="339539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2729" y="968189"/>
            <a:ext cx="8570259" cy="5186952"/>
          </a:xfrm>
        </p:spPr>
        <p:txBody>
          <a:bodyPr/>
          <a:lstStyle/>
          <a:p>
            <a:r>
              <a:rPr lang="en-US" sz="2600" dirty="0"/>
              <a:t>The Field Test will run for 60 – 90 days in each State.  Each State will conduct at least 300 CDL Skills Tests (combined number of all 3 sites) during that time:</a:t>
            </a:r>
          </a:p>
          <a:p>
            <a:pPr lvl="1"/>
            <a:r>
              <a:rPr lang="en-US" sz="2500" dirty="0"/>
              <a:t>We anticipate bringing up one Field Test State in early February, followed by one in March and the last in April.</a:t>
            </a:r>
          </a:p>
          <a:p>
            <a:pPr lvl="1"/>
            <a:r>
              <a:rPr lang="en-US" sz="2500" dirty="0"/>
              <a:t>States will be notified of the process to be followed for submissions Field Test participation.</a:t>
            </a:r>
          </a:p>
          <a:p>
            <a:r>
              <a:rPr lang="en-US" sz="2600" dirty="0"/>
              <a:t>Upon completion of the Field Test, TIRF will conduct the data analysis and produce the Field Test Report and the Final Report </a:t>
            </a:r>
            <a:r>
              <a:rPr lang="en-US" sz="2400" dirty="0">
                <a:solidFill>
                  <a:prstClr val="black"/>
                </a:solidFill>
              </a:rPr>
              <a:t>to consolidate the Pilot and Field Tests and recommendations for moving forward</a:t>
            </a:r>
            <a:endParaRPr lang="en-US" sz="2600" dirty="0"/>
          </a:p>
          <a:p>
            <a:endParaRPr lang="en-US" dirty="0"/>
          </a:p>
        </p:txBody>
      </p:sp>
      <p:sp>
        <p:nvSpPr>
          <p:cNvPr id="3" name="Title 2"/>
          <p:cNvSpPr>
            <a:spLocks noGrp="1"/>
          </p:cNvSpPr>
          <p:nvPr>
            <p:ph type="ctrTitle"/>
          </p:nvPr>
        </p:nvSpPr>
        <p:spPr/>
        <p:txBody>
          <a:bodyPr/>
          <a:lstStyle/>
          <a:p>
            <a:r>
              <a:rPr lang="en-US" dirty="0"/>
              <a:t>Field Tests </a:t>
            </a:r>
            <a:r>
              <a:rPr lang="en-US" sz="3200" i="1" dirty="0"/>
              <a:t>(cont’d)</a:t>
            </a:r>
          </a:p>
        </p:txBody>
      </p:sp>
    </p:spTree>
    <p:extLst>
      <p:ext uri="{BB962C8B-B14F-4D97-AF65-F5344CB8AC3E}">
        <p14:creationId xmlns:p14="http://schemas.microsoft.com/office/powerpoint/2010/main" val="2527365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lgn="ctr"/>
            <a:endParaRPr lang="en-US" dirty="0"/>
          </a:p>
          <a:p>
            <a:pPr algn="ctr"/>
            <a:r>
              <a:rPr lang="en-US" b="1" dirty="0"/>
              <a:t>For More Information Contact</a:t>
            </a:r>
          </a:p>
          <a:p>
            <a:pPr algn="ctr"/>
            <a:r>
              <a:rPr lang="en-US" b="1" dirty="0"/>
              <a:t>Test Maintenance Subcommittee</a:t>
            </a:r>
          </a:p>
          <a:p>
            <a:pPr algn="ctr"/>
            <a:r>
              <a:rPr lang="en-US" b="1" dirty="0">
                <a:hlinkClick r:id="rId3"/>
              </a:rPr>
              <a:t>kmorton@aamva.org</a:t>
            </a:r>
            <a:r>
              <a:rPr lang="en-US" b="1" dirty="0"/>
              <a:t> </a:t>
            </a:r>
          </a:p>
        </p:txBody>
      </p:sp>
      <p:sp>
        <p:nvSpPr>
          <p:cNvPr id="3" name="Title 2"/>
          <p:cNvSpPr>
            <a:spLocks noGrp="1"/>
          </p:cNvSpPr>
          <p:nvPr>
            <p:ph type="title"/>
          </p:nvPr>
        </p:nvSpPr>
        <p:spPr/>
        <p:txBody>
          <a:bodyPr/>
          <a:lstStyle/>
          <a:p>
            <a:r>
              <a:rPr lang="en-US" dirty="0"/>
              <a:t>Contact</a:t>
            </a:r>
          </a:p>
        </p:txBody>
      </p:sp>
    </p:spTree>
    <p:extLst>
      <p:ext uri="{BB962C8B-B14F-4D97-AF65-F5344CB8AC3E}">
        <p14:creationId xmlns:p14="http://schemas.microsoft.com/office/powerpoint/2010/main" val="3105818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lgn="ctr"/>
            <a:endParaRPr lang="en-US" dirty="0"/>
          </a:p>
          <a:p>
            <a:pPr algn="ctr"/>
            <a:br>
              <a:rPr lang="en-US" sz="4000" b="1" dirty="0"/>
            </a:br>
            <a:r>
              <a:rPr lang="en-US" sz="4000" b="1" dirty="0"/>
              <a:t>Overview of the 2019 Revised</a:t>
            </a:r>
            <a:br>
              <a:rPr lang="en-US" sz="4000" b="1" dirty="0"/>
            </a:br>
            <a:r>
              <a:rPr lang="en-US" sz="4000" b="1" dirty="0"/>
              <a:t>Vehicle Inspection Test</a:t>
            </a:r>
          </a:p>
        </p:txBody>
      </p:sp>
      <p:sp>
        <p:nvSpPr>
          <p:cNvPr id="3" name="Title 2"/>
          <p:cNvSpPr>
            <a:spLocks noGrp="1"/>
          </p:cNvSpPr>
          <p:nvPr>
            <p:ph type="title"/>
          </p:nvPr>
        </p:nvSpPr>
        <p:spPr/>
        <p:txBody>
          <a:bodyPr/>
          <a:lstStyle/>
          <a:p>
            <a:r>
              <a:rPr lang="en-US" dirty="0"/>
              <a:t>2005 Vehicle Inspection Test</a:t>
            </a:r>
          </a:p>
        </p:txBody>
      </p:sp>
    </p:spTree>
    <p:extLst>
      <p:ext uri="{BB962C8B-B14F-4D97-AF65-F5344CB8AC3E}">
        <p14:creationId xmlns:p14="http://schemas.microsoft.com/office/powerpoint/2010/main" val="267226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Draft Score Sheet</a:t>
            </a:r>
          </a:p>
        </p:txBody>
      </p:sp>
      <p:pic>
        <p:nvPicPr>
          <p:cNvPr id="2" name="Picture 1" descr="003 2019 CDL Score Sheet-Front VIBCS 3-8-19 1.4.docx - Microsoft Word"/>
          <p:cNvPicPr>
            <a:picLocks noChangeAspect="1"/>
          </p:cNvPicPr>
          <p:nvPr/>
        </p:nvPicPr>
        <p:blipFill rotWithShape="1">
          <a:blip r:embed="rId3">
            <a:extLst>
              <a:ext uri="{28A0092B-C50C-407E-A947-70E740481C1C}">
                <a14:useLocalDpi xmlns:a14="http://schemas.microsoft.com/office/drawing/2010/main" val="0"/>
              </a:ext>
            </a:extLst>
          </a:blip>
          <a:srcRect l="28426" t="20264" r="49166" b="12060"/>
          <a:stretch/>
        </p:blipFill>
        <p:spPr>
          <a:xfrm>
            <a:off x="2853270" y="795101"/>
            <a:ext cx="3383533" cy="5536688"/>
          </a:xfrm>
          <a:prstGeom prst="rect">
            <a:avLst/>
          </a:prstGeom>
        </p:spPr>
      </p:pic>
    </p:spTree>
    <p:extLst>
      <p:ext uri="{BB962C8B-B14F-4D97-AF65-F5344CB8AC3E}">
        <p14:creationId xmlns:p14="http://schemas.microsoft.com/office/powerpoint/2010/main" val="2741415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Draft Instructions</a:t>
            </a:r>
          </a:p>
        </p:txBody>
      </p:sp>
      <p:pic>
        <p:nvPicPr>
          <p:cNvPr id="2" name="Picture 1" descr="001 2019 Pilot VI and BCS Instructions 3-8-19.docx - Microsoft Word"/>
          <p:cNvPicPr>
            <a:picLocks noChangeAspect="1"/>
          </p:cNvPicPr>
          <p:nvPr/>
        </p:nvPicPr>
        <p:blipFill rotWithShape="1">
          <a:blip r:embed="rId3">
            <a:extLst>
              <a:ext uri="{28A0092B-C50C-407E-A947-70E740481C1C}">
                <a14:useLocalDpi xmlns:a14="http://schemas.microsoft.com/office/drawing/2010/main" val="0"/>
              </a:ext>
            </a:extLst>
          </a:blip>
          <a:srcRect l="15555" t="27441" r="14538" b="13940"/>
          <a:stretch/>
        </p:blipFill>
        <p:spPr>
          <a:xfrm>
            <a:off x="-2" y="1363132"/>
            <a:ext cx="9144001" cy="4154163"/>
          </a:xfrm>
          <a:prstGeom prst="rect">
            <a:avLst/>
          </a:prstGeom>
        </p:spPr>
      </p:pic>
    </p:spTree>
    <p:extLst>
      <p:ext uri="{BB962C8B-B14F-4D97-AF65-F5344CB8AC3E}">
        <p14:creationId xmlns:p14="http://schemas.microsoft.com/office/powerpoint/2010/main" val="477126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Draft Check List</a:t>
            </a:r>
          </a:p>
        </p:txBody>
      </p:sp>
      <p:pic>
        <p:nvPicPr>
          <p:cNvPr id="2" name="Picture 1" descr="004 POST FL 2019 CDL Driver Manual Section 11 and 12 Ver 3-7-19.docx - Microsoft Word"/>
          <p:cNvPicPr>
            <a:picLocks noChangeAspect="1"/>
          </p:cNvPicPr>
          <p:nvPr/>
        </p:nvPicPr>
        <p:blipFill rotWithShape="1">
          <a:blip r:embed="rId3">
            <a:extLst>
              <a:ext uri="{28A0092B-C50C-407E-A947-70E740481C1C}">
                <a14:useLocalDpi xmlns:a14="http://schemas.microsoft.com/office/drawing/2010/main" val="0"/>
              </a:ext>
            </a:extLst>
          </a:blip>
          <a:srcRect l="20185" t="25581" r="19722" b="10179"/>
          <a:stretch/>
        </p:blipFill>
        <p:spPr>
          <a:xfrm>
            <a:off x="169334" y="973666"/>
            <a:ext cx="8855422" cy="5128895"/>
          </a:xfrm>
          <a:prstGeom prst="rect">
            <a:avLst/>
          </a:prstGeom>
        </p:spPr>
      </p:pic>
      <p:sp>
        <p:nvSpPr>
          <p:cNvPr id="4" name="TextBox 3"/>
          <p:cNvSpPr txBox="1"/>
          <p:nvPr/>
        </p:nvSpPr>
        <p:spPr>
          <a:xfrm>
            <a:off x="6699184" y="5850374"/>
            <a:ext cx="2221634" cy="369332"/>
          </a:xfrm>
          <a:prstGeom prst="rect">
            <a:avLst/>
          </a:prstGeom>
          <a:noFill/>
        </p:spPr>
        <p:txBody>
          <a:bodyPr wrap="none" rtlCol="0">
            <a:spAutoFit/>
          </a:bodyPr>
          <a:lstStyle/>
          <a:p>
            <a:r>
              <a:rPr lang="en-US" dirty="0"/>
              <a:t>Page 11-11 and 11-12</a:t>
            </a:r>
          </a:p>
        </p:txBody>
      </p:sp>
    </p:spTree>
    <p:extLst>
      <p:ext uri="{BB962C8B-B14F-4D97-AF65-F5344CB8AC3E}">
        <p14:creationId xmlns:p14="http://schemas.microsoft.com/office/powerpoint/2010/main" val="160281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Draft Check List</a:t>
            </a:r>
          </a:p>
        </p:txBody>
      </p:sp>
      <p:pic>
        <p:nvPicPr>
          <p:cNvPr id="2" name="Picture 1" descr="004 POST FL 2019 CDL Driver Manual Section 11 and 12 Ver 3-7-19.docx - Microsoft Word"/>
          <p:cNvPicPr>
            <a:picLocks noChangeAspect="1"/>
          </p:cNvPicPr>
          <p:nvPr/>
        </p:nvPicPr>
        <p:blipFill rotWithShape="1">
          <a:blip r:embed="rId3">
            <a:extLst>
              <a:ext uri="{28A0092B-C50C-407E-A947-70E740481C1C}">
                <a14:useLocalDpi xmlns:a14="http://schemas.microsoft.com/office/drawing/2010/main" val="0"/>
              </a:ext>
            </a:extLst>
          </a:blip>
          <a:srcRect l="51481" t="25561" r="19259" b="11035"/>
          <a:stretch/>
        </p:blipFill>
        <p:spPr>
          <a:xfrm>
            <a:off x="2256367" y="876329"/>
            <a:ext cx="4631266" cy="5437339"/>
          </a:xfrm>
          <a:prstGeom prst="rect">
            <a:avLst/>
          </a:prstGeom>
        </p:spPr>
      </p:pic>
      <p:sp>
        <p:nvSpPr>
          <p:cNvPr id="6" name="TextBox 5"/>
          <p:cNvSpPr txBox="1"/>
          <p:nvPr/>
        </p:nvSpPr>
        <p:spPr>
          <a:xfrm>
            <a:off x="7709809" y="5850374"/>
            <a:ext cx="1222964" cy="369332"/>
          </a:xfrm>
          <a:prstGeom prst="rect">
            <a:avLst/>
          </a:prstGeom>
          <a:noFill/>
        </p:spPr>
        <p:txBody>
          <a:bodyPr wrap="none" rtlCol="0">
            <a:spAutoFit/>
          </a:bodyPr>
          <a:lstStyle/>
          <a:p>
            <a:r>
              <a:rPr lang="en-US" dirty="0"/>
              <a:t>Page 11-13</a:t>
            </a:r>
          </a:p>
        </p:txBody>
      </p:sp>
    </p:spTree>
    <p:extLst>
      <p:ext uri="{BB962C8B-B14F-4D97-AF65-F5344CB8AC3E}">
        <p14:creationId xmlns:p14="http://schemas.microsoft.com/office/powerpoint/2010/main" val="243961983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MVA PowerPoint Template Without Numbers_2015 Final [Read-Only]" id="{E190E671-3733-4FE7-B259-42E5FCDFEEF1}" vid="{A4280F2C-45B8-49E0-B0E7-6805FCF7653F}"/>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MVA PowerPoint Template Without Numbers_2015 Final.potx [Read-Only]" id="{D8232D4A-AF26-40FF-A588-30471D16990C}" vid="{9142804A-442E-4D73-BB9A-1F90CF13F62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MVA PowerPoint Template Without Numbers_2015 Final.potx [Read-Only]" id="{D8232D4A-AF26-40FF-A588-30471D16990C}" vid="{9142804A-442E-4D73-BB9A-1F90CF13F6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F4EBB11A221942A2A876F8740F7C66" ma:contentTypeVersion="4" ma:contentTypeDescription="Create a new document." ma:contentTypeScope="" ma:versionID="f9364a6a209b6b880d4a09f9f4048577">
  <xsd:schema xmlns:xsd="http://www.w3.org/2001/XMLSchema" xmlns:xs="http://www.w3.org/2001/XMLSchema" xmlns:p="http://schemas.microsoft.com/office/2006/metadata/properties" xmlns:ns2="45f16f59-fa92-4759-9d46-3a815c839298" targetNamespace="http://schemas.microsoft.com/office/2006/metadata/properties" ma:root="true" ma:fieldsID="3a3a3ca76e57e8203e0b043d2bbc6109" ns2:_="">
    <xsd:import namespace="45f16f59-fa92-4759-9d46-3a815c83929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16f59-fa92-4759-9d46-3a815c83929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3BA0B4-DB1B-424A-998A-737348A44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f16f59-fa92-4759-9d46-3a815c839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155AB9-D593-4625-977D-24B694529A3E}">
  <ds:schemaRefs>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purl.org/dc/terms/"/>
    <ds:schemaRef ds:uri="http://www.w3.org/XML/1998/namespace"/>
    <ds:schemaRef ds:uri="45f16f59-fa92-4759-9d46-3a815c839298"/>
  </ds:schemaRefs>
</ds:datastoreItem>
</file>

<file path=customXml/itemProps3.xml><?xml version="1.0" encoding="utf-8"?>
<ds:datastoreItem xmlns:ds="http://schemas.openxmlformats.org/officeDocument/2006/customXml" ds:itemID="{D225D648-C6B3-4509-B17C-64852748F669}">
  <ds:schemaRefs>
    <ds:schemaRef ds:uri="http://schemas.microsoft.com/sharepoint/events"/>
  </ds:schemaRefs>
</ds:datastoreItem>
</file>

<file path=customXml/itemProps4.xml><?xml version="1.0" encoding="utf-8"?>
<ds:datastoreItem xmlns:ds="http://schemas.openxmlformats.org/officeDocument/2006/customXml" ds:itemID="{75EF1313-4241-4174-AE29-834399850D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AAMVA PowerPoint Template Without Numbers_2015 Final</Template>
  <TotalTime>2430</TotalTime>
  <Words>2348</Words>
  <Application>Microsoft Office PowerPoint</Application>
  <PresentationFormat>On-screen Show (4:3)</PresentationFormat>
  <Paragraphs>321</Paragraphs>
  <Slides>43</Slides>
  <Notes>43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43</vt:i4>
      </vt:variant>
    </vt:vector>
  </HeadingPairs>
  <TitlesOfParts>
    <vt:vector size="54" baseType="lpstr">
      <vt:lpstr>Arial</vt:lpstr>
      <vt:lpstr>Arial Bold</vt:lpstr>
      <vt:lpstr>Calibri</vt:lpstr>
      <vt:lpstr>Calibri Light</vt:lpstr>
      <vt:lpstr>Courier New</vt:lpstr>
      <vt:lpstr>Symbol</vt:lpstr>
      <vt:lpstr>Tahoma</vt:lpstr>
      <vt:lpstr>Times New Roman</vt:lpstr>
      <vt:lpstr>1_Office Theme</vt:lpstr>
      <vt:lpstr>2_Office Theme</vt:lpstr>
      <vt:lpstr>3_Office Theme</vt:lpstr>
      <vt:lpstr>CDL Test System Modernization Project </vt:lpstr>
      <vt:lpstr>Topics</vt:lpstr>
      <vt:lpstr>Objectives</vt:lpstr>
      <vt:lpstr>Core Project Goals</vt:lpstr>
      <vt:lpstr>2005 Vehicle Inspection Test</vt:lpstr>
      <vt:lpstr>Draft Score Sheet</vt:lpstr>
      <vt:lpstr>Draft Instructions</vt:lpstr>
      <vt:lpstr>Draft Check List</vt:lpstr>
      <vt:lpstr>Draft Check List</vt:lpstr>
      <vt:lpstr>Driver Manual Section 11</vt:lpstr>
      <vt:lpstr>What’s the Same?</vt:lpstr>
      <vt:lpstr>What’s Different?</vt:lpstr>
      <vt:lpstr>2005 Basic Control Skills Test</vt:lpstr>
      <vt:lpstr>Basic Control Skills </vt:lpstr>
      <vt:lpstr>Proposed Basic Control Skills </vt:lpstr>
      <vt:lpstr>Proposed Basic Control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the Same?</vt:lpstr>
      <vt:lpstr>What’s the Same?</vt:lpstr>
      <vt:lpstr>What’s Different?</vt:lpstr>
      <vt:lpstr>VI and BCS Score Forms</vt:lpstr>
      <vt:lpstr>Pilot Test - Florida</vt:lpstr>
      <vt:lpstr>Pilot Test - Florida</vt:lpstr>
      <vt:lpstr>PowerPoint Presentation</vt:lpstr>
      <vt:lpstr>Pilot Participants - Florida</vt:lpstr>
      <vt:lpstr>Pilot Test – New Hampshire</vt:lpstr>
      <vt:lpstr>PowerPoint Presentation</vt:lpstr>
      <vt:lpstr>Pilot Test – New Hampshire</vt:lpstr>
      <vt:lpstr>PowerPoint Presentation</vt:lpstr>
      <vt:lpstr>Pilot Participants – New Hampshire</vt:lpstr>
      <vt:lpstr>Next Steps</vt:lpstr>
      <vt:lpstr>Field Tests</vt:lpstr>
      <vt:lpstr>Field Tests (cont’d)</vt:lpstr>
      <vt:lpstr>Contact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CDL Testing System Modernization Proposal</dc:title>
  <dc:creator>Karen Morton</dc:creator>
  <cp:lastModifiedBy>Edwards, Jimmy (FMCSA)</cp:lastModifiedBy>
  <cp:revision>157</cp:revision>
  <cp:lastPrinted>2019-10-01T02:15:37Z</cp:lastPrinted>
  <dcterms:created xsi:type="dcterms:W3CDTF">2018-09-20T13:10:20Z</dcterms:created>
  <dcterms:modified xsi:type="dcterms:W3CDTF">2019-10-01T16:14:22Z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0x010100BAF4EBB11A221942A2A876F8740F7C66</vt:lpwstr>
  </property>
</Properties>
</file>