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notesSlides/notesSlide30.xml" ContentType="application/vnd.openxmlformats-officedocument.presentationml.notesSlide+xml"/>
  <Override PartName="/ppt/charts/chart2.xml" ContentType="application/vnd.openxmlformats-officedocument.drawingml.chart+xml"/>
  <Override PartName="/ppt/notesSlides/notesSlide31.xml" ContentType="application/vnd.openxmlformats-officedocument.presentationml.notesSlide+xml"/>
  <Override PartName="/ppt/charts/chart3.xml" ContentType="application/vnd.openxmlformats-officedocument.drawingml.chart+xml"/>
  <Override PartName="/ppt/notesSlides/notesSlide32.xml" ContentType="application/vnd.openxmlformats-officedocument.presentationml.notesSlide+xml"/>
  <Override PartName="/ppt/charts/chart4.xml" ContentType="application/vnd.openxmlformats-officedocument.drawingml.chart+xml"/>
  <Override PartName="/ppt/notesSlides/notesSlide33.xml" ContentType="application/vnd.openxmlformats-officedocument.presentationml.notesSlide+xml"/>
  <Override PartName="/ppt/charts/chart5.xml" ContentType="application/vnd.openxmlformats-officedocument.drawingml.chart+xml"/>
  <Override PartName="/ppt/notesSlides/notesSlide34.xml" ContentType="application/vnd.openxmlformats-officedocument.presentationml.notesSlide+xml"/>
  <Override PartName="/ppt/charts/chart6.xml" ContentType="application/vnd.openxmlformats-officedocument.drawingml.chart+xml"/>
  <Override PartName="/ppt/notesSlides/notesSlide35.xml" ContentType="application/vnd.openxmlformats-officedocument.presentationml.notesSlide+xml"/>
  <Override PartName="/ppt/charts/chart7.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6180" r:id="rId4"/>
  </p:sldMasterIdLst>
  <p:notesMasterIdLst>
    <p:notesMasterId r:id="rId68"/>
  </p:notesMasterIdLst>
  <p:handoutMasterIdLst>
    <p:handoutMasterId r:id="rId69"/>
  </p:handoutMasterIdLst>
  <p:sldIdLst>
    <p:sldId id="703" r:id="rId5"/>
    <p:sldId id="706" r:id="rId6"/>
    <p:sldId id="788" r:id="rId7"/>
    <p:sldId id="707" r:id="rId8"/>
    <p:sldId id="708" r:id="rId9"/>
    <p:sldId id="709" r:id="rId10"/>
    <p:sldId id="710" r:id="rId11"/>
    <p:sldId id="711" r:id="rId12"/>
    <p:sldId id="712" r:id="rId13"/>
    <p:sldId id="713" r:id="rId14"/>
    <p:sldId id="714" r:id="rId15"/>
    <p:sldId id="715" r:id="rId16"/>
    <p:sldId id="716" r:id="rId17"/>
    <p:sldId id="717" r:id="rId18"/>
    <p:sldId id="761" r:id="rId19"/>
    <p:sldId id="718" r:id="rId20"/>
    <p:sldId id="719" r:id="rId21"/>
    <p:sldId id="762" r:id="rId22"/>
    <p:sldId id="763" r:id="rId23"/>
    <p:sldId id="720" r:id="rId24"/>
    <p:sldId id="808" r:id="rId25"/>
    <p:sldId id="721" r:id="rId26"/>
    <p:sldId id="790" r:id="rId27"/>
    <p:sldId id="789" r:id="rId28"/>
    <p:sldId id="791" r:id="rId29"/>
    <p:sldId id="803" r:id="rId30"/>
    <p:sldId id="807" r:id="rId31"/>
    <p:sldId id="792" r:id="rId32"/>
    <p:sldId id="793" r:id="rId33"/>
    <p:sldId id="794" r:id="rId34"/>
    <p:sldId id="801" r:id="rId35"/>
    <p:sldId id="802" r:id="rId36"/>
    <p:sldId id="795" r:id="rId37"/>
    <p:sldId id="798" r:id="rId38"/>
    <p:sldId id="796" r:id="rId39"/>
    <p:sldId id="727" r:id="rId40"/>
    <p:sldId id="809" r:id="rId41"/>
    <p:sldId id="729" r:id="rId42"/>
    <p:sldId id="837" r:id="rId43"/>
    <p:sldId id="730" r:id="rId44"/>
    <p:sldId id="810" r:id="rId45"/>
    <p:sldId id="732" r:id="rId46"/>
    <p:sldId id="817" r:id="rId47"/>
    <p:sldId id="734" r:id="rId48"/>
    <p:sldId id="735" r:id="rId49"/>
    <p:sldId id="736" r:id="rId50"/>
    <p:sldId id="813" r:id="rId51"/>
    <p:sldId id="814" r:id="rId52"/>
    <p:sldId id="737" r:id="rId53"/>
    <p:sldId id="738" r:id="rId54"/>
    <p:sldId id="819" r:id="rId55"/>
    <p:sldId id="816" r:id="rId56"/>
    <p:sldId id="832" r:id="rId57"/>
    <p:sldId id="834" r:id="rId58"/>
    <p:sldId id="835" r:id="rId59"/>
    <p:sldId id="836" r:id="rId60"/>
    <p:sldId id="811" r:id="rId61"/>
    <p:sldId id="838" r:id="rId62"/>
    <p:sldId id="839" r:id="rId63"/>
    <p:sldId id="840" r:id="rId64"/>
    <p:sldId id="842" r:id="rId65"/>
    <p:sldId id="844" r:id="rId66"/>
    <p:sldId id="845" r:id="rId67"/>
  </p:sldIdLst>
  <p:sldSz cx="9144000" cy="6858000" type="screen4x3"/>
  <p:notesSz cx="6934200" cy="9220200"/>
  <p:defaultTextStyle>
    <a:defPPr>
      <a:defRPr lang="en-US"/>
    </a:defPPr>
    <a:lvl1pPr algn="l" rtl="0" fontAlgn="base">
      <a:spcBef>
        <a:spcPct val="0"/>
      </a:spcBef>
      <a:spcAft>
        <a:spcPct val="0"/>
      </a:spcAft>
      <a:defRPr sz="3000" kern="1200">
        <a:solidFill>
          <a:schemeClr val="tx1"/>
        </a:solidFill>
        <a:latin typeface="Garamond" pitchFamily="18" charset="0"/>
        <a:ea typeface="ＭＳ Ｐゴシック"/>
        <a:cs typeface="ＭＳ Ｐゴシック"/>
      </a:defRPr>
    </a:lvl1pPr>
    <a:lvl2pPr marL="457200" algn="l" rtl="0" fontAlgn="base">
      <a:spcBef>
        <a:spcPct val="0"/>
      </a:spcBef>
      <a:spcAft>
        <a:spcPct val="0"/>
      </a:spcAft>
      <a:defRPr sz="3000" kern="1200">
        <a:solidFill>
          <a:schemeClr val="tx1"/>
        </a:solidFill>
        <a:latin typeface="Garamond" pitchFamily="18" charset="0"/>
        <a:ea typeface="ＭＳ Ｐゴシック"/>
        <a:cs typeface="ＭＳ Ｐゴシック"/>
      </a:defRPr>
    </a:lvl2pPr>
    <a:lvl3pPr marL="914400" algn="l" rtl="0" fontAlgn="base">
      <a:spcBef>
        <a:spcPct val="0"/>
      </a:spcBef>
      <a:spcAft>
        <a:spcPct val="0"/>
      </a:spcAft>
      <a:defRPr sz="3000" kern="1200">
        <a:solidFill>
          <a:schemeClr val="tx1"/>
        </a:solidFill>
        <a:latin typeface="Garamond" pitchFamily="18" charset="0"/>
        <a:ea typeface="ＭＳ Ｐゴシック"/>
        <a:cs typeface="ＭＳ Ｐゴシック"/>
      </a:defRPr>
    </a:lvl3pPr>
    <a:lvl4pPr marL="1371600" algn="l" rtl="0" fontAlgn="base">
      <a:spcBef>
        <a:spcPct val="0"/>
      </a:spcBef>
      <a:spcAft>
        <a:spcPct val="0"/>
      </a:spcAft>
      <a:defRPr sz="3000" kern="1200">
        <a:solidFill>
          <a:schemeClr val="tx1"/>
        </a:solidFill>
        <a:latin typeface="Garamond" pitchFamily="18" charset="0"/>
        <a:ea typeface="ＭＳ Ｐゴシック"/>
        <a:cs typeface="ＭＳ Ｐゴシック"/>
      </a:defRPr>
    </a:lvl4pPr>
    <a:lvl5pPr marL="1828800" algn="l" rtl="0" fontAlgn="base">
      <a:spcBef>
        <a:spcPct val="0"/>
      </a:spcBef>
      <a:spcAft>
        <a:spcPct val="0"/>
      </a:spcAft>
      <a:defRPr sz="3000" kern="1200">
        <a:solidFill>
          <a:schemeClr val="tx1"/>
        </a:solidFill>
        <a:latin typeface="Garamond" pitchFamily="18" charset="0"/>
        <a:ea typeface="ＭＳ Ｐゴシック"/>
        <a:cs typeface="ＭＳ Ｐゴシック"/>
      </a:defRPr>
    </a:lvl5pPr>
    <a:lvl6pPr marL="2286000" algn="l" defTabSz="914400" rtl="0" eaLnBrk="1" latinLnBrk="0" hangingPunct="1">
      <a:defRPr sz="3000" kern="1200">
        <a:solidFill>
          <a:schemeClr val="tx1"/>
        </a:solidFill>
        <a:latin typeface="Garamond" pitchFamily="18" charset="0"/>
        <a:ea typeface="ＭＳ Ｐゴシック"/>
        <a:cs typeface="ＭＳ Ｐゴシック"/>
      </a:defRPr>
    </a:lvl6pPr>
    <a:lvl7pPr marL="2743200" algn="l" defTabSz="914400" rtl="0" eaLnBrk="1" latinLnBrk="0" hangingPunct="1">
      <a:defRPr sz="3000" kern="1200">
        <a:solidFill>
          <a:schemeClr val="tx1"/>
        </a:solidFill>
        <a:latin typeface="Garamond" pitchFamily="18" charset="0"/>
        <a:ea typeface="ＭＳ Ｐゴシック"/>
        <a:cs typeface="ＭＳ Ｐゴシック"/>
      </a:defRPr>
    </a:lvl7pPr>
    <a:lvl8pPr marL="3200400" algn="l" defTabSz="914400" rtl="0" eaLnBrk="1" latinLnBrk="0" hangingPunct="1">
      <a:defRPr sz="3000" kern="1200">
        <a:solidFill>
          <a:schemeClr val="tx1"/>
        </a:solidFill>
        <a:latin typeface="Garamond" pitchFamily="18" charset="0"/>
        <a:ea typeface="ＭＳ Ｐゴシック"/>
        <a:cs typeface="ＭＳ Ｐゴシック"/>
      </a:defRPr>
    </a:lvl8pPr>
    <a:lvl9pPr marL="3657600" algn="l" defTabSz="914400" rtl="0" eaLnBrk="1" latinLnBrk="0" hangingPunct="1">
      <a:defRPr sz="3000" kern="1200">
        <a:solidFill>
          <a:schemeClr val="tx1"/>
        </a:solidFill>
        <a:latin typeface="Garamond" pitchFamily="18" charset="0"/>
        <a:ea typeface="ＭＳ Ｐゴシック"/>
        <a:cs typeface="ＭＳ Ｐゴシック"/>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e DeLorenzo" initials="JPD"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BD54"/>
    <a:srgbClr val="3399FF"/>
    <a:srgbClr val="993300"/>
    <a:srgbClr val="990000"/>
    <a:srgbClr val="800000"/>
    <a:srgbClr val="E8E8E8"/>
    <a:srgbClr val="66CC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27" autoAdjust="0"/>
    <p:restoredTop sz="82281" autoAdjust="0"/>
  </p:normalViewPr>
  <p:slideViewPr>
    <p:cSldViewPr>
      <p:cViewPr varScale="1">
        <p:scale>
          <a:sx n="94" d="100"/>
          <a:sy n="94" d="100"/>
        </p:scale>
        <p:origin x="-210" y="-198"/>
      </p:cViewPr>
      <p:guideLst>
        <p:guide orient="horz" pos="2304"/>
        <p:guide pos="336"/>
      </p:guideLst>
    </p:cSldViewPr>
  </p:slideViewPr>
  <p:outlineViewPr>
    <p:cViewPr>
      <p:scale>
        <a:sx n="33" d="100"/>
        <a:sy n="33" d="100"/>
      </p:scale>
      <p:origin x="0" y="6150"/>
    </p:cViewPr>
  </p:outlineViewPr>
  <p:notesTextViewPr>
    <p:cViewPr>
      <p:scale>
        <a:sx n="100" d="100"/>
        <a:sy n="100" d="100"/>
      </p:scale>
      <p:origin x="0" y="0"/>
    </p:cViewPr>
  </p:notesTextViewPr>
  <p:sorterViewPr>
    <p:cViewPr>
      <p:scale>
        <a:sx n="100" d="100"/>
        <a:sy n="100" d="100"/>
      </p:scale>
      <p:origin x="0" y="17358"/>
    </p:cViewPr>
  </p:sorterViewPr>
  <p:notesViewPr>
    <p:cSldViewPr>
      <p:cViewPr>
        <p:scale>
          <a:sx n="66" d="100"/>
          <a:sy n="66" d="100"/>
        </p:scale>
        <p:origin x="-2358" y="210"/>
      </p:cViewPr>
      <p:guideLst>
        <p:guide orient="horz" pos="2905"/>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onathan.pearlman\Desktop\Crash%20rate%20by-BASIC%20Graphs%20SMS%203.0%2004-20-11.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onathan.pearlman\Desktop\Crash%20rate%20by-BASIC%20Graphs%20SMS%203.0%2004-20-11.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onathan.pearlman\Desktop\Crash%20rate%20by-BASIC%20Graphs%20SMS%203.0%2004-20-11.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jonathan.pearlman\Desktop\Crash%20rate%20by-BASIC%20Graphs%20SMS%203.0%2004-20-11.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jonathan.pearlman\Desktop\HM%20BASIC\Crash%20rate%20by-BASIC%20Graphs%20SMS%203.0%2003-15-11.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jonathan.pearlman\Desktop\HM%20BASIC\Crash%20rate%20by-BASIC%20Graphs%20SMS%203.0%2003-15-11.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jonathan.pearlman\Desktop\HM%20BASIC\Crash%20rate%20by-BASIC%20Graphs%20SMS%203.0%2003-15-1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503054989816916E-2"/>
          <c:y val="0.1060365704286967"/>
          <c:w val="0.87169042769857796"/>
          <c:h val="0.72526019247594053"/>
        </c:manualLayout>
      </c:layout>
      <c:scatterChart>
        <c:scatterStyle val="lineMarker"/>
        <c:varyColors val="0"/>
        <c:ser>
          <c:idx val="0"/>
          <c:order val="0"/>
          <c:tx>
            <c:v>Unsafe Driving</c:v>
          </c:tx>
          <c:spPr>
            <a:ln w="28575">
              <a:noFill/>
            </a:ln>
          </c:spPr>
          <c:marker>
            <c:symbol val="x"/>
            <c:size val="5"/>
            <c:spPr>
              <a:noFill/>
              <a:ln>
                <a:solidFill>
                  <a:srgbClr val="0000FF"/>
                </a:solidFill>
                <a:prstDash val="solid"/>
              </a:ln>
            </c:spPr>
          </c:marker>
          <c:trendline>
            <c:name>Trend (Unsafe Driving)</c:name>
            <c:spPr>
              <a:ln w="25400">
                <a:solidFill>
                  <a:srgbClr val="000080"/>
                </a:solidFill>
                <a:prstDash val="solid"/>
              </a:ln>
            </c:spPr>
            <c:trendlineType val="linear"/>
            <c:dispRSqr val="1"/>
            <c:dispEq val="0"/>
            <c:trendlineLbl>
              <c:layout>
                <c:manualLayout>
                  <c:x val="6.0558070866141879E-2"/>
                  <c:y val="-0.62266299212598464"/>
                </c:manualLayout>
              </c:layout>
              <c:numFmt formatCode="General" sourceLinked="0"/>
            </c:trendlineLbl>
          </c:trendline>
          <c:xVal>
            <c:numRef>
              <c:f>'Unsafe Driving'!$D$3:$D$102</c:f>
              <c:numCache>
                <c:formatCode>General</c:formatCode>
                <c:ptCount val="100"/>
                <c:pt idx="0">
                  <c:v>99</c:v>
                </c:pt>
                <c:pt idx="1">
                  <c:v>98</c:v>
                </c:pt>
                <c:pt idx="2">
                  <c:v>97</c:v>
                </c:pt>
                <c:pt idx="3">
                  <c:v>96</c:v>
                </c:pt>
                <c:pt idx="4">
                  <c:v>95</c:v>
                </c:pt>
                <c:pt idx="5">
                  <c:v>94</c:v>
                </c:pt>
                <c:pt idx="6">
                  <c:v>93</c:v>
                </c:pt>
                <c:pt idx="7">
                  <c:v>92</c:v>
                </c:pt>
                <c:pt idx="8">
                  <c:v>91</c:v>
                </c:pt>
                <c:pt idx="9">
                  <c:v>90</c:v>
                </c:pt>
                <c:pt idx="10">
                  <c:v>89</c:v>
                </c:pt>
                <c:pt idx="11">
                  <c:v>88</c:v>
                </c:pt>
                <c:pt idx="12">
                  <c:v>87</c:v>
                </c:pt>
                <c:pt idx="13">
                  <c:v>86</c:v>
                </c:pt>
                <c:pt idx="14">
                  <c:v>85</c:v>
                </c:pt>
                <c:pt idx="15">
                  <c:v>84</c:v>
                </c:pt>
                <c:pt idx="16">
                  <c:v>83</c:v>
                </c:pt>
                <c:pt idx="17">
                  <c:v>82</c:v>
                </c:pt>
                <c:pt idx="18">
                  <c:v>81</c:v>
                </c:pt>
                <c:pt idx="19">
                  <c:v>80</c:v>
                </c:pt>
                <c:pt idx="20">
                  <c:v>79</c:v>
                </c:pt>
                <c:pt idx="21">
                  <c:v>78</c:v>
                </c:pt>
                <c:pt idx="22">
                  <c:v>77</c:v>
                </c:pt>
                <c:pt idx="23">
                  <c:v>76</c:v>
                </c:pt>
                <c:pt idx="24">
                  <c:v>75</c:v>
                </c:pt>
                <c:pt idx="25">
                  <c:v>74</c:v>
                </c:pt>
                <c:pt idx="26">
                  <c:v>73</c:v>
                </c:pt>
                <c:pt idx="27">
                  <c:v>72</c:v>
                </c:pt>
                <c:pt idx="28">
                  <c:v>71</c:v>
                </c:pt>
                <c:pt idx="29">
                  <c:v>70</c:v>
                </c:pt>
                <c:pt idx="30">
                  <c:v>69</c:v>
                </c:pt>
                <c:pt idx="31">
                  <c:v>68</c:v>
                </c:pt>
                <c:pt idx="32">
                  <c:v>67</c:v>
                </c:pt>
                <c:pt idx="33">
                  <c:v>66</c:v>
                </c:pt>
                <c:pt idx="34">
                  <c:v>65</c:v>
                </c:pt>
                <c:pt idx="35">
                  <c:v>64</c:v>
                </c:pt>
                <c:pt idx="36">
                  <c:v>63</c:v>
                </c:pt>
                <c:pt idx="37">
                  <c:v>62</c:v>
                </c:pt>
                <c:pt idx="38">
                  <c:v>61</c:v>
                </c:pt>
                <c:pt idx="39">
                  <c:v>60</c:v>
                </c:pt>
                <c:pt idx="40">
                  <c:v>59</c:v>
                </c:pt>
                <c:pt idx="41">
                  <c:v>58</c:v>
                </c:pt>
                <c:pt idx="42">
                  <c:v>57</c:v>
                </c:pt>
                <c:pt idx="43">
                  <c:v>56</c:v>
                </c:pt>
                <c:pt idx="44">
                  <c:v>55</c:v>
                </c:pt>
                <c:pt idx="45">
                  <c:v>54</c:v>
                </c:pt>
                <c:pt idx="46">
                  <c:v>53</c:v>
                </c:pt>
                <c:pt idx="47">
                  <c:v>52</c:v>
                </c:pt>
                <c:pt idx="48">
                  <c:v>51</c:v>
                </c:pt>
                <c:pt idx="49">
                  <c:v>50</c:v>
                </c:pt>
                <c:pt idx="50">
                  <c:v>49</c:v>
                </c:pt>
                <c:pt idx="51">
                  <c:v>48</c:v>
                </c:pt>
                <c:pt idx="52">
                  <c:v>47</c:v>
                </c:pt>
                <c:pt idx="53">
                  <c:v>46</c:v>
                </c:pt>
                <c:pt idx="54">
                  <c:v>45</c:v>
                </c:pt>
                <c:pt idx="55">
                  <c:v>44</c:v>
                </c:pt>
                <c:pt idx="56">
                  <c:v>43</c:v>
                </c:pt>
                <c:pt idx="57">
                  <c:v>42</c:v>
                </c:pt>
                <c:pt idx="58">
                  <c:v>41</c:v>
                </c:pt>
                <c:pt idx="59">
                  <c:v>40</c:v>
                </c:pt>
                <c:pt idx="60">
                  <c:v>39</c:v>
                </c:pt>
                <c:pt idx="61">
                  <c:v>38</c:v>
                </c:pt>
                <c:pt idx="62">
                  <c:v>37</c:v>
                </c:pt>
                <c:pt idx="63">
                  <c:v>36</c:v>
                </c:pt>
                <c:pt idx="64">
                  <c:v>35</c:v>
                </c:pt>
                <c:pt idx="65">
                  <c:v>34</c:v>
                </c:pt>
                <c:pt idx="66">
                  <c:v>33</c:v>
                </c:pt>
                <c:pt idx="67">
                  <c:v>32</c:v>
                </c:pt>
                <c:pt idx="68">
                  <c:v>31</c:v>
                </c:pt>
                <c:pt idx="69">
                  <c:v>30</c:v>
                </c:pt>
                <c:pt idx="70">
                  <c:v>29</c:v>
                </c:pt>
                <c:pt idx="71">
                  <c:v>28</c:v>
                </c:pt>
                <c:pt idx="72">
                  <c:v>27</c:v>
                </c:pt>
                <c:pt idx="73">
                  <c:v>26</c:v>
                </c:pt>
                <c:pt idx="74">
                  <c:v>25</c:v>
                </c:pt>
                <c:pt idx="75">
                  <c:v>24</c:v>
                </c:pt>
                <c:pt idx="76">
                  <c:v>23</c:v>
                </c:pt>
                <c:pt idx="77">
                  <c:v>22</c:v>
                </c:pt>
                <c:pt idx="78">
                  <c:v>21</c:v>
                </c:pt>
                <c:pt idx="79">
                  <c:v>20</c:v>
                </c:pt>
                <c:pt idx="80">
                  <c:v>19</c:v>
                </c:pt>
                <c:pt idx="81">
                  <c:v>18</c:v>
                </c:pt>
                <c:pt idx="82">
                  <c:v>17</c:v>
                </c:pt>
                <c:pt idx="83">
                  <c:v>16</c:v>
                </c:pt>
                <c:pt idx="84">
                  <c:v>15</c:v>
                </c:pt>
                <c:pt idx="85">
                  <c:v>14</c:v>
                </c:pt>
                <c:pt idx="86">
                  <c:v>13</c:v>
                </c:pt>
                <c:pt idx="87">
                  <c:v>12</c:v>
                </c:pt>
                <c:pt idx="88">
                  <c:v>11</c:v>
                </c:pt>
                <c:pt idx="89">
                  <c:v>10</c:v>
                </c:pt>
                <c:pt idx="90">
                  <c:v>9</c:v>
                </c:pt>
                <c:pt idx="91">
                  <c:v>8</c:v>
                </c:pt>
                <c:pt idx="92">
                  <c:v>7</c:v>
                </c:pt>
                <c:pt idx="93">
                  <c:v>6</c:v>
                </c:pt>
                <c:pt idx="94">
                  <c:v>5</c:v>
                </c:pt>
                <c:pt idx="95">
                  <c:v>4</c:v>
                </c:pt>
                <c:pt idx="96">
                  <c:v>3</c:v>
                </c:pt>
                <c:pt idx="97">
                  <c:v>2</c:v>
                </c:pt>
                <c:pt idx="98">
                  <c:v>1</c:v>
                </c:pt>
                <c:pt idx="99">
                  <c:v>0</c:v>
                </c:pt>
              </c:numCache>
            </c:numRef>
          </c:xVal>
          <c:yVal>
            <c:numRef>
              <c:f>'Unsafe Driving'!$G$3:$G$102</c:f>
              <c:numCache>
                <c:formatCode>0.00</c:formatCode>
                <c:ptCount val="100"/>
                <c:pt idx="0">
                  <c:v>99.761678026124088</c:v>
                </c:pt>
                <c:pt idx="1">
                  <c:v>76.540513867385727</c:v>
                </c:pt>
                <c:pt idx="2">
                  <c:v>55.078375633502937</c:v>
                </c:pt>
                <c:pt idx="3">
                  <c:v>30.367554868331727</c:v>
                </c:pt>
                <c:pt idx="4">
                  <c:v>39.454471570069387</c:v>
                </c:pt>
                <c:pt idx="5">
                  <c:v>41.508409507722845</c:v>
                </c:pt>
                <c:pt idx="6">
                  <c:v>23.992072573654589</c:v>
                </c:pt>
                <c:pt idx="7">
                  <c:v>38.496987418249468</c:v>
                </c:pt>
                <c:pt idx="8">
                  <c:v>37.513792883798544</c:v>
                </c:pt>
                <c:pt idx="9">
                  <c:v>30.396377967601381</c:v>
                </c:pt>
                <c:pt idx="10">
                  <c:v>19.039919213622778</c:v>
                </c:pt>
                <c:pt idx="11">
                  <c:v>24.359518449156631</c:v>
                </c:pt>
                <c:pt idx="12">
                  <c:v>30.572584378899787</c:v>
                </c:pt>
                <c:pt idx="13">
                  <c:v>20.044973303002095</c:v>
                </c:pt>
                <c:pt idx="14">
                  <c:v>15.76832308318849</c:v>
                </c:pt>
                <c:pt idx="15">
                  <c:v>34.740111895228111</c:v>
                </c:pt>
                <c:pt idx="16">
                  <c:v>18.229508108848343</c:v>
                </c:pt>
                <c:pt idx="17">
                  <c:v>32.744232295602899</c:v>
                </c:pt>
                <c:pt idx="18">
                  <c:v>21.547299894968592</c:v>
                </c:pt>
                <c:pt idx="19">
                  <c:v>33.336893301307434</c:v>
                </c:pt>
                <c:pt idx="20">
                  <c:v>22.311726850729219</c:v>
                </c:pt>
                <c:pt idx="21">
                  <c:v>18.505096425061627</c:v>
                </c:pt>
                <c:pt idx="22">
                  <c:v>18.990754486826329</c:v>
                </c:pt>
                <c:pt idx="23">
                  <c:v>25.596582450489628</c:v>
                </c:pt>
                <c:pt idx="24">
                  <c:v>24.59154544135879</c:v>
                </c:pt>
                <c:pt idx="25">
                  <c:v>39.4244155899273</c:v>
                </c:pt>
                <c:pt idx="26">
                  <c:v>25.227599955856491</c:v>
                </c:pt>
                <c:pt idx="27">
                  <c:v>28.502028313762203</c:v>
                </c:pt>
                <c:pt idx="28">
                  <c:v>23.179672842097506</c:v>
                </c:pt>
                <c:pt idx="29">
                  <c:v>16.291785569225087</c:v>
                </c:pt>
                <c:pt idx="30">
                  <c:v>29.630933623499825</c:v>
                </c:pt>
                <c:pt idx="31">
                  <c:v>28.780794896698513</c:v>
                </c:pt>
                <c:pt idx="32">
                  <c:v>10.547358012964148</c:v>
                </c:pt>
                <c:pt idx="33">
                  <c:v>24.10934332395297</c:v>
                </c:pt>
                <c:pt idx="34">
                  <c:v>26.01430563852217</c:v>
                </c:pt>
                <c:pt idx="35">
                  <c:v>18.464057311193109</c:v>
                </c:pt>
                <c:pt idx="36">
                  <c:v>22.931656730526786</c:v>
                </c:pt>
                <c:pt idx="37">
                  <c:v>35.827223849021962</c:v>
                </c:pt>
                <c:pt idx="38">
                  <c:v>21.026900404351899</c:v>
                </c:pt>
                <c:pt idx="39">
                  <c:v>22.12639545686709</c:v>
                </c:pt>
                <c:pt idx="40">
                  <c:v>16.869570969492731</c:v>
                </c:pt>
                <c:pt idx="41">
                  <c:v>15.356484492558453</c:v>
                </c:pt>
                <c:pt idx="42">
                  <c:v>26.824090997778061</c:v>
                </c:pt>
                <c:pt idx="43">
                  <c:v>13.576176159774226</c:v>
                </c:pt>
                <c:pt idx="44">
                  <c:v>24.126945994373326</c:v>
                </c:pt>
                <c:pt idx="45">
                  <c:v>21.747156852542002</c:v>
                </c:pt>
                <c:pt idx="46">
                  <c:v>21.668974985576796</c:v>
                </c:pt>
                <c:pt idx="47">
                  <c:v>23.486902233412884</c:v>
                </c:pt>
                <c:pt idx="48">
                  <c:v>18.120272577774429</c:v>
                </c:pt>
                <c:pt idx="49">
                  <c:v>20.597763471154874</c:v>
                </c:pt>
                <c:pt idx="50">
                  <c:v>16.052787713879379</c:v>
                </c:pt>
                <c:pt idx="51">
                  <c:v>15.172098404828832</c:v>
                </c:pt>
                <c:pt idx="52">
                  <c:v>16.079428288721918</c:v>
                </c:pt>
                <c:pt idx="53">
                  <c:v>19.346492103896175</c:v>
                </c:pt>
                <c:pt idx="54">
                  <c:v>20.909582474366104</c:v>
                </c:pt>
                <c:pt idx="55">
                  <c:v>21.565010178008627</c:v>
                </c:pt>
                <c:pt idx="56">
                  <c:v>17.548955283570852</c:v>
                </c:pt>
                <c:pt idx="57">
                  <c:v>19.834293018111691</c:v>
                </c:pt>
                <c:pt idx="58">
                  <c:v>15.348830945613562</c:v>
                </c:pt>
                <c:pt idx="59">
                  <c:v>19.539122815554443</c:v>
                </c:pt>
                <c:pt idx="60">
                  <c:v>14.591745254797727</c:v>
                </c:pt>
                <c:pt idx="61">
                  <c:v>19.623619380305627</c:v>
                </c:pt>
                <c:pt idx="62">
                  <c:v>11.712032784450518</c:v>
                </c:pt>
                <c:pt idx="63">
                  <c:v>16.722093838346723</c:v>
                </c:pt>
                <c:pt idx="64">
                  <c:v>16.268580745572756</c:v>
                </c:pt>
                <c:pt idx="65">
                  <c:v>27.786685750621206</c:v>
                </c:pt>
                <c:pt idx="66">
                  <c:v>15.620351860574797</c:v>
                </c:pt>
                <c:pt idx="67">
                  <c:v>12.881219849156187</c:v>
                </c:pt>
                <c:pt idx="68">
                  <c:v>13.386117634646268</c:v>
                </c:pt>
                <c:pt idx="69">
                  <c:v>16.394249330988984</c:v>
                </c:pt>
                <c:pt idx="70">
                  <c:v>12.452707866047788</c:v>
                </c:pt>
                <c:pt idx="71">
                  <c:v>14.315634228403157</c:v>
                </c:pt>
                <c:pt idx="72">
                  <c:v>18.127848406303691</c:v>
                </c:pt>
                <c:pt idx="73">
                  <c:v>15.317985588378274</c:v>
                </c:pt>
                <c:pt idx="74">
                  <c:v>18.951962255271972</c:v>
                </c:pt>
                <c:pt idx="75">
                  <c:v>10.432946820868523</c:v>
                </c:pt>
                <c:pt idx="76">
                  <c:v>10.543031037384594</c:v>
                </c:pt>
                <c:pt idx="77">
                  <c:v>16.914061357992235</c:v>
                </c:pt>
                <c:pt idx="78">
                  <c:v>14.743033064699935</c:v>
                </c:pt>
                <c:pt idx="79">
                  <c:v>15.817276515249361</c:v>
                </c:pt>
                <c:pt idx="80">
                  <c:v>12.682339491094359</c:v>
                </c:pt>
                <c:pt idx="81">
                  <c:v>10.901913954836688</c:v>
                </c:pt>
                <c:pt idx="82">
                  <c:v>16.568247722938629</c:v>
                </c:pt>
                <c:pt idx="83">
                  <c:v>18.631567360383201</c:v>
                </c:pt>
                <c:pt idx="84">
                  <c:v>21.495580625559079</c:v>
                </c:pt>
                <c:pt idx="85">
                  <c:v>12.653950532512265</c:v>
                </c:pt>
                <c:pt idx="86">
                  <c:v>14.035314746670098</c:v>
                </c:pt>
                <c:pt idx="87">
                  <c:v>13.695951031323316</c:v>
                </c:pt>
                <c:pt idx="88">
                  <c:v>11.051438576629819</c:v>
                </c:pt>
                <c:pt idx="89">
                  <c:v>10.892907070117516</c:v>
                </c:pt>
                <c:pt idx="90">
                  <c:v>11.187363816915919</c:v>
                </c:pt>
                <c:pt idx="91">
                  <c:v>16.998500285849495</c:v>
                </c:pt>
                <c:pt idx="92">
                  <c:v>12.332647137428495</c:v>
                </c:pt>
                <c:pt idx="93">
                  <c:v>14.358771292296518</c:v>
                </c:pt>
                <c:pt idx="94">
                  <c:v>9.8985925488212825</c:v>
                </c:pt>
                <c:pt idx="95">
                  <c:v>14.952377186624634</c:v>
                </c:pt>
                <c:pt idx="96">
                  <c:v>13.016553622816431</c:v>
                </c:pt>
                <c:pt idx="97">
                  <c:v>9.5895201225210229</c:v>
                </c:pt>
                <c:pt idx="98">
                  <c:v>9.2331328966489554</c:v>
                </c:pt>
                <c:pt idx="99">
                  <c:v>10.515668530860049</c:v>
                </c:pt>
              </c:numCache>
            </c:numRef>
          </c:yVal>
          <c:smooth val="0"/>
        </c:ser>
        <c:ser>
          <c:idx val="1"/>
          <c:order val="1"/>
          <c:tx>
            <c:v>National Avg</c:v>
          </c:tx>
          <c:spPr>
            <a:ln w="25400">
              <a:solidFill>
                <a:srgbClr val="993300"/>
              </a:solidFill>
              <a:prstDash val="sysDash"/>
            </a:ln>
          </c:spPr>
          <c:marker>
            <c:symbol val="none"/>
          </c:marker>
          <c:xVal>
            <c:numRef>
              <c:f>'Unsafe Driving'!$D$3:$D$102</c:f>
              <c:numCache>
                <c:formatCode>General</c:formatCode>
                <c:ptCount val="100"/>
                <c:pt idx="0">
                  <c:v>99</c:v>
                </c:pt>
                <c:pt idx="1">
                  <c:v>98</c:v>
                </c:pt>
                <c:pt idx="2">
                  <c:v>97</c:v>
                </c:pt>
                <c:pt idx="3">
                  <c:v>96</c:v>
                </c:pt>
                <c:pt idx="4">
                  <c:v>95</c:v>
                </c:pt>
                <c:pt idx="5">
                  <c:v>94</c:v>
                </c:pt>
                <c:pt idx="6">
                  <c:v>93</c:v>
                </c:pt>
                <c:pt idx="7">
                  <c:v>92</c:v>
                </c:pt>
                <c:pt idx="8">
                  <c:v>91</c:v>
                </c:pt>
                <c:pt idx="9">
                  <c:v>90</c:v>
                </c:pt>
                <c:pt idx="10">
                  <c:v>89</c:v>
                </c:pt>
                <c:pt idx="11">
                  <c:v>88</c:v>
                </c:pt>
                <c:pt idx="12">
                  <c:v>87</c:v>
                </c:pt>
                <c:pt idx="13">
                  <c:v>86</c:v>
                </c:pt>
                <c:pt idx="14">
                  <c:v>85</c:v>
                </c:pt>
                <c:pt idx="15">
                  <c:v>84</c:v>
                </c:pt>
                <c:pt idx="16">
                  <c:v>83</c:v>
                </c:pt>
                <c:pt idx="17">
                  <c:v>82</c:v>
                </c:pt>
                <c:pt idx="18">
                  <c:v>81</c:v>
                </c:pt>
                <c:pt idx="19">
                  <c:v>80</c:v>
                </c:pt>
                <c:pt idx="20">
                  <c:v>79</c:v>
                </c:pt>
                <c:pt idx="21">
                  <c:v>78</c:v>
                </c:pt>
                <c:pt idx="22">
                  <c:v>77</c:v>
                </c:pt>
                <c:pt idx="23">
                  <c:v>76</c:v>
                </c:pt>
                <c:pt idx="24">
                  <c:v>75</c:v>
                </c:pt>
                <c:pt idx="25">
                  <c:v>74</c:v>
                </c:pt>
                <c:pt idx="26">
                  <c:v>73</c:v>
                </c:pt>
                <c:pt idx="27">
                  <c:v>72</c:v>
                </c:pt>
                <c:pt idx="28">
                  <c:v>71</c:v>
                </c:pt>
                <c:pt idx="29">
                  <c:v>70</c:v>
                </c:pt>
                <c:pt idx="30">
                  <c:v>69</c:v>
                </c:pt>
                <c:pt idx="31">
                  <c:v>68</c:v>
                </c:pt>
                <c:pt idx="32">
                  <c:v>67</c:v>
                </c:pt>
                <c:pt idx="33">
                  <c:v>66</c:v>
                </c:pt>
                <c:pt idx="34">
                  <c:v>65</c:v>
                </c:pt>
                <c:pt idx="35">
                  <c:v>64</c:v>
                </c:pt>
                <c:pt idx="36">
                  <c:v>63</c:v>
                </c:pt>
                <c:pt idx="37">
                  <c:v>62</c:v>
                </c:pt>
                <c:pt idx="38">
                  <c:v>61</c:v>
                </c:pt>
                <c:pt idx="39">
                  <c:v>60</c:v>
                </c:pt>
                <c:pt idx="40">
                  <c:v>59</c:v>
                </c:pt>
                <c:pt idx="41">
                  <c:v>58</c:v>
                </c:pt>
                <c:pt idx="42">
                  <c:v>57</c:v>
                </c:pt>
                <c:pt idx="43">
                  <c:v>56</c:v>
                </c:pt>
                <c:pt idx="44">
                  <c:v>55</c:v>
                </c:pt>
                <c:pt idx="45">
                  <c:v>54</c:v>
                </c:pt>
                <c:pt idx="46">
                  <c:v>53</c:v>
                </c:pt>
                <c:pt idx="47">
                  <c:v>52</c:v>
                </c:pt>
                <c:pt idx="48">
                  <c:v>51</c:v>
                </c:pt>
                <c:pt idx="49">
                  <c:v>50</c:v>
                </c:pt>
                <c:pt idx="50">
                  <c:v>49</c:v>
                </c:pt>
                <c:pt idx="51">
                  <c:v>48</c:v>
                </c:pt>
                <c:pt idx="52">
                  <c:v>47</c:v>
                </c:pt>
                <c:pt idx="53">
                  <c:v>46</c:v>
                </c:pt>
                <c:pt idx="54">
                  <c:v>45</c:v>
                </c:pt>
                <c:pt idx="55">
                  <c:v>44</c:v>
                </c:pt>
                <c:pt idx="56">
                  <c:v>43</c:v>
                </c:pt>
                <c:pt idx="57">
                  <c:v>42</c:v>
                </c:pt>
                <c:pt idx="58">
                  <c:v>41</c:v>
                </c:pt>
                <c:pt idx="59">
                  <c:v>40</c:v>
                </c:pt>
                <c:pt idx="60">
                  <c:v>39</c:v>
                </c:pt>
                <c:pt idx="61">
                  <c:v>38</c:v>
                </c:pt>
                <c:pt idx="62">
                  <c:v>37</c:v>
                </c:pt>
                <c:pt idx="63">
                  <c:v>36</c:v>
                </c:pt>
                <c:pt idx="64">
                  <c:v>35</c:v>
                </c:pt>
                <c:pt idx="65">
                  <c:v>34</c:v>
                </c:pt>
                <c:pt idx="66">
                  <c:v>33</c:v>
                </c:pt>
                <c:pt idx="67">
                  <c:v>32</c:v>
                </c:pt>
                <c:pt idx="68">
                  <c:v>31</c:v>
                </c:pt>
                <c:pt idx="69">
                  <c:v>30</c:v>
                </c:pt>
                <c:pt idx="70">
                  <c:v>29</c:v>
                </c:pt>
                <c:pt idx="71">
                  <c:v>28</c:v>
                </c:pt>
                <c:pt idx="72">
                  <c:v>27</c:v>
                </c:pt>
                <c:pt idx="73">
                  <c:v>26</c:v>
                </c:pt>
                <c:pt idx="74">
                  <c:v>25</c:v>
                </c:pt>
                <c:pt idx="75">
                  <c:v>24</c:v>
                </c:pt>
                <c:pt idx="76">
                  <c:v>23</c:v>
                </c:pt>
                <c:pt idx="77">
                  <c:v>22</c:v>
                </c:pt>
                <c:pt idx="78">
                  <c:v>21</c:v>
                </c:pt>
                <c:pt idx="79">
                  <c:v>20</c:v>
                </c:pt>
                <c:pt idx="80">
                  <c:v>19</c:v>
                </c:pt>
                <c:pt idx="81">
                  <c:v>18</c:v>
                </c:pt>
                <c:pt idx="82">
                  <c:v>17</c:v>
                </c:pt>
                <c:pt idx="83">
                  <c:v>16</c:v>
                </c:pt>
                <c:pt idx="84">
                  <c:v>15</c:v>
                </c:pt>
                <c:pt idx="85">
                  <c:v>14</c:v>
                </c:pt>
                <c:pt idx="86">
                  <c:v>13</c:v>
                </c:pt>
                <c:pt idx="87">
                  <c:v>12</c:v>
                </c:pt>
                <c:pt idx="88">
                  <c:v>11</c:v>
                </c:pt>
                <c:pt idx="89">
                  <c:v>10</c:v>
                </c:pt>
                <c:pt idx="90">
                  <c:v>9</c:v>
                </c:pt>
                <c:pt idx="91">
                  <c:v>8</c:v>
                </c:pt>
                <c:pt idx="92">
                  <c:v>7</c:v>
                </c:pt>
                <c:pt idx="93">
                  <c:v>6</c:v>
                </c:pt>
                <c:pt idx="94">
                  <c:v>5</c:v>
                </c:pt>
                <c:pt idx="95">
                  <c:v>4</c:v>
                </c:pt>
                <c:pt idx="96">
                  <c:v>3</c:v>
                </c:pt>
                <c:pt idx="97">
                  <c:v>2</c:v>
                </c:pt>
                <c:pt idx="98">
                  <c:v>1</c:v>
                </c:pt>
                <c:pt idx="99">
                  <c:v>0</c:v>
                </c:pt>
              </c:numCache>
            </c:numRef>
          </c:xVal>
          <c:yVal>
            <c:numRef>
              <c:f>'Unsafe Driving'!$B$3:$B$102</c:f>
              <c:numCache>
                <c:formatCode>General</c:formatCode>
                <c:ptCount val="100"/>
                <c:pt idx="0">
                  <c:v>15</c:v>
                </c:pt>
                <c:pt idx="1">
                  <c:v>15</c:v>
                </c:pt>
                <c:pt idx="2">
                  <c:v>15</c:v>
                </c:pt>
                <c:pt idx="3">
                  <c:v>15</c:v>
                </c:pt>
                <c:pt idx="4">
                  <c:v>15</c:v>
                </c:pt>
                <c:pt idx="5">
                  <c:v>15</c:v>
                </c:pt>
                <c:pt idx="6">
                  <c:v>15</c:v>
                </c:pt>
                <c:pt idx="7">
                  <c:v>15</c:v>
                </c:pt>
                <c:pt idx="8">
                  <c:v>15</c:v>
                </c:pt>
                <c:pt idx="9">
                  <c:v>15</c:v>
                </c:pt>
                <c:pt idx="10">
                  <c:v>15</c:v>
                </c:pt>
                <c:pt idx="11">
                  <c:v>15</c:v>
                </c:pt>
                <c:pt idx="12">
                  <c:v>15</c:v>
                </c:pt>
                <c:pt idx="13">
                  <c:v>15</c:v>
                </c:pt>
                <c:pt idx="14">
                  <c:v>15</c:v>
                </c:pt>
                <c:pt idx="15">
                  <c:v>15</c:v>
                </c:pt>
                <c:pt idx="16">
                  <c:v>15</c:v>
                </c:pt>
                <c:pt idx="17">
                  <c:v>15</c:v>
                </c:pt>
                <c:pt idx="18">
                  <c:v>15</c:v>
                </c:pt>
                <c:pt idx="19">
                  <c:v>15</c:v>
                </c:pt>
                <c:pt idx="20">
                  <c:v>15</c:v>
                </c:pt>
                <c:pt idx="21">
                  <c:v>15</c:v>
                </c:pt>
                <c:pt idx="22">
                  <c:v>15</c:v>
                </c:pt>
                <c:pt idx="23">
                  <c:v>15</c:v>
                </c:pt>
                <c:pt idx="24">
                  <c:v>15</c:v>
                </c:pt>
                <c:pt idx="25">
                  <c:v>15</c:v>
                </c:pt>
                <c:pt idx="26">
                  <c:v>15</c:v>
                </c:pt>
                <c:pt idx="27">
                  <c:v>15</c:v>
                </c:pt>
                <c:pt idx="28">
                  <c:v>15</c:v>
                </c:pt>
                <c:pt idx="29">
                  <c:v>15</c:v>
                </c:pt>
                <c:pt idx="30">
                  <c:v>15</c:v>
                </c:pt>
                <c:pt idx="31">
                  <c:v>15</c:v>
                </c:pt>
                <c:pt idx="32">
                  <c:v>15</c:v>
                </c:pt>
                <c:pt idx="33">
                  <c:v>15</c:v>
                </c:pt>
                <c:pt idx="34">
                  <c:v>15</c:v>
                </c:pt>
                <c:pt idx="35">
                  <c:v>15</c:v>
                </c:pt>
                <c:pt idx="36">
                  <c:v>15</c:v>
                </c:pt>
                <c:pt idx="37">
                  <c:v>15</c:v>
                </c:pt>
                <c:pt idx="38">
                  <c:v>15</c:v>
                </c:pt>
                <c:pt idx="39">
                  <c:v>15</c:v>
                </c:pt>
                <c:pt idx="40">
                  <c:v>15</c:v>
                </c:pt>
                <c:pt idx="41">
                  <c:v>15</c:v>
                </c:pt>
                <c:pt idx="42">
                  <c:v>15</c:v>
                </c:pt>
                <c:pt idx="43">
                  <c:v>15</c:v>
                </c:pt>
                <c:pt idx="44">
                  <c:v>15</c:v>
                </c:pt>
                <c:pt idx="45">
                  <c:v>15</c:v>
                </c:pt>
                <c:pt idx="46">
                  <c:v>15</c:v>
                </c:pt>
                <c:pt idx="47">
                  <c:v>15</c:v>
                </c:pt>
                <c:pt idx="48">
                  <c:v>15</c:v>
                </c:pt>
                <c:pt idx="49">
                  <c:v>15</c:v>
                </c:pt>
                <c:pt idx="50">
                  <c:v>15</c:v>
                </c:pt>
                <c:pt idx="51">
                  <c:v>15</c:v>
                </c:pt>
                <c:pt idx="52">
                  <c:v>15</c:v>
                </c:pt>
                <c:pt idx="53">
                  <c:v>15</c:v>
                </c:pt>
                <c:pt idx="54">
                  <c:v>15</c:v>
                </c:pt>
                <c:pt idx="55">
                  <c:v>15</c:v>
                </c:pt>
                <c:pt idx="56">
                  <c:v>15</c:v>
                </c:pt>
                <c:pt idx="57">
                  <c:v>15</c:v>
                </c:pt>
                <c:pt idx="58">
                  <c:v>15</c:v>
                </c:pt>
                <c:pt idx="59">
                  <c:v>15</c:v>
                </c:pt>
                <c:pt idx="60">
                  <c:v>15</c:v>
                </c:pt>
                <c:pt idx="61">
                  <c:v>15</c:v>
                </c:pt>
                <c:pt idx="62">
                  <c:v>15</c:v>
                </c:pt>
                <c:pt idx="63">
                  <c:v>15</c:v>
                </c:pt>
                <c:pt idx="64">
                  <c:v>15</c:v>
                </c:pt>
                <c:pt idx="65">
                  <c:v>15</c:v>
                </c:pt>
                <c:pt idx="66">
                  <c:v>15</c:v>
                </c:pt>
                <c:pt idx="67">
                  <c:v>15</c:v>
                </c:pt>
                <c:pt idx="68">
                  <c:v>15</c:v>
                </c:pt>
                <c:pt idx="69">
                  <c:v>15</c:v>
                </c:pt>
                <c:pt idx="70">
                  <c:v>15</c:v>
                </c:pt>
                <c:pt idx="71">
                  <c:v>15</c:v>
                </c:pt>
                <c:pt idx="72">
                  <c:v>15</c:v>
                </c:pt>
                <c:pt idx="73">
                  <c:v>15</c:v>
                </c:pt>
                <c:pt idx="74">
                  <c:v>15</c:v>
                </c:pt>
                <c:pt idx="75">
                  <c:v>15</c:v>
                </c:pt>
                <c:pt idx="76">
                  <c:v>15</c:v>
                </c:pt>
                <c:pt idx="77">
                  <c:v>15</c:v>
                </c:pt>
                <c:pt idx="78">
                  <c:v>15</c:v>
                </c:pt>
                <c:pt idx="79">
                  <c:v>15</c:v>
                </c:pt>
                <c:pt idx="80">
                  <c:v>15</c:v>
                </c:pt>
                <c:pt idx="81">
                  <c:v>15</c:v>
                </c:pt>
                <c:pt idx="82">
                  <c:v>15</c:v>
                </c:pt>
                <c:pt idx="83">
                  <c:v>15</c:v>
                </c:pt>
                <c:pt idx="84">
                  <c:v>15</c:v>
                </c:pt>
                <c:pt idx="85">
                  <c:v>15</c:v>
                </c:pt>
                <c:pt idx="86">
                  <c:v>15</c:v>
                </c:pt>
                <c:pt idx="87">
                  <c:v>15</c:v>
                </c:pt>
                <c:pt idx="88">
                  <c:v>15</c:v>
                </c:pt>
                <c:pt idx="89">
                  <c:v>15</c:v>
                </c:pt>
                <c:pt idx="90">
                  <c:v>15</c:v>
                </c:pt>
                <c:pt idx="91">
                  <c:v>15</c:v>
                </c:pt>
                <c:pt idx="92">
                  <c:v>15</c:v>
                </c:pt>
                <c:pt idx="93">
                  <c:v>15</c:v>
                </c:pt>
                <c:pt idx="94">
                  <c:v>15</c:v>
                </c:pt>
                <c:pt idx="95">
                  <c:v>15</c:v>
                </c:pt>
                <c:pt idx="96">
                  <c:v>15</c:v>
                </c:pt>
                <c:pt idx="97">
                  <c:v>15</c:v>
                </c:pt>
                <c:pt idx="98">
                  <c:v>15</c:v>
                </c:pt>
                <c:pt idx="99">
                  <c:v>15</c:v>
                </c:pt>
              </c:numCache>
            </c:numRef>
          </c:yVal>
          <c:smooth val="0"/>
        </c:ser>
        <c:dLbls>
          <c:showLegendKey val="0"/>
          <c:showVal val="0"/>
          <c:showCatName val="0"/>
          <c:showSerName val="0"/>
          <c:showPercent val="0"/>
          <c:showBubbleSize val="0"/>
        </c:dLbls>
        <c:axId val="212772352"/>
        <c:axId val="212774272"/>
      </c:scatterChart>
      <c:valAx>
        <c:axId val="212772352"/>
        <c:scaling>
          <c:orientation val="minMax"/>
          <c:max val="100"/>
        </c:scaling>
        <c:delete val="0"/>
        <c:axPos val="b"/>
        <c:title>
          <c:tx>
            <c:rich>
              <a:bodyPr/>
              <a:lstStyle/>
              <a:p>
                <a:pPr>
                  <a:defRPr b="1"/>
                </a:pPr>
                <a:r>
                  <a:rPr lang="en-US" b="1" dirty="0"/>
                  <a:t>BASIC Percentile</a:t>
                </a:r>
              </a:p>
            </c:rich>
          </c:tx>
          <c:layout>
            <c:manualLayout>
              <c:xMode val="edge"/>
              <c:yMode val="edge"/>
              <c:x val="0.40807305336832889"/>
              <c:y val="0.8799739282589677"/>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a:pPr>
            <a:endParaRPr lang="en-US"/>
          </a:p>
        </c:txPr>
        <c:crossAx val="212774272"/>
        <c:crosses val="autoZero"/>
        <c:crossBetween val="midCat"/>
      </c:valAx>
      <c:valAx>
        <c:axId val="212774272"/>
        <c:scaling>
          <c:orientation val="minMax"/>
          <c:max val="100"/>
        </c:scaling>
        <c:delete val="0"/>
        <c:axPos val="l"/>
        <c:majorGridlines>
          <c:spPr>
            <a:ln w="3175">
              <a:solidFill>
                <a:srgbClr val="969696"/>
              </a:solidFill>
              <a:prstDash val="solid"/>
            </a:ln>
          </c:spPr>
        </c:majorGridlines>
        <c:title>
          <c:tx>
            <c:rich>
              <a:bodyPr/>
              <a:lstStyle/>
              <a:p>
                <a:pPr>
                  <a:defRPr b="1"/>
                </a:pPr>
                <a:r>
                  <a:rPr lang="en-US" b="1" dirty="0"/>
                  <a:t>Crash Rate </a:t>
                </a:r>
                <a:r>
                  <a:rPr lang="en-US" b="1" dirty="0" smtClean="0"/>
                  <a:t>(crashes </a:t>
                </a:r>
                <a:r>
                  <a:rPr lang="en-US" b="1" dirty="0"/>
                  <a:t>per </a:t>
                </a:r>
                <a:r>
                  <a:rPr lang="en-US" b="1" dirty="0" smtClean="0"/>
                  <a:t>1,000 Adjusted PUs</a:t>
                </a:r>
                <a:r>
                  <a:rPr lang="en-US" b="1" dirty="0"/>
                  <a:t>)</a:t>
                </a:r>
              </a:p>
            </c:rich>
          </c:tx>
          <c:layout>
            <c:manualLayout>
              <c:xMode val="edge"/>
              <c:yMode val="edge"/>
              <c:x val="1.8499562554680673E-3"/>
              <c:y val="9.1600349956255739E-2"/>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212772352"/>
        <c:crosses val="autoZero"/>
        <c:crossBetween val="midCat"/>
      </c:valAx>
      <c:spPr>
        <a:solidFill>
          <a:srgbClr val="C0C0C0"/>
        </a:solidFill>
        <a:ln w="12700">
          <a:solidFill>
            <a:srgbClr val="808080"/>
          </a:solidFill>
          <a:prstDash val="solid"/>
        </a:ln>
      </c:spPr>
    </c:plotArea>
    <c:legend>
      <c:legendPos val="b"/>
      <c:layout>
        <c:manualLayout>
          <c:xMode val="edge"/>
          <c:yMode val="edge"/>
          <c:x val="5.2953156822810675E-2"/>
          <c:y val="0.9339863568398693"/>
          <c:w val="0.92464358452138495"/>
          <c:h val="5.8679706601466965E-2"/>
        </c:manualLayout>
      </c:layout>
      <c:overlay val="0"/>
      <c:spPr>
        <a:solidFill>
          <a:srgbClr val="FFFFFF"/>
        </a:solidFill>
        <a:ln w="3175">
          <a:solidFill>
            <a:srgbClr val="000000"/>
          </a:solidFill>
          <a:prstDash val="solid"/>
        </a:ln>
      </c:spPr>
    </c:legend>
    <c:plotVisOnly val="1"/>
    <c:dispBlanksAs val="gap"/>
    <c:showDLblsOverMax val="0"/>
  </c:chart>
  <c:spPr>
    <a:solidFill>
      <a:srgbClr val="FFFFFF"/>
    </a:solidFill>
    <a:ln w="3175">
      <a:solidFill>
        <a:srgbClr val="000000"/>
      </a:solidFill>
      <a:prstDash val="solid"/>
    </a:ln>
  </c:spPr>
  <c:txPr>
    <a:bodyPr/>
    <a:lstStyle/>
    <a:p>
      <a:pPr>
        <a:defRPr sz="1600"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9854745964229E-2"/>
          <c:y val="6.7044269466316725E-2"/>
          <c:w val="0.86788790151784312"/>
          <c:h val="0.77022082239720169"/>
        </c:manualLayout>
      </c:layout>
      <c:scatterChart>
        <c:scatterStyle val="lineMarker"/>
        <c:varyColors val="0"/>
        <c:ser>
          <c:idx val="0"/>
          <c:order val="0"/>
          <c:tx>
            <c:v>Unsafe Driving</c:v>
          </c:tx>
          <c:spPr>
            <a:ln w="28575">
              <a:noFill/>
            </a:ln>
          </c:spPr>
          <c:marker>
            <c:symbol val="x"/>
            <c:size val="5"/>
            <c:spPr>
              <a:noFill/>
              <a:ln>
                <a:solidFill>
                  <a:srgbClr val="0000FF"/>
                </a:solidFill>
                <a:prstDash val="solid"/>
              </a:ln>
            </c:spPr>
          </c:marker>
          <c:trendline>
            <c:name>Trend (Unsafe Driving)</c:name>
            <c:spPr>
              <a:ln w="25400">
                <a:solidFill>
                  <a:srgbClr val="000080"/>
                </a:solidFill>
                <a:prstDash val="solid"/>
              </a:ln>
            </c:spPr>
            <c:trendlineType val="linear"/>
            <c:dispRSqr val="1"/>
            <c:dispEq val="0"/>
            <c:trendlineLbl>
              <c:layout>
                <c:manualLayout>
                  <c:x val="6.0427274715660562E-2"/>
                  <c:y val="-0.35455573053368328"/>
                </c:manualLayout>
              </c:layout>
              <c:numFmt formatCode="General" sourceLinked="0"/>
            </c:trendlineLbl>
          </c:trendline>
          <c:xVal>
            <c:numRef>
              <c:f>'Unsafe Driving'!$D$3:$D$102</c:f>
              <c:numCache>
                <c:formatCode>General</c:formatCode>
                <c:ptCount val="100"/>
                <c:pt idx="0">
                  <c:v>99</c:v>
                </c:pt>
                <c:pt idx="1">
                  <c:v>98</c:v>
                </c:pt>
                <c:pt idx="2">
                  <c:v>97</c:v>
                </c:pt>
                <c:pt idx="3">
                  <c:v>96</c:v>
                </c:pt>
                <c:pt idx="4">
                  <c:v>95</c:v>
                </c:pt>
                <c:pt idx="5">
                  <c:v>94</c:v>
                </c:pt>
                <c:pt idx="6">
                  <c:v>93</c:v>
                </c:pt>
                <c:pt idx="7">
                  <c:v>92</c:v>
                </c:pt>
                <c:pt idx="8">
                  <c:v>91</c:v>
                </c:pt>
                <c:pt idx="9">
                  <c:v>90</c:v>
                </c:pt>
                <c:pt idx="10">
                  <c:v>89</c:v>
                </c:pt>
                <c:pt idx="11">
                  <c:v>88</c:v>
                </c:pt>
                <c:pt idx="12">
                  <c:v>87</c:v>
                </c:pt>
                <c:pt idx="13">
                  <c:v>86</c:v>
                </c:pt>
                <c:pt idx="14">
                  <c:v>85</c:v>
                </c:pt>
                <c:pt idx="15">
                  <c:v>84</c:v>
                </c:pt>
                <c:pt idx="16">
                  <c:v>83</c:v>
                </c:pt>
                <c:pt idx="17">
                  <c:v>82</c:v>
                </c:pt>
                <c:pt idx="18">
                  <c:v>81</c:v>
                </c:pt>
                <c:pt idx="19">
                  <c:v>80</c:v>
                </c:pt>
                <c:pt idx="20">
                  <c:v>79</c:v>
                </c:pt>
                <c:pt idx="21">
                  <c:v>78</c:v>
                </c:pt>
                <c:pt idx="22">
                  <c:v>77</c:v>
                </c:pt>
                <c:pt idx="23">
                  <c:v>76</c:v>
                </c:pt>
                <c:pt idx="24">
                  <c:v>75</c:v>
                </c:pt>
                <c:pt idx="25">
                  <c:v>74</c:v>
                </c:pt>
                <c:pt idx="26">
                  <c:v>73</c:v>
                </c:pt>
                <c:pt idx="27">
                  <c:v>72</c:v>
                </c:pt>
                <c:pt idx="28">
                  <c:v>71</c:v>
                </c:pt>
                <c:pt idx="29">
                  <c:v>70</c:v>
                </c:pt>
                <c:pt idx="30">
                  <c:v>69</c:v>
                </c:pt>
                <c:pt idx="31">
                  <c:v>68</c:v>
                </c:pt>
                <c:pt idx="32">
                  <c:v>67</c:v>
                </c:pt>
                <c:pt idx="33">
                  <c:v>66</c:v>
                </c:pt>
                <c:pt idx="34">
                  <c:v>65</c:v>
                </c:pt>
                <c:pt idx="35">
                  <c:v>64</c:v>
                </c:pt>
                <c:pt idx="36">
                  <c:v>63</c:v>
                </c:pt>
                <c:pt idx="37">
                  <c:v>62</c:v>
                </c:pt>
                <c:pt idx="38">
                  <c:v>61</c:v>
                </c:pt>
                <c:pt idx="39">
                  <c:v>60</c:v>
                </c:pt>
                <c:pt idx="40">
                  <c:v>59</c:v>
                </c:pt>
                <c:pt idx="41">
                  <c:v>58</c:v>
                </c:pt>
                <c:pt idx="42">
                  <c:v>57</c:v>
                </c:pt>
                <c:pt idx="43">
                  <c:v>56</c:v>
                </c:pt>
                <c:pt idx="44">
                  <c:v>55</c:v>
                </c:pt>
                <c:pt idx="45">
                  <c:v>54</c:v>
                </c:pt>
                <c:pt idx="46">
                  <c:v>53</c:v>
                </c:pt>
                <c:pt idx="47">
                  <c:v>52</c:v>
                </c:pt>
                <c:pt idx="48">
                  <c:v>51</c:v>
                </c:pt>
                <c:pt idx="49">
                  <c:v>50</c:v>
                </c:pt>
                <c:pt idx="50">
                  <c:v>49</c:v>
                </c:pt>
                <c:pt idx="51">
                  <c:v>48</c:v>
                </c:pt>
                <c:pt idx="52">
                  <c:v>47</c:v>
                </c:pt>
                <c:pt idx="53">
                  <c:v>46</c:v>
                </c:pt>
                <c:pt idx="54">
                  <c:v>45</c:v>
                </c:pt>
                <c:pt idx="55">
                  <c:v>44</c:v>
                </c:pt>
                <c:pt idx="56">
                  <c:v>43</c:v>
                </c:pt>
                <c:pt idx="57">
                  <c:v>42</c:v>
                </c:pt>
                <c:pt idx="58">
                  <c:v>41</c:v>
                </c:pt>
                <c:pt idx="59">
                  <c:v>40</c:v>
                </c:pt>
                <c:pt idx="60">
                  <c:v>39</c:v>
                </c:pt>
                <c:pt idx="61">
                  <c:v>38</c:v>
                </c:pt>
                <c:pt idx="62">
                  <c:v>37</c:v>
                </c:pt>
                <c:pt idx="63">
                  <c:v>36</c:v>
                </c:pt>
                <c:pt idx="64">
                  <c:v>35</c:v>
                </c:pt>
                <c:pt idx="65">
                  <c:v>34</c:v>
                </c:pt>
                <c:pt idx="66">
                  <c:v>33</c:v>
                </c:pt>
                <c:pt idx="67">
                  <c:v>32</c:v>
                </c:pt>
                <c:pt idx="68">
                  <c:v>31</c:v>
                </c:pt>
                <c:pt idx="69">
                  <c:v>30</c:v>
                </c:pt>
                <c:pt idx="70">
                  <c:v>29</c:v>
                </c:pt>
                <c:pt idx="71">
                  <c:v>28</c:v>
                </c:pt>
                <c:pt idx="72">
                  <c:v>27</c:v>
                </c:pt>
                <c:pt idx="73">
                  <c:v>26</c:v>
                </c:pt>
                <c:pt idx="74">
                  <c:v>25</c:v>
                </c:pt>
                <c:pt idx="75">
                  <c:v>24</c:v>
                </c:pt>
                <c:pt idx="76">
                  <c:v>23</c:v>
                </c:pt>
                <c:pt idx="77">
                  <c:v>22</c:v>
                </c:pt>
                <c:pt idx="78">
                  <c:v>21</c:v>
                </c:pt>
                <c:pt idx="79">
                  <c:v>20</c:v>
                </c:pt>
                <c:pt idx="80">
                  <c:v>19</c:v>
                </c:pt>
                <c:pt idx="81">
                  <c:v>18</c:v>
                </c:pt>
                <c:pt idx="82">
                  <c:v>17</c:v>
                </c:pt>
                <c:pt idx="83">
                  <c:v>16</c:v>
                </c:pt>
                <c:pt idx="84">
                  <c:v>15</c:v>
                </c:pt>
                <c:pt idx="85">
                  <c:v>14</c:v>
                </c:pt>
                <c:pt idx="86">
                  <c:v>13</c:v>
                </c:pt>
                <c:pt idx="87">
                  <c:v>12</c:v>
                </c:pt>
                <c:pt idx="88">
                  <c:v>11</c:v>
                </c:pt>
                <c:pt idx="89">
                  <c:v>10</c:v>
                </c:pt>
                <c:pt idx="90">
                  <c:v>9</c:v>
                </c:pt>
                <c:pt idx="91">
                  <c:v>8</c:v>
                </c:pt>
                <c:pt idx="92">
                  <c:v>7</c:v>
                </c:pt>
                <c:pt idx="93">
                  <c:v>6</c:v>
                </c:pt>
                <c:pt idx="94">
                  <c:v>5</c:v>
                </c:pt>
                <c:pt idx="95">
                  <c:v>4</c:v>
                </c:pt>
                <c:pt idx="96">
                  <c:v>3</c:v>
                </c:pt>
                <c:pt idx="97">
                  <c:v>2</c:v>
                </c:pt>
                <c:pt idx="98">
                  <c:v>1</c:v>
                </c:pt>
                <c:pt idx="99">
                  <c:v>0</c:v>
                </c:pt>
              </c:numCache>
            </c:numRef>
          </c:xVal>
          <c:yVal>
            <c:numRef>
              <c:f>'Unsafe Driving'!$H$3:$H$102</c:f>
              <c:numCache>
                <c:formatCode>0.00</c:formatCode>
                <c:ptCount val="100"/>
                <c:pt idx="0">
                  <c:v>131.69407207916029</c:v>
                </c:pt>
                <c:pt idx="1">
                  <c:v>87.833508270313402</c:v>
                </c:pt>
                <c:pt idx="2">
                  <c:v>111.59528360579047</c:v>
                </c:pt>
                <c:pt idx="3">
                  <c:v>105.10173679770411</c:v>
                </c:pt>
                <c:pt idx="4">
                  <c:v>90.990208515369105</c:v>
                </c:pt>
                <c:pt idx="5">
                  <c:v>92.939306120311471</c:v>
                </c:pt>
                <c:pt idx="6">
                  <c:v>83.969007573652888</c:v>
                </c:pt>
                <c:pt idx="7">
                  <c:v>73.462696017262857</c:v>
                </c:pt>
                <c:pt idx="8">
                  <c:v>82.698146843299384</c:v>
                </c:pt>
                <c:pt idx="9">
                  <c:v>84.043699587103887</c:v>
                </c:pt>
                <c:pt idx="10">
                  <c:v>95.126449327805659</c:v>
                </c:pt>
                <c:pt idx="11">
                  <c:v>76.552918437371758</c:v>
                </c:pt>
                <c:pt idx="12">
                  <c:v>87.755401184972399</c:v>
                </c:pt>
                <c:pt idx="13">
                  <c:v>90.1037782237523</c:v>
                </c:pt>
                <c:pt idx="14">
                  <c:v>74.145502994293381</c:v>
                </c:pt>
                <c:pt idx="15">
                  <c:v>79.757539275273842</c:v>
                </c:pt>
                <c:pt idx="16">
                  <c:v>69.416657770444942</c:v>
                </c:pt>
                <c:pt idx="17">
                  <c:v>79.700635775570333</c:v>
                </c:pt>
                <c:pt idx="18">
                  <c:v>74.602525699299193</c:v>
                </c:pt>
                <c:pt idx="19">
                  <c:v>76.481635999056465</c:v>
                </c:pt>
                <c:pt idx="20">
                  <c:v>70.397742216238839</c:v>
                </c:pt>
                <c:pt idx="21">
                  <c:v>80.632996358699344</c:v>
                </c:pt>
                <c:pt idx="22">
                  <c:v>76.675820211246048</c:v>
                </c:pt>
                <c:pt idx="23">
                  <c:v>78.227659846542267</c:v>
                </c:pt>
                <c:pt idx="24">
                  <c:v>70.699511999177545</c:v>
                </c:pt>
                <c:pt idx="25">
                  <c:v>77.500108550433026</c:v>
                </c:pt>
                <c:pt idx="26">
                  <c:v>88.157962949970226</c:v>
                </c:pt>
                <c:pt idx="27">
                  <c:v>63.543088183704128</c:v>
                </c:pt>
                <c:pt idx="28">
                  <c:v>71.758459269622733</c:v>
                </c:pt>
                <c:pt idx="29">
                  <c:v>72.475330775417618</c:v>
                </c:pt>
                <c:pt idx="30">
                  <c:v>69.729407551846109</c:v>
                </c:pt>
                <c:pt idx="31">
                  <c:v>71.127338320852587</c:v>
                </c:pt>
                <c:pt idx="32">
                  <c:v>65.019316092030252</c:v>
                </c:pt>
                <c:pt idx="33">
                  <c:v>81.042731257810289</c:v>
                </c:pt>
                <c:pt idx="34">
                  <c:v>66.945876607899478</c:v>
                </c:pt>
                <c:pt idx="35">
                  <c:v>72.112435023121279</c:v>
                </c:pt>
                <c:pt idx="36">
                  <c:v>62.154417518991394</c:v>
                </c:pt>
                <c:pt idx="37">
                  <c:v>68.267864718403644</c:v>
                </c:pt>
                <c:pt idx="38">
                  <c:v>60.531910369917732</c:v>
                </c:pt>
                <c:pt idx="39">
                  <c:v>70.470128847258579</c:v>
                </c:pt>
                <c:pt idx="40">
                  <c:v>65.910324662630927</c:v>
                </c:pt>
                <c:pt idx="41">
                  <c:v>73.110240006964318</c:v>
                </c:pt>
                <c:pt idx="42">
                  <c:v>69.098273781733496</c:v>
                </c:pt>
                <c:pt idx="43">
                  <c:v>67.750869337124058</c:v>
                </c:pt>
                <c:pt idx="44">
                  <c:v>61.52628989876083</c:v>
                </c:pt>
                <c:pt idx="45">
                  <c:v>66.327210620045349</c:v>
                </c:pt>
                <c:pt idx="46">
                  <c:v>61.096143860995682</c:v>
                </c:pt>
                <c:pt idx="47">
                  <c:v>70.461639915373979</c:v>
                </c:pt>
                <c:pt idx="48">
                  <c:v>58.19447169761289</c:v>
                </c:pt>
                <c:pt idx="49">
                  <c:v>73.055511036631643</c:v>
                </c:pt>
                <c:pt idx="50">
                  <c:v>68.379585836383356</c:v>
                </c:pt>
                <c:pt idx="51">
                  <c:v>67.255609881901805</c:v>
                </c:pt>
                <c:pt idx="52">
                  <c:v>62.101371385290044</c:v>
                </c:pt>
                <c:pt idx="53">
                  <c:v>74.327423779876213</c:v>
                </c:pt>
                <c:pt idx="54">
                  <c:v>63.158111591513709</c:v>
                </c:pt>
                <c:pt idx="55">
                  <c:v>59.968475259810155</c:v>
                </c:pt>
                <c:pt idx="56">
                  <c:v>63.112915882180069</c:v>
                </c:pt>
                <c:pt idx="57">
                  <c:v>61.432073050170558</c:v>
                </c:pt>
                <c:pt idx="58">
                  <c:v>59.016365174319496</c:v>
                </c:pt>
                <c:pt idx="59">
                  <c:v>53.218987978464014</c:v>
                </c:pt>
                <c:pt idx="60">
                  <c:v>70.570199434782779</c:v>
                </c:pt>
                <c:pt idx="61">
                  <c:v>50.023354884866627</c:v>
                </c:pt>
                <c:pt idx="62">
                  <c:v>57.655622751741433</c:v>
                </c:pt>
                <c:pt idx="63">
                  <c:v>59.516248509343512</c:v>
                </c:pt>
                <c:pt idx="64">
                  <c:v>63.646940437684741</c:v>
                </c:pt>
                <c:pt idx="65">
                  <c:v>68.901474327350044</c:v>
                </c:pt>
                <c:pt idx="66">
                  <c:v>68.135496099188089</c:v>
                </c:pt>
                <c:pt idx="67">
                  <c:v>62.779064540416492</c:v>
                </c:pt>
                <c:pt idx="68">
                  <c:v>69.83730202844005</c:v>
                </c:pt>
                <c:pt idx="69">
                  <c:v>65.846065758076747</c:v>
                </c:pt>
                <c:pt idx="70">
                  <c:v>62.386525064698994</c:v>
                </c:pt>
                <c:pt idx="71">
                  <c:v>62.418437796008831</c:v>
                </c:pt>
                <c:pt idx="72">
                  <c:v>61.295799773144637</c:v>
                </c:pt>
                <c:pt idx="73">
                  <c:v>60.78429650378429</c:v>
                </c:pt>
                <c:pt idx="74">
                  <c:v>54.762751495598231</c:v>
                </c:pt>
                <c:pt idx="75">
                  <c:v>58.419423284911346</c:v>
                </c:pt>
                <c:pt idx="76">
                  <c:v>53.148751922372163</c:v>
                </c:pt>
                <c:pt idx="77">
                  <c:v>58.335411739395241</c:v>
                </c:pt>
                <c:pt idx="78">
                  <c:v>56.482460128073207</c:v>
                </c:pt>
                <c:pt idx="79">
                  <c:v>51.966097289581882</c:v>
                </c:pt>
                <c:pt idx="80">
                  <c:v>54.189461050281224</c:v>
                </c:pt>
                <c:pt idx="81">
                  <c:v>51.142236360384686</c:v>
                </c:pt>
                <c:pt idx="82">
                  <c:v>51.553172163650025</c:v>
                </c:pt>
                <c:pt idx="83">
                  <c:v>53.817929014672295</c:v>
                </c:pt>
                <c:pt idx="84">
                  <c:v>56.938274381833942</c:v>
                </c:pt>
                <c:pt idx="85">
                  <c:v>61.501374678698774</c:v>
                </c:pt>
                <c:pt idx="86">
                  <c:v>49.577527726812995</c:v>
                </c:pt>
                <c:pt idx="87">
                  <c:v>54.054909490171781</c:v>
                </c:pt>
                <c:pt idx="88">
                  <c:v>52.12470657665088</c:v>
                </c:pt>
                <c:pt idx="89">
                  <c:v>53.936045663866992</c:v>
                </c:pt>
                <c:pt idx="90">
                  <c:v>54.200191639880863</c:v>
                </c:pt>
                <c:pt idx="91">
                  <c:v>56.658971361139969</c:v>
                </c:pt>
                <c:pt idx="92">
                  <c:v>55.145917466234565</c:v>
                </c:pt>
                <c:pt idx="93">
                  <c:v>49.838148679934221</c:v>
                </c:pt>
                <c:pt idx="94">
                  <c:v>52.607849761226703</c:v>
                </c:pt>
                <c:pt idx="95">
                  <c:v>47.521598046228561</c:v>
                </c:pt>
                <c:pt idx="96">
                  <c:v>37.506725171837836</c:v>
                </c:pt>
                <c:pt idx="97">
                  <c:v>50.525030712370238</c:v>
                </c:pt>
                <c:pt idx="98">
                  <c:v>36.690459810967461</c:v>
                </c:pt>
                <c:pt idx="99">
                  <c:v>28.202411078560257</c:v>
                </c:pt>
              </c:numCache>
            </c:numRef>
          </c:yVal>
          <c:smooth val="0"/>
        </c:ser>
        <c:ser>
          <c:idx val="1"/>
          <c:order val="1"/>
          <c:tx>
            <c:v>National Avg</c:v>
          </c:tx>
          <c:spPr>
            <a:ln w="25400">
              <a:solidFill>
                <a:srgbClr val="993300"/>
              </a:solidFill>
              <a:prstDash val="sysDash"/>
            </a:ln>
          </c:spPr>
          <c:marker>
            <c:symbol val="none"/>
          </c:marker>
          <c:xVal>
            <c:numRef>
              <c:f>'Unsafe Driving'!$D$3:$D$102</c:f>
              <c:numCache>
                <c:formatCode>General</c:formatCode>
                <c:ptCount val="100"/>
                <c:pt idx="0">
                  <c:v>99</c:v>
                </c:pt>
                <c:pt idx="1">
                  <c:v>98</c:v>
                </c:pt>
                <c:pt idx="2">
                  <c:v>97</c:v>
                </c:pt>
                <c:pt idx="3">
                  <c:v>96</c:v>
                </c:pt>
                <c:pt idx="4">
                  <c:v>95</c:v>
                </c:pt>
                <c:pt idx="5">
                  <c:v>94</c:v>
                </c:pt>
                <c:pt idx="6">
                  <c:v>93</c:v>
                </c:pt>
                <c:pt idx="7">
                  <c:v>92</c:v>
                </c:pt>
                <c:pt idx="8">
                  <c:v>91</c:v>
                </c:pt>
                <c:pt idx="9">
                  <c:v>90</c:v>
                </c:pt>
                <c:pt idx="10">
                  <c:v>89</c:v>
                </c:pt>
                <c:pt idx="11">
                  <c:v>88</c:v>
                </c:pt>
                <c:pt idx="12">
                  <c:v>87</c:v>
                </c:pt>
                <c:pt idx="13">
                  <c:v>86</c:v>
                </c:pt>
                <c:pt idx="14">
                  <c:v>85</c:v>
                </c:pt>
                <c:pt idx="15">
                  <c:v>84</c:v>
                </c:pt>
                <c:pt idx="16">
                  <c:v>83</c:v>
                </c:pt>
                <c:pt idx="17">
                  <c:v>82</c:v>
                </c:pt>
                <c:pt idx="18">
                  <c:v>81</c:v>
                </c:pt>
                <c:pt idx="19">
                  <c:v>80</c:v>
                </c:pt>
                <c:pt idx="20">
                  <c:v>79</c:v>
                </c:pt>
                <c:pt idx="21">
                  <c:v>78</c:v>
                </c:pt>
                <c:pt idx="22">
                  <c:v>77</c:v>
                </c:pt>
                <c:pt idx="23">
                  <c:v>76</c:v>
                </c:pt>
                <c:pt idx="24">
                  <c:v>75</c:v>
                </c:pt>
                <c:pt idx="25">
                  <c:v>74</c:v>
                </c:pt>
                <c:pt idx="26">
                  <c:v>73</c:v>
                </c:pt>
                <c:pt idx="27">
                  <c:v>72</c:v>
                </c:pt>
                <c:pt idx="28">
                  <c:v>71</c:v>
                </c:pt>
                <c:pt idx="29">
                  <c:v>70</c:v>
                </c:pt>
                <c:pt idx="30">
                  <c:v>69</c:v>
                </c:pt>
                <c:pt idx="31">
                  <c:v>68</c:v>
                </c:pt>
                <c:pt idx="32">
                  <c:v>67</c:v>
                </c:pt>
                <c:pt idx="33">
                  <c:v>66</c:v>
                </c:pt>
                <c:pt idx="34">
                  <c:v>65</c:v>
                </c:pt>
                <c:pt idx="35">
                  <c:v>64</c:v>
                </c:pt>
                <c:pt idx="36">
                  <c:v>63</c:v>
                </c:pt>
                <c:pt idx="37">
                  <c:v>62</c:v>
                </c:pt>
                <c:pt idx="38">
                  <c:v>61</c:v>
                </c:pt>
                <c:pt idx="39">
                  <c:v>60</c:v>
                </c:pt>
                <c:pt idx="40">
                  <c:v>59</c:v>
                </c:pt>
                <c:pt idx="41">
                  <c:v>58</c:v>
                </c:pt>
                <c:pt idx="42">
                  <c:v>57</c:v>
                </c:pt>
                <c:pt idx="43">
                  <c:v>56</c:v>
                </c:pt>
                <c:pt idx="44">
                  <c:v>55</c:v>
                </c:pt>
                <c:pt idx="45">
                  <c:v>54</c:v>
                </c:pt>
                <c:pt idx="46">
                  <c:v>53</c:v>
                </c:pt>
                <c:pt idx="47">
                  <c:v>52</c:v>
                </c:pt>
                <c:pt idx="48">
                  <c:v>51</c:v>
                </c:pt>
                <c:pt idx="49">
                  <c:v>50</c:v>
                </c:pt>
                <c:pt idx="50">
                  <c:v>49</c:v>
                </c:pt>
                <c:pt idx="51">
                  <c:v>48</c:v>
                </c:pt>
                <c:pt idx="52">
                  <c:v>47</c:v>
                </c:pt>
                <c:pt idx="53">
                  <c:v>46</c:v>
                </c:pt>
                <c:pt idx="54">
                  <c:v>45</c:v>
                </c:pt>
                <c:pt idx="55">
                  <c:v>44</c:v>
                </c:pt>
                <c:pt idx="56">
                  <c:v>43</c:v>
                </c:pt>
                <c:pt idx="57">
                  <c:v>42</c:v>
                </c:pt>
                <c:pt idx="58">
                  <c:v>41</c:v>
                </c:pt>
                <c:pt idx="59">
                  <c:v>40</c:v>
                </c:pt>
                <c:pt idx="60">
                  <c:v>39</c:v>
                </c:pt>
                <c:pt idx="61">
                  <c:v>38</c:v>
                </c:pt>
                <c:pt idx="62">
                  <c:v>37</c:v>
                </c:pt>
                <c:pt idx="63">
                  <c:v>36</c:v>
                </c:pt>
                <c:pt idx="64">
                  <c:v>35</c:v>
                </c:pt>
                <c:pt idx="65">
                  <c:v>34</c:v>
                </c:pt>
                <c:pt idx="66">
                  <c:v>33</c:v>
                </c:pt>
                <c:pt idx="67">
                  <c:v>32</c:v>
                </c:pt>
                <c:pt idx="68">
                  <c:v>31</c:v>
                </c:pt>
                <c:pt idx="69">
                  <c:v>30</c:v>
                </c:pt>
                <c:pt idx="70">
                  <c:v>29</c:v>
                </c:pt>
                <c:pt idx="71">
                  <c:v>28</c:v>
                </c:pt>
                <c:pt idx="72">
                  <c:v>27</c:v>
                </c:pt>
                <c:pt idx="73">
                  <c:v>26</c:v>
                </c:pt>
                <c:pt idx="74">
                  <c:v>25</c:v>
                </c:pt>
                <c:pt idx="75">
                  <c:v>24</c:v>
                </c:pt>
                <c:pt idx="76">
                  <c:v>23</c:v>
                </c:pt>
                <c:pt idx="77">
                  <c:v>22</c:v>
                </c:pt>
                <c:pt idx="78">
                  <c:v>21</c:v>
                </c:pt>
                <c:pt idx="79">
                  <c:v>20</c:v>
                </c:pt>
                <c:pt idx="80">
                  <c:v>19</c:v>
                </c:pt>
                <c:pt idx="81">
                  <c:v>18</c:v>
                </c:pt>
                <c:pt idx="82">
                  <c:v>17</c:v>
                </c:pt>
                <c:pt idx="83">
                  <c:v>16</c:v>
                </c:pt>
                <c:pt idx="84">
                  <c:v>15</c:v>
                </c:pt>
                <c:pt idx="85">
                  <c:v>14</c:v>
                </c:pt>
                <c:pt idx="86">
                  <c:v>13</c:v>
                </c:pt>
                <c:pt idx="87">
                  <c:v>12</c:v>
                </c:pt>
                <c:pt idx="88">
                  <c:v>11</c:v>
                </c:pt>
                <c:pt idx="89">
                  <c:v>10</c:v>
                </c:pt>
                <c:pt idx="90">
                  <c:v>9</c:v>
                </c:pt>
                <c:pt idx="91">
                  <c:v>8</c:v>
                </c:pt>
                <c:pt idx="92">
                  <c:v>7</c:v>
                </c:pt>
                <c:pt idx="93">
                  <c:v>6</c:v>
                </c:pt>
                <c:pt idx="94">
                  <c:v>5</c:v>
                </c:pt>
                <c:pt idx="95">
                  <c:v>4</c:v>
                </c:pt>
                <c:pt idx="96">
                  <c:v>3</c:v>
                </c:pt>
                <c:pt idx="97">
                  <c:v>2</c:v>
                </c:pt>
                <c:pt idx="98">
                  <c:v>1</c:v>
                </c:pt>
                <c:pt idx="99">
                  <c:v>0</c:v>
                </c:pt>
              </c:numCache>
            </c:numRef>
          </c:xVal>
          <c:yVal>
            <c:numRef>
              <c:f>'Unsafe Driving'!$C$3:$C$102</c:f>
              <c:numCache>
                <c:formatCode>General</c:formatCode>
                <c:ptCount val="100"/>
                <c:pt idx="0">
                  <c:v>54</c:v>
                </c:pt>
                <c:pt idx="1">
                  <c:v>54</c:v>
                </c:pt>
                <c:pt idx="2">
                  <c:v>54</c:v>
                </c:pt>
                <c:pt idx="3">
                  <c:v>54</c:v>
                </c:pt>
                <c:pt idx="4">
                  <c:v>54</c:v>
                </c:pt>
                <c:pt idx="5">
                  <c:v>54</c:v>
                </c:pt>
                <c:pt idx="6">
                  <c:v>54</c:v>
                </c:pt>
                <c:pt idx="7">
                  <c:v>54</c:v>
                </c:pt>
                <c:pt idx="8">
                  <c:v>54</c:v>
                </c:pt>
                <c:pt idx="9">
                  <c:v>54</c:v>
                </c:pt>
                <c:pt idx="10">
                  <c:v>54</c:v>
                </c:pt>
                <c:pt idx="11">
                  <c:v>54</c:v>
                </c:pt>
                <c:pt idx="12">
                  <c:v>54</c:v>
                </c:pt>
                <c:pt idx="13">
                  <c:v>54</c:v>
                </c:pt>
                <c:pt idx="14">
                  <c:v>54</c:v>
                </c:pt>
                <c:pt idx="15">
                  <c:v>54</c:v>
                </c:pt>
                <c:pt idx="16">
                  <c:v>54</c:v>
                </c:pt>
                <c:pt idx="17">
                  <c:v>54</c:v>
                </c:pt>
                <c:pt idx="18">
                  <c:v>54</c:v>
                </c:pt>
                <c:pt idx="19">
                  <c:v>54</c:v>
                </c:pt>
                <c:pt idx="20">
                  <c:v>54</c:v>
                </c:pt>
                <c:pt idx="21">
                  <c:v>54</c:v>
                </c:pt>
                <c:pt idx="22">
                  <c:v>54</c:v>
                </c:pt>
                <c:pt idx="23">
                  <c:v>54</c:v>
                </c:pt>
                <c:pt idx="24">
                  <c:v>54</c:v>
                </c:pt>
                <c:pt idx="25">
                  <c:v>54</c:v>
                </c:pt>
                <c:pt idx="26">
                  <c:v>54</c:v>
                </c:pt>
                <c:pt idx="27">
                  <c:v>54</c:v>
                </c:pt>
                <c:pt idx="28">
                  <c:v>54</c:v>
                </c:pt>
                <c:pt idx="29">
                  <c:v>54</c:v>
                </c:pt>
                <c:pt idx="30">
                  <c:v>54</c:v>
                </c:pt>
                <c:pt idx="31">
                  <c:v>54</c:v>
                </c:pt>
                <c:pt idx="32">
                  <c:v>54</c:v>
                </c:pt>
                <c:pt idx="33">
                  <c:v>54</c:v>
                </c:pt>
                <c:pt idx="34">
                  <c:v>54</c:v>
                </c:pt>
                <c:pt idx="35">
                  <c:v>54</c:v>
                </c:pt>
                <c:pt idx="36">
                  <c:v>54</c:v>
                </c:pt>
                <c:pt idx="37">
                  <c:v>54</c:v>
                </c:pt>
                <c:pt idx="38">
                  <c:v>54</c:v>
                </c:pt>
                <c:pt idx="39">
                  <c:v>54</c:v>
                </c:pt>
                <c:pt idx="40">
                  <c:v>54</c:v>
                </c:pt>
                <c:pt idx="41">
                  <c:v>54</c:v>
                </c:pt>
                <c:pt idx="42">
                  <c:v>54</c:v>
                </c:pt>
                <c:pt idx="43">
                  <c:v>54</c:v>
                </c:pt>
                <c:pt idx="44">
                  <c:v>54</c:v>
                </c:pt>
                <c:pt idx="45">
                  <c:v>54</c:v>
                </c:pt>
                <c:pt idx="46">
                  <c:v>54</c:v>
                </c:pt>
                <c:pt idx="47">
                  <c:v>54</c:v>
                </c:pt>
                <c:pt idx="48">
                  <c:v>54</c:v>
                </c:pt>
                <c:pt idx="49">
                  <c:v>54</c:v>
                </c:pt>
                <c:pt idx="50">
                  <c:v>54</c:v>
                </c:pt>
                <c:pt idx="51">
                  <c:v>54</c:v>
                </c:pt>
                <c:pt idx="52">
                  <c:v>54</c:v>
                </c:pt>
                <c:pt idx="53">
                  <c:v>54</c:v>
                </c:pt>
                <c:pt idx="54">
                  <c:v>54</c:v>
                </c:pt>
                <c:pt idx="55">
                  <c:v>54</c:v>
                </c:pt>
                <c:pt idx="56">
                  <c:v>54</c:v>
                </c:pt>
                <c:pt idx="57">
                  <c:v>54</c:v>
                </c:pt>
                <c:pt idx="58">
                  <c:v>54</c:v>
                </c:pt>
                <c:pt idx="59">
                  <c:v>54</c:v>
                </c:pt>
                <c:pt idx="60">
                  <c:v>54</c:v>
                </c:pt>
                <c:pt idx="61">
                  <c:v>54</c:v>
                </c:pt>
                <c:pt idx="62">
                  <c:v>54</c:v>
                </c:pt>
                <c:pt idx="63">
                  <c:v>54</c:v>
                </c:pt>
                <c:pt idx="64">
                  <c:v>54</c:v>
                </c:pt>
                <c:pt idx="65">
                  <c:v>54</c:v>
                </c:pt>
                <c:pt idx="66">
                  <c:v>54</c:v>
                </c:pt>
                <c:pt idx="67">
                  <c:v>54</c:v>
                </c:pt>
                <c:pt idx="68">
                  <c:v>54</c:v>
                </c:pt>
                <c:pt idx="69">
                  <c:v>54</c:v>
                </c:pt>
                <c:pt idx="70">
                  <c:v>54</c:v>
                </c:pt>
                <c:pt idx="71">
                  <c:v>54</c:v>
                </c:pt>
                <c:pt idx="72">
                  <c:v>54</c:v>
                </c:pt>
                <c:pt idx="73">
                  <c:v>54</c:v>
                </c:pt>
                <c:pt idx="74">
                  <c:v>54</c:v>
                </c:pt>
                <c:pt idx="75">
                  <c:v>54</c:v>
                </c:pt>
                <c:pt idx="76">
                  <c:v>54</c:v>
                </c:pt>
                <c:pt idx="77">
                  <c:v>54</c:v>
                </c:pt>
                <c:pt idx="78">
                  <c:v>54</c:v>
                </c:pt>
                <c:pt idx="79">
                  <c:v>54</c:v>
                </c:pt>
                <c:pt idx="80">
                  <c:v>54</c:v>
                </c:pt>
                <c:pt idx="81">
                  <c:v>54</c:v>
                </c:pt>
                <c:pt idx="82">
                  <c:v>54</c:v>
                </c:pt>
                <c:pt idx="83">
                  <c:v>54</c:v>
                </c:pt>
                <c:pt idx="84">
                  <c:v>54</c:v>
                </c:pt>
                <c:pt idx="85">
                  <c:v>54</c:v>
                </c:pt>
                <c:pt idx="86">
                  <c:v>54</c:v>
                </c:pt>
                <c:pt idx="87">
                  <c:v>54</c:v>
                </c:pt>
                <c:pt idx="88">
                  <c:v>54</c:v>
                </c:pt>
                <c:pt idx="89">
                  <c:v>54</c:v>
                </c:pt>
                <c:pt idx="90">
                  <c:v>54</c:v>
                </c:pt>
                <c:pt idx="91">
                  <c:v>54</c:v>
                </c:pt>
                <c:pt idx="92">
                  <c:v>54</c:v>
                </c:pt>
                <c:pt idx="93">
                  <c:v>54</c:v>
                </c:pt>
                <c:pt idx="94">
                  <c:v>54</c:v>
                </c:pt>
                <c:pt idx="95">
                  <c:v>54</c:v>
                </c:pt>
                <c:pt idx="96">
                  <c:v>54</c:v>
                </c:pt>
                <c:pt idx="97">
                  <c:v>54</c:v>
                </c:pt>
                <c:pt idx="98">
                  <c:v>54</c:v>
                </c:pt>
                <c:pt idx="99">
                  <c:v>54</c:v>
                </c:pt>
              </c:numCache>
            </c:numRef>
          </c:yVal>
          <c:smooth val="0"/>
        </c:ser>
        <c:dLbls>
          <c:showLegendKey val="0"/>
          <c:showVal val="0"/>
          <c:showCatName val="0"/>
          <c:showSerName val="0"/>
          <c:showPercent val="0"/>
          <c:showBubbleSize val="0"/>
        </c:dLbls>
        <c:axId val="212818944"/>
        <c:axId val="212829312"/>
      </c:scatterChart>
      <c:valAx>
        <c:axId val="212818944"/>
        <c:scaling>
          <c:orientation val="minMax"/>
          <c:max val="100"/>
        </c:scaling>
        <c:delete val="0"/>
        <c:axPos val="b"/>
        <c:title>
          <c:tx>
            <c:rich>
              <a:bodyPr/>
              <a:lstStyle/>
              <a:p>
                <a:pPr>
                  <a:defRPr b="1"/>
                </a:pPr>
                <a:r>
                  <a:rPr lang="en-US" b="1" dirty="0"/>
                  <a:t>BASIC Percentile</a:t>
                </a:r>
              </a:p>
            </c:rich>
          </c:tx>
          <c:layout>
            <c:manualLayout>
              <c:xMode val="edge"/>
              <c:yMode val="edge"/>
              <c:x val="0.40789381014873133"/>
              <c:y val="0.89318757655293057"/>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a:pPr>
            <a:endParaRPr lang="en-US"/>
          </a:p>
        </c:txPr>
        <c:crossAx val="212829312"/>
        <c:crosses val="autoZero"/>
        <c:crossBetween val="midCat"/>
      </c:valAx>
      <c:valAx>
        <c:axId val="212829312"/>
        <c:scaling>
          <c:orientation val="minMax"/>
        </c:scaling>
        <c:delete val="0"/>
        <c:axPos val="l"/>
        <c:majorGridlines>
          <c:spPr>
            <a:ln w="3175">
              <a:solidFill>
                <a:srgbClr val="969696"/>
              </a:solidFill>
              <a:prstDash val="solid"/>
            </a:ln>
          </c:spPr>
        </c:majorGridlines>
        <c:title>
          <c:tx>
            <c:rich>
              <a:bodyPr/>
              <a:lstStyle/>
              <a:p>
                <a:pPr>
                  <a:defRPr b="1"/>
                </a:pPr>
                <a:r>
                  <a:rPr lang="en-US" b="1" dirty="0"/>
                  <a:t>Crash Rate </a:t>
                </a:r>
                <a:r>
                  <a:rPr lang="en-US" b="1" dirty="0" smtClean="0"/>
                  <a:t>(crashes </a:t>
                </a:r>
                <a:r>
                  <a:rPr lang="en-US" b="1" dirty="0"/>
                  <a:t>per </a:t>
                </a:r>
                <a:r>
                  <a:rPr lang="en-US" b="1" dirty="0" smtClean="0"/>
                  <a:t>1,000 Adjusted PUs</a:t>
                </a:r>
                <a:r>
                  <a:rPr lang="en-US" b="1" dirty="0"/>
                  <a:t>)</a:t>
                </a:r>
              </a:p>
            </c:rich>
          </c:tx>
          <c:layout>
            <c:manualLayout>
              <c:xMode val="edge"/>
              <c:yMode val="edge"/>
              <c:x val="1.829286964129487E-3"/>
              <c:y val="5.2264391951006323E-2"/>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212818944"/>
        <c:crosses val="autoZero"/>
        <c:crossBetween val="midCat"/>
        <c:majorUnit val="25"/>
      </c:valAx>
      <c:spPr>
        <a:solidFill>
          <a:srgbClr val="C0C0C0"/>
        </a:solidFill>
        <a:ln w="12700">
          <a:solidFill>
            <a:srgbClr val="808080"/>
          </a:solidFill>
          <a:prstDash val="solid"/>
        </a:ln>
      </c:spPr>
    </c:plotArea>
    <c:legend>
      <c:legendPos val="b"/>
      <c:layout>
        <c:manualLayout>
          <c:xMode val="edge"/>
          <c:yMode val="edge"/>
          <c:x val="5.691078249365171E-2"/>
          <c:y val="0.93632174515921351"/>
          <c:w val="0.92276614813392133"/>
          <c:h val="5.6603773584905662E-2"/>
        </c:manualLayout>
      </c:layout>
      <c:overlay val="0"/>
      <c:spPr>
        <a:solidFill>
          <a:srgbClr val="FFFFFF"/>
        </a:solidFill>
        <a:ln w="3175">
          <a:solidFill>
            <a:srgbClr val="000000"/>
          </a:solidFill>
          <a:prstDash val="solid"/>
        </a:ln>
      </c:spPr>
    </c:legend>
    <c:plotVisOnly val="1"/>
    <c:dispBlanksAs val="gap"/>
    <c:showDLblsOverMax val="0"/>
  </c:chart>
  <c:spPr>
    <a:solidFill>
      <a:srgbClr val="FFFFFF"/>
    </a:solidFill>
    <a:ln w="3175">
      <a:solidFill>
        <a:srgbClr val="000000"/>
      </a:solidFill>
      <a:prstDash val="solid"/>
    </a:ln>
  </c:spPr>
  <c:txPr>
    <a:bodyPr/>
    <a:lstStyle/>
    <a:p>
      <a:pPr>
        <a:defRPr sz="1600"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466395112016587E-2"/>
          <c:y val="7.9369903762029737E-2"/>
          <c:w val="0.87372708757637618"/>
          <c:h val="0.75192685914260715"/>
        </c:manualLayout>
      </c:layout>
      <c:scatterChart>
        <c:scatterStyle val="lineMarker"/>
        <c:varyColors val="0"/>
        <c:ser>
          <c:idx val="0"/>
          <c:order val="0"/>
          <c:tx>
            <c:v>Crash</c:v>
          </c:tx>
          <c:spPr>
            <a:ln w="28575">
              <a:noFill/>
            </a:ln>
          </c:spPr>
          <c:marker>
            <c:symbol val="x"/>
            <c:size val="5"/>
            <c:spPr>
              <a:noFill/>
              <a:ln>
                <a:solidFill>
                  <a:srgbClr val="0000FF"/>
                </a:solidFill>
                <a:prstDash val="solid"/>
              </a:ln>
            </c:spPr>
          </c:marker>
          <c:trendline>
            <c:name>Trend (Crash Indicator)</c:name>
            <c:spPr>
              <a:ln w="25400">
                <a:solidFill>
                  <a:srgbClr val="000080"/>
                </a:solidFill>
                <a:prstDash val="solid"/>
              </a:ln>
            </c:spPr>
            <c:trendlineType val="linear"/>
            <c:dispRSqr val="1"/>
            <c:dispEq val="0"/>
            <c:trendlineLbl>
              <c:layout>
                <c:manualLayout>
                  <c:x val="6.057863079615048E-2"/>
                  <c:y val="-0.41252388451443617"/>
                </c:manualLayout>
              </c:layout>
              <c:numFmt formatCode="General" sourceLinked="0"/>
            </c:trendlineLbl>
          </c:trendline>
          <c:xVal>
            <c:numRef>
              <c:f>'Crash Indicator'!$D$3:$D$102</c:f>
              <c:numCache>
                <c:formatCode>General</c:formatCode>
                <c:ptCount val="100"/>
                <c:pt idx="0">
                  <c:v>99</c:v>
                </c:pt>
                <c:pt idx="1">
                  <c:v>98</c:v>
                </c:pt>
                <c:pt idx="2">
                  <c:v>97</c:v>
                </c:pt>
                <c:pt idx="3">
                  <c:v>96</c:v>
                </c:pt>
                <c:pt idx="4">
                  <c:v>95</c:v>
                </c:pt>
                <c:pt idx="5">
                  <c:v>94</c:v>
                </c:pt>
                <c:pt idx="6">
                  <c:v>93</c:v>
                </c:pt>
                <c:pt idx="7">
                  <c:v>92</c:v>
                </c:pt>
                <c:pt idx="8">
                  <c:v>91</c:v>
                </c:pt>
                <c:pt idx="9">
                  <c:v>90</c:v>
                </c:pt>
                <c:pt idx="10">
                  <c:v>89</c:v>
                </c:pt>
                <c:pt idx="11">
                  <c:v>88</c:v>
                </c:pt>
                <c:pt idx="12">
                  <c:v>87</c:v>
                </c:pt>
                <c:pt idx="13">
                  <c:v>86</c:v>
                </c:pt>
                <c:pt idx="14">
                  <c:v>85</c:v>
                </c:pt>
                <c:pt idx="15">
                  <c:v>84</c:v>
                </c:pt>
                <c:pt idx="16">
                  <c:v>83</c:v>
                </c:pt>
                <c:pt idx="17">
                  <c:v>82</c:v>
                </c:pt>
                <c:pt idx="18">
                  <c:v>81</c:v>
                </c:pt>
                <c:pt idx="19">
                  <c:v>80</c:v>
                </c:pt>
                <c:pt idx="20">
                  <c:v>79</c:v>
                </c:pt>
                <c:pt idx="21">
                  <c:v>78</c:v>
                </c:pt>
                <c:pt idx="22">
                  <c:v>77</c:v>
                </c:pt>
                <c:pt idx="23">
                  <c:v>76</c:v>
                </c:pt>
                <c:pt idx="24">
                  <c:v>75</c:v>
                </c:pt>
                <c:pt idx="25">
                  <c:v>74</c:v>
                </c:pt>
                <c:pt idx="26">
                  <c:v>73</c:v>
                </c:pt>
                <c:pt idx="27">
                  <c:v>72</c:v>
                </c:pt>
                <c:pt idx="28">
                  <c:v>71</c:v>
                </c:pt>
                <c:pt idx="29">
                  <c:v>70</c:v>
                </c:pt>
                <c:pt idx="30">
                  <c:v>69</c:v>
                </c:pt>
                <c:pt idx="31">
                  <c:v>68</c:v>
                </c:pt>
                <c:pt idx="32">
                  <c:v>67</c:v>
                </c:pt>
                <c:pt idx="33">
                  <c:v>66</c:v>
                </c:pt>
                <c:pt idx="34">
                  <c:v>65</c:v>
                </c:pt>
                <c:pt idx="35">
                  <c:v>64</c:v>
                </c:pt>
                <c:pt idx="36">
                  <c:v>63</c:v>
                </c:pt>
                <c:pt idx="37">
                  <c:v>62</c:v>
                </c:pt>
                <c:pt idx="38">
                  <c:v>61</c:v>
                </c:pt>
                <c:pt idx="39">
                  <c:v>60</c:v>
                </c:pt>
                <c:pt idx="40">
                  <c:v>59</c:v>
                </c:pt>
                <c:pt idx="41">
                  <c:v>58</c:v>
                </c:pt>
                <c:pt idx="42">
                  <c:v>57</c:v>
                </c:pt>
                <c:pt idx="43">
                  <c:v>56</c:v>
                </c:pt>
                <c:pt idx="44">
                  <c:v>55</c:v>
                </c:pt>
                <c:pt idx="45">
                  <c:v>54</c:v>
                </c:pt>
                <c:pt idx="46">
                  <c:v>53</c:v>
                </c:pt>
                <c:pt idx="47">
                  <c:v>52</c:v>
                </c:pt>
                <c:pt idx="48">
                  <c:v>51</c:v>
                </c:pt>
                <c:pt idx="49">
                  <c:v>50</c:v>
                </c:pt>
                <c:pt idx="50">
                  <c:v>49</c:v>
                </c:pt>
                <c:pt idx="51">
                  <c:v>48</c:v>
                </c:pt>
                <c:pt idx="52">
                  <c:v>47</c:v>
                </c:pt>
                <c:pt idx="53">
                  <c:v>46</c:v>
                </c:pt>
                <c:pt idx="54">
                  <c:v>45</c:v>
                </c:pt>
                <c:pt idx="55">
                  <c:v>44</c:v>
                </c:pt>
                <c:pt idx="56">
                  <c:v>43</c:v>
                </c:pt>
                <c:pt idx="57">
                  <c:v>42</c:v>
                </c:pt>
                <c:pt idx="58">
                  <c:v>41</c:v>
                </c:pt>
                <c:pt idx="59">
                  <c:v>40</c:v>
                </c:pt>
                <c:pt idx="60">
                  <c:v>39</c:v>
                </c:pt>
                <c:pt idx="61">
                  <c:v>38</c:v>
                </c:pt>
                <c:pt idx="62">
                  <c:v>37</c:v>
                </c:pt>
                <c:pt idx="63">
                  <c:v>36</c:v>
                </c:pt>
                <c:pt idx="64">
                  <c:v>35</c:v>
                </c:pt>
                <c:pt idx="65">
                  <c:v>34</c:v>
                </c:pt>
                <c:pt idx="66">
                  <c:v>33</c:v>
                </c:pt>
                <c:pt idx="67">
                  <c:v>32</c:v>
                </c:pt>
                <c:pt idx="68">
                  <c:v>31</c:v>
                </c:pt>
                <c:pt idx="69">
                  <c:v>30</c:v>
                </c:pt>
                <c:pt idx="70">
                  <c:v>29</c:v>
                </c:pt>
                <c:pt idx="71">
                  <c:v>28</c:v>
                </c:pt>
                <c:pt idx="72">
                  <c:v>27</c:v>
                </c:pt>
                <c:pt idx="73">
                  <c:v>26</c:v>
                </c:pt>
                <c:pt idx="74">
                  <c:v>25</c:v>
                </c:pt>
                <c:pt idx="75">
                  <c:v>24</c:v>
                </c:pt>
                <c:pt idx="76">
                  <c:v>23</c:v>
                </c:pt>
                <c:pt idx="77">
                  <c:v>22</c:v>
                </c:pt>
                <c:pt idx="78">
                  <c:v>21</c:v>
                </c:pt>
                <c:pt idx="79">
                  <c:v>20</c:v>
                </c:pt>
                <c:pt idx="80">
                  <c:v>19</c:v>
                </c:pt>
                <c:pt idx="81">
                  <c:v>18</c:v>
                </c:pt>
                <c:pt idx="82">
                  <c:v>17</c:v>
                </c:pt>
                <c:pt idx="83">
                  <c:v>16</c:v>
                </c:pt>
                <c:pt idx="84">
                  <c:v>15</c:v>
                </c:pt>
                <c:pt idx="85">
                  <c:v>14</c:v>
                </c:pt>
                <c:pt idx="86">
                  <c:v>13</c:v>
                </c:pt>
                <c:pt idx="87">
                  <c:v>12</c:v>
                </c:pt>
                <c:pt idx="88">
                  <c:v>11</c:v>
                </c:pt>
                <c:pt idx="89">
                  <c:v>10</c:v>
                </c:pt>
                <c:pt idx="90">
                  <c:v>9</c:v>
                </c:pt>
                <c:pt idx="91">
                  <c:v>8</c:v>
                </c:pt>
                <c:pt idx="92">
                  <c:v>7</c:v>
                </c:pt>
                <c:pt idx="93">
                  <c:v>6</c:v>
                </c:pt>
                <c:pt idx="94">
                  <c:v>5</c:v>
                </c:pt>
                <c:pt idx="95">
                  <c:v>4</c:v>
                </c:pt>
                <c:pt idx="96">
                  <c:v>3</c:v>
                </c:pt>
                <c:pt idx="97">
                  <c:v>2</c:v>
                </c:pt>
                <c:pt idx="98">
                  <c:v>1</c:v>
                </c:pt>
                <c:pt idx="99">
                  <c:v>0</c:v>
                </c:pt>
              </c:numCache>
            </c:numRef>
          </c:xVal>
          <c:yVal>
            <c:numRef>
              <c:f>'Crash Indicator'!$G$3:$G$102</c:f>
              <c:numCache>
                <c:formatCode>0.00</c:formatCode>
                <c:ptCount val="100"/>
                <c:pt idx="0">
                  <c:v>239.8636203986876</c:v>
                </c:pt>
                <c:pt idx="1">
                  <c:v>93.550115336497768</c:v>
                </c:pt>
                <c:pt idx="2">
                  <c:v>63.091360665935404</c:v>
                </c:pt>
                <c:pt idx="3">
                  <c:v>51.629955616975018</c:v>
                </c:pt>
                <c:pt idx="4">
                  <c:v>71.705917687559278</c:v>
                </c:pt>
                <c:pt idx="5">
                  <c:v>54.896201849820862</c:v>
                </c:pt>
                <c:pt idx="6">
                  <c:v>59.263240281348246</c:v>
                </c:pt>
                <c:pt idx="7">
                  <c:v>36.586463682398559</c:v>
                </c:pt>
                <c:pt idx="8">
                  <c:v>47.132559601687298</c:v>
                </c:pt>
                <c:pt idx="9">
                  <c:v>58.06607015976104</c:v>
                </c:pt>
                <c:pt idx="10">
                  <c:v>38.194822088986783</c:v>
                </c:pt>
                <c:pt idx="11">
                  <c:v>40.754755700411629</c:v>
                </c:pt>
                <c:pt idx="12">
                  <c:v>40.384524565800703</c:v>
                </c:pt>
                <c:pt idx="13">
                  <c:v>39.401992246505813</c:v>
                </c:pt>
                <c:pt idx="14">
                  <c:v>30.798345998782406</c:v>
                </c:pt>
                <c:pt idx="15">
                  <c:v>33.450859652607512</c:v>
                </c:pt>
                <c:pt idx="16">
                  <c:v>30.608241022246307</c:v>
                </c:pt>
                <c:pt idx="17">
                  <c:v>21.556530975635287</c:v>
                </c:pt>
                <c:pt idx="18">
                  <c:v>28.211474170774736</c:v>
                </c:pt>
                <c:pt idx="19">
                  <c:v>32.369140151227427</c:v>
                </c:pt>
                <c:pt idx="20">
                  <c:v>28.848791152710433</c:v>
                </c:pt>
                <c:pt idx="21">
                  <c:v>28.394907019117991</c:v>
                </c:pt>
                <c:pt idx="22">
                  <c:v>37.183599361411837</c:v>
                </c:pt>
                <c:pt idx="23">
                  <c:v>32.064397874941861</c:v>
                </c:pt>
                <c:pt idx="24">
                  <c:v>35.582873401724378</c:v>
                </c:pt>
                <c:pt idx="25">
                  <c:v>23.559731816845566</c:v>
                </c:pt>
                <c:pt idx="26">
                  <c:v>14.918802490138011</c:v>
                </c:pt>
                <c:pt idx="27">
                  <c:v>27.215478235019972</c:v>
                </c:pt>
                <c:pt idx="28">
                  <c:v>35.055020764025912</c:v>
                </c:pt>
                <c:pt idx="29">
                  <c:v>18.704262419846671</c:v>
                </c:pt>
                <c:pt idx="30">
                  <c:v>24.858196699407728</c:v>
                </c:pt>
                <c:pt idx="31">
                  <c:v>16.80516081754859</c:v>
                </c:pt>
                <c:pt idx="32">
                  <c:v>31.33497543911956</c:v>
                </c:pt>
                <c:pt idx="33">
                  <c:v>21.673060932247992</c:v>
                </c:pt>
                <c:pt idx="34">
                  <c:v>30.592294047360095</c:v>
                </c:pt>
                <c:pt idx="35">
                  <c:v>24.238559243322264</c:v>
                </c:pt>
                <c:pt idx="36">
                  <c:v>24.402405426444236</c:v>
                </c:pt>
                <c:pt idx="37">
                  <c:v>22.793541549723564</c:v>
                </c:pt>
                <c:pt idx="38">
                  <c:v>28.85939073399609</c:v>
                </c:pt>
                <c:pt idx="39">
                  <c:v>21.709095754185533</c:v>
                </c:pt>
                <c:pt idx="40">
                  <c:v>23.924475653567793</c:v>
                </c:pt>
                <c:pt idx="41">
                  <c:v>17.920010384483078</c:v>
                </c:pt>
                <c:pt idx="42">
                  <c:v>23.264246389131586</c:v>
                </c:pt>
                <c:pt idx="43">
                  <c:v>17.823650092966027</c:v>
                </c:pt>
                <c:pt idx="44">
                  <c:v>14.863761432178629</c:v>
                </c:pt>
                <c:pt idx="45">
                  <c:v>19.636386008334625</c:v>
                </c:pt>
                <c:pt idx="46">
                  <c:v>20.411939799614558</c:v>
                </c:pt>
                <c:pt idx="47">
                  <c:v>22.276335153031461</c:v>
                </c:pt>
                <c:pt idx="48">
                  <c:v>21.066048230545412</c:v>
                </c:pt>
                <c:pt idx="49">
                  <c:v>24.555983568475213</c:v>
                </c:pt>
                <c:pt idx="50">
                  <c:v>16.188708652626886</c:v>
                </c:pt>
                <c:pt idx="51">
                  <c:v>19.765521062495786</c:v>
                </c:pt>
                <c:pt idx="52">
                  <c:v>17.095377568917517</c:v>
                </c:pt>
                <c:pt idx="53">
                  <c:v>19.898286851509702</c:v>
                </c:pt>
                <c:pt idx="54">
                  <c:v>17.963683276735416</c:v>
                </c:pt>
                <c:pt idx="55">
                  <c:v>21.701406997567371</c:v>
                </c:pt>
                <c:pt idx="56">
                  <c:v>18.354339791029929</c:v>
                </c:pt>
                <c:pt idx="57">
                  <c:v>20.605203580609309</c:v>
                </c:pt>
                <c:pt idx="58">
                  <c:v>15.768731529498016</c:v>
                </c:pt>
                <c:pt idx="59">
                  <c:v>17.571837550064121</c:v>
                </c:pt>
                <c:pt idx="60">
                  <c:v>25.869535788145427</c:v>
                </c:pt>
                <c:pt idx="61">
                  <c:v>16.729222603273612</c:v>
                </c:pt>
                <c:pt idx="62">
                  <c:v>27.471723023466129</c:v>
                </c:pt>
                <c:pt idx="63">
                  <c:v>16.123070177551327</c:v>
                </c:pt>
                <c:pt idx="64">
                  <c:v>17.178286173441329</c:v>
                </c:pt>
                <c:pt idx="65">
                  <c:v>15.187774813292888</c:v>
                </c:pt>
                <c:pt idx="66">
                  <c:v>15.89179761267372</c:v>
                </c:pt>
                <c:pt idx="67">
                  <c:v>14.110637325577336</c:v>
                </c:pt>
                <c:pt idx="68">
                  <c:v>13.548562331903902</c:v>
                </c:pt>
                <c:pt idx="69">
                  <c:v>19.820594891537773</c:v>
                </c:pt>
                <c:pt idx="70">
                  <c:v>14.488766395772833</c:v>
                </c:pt>
                <c:pt idx="71">
                  <c:v>14.126043160328603</c:v>
                </c:pt>
                <c:pt idx="72">
                  <c:v>13.657747541961324</c:v>
                </c:pt>
                <c:pt idx="73">
                  <c:v>18.559268832479887</c:v>
                </c:pt>
                <c:pt idx="74">
                  <c:v>13.954218930463568</c:v>
                </c:pt>
                <c:pt idx="75">
                  <c:v>14.123248690272098</c:v>
                </c:pt>
                <c:pt idx="76">
                  <c:v>9.77666266477598</c:v>
                </c:pt>
                <c:pt idx="77">
                  <c:v>12.832649798026765</c:v>
                </c:pt>
                <c:pt idx="78">
                  <c:v>14.194668193602499</c:v>
                </c:pt>
                <c:pt idx="79">
                  <c:v>15.201121038706418</c:v>
                </c:pt>
                <c:pt idx="80">
                  <c:v>14.385702680628034</c:v>
                </c:pt>
                <c:pt idx="81">
                  <c:v>11.099579603005274</c:v>
                </c:pt>
                <c:pt idx="82">
                  <c:v>10.784198328574067</c:v>
                </c:pt>
                <c:pt idx="83">
                  <c:v>9.4220192295321823</c:v>
                </c:pt>
                <c:pt idx="84">
                  <c:v>15.439918647286111</c:v>
                </c:pt>
                <c:pt idx="85">
                  <c:v>7.6629198109382584</c:v>
                </c:pt>
                <c:pt idx="86">
                  <c:v>17.556735525747623</c:v>
                </c:pt>
                <c:pt idx="87">
                  <c:v>11.093766225142954</c:v>
                </c:pt>
                <c:pt idx="88">
                  <c:v>12.087411575634739</c:v>
                </c:pt>
                <c:pt idx="89">
                  <c:v>12.606772176327302</c:v>
                </c:pt>
                <c:pt idx="90">
                  <c:v>10.169538177014532</c:v>
                </c:pt>
                <c:pt idx="91">
                  <c:v>7.664915004190199</c:v>
                </c:pt>
                <c:pt idx="92">
                  <c:v>7.3117429817654154</c:v>
                </c:pt>
                <c:pt idx="93">
                  <c:v>9.0490452033722146</c:v>
                </c:pt>
                <c:pt idx="94">
                  <c:v>5.9025747642974045</c:v>
                </c:pt>
                <c:pt idx="95">
                  <c:v>8.4763432519139847</c:v>
                </c:pt>
                <c:pt idx="96">
                  <c:v>9.7874250316580991</c:v>
                </c:pt>
                <c:pt idx="97">
                  <c:v>5.9512559898461745</c:v>
                </c:pt>
                <c:pt idx="98">
                  <c:v>5.0536469775714306</c:v>
                </c:pt>
                <c:pt idx="99">
                  <c:v>4.3670708308644368</c:v>
                </c:pt>
              </c:numCache>
            </c:numRef>
          </c:yVal>
          <c:smooth val="0"/>
        </c:ser>
        <c:ser>
          <c:idx val="1"/>
          <c:order val="1"/>
          <c:tx>
            <c:v>National Avg</c:v>
          </c:tx>
          <c:spPr>
            <a:ln w="25400">
              <a:solidFill>
                <a:srgbClr val="993300"/>
              </a:solidFill>
              <a:prstDash val="sysDash"/>
            </a:ln>
          </c:spPr>
          <c:marker>
            <c:symbol val="none"/>
          </c:marker>
          <c:xVal>
            <c:numRef>
              <c:f>'Crash Indicator'!$D$3:$D$102</c:f>
              <c:numCache>
                <c:formatCode>General</c:formatCode>
                <c:ptCount val="100"/>
                <c:pt idx="0">
                  <c:v>99</c:v>
                </c:pt>
                <c:pt idx="1">
                  <c:v>98</c:v>
                </c:pt>
                <c:pt idx="2">
                  <c:v>97</c:v>
                </c:pt>
                <c:pt idx="3">
                  <c:v>96</c:v>
                </c:pt>
                <c:pt idx="4">
                  <c:v>95</c:v>
                </c:pt>
                <c:pt idx="5">
                  <c:v>94</c:v>
                </c:pt>
                <c:pt idx="6">
                  <c:v>93</c:v>
                </c:pt>
                <c:pt idx="7">
                  <c:v>92</c:v>
                </c:pt>
                <c:pt idx="8">
                  <c:v>91</c:v>
                </c:pt>
                <c:pt idx="9">
                  <c:v>90</c:v>
                </c:pt>
                <c:pt idx="10">
                  <c:v>89</c:v>
                </c:pt>
                <c:pt idx="11">
                  <c:v>88</c:v>
                </c:pt>
                <c:pt idx="12">
                  <c:v>87</c:v>
                </c:pt>
                <c:pt idx="13">
                  <c:v>86</c:v>
                </c:pt>
                <c:pt idx="14">
                  <c:v>85</c:v>
                </c:pt>
                <c:pt idx="15">
                  <c:v>84</c:v>
                </c:pt>
                <c:pt idx="16">
                  <c:v>83</c:v>
                </c:pt>
                <c:pt idx="17">
                  <c:v>82</c:v>
                </c:pt>
                <c:pt idx="18">
                  <c:v>81</c:v>
                </c:pt>
                <c:pt idx="19">
                  <c:v>80</c:v>
                </c:pt>
                <c:pt idx="20">
                  <c:v>79</c:v>
                </c:pt>
                <c:pt idx="21">
                  <c:v>78</c:v>
                </c:pt>
                <c:pt idx="22">
                  <c:v>77</c:v>
                </c:pt>
                <c:pt idx="23">
                  <c:v>76</c:v>
                </c:pt>
                <c:pt idx="24">
                  <c:v>75</c:v>
                </c:pt>
                <c:pt idx="25">
                  <c:v>74</c:v>
                </c:pt>
                <c:pt idx="26">
                  <c:v>73</c:v>
                </c:pt>
                <c:pt idx="27">
                  <c:v>72</c:v>
                </c:pt>
                <c:pt idx="28">
                  <c:v>71</c:v>
                </c:pt>
                <c:pt idx="29">
                  <c:v>70</c:v>
                </c:pt>
                <c:pt idx="30">
                  <c:v>69</c:v>
                </c:pt>
                <c:pt idx="31">
                  <c:v>68</c:v>
                </c:pt>
                <c:pt idx="32">
                  <c:v>67</c:v>
                </c:pt>
                <c:pt idx="33">
                  <c:v>66</c:v>
                </c:pt>
                <c:pt idx="34">
                  <c:v>65</c:v>
                </c:pt>
                <c:pt idx="35">
                  <c:v>64</c:v>
                </c:pt>
                <c:pt idx="36">
                  <c:v>63</c:v>
                </c:pt>
                <c:pt idx="37">
                  <c:v>62</c:v>
                </c:pt>
                <c:pt idx="38">
                  <c:v>61</c:v>
                </c:pt>
                <c:pt idx="39">
                  <c:v>60</c:v>
                </c:pt>
                <c:pt idx="40">
                  <c:v>59</c:v>
                </c:pt>
                <c:pt idx="41">
                  <c:v>58</c:v>
                </c:pt>
                <c:pt idx="42">
                  <c:v>57</c:v>
                </c:pt>
                <c:pt idx="43">
                  <c:v>56</c:v>
                </c:pt>
                <c:pt idx="44">
                  <c:v>55</c:v>
                </c:pt>
                <c:pt idx="45">
                  <c:v>54</c:v>
                </c:pt>
                <c:pt idx="46">
                  <c:v>53</c:v>
                </c:pt>
                <c:pt idx="47">
                  <c:v>52</c:v>
                </c:pt>
                <c:pt idx="48">
                  <c:v>51</c:v>
                </c:pt>
                <c:pt idx="49">
                  <c:v>50</c:v>
                </c:pt>
                <c:pt idx="50">
                  <c:v>49</c:v>
                </c:pt>
                <c:pt idx="51">
                  <c:v>48</c:v>
                </c:pt>
                <c:pt idx="52">
                  <c:v>47</c:v>
                </c:pt>
                <c:pt idx="53">
                  <c:v>46</c:v>
                </c:pt>
                <c:pt idx="54">
                  <c:v>45</c:v>
                </c:pt>
                <c:pt idx="55">
                  <c:v>44</c:v>
                </c:pt>
                <c:pt idx="56">
                  <c:v>43</c:v>
                </c:pt>
                <c:pt idx="57">
                  <c:v>42</c:v>
                </c:pt>
                <c:pt idx="58">
                  <c:v>41</c:v>
                </c:pt>
                <c:pt idx="59">
                  <c:v>40</c:v>
                </c:pt>
                <c:pt idx="60">
                  <c:v>39</c:v>
                </c:pt>
                <c:pt idx="61">
                  <c:v>38</c:v>
                </c:pt>
                <c:pt idx="62">
                  <c:v>37</c:v>
                </c:pt>
                <c:pt idx="63">
                  <c:v>36</c:v>
                </c:pt>
                <c:pt idx="64">
                  <c:v>35</c:v>
                </c:pt>
                <c:pt idx="65">
                  <c:v>34</c:v>
                </c:pt>
                <c:pt idx="66">
                  <c:v>33</c:v>
                </c:pt>
                <c:pt idx="67">
                  <c:v>32</c:v>
                </c:pt>
                <c:pt idx="68">
                  <c:v>31</c:v>
                </c:pt>
                <c:pt idx="69">
                  <c:v>30</c:v>
                </c:pt>
                <c:pt idx="70">
                  <c:v>29</c:v>
                </c:pt>
                <c:pt idx="71">
                  <c:v>28</c:v>
                </c:pt>
                <c:pt idx="72">
                  <c:v>27</c:v>
                </c:pt>
                <c:pt idx="73">
                  <c:v>26</c:v>
                </c:pt>
                <c:pt idx="74">
                  <c:v>25</c:v>
                </c:pt>
                <c:pt idx="75">
                  <c:v>24</c:v>
                </c:pt>
                <c:pt idx="76">
                  <c:v>23</c:v>
                </c:pt>
                <c:pt idx="77">
                  <c:v>22</c:v>
                </c:pt>
                <c:pt idx="78">
                  <c:v>21</c:v>
                </c:pt>
                <c:pt idx="79">
                  <c:v>20</c:v>
                </c:pt>
                <c:pt idx="80">
                  <c:v>19</c:v>
                </c:pt>
                <c:pt idx="81">
                  <c:v>18</c:v>
                </c:pt>
                <c:pt idx="82">
                  <c:v>17</c:v>
                </c:pt>
                <c:pt idx="83">
                  <c:v>16</c:v>
                </c:pt>
                <c:pt idx="84">
                  <c:v>15</c:v>
                </c:pt>
                <c:pt idx="85">
                  <c:v>14</c:v>
                </c:pt>
                <c:pt idx="86">
                  <c:v>13</c:v>
                </c:pt>
                <c:pt idx="87">
                  <c:v>12</c:v>
                </c:pt>
                <c:pt idx="88">
                  <c:v>11</c:v>
                </c:pt>
                <c:pt idx="89">
                  <c:v>10</c:v>
                </c:pt>
                <c:pt idx="90">
                  <c:v>9</c:v>
                </c:pt>
                <c:pt idx="91">
                  <c:v>8</c:v>
                </c:pt>
                <c:pt idx="92">
                  <c:v>7</c:v>
                </c:pt>
                <c:pt idx="93">
                  <c:v>6</c:v>
                </c:pt>
                <c:pt idx="94">
                  <c:v>5</c:v>
                </c:pt>
                <c:pt idx="95">
                  <c:v>4</c:v>
                </c:pt>
                <c:pt idx="96">
                  <c:v>3</c:v>
                </c:pt>
                <c:pt idx="97">
                  <c:v>2</c:v>
                </c:pt>
                <c:pt idx="98">
                  <c:v>1</c:v>
                </c:pt>
                <c:pt idx="99">
                  <c:v>0</c:v>
                </c:pt>
              </c:numCache>
            </c:numRef>
          </c:xVal>
          <c:yVal>
            <c:numRef>
              <c:f>'Crash Indicator'!$B$3:$B$102</c:f>
              <c:numCache>
                <c:formatCode>General</c:formatCode>
                <c:ptCount val="100"/>
                <c:pt idx="0">
                  <c:v>15</c:v>
                </c:pt>
                <c:pt idx="1">
                  <c:v>15</c:v>
                </c:pt>
                <c:pt idx="2">
                  <c:v>15</c:v>
                </c:pt>
                <c:pt idx="3">
                  <c:v>15</c:v>
                </c:pt>
                <c:pt idx="4">
                  <c:v>15</c:v>
                </c:pt>
                <c:pt idx="5">
                  <c:v>15</c:v>
                </c:pt>
                <c:pt idx="6">
                  <c:v>15</c:v>
                </c:pt>
                <c:pt idx="7">
                  <c:v>15</c:v>
                </c:pt>
                <c:pt idx="8">
                  <c:v>15</c:v>
                </c:pt>
                <c:pt idx="9">
                  <c:v>15</c:v>
                </c:pt>
                <c:pt idx="10">
                  <c:v>15</c:v>
                </c:pt>
                <c:pt idx="11">
                  <c:v>15</c:v>
                </c:pt>
                <c:pt idx="12">
                  <c:v>15</c:v>
                </c:pt>
                <c:pt idx="13">
                  <c:v>15</c:v>
                </c:pt>
                <c:pt idx="14">
                  <c:v>15</c:v>
                </c:pt>
                <c:pt idx="15">
                  <c:v>15</c:v>
                </c:pt>
                <c:pt idx="16">
                  <c:v>15</c:v>
                </c:pt>
                <c:pt idx="17">
                  <c:v>15</c:v>
                </c:pt>
                <c:pt idx="18">
                  <c:v>15</c:v>
                </c:pt>
                <c:pt idx="19">
                  <c:v>15</c:v>
                </c:pt>
                <c:pt idx="20">
                  <c:v>15</c:v>
                </c:pt>
                <c:pt idx="21">
                  <c:v>15</c:v>
                </c:pt>
                <c:pt idx="22">
                  <c:v>15</c:v>
                </c:pt>
                <c:pt idx="23">
                  <c:v>15</c:v>
                </c:pt>
                <c:pt idx="24">
                  <c:v>15</c:v>
                </c:pt>
                <c:pt idx="25">
                  <c:v>15</c:v>
                </c:pt>
                <c:pt idx="26">
                  <c:v>15</c:v>
                </c:pt>
                <c:pt idx="27">
                  <c:v>15</c:v>
                </c:pt>
                <c:pt idx="28">
                  <c:v>15</c:v>
                </c:pt>
                <c:pt idx="29">
                  <c:v>15</c:v>
                </c:pt>
                <c:pt idx="30">
                  <c:v>15</c:v>
                </c:pt>
                <c:pt idx="31">
                  <c:v>15</c:v>
                </c:pt>
                <c:pt idx="32">
                  <c:v>15</c:v>
                </c:pt>
                <c:pt idx="33">
                  <c:v>15</c:v>
                </c:pt>
                <c:pt idx="34">
                  <c:v>15</c:v>
                </c:pt>
                <c:pt idx="35">
                  <c:v>15</c:v>
                </c:pt>
                <c:pt idx="36">
                  <c:v>15</c:v>
                </c:pt>
                <c:pt idx="37">
                  <c:v>15</c:v>
                </c:pt>
                <c:pt idx="38">
                  <c:v>15</c:v>
                </c:pt>
                <c:pt idx="39">
                  <c:v>15</c:v>
                </c:pt>
                <c:pt idx="40">
                  <c:v>15</c:v>
                </c:pt>
                <c:pt idx="41">
                  <c:v>15</c:v>
                </c:pt>
                <c:pt idx="42">
                  <c:v>15</c:v>
                </c:pt>
                <c:pt idx="43">
                  <c:v>15</c:v>
                </c:pt>
                <c:pt idx="44">
                  <c:v>15</c:v>
                </c:pt>
                <c:pt idx="45">
                  <c:v>15</c:v>
                </c:pt>
                <c:pt idx="46">
                  <c:v>15</c:v>
                </c:pt>
                <c:pt idx="47">
                  <c:v>15</c:v>
                </c:pt>
                <c:pt idx="48">
                  <c:v>15</c:v>
                </c:pt>
                <c:pt idx="49">
                  <c:v>15</c:v>
                </c:pt>
                <c:pt idx="50">
                  <c:v>15</c:v>
                </c:pt>
                <c:pt idx="51">
                  <c:v>15</c:v>
                </c:pt>
                <c:pt idx="52">
                  <c:v>15</c:v>
                </c:pt>
                <c:pt idx="53">
                  <c:v>15</c:v>
                </c:pt>
                <c:pt idx="54">
                  <c:v>15</c:v>
                </c:pt>
                <c:pt idx="55">
                  <c:v>15</c:v>
                </c:pt>
                <c:pt idx="56">
                  <c:v>15</c:v>
                </c:pt>
                <c:pt idx="57">
                  <c:v>15</c:v>
                </c:pt>
                <c:pt idx="58">
                  <c:v>15</c:v>
                </c:pt>
                <c:pt idx="59">
                  <c:v>15</c:v>
                </c:pt>
                <c:pt idx="60">
                  <c:v>15</c:v>
                </c:pt>
                <c:pt idx="61">
                  <c:v>15</c:v>
                </c:pt>
                <c:pt idx="62">
                  <c:v>15</c:v>
                </c:pt>
                <c:pt idx="63">
                  <c:v>15</c:v>
                </c:pt>
                <c:pt idx="64">
                  <c:v>15</c:v>
                </c:pt>
                <c:pt idx="65">
                  <c:v>15</c:v>
                </c:pt>
                <c:pt idx="66">
                  <c:v>15</c:v>
                </c:pt>
                <c:pt idx="67">
                  <c:v>15</c:v>
                </c:pt>
                <c:pt idx="68">
                  <c:v>15</c:v>
                </c:pt>
                <c:pt idx="69">
                  <c:v>15</c:v>
                </c:pt>
                <c:pt idx="70">
                  <c:v>15</c:v>
                </c:pt>
                <c:pt idx="71">
                  <c:v>15</c:v>
                </c:pt>
                <c:pt idx="72">
                  <c:v>15</c:v>
                </c:pt>
                <c:pt idx="73">
                  <c:v>15</c:v>
                </c:pt>
                <c:pt idx="74">
                  <c:v>15</c:v>
                </c:pt>
                <c:pt idx="75">
                  <c:v>15</c:v>
                </c:pt>
                <c:pt idx="76">
                  <c:v>15</c:v>
                </c:pt>
                <c:pt idx="77">
                  <c:v>15</c:v>
                </c:pt>
                <c:pt idx="78">
                  <c:v>15</c:v>
                </c:pt>
                <c:pt idx="79">
                  <c:v>15</c:v>
                </c:pt>
                <c:pt idx="80">
                  <c:v>15</c:v>
                </c:pt>
                <c:pt idx="81">
                  <c:v>15</c:v>
                </c:pt>
                <c:pt idx="82">
                  <c:v>15</c:v>
                </c:pt>
                <c:pt idx="83">
                  <c:v>15</c:v>
                </c:pt>
                <c:pt idx="84">
                  <c:v>15</c:v>
                </c:pt>
                <c:pt idx="85">
                  <c:v>15</c:v>
                </c:pt>
                <c:pt idx="86">
                  <c:v>15</c:v>
                </c:pt>
                <c:pt idx="87">
                  <c:v>15</c:v>
                </c:pt>
                <c:pt idx="88">
                  <c:v>15</c:v>
                </c:pt>
                <c:pt idx="89">
                  <c:v>15</c:v>
                </c:pt>
                <c:pt idx="90">
                  <c:v>15</c:v>
                </c:pt>
                <c:pt idx="91">
                  <c:v>15</c:v>
                </c:pt>
                <c:pt idx="92">
                  <c:v>15</c:v>
                </c:pt>
                <c:pt idx="93">
                  <c:v>15</c:v>
                </c:pt>
                <c:pt idx="94">
                  <c:v>15</c:v>
                </c:pt>
                <c:pt idx="95">
                  <c:v>15</c:v>
                </c:pt>
                <c:pt idx="96">
                  <c:v>15</c:v>
                </c:pt>
                <c:pt idx="97">
                  <c:v>15</c:v>
                </c:pt>
                <c:pt idx="98">
                  <c:v>15</c:v>
                </c:pt>
                <c:pt idx="99">
                  <c:v>15</c:v>
                </c:pt>
              </c:numCache>
            </c:numRef>
          </c:yVal>
          <c:smooth val="0"/>
        </c:ser>
        <c:dLbls>
          <c:showLegendKey val="0"/>
          <c:showVal val="0"/>
          <c:showCatName val="0"/>
          <c:showSerName val="0"/>
          <c:showPercent val="0"/>
          <c:showBubbleSize val="0"/>
        </c:dLbls>
        <c:axId val="213410560"/>
        <c:axId val="213412480"/>
      </c:scatterChart>
      <c:valAx>
        <c:axId val="213410560"/>
        <c:scaling>
          <c:orientation val="minMax"/>
          <c:max val="100"/>
        </c:scaling>
        <c:delete val="0"/>
        <c:axPos val="b"/>
        <c:title>
          <c:tx>
            <c:rich>
              <a:bodyPr/>
              <a:lstStyle/>
              <a:p>
                <a:pPr>
                  <a:defRPr b="1"/>
                </a:pPr>
                <a:r>
                  <a:rPr lang="en-US" b="1" dirty="0"/>
                  <a:t>BASIC Percentile</a:t>
                </a:r>
              </a:p>
            </c:rich>
          </c:tx>
          <c:layout>
            <c:manualLayout>
              <c:xMode val="edge"/>
              <c:yMode val="edge"/>
              <c:x val="0.40742530621172351"/>
              <c:y val="0.89330726159230056"/>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a:pPr>
            <a:endParaRPr lang="en-US"/>
          </a:p>
        </c:txPr>
        <c:crossAx val="213412480"/>
        <c:crosses val="autoZero"/>
        <c:crossBetween val="midCat"/>
      </c:valAx>
      <c:valAx>
        <c:axId val="213412480"/>
        <c:scaling>
          <c:orientation val="minMax"/>
          <c:max val="100"/>
          <c:min val="0"/>
        </c:scaling>
        <c:delete val="0"/>
        <c:axPos val="l"/>
        <c:majorGridlines>
          <c:spPr>
            <a:ln w="3175">
              <a:solidFill>
                <a:srgbClr val="969696"/>
              </a:solidFill>
              <a:prstDash val="solid"/>
            </a:ln>
          </c:spPr>
        </c:majorGridlines>
        <c:title>
          <c:tx>
            <c:rich>
              <a:bodyPr/>
              <a:lstStyle/>
              <a:p>
                <a:pPr>
                  <a:defRPr b="1"/>
                </a:pPr>
                <a:r>
                  <a:rPr lang="en-US" b="1" dirty="0"/>
                  <a:t>Crash Rate </a:t>
                </a:r>
                <a:r>
                  <a:rPr lang="en-US" b="1" dirty="0" smtClean="0"/>
                  <a:t>(crashes </a:t>
                </a:r>
                <a:r>
                  <a:rPr lang="en-US" b="1" dirty="0"/>
                  <a:t>per </a:t>
                </a:r>
                <a:r>
                  <a:rPr lang="en-US" b="1" dirty="0" smtClean="0"/>
                  <a:t>1,000 Adjusted </a:t>
                </a:r>
                <a:r>
                  <a:rPr lang="en-US" b="1" dirty="0"/>
                  <a:t>PUs)</a:t>
                </a:r>
              </a:p>
            </c:rich>
          </c:tx>
          <c:layout>
            <c:manualLayout>
              <c:xMode val="edge"/>
              <c:yMode val="edge"/>
              <c:x val="1.849956255468066E-3"/>
              <c:y val="7.8267016622922139E-2"/>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213410560"/>
        <c:crosses val="autoZero"/>
        <c:crossBetween val="midCat"/>
      </c:valAx>
      <c:spPr>
        <a:solidFill>
          <a:srgbClr val="C0C0C0"/>
        </a:solidFill>
        <a:ln w="12700">
          <a:solidFill>
            <a:srgbClr val="808080"/>
          </a:solidFill>
          <a:prstDash val="solid"/>
        </a:ln>
      </c:spPr>
    </c:plotArea>
    <c:legend>
      <c:legendPos val="b"/>
      <c:layout>
        <c:manualLayout>
          <c:xMode val="edge"/>
          <c:yMode val="edge"/>
          <c:x val="9.3686354378818767E-2"/>
          <c:y val="0.9339863568398693"/>
          <c:w val="0.84317718940936859"/>
          <c:h val="5.867970660146693E-2"/>
        </c:manualLayout>
      </c:layout>
      <c:overlay val="0"/>
      <c:spPr>
        <a:solidFill>
          <a:srgbClr val="FFFFFF"/>
        </a:solidFill>
        <a:ln w="3175">
          <a:solidFill>
            <a:srgbClr val="000000"/>
          </a:solidFill>
          <a:prstDash val="solid"/>
        </a:ln>
      </c:spPr>
    </c:legend>
    <c:plotVisOnly val="1"/>
    <c:dispBlanksAs val="gap"/>
    <c:showDLblsOverMax val="0"/>
  </c:chart>
  <c:spPr>
    <a:solidFill>
      <a:srgbClr val="FFFFFF"/>
    </a:solidFill>
    <a:ln w="3175">
      <a:solidFill>
        <a:srgbClr val="000000"/>
      </a:solidFill>
      <a:prstDash val="solid"/>
    </a:ln>
  </c:spPr>
  <c:txPr>
    <a:bodyPr/>
    <a:lstStyle/>
    <a:p>
      <a:pPr>
        <a:defRPr sz="1600"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9854745964229E-2"/>
          <c:y val="6.7044269466316711E-2"/>
          <c:w val="0.86788790151784312"/>
          <c:h val="0.77022082239720169"/>
        </c:manualLayout>
      </c:layout>
      <c:scatterChart>
        <c:scatterStyle val="lineMarker"/>
        <c:varyColors val="0"/>
        <c:ser>
          <c:idx val="0"/>
          <c:order val="0"/>
          <c:tx>
            <c:v>Crash</c:v>
          </c:tx>
          <c:spPr>
            <a:ln w="28575">
              <a:noFill/>
            </a:ln>
          </c:spPr>
          <c:marker>
            <c:symbol val="x"/>
            <c:size val="5"/>
            <c:spPr>
              <a:noFill/>
              <a:ln>
                <a:solidFill>
                  <a:srgbClr val="0000FF"/>
                </a:solidFill>
                <a:prstDash val="solid"/>
              </a:ln>
            </c:spPr>
          </c:marker>
          <c:trendline>
            <c:name>Trend (Crash Indicator)</c:name>
            <c:spPr>
              <a:ln w="25400">
                <a:solidFill>
                  <a:srgbClr val="000080"/>
                </a:solidFill>
                <a:prstDash val="solid"/>
              </a:ln>
            </c:spPr>
            <c:trendlineType val="linear"/>
            <c:dispRSqr val="1"/>
            <c:dispEq val="0"/>
            <c:trendlineLbl>
              <c:layout>
                <c:manualLayout>
                  <c:x val="6.0427274715660562E-2"/>
                  <c:y val="-0.25905126859142574"/>
                </c:manualLayout>
              </c:layout>
              <c:numFmt formatCode="General" sourceLinked="0"/>
            </c:trendlineLbl>
          </c:trendline>
          <c:xVal>
            <c:numRef>
              <c:f>'Crash Indicator'!$D$3:$D$102</c:f>
              <c:numCache>
                <c:formatCode>General</c:formatCode>
                <c:ptCount val="100"/>
                <c:pt idx="0">
                  <c:v>99</c:v>
                </c:pt>
                <c:pt idx="1">
                  <c:v>98</c:v>
                </c:pt>
                <c:pt idx="2">
                  <c:v>97</c:v>
                </c:pt>
                <c:pt idx="3">
                  <c:v>96</c:v>
                </c:pt>
                <c:pt idx="4">
                  <c:v>95</c:v>
                </c:pt>
                <c:pt idx="5">
                  <c:v>94</c:v>
                </c:pt>
                <c:pt idx="6">
                  <c:v>93</c:v>
                </c:pt>
                <c:pt idx="7">
                  <c:v>92</c:v>
                </c:pt>
                <c:pt idx="8">
                  <c:v>91</c:v>
                </c:pt>
                <c:pt idx="9">
                  <c:v>90</c:v>
                </c:pt>
                <c:pt idx="10">
                  <c:v>89</c:v>
                </c:pt>
                <c:pt idx="11">
                  <c:v>88</c:v>
                </c:pt>
                <c:pt idx="12">
                  <c:v>87</c:v>
                </c:pt>
                <c:pt idx="13">
                  <c:v>86</c:v>
                </c:pt>
                <c:pt idx="14">
                  <c:v>85</c:v>
                </c:pt>
                <c:pt idx="15">
                  <c:v>84</c:v>
                </c:pt>
                <c:pt idx="16">
                  <c:v>83</c:v>
                </c:pt>
                <c:pt idx="17">
                  <c:v>82</c:v>
                </c:pt>
                <c:pt idx="18">
                  <c:v>81</c:v>
                </c:pt>
                <c:pt idx="19">
                  <c:v>80</c:v>
                </c:pt>
                <c:pt idx="20">
                  <c:v>79</c:v>
                </c:pt>
                <c:pt idx="21">
                  <c:v>78</c:v>
                </c:pt>
                <c:pt idx="22">
                  <c:v>77</c:v>
                </c:pt>
                <c:pt idx="23">
                  <c:v>76</c:v>
                </c:pt>
                <c:pt idx="24">
                  <c:v>75</c:v>
                </c:pt>
                <c:pt idx="25">
                  <c:v>74</c:v>
                </c:pt>
                <c:pt idx="26">
                  <c:v>73</c:v>
                </c:pt>
                <c:pt idx="27">
                  <c:v>72</c:v>
                </c:pt>
                <c:pt idx="28">
                  <c:v>71</c:v>
                </c:pt>
                <c:pt idx="29">
                  <c:v>70</c:v>
                </c:pt>
                <c:pt idx="30">
                  <c:v>69</c:v>
                </c:pt>
                <c:pt idx="31">
                  <c:v>68</c:v>
                </c:pt>
                <c:pt idx="32">
                  <c:v>67</c:v>
                </c:pt>
                <c:pt idx="33">
                  <c:v>66</c:v>
                </c:pt>
                <c:pt idx="34">
                  <c:v>65</c:v>
                </c:pt>
                <c:pt idx="35">
                  <c:v>64</c:v>
                </c:pt>
                <c:pt idx="36">
                  <c:v>63</c:v>
                </c:pt>
                <c:pt idx="37">
                  <c:v>62</c:v>
                </c:pt>
                <c:pt idx="38">
                  <c:v>61</c:v>
                </c:pt>
                <c:pt idx="39">
                  <c:v>60</c:v>
                </c:pt>
                <c:pt idx="40">
                  <c:v>59</c:v>
                </c:pt>
                <c:pt idx="41">
                  <c:v>58</c:v>
                </c:pt>
                <c:pt idx="42">
                  <c:v>57</c:v>
                </c:pt>
                <c:pt idx="43">
                  <c:v>56</c:v>
                </c:pt>
                <c:pt idx="44">
                  <c:v>55</c:v>
                </c:pt>
                <c:pt idx="45">
                  <c:v>54</c:v>
                </c:pt>
                <c:pt idx="46">
                  <c:v>53</c:v>
                </c:pt>
                <c:pt idx="47">
                  <c:v>52</c:v>
                </c:pt>
                <c:pt idx="48">
                  <c:v>51</c:v>
                </c:pt>
                <c:pt idx="49">
                  <c:v>50</c:v>
                </c:pt>
                <c:pt idx="50">
                  <c:v>49</c:v>
                </c:pt>
                <c:pt idx="51">
                  <c:v>48</c:v>
                </c:pt>
                <c:pt idx="52">
                  <c:v>47</c:v>
                </c:pt>
                <c:pt idx="53">
                  <c:v>46</c:v>
                </c:pt>
                <c:pt idx="54">
                  <c:v>45</c:v>
                </c:pt>
                <c:pt idx="55">
                  <c:v>44</c:v>
                </c:pt>
                <c:pt idx="56">
                  <c:v>43</c:v>
                </c:pt>
                <c:pt idx="57">
                  <c:v>42</c:v>
                </c:pt>
                <c:pt idx="58">
                  <c:v>41</c:v>
                </c:pt>
                <c:pt idx="59">
                  <c:v>40</c:v>
                </c:pt>
                <c:pt idx="60">
                  <c:v>39</c:v>
                </c:pt>
                <c:pt idx="61">
                  <c:v>38</c:v>
                </c:pt>
                <c:pt idx="62">
                  <c:v>37</c:v>
                </c:pt>
                <c:pt idx="63">
                  <c:v>36</c:v>
                </c:pt>
                <c:pt idx="64">
                  <c:v>35</c:v>
                </c:pt>
                <c:pt idx="65">
                  <c:v>34</c:v>
                </c:pt>
                <c:pt idx="66">
                  <c:v>33</c:v>
                </c:pt>
                <c:pt idx="67">
                  <c:v>32</c:v>
                </c:pt>
                <c:pt idx="68">
                  <c:v>31</c:v>
                </c:pt>
                <c:pt idx="69">
                  <c:v>30</c:v>
                </c:pt>
                <c:pt idx="70">
                  <c:v>29</c:v>
                </c:pt>
                <c:pt idx="71">
                  <c:v>28</c:v>
                </c:pt>
                <c:pt idx="72">
                  <c:v>27</c:v>
                </c:pt>
                <c:pt idx="73">
                  <c:v>26</c:v>
                </c:pt>
                <c:pt idx="74">
                  <c:v>25</c:v>
                </c:pt>
                <c:pt idx="75">
                  <c:v>24</c:v>
                </c:pt>
                <c:pt idx="76">
                  <c:v>23</c:v>
                </c:pt>
                <c:pt idx="77">
                  <c:v>22</c:v>
                </c:pt>
                <c:pt idx="78">
                  <c:v>21</c:v>
                </c:pt>
                <c:pt idx="79">
                  <c:v>20</c:v>
                </c:pt>
                <c:pt idx="80">
                  <c:v>19</c:v>
                </c:pt>
                <c:pt idx="81">
                  <c:v>18</c:v>
                </c:pt>
                <c:pt idx="82">
                  <c:v>17</c:v>
                </c:pt>
                <c:pt idx="83">
                  <c:v>16</c:v>
                </c:pt>
                <c:pt idx="84">
                  <c:v>15</c:v>
                </c:pt>
                <c:pt idx="85">
                  <c:v>14</c:v>
                </c:pt>
                <c:pt idx="86">
                  <c:v>13</c:v>
                </c:pt>
                <c:pt idx="87">
                  <c:v>12</c:v>
                </c:pt>
                <c:pt idx="88">
                  <c:v>11</c:v>
                </c:pt>
                <c:pt idx="89">
                  <c:v>10</c:v>
                </c:pt>
                <c:pt idx="90">
                  <c:v>9</c:v>
                </c:pt>
                <c:pt idx="91">
                  <c:v>8</c:v>
                </c:pt>
                <c:pt idx="92">
                  <c:v>7</c:v>
                </c:pt>
                <c:pt idx="93">
                  <c:v>6</c:v>
                </c:pt>
                <c:pt idx="94">
                  <c:v>5</c:v>
                </c:pt>
                <c:pt idx="95">
                  <c:v>4</c:v>
                </c:pt>
                <c:pt idx="96">
                  <c:v>3</c:v>
                </c:pt>
                <c:pt idx="97">
                  <c:v>2</c:v>
                </c:pt>
                <c:pt idx="98">
                  <c:v>1</c:v>
                </c:pt>
                <c:pt idx="99">
                  <c:v>0</c:v>
                </c:pt>
              </c:numCache>
            </c:numRef>
          </c:xVal>
          <c:yVal>
            <c:numRef>
              <c:f>'Crash Indicator'!$H$3:$H$102</c:f>
              <c:numCache>
                <c:formatCode>0.00</c:formatCode>
                <c:ptCount val="100"/>
                <c:pt idx="0">
                  <c:v>106.08921466871752</c:v>
                </c:pt>
                <c:pt idx="1">
                  <c:v>112.75897450371635</c:v>
                </c:pt>
                <c:pt idx="2">
                  <c:v>73.372207639022818</c:v>
                </c:pt>
                <c:pt idx="3">
                  <c:v>89.930783883333746</c:v>
                </c:pt>
                <c:pt idx="4">
                  <c:v>90.670022839149937</c:v>
                </c:pt>
                <c:pt idx="5">
                  <c:v>84.896804818139529</c:v>
                </c:pt>
                <c:pt idx="6">
                  <c:v>94.994684188525127</c:v>
                </c:pt>
                <c:pt idx="7">
                  <c:v>79.359202873217242</c:v>
                </c:pt>
                <c:pt idx="8">
                  <c:v>77.583853096084297</c:v>
                </c:pt>
                <c:pt idx="9">
                  <c:v>85.985334109430255</c:v>
                </c:pt>
                <c:pt idx="10">
                  <c:v>72.613800371078511</c:v>
                </c:pt>
                <c:pt idx="11">
                  <c:v>69.388352681693178</c:v>
                </c:pt>
                <c:pt idx="12">
                  <c:v>86.690291137209229</c:v>
                </c:pt>
                <c:pt idx="13">
                  <c:v>70.000885588981419</c:v>
                </c:pt>
                <c:pt idx="14">
                  <c:v>72.98429968467444</c:v>
                </c:pt>
                <c:pt idx="15">
                  <c:v>75.451210672121036</c:v>
                </c:pt>
                <c:pt idx="16">
                  <c:v>72.047497997705264</c:v>
                </c:pt>
                <c:pt idx="17">
                  <c:v>75.516910578953883</c:v>
                </c:pt>
                <c:pt idx="18">
                  <c:v>76.903124202730893</c:v>
                </c:pt>
                <c:pt idx="19">
                  <c:v>80.88410449225411</c:v>
                </c:pt>
                <c:pt idx="20">
                  <c:v>83.510989896240957</c:v>
                </c:pt>
                <c:pt idx="21">
                  <c:v>84.110371406323836</c:v>
                </c:pt>
                <c:pt idx="22">
                  <c:v>71.854827043493884</c:v>
                </c:pt>
                <c:pt idx="23">
                  <c:v>81.920930585381043</c:v>
                </c:pt>
                <c:pt idx="24">
                  <c:v>69.41358036831609</c:v>
                </c:pt>
                <c:pt idx="25">
                  <c:v>64.587468409737795</c:v>
                </c:pt>
                <c:pt idx="26">
                  <c:v>74.048952350432572</c:v>
                </c:pt>
                <c:pt idx="27">
                  <c:v>69.513665541127708</c:v>
                </c:pt>
                <c:pt idx="28">
                  <c:v>67.363273407480719</c:v>
                </c:pt>
                <c:pt idx="29">
                  <c:v>74.927325598308315</c:v>
                </c:pt>
                <c:pt idx="30">
                  <c:v>68.069531319067281</c:v>
                </c:pt>
                <c:pt idx="31">
                  <c:v>67.442151667449622</c:v>
                </c:pt>
                <c:pt idx="32">
                  <c:v>60.152380296170513</c:v>
                </c:pt>
                <c:pt idx="33">
                  <c:v>66.034984307786388</c:v>
                </c:pt>
                <c:pt idx="34">
                  <c:v>58.570524678818245</c:v>
                </c:pt>
                <c:pt idx="35">
                  <c:v>63.117132493025821</c:v>
                </c:pt>
                <c:pt idx="36">
                  <c:v>60.71829028194</c:v>
                </c:pt>
                <c:pt idx="37">
                  <c:v>62.990655546218555</c:v>
                </c:pt>
                <c:pt idx="38">
                  <c:v>70.284579275739304</c:v>
                </c:pt>
                <c:pt idx="39">
                  <c:v>59.424523203671654</c:v>
                </c:pt>
                <c:pt idx="40">
                  <c:v>68.741138621779697</c:v>
                </c:pt>
                <c:pt idx="41">
                  <c:v>62.428851456633438</c:v>
                </c:pt>
                <c:pt idx="42">
                  <c:v>62.796764220700688</c:v>
                </c:pt>
                <c:pt idx="43">
                  <c:v>64.784362616795178</c:v>
                </c:pt>
                <c:pt idx="44">
                  <c:v>57.213795932328637</c:v>
                </c:pt>
                <c:pt idx="45">
                  <c:v>65.79120298224062</c:v>
                </c:pt>
                <c:pt idx="46">
                  <c:v>71.81514196446787</c:v>
                </c:pt>
                <c:pt idx="47">
                  <c:v>62.677983751343753</c:v>
                </c:pt>
                <c:pt idx="48">
                  <c:v>63.289397237566547</c:v>
                </c:pt>
                <c:pt idx="49">
                  <c:v>65.320330252387947</c:v>
                </c:pt>
                <c:pt idx="50">
                  <c:v>68.355914764112697</c:v>
                </c:pt>
                <c:pt idx="51">
                  <c:v>67.443028778241626</c:v>
                </c:pt>
                <c:pt idx="52">
                  <c:v>62.076641494992238</c:v>
                </c:pt>
                <c:pt idx="53">
                  <c:v>60.883270354037386</c:v>
                </c:pt>
                <c:pt idx="54">
                  <c:v>58.315252511711194</c:v>
                </c:pt>
                <c:pt idx="55">
                  <c:v>68.305252899607638</c:v>
                </c:pt>
                <c:pt idx="56">
                  <c:v>56.245643208827808</c:v>
                </c:pt>
                <c:pt idx="57">
                  <c:v>64.893944568037597</c:v>
                </c:pt>
                <c:pt idx="58">
                  <c:v>51.764470088989036</c:v>
                </c:pt>
                <c:pt idx="59">
                  <c:v>60.108441908388187</c:v>
                </c:pt>
                <c:pt idx="60">
                  <c:v>55.527422946619616</c:v>
                </c:pt>
                <c:pt idx="61">
                  <c:v>59.10403712263372</c:v>
                </c:pt>
                <c:pt idx="62">
                  <c:v>61.343106720358328</c:v>
                </c:pt>
                <c:pt idx="63">
                  <c:v>54.790806700119816</c:v>
                </c:pt>
                <c:pt idx="64">
                  <c:v>66.811440252825648</c:v>
                </c:pt>
                <c:pt idx="65">
                  <c:v>56.504538123737035</c:v>
                </c:pt>
                <c:pt idx="66">
                  <c:v>56.862466718421089</c:v>
                </c:pt>
                <c:pt idx="67">
                  <c:v>56.183094125752284</c:v>
                </c:pt>
                <c:pt idx="68">
                  <c:v>53.17846004007086</c:v>
                </c:pt>
                <c:pt idx="69">
                  <c:v>58.744172928178997</c:v>
                </c:pt>
                <c:pt idx="70">
                  <c:v>56.572071804622006</c:v>
                </c:pt>
                <c:pt idx="71">
                  <c:v>55.519047141059993</c:v>
                </c:pt>
                <c:pt idx="72">
                  <c:v>57.730396557946946</c:v>
                </c:pt>
                <c:pt idx="73">
                  <c:v>51.503304283816448</c:v>
                </c:pt>
                <c:pt idx="74">
                  <c:v>55.708380100201779</c:v>
                </c:pt>
                <c:pt idx="75">
                  <c:v>54.592950948983407</c:v>
                </c:pt>
                <c:pt idx="76">
                  <c:v>51.364880173129372</c:v>
                </c:pt>
                <c:pt idx="77">
                  <c:v>53.319560268854346</c:v>
                </c:pt>
                <c:pt idx="78">
                  <c:v>55.039232173951063</c:v>
                </c:pt>
                <c:pt idx="79">
                  <c:v>56.043154231339187</c:v>
                </c:pt>
                <c:pt idx="80">
                  <c:v>56.387876280758185</c:v>
                </c:pt>
                <c:pt idx="81">
                  <c:v>49.910749687338267</c:v>
                </c:pt>
                <c:pt idx="82">
                  <c:v>48.587977485071775</c:v>
                </c:pt>
                <c:pt idx="83">
                  <c:v>44.971144830886992</c:v>
                </c:pt>
                <c:pt idx="84">
                  <c:v>47.832396061302205</c:v>
                </c:pt>
                <c:pt idx="85">
                  <c:v>58.763558526033286</c:v>
                </c:pt>
                <c:pt idx="86">
                  <c:v>49.084011067911945</c:v>
                </c:pt>
                <c:pt idx="87">
                  <c:v>49.391502903728053</c:v>
                </c:pt>
                <c:pt idx="88">
                  <c:v>52.829488727559088</c:v>
                </c:pt>
                <c:pt idx="89">
                  <c:v>41.279973232024638</c:v>
                </c:pt>
                <c:pt idx="90">
                  <c:v>42.254492638678599</c:v>
                </c:pt>
                <c:pt idx="91">
                  <c:v>47.268316914256673</c:v>
                </c:pt>
                <c:pt idx="92">
                  <c:v>41.087188536450235</c:v>
                </c:pt>
                <c:pt idx="93">
                  <c:v>47.619930577484958</c:v>
                </c:pt>
                <c:pt idx="94">
                  <c:v>46.053848572094878</c:v>
                </c:pt>
                <c:pt idx="95">
                  <c:v>37.593322252455465</c:v>
                </c:pt>
                <c:pt idx="96">
                  <c:v>41.990727276766755</c:v>
                </c:pt>
                <c:pt idx="97">
                  <c:v>25.891755164504438</c:v>
                </c:pt>
                <c:pt idx="98">
                  <c:v>24.033789338054916</c:v>
                </c:pt>
                <c:pt idx="99">
                  <c:v>17.875228158667433</c:v>
                </c:pt>
              </c:numCache>
            </c:numRef>
          </c:yVal>
          <c:smooth val="0"/>
        </c:ser>
        <c:ser>
          <c:idx val="1"/>
          <c:order val="1"/>
          <c:tx>
            <c:v>National Avg</c:v>
          </c:tx>
          <c:spPr>
            <a:ln w="25400">
              <a:solidFill>
                <a:srgbClr val="993300"/>
              </a:solidFill>
              <a:prstDash val="sysDash"/>
            </a:ln>
          </c:spPr>
          <c:marker>
            <c:symbol val="none"/>
          </c:marker>
          <c:xVal>
            <c:numRef>
              <c:f>'Crash Indicator'!$D$3:$D$102</c:f>
              <c:numCache>
                <c:formatCode>General</c:formatCode>
                <c:ptCount val="100"/>
                <c:pt idx="0">
                  <c:v>99</c:v>
                </c:pt>
                <c:pt idx="1">
                  <c:v>98</c:v>
                </c:pt>
                <c:pt idx="2">
                  <c:v>97</c:v>
                </c:pt>
                <c:pt idx="3">
                  <c:v>96</c:v>
                </c:pt>
                <c:pt idx="4">
                  <c:v>95</c:v>
                </c:pt>
                <c:pt idx="5">
                  <c:v>94</c:v>
                </c:pt>
                <c:pt idx="6">
                  <c:v>93</c:v>
                </c:pt>
                <c:pt idx="7">
                  <c:v>92</c:v>
                </c:pt>
                <c:pt idx="8">
                  <c:v>91</c:v>
                </c:pt>
                <c:pt idx="9">
                  <c:v>90</c:v>
                </c:pt>
                <c:pt idx="10">
                  <c:v>89</c:v>
                </c:pt>
                <c:pt idx="11">
                  <c:v>88</c:v>
                </c:pt>
                <c:pt idx="12">
                  <c:v>87</c:v>
                </c:pt>
                <c:pt idx="13">
                  <c:v>86</c:v>
                </c:pt>
                <c:pt idx="14">
                  <c:v>85</c:v>
                </c:pt>
                <c:pt idx="15">
                  <c:v>84</c:v>
                </c:pt>
                <c:pt idx="16">
                  <c:v>83</c:v>
                </c:pt>
                <c:pt idx="17">
                  <c:v>82</c:v>
                </c:pt>
                <c:pt idx="18">
                  <c:v>81</c:v>
                </c:pt>
                <c:pt idx="19">
                  <c:v>80</c:v>
                </c:pt>
                <c:pt idx="20">
                  <c:v>79</c:v>
                </c:pt>
                <c:pt idx="21">
                  <c:v>78</c:v>
                </c:pt>
                <c:pt idx="22">
                  <c:v>77</c:v>
                </c:pt>
                <c:pt idx="23">
                  <c:v>76</c:v>
                </c:pt>
                <c:pt idx="24">
                  <c:v>75</c:v>
                </c:pt>
                <c:pt idx="25">
                  <c:v>74</c:v>
                </c:pt>
                <c:pt idx="26">
                  <c:v>73</c:v>
                </c:pt>
                <c:pt idx="27">
                  <c:v>72</c:v>
                </c:pt>
                <c:pt idx="28">
                  <c:v>71</c:v>
                </c:pt>
                <c:pt idx="29">
                  <c:v>70</c:v>
                </c:pt>
                <c:pt idx="30">
                  <c:v>69</c:v>
                </c:pt>
                <c:pt idx="31">
                  <c:v>68</c:v>
                </c:pt>
                <c:pt idx="32">
                  <c:v>67</c:v>
                </c:pt>
                <c:pt idx="33">
                  <c:v>66</c:v>
                </c:pt>
                <c:pt idx="34">
                  <c:v>65</c:v>
                </c:pt>
                <c:pt idx="35">
                  <c:v>64</c:v>
                </c:pt>
                <c:pt idx="36">
                  <c:v>63</c:v>
                </c:pt>
                <c:pt idx="37">
                  <c:v>62</c:v>
                </c:pt>
                <c:pt idx="38">
                  <c:v>61</c:v>
                </c:pt>
                <c:pt idx="39">
                  <c:v>60</c:v>
                </c:pt>
                <c:pt idx="40">
                  <c:v>59</c:v>
                </c:pt>
                <c:pt idx="41">
                  <c:v>58</c:v>
                </c:pt>
                <c:pt idx="42">
                  <c:v>57</c:v>
                </c:pt>
                <c:pt idx="43">
                  <c:v>56</c:v>
                </c:pt>
                <c:pt idx="44">
                  <c:v>55</c:v>
                </c:pt>
                <c:pt idx="45">
                  <c:v>54</c:v>
                </c:pt>
                <c:pt idx="46">
                  <c:v>53</c:v>
                </c:pt>
                <c:pt idx="47">
                  <c:v>52</c:v>
                </c:pt>
                <c:pt idx="48">
                  <c:v>51</c:v>
                </c:pt>
                <c:pt idx="49">
                  <c:v>50</c:v>
                </c:pt>
                <c:pt idx="50">
                  <c:v>49</c:v>
                </c:pt>
                <c:pt idx="51">
                  <c:v>48</c:v>
                </c:pt>
                <c:pt idx="52">
                  <c:v>47</c:v>
                </c:pt>
                <c:pt idx="53">
                  <c:v>46</c:v>
                </c:pt>
                <c:pt idx="54">
                  <c:v>45</c:v>
                </c:pt>
                <c:pt idx="55">
                  <c:v>44</c:v>
                </c:pt>
                <c:pt idx="56">
                  <c:v>43</c:v>
                </c:pt>
                <c:pt idx="57">
                  <c:v>42</c:v>
                </c:pt>
                <c:pt idx="58">
                  <c:v>41</c:v>
                </c:pt>
                <c:pt idx="59">
                  <c:v>40</c:v>
                </c:pt>
                <c:pt idx="60">
                  <c:v>39</c:v>
                </c:pt>
                <c:pt idx="61">
                  <c:v>38</c:v>
                </c:pt>
                <c:pt idx="62">
                  <c:v>37</c:v>
                </c:pt>
                <c:pt idx="63">
                  <c:v>36</c:v>
                </c:pt>
                <c:pt idx="64">
                  <c:v>35</c:v>
                </c:pt>
                <c:pt idx="65">
                  <c:v>34</c:v>
                </c:pt>
                <c:pt idx="66">
                  <c:v>33</c:v>
                </c:pt>
                <c:pt idx="67">
                  <c:v>32</c:v>
                </c:pt>
                <c:pt idx="68">
                  <c:v>31</c:v>
                </c:pt>
                <c:pt idx="69">
                  <c:v>30</c:v>
                </c:pt>
                <c:pt idx="70">
                  <c:v>29</c:v>
                </c:pt>
                <c:pt idx="71">
                  <c:v>28</c:v>
                </c:pt>
                <c:pt idx="72">
                  <c:v>27</c:v>
                </c:pt>
                <c:pt idx="73">
                  <c:v>26</c:v>
                </c:pt>
                <c:pt idx="74">
                  <c:v>25</c:v>
                </c:pt>
                <c:pt idx="75">
                  <c:v>24</c:v>
                </c:pt>
                <c:pt idx="76">
                  <c:v>23</c:v>
                </c:pt>
                <c:pt idx="77">
                  <c:v>22</c:v>
                </c:pt>
                <c:pt idx="78">
                  <c:v>21</c:v>
                </c:pt>
                <c:pt idx="79">
                  <c:v>20</c:v>
                </c:pt>
                <c:pt idx="80">
                  <c:v>19</c:v>
                </c:pt>
                <c:pt idx="81">
                  <c:v>18</c:v>
                </c:pt>
                <c:pt idx="82">
                  <c:v>17</c:v>
                </c:pt>
                <c:pt idx="83">
                  <c:v>16</c:v>
                </c:pt>
                <c:pt idx="84">
                  <c:v>15</c:v>
                </c:pt>
                <c:pt idx="85">
                  <c:v>14</c:v>
                </c:pt>
                <c:pt idx="86">
                  <c:v>13</c:v>
                </c:pt>
                <c:pt idx="87">
                  <c:v>12</c:v>
                </c:pt>
                <c:pt idx="88">
                  <c:v>11</c:v>
                </c:pt>
                <c:pt idx="89">
                  <c:v>10</c:v>
                </c:pt>
                <c:pt idx="90">
                  <c:v>9</c:v>
                </c:pt>
                <c:pt idx="91">
                  <c:v>8</c:v>
                </c:pt>
                <c:pt idx="92">
                  <c:v>7</c:v>
                </c:pt>
                <c:pt idx="93">
                  <c:v>6</c:v>
                </c:pt>
                <c:pt idx="94">
                  <c:v>5</c:v>
                </c:pt>
                <c:pt idx="95">
                  <c:v>4</c:v>
                </c:pt>
                <c:pt idx="96">
                  <c:v>3</c:v>
                </c:pt>
                <c:pt idx="97">
                  <c:v>2</c:v>
                </c:pt>
                <c:pt idx="98">
                  <c:v>1</c:v>
                </c:pt>
                <c:pt idx="99">
                  <c:v>0</c:v>
                </c:pt>
              </c:numCache>
            </c:numRef>
          </c:xVal>
          <c:yVal>
            <c:numRef>
              <c:f>'Crash Indicator'!$C$3:$C$102</c:f>
              <c:numCache>
                <c:formatCode>General</c:formatCode>
                <c:ptCount val="100"/>
                <c:pt idx="0">
                  <c:v>54</c:v>
                </c:pt>
                <c:pt idx="1">
                  <c:v>54</c:v>
                </c:pt>
                <c:pt idx="2">
                  <c:v>54</c:v>
                </c:pt>
                <c:pt idx="3">
                  <c:v>54</c:v>
                </c:pt>
                <c:pt idx="4">
                  <c:v>54</c:v>
                </c:pt>
                <c:pt idx="5">
                  <c:v>54</c:v>
                </c:pt>
                <c:pt idx="6">
                  <c:v>54</c:v>
                </c:pt>
                <c:pt idx="7">
                  <c:v>54</c:v>
                </c:pt>
                <c:pt idx="8">
                  <c:v>54</c:v>
                </c:pt>
                <c:pt idx="9">
                  <c:v>54</c:v>
                </c:pt>
                <c:pt idx="10">
                  <c:v>54</c:v>
                </c:pt>
                <c:pt idx="11">
                  <c:v>54</c:v>
                </c:pt>
                <c:pt idx="12">
                  <c:v>54</c:v>
                </c:pt>
                <c:pt idx="13">
                  <c:v>54</c:v>
                </c:pt>
                <c:pt idx="14">
                  <c:v>54</c:v>
                </c:pt>
                <c:pt idx="15">
                  <c:v>54</c:v>
                </c:pt>
                <c:pt idx="16">
                  <c:v>54</c:v>
                </c:pt>
                <c:pt idx="17">
                  <c:v>54</c:v>
                </c:pt>
                <c:pt idx="18">
                  <c:v>54</c:v>
                </c:pt>
                <c:pt idx="19">
                  <c:v>54</c:v>
                </c:pt>
                <c:pt idx="20">
                  <c:v>54</c:v>
                </c:pt>
                <c:pt idx="21">
                  <c:v>54</c:v>
                </c:pt>
                <c:pt idx="22">
                  <c:v>54</c:v>
                </c:pt>
                <c:pt idx="23">
                  <c:v>54</c:v>
                </c:pt>
                <c:pt idx="24">
                  <c:v>54</c:v>
                </c:pt>
                <c:pt idx="25">
                  <c:v>54</c:v>
                </c:pt>
                <c:pt idx="26">
                  <c:v>54</c:v>
                </c:pt>
                <c:pt idx="27">
                  <c:v>54</c:v>
                </c:pt>
                <c:pt idx="28">
                  <c:v>54</c:v>
                </c:pt>
                <c:pt idx="29">
                  <c:v>54</c:v>
                </c:pt>
                <c:pt idx="30">
                  <c:v>54</c:v>
                </c:pt>
                <c:pt idx="31">
                  <c:v>54</c:v>
                </c:pt>
                <c:pt idx="32">
                  <c:v>54</c:v>
                </c:pt>
                <c:pt idx="33">
                  <c:v>54</c:v>
                </c:pt>
                <c:pt idx="34">
                  <c:v>54</c:v>
                </c:pt>
                <c:pt idx="35">
                  <c:v>54</c:v>
                </c:pt>
                <c:pt idx="36">
                  <c:v>54</c:v>
                </c:pt>
                <c:pt idx="37">
                  <c:v>54</c:v>
                </c:pt>
                <c:pt idx="38">
                  <c:v>54</c:v>
                </c:pt>
                <c:pt idx="39">
                  <c:v>54</c:v>
                </c:pt>
                <c:pt idx="40">
                  <c:v>54</c:v>
                </c:pt>
                <c:pt idx="41">
                  <c:v>54</c:v>
                </c:pt>
                <c:pt idx="42">
                  <c:v>54</c:v>
                </c:pt>
                <c:pt idx="43">
                  <c:v>54</c:v>
                </c:pt>
                <c:pt idx="44">
                  <c:v>54</c:v>
                </c:pt>
                <c:pt idx="45">
                  <c:v>54</c:v>
                </c:pt>
                <c:pt idx="46">
                  <c:v>54</c:v>
                </c:pt>
                <c:pt idx="47">
                  <c:v>54</c:v>
                </c:pt>
                <c:pt idx="48">
                  <c:v>54</c:v>
                </c:pt>
                <c:pt idx="49">
                  <c:v>54</c:v>
                </c:pt>
                <c:pt idx="50">
                  <c:v>54</c:v>
                </c:pt>
                <c:pt idx="51">
                  <c:v>54</c:v>
                </c:pt>
                <c:pt idx="52">
                  <c:v>54</c:v>
                </c:pt>
                <c:pt idx="53">
                  <c:v>54</c:v>
                </c:pt>
                <c:pt idx="54">
                  <c:v>54</c:v>
                </c:pt>
                <c:pt idx="55">
                  <c:v>54</c:v>
                </c:pt>
                <c:pt idx="56">
                  <c:v>54</c:v>
                </c:pt>
                <c:pt idx="57">
                  <c:v>54</c:v>
                </c:pt>
                <c:pt idx="58">
                  <c:v>54</c:v>
                </c:pt>
                <c:pt idx="59">
                  <c:v>54</c:v>
                </c:pt>
                <c:pt idx="60">
                  <c:v>54</c:v>
                </c:pt>
                <c:pt idx="61">
                  <c:v>54</c:v>
                </c:pt>
                <c:pt idx="62">
                  <c:v>54</c:v>
                </c:pt>
                <c:pt idx="63">
                  <c:v>54</c:v>
                </c:pt>
                <c:pt idx="64">
                  <c:v>54</c:v>
                </c:pt>
                <c:pt idx="65">
                  <c:v>54</c:v>
                </c:pt>
                <c:pt idx="66">
                  <c:v>54</c:v>
                </c:pt>
                <c:pt idx="67">
                  <c:v>54</c:v>
                </c:pt>
                <c:pt idx="68">
                  <c:v>54</c:v>
                </c:pt>
                <c:pt idx="69">
                  <c:v>54</c:v>
                </c:pt>
                <c:pt idx="70">
                  <c:v>54</c:v>
                </c:pt>
                <c:pt idx="71">
                  <c:v>54</c:v>
                </c:pt>
                <c:pt idx="72">
                  <c:v>54</c:v>
                </c:pt>
                <c:pt idx="73">
                  <c:v>54</c:v>
                </c:pt>
                <c:pt idx="74">
                  <c:v>54</c:v>
                </c:pt>
                <c:pt idx="75">
                  <c:v>54</c:v>
                </c:pt>
                <c:pt idx="76">
                  <c:v>54</c:v>
                </c:pt>
                <c:pt idx="77">
                  <c:v>54</c:v>
                </c:pt>
                <c:pt idx="78">
                  <c:v>54</c:v>
                </c:pt>
                <c:pt idx="79">
                  <c:v>54</c:v>
                </c:pt>
                <c:pt idx="80">
                  <c:v>54</c:v>
                </c:pt>
                <c:pt idx="81">
                  <c:v>54</c:v>
                </c:pt>
                <c:pt idx="82">
                  <c:v>54</c:v>
                </c:pt>
                <c:pt idx="83">
                  <c:v>54</c:v>
                </c:pt>
                <c:pt idx="84">
                  <c:v>54</c:v>
                </c:pt>
                <c:pt idx="85">
                  <c:v>54</c:v>
                </c:pt>
                <c:pt idx="86">
                  <c:v>54</c:v>
                </c:pt>
                <c:pt idx="87">
                  <c:v>54</c:v>
                </c:pt>
                <c:pt idx="88">
                  <c:v>54</c:v>
                </c:pt>
                <c:pt idx="89">
                  <c:v>54</c:v>
                </c:pt>
                <c:pt idx="90">
                  <c:v>54</c:v>
                </c:pt>
                <c:pt idx="91">
                  <c:v>54</c:v>
                </c:pt>
                <c:pt idx="92">
                  <c:v>54</c:v>
                </c:pt>
                <c:pt idx="93">
                  <c:v>54</c:v>
                </c:pt>
                <c:pt idx="94">
                  <c:v>54</c:v>
                </c:pt>
                <c:pt idx="95">
                  <c:v>54</c:v>
                </c:pt>
                <c:pt idx="96">
                  <c:v>54</c:v>
                </c:pt>
                <c:pt idx="97">
                  <c:v>54</c:v>
                </c:pt>
                <c:pt idx="98">
                  <c:v>54</c:v>
                </c:pt>
                <c:pt idx="99">
                  <c:v>54</c:v>
                </c:pt>
              </c:numCache>
            </c:numRef>
          </c:yVal>
          <c:smooth val="0"/>
        </c:ser>
        <c:dLbls>
          <c:showLegendKey val="0"/>
          <c:showVal val="0"/>
          <c:showCatName val="0"/>
          <c:showSerName val="0"/>
          <c:showPercent val="0"/>
          <c:showBubbleSize val="0"/>
        </c:dLbls>
        <c:axId val="213453056"/>
        <c:axId val="213471616"/>
      </c:scatterChart>
      <c:valAx>
        <c:axId val="213453056"/>
        <c:scaling>
          <c:orientation val="minMax"/>
          <c:max val="100"/>
        </c:scaling>
        <c:delete val="0"/>
        <c:axPos val="b"/>
        <c:title>
          <c:tx>
            <c:rich>
              <a:bodyPr/>
              <a:lstStyle/>
              <a:p>
                <a:pPr>
                  <a:defRPr b="1"/>
                </a:pPr>
                <a:r>
                  <a:rPr lang="en-US" b="1" dirty="0"/>
                  <a:t>BASIC Percentile</a:t>
                </a:r>
              </a:p>
            </c:rich>
          </c:tx>
          <c:layout>
            <c:manualLayout>
              <c:xMode val="edge"/>
              <c:yMode val="edge"/>
              <c:x val="0.40789381014873133"/>
              <c:y val="0.89318757655293057"/>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a:pPr>
            <a:endParaRPr lang="en-US"/>
          </a:p>
        </c:txPr>
        <c:crossAx val="213471616"/>
        <c:crosses val="autoZero"/>
        <c:crossBetween val="midCat"/>
      </c:valAx>
      <c:valAx>
        <c:axId val="213471616"/>
        <c:scaling>
          <c:orientation val="minMax"/>
        </c:scaling>
        <c:delete val="0"/>
        <c:axPos val="l"/>
        <c:majorGridlines>
          <c:spPr>
            <a:ln w="3175">
              <a:solidFill>
                <a:srgbClr val="969696"/>
              </a:solidFill>
              <a:prstDash val="solid"/>
            </a:ln>
          </c:spPr>
        </c:majorGridlines>
        <c:title>
          <c:tx>
            <c:rich>
              <a:bodyPr/>
              <a:lstStyle/>
              <a:p>
                <a:pPr>
                  <a:defRPr b="1"/>
                </a:pPr>
                <a:r>
                  <a:rPr lang="en-US" b="1" dirty="0"/>
                  <a:t>Crash Rate </a:t>
                </a:r>
                <a:r>
                  <a:rPr lang="en-US" b="1" dirty="0" smtClean="0"/>
                  <a:t>(crashes </a:t>
                </a:r>
                <a:r>
                  <a:rPr lang="en-US" b="1" dirty="0"/>
                  <a:t>per </a:t>
                </a:r>
                <a:r>
                  <a:rPr lang="en-US" b="1" dirty="0" smtClean="0"/>
                  <a:t>1,000 Adjusted PUs</a:t>
                </a:r>
                <a:r>
                  <a:rPr lang="en-US" b="1" dirty="0"/>
                  <a:t>)</a:t>
                </a:r>
              </a:p>
            </c:rich>
          </c:tx>
          <c:layout>
            <c:manualLayout>
              <c:xMode val="edge"/>
              <c:yMode val="edge"/>
              <c:x val="1.829286964129487E-3"/>
              <c:y val="7.8931058617672786E-2"/>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213453056"/>
        <c:crosses val="autoZero"/>
        <c:crossBetween val="midCat"/>
      </c:valAx>
      <c:spPr>
        <a:solidFill>
          <a:srgbClr val="C0C0C0"/>
        </a:solidFill>
        <a:ln w="12700">
          <a:solidFill>
            <a:srgbClr val="808080"/>
          </a:solidFill>
          <a:prstDash val="solid"/>
        </a:ln>
      </c:spPr>
    </c:plotArea>
    <c:legend>
      <c:legendPos val="b"/>
      <c:layout>
        <c:manualLayout>
          <c:xMode val="edge"/>
          <c:yMode val="edge"/>
          <c:x val="0.10975631094893644"/>
          <c:y val="0.93632174515921351"/>
          <c:w val="0.81707487783539356"/>
          <c:h val="5.6603773584905662E-2"/>
        </c:manualLayout>
      </c:layout>
      <c:overlay val="0"/>
      <c:spPr>
        <a:solidFill>
          <a:srgbClr val="FFFFFF"/>
        </a:solidFill>
        <a:ln w="3175">
          <a:solidFill>
            <a:srgbClr val="000000"/>
          </a:solidFill>
          <a:prstDash val="solid"/>
        </a:ln>
      </c:spPr>
    </c:legend>
    <c:plotVisOnly val="1"/>
    <c:dispBlanksAs val="gap"/>
    <c:showDLblsOverMax val="0"/>
  </c:chart>
  <c:spPr>
    <a:solidFill>
      <a:srgbClr val="FFFFFF"/>
    </a:solidFill>
    <a:ln w="3175">
      <a:solidFill>
        <a:srgbClr val="000000"/>
      </a:solidFill>
      <a:prstDash val="solid"/>
    </a:ln>
  </c:spPr>
  <c:txPr>
    <a:bodyPr/>
    <a:lstStyle/>
    <a:p>
      <a:pPr>
        <a:defRPr sz="1600"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95928128914351E-2"/>
          <c:y val="6.3218568209433959E-2"/>
          <c:w val="0.85714371128000666"/>
          <c:h val="0.73850781953747968"/>
        </c:manualLayout>
      </c:layout>
      <c:scatterChart>
        <c:scatterStyle val="lineMarker"/>
        <c:varyColors val="0"/>
        <c:ser>
          <c:idx val="0"/>
          <c:order val="0"/>
          <c:tx>
            <c:v>Fatigued Driving</c:v>
          </c:tx>
          <c:spPr>
            <a:ln w="28575">
              <a:noFill/>
            </a:ln>
          </c:spPr>
          <c:marker>
            <c:symbol val="x"/>
            <c:size val="5"/>
            <c:spPr>
              <a:noFill/>
              <a:ln>
                <a:solidFill>
                  <a:srgbClr val="0000FF"/>
                </a:solidFill>
                <a:prstDash val="solid"/>
              </a:ln>
            </c:spPr>
          </c:marker>
          <c:trendline>
            <c:name>Trend (Fatigued Driving)</c:name>
            <c:spPr>
              <a:ln w="25400">
                <a:solidFill>
                  <a:srgbClr val="000080"/>
                </a:solidFill>
                <a:prstDash val="solid"/>
              </a:ln>
            </c:spPr>
            <c:trendlineType val="linear"/>
            <c:dispRSqr val="1"/>
            <c:dispEq val="0"/>
            <c:trendlineLbl>
              <c:layout>
                <c:manualLayout>
                  <c:x val="6.1181484331090719E-2"/>
                  <c:y val="-0.26203587051618493"/>
                </c:manualLayout>
              </c:layout>
              <c:numFmt formatCode="General" sourceLinked="0"/>
            </c:trendlineLbl>
          </c:trendline>
          <c:xVal>
            <c:numRef>
              <c:f>'Fatigued Driving'!$D$3:$D$102</c:f>
              <c:numCache>
                <c:formatCode>General</c:formatCode>
                <c:ptCount val="100"/>
                <c:pt idx="0">
                  <c:v>99</c:v>
                </c:pt>
                <c:pt idx="1">
                  <c:v>98</c:v>
                </c:pt>
                <c:pt idx="2">
                  <c:v>97</c:v>
                </c:pt>
                <c:pt idx="3">
                  <c:v>96</c:v>
                </c:pt>
                <c:pt idx="4">
                  <c:v>95</c:v>
                </c:pt>
                <c:pt idx="5">
                  <c:v>94</c:v>
                </c:pt>
                <c:pt idx="6">
                  <c:v>93</c:v>
                </c:pt>
                <c:pt idx="7">
                  <c:v>92</c:v>
                </c:pt>
                <c:pt idx="8">
                  <c:v>91</c:v>
                </c:pt>
                <c:pt idx="9">
                  <c:v>90</c:v>
                </c:pt>
                <c:pt idx="10">
                  <c:v>89</c:v>
                </c:pt>
                <c:pt idx="11">
                  <c:v>88</c:v>
                </c:pt>
                <c:pt idx="12">
                  <c:v>87</c:v>
                </c:pt>
                <c:pt idx="13">
                  <c:v>86</c:v>
                </c:pt>
                <c:pt idx="14">
                  <c:v>85</c:v>
                </c:pt>
                <c:pt idx="15">
                  <c:v>84</c:v>
                </c:pt>
                <c:pt idx="16">
                  <c:v>83</c:v>
                </c:pt>
                <c:pt idx="17">
                  <c:v>82</c:v>
                </c:pt>
                <c:pt idx="18">
                  <c:v>81</c:v>
                </c:pt>
                <c:pt idx="19">
                  <c:v>80</c:v>
                </c:pt>
                <c:pt idx="20">
                  <c:v>79</c:v>
                </c:pt>
                <c:pt idx="21">
                  <c:v>78</c:v>
                </c:pt>
                <c:pt idx="22">
                  <c:v>77</c:v>
                </c:pt>
                <c:pt idx="23">
                  <c:v>76</c:v>
                </c:pt>
                <c:pt idx="24">
                  <c:v>75</c:v>
                </c:pt>
                <c:pt idx="25">
                  <c:v>74</c:v>
                </c:pt>
                <c:pt idx="26">
                  <c:v>73</c:v>
                </c:pt>
                <c:pt idx="27">
                  <c:v>72</c:v>
                </c:pt>
                <c:pt idx="28">
                  <c:v>71</c:v>
                </c:pt>
                <c:pt idx="29">
                  <c:v>70</c:v>
                </c:pt>
                <c:pt idx="30">
                  <c:v>69</c:v>
                </c:pt>
                <c:pt idx="31">
                  <c:v>68</c:v>
                </c:pt>
                <c:pt idx="32">
                  <c:v>67</c:v>
                </c:pt>
                <c:pt idx="33">
                  <c:v>66</c:v>
                </c:pt>
                <c:pt idx="34">
                  <c:v>65</c:v>
                </c:pt>
                <c:pt idx="35">
                  <c:v>64</c:v>
                </c:pt>
                <c:pt idx="36">
                  <c:v>63</c:v>
                </c:pt>
                <c:pt idx="37">
                  <c:v>62</c:v>
                </c:pt>
                <c:pt idx="38">
                  <c:v>61</c:v>
                </c:pt>
                <c:pt idx="39">
                  <c:v>60</c:v>
                </c:pt>
                <c:pt idx="40">
                  <c:v>59</c:v>
                </c:pt>
                <c:pt idx="41">
                  <c:v>58</c:v>
                </c:pt>
                <c:pt idx="42">
                  <c:v>57</c:v>
                </c:pt>
                <c:pt idx="43">
                  <c:v>56</c:v>
                </c:pt>
                <c:pt idx="44">
                  <c:v>55</c:v>
                </c:pt>
                <c:pt idx="45">
                  <c:v>54</c:v>
                </c:pt>
                <c:pt idx="46">
                  <c:v>53</c:v>
                </c:pt>
                <c:pt idx="47">
                  <c:v>52</c:v>
                </c:pt>
                <c:pt idx="48">
                  <c:v>51</c:v>
                </c:pt>
                <c:pt idx="49">
                  <c:v>50</c:v>
                </c:pt>
                <c:pt idx="50">
                  <c:v>49</c:v>
                </c:pt>
                <c:pt idx="51">
                  <c:v>48</c:v>
                </c:pt>
                <c:pt idx="52">
                  <c:v>47</c:v>
                </c:pt>
                <c:pt idx="53">
                  <c:v>46</c:v>
                </c:pt>
                <c:pt idx="54">
                  <c:v>45</c:v>
                </c:pt>
                <c:pt idx="55">
                  <c:v>44</c:v>
                </c:pt>
                <c:pt idx="56">
                  <c:v>43</c:v>
                </c:pt>
                <c:pt idx="57">
                  <c:v>42</c:v>
                </c:pt>
                <c:pt idx="58">
                  <c:v>41</c:v>
                </c:pt>
                <c:pt idx="59">
                  <c:v>40</c:v>
                </c:pt>
                <c:pt idx="60">
                  <c:v>39</c:v>
                </c:pt>
                <c:pt idx="61">
                  <c:v>38</c:v>
                </c:pt>
                <c:pt idx="62">
                  <c:v>37</c:v>
                </c:pt>
                <c:pt idx="63">
                  <c:v>36</c:v>
                </c:pt>
                <c:pt idx="64">
                  <c:v>35</c:v>
                </c:pt>
                <c:pt idx="65">
                  <c:v>34</c:v>
                </c:pt>
                <c:pt idx="66">
                  <c:v>33</c:v>
                </c:pt>
                <c:pt idx="67">
                  <c:v>32</c:v>
                </c:pt>
                <c:pt idx="68">
                  <c:v>31</c:v>
                </c:pt>
                <c:pt idx="69">
                  <c:v>30</c:v>
                </c:pt>
                <c:pt idx="70">
                  <c:v>29</c:v>
                </c:pt>
                <c:pt idx="71">
                  <c:v>28</c:v>
                </c:pt>
                <c:pt idx="72">
                  <c:v>27</c:v>
                </c:pt>
                <c:pt idx="73">
                  <c:v>26</c:v>
                </c:pt>
                <c:pt idx="74">
                  <c:v>25</c:v>
                </c:pt>
                <c:pt idx="75">
                  <c:v>24</c:v>
                </c:pt>
                <c:pt idx="76">
                  <c:v>23</c:v>
                </c:pt>
                <c:pt idx="77">
                  <c:v>22</c:v>
                </c:pt>
                <c:pt idx="78">
                  <c:v>21</c:v>
                </c:pt>
                <c:pt idx="79">
                  <c:v>20</c:v>
                </c:pt>
                <c:pt idx="80">
                  <c:v>19</c:v>
                </c:pt>
                <c:pt idx="81">
                  <c:v>18</c:v>
                </c:pt>
                <c:pt idx="82">
                  <c:v>17</c:v>
                </c:pt>
                <c:pt idx="83">
                  <c:v>16</c:v>
                </c:pt>
                <c:pt idx="84">
                  <c:v>15</c:v>
                </c:pt>
                <c:pt idx="85">
                  <c:v>14</c:v>
                </c:pt>
                <c:pt idx="86">
                  <c:v>13</c:v>
                </c:pt>
                <c:pt idx="87">
                  <c:v>12</c:v>
                </c:pt>
                <c:pt idx="88">
                  <c:v>11</c:v>
                </c:pt>
                <c:pt idx="89">
                  <c:v>10</c:v>
                </c:pt>
                <c:pt idx="90">
                  <c:v>9</c:v>
                </c:pt>
                <c:pt idx="91">
                  <c:v>8</c:v>
                </c:pt>
                <c:pt idx="92">
                  <c:v>7</c:v>
                </c:pt>
                <c:pt idx="93">
                  <c:v>6</c:v>
                </c:pt>
                <c:pt idx="94">
                  <c:v>5</c:v>
                </c:pt>
                <c:pt idx="95">
                  <c:v>4</c:v>
                </c:pt>
                <c:pt idx="96">
                  <c:v>3</c:v>
                </c:pt>
                <c:pt idx="97">
                  <c:v>2</c:v>
                </c:pt>
                <c:pt idx="98">
                  <c:v>1</c:v>
                </c:pt>
                <c:pt idx="99">
                  <c:v>0</c:v>
                </c:pt>
              </c:numCache>
            </c:numRef>
          </c:xVal>
          <c:yVal>
            <c:numRef>
              <c:f>'Fatigued Driving'!$F$3:$F$102</c:f>
              <c:numCache>
                <c:formatCode>0.00</c:formatCode>
                <c:ptCount val="100"/>
                <c:pt idx="0">
                  <c:v>86.408769723185173</c:v>
                </c:pt>
                <c:pt idx="1">
                  <c:v>96.327079013188538</c:v>
                </c:pt>
                <c:pt idx="2">
                  <c:v>87.598238118455654</c:v>
                </c:pt>
                <c:pt idx="3">
                  <c:v>76.836936024161218</c:v>
                </c:pt>
                <c:pt idx="4">
                  <c:v>86.160700213300188</c:v>
                </c:pt>
                <c:pt idx="5">
                  <c:v>66.07721594663478</c:v>
                </c:pt>
                <c:pt idx="6">
                  <c:v>80.064494348442892</c:v>
                </c:pt>
                <c:pt idx="7">
                  <c:v>79.686185482495489</c:v>
                </c:pt>
                <c:pt idx="8">
                  <c:v>86.072711912462978</c:v>
                </c:pt>
                <c:pt idx="9">
                  <c:v>70.274352688397897</c:v>
                </c:pt>
                <c:pt idx="10">
                  <c:v>71.303738108355105</c:v>
                </c:pt>
                <c:pt idx="11">
                  <c:v>79.656033560101818</c:v>
                </c:pt>
                <c:pt idx="12">
                  <c:v>86.469290724967777</c:v>
                </c:pt>
                <c:pt idx="13">
                  <c:v>80.189137730918958</c:v>
                </c:pt>
                <c:pt idx="14">
                  <c:v>78.226985376442755</c:v>
                </c:pt>
                <c:pt idx="15">
                  <c:v>74.712778704508395</c:v>
                </c:pt>
                <c:pt idx="16">
                  <c:v>63.76307951187453</c:v>
                </c:pt>
                <c:pt idx="17">
                  <c:v>75.103489761365495</c:v>
                </c:pt>
                <c:pt idx="18">
                  <c:v>78.509763896983088</c:v>
                </c:pt>
                <c:pt idx="19">
                  <c:v>57.112518006307837</c:v>
                </c:pt>
                <c:pt idx="20">
                  <c:v>60.358457165764925</c:v>
                </c:pt>
                <c:pt idx="21">
                  <c:v>67.626476428526217</c:v>
                </c:pt>
                <c:pt idx="22">
                  <c:v>66.231527218124185</c:v>
                </c:pt>
                <c:pt idx="23">
                  <c:v>84.368408718068679</c:v>
                </c:pt>
                <c:pt idx="24">
                  <c:v>68.353021039106849</c:v>
                </c:pt>
                <c:pt idx="25">
                  <c:v>77.969295501519824</c:v>
                </c:pt>
                <c:pt idx="26">
                  <c:v>65.242638633336369</c:v>
                </c:pt>
                <c:pt idx="27">
                  <c:v>42.399575040622913</c:v>
                </c:pt>
                <c:pt idx="28">
                  <c:v>53.778201960245973</c:v>
                </c:pt>
                <c:pt idx="29">
                  <c:v>73.325344669408608</c:v>
                </c:pt>
                <c:pt idx="30">
                  <c:v>50.959554874213595</c:v>
                </c:pt>
                <c:pt idx="31">
                  <c:v>72.546713823893683</c:v>
                </c:pt>
                <c:pt idx="32">
                  <c:v>65.891139350919232</c:v>
                </c:pt>
                <c:pt idx="33">
                  <c:v>67.086066187526697</c:v>
                </c:pt>
                <c:pt idx="34">
                  <c:v>68.685848668245072</c:v>
                </c:pt>
                <c:pt idx="35">
                  <c:v>67.79937755989927</c:v>
                </c:pt>
                <c:pt idx="36">
                  <c:v>55.691491713538781</c:v>
                </c:pt>
                <c:pt idx="37">
                  <c:v>76.792930122540042</c:v>
                </c:pt>
                <c:pt idx="38">
                  <c:v>72.548635383865232</c:v>
                </c:pt>
                <c:pt idx="39">
                  <c:v>57.200031233032931</c:v>
                </c:pt>
                <c:pt idx="40">
                  <c:v>67.581756043615457</c:v>
                </c:pt>
                <c:pt idx="41">
                  <c:v>57.927960386650717</c:v>
                </c:pt>
                <c:pt idx="42">
                  <c:v>58.692609699113426</c:v>
                </c:pt>
                <c:pt idx="43">
                  <c:v>67.419997370850709</c:v>
                </c:pt>
                <c:pt idx="44">
                  <c:v>63.938618925831271</c:v>
                </c:pt>
                <c:pt idx="45">
                  <c:v>61.811402561440445</c:v>
                </c:pt>
                <c:pt idx="46">
                  <c:v>68.972133126431515</c:v>
                </c:pt>
                <c:pt idx="47">
                  <c:v>56.812205718532354</c:v>
                </c:pt>
                <c:pt idx="48">
                  <c:v>58.619422224249853</c:v>
                </c:pt>
                <c:pt idx="49">
                  <c:v>62.509135066613595</c:v>
                </c:pt>
                <c:pt idx="50">
                  <c:v>67.037373881846094</c:v>
                </c:pt>
                <c:pt idx="51">
                  <c:v>59.984877261712462</c:v>
                </c:pt>
                <c:pt idx="52">
                  <c:v>69.625699198562558</c:v>
                </c:pt>
                <c:pt idx="53">
                  <c:v>77.387457105817234</c:v>
                </c:pt>
                <c:pt idx="54">
                  <c:v>51.889287777870919</c:v>
                </c:pt>
                <c:pt idx="55">
                  <c:v>38.140522398021922</c:v>
                </c:pt>
                <c:pt idx="56">
                  <c:v>56.26436147826724</c:v>
                </c:pt>
                <c:pt idx="57">
                  <c:v>50.939833110755323</c:v>
                </c:pt>
                <c:pt idx="58">
                  <c:v>42.65910233452292</c:v>
                </c:pt>
                <c:pt idx="59">
                  <c:v>55.996467169734977</c:v>
                </c:pt>
                <c:pt idx="60">
                  <c:v>56.252483567168092</c:v>
                </c:pt>
                <c:pt idx="61">
                  <c:v>50.901480930520442</c:v>
                </c:pt>
                <c:pt idx="62">
                  <c:v>40.937998665839125</c:v>
                </c:pt>
                <c:pt idx="63">
                  <c:v>51.161905593805656</c:v>
                </c:pt>
                <c:pt idx="64">
                  <c:v>60.966901653706209</c:v>
                </c:pt>
                <c:pt idx="65">
                  <c:v>40.327086059799527</c:v>
                </c:pt>
                <c:pt idx="66">
                  <c:v>38.875819033407645</c:v>
                </c:pt>
                <c:pt idx="67">
                  <c:v>27.570173946673087</c:v>
                </c:pt>
                <c:pt idx="68">
                  <c:v>35.066612469394194</c:v>
                </c:pt>
                <c:pt idx="69">
                  <c:v>46.633459895779211</c:v>
                </c:pt>
                <c:pt idx="70">
                  <c:v>31.337908920125468</c:v>
                </c:pt>
                <c:pt idx="71">
                  <c:v>53.07978608003674</c:v>
                </c:pt>
                <c:pt idx="72">
                  <c:v>47.858226672252641</c:v>
                </c:pt>
                <c:pt idx="73">
                  <c:v>44.698016575850062</c:v>
                </c:pt>
                <c:pt idx="74">
                  <c:v>30.891364506468445</c:v>
                </c:pt>
                <c:pt idx="75">
                  <c:v>35.158954649390971</c:v>
                </c:pt>
                <c:pt idx="76">
                  <c:v>30.920168506650928</c:v>
                </c:pt>
                <c:pt idx="77">
                  <c:v>33.947905396083101</c:v>
                </c:pt>
                <c:pt idx="78">
                  <c:v>40.187310216983896</c:v>
                </c:pt>
                <c:pt idx="79">
                  <c:v>36.895434471936035</c:v>
                </c:pt>
                <c:pt idx="80">
                  <c:v>33.332400772160646</c:v>
                </c:pt>
                <c:pt idx="81">
                  <c:v>28.452268791616255</c:v>
                </c:pt>
                <c:pt idx="82">
                  <c:v>35.228468129995512</c:v>
                </c:pt>
                <c:pt idx="83">
                  <c:v>43.587270973963292</c:v>
                </c:pt>
                <c:pt idx="84">
                  <c:v>24.097714566827829</c:v>
                </c:pt>
                <c:pt idx="85">
                  <c:v>38.841275680301997</c:v>
                </c:pt>
                <c:pt idx="86">
                  <c:v>36.812344118689204</c:v>
                </c:pt>
                <c:pt idx="87">
                  <c:v>23.189159968086461</c:v>
                </c:pt>
                <c:pt idx="88">
                  <c:v>25.036840307586218</c:v>
                </c:pt>
                <c:pt idx="89">
                  <c:v>38.496238059721989</c:v>
                </c:pt>
                <c:pt idx="90">
                  <c:v>69.716017623031703</c:v>
                </c:pt>
                <c:pt idx="91">
                  <c:v>34.971961291174594</c:v>
                </c:pt>
                <c:pt idx="92">
                  <c:v>30.413893975398818</c:v>
                </c:pt>
                <c:pt idx="93">
                  <c:v>45.181223215175571</c:v>
                </c:pt>
                <c:pt idx="94">
                  <c:v>12.999078233983409</c:v>
                </c:pt>
                <c:pt idx="95">
                  <c:v>35.475711916772163</c:v>
                </c:pt>
                <c:pt idx="96">
                  <c:v>14.897820634099103</c:v>
                </c:pt>
                <c:pt idx="97">
                  <c:v>47.194125168191917</c:v>
                </c:pt>
                <c:pt idx="98">
                  <c:v>15.955356135223616</c:v>
                </c:pt>
                <c:pt idx="99">
                  <c:v>48.942598187311177</c:v>
                </c:pt>
              </c:numCache>
            </c:numRef>
          </c:yVal>
          <c:smooth val="0"/>
        </c:ser>
        <c:ser>
          <c:idx val="1"/>
          <c:order val="1"/>
          <c:tx>
            <c:v>National Avg</c:v>
          </c:tx>
          <c:spPr>
            <a:ln w="25400">
              <a:solidFill>
                <a:srgbClr val="993300"/>
              </a:solidFill>
              <a:prstDash val="sysDash"/>
            </a:ln>
          </c:spPr>
          <c:marker>
            <c:symbol val="none"/>
          </c:marker>
          <c:xVal>
            <c:numRef>
              <c:f>'Fatigued Driving'!$D$3:$D$102</c:f>
              <c:numCache>
                <c:formatCode>General</c:formatCode>
                <c:ptCount val="100"/>
                <c:pt idx="0">
                  <c:v>99</c:v>
                </c:pt>
                <c:pt idx="1">
                  <c:v>98</c:v>
                </c:pt>
                <c:pt idx="2">
                  <c:v>97</c:v>
                </c:pt>
                <c:pt idx="3">
                  <c:v>96</c:v>
                </c:pt>
                <c:pt idx="4">
                  <c:v>95</c:v>
                </c:pt>
                <c:pt idx="5">
                  <c:v>94</c:v>
                </c:pt>
                <c:pt idx="6">
                  <c:v>93</c:v>
                </c:pt>
                <c:pt idx="7">
                  <c:v>92</c:v>
                </c:pt>
                <c:pt idx="8">
                  <c:v>91</c:v>
                </c:pt>
                <c:pt idx="9">
                  <c:v>90</c:v>
                </c:pt>
                <c:pt idx="10">
                  <c:v>89</c:v>
                </c:pt>
                <c:pt idx="11">
                  <c:v>88</c:v>
                </c:pt>
                <c:pt idx="12">
                  <c:v>87</c:v>
                </c:pt>
                <c:pt idx="13">
                  <c:v>86</c:v>
                </c:pt>
                <c:pt idx="14">
                  <c:v>85</c:v>
                </c:pt>
                <c:pt idx="15">
                  <c:v>84</c:v>
                </c:pt>
                <c:pt idx="16">
                  <c:v>83</c:v>
                </c:pt>
                <c:pt idx="17">
                  <c:v>82</c:v>
                </c:pt>
                <c:pt idx="18">
                  <c:v>81</c:v>
                </c:pt>
                <c:pt idx="19">
                  <c:v>80</c:v>
                </c:pt>
                <c:pt idx="20">
                  <c:v>79</c:v>
                </c:pt>
                <c:pt idx="21">
                  <c:v>78</c:v>
                </c:pt>
                <c:pt idx="22">
                  <c:v>77</c:v>
                </c:pt>
                <c:pt idx="23">
                  <c:v>76</c:v>
                </c:pt>
                <c:pt idx="24">
                  <c:v>75</c:v>
                </c:pt>
                <c:pt idx="25">
                  <c:v>74</c:v>
                </c:pt>
                <c:pt idx="26">
                  <c:v>73</c:v>
                </c:pt>
                <c:pt idx="27">
                  <c:v>72</c:v>
                </c:pt>
                <c:pt idx="28">
                  <c:v>71</c:v>
                </c:pt>
                <c:pt idx="29">
                  <c:v>70</c:v>
                </c:pt>
                <c:pt idx="30">
                  <c:v>69</c:v>
                </c:pt>
                <c:pt idx="31">
                  <c:v>68</c:v>
                </c:pt>
                <c:pt idx="32">
                  <c:v>67</c:v>
                </c:pt>
                <c:pt idx="33">
                  <c:v>66</c:v>
                </c:pt>
                <c:pt idx="34">
                  <c:v>65</c:v>
                </c:pt>
                <c:pt idx="35">
                  <c:v>64</c:v>
                </c:pt>
                <c:pt idx="36">
                  <c:v>63</c:v>
                </c:pt>
                <c:pt idx="37">
                  <c:v>62</c:v>
                </c:pt>
                <c:pt idx="38">
                  <c:v>61</c:v>
                </c:pt>
                <c:pt idx="39">
                  <c:v>60</c:v>
                </c:pt>
                <c:pt idx="40">
                  <c:v>59</c:v>
                </c:pt>
                <c:pt idx="41">
                  <c:v>58</c:v>
                </c:pt>
                <c:pt idx="42">
                  <c:v>57</c:v>
                </c:pt>
                <c:pt idx="43">
                  <c:v>56</c:v>
                </c:pt>
                <c:pt idx="44">
                  <c:v>55</c:v>
                </c:pt>
                <c:pt idx="45">
                  <c:v>54</c:v>
                </c:pt>
                <c:pt idx="46">
                  <c:v>53</c:v>
                </c:pt>
                <c:pt idx="47">
                  <c:v>52</c:v>
                </c:pt>
                <c:pt idx="48">
                  <c:v>51</c:v>
                </c:pt>
                <c:pt idx="49">
                  <c:v>50</c:v>
                </c:pt>
                <c:pt idx="50">
                  <c:v>49</c:v>
                </c:pt>
                <c:pt idx="51">
                  <c:v>48</c:v>
                </c:pt>
                <c:pt idx="52">
                  <c:v>47</c:v>
                </c:pt>
                <c:pt idx="53">
                  <c:v>46</c:v>
                </c:pt>
                <c:pt idx="54">
                  <c:v>45</c:v>
                </c:pt>
                <c:pt idx="55">
                  <c:v>44</c:v>
                </c:pt>
                <c:pt idx="56">
                  <c:v>43</c:v>
                </c:pt>
                <c:pt idx="57">
                  <c:v>42</c:v>
                </c:pt>
                <c:pt idx="58">
                  <c:v>41</c:v>
                </c:pt>
                <c:pt idx="59">
                  <c:v>40</c:v>
                </c:pt>
                <c:pt idx="60">
                  <c:v>39</c:v>
                </c:pt>
                <c:pt idx="61">
                  <c:v>38</c:v>
                </c:pt>
                <c:pt idx="62">
                  <c:v>37</c:v>
                </c:pt>
                <c:pt idx="63">
                  <c:v>36</c:v>
                </c:pt>
                <c:pt idx="64">
                  <c:v>35</c:v>
                </c:pt>
                <c:pt idx="65">
                  <c:v>34</c:v>
                </c:pt>
                <c:pt idx="66">
                  <c:v>33</c:v>
                </c:pt>
                <c:pt idx="67">
                  <c:v>32</c:v>
                </c:pt>
                <c:pt idx="68">
                  <c:v>31</c:v>
                </c:pt>
                <c:pt idx="69">
                  <c:v>30</c:v>
                </c:pt>
                <c:pt idx="70">
                  <c:v>29</c:v>
                </c:pt>
                <c:pt idx="71">
                  <c:v>28</c:v>
                </c:pt>
                <c:pt idx="72">
                  <c:v>27</c:v>
                </c:pt>
                <c:pt idx="73">
                  <c:v>26</c:v>
                </c:pt>
                <c:pt idx="74">
                  <c:v>25</c:v>
                </c:pt>
                <c:pt idx="75">
                  <c:v>24</c:v>
                </c:pt>
                <c:pt idx="76">
                  <c:v>23</c:v>
                </c:pt>
                <c:pt idx="77">
                  <c:v>22</c:v>
                </c:pt>
                <c:pt idx="78">
                  <c:v>21</c:v>
                </c:pt>
                <c:pt idx="79">
                  <c:v>20</c:v>
                </c:pt>
                <c:pt idx="80">
                  <c:v>19</c:v>
                </c:pt>
                <c:pt idx="81">
                  <c:v>18</c:v>
                </c:pt>
                <c:pt idx="82">
                  <c:v>17</c:v>
                </c:pt>
                <c:pt idx="83">
                  <c:v>16</c:v>
                </c:pt>
                <c:pt idx="84">
                  <c:v>15</c:v>
                </c:pt>
                <c:pt idx="85">
                  <c:v>14</c:v>
                </c:pt>
                <c:pt idx="86">
                  <c:v>13</c:v>
                </c:pt>
                <c:pt idx="87">
                  <c:v>12</c:v>
                </c:pt>
                <c:pt idx="88">
                  <c:v>11</c:v>
                </c:pt>
                <c:pt idx="89">
                  <c:v>10</c:v>
                </c:pt>
                <c:pt idx="90">
                  <c:v>9</c:v>
                </c:pt>
                <c:pt idx="91">
                  <c:v>8</c:v>
                </c:pt>
                <c:pt idx="92">
                  <c:v>7</c:v>
                </c:pt>
                <c:pt idx="93">
                  <c:v>6</c:v>
                </c:pt>
                <c:pt idx="94">
                  <c:v>5</c:v>
                </c:pt>
                <c:pt idx="95">
                  <c:v>4</c:v>
                </c:pt>
                <c:pt idx="96">
                  <c:v>3</c:v>
                </c:pt>
                <c:pt idx="97">
                  <c:v>2</c:v>
                </c:pt>
                <c:pt idx="98">
                  <c:v>1</c:v>
                </c:pt>
                <c:pt idx="99">
                  <c:v>0</c:v>
                </c:pt>
              </c:numCache>
            </c:numRef>
          </c:xVal>
          <c:yVal>
            <c:numRef>
              <c:f>'Fatigued Driving'!$A$3:$A$102</c:f>
              <c:numCache>
                <c:formatCode>General</c:formatCode>
                <c:ptCount val="100"/>
                <c:pt idx="0">
                  <c:v>36</c:v>
                </c:pt>
                <c:pt idx="1">
                  <c:v>36</c:v>
                </c:pt>
                <c:pt idx="2">
                  <c:v>36</c:v>
                </c:pt>
                <c:pt idx="3">
                  <c:v>36</c:v>
                </c:pt>
                <c:pt idx="4">
                  <c:v>36</c:v>
                </c:pt>
                <c:pt idx="5">
                  <c:v>36</c:v>
                </c:pt>
                <c:pt idx="6">
                  <c:v>36</c:v>
                </c:pt>
                <c:pt idx="7">
                  <c:v>36</c:v>
                </c:pt>
                <c:pt idx="8">
                  <c:v>36</c:v>
                </c:pt>
                <c:pt idx="9">
                  <c:v>36</c:v>
                </c:pt>
                <c:pt idx="10">
                  <c:v>36</c:v>
                </c:pt>
                <c:pt idx="11">
                  <c:v>36</c:v>
                </c:pt>
                <c:pt idx="12">
                  <c:v>36</c:v>
                </c:pt>
                <c:pt idx="13">
                  <c:v>36</c:v>
                </c:pt>
                <c:pt idx="14">
                  <c:v>36</c:v>
                </c:pt>
                <c:pt idx="15">
                  <c:v>36</c:v>
                </c:pt>
                <c:pt idx="16">
                  <c:v>36</c:v>
                </c:pt>
                <c:pt idx="17">
                  <c:v>36</c:v>
                </c:pt>
                <c:pt idx="18">
                  <c:v>36</c:v>
                </c:pt>
                <c:pt idx="19">
                  <c:v>36</c:v>
                </c:pt>
                <c:pt idx="20">
                  <c:v>36</c:v>
                </c:pt>
                <c:pt idx="21">
                  <c:v>36</c:v>
                </c:pt>
                <c:pt idx="22">
                  <c:v>36</c:v>
                </c:pt>
                <c:pt idx="23">
                  <c:v>36</c:v>
                </c:pt>
                <c:pt idx="24">
                  <c:v>36</c:v>
                </c:pt>
                <c:pt idx="25">
                  <c:v>36</c:v>
                </c:pt>
                <c:pt idx="26">
                  <c:v>36</c:v>
                </c:pt>
                <c:pt idx="27">
                  <c:v>36</c:v>
                </c:pt>
                <c:pt idx="28">
                  <c:v>36</c:v>
                </c:pt>
                <c:pt idx="29">
                  <c:v>36</c:v>
                </c:pt>
                <c:pt idx="30">
                  <c:v>36</c:v>
                </c:pt>
                <c:pt idx="31">
                  <c:v>36</c:v>
                </c:pt>
                <c:pt idx="32">
                  <c:v>36</c:v>
                </c:pt>
                <c:pt idx="33">
                  <c:v>36</c:v>
                </c:pt>
                <c:pt idx="34">
                  <c:v>36</c:v>
                </c:pt>
                <c:pt idx="35">
                  <c:v>36</c:v>
                </c:pt>
                <c:pt idx="36">
                  <c:v>36</c:v>
                </c:pt>
                <c:pt idx="37">
                  <c:v>36</c:v>
                </c:pt>
                <c:pt idx="38">
                  <c:v>36</c:v>
                </c:pt>
                <c:pt idx="39">
                  <c:v>36</c:v>
                </c:pt>
                <c:pt idx="40">
                  <c:v>36</c:v>
                </c:pt>
                <c:pt idx="41">
                  <c:v>36</c:v>
                </c:pt>
                <c:pt idx="42">
                  <c:v>36</c:v>
                </c:pt>
                <c:pt idx="43">
                  <c:v>36</c:v>
                </c:pt>
                <c:pt idx="44">
                  <c:v>36</c:v>
                </c:pt>
                <c:pt idx="45">
                  <c:v>36</c:v>
                </c:pt>
                <c:pt idx="46">
                  <c:v>36</c:v>
                </c:pt>
                <c:pt idx="47">
                  <c:v>36</c:v>
                </c:pt>
                <c:pt idx="48">
                  <c:v>36</c:v>
                </c:pt>
                <c:pt idx="49">
                  <c:v>36</c:v>
                </c:pt>
                <c:pt idx="50">
                  <c:v>36</c:v>
                </c:pt>
                <c:pt idx="51">
                  <c:v>36</c:v>
                </c:pt>
                <c:pt idx="52">
                  <c:v>36</c:v>
                </c:pt>
                <c:pt idx="53">
                  <c:v>36</c:v>
                </c:pt>
                <c:pt idx="54">
                  <c:v>36</c:v>
                </c:pt>
                <c:pt idx="55">
                  <c:v>36</c:v>
                </c:pt>
                <c:pt idx="56">
                  <c:v>36</c:v>
                </c:pt>
                <c:pt idx="57">
                  <c:v>36</c:v>
                </c:pt>
                <c:pt idx="58">
                  <c:v>36</c:v>
                </c:pt>
                <c:pt idx="59">
                  <c:v>36</c:v>
                </c:pt>
                <c:pt idx="60">
                  <c:v>36</c:v>
                </c:pt>
                <c:pt idx="61">
                  <c:v>36</c:v>
                </c:pt>
                <c:pt idx="62">
                  <c:v>36</c:v>
                </c:pt>
                <c:pt idx="63">
                  <c:v>36</c:v>
                </c:pt>
                <c:pt idx="64">
                  <c:v>36</c:v>
                </c:pt>
                <c:pt idx="65">
                  <c:v>36</c:v>
                </c:pt>
                <c:pt idx="66">
                  <c:v>36</c:v>
                </c:pt>
                <c:pt idx="67">
                  <c:v>36</c:v>
                </c:pt>
                <c:pt idx="68">
                  <c:v>36</c:v>
                </c:pt>
                <c:pt idx="69">
                  <c:v>36</c:v>
                </c:pt>
                <c:pt idx="70">
                  <c:v>36</c:v>
                </c:pt>
                <c:pt idx="71">
                  <c:v>36</c:v>
                </c:pt>
                <c:pt idx="72">
                  <c:v>36</c:v>
                </c:pt>
                <c:pt idx="73">
                  <c:v>36</c:v>
                </c:pt>
                <c:pt idx="74">
                  <c:v>36</c:v>
                </c:pt>
                <c:pt idx="75">
                  <c:v>36</c:v>
                </c:pt>
                <c:pt idx="76">
                  <c:v>36</c:v>
                </c:pt>
                <c:pt idx="77">
                  <c:v>36</c:v>
                </c:pt>
                <c:pt idx="78">
                  <c:v>36</c:v>
                </c:pt>
                <c:pt idx="79">
                  <c:v>36</c:v>
                </c:pt>
                <c:pt idx="80">
                  <c:v>36</c:v>
                </c:pt>
                <c:pt idx="81">
                  <c:v>36</c:v>
                </c:pt>
                <c:pt idx="82">
                  <c:v>36</c:v>
                </c:pt>
                <c:pt idx="83">
                  <c:v>36</c:v>
                </c:pt>
                <c:pt idx="84">
                  <c:v>36</c:v>
                </c:pt>
                <c:pt idx="85">
                  <c:v>36</c:v>
                </c:pt>
                <c:pt idx="86">
                  <c:v>36</c:v>
                </c:pt>
                <c:pt idx="87">
                  <c:v>36</c:v>
                </c:pt>
                <c:pt idx="88">
                  <c:v>36</c:v>
                </c:pt>
                <c:pt idx="89">
                  <c:v>36</c:v>
                </c:pt>
                <c:pt idx="90">
                  <c:v>36</c:v>
                </c:pt>
                <c:pt idx="91">
                  <c:v>36</c:v>
                </c:pt>
                <c:pt idx="92">
                  <c:v>36</c:v>
                </c:pt>
                <c:pt idx="93">
                  <c:v>36</c:v>
                </c:pt>
                <c:pt idx="94">
                  <c:v>36</c:v>
                </c:pt>
                <c:pt idx="95">
                  <c:v>36</c:v>
                </c:pt>
                <c:pt idx="96">
                  <c:v>36</c:v>
                </c:pt>
                <c:pt idx="97">
                  <c:v>36</c:v>
                </c:pt>
                <c:pt idx="98">
                  <c:v>36</c:v>
                </c:pt>
                <c:pt idx="99">
                  <c:v>36</c:v>
                </c:pt>
              </c:numCache>
            </c:numRef>
          </c:yVal>
          <c:smooth val="0"/>
        </c:ser>
        <c:dLbls>
          <c:showLegendKey val="0"/>
          <c:showVal val="0"/>
          <c:showCatName val="0"/>
          <c:showSerName val="0"/>
          <c:showPercent val="0"/>
          <c:showBubbleSize val="0"/>
        </c:dLbls>
        <c:axId val="215228416"/>
        <c:axId val="215230336"/>
      </c:scatterChart>
      <c:valAx>
        <c:axId val="215228416"/>
        <c:scaling>
          <c:orientation val="minMax"/>
          <c:max val="100"/>
        </c:scaling>
        <c:delete val="0"/>
        <c:axPos val="b"/>
        <c:title>
          <c:tx>
            <c:rich>
              <a:bodyPr/>
              <a:lstStyle/>
              <a:p>
                <a:pPr>
                  <a:defRPr b="1"/>
                </a:pPr>
                <a:r>
                  <a:rPr lang="en-US" b="1" dirty="0"/>
                  <a:t>BASIC Percentile</a:t>
                </a:r>
              </a:p>
            </c:rich>
          </c:tx>
          <c:layout>
            <c:manualLayout>
              <c:xMode val="edge"/>
              <c:yMode val="edge"/>
              <c:x val="0.41224532647704726"/>
              <c:y val="0.85632425257187905"/>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a:pPr>
            <a:endParaRPr lang="en-US"/>
          </a:p>
        </c:txPr>
        <c:crossAx val="215230336"/>
        <c:crosses val="autoZero"/>
        <c:crossBetween val="midCat"/>
      </c:valAx>
      <c:valAx>
        <c:axId val="215230336"/>
        <c:scaling>
          <c:orientation val="minMax"/>
        </c:scaling>
        <c:delete val="0"/>
        <c:axPos val="l"/>
        <c:majorGridlines>
          <c:spPr>
            <a:ln w="3175">
              <a:solidFill>
                <a:srgbClr val="969696"/>
              </a:solidFill>
              <a:prstDash val="solid"/>
            </a:ln>
          </c:spPr>
        </c:majorGridlines>
        <c:title>
          <c:tx>
            <c:rich>
              <a:bodyPr/>
              <a:lstStyle/>
              <a:p>
                <a:pPr>
                  <a:defRPr b="1"/>
                </a:pPr>
                <a:r>
                  <a:rPr lang="en-US" b="1" dirty="0"/>
                  <a:t>Crash Rate (crashes per </a:t>
                </a:r>
                <a:r>
                  <a:rPr lang="en-US" b="1" dirty="0" smtClean="0"/>
                  <a:t>1,000 </a:t>
                </a:r>
                <a:r>
                  <a:rPr lang="en-US" b="1" dirty="0"/>
                  <a:t>PUs)</a:t>
                </a:r>
              </a:p>
            </c:rich>
          </c:tx>
          <c:layout>
            <c:manualLayout>
              <c:xMode val="edge"/>
              <c:yMode val="edge"/>
              <c:x val="1.0204081632653086E-2"/>
              <c:y val="0.11781639364045005"/>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215228416"/>
        <c:crosses val="autoZero"/>
        <c:crossBetween val="midCat"/>
      </c:valAx>
      <c:spPr>
        <a:solidFill>
          <a:srgbClr val="C0C0C0"/>
        </a:solidFill>
        <a:ln w="12700">
          <a:solidFill>
            <a:srgbClr val="808080"/>
          </a:solidFill>
          <a:prstDash val="solid"/>
        </a:ln>
      </c:spPr>
    </c:plotArea>
    <c:legend>
      <c:legendPos val="b"/>
      <c:layout>
        <c:manualLayout>
          <c:xMode val="edge"/>
          <c:yMode val="edge"/>
          <c:x val="2.4489795918367398E-2"/>
          <c:y val="0.92241650828129118"/>
          <c:w val="0.96734779581123675"/>
          <c:h val="6.8965818927806413E-2"/>
        </c:manualLayout>
      </c:layout>
      <c:overlay val="0"/>
      <c:spPr>
        <a:solidFill>
          <a:srgbClr val="FFFFFF"/>
        </a:solidFill>
        <a:ln w="3175">
          <a:solidFill>
            <a:srgbClr val="000000"/>
          </a:solidFill>
          <a:prstDash val="solid"/>
        </a:ln>
      </c:spPr>
    </c:legend>
    <c:plotVisOnly val="1"/>
    <c:dispBlanksAs val="gap"/>
    <c:showDLblsOverMax val="0"/>
  </c:chart>
  <c:spPr>
    <a:solidFill>
      <a:srgbClr val="FFFFFF"/>
    </a:solidFill>
    <a:ln w="3175">
      <a:solidFill>
        <a:srgbClr val="000000"/>
      </a:solidFill>
      <a:prstDash val="solid"/>
    </a:ln>
  </c:spPr>
  <c:txPr>
    <a:bodyPr/>
    <a:lstStyle/>
    <a:p>
      <a:pPr>
        <a:defRPr sz="1600" b="0" i="0" u="none" strike="noStrike" baseline="0">
          <a:solidFill>
            <a:srgbClr val="000000"/>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836826208572267E-2"/>
          <c:y val="6.3218568209433959E-2"/>
          <c:w val="0.86326616636057762"/>
          <c:h val="0.73850781953747968"/>
        </c:manualLayout>
      </c:layout>
      <c:scatterChart>
        <c:scatterStyle val="lineMarker"/>
        <c:varyColors val="0"/>
        <c:ser>
          <c:idx val="0"/>
          <c:order val="0"/>
          <c:tx>
            <c:v>Vehicle Maintenance</c:v>
          </c:tx>
          <c:spPr>
            <a:ln w="28575">
              <a:noFill/>
            </a:ln>
          </c:spPr>
          <c:marker>
            <c:symbol val="x"/>
            <c:size val="5"/>
            <c:spPr>
              <a:noFill/>
              <a:ln>
                <a:solidFill>
                  <a:srgbClr val="0000FF"/>
                </a:solidFill>
                <a:prstDash val="solid"/>
              </a:ln>
            </c:spPr>
          </c:marker>
          <c:trendline>
            <c:name>Trend (Vehicle Maintenance)</c:name>
            <c:spPr>
              <a:ln w="25400">
                <a:solidFill>
                  <a:srgbClr val="000080"/>
                </a:solidFill>
                <a:prstDash val="solid"/>
              </a:ln>
            </c:spPr>
            <c:trendlineType val="linear"/>
            <c:dispRSqr val="1"/>
            <c:dispEq val="0"/>
            <c:trendlineLbl>
              <c:layout>
                <c:manualLayout>
                  <c:x val="6.9938809907078903E-2"/>
                  <c:y val="-0.23685608542362191"/>
                </c:manualLayout>
              </c:layout>
              <c:numFmt formatCode="General" sourceLinked="0"/>
              <c:spPr>
                <a:noFill/>
                <a:ln w="25400">
                  <a:noFill/>
                </a:ln>
              </c:spPr>
            </c:trendlineLbl>
          </c:trendline>
          <c:xVal>
            <c:numRef>
              <c:f>'Vehicle Maintenance'!$D$3:$D$102</c:f>
              <c:numCache>
                <c:formatCode>General</c:formatCode>
                <c:ptCount val="100"/>
                <c:pt idx="0">
                  <c:v>99</c:v>
                </c:pt>
                <c:pt idx="1">
                  <c:v>98</c:v>
                </c:pt>
                <c:pt idx="2">
                  <c:v>97</c:v>
                </c:pt>
                <c:pt idx="3">
                  <c:v>96</c:v>
                </c:pt>
                <c:pt idx="4">
                  <c:v>95</c:v>
                </c:pt>
                <c:pt idx="5">
                  <c:v>94</c:v>
                </c:pt>
                <c:pt idx="6">
                  <c:v>93</c:v>
                </c:pt>
                <c:pt idx="7">
                  <c:v>92</c:v>
                </c:pt>
                <c:pt idx="8">
                  <c:v>91</c:v>
                </c:pt>
                <c:pt idx="9">
                  <c:v>90</c:v>
                </c:pt>
                <c:pt idx="10">
                  <c:v>89</c:v>
                </c:pt>
                <c:pt idx="11">
                  <c:v>88</c:v>
                </c:pt>
                <c:pt idx="12">
                  <c:v>87</c:v>
                </c:pt>
                <c:pt idx="13">
                  <c:v>86</c:v>
                </c:pt>
                <c:pt idx="14">
                  <c:v>85</c:v>
                </c:pt>
                <c:pt idx="15">
                  <c:v>84</c:v>
                </c:pt>
                <c:pt idx="16">
                  <c:v>83</c:v>
                </c:pt>
                <c:pt idx="17">
                  <c:v>82</c:v>
                </c:pt>
                <c:pt idx="18">
                  <c:v>81</c:v>
                </c:pt>
                <c:pt idx="19">
                  <c:v>80</c:v>
                </c:pt>
                <c:pt idx="20">
                  <c:v>79</c:v>
                </c:pt>
                <c:pt idx="21">
                  <c:v>78</c:v>
                </c:pt>
                <c:pt idx="22">
                  <c:v>77</c:v>
                </c:pt>
                <c:pt idx="23">
                  <c:v>76</c:v>
                </c:pt>
                <c:pt idx="24">
                  <c:v>75</c:v>
                </c:pt>
                <c:pt idx="25">
                  <c:v>74</c:v>
                </c:pt>
                <c:pt idx="26">
                  <c:v>73</c:v>
                </c:pt>
                <c:pt idx="27">
                  <c:v>72</c:v>
                </c:pt>
                <c:pt idx="28">
                  <c:v>71</c:v>
                </c:pt>
                <c:pt idx="29">
                  <c:v>70</c:v>
                </c:pt>
                <c:pt idx="30">
                  <c:v>69</c:v>
                </c:pt>
                <c:pt idx="31">
                  <c:v>68</c:v>
                </c:pt>
                <c:pt idx="32">
                  <c:v>67</c:v>
                </c:pt>
                <c:pt idx="33">
                  <c:v>66</c:v>
                </c:pt>
                <c:pt idx="34">
                  <c:v>65</c:v>
                </c:pt>
                <c:pt idx="35">
                  <c:v>64</c:v>
                </c:pt>
                <c:pt idx="36">
                  <c:v>63</c:v>
                </c:pt>
                <c:pt idx="37">
                  <c:v>62</c:v>
                </c:pt>
                <c:pt idx="38">
                  <c:v>61</c:v>
                </c:pt>
                <c:pt idx="39">
                  <c:v>60</c:v>
                </c:pt>
                <c:pt idx="40">
                  <c:v>59</c:v>
                </c:pt>
                <c:pt idx="41">
                  <c:v>58</c:v>
                </c:pt>
                <c:pt idx="42">
                  <c:v>57</c:v>
                </c:pt>
                <c:pt idx="43">
                  <c:v>56</c:v>
                </c:pt>
                <c:pt idx="44">
                  <c:v>55</c:v>
                </c:pt>
                <c:pt idx="45">
                  <c:v>54</c:v>
                </c:pt>
                <c:pt idx="46">
                  <c:v>53</c:v>
                </c:pt>
                <c:pt idx="47">
                  <c:v>52</c:v>
                </c:pt>
                <c:pt idx="48">
                  <c:v>51</c:v>
                </c:pt>
                <c:pt idx="49">
                  <c:v>50</c:v>
                </c:pt>
                <c:pt idx="50">
                  <c:v>49</c:v>
                </c:pt>
                <c:pt idx="51">
                  <c:v>48</c:v>
                </c:pt>
                <c:pt idx="52">
                  <c:v>47</c:v>
                </c:pt>
                <c:pt idx="53">
                  <c:v>46</c:v>
                </c:pt>
                <c:pt idx="54">
                  <c:v>45</c:v>
                </c:pt>
                <c:pt idx="55">
                  <c:v>44</c:v>
                </c:pt>
                <c:pt idx="56">
                  <c:v>43</c:v>
                </c:pt>
                <c:pt idx="57">
                  <c:v>42</c:v>
                </c:pt>
                <c:pt idx="58">
                  <c:v>41</c:v>
                </c:pt>
                <c:pt idx="59">
                  <c:v>40</c:v>
                </c:pt>
                <c:pt idx="60">
                  <c:v>39</c:v>
                </c:pt>
                <c:pt idx="61">
                  <c:v>38</c:v>
                </c:pt>
                <c:pt idx="62">
                  <c:v>37</c:v>
                </c:pt>
                <c:pt idx="63">
                  <c:v>36</c:v>
                </c:pt>
                <c:pt idx="64">
                  <c:v>35</c:v>
                </c:pt>
                <c:pt idx="65">
                  <c:v>34</c:v>
                </c:pt>
                <c:pt idx="66">
                  <c:v>33</c:v>
                </c:pt>
                <c:pt idx="67">
                  <c:v>32</c:v>
                </c:pt>
                <c:pt idx="68">
                  <c:v>31</c:v>
                </c:pt>
                <c:pt idx="69">
                  <c:v>30</c:v>
                </c:pt>
                <c:pt idx="70">
                  <c:v>29</c:v>
                </c:pt>
                <c:pt idx="71">
                  <c:v>28</c:v>
                </c:pt>
                <c:pt idx="72">
                  <c:v>27</c:v>
                </c:pt>
                <c:pt idx="73">
                  <c:v>26</c:v>
                </c:pt>
                <c:pt idx="74">
                  <c:v>25</c:v>
                </c:pt>
                <c:pt idx="75">
                  <c:v>24</c:v>
                </c:pt>
                <c:pt idx="76">
                  <c:v>23</c:v>
                </c:pt>
                <c:pt idx="77">
                  <c:v>22</c:v>
                </c:pt>
                <c:pt idx="78">
                  <c:v>21</c:v>
                </c:pt>
                <c:pt idx="79">
                  <c:v>20</c:v>
                </c:pt>
                <c:pt idx="80">
                  <c:v>19</c:v>
                </c:pt>
                <c:pt idx="81">
                  <c:v>18</c:v>
                </c:pt>
                <c:pt idx="82">
                  <c:v>17</c:v>
                </c:pt>
                <c:pt idx="83">
                  <c:v>16</c:v>
                </c:pt>
                <c:pt idx="84">
                  <c:v>15</c:v>
                </c:pt>
                <c:pt idx="85">
                  <c:v>14</c:v>
                </c:pt>
                <c:pt idx="86">
                  <c:v>13</c:v>
                </c:pt>
                <c:pt idx="87">
                  <c:v>12</c:v>
                </c:pt>
                <c:pt idx="88">
                  <c:v>11</c:v>
                </c:pt>
                <c:pt idx="89">
                  <c:v>10</c:v>
                </c:pt>
                <c:pt idx="90">
                  <c:v>9</c:v>
                </c:pt>
                <c:pt idx="91">
                  <c:v>8</c:v>
                </c:pt>
                <c:pt idx="92">
                  <c:v>7</c:v>
                </c:pt>
                <c:pt idx="93">
                  <c:v>6</c:v>
                </c:pt>
                <c:pt idx="94">
                  <c:v>5</c:v>
                </c:pt>
                <c:pt idx="95">
                  <c:v>4</c:v>
                </c:pt>
                <c:pt idx="96">
                  <c:v>3</c:v>
                </c:pt>
                <c:pt idx="97">
                  <c:v>2</c:v>
                </c:pt>
                <c:pt idx="98">
                  <c:v>1</c:v>
                </c:pt>
                <c:pt idx="99">
                  <c:v>0</c:v>
                </c:pt>
              </c:numCache>
            </c:numRef>
          </c:xVal>
          <c:yVal>
            <c:numRef>
              <c:f>'Vehicle Maintenance'!$F$3:$F$102</c:f>
              <c:numCache>
                <c:formatCode>0.00</c:formatCode>
                <c:ptCount val="100"/>
                <c:pt idx="0">
                  <c:v>60.435532129906683</c:v>
                </c:pt>
                <c:pt idx="1">
                  <c:v>64.408646372831129</c:v>
                </c:pt>
                <c:pt idx="2">
                  <c:v>63.288532043096119</c:v>
                </c:pt>
                <c:pt idx="3">
                  <c:v>69.600207796084078</c:v>
                </c:pt>
                <c:pt idx="4">
                  <c:v>60.261138184717183</c:v>
                </c:pt>
                <c:pt idx="5">
                  <c:v>61.195920002265837</c:v>
                </c:pt>
                <c:pt idx="6">
                  <c:v>56.219707865355346</c:v>
                </c:pt>
                <c:pt idx="7">
                  <c:v>60.582311706567651</c:v>
                </c:pt>
                <c:pt idx="8">
                  <c:v>56.039630615777206</c:v>
                </c:pt>
                <c:pt idx="9">
                  <c:v>56.928846019266068</c:v>
                </c:pt>
                <c:pt idx="10">
                  <c:v>62.420436724357799</c:v>
                </c:pt>
                <c:pt idx="11">
                  <c:v>56.323386634842798</c:v>
                </c:pt>
                <c:pt idx="12">
                  <c:v>57.491895303844196</c:v>
                </c:pt>
                <c:pt idx="13">
                  <c:v>42.954268330233539</c:v>
                </c:pt>
                <c:pt idx="14">
                  <c:v>51.659418887515216</c:v>
                </c:pt>
                <c:pt idx="15">
                  <c:v>44.490086967202089</c:v>
                </c:pt>
                <c:pt idx="16">
                  <c:v>56.782011458769865</c:v>
                </c:pt>
                <c:pt idx="17">
                  <c:v>60.485186700262368</c:v>
                </c:pt>
                <c:pt idx="18">
                  <c:v>60.524987100908426</c:v>
                </c:pt>
                <c:pt idx="19">
                  <c:v>53.787026264090422</c:v>
                </c:pt>
                <c:pt idx="20">
                  <c:v>47.058437837442796</c:v>
                </c:pt>
                <c:pt idx="21">
                  <c:v>44.125636719148602</c:v>
                </c:pt>
                <c:pt idx="22">
                  <c:v>53.876940669393363</c:v>
                </c:pt>
                <c:pt idx="23">
                  <c:v>43.715858520927462</c:v>
                </c:pt>
                <c:pt idx="24">
                  <c:v>61.313470796620948</c:v>
                </c:pt>
                <c:pt idx="25">
                  <c:v>50.606559388659285</c:v>
                </c:pt>
                <c:pt idx="26">
                  <c:v>55.026990036412286</c:v>
                </c:pt>
                <c:pt idx="27">
                  <c:v>72.618720337042788</c:v>
                </c:pt>
                <c:pt idx="28">
                  <c:v>46.086270376764425</c:v>
                </c:pt>
                <c:pt idx="29">
                  <c:v>31.693092268167629</c:v>
                </c:pt>
                <c:pt idx="30">
                  <c:v>41.000823038634444</c:v>
                </c:pt>
                <c:pt idx="31">
                  <c:v>46.267546043245197</c:v>
                </c:pt>
                <c:pt idx="32">
                  <c:v>56.133626406887601</c:v>
                </c:pt>
                <c:pt idx="33">
                  <c:v>32.719109434461551</c:v>
                </c:pt>
                <c:pt idx="34">
                  <c:v>29.53462815016011</c:v>
                </c:pt>
                <c:pt idx="35">
                  <c:v>49.365751340451325</c:v>
                </c:pt>
                <c:pt idx="36">
                  <c:v>55.469805132162861</c:v>
                </c:pt>
                <c:pt idx="37">
                  <c:v>42.463888932346045</c:v>
                </c:pt>
                <c:pt idx="38">
                  <c:v>48.620991069091595</c:v>
                </c:pt>
                <c:pt idx="39">
                  <c:v>48.027186440598356</c:v>
                </c:pt>
                <c:pt idx="40">
                  <c:v>47.814452206914154</c:v>
                </c:pt>
                <c:pt idx="41">
                  <c:v>42.348845903460145</c:v>
                </c:pt>
                <c:pt idx="42">
                  <c:v>50.392180770650782</c:v>
                </c:pt>
                <c:pt idx="43">
                  <c:v>47.599602625596496</c:v>
                </c:pt>
                <c:pt idx="44">
                  <c:v>46.940144788677976</c:v>
                </c:pt>
                <c:pt idx="45">
                  <c:v>38.880311402970932</c:v>
                </c:pt>
                <c:pt idx="46">
                  <c:v>49.209641484629024</c:v>
                </c:pt>
                <c:pt idx="47">
                  <c:v>53.557761072109528</c:v>
                </c:pt>
                <c:pt idx="48">
                  <c:v>40.934613294692944</c:v>
                </c:pt>
                <c:pt idx="49">
                  <c:v>34.262176617323561</c:v>
                </c:pt>
                <c:pt idx="50">
                  <c:v>38.251517143288574</c:v>
                </c:pt>
                <c:pt idx="51">
                  <c:v>52.988520801259867</c:v>
                </c:pt>
                <c:pt idx="52">
                  <c:v>43.995127914291501</c:v>
                </c:pt>
                <c:pt idx="53">
                  <c:v>44.9110700267222</c:v>
                </c:pt>
                <c:pt idx="54">
                  <c:v>39.206534088776912</c:v>
                </c:pt>
                <c:pt idx="55">
                  <c:v>41.971174751754475</c:v>
                </c:pt>
                <c:pt idx="56">
                  <c:v>45.768052621279431</c:v>
                </c:pt>
                <c:pt idx="57">
                  <c:v>55.789841880241994</c:v>
                </c:pt>
                <c:pt idx="58">
                  <c:v>52.926563711509353</c:v>
                </c:pt>
                <c:pt idx="59">
                  <c:v>45.795294123013271</c:v>
                </c:pt>
                <c:pt idx="60">
                  <c:v>56.615610607011149</c:v>
                </c:pt>
                <c:pt idx="61">
                  <c:v>49.276193995918618</c:v>
                </c:pt>
                <c:pt idx="62">
                  <c:v>41.613829564313917</c:v>
                </c:pt>
                <c:pt idx="63">
                  <c:v>40.847447082783212</c:v>
                </c:pt>
                <c:pt idx="64">
                  <c:v>36.248571253849008</c:v>
                </c:pt>
                <c:pt idx="65">
                  <c:v>43.386675643399798</c:v>
                </c:pt>
                <c:pt idx="66">
                  <c:v>44.351558093004854</c:v>
                </c:pt>
                <c:pt idx="67">
                  <c:v>39.934197635780507</c:v>
                </c:pt>
                <c:pt idx="68">
                  <c:v>46.653034326184461</c:v>
                </c:pt>
                <c:pt idx="69">
                  <c:v>44.421992634357849</c:v>
                </c:pt>
                <c:pt idx="70">
                  <c:v>45.600145288774613</c:v>
                </c:pt>
                <c:pt idx="71">
                  <c:v>38.391029674675778</c:v>
                </c:pt>
                <c:pt idx="72">
                  <c:v>37.105767055144398</c:v>
                </c:pt>
                <c:pt idx="73">
                  <c:v>36.910676163683767</c:v>
                </c:pt>
                <c:pt idx="74">
                  <c:v>37.589274527001571</c:v>
                </c:pt>
                <c:pt idx="75">
                  <c:v>35.790980672870461</c:v>
                </c:pt>
                <c:pt idx="76">
                  <c:v>40.248562798927509</c:v>
                </c:pt>
                <c:pt idx="77">
                  <c:v>37.719313733200863</c:v>
                </c:pt>
                <c:pt idx="78">
                  <c:v>33.568357822140193</c:v>
                </c:pt>
                <c:pt idx="79">
                  <c:v>33.773446711297964</c:v>
                </c:pt>
                <c:pt idx="80">
                  <c:v>38.433835306787053</c:v>
                </c:pt>
                <c:pt idx="81">
                  <c:v>37.286633106000863</c:v>
                </c:pt>
                <c:pt idx="82">
                  <c:v>36.958141115278544</c:v>
                </c:pt>
                <c:pt idx="83">
                  <c:v>36.197848119563595</c:v>
                </c:pt>
                <c:pt idx="84">
                  <c:v>34.049977221086145</c:v>
                </c:pt>
                <c:pt idx="85">
                  <c:v>41.751159575508396</c:v>
                </c:pt>
                <c:pt idx="86">
                  <c:v>30.150894710270968</c:v>
                </c:pt>
                <c:pt idx="87">
                  <c:v>39.049950330613953</c:v>
                </c:pt>
                <c:pt idx="88">
                  <c:v>29.745157886161223</c:v>
                </c:pt>
                <c:pt idx="89">
                  <c:v>20.253010415501713</c:v>
                </c:pt>
                <c:pt idx="90">
                  <c:v>34.258868499303894</c:v>
                </c:pt>
                <c:pt idx="91">
                  <c:v>13.833000311770485</c:v>
                </c:pt>
                <c:pt idx="92">
                  <c:v>25.863556577470092</c:v>
                </c:pt>
                <c:pt idx="93">
                  <c:v>30.880565610291228</c:v>
                </c:pt>
                <c:pt idx="94">
                  <c:v>25.774424931405829</c:v>
                </c:pt>
                <c:pt idx="95">
                  <c:v>34.199940172428462</c:v>
                </c:pt>
                <c:pt idx="96">
                  <c:v>28.343620036555272</c:v>
                </c:pt>
                <c:pt idx="97">
                  <c:v>29.5331680861641</c:v>
                </c:pt>
                <c:pt idx="98">
                  <c:v>22.712907761743224</c:v>
                </c:pt>
                <c:pt idx="99">
                  <c:v>13.480430260968069</c:v>
                </c:pt>
              </c:numCache>
            </c:numRef>
          </c:yVal>
          <c:smooth val="0"/>
        </c:ser>
        <c:ser>
          <c:idx val="1"/>
          <c:order val="1"/>
          <c:tx>
            <c:v>National Avg</c:v>
          </c:tx>
          <c:spPr>
            <a:ln w="25400">
              <a:solidFill>
                <a:srgbClr val="993300"/>
              </a:solidFill>
              <a:prstDash val="sysDash"/>
            </a:ln>
          </c:spPr>
          <c:marker>
            <c:symbol val="none"/>
          </c:marker>
          <c:xVal>
            <c:numRef>
              <c:f>'Vehicle Maintenance'!$D$3:$D$102</c:f>
              <c:numCache>
                <c:formatCode>General</c:formatCode>
                <c:ptCount val="100"/>
                <c:pt idx="0">
                  <c:v>99</c:v>
                </c:pt>
                <c:pt idx="1">
                  <c:v>98</c:v>
                </c:pt>
                <c:pt idx="2">
                  <c:v>97</c:v>
                </c:pt>
                <c:pt idx="3">
                  <c:v>96</c:v>
                </c:pt>
                <c:pt idx="4">
                  <c:v>95</c:v>
                </c:pt>
                <c:pt idx="5">
                  <c:v>94</c:v>
                </c:pt>
                <c:pt idx="6">
                  <c:v>93</c:v>
                </c:pt>
                <c:pt idx="7">
                  <c:v>92</c:v>
                </c:pt>
                <c:pt idx="8">
                  <c:v>91</c:v>
                </c:pt>
                <c:pt idx="9">
                  <c:v>90</c:v>
                </c:pt>
                <c:pt idx="10">
                  <c:v>89</c:v>
                </c:pt>
                <c:pt idx="11">
                  <c:v>88</c:v>
                </c:pt>
                <c:pt idx="12">
                  <c:v>87</c:v>
                </c:pt>
                <c:pt idx="13">
                  <c:v>86</c:v>
                </c:pt>
                <c:pt idx="14">
                  <c:v>85</c:v>
                </c:pt>
                <c:pt idx="15">
                  <c:v>84</c:v>
                </c:pt>
                <c:pt idx="16">
                  <c:v>83</c:v>
                </c:pt>
                <c:pt idx="17">
                  <c:v>82</c:v>
                </c:pt>
                <c:pt idx="18">
                  <c:v>81</c:v>
                </c:pt>
                <c:pt idx="19">
                  <c:v>80</c:v>
                </c:pt>
                <c:pt idx="20">
                  <c:v>79</c:v>
                </c:pt>
                <c:pt idx="21">
                  <c:v>78</c:v>
                </c:pt>
                <c:pt idx="22">
                  <c:v>77</c:v>
                </c:pt>
                <c:pt idx="23">
                  <c:v>76</c:v>
                </c:pt>
                <c:pt idx="24">
                  <c:v>75</c:v>
                </c:pt>
                <c:pt idx="25">
                  <c:v>74</c:v>
                </c:pt>
                <c:pt idx="26">
                  <c:v>73</c:v>
                </c:pt>
                <c:pt idx="27">
                  <c:v>72</c:v>
                </c:pt>
                <c:pt idx="28">
                  <c:v>71</c:v>
                </c:pt>
                <c:pt idx="29">
                  <c:v>70</c:v>
                </c:pt>
                <c:pt idx="30">
                  <c:v>69</c:v>
                </c:pt>
                <c:pt idx="31">
                  <c:v>68</c:v>
                </c:pt>
                <c:pt idx="32">
                  <c:v>67</c:v>
                </c:pt>
                <c:pt idx="33">
                  <c:v>66</c:v>
                </c:pt>
                <c:pt idx="34">
                  <c:v>65</c:v>
                </c:pt>
                <c:pt idx="35">
                  <c:v>64</c:v>
                </c:pt>
                <c:pt idx="36">
                  <c:v>63</c:v>
                </c:pt>
                <c:pt idx="37">
                  <c:v>62</c:v>
                </c:pt>
                <c:pt idx="38">
                  <c:v>61</c:v>
                </c:pt>
                <c:pt idx="39">
                  <c:v>60</c:v>
                </c:pt>
                <c:pt idx="40">
                  <c:v>59</c:v>
                </c:pt>
                <c:pt idx="41">
                  <c:v>58</c:v>
                </c:pt>
                <c:pt idx="42">
                  <c:v>57</c:v>
                </c:pt>
                <c:pt idx="43">
                  <c:v>56</c:v>
                </c:pt>
                <c:pt idx="44">
                  <c:v>55</c:v>
                </c:pt>
                <c:pt idx="45">
                  <c:v>54</c:v>
                </c:pt>
                <c:pt idx="46">
                  <c:v>53</c:v>
                </c:pt>
                <c:pt idx="47">
                  <c:v>52</c:v>
                </c:pt>
                <c:pt idx="48">
                  <c:v>51</c:v>
                </c:pt>
                <c:pt idx="49">
                  <c:v>50</c:v>
                </c:pt>
                <c:pt idx="50">
                  <c:v>49</c:v>
                </c:pt>
                <c:pt idx="51">
                  <c:v>48</c:v>
                </c:pt>
                <c:pt idx="52">
                  <c:v>47</c:v>
                </c:pt>
                <c:pt idx="53">
                  <c:v>46</c:v>
                </c:pt>
                <c:pt idx="54">
                  <c:v>45</c:v>
                </c:pt>
                <c:pt idx="55">
                  <c:v>44</c:v>
                </c:pt>
                <c:pt idx="56">
                  <c:v>43</c:v>
                </c:pt>
                <c:pt idx="57">
                  <c:v>42</c:v>
                </c:pt>
                <c:pt idx="58">
                  <c:v>41</c:v>
                </c:pt>
                <c:pt idx="59">
                  <c:v>40</c:v>
                </c:pt>
                <c:pt idx="60">
                  <c:v>39</c:v>
                </c:pt>
                <c:pt idx="61">
                  <c:v>38</c:v>
                </c:pt>
                <c:pt idx="62">
                  <c:v>37</c:v>
                </c:pt>
                <c:pt idx="63">
                  <c:v>36</c:v>
                </c:pt>
                <c:pt idx="64">
                  <c:v>35</c:v>
                </c:pt>
                <c:pt idx="65">
                  <c:v>34</c:v>
                </c:pt>
                <c:pt idx="66">
                  <c:v>33</c:v>
                </c:pt>
                <c:pt idx="67">
                  <c:v>32</c:v>
                </c:pt>
                <c:pt idx="68">
                  <c:v>31</c:v>
                </c:pt>
                <c:pt idx="69">
                  <c:v>30</c:v>
                </c:pt>
                <c:pt idx="70">
                  <c:v>29</c:v>
                </c:pt>
                <c:pt idx="71">
                  <c:v>28</c:v>
                </c:pt>
                <c:pt idx="72">
                  <c:v>27</c:v>
                </c:pt>
                <c:pt idx="73">
                  <c:v>26</c:v>
                </c:pt>
                <c:pt idx="74">
                  <c:v>25</c:v>
                </c:pt>
                <c:pt idx="75">
                  <c:v>24</c:v>
                </c:pt>
                <c:pt idx="76">
                  <c:v>23</c:v>
                </c:pt>
                <c:pt idx="77">
                  <c:v>22</c:v>
                </c:pt>
                <c:pt idx="78">
                  <c:v>21</c:v>
                </c:pt>
                <c:pt idx="79">
                  <c:v>20</c:v>
                </c:pt>
                <c:pt idx="80">
                  <c:v>19</c:v>
                </c:pt>
                <c:pt idx="81">
                  <c:v>18</c:v>
                </c:pt>
                <c:pt idx="82">
                  <c:v>17</c:v>
                </c:pt>
                <c:pt idx="83">
                  <c:v>16</c:v>
                </c:pt>
                <c:pt idx="84">
                  <c:v>15</c:v>
                </c:pt>
                <c:pt idx="85">
                  <c:v>14</c:v>
                </c:pt>
                <c:pt idx="86">
                  <c:v>13</c:v>
                </c:pt>
                <c:pt idx="87">
                  <c:v>12</c:v>
                </c:pt>
                <c:pt idx="88">
                  <c:v>11</c:v>
                </c:pt>
                <c:pt idx="89">
                  <c:v>10</c:v>
                </c:pt>
                <c:pt idx="90">
                  <c:v>9</c:v>
                </c:pt>
                <c:pt idx="91">
                  <c:v>8</c:v>
                </c:pt>
                <c:pt idx="92">
                  <c:v>7</c:v>
                </c:pt>
                <c:pt idx="93">
                  <c:v>6</c:v>
                </c:pt>
                <c:pt idx="94">
                  <c:v>5</c:v>
                </c:pt>
                <c:pt idx="95">
                  <c:v>4</c:v>
                </c:pt>
                <c:pt idx="96">
                  <c:v>3</c:v>
                </c:pt>
                <c:pt idx="97">
                  <c:v>2</c:v>
                </c:pt>
                <c:pt idx="98">
                  <c:v>1</c:v>
                </c:pt>
                <c:pt idx="99">
                  <c:v>0</c:v>
                </c:pt>
              </c:numCache>
            </c:numRef>
          </c:xVal>
          <c:yVal>
            <c:numRef>
              <c:f>'Vehicle Maintenance'!$A$3:$A$102</c:f>
              <c:numCache>
                <c:formatCode>General</c:formatCode>
                <c:ptCount val="100"/>
                <c:pt idx="0">
                  <c:v>36</c:v>
                </c:pt>
                <c:pt idx="1">
                  <c:v>36</c:v>
                </c:pt>
                <c:pt idx="2">
                  <c:v>36</c:v>
                </c:pt>
                <c:pt idx="3">
                  <c:v>36</c:v>
                </c:pt>
                <c:pt idx="4">
                  <c:v>36</c:v>
                </c:pt>
                <c:pt idx="5">
                  <c:v>36</c:v>
                </c:pt>
                <c:pt idx="6">
                  <c:v>36</c:v>
                </c:pt>
                <c:pt idx="7">
                  <c:v>36</c:v>
                </c:pt>
                <c:pt idx="8">
                  <c:v>36</c:v>
                </c:pt>
                <c:pt idx="9">
                  <c:v>36</c:v>
                </c:pt>
                <c:pt idx="10">
                  <c:v>36</c:v>
                </c:pt>
                <c:pt idx="11">
                  <c:v>36</c:v>
                </c:pt>
                <c:pt idx="12">
                  <c:v>36</c:v>
                </c:pt>
                <c:pt idx="13">
                  <c:v>36</c:v>
                </c:pt>
                <c:pt idx="14">
                  <c:v>36</c:v>
                </c:pt>
                <c:pt idx="15">
                  <c:v>36</c:v>
                </c:pt>
                <c:pt idx="16">
                  <c:v>36</c:v>
                </c:pt>
                <c:pt idx="17">
                  <c:v>36</c:v>
                </c:pt>
                <c:pt idx="18">
                  <c:v>36</c:v>
                </c:pt>
                <c:pt idx="19">
                  <c:v>36</c:v>
                </c:pt>
                <c:pt idx="20">
                  <c:v>36</c:v>
                </c:pt>
                <c:pt idx="21">
                  <c:v>36</c:v>
                </c:pt>
                <c:pt idx="22">
                  <c:v>36</c:v>
                </c:pt>
                <c:pt idx="23">
                  <c:v>36</c:v>
                </c:pt>
                <c:pt idx="24">
                  <c:v>36</c:v>
                </c:pt>
                <c:pt idx="25">
                  <c:v>36</c:v>
                </c:pt>
                <c:pt idx="26">
                  <c:v>36</c:v>
                </c:pt>
                <c:pt idx="27">
                  <c:v>36</c:v>
                </c:pt>
                <c:pt idx="28">
                  <c:v>36</c:v>
                </c:pt>
                <c:pt idx="29">
                  <c:v>36</c:v>
                </c:pt>
                <c:pt idx="30">
                  <c:v>36</c:v>
                </c:pt>
                <c:pt idx="31">
                  <c:v>36</c:v>
                </c:pt>
                <c:pt idx="32">
                  <c:v>36</c:v>
                </c:pt>
                <c:pt idx="33">
                  <c:v>36</c:v>
                </c:pt>
                <c:pt idx="34">
                  <c:v>36</c:v>
                </c:pt>
                <c:pt idx="35">
                  <c:v>36</c:v>
                </c:pt>
                <c:pt idx="36">
                  <c:v>36</c:v>
                </c:pt>
                <c:pt idx="37">
                  <c:v>36</c:v>
                </c:pt>
                <c:pt idx="38">
                  <c:v>36</c:v>
                </c:pt>
                <c:pt idx="39">
                  <c:v>36</c:v>
                </c:pt>
                <c:pt idx="40">
                  <c:v>36</c:v>
                </c:pt>
                <c:pt idx="41">
                  <c:v>36</c:v>
                </c:pt>
                <c:pt idx="42">
                  <c:v>36</c:v>
                </c:pt>
                <c:pt idx="43">
                  <c:v>36</c:v>
                </c:pt>
                <c:pt idx="44">
                  <c:v>36</c:v>
                </c:pt>
                <c:pt idx="45">
                  <c:v>36</c:v>
                </c:pt>
                <c:pt idx="46">
                  <c:v>36</c:v>
                </c:pt>
                <c:pt idx="47">
                  <c:v>36</c:v>
                </c:pt>
                <c:pt idx="48">
                  <c:v>36</c:v>
                </c:pt>
                <c:pt idx="49">
                  <c:v>36</c:v>
                </c:pt>
                <c:pt idx="50">
                  <c:v>36</c:v>
                </c:pt>
                <c:pt idx="51">
                  <c:v>36</c:v>
                </c:pt>
                <c:pt idx="52">
                  <c:v>36</c:v>
                </c:pt>
                <c:pt idx="53">
                  <c:v>36</c:v>
                </c:pt>
                <c:pt idx="54">
                  <c:v>36</c:v>
                </c:pt>
                <c:pt idx="55">
                  <c:v>36</c:v>
                </c:pt>
                <c:pt idx="56">
                  <c:v>36</c:v>
                </c:pt>
                <c:pt idx="57">
                  <c:v>36</c:v>
                </c:pt>
                <c:pt idx="58">
                  <c:v>36</c:v>
                </c:pt>
                <c:pt idx="59">
                  <c:v>36</c:v>
                </c:pt>
                <c:pt idx="60">
                  <c:v>36</c:v>
                </c:pt>
                <c:pt idx="61">
                  <c:v>36</c:v>
                </c:pt>
                <c:pt idx="62">
                  <c:v>36</c:v>
                </c:pt>
                <c:pt idx="63">
                  <c:v>36</c:v>
                </c:pt>
                <c:pt idx="64">
                  <c:v>36</c:v>
                </c:pt>
                <c:pt idx="65">
                  <c:v>36</c:v>
                </c:pt>
                <c:pt idx="66">
                  <c:v>36</c:v>
                </c:pt>
                <c:pt idx="67">
                  <c:v>36</c:v>
                </c:pt>
                <c:pt idx="68">
                  <c:v>36</c:v>
                </c:pt>
                <c:pt idx="69">
                  <c:v>36</c:v>
                </c:pt>
                <c:pt idx="70">
                  <c:v>36</c:v>
                </c:pt>
                <c:pt idx="71">
                  <c:v>36</c:v>
                </c:pt>
                <c:pt idx="72">
                  <c:v>36</c:v>
                </c:pt>
                <c:pt idx="73">
                  <c:v>36</c:v>
                </c:pt>
                <c:pt idx="74">
                  <c:v>36</c:v>
                </c:pt>
                <c:pt idx="75">
                  <c:v>36</c:v>
                </c:pt>
                <c:pt idx="76">
                  <c:v>36</c:v>
                </c:pt>
                <c:pt idx="77">
                  <c:v>36</c:v>
                </c:pt>
                <c:pt idx="78">
                  <c:v>36</c:v>
                </c:pt>
                <c:pt idx="79">
                  <c:v>36</c:v>
                </c:pt>
                <c:pt idx="80">
                  <c:v>36</c:v>
                </c:pt>
                <c:pt idx="81">
                  <c:v>36</c:v>
                </c:pt>
                <c:pt idx="82">
                  <c:v>36</c:v>
                </c:pt>
                <c:pt idx="83">
                  <c:v>36</c:v>
                </c:pt>
                <c:pt idx="84">
                  <c:v>36</c:v>
                </c:pt>
                <c:pt idx="85">
                  <c:v>36</c:v>
                </c:pt>
                <c:pt idx="86">
                  <c:v>36</c:v>
                </c:pt>
                <c:pt idx="87">
                  <c:v>36</c:v>
                </c:pt>
                <c:pt idx="88">
                  <c:v>36</c:v>
                </c:pt>
                <c:pt idx="89">
                  <c:v>36</c:v>
                </c:pt>
                <c:pt idx="90">
                  <c:v>36</c:v>
                </c:pt>
                <c:pt idx="91">
                  <c:v>36</c:v>
                </c:pt>
                <c:pt idx="92">
                  <c:v>36</c:v>
                </c:pt>
                <c:pt idx="93">
                  <c:v>36</c:v>
                </c:pt>
                <c:pt idx="94">
                  <c:v>36</c:v>
                </c:pt>
                <c:pt idx="95">
                  <c:v>36</c:v>
                </c:pt>
                <c:pt idx="96">
                  <c:v>36</c:v>
                </c:pt>
                <c:pt idx="97">
                  <c:v>36</c:v>
                </c:pt>
                <c:pt idx="98">
                  <c:v>36</c:v>
                </c:pt>
                <c:pt idx="99">
                  <c:v>36</c:v>
                </c:pt>
              </c:numCache>
            </c:numRef>
          </c:yVal>
          <c:smooth val="0"/>
        </c:ser>
        <c:dLbls>
          <c:showLegendKey val="0"/>
          <c:showVal val="0"/>
          <c:showCatName val="0"/>
          <c:showSerName val="0"/>
          <c:showPercent val="0"/>
          <c:showBubbleSize val="0"/>
        </c:dLbls>
        <c:axId val="215287296"/>
        <c:axId val="215289216"/>
      </c:scatterChart>
      <c:valAx>
        <c:axId val="215287296"/>
        <c:scaling>
          <c:orientation val="minMax"/>
          <c:max val="100"/>
        </c:scaling>
        <c:delete val="0"/>
        <c:axPos val="b"/>
        <c:title>
          <c:tx>
            <c:rich>
              <a:bodyPr/>
              <a:lstStyle/>
              <a:p>
                <a:pPr>
                  <a:defRPr b="1"/>
                </a:pPr>
                <a:r>
                  <a:rPr lang="en-US" b="1" dirty="0"/>
                  <a:t>BASIC Percentile</a:t>
                </a:r>
              </a:p>
            </c:rich>
          </c:tx>
          <c:layout>
            <c:manualLayout>
              <c:xMode val="edge"/>
              <c:yMode val="edge"/>
              <c:x val="0.40816369382398632"/>
              <c:y val="0.85632425257187905"/>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a:pPr>
            <a:endParaRPr lang="en-US"/>
          </a:p>
        </c:txPr>
        <c:crossAx val="215289216"/>
        <c:crosses val="autoZero"/>
        <c:crossBetween val="midCat"/>
      </c:valAx>
      <c:valAx>
        <c:axId val="215289216"/>
        <c:scaling>
          <c:orientation val="minMax"/>
        </c:scaling>
        <c:delete val="0"/>
        <c:axPos val="l"/>
        <c:majorGridlines>
          <c:spPr>
            <a:ln w="3175">
              <a:solidFill>
                <a:srgbClr val="969696"/>
              </a:solidFill>
              <a:prstDash val="solid"/>
            </a:ln>
          </c:spPr>
        </c:majorGridlines>
        <c:title>
          <c:tx>
            <c:rich>
              <a:bodyPr/>
              <a:lstStyle/>
              <a:p>
                <a:pPr>
                  <a:defRPr b="1"/>
                </a:pPr>
                <a:r>
                  <a:rPr lang="en-US" b="1" dirty="0"/>
                  <a:t>Crash Rate (crashes per </a:t>
                </a:r>
                <a:r>
                  <a:rPr lang="en-US" b="1" dirty="0" smtClean="0"/>
                  <a:t>1,000 </a:t>
                </a:r>
                <a:r>
                  <a:rPr lang="en-US" b="1" dirty="0"/>
                  <a:t>PUs)</a:t>
                </a:r>
              </a:p>
            </c:rich>
          </c:tx>
          <c:layout>
            <c:manualLayout>
              <c:xMode val="edge"/>
              <c:yMode val="edge"/>
              <c:x val="1.0204081632653086E-2"/>
              <c:y val="0.11781639364045005"/>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215287296"/>
        <c:crosses val="autoZero"/>
        <c:crossBetween val="midCat"/>
      </c:valAx>
      <c:spPr>
        <a:solidFill>
          <a:srgbClr val="C0C0C0"/>
        </a:solidFill>
        <a:ln w="12700">
          <a:solidFill>
            <a:srgbClr val="808080"/>
          </a:solidFill>
          <a:prstDash val="solid"/>
        </a:ln>
      </c:spPr>
    </c:plotArea>
    <c:legend>
      <c:legendPos val="b"/>
      <c:layout>
        <c:manualLayout>
          <c:xMode val="edge"/>
          <c:yMode val="edge"/>
          <c:x val="8.1632653061224497E-2"/>
          <c:y val="0.91984916885389434"/>
          <c:w val="0.87755187744389362"/>
          <c:h val="7.1532808398950085E-2"/>
        </c:manualLayout>
      </c:layout>
      <c:overlay val="0"/>
      <c:spPr>
        <a:solidFill>
          <a:srgbClr val="FFFFFF"/>
        </a:solidFill>
        <a:ln w="3175">
          <a:solidFill>
            <a:srgbClr val="000000"/>
          </a:solidFill>
          <a:prstDash val="solid"/>
        </a:ln>
      </c:spPr>
    </c:legend>
    <c:plotVisOnly val="1"/>
    <c:dispBlanksAs val="gap"/>
    <c:showDLblsOverMax val="0"/>
  </c:chart>
  <c:spPr>
    <a:solidFill>
      <a:srgbClr val="FFFFFF"/>
    </a:solidFill>
    <a:ln w="3175">
      <a:solidFill>
        <a:srgbClr val="000000"/>
      </a:solidFill>
      <a:prstDash val="solid"/>
    </a:ln>
  </c:spPr>
  <c:txPr>
    <a:bodyPr/>
    <a:lstStyle/>
    <a:p>
      <a:pPr>
        <a:defRPr sz="1600" b="0" i="0" u="none" strike="noStrike" baseline="0">
          <a:solidFill>
            <a:srgbClr val="000000"/>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836826208572267E-2"/>
          <c:y val="6.3218568209433959E-2"/>
          <c:w val="0.86326616636057762"/>
          <c:h val="0.73850781953747968"/>
        </c:manualLayout>
      </c:layout>
      <c:scatterChart>
        <c:scatterStyle val="lineMarker"/>
        <c:varyColors val="0"/>
        <c:ser>
          <c:idx val="0"/>
          <c:order val="0"/>
          <c:tx>
            <c:v>Driver Fitness</c:v>
          </c:tx>
          <c:spPr>
            <a:ln w="28575">
              <a:noFill/>
            </a:ln>
          </c:spPr>
          <c:marker>
            <c:symbol val="x"/>
            <c:size val="5"/>
            <c:spPr>
              <a:noFill/>
              <a:ln>
                <a:solidFill>
                  <a:srgbClr val="0000FF"/>
                </a:solidFill>
                <a:prstDash val="solid"/>
              </a:ln>
            </c:spPr>
          </c:marker>
          <c:trendline>
            <c:name>Trend (Driver Fitness)</c:name>
            <c:spPr>
              <a:ln w="25400">
                <a:solidFill>
                  <a:srgbClr val="000080"/>
                </a:solidFill>
                <a:prstDash val="solid"/>
              </a:ln>
            </c:spPr>
            <c:trendlineType val="linear"/>
            <c:dispRSqr val="1"/>
            <c:dispEq val="0"/>
            <c:trendlineLbl>
              <c:layout>
                <c:manualLayout>
                  <c:x val="6.1862970253718473E-2"/>
                  <c:y val="-0.45245074365704346"/>
                </c:manualLayout>
              </c:layout>
              <c:numFmt formatCode="General" sourceLinked="0"/>
              <c:spPr>
                <a:noFill/>
                <a:ln w="25400">
                  <a:noFill/>
                </a:ln>
              </c:spPr>
            </c:trendlineLbl>
          </c:trendline>
          <c:xVal>
            <c:numRef>
              <c:f>'Driver Fitness'!$D$3:$D$102</c:f>
              <c:numCache>
                <c:formatCode>General</c:formatCode>
                <c:ptCount val="100"/>
                <c:pt idx="0">
                  <c:v>99</c:v>
                </c:pt>
                <c:pt idx="1">
                  <c:v>98</c:v>
                </c:pt>
                <c:pt idx="2">
                  <c:v>97</c:v>
                </c:pt>
                <c:pt idx="3">
                  <c:v>96</c:v>
                </c:pt>
                <c:pt idx="4">
                  <c:v>95</c:v>
                </c:pt>
                <c:pt idx="5">
                  <c:v>94</c:v>
                </c:pt>
                <c:pt idx="6">
                  <c:v>93</c:v>
                </c:pt>
                <c:pt idx="7">
                  <c:v>92</c:v>
                </c:pt>
                <c:pt idx="8">
                  <c:v>91</c:v>
                </c:pt>
                <c:pt idx="9">
                  <c:v>90</c:v>
                </c:pt>
                <c:pt idx="10">
                  <c:v>89</c:v>
                </c:pt>
                <c:pt idx="11">
                  <c:v>88</c:v>
                </c:pt>
                <c:pt idx="12">
                  <c:v>87</c:v>
                </c:pt>
                <c:pt idx="13">
                  <c:v>86</c:v>
                </c:pt>
                <c:pt idx="14">
                  <c:v>85</c:v>
                </c:pt>
                <c:pt idx="15">
                  <c:v>84</c:v>
                </c:pt>
                <c:pt idx="16">
                  <c:v>83</c:v>
                </c:pt>
                <c:pt idx="17">
                  <c:v>82</c:v>
                </c:pt>
                <c:pt idx="18">
                  <c:v>81</c:v>
                </c:pt>
                <c:pt idx="19">
                  <c:v>80</c:v>
                </c:pt>
                <c:pt idx="20">
                  <c:v>79</c:v>
                </c:pt>
                <c:pt idx="21">
                  <c:v>78</c:v>
                </c:pt>
                <c:pt idx="22">
                  <c:v>77</c:v>
                </c:pt>
                <c:pt idx="23">
                  <c:v>76</c:v>
                </c:pt>
                <c:pt idx="24">
                  <c:v>75</c:v>
                </c:pt>
                <c:pt idx="25">
                  <c:v>74</c:v>
                </c:pt>
                <c:pt idx="26">
                  <c:v>73</c:v>
                </c:pt>
                <c:pt idx="27">
                  <c:v>72</c:v>
                </c:pt>
                <c:pt idx="28">
                  <c:v>71</c:v>
                </c:pt>
                <c:pt idx="29">
                  <c:v>70</c:v>
                </c:pt>
                <c:pt idx="30">
                  <c:v>69</c:v>
                </c:pt>
                <c:pt idx="31">
                  <c:v>68</c:v>
                </c:pt>
                <c:pt idx="32">
                  <c:v>67</c:v>
                </c:pt>
                <c:pt idx="33">
                  <c:v>66</c:v>
                </c:pt>
                <c:pt idx="34">
                  <c:v>65</c:v>
                </c:pt>
                <c:pt idx="35">
                  <c:v>64</c:v>
                </c:pt>
                <c:pt idx="36">
                  <c:v>63</c:v>
                </c:pt>
                <c:pt idx="37">
                  <c:v>62</c:v>
                </c:pt>
                <c:pt idx="38">
                  <c:v>61</c:v>
                </c:pt>
                <c:pt idx="39">
                  <c:v>60</c:v>
                </c:pt>
                <c:pt idx="40">
                  <c:v>59</c:v>
                </c:pt>
                <c:pt idx="41">
                  <c:v>58</c:v>
                </c:pt>
                <c:pt idx="42">
                  <c:v>57</c:v>
                </c:pt>
                <c:pt idx="43">
                  <c:v>56</c:v>
                </c:pt>
                <c:pt idx="44">
                  <c:v>55</c:v>
                </c:pt>
                <c:pt idx="45">
                  <c:v>54</c:v>
                </c:pt>
                <c:pt idx="46">
                  <c:v>53</c:v>
                </c:pt>
                <c:pt idx="47">
                  <c:v>52</c:v>
                </c:pt>
                <c:pt idx="48">
                  <c:v>51</c:v>
                </c:pt>
                <c:pt idx="49">
                  <c:v>50</c:v>
                </c:pt>
                <c:pt idx="50">
                  <c:v>49</c:v>
                </c:pt>
                <c:pt idx="51">
                  <c:v>48</c:v>
                </c:pt>
                <c:pt idx="52">
                  <c:v>47</c:v>
                </c:pt>
                <c:pt idx="53">
                  <c:v>46</c:v>
                </c:pt>
                <c:pt idx="54">
                  <c:v>45</c:v>
                </c:pt>
                <c:pt idx="55">
                  <c:v>44</c:v>
                </c:pt>
                <c:pt idx="56">
                  <c:v>43</c:v>
                </c:pt>
                <c:pt idx="57">
                  <c:v>42</c:v>
                </c:pt>
                <c:pt idx="58">
                  <c:v>41</c:v>
                </c:pt>
                <c:pt idx="59">
                  <c:v>40</c:v>
                </c:pt>
                <c:pt idx="60">
                  <c:v>39</c:v>
                </c:pt>
                <c:pt idx="61">
                  <c:v>38</c:v>
                </c:pt>
                <c:pt idx="62">
                  <c:v>37</c:v>
                </c:pt>
                <c:pt idx="63">
                  <c:v>36</c:v>
                </c:pt>
                <c:pt idx="64">
                  <c:v>35</c:v>
                </c:pt>
                <c:pt idx="65">
                  <c:v>34</c:v>
                </c:pt>
                <c:pt idx="66">
                  <c:v>33</c:v>
                </c:pt>
                <c:pt idx="67">
                  <c:v>32</c:v>
                </c:pt>
                <c:pt idx="68">
                  <c:v>31</c:v>
                </c:pt>
                <c:pt idx="69">
                  <c:v>30</c:v>
                </c:pt>
                <c:pt idx="70">
                  <c:v>29</c:v>
                </c:pt>
                <c:pt idx="71">
                  <c:v>28</c:v>
                </c:pt>
                <c:pt idx="72">
                  <c:v>27</c:v>
                </c:pt>
                <c:pt idx="73">
                  <c:v>26</c:v>
                </c:pt>
                <c:pt idx="74">
                  <c:v>25</c:v>
                </c:pt>
                <c:pt idx="75">
                  <c:v>24</c:v>
                </c:pt>
                <c:pt idx="76">
                  <c:v>23</c:v>
                </c:pt>
                <c:pt idx="77">
                  <c:v>22</c:v>
                </c:pt>
                <c:pt idx="78">
                  <c:v>21</c:v>
                </c:pt>
                <c:pt idx="79">
                  <c:v>20</c:v>
                </c:pt>
                <c:pt idx="80">
                  <c:v>19</c:v>
                </c:pt>
                <c:pt idx="81">
                  <c:v>18</c:v>
                </c:pt>
                <c:pt idx="82">
                  <c:v>17</c:v>
                </c:pt>
                <c:pt idx="83">
                  <c:v>16</c:v>
                </c:pt>
                <c:pt idx="84">
                  <c:v>15</c:v>
                </c:pt>
                <c:pt idx="85">
                  <c:v>14</c:v>
                </c:pt>
                <c:pt idx="86">
                  <c:v>13</c:v>
                </c:pt>
                <c:pt idx="87">
                  <c:v>12</c:v>
                </c:pt>
                <c:pt idx="88">
                  <c:v>11</c:v>
                </c:pt>
                <c:pt idx="89">
                  <c:v>10</c:v>
                </c:pt>
                <c:pt idx="90">
                  <c:v>9</c:v>
                </c:pt>
                <c:pt idx="91">
                  <c:v>8</c:v>
                </c:pt>
                <c:pt idx="92">
                  <c:v>7</c:v>
                </c:pt>
                <c:pt idx="93">
                  <c:v>6</c:v>
                </c:pt>
                <c:pt idx="94">
                  <c:v>5</c:v>
                </c:pt>
                <c:pt idx="95">
                  <c:v>4</c:v>
                </c:pt>
                <c:pt idx="96">
                  <c:v>3</c:v>
                </c:pt>
                <c:pt idx="97">
                  <c:v>2</c:v>
                </c:pt>
                <c:pt idx="98">
                  <c:v>1</c:v>
                </c:pt>
                <c:pt idx="99">
                  <c:v>0</c:v>
                </c:pt>
              </c:numCache>
            </c:numRef>
          </c:xVal>
          <c:yVal>
            <c:numRef>
              <c:f>'Driver Fitness'!$F$3:$F$102</c:f>
              <c:numCache>
                <c:formatCode>0.00</c:formatCode>
                <c:ptCount val="100"/>
                <c:pt idx="0">
                  <c:v>26.181036556600088</c:v>
                </c:pt>
                <c:pt idx="1">
                  <c:v>20.298872530014886</c:v>
                </c:pt>
                <c:pt idx="2">
                  <c:v>17.158963216249301</c:v>
                </c:pt>
                <c:pt idx="3">
                  <c:v>22.705643076952754</c:v>
                </c:pt>
                <c:pt idx="4">
                  <c:v>32.747505225999639</c:v>
                </c:pt>
                <c:pt idx="5">
                  <c:v>26.787040376822006</c:v>
                </c:pt>
                <c:pt idx="6">
                  <c:v>20.412068635580788</c:v>
                </c:pt>
                <c:pt idx="7">
                  <c:v>26.316251162301125</c:v>
                </c:pt>
                <c:pt idx="8">
                  <c:v>24.380362080362744</c:v>
                </c:pt>
                <c:pt idx="9">
                  <c:v>23.685709715350526</c:v>
                </c:pt>
                <c:pt idx="10">
                  <c:v>30.143268035884105</c:v>
                </c:pt>
                <c:pt idx="11">
                  <c:v>35.940487305483138</c:v>
                </c:pt>
                <c:pt idx="12">
                  <c:v>36.635640439305604</c:v>
                </c:pt>
                <c:pt idx="13">
                  <c:v>39.927777048587252</c:v>
                </c:pt>
                <c:pt idx="14">
                  <c:v>28.571888583946031</c:v>
                </c:pt>
                <c:pt idx="15">
                  <c:v>37.461577609789494</c:v>
                </c:pt>
                <c:pt idx="16">
                  <c:v>27.286595644258647</c:v>
                </c:pt>
                <c:pt idx="17">
                  <c:v>28.345585074370181</c:v>
                </c:pt>
                <c:pt idx="18">
                  <c:v>46.173004816930863</c:v>
                </c:pt>
                <c:pt idx="19">
                  <c:v>56.723242972597362</c:v>
                </c:pt>
                <c:pt idx="20">
                  <c:v>33.09986769350629</c:v>
                </c:pt>
                <c:pt idx="21">
                  <c:v>49.460954109655731</c:v>
                </c:pt>
                <c:pt idx="22">
                  <c:v>47.402301772429361</c:v>
                </c:pt>
                <c:pt idx="23">
                  <c:v>64.390749195698888</c:v>
                </c:pt>
                <c:pt idx="24">
                  <c:v>43.344599317105832</c:v>
                </c:pt>
                <c:pt idx="25">
                  <c:v>40.887372013651877</c:v>
                </c:pt>
                <c:pt idx="26">
                  <c:v>50.20625817486669</c:v>
                </c:pt>
                <c:pt idx="27">
                  <c:v>41.637557852556505</c:v>
                </c:pt>
                <c:pt idx="28">
                  <c:v>54.095879149806009</c:v>
                </c:pt>
                <c:pt idx="29">
                  <c:v>44.751527315382994</c:v>
                </c:pt>
                <c:pt idx="30">
                  <c:v>56.724156521168418</c:v>
                </c:pt>
                <c:pt idx="31">
                  <c:v>43.496647943225142</c:v>
                </c:pt>
                <c:pt idx="32">
                  <c:v>48.118801619752894</c:v>
                </c:pt>
                <c:pt idx="33">
                  <c:v>24.915379297969569</c:v>
                </c:pt>
                <c:pt idx="34">
                  <c:v>62.597564783015926</c:v>
                </c:pt>
                <c:pt idx="35">
                  <c:v>59.872409830086234</c:v>
                </c:pt>
                <c:pt idx="36">
                  <c:v>33.656153961165913</c:v>
                </c:pt>
                <c:pt idx="37">
                  <c:v>49.778871192192902</c:v>
                </c:pt>
                <c:pt idx="38">
                  <c:v>61.283017422570339</c:v>
                </c:pt>
                <c:pt idx="39">
                  <c:v>75.168324399579589</c:v>
                </c:pt>
                <c:pt idx="40">
                  <c:v>40.994007066585979</c:v>
                </c:pt>
                <c:pt idx="41">
                  <c:v>49.269083889694805</c:v>
                </c:pt>
                <c:pt idx="42">
                  <c:v>42.913385826771652</c:v>
                </c:pt>
                <c:pt idx="43">
                  <c:v>30.757705414269747</c:v>
                </c:pt>
                <c:pt idx="44">
                  <c:v>27.239965110065633</c:v>
                </c:pt>
                <c:pt idx="45">
                  <c:v>72.317546435790845</c:v>
                </c:pt>
                <c:pt idx="46">
                  <c:v>49.576204101157494</c:v>
                </c:pt>
                <c:pt idx="47">
                  <c:v>38.164934535210726</c:v>
                </c:pt>
                <c:pt idx="48">
                  <c:v>60.294055079105561</c:v>
                </c:pt>
                <c:pt idx="49">
                  <c:v>59.25307813605243</c:v>
                </c:pt>
                <c:pt idx="50">
                  <c:v>45.024924002630186</c:v>
                </c:pt>
                <c:pt idx="51">
                  <c:v>44.313074892718895</c:v>
                </c:pt>
                <c:pt idx="52">
                  <c:v>51.627043075943114</c:v>
                </c:pt>
                <c:pt idx="53">
                  <c:v>57.879224272684795</c:v>
                </c:pt>
                <c:pt idx="54">
                  <c:v>64.651372372313318</c:v>
                </c:pt>
                <c:pt idx="55">
                  <c:v>59.28359142812451</c:v>
                </c:pt>
                <c:pt idx="56">
                  <c:v>60.290508240106455</c:v>
                </c:pt>
                <c:pt idx="57">
                  <c:v>51.446969283242382</c:v>
                </c:pt>
                <c:pt idx="58">
                  <c:v>53.349447513811974</c:v>
                </c:pt>
                <c:pt idx="59">
                  <c:v>45.109715479223787</c:v>
                </c:pt>
                <c:pt idx="60">
                  <c:v>35.621970920840063</c:v>
                </c:pt>
                <c:pt idx="61">
                  <c:v>42.199172647985833</c:v>
                </c:pt>
                <c:pt idx="62">
                  <c:v>57.788391405460494</c:v>
                </c:pt>
                <c:pt idx="63">
                  <c:v>42.164899701118394</c:v>
                </c:pt>
                <c:pt idx="64">
                  <c:v>48.924273205632844</c:v>
                </c:pt>
                <c:pt idx="65">
                  <c:v>51.441621535615973</c:v>
                </c:pt>
                <c:pt idx="66">
                  <c:v>48.490921166631814</c:v>
                </c:pt>
                <c:pt idx="67">
                  <c:v>14.53284079646815</c:v>
                </c:pt>
                <c:pt idx="68">
                  <c:v>45.919832713311465</c:v>
                </c:pt>
                <c:pt idx="69">
                  <c:v>56.627796673748144</c:v>
                </c:pt>
                <c:pt idx="70">
                  <c:v>59.078323100615385</c:v>
                </c:pt>
                <c:pt idx="71">
                  <c:v>51.744529863985811</c:v>
                </c:pt>
                <c:pt idx="72">
                  <c:v>42.503551587530751</c:v>
                </c:pt>
                <c:pt idx="73">
                  <c:v>42.316354195056874</c:v>
                </c:pt>
                <c:pt idx="74">
                  <c:v>36.38786037099635</c:v>
                </c:pt>
                <c:pt idx="75">
                  <c:v>57.582962886384813</c:v>
                </c:pt>
                <c:pt idx="76">
                  <c:v>43.129089827483625</c:v>
                </c:pt>
                <c:pt idx="77">
                  <c:v>54.973821989528801</c:v>
                </c:pt>
                <c:pt idx="78">
                  <c:v>16.83893684688778</c:v>
                </c:pt>
                <c:pt idx="79">
                  <c:v>46.416496722396303</c:v>
                </c:pt>
                <c:pt idx="80">
                  <c:v>50.260300814692307</c:v>
                </c:pt>
                <c:pt idx="81">
                  <c:v>56.281581079492987</c:v>
                </c:pt>
                <c:pt idx="82">
                  <c:v>52.624113475177303</c:v>
                </c:pt>
                <c:pt idx="83">
                  <c:v>36.735502831227336</c:v>
                </c:pt>
                <c:pt idx="84">
                  <c:v>53.201187910092422</c:v>
                </c:pt>
                <c:pt idx="85">
                  <c:v>59.208624816551513</c:v>
                </c:pt>
                <c:pt idx="86">
                  <c:v>50.293856112907179</c:v>
                </c:pt>
                <c:pt idx="87">
                  <c:v>47.489442535221272</c:v>
                </c:pt>
                <c:pt idx="88">
                  <c:v>66.738088129401405</c:v>
                </c:pt>
                <c:pt idx="89">
                  <c:v>61.401822207612426</c:v>
                </c:pt>
                <c:pt idx="90">
                  <c:v>52.148551070199062</c:v>
                </c:pt>
                <c:pt idx="91">
                  <c:v>49.778401264823962</c:v>
                </c:pt>
                <c:pt idx="92">
                  <c:v>45.297953247744061</c:v>
                </c:pt>
                <c:pt idx="93">
                  <c:v>45.865371644408469</c:v>
                </c:pt>
                <c:pt idx="94">
                  <c:v>54.772581678411278</c:v>
                </c:pt>
                <c:pt idx="95">
                  <c:v>53.158929089210254</c:v>
                </c:pt>
                <c:pt idx="96">
                  <c:v>50.856454478705338</c:v>
                </c:pt>
                <c:pt idx="97">
                  <c:v>35.257457211446109</c:v>
                </c:pt>
                <c:pt idx="98">
                  <c:v>70.348773586380489</c:v>
                </c:pt>
              </c:numCache>
            </c:numRef>
          </c:yVal>
          <c:smooth val="0"/>
        </c:ser>
        <c:ser>
          <c:idx val="1"/>
          <c:order val="1"/>
          <c:tx>
            <c:v>National Avg</c:v>
          </c:tx>
          <c:spPr>
            <a:ln w="25400">
              <a:solidFill>
                <a:srgbClr val="993300"/>
              </a:solidFill>
              <a:prstDash val="sysDash"/>
            </a:ln>
          </c:spPr>
          <c:marker>
            <c:symbol val="none"/>
          </c:marker>
          <c:xVal>
            <c:numRef>
              <c:f>'Driver Fitness'!$D$3:$D$102</c:f>
              <c:numCache>
                <c:formatCode>General</c:formatCode>
                <c:ptCount val="100"/>
                <c:pt idx="0">
                  <c:v>99</c:v>
                </c:pt>
                <c:pt idx="1">
                  <c:v>98</c:v>
                </c:pt>
                <c:pt idx="2">
                  <c:v>97</c:v>
                </c:pt>
                <c:pt idx="3">
                  <c:v>96</c:v>
                </c:pt>
                <c:pt idx="4">
                  <c:v>95</c:v>
                </c:pt>
                <c:pt idx="5">
                  <c:v>94</c:v>
                </c:pt>
                <c:pt idx="6">
                  <c:v>93</c:v>
                </c:pt>
                <c:pt idx="7">
                  <c:v>92</c:v>
                </c:pt>
                <c:pt idx="8">
                  <c:v>91</c:v>
                </c:pt>
                <c:pt idx="9">
                  <c:v>90</c:v>
                </c:pt>
                <c:pt idx="10">
                  <c:v>89</c:v>
                </c:pt>
                <c:pt idx="11">
                  <c:v>88</c:v>
                </c:pt>
                <c:pt idx="12">
                  <c:v>87</c:v>
                </c:pt>
                <c:pt idx="13">
                  <c:v>86</c:v>
                </c:pt>
                <c:pt idx="14">
                  <c:v>85</c:v>
                </c:pt>
                <c:pt idx="15">
                  <c:v>84</c:v>
                </c:pt>
                <c:pt idx="16">
                  <c:v>83</c:v>
                </c:pt>
                <c:pt idx="17">
                  <c:v>82</c:v>
                </c:pt>
                <c:pt idx="18">
                  <c:v>81</c:v>
                </c:pt>
                <c:pt idx="19">
                  <c:v>80</c:v>
                </c:pt>
                <c:pt idx="20">
                  <c:v>79</c:v>
                </c:pt>
                <c:pt idx="21">
                  <c:v>78</c:v>
                </c:pt>
                <c:pt idx="22">
                  <c:v>77</c:v>
                </c:pt>
                <c:pt idx="23">
                  <c:v>76</c:v>
                </c:pt>
                <c:pt idx="24">
                  <c:v>75</c:v>
                </c:pt>
                <c:pt idx="25">
                  <c:v>74</c:v>
                </c:pt>
                <c:pt idx="26">
                  <c:v>73</c:v>
                </c:pt>
                <c:pt idx="27">
                  <c:v>72</c:v>
                </c:pt>
                <c:pt idx="28">
                  <c:v>71</c:v>
                </c:pt>
                <c:pt idx="29">
                  <c:v>70</c:v>
                </c:pt>
                <c:pt idx="30">
                  <c:v>69</c:v>
                </c:pt>
                <c:pt idx="31">
                  <c:v>68</c:v>
                </c:pt>
                <c:pt idx="32">
                  <c:v>67</c:v>
                </c:pt>
                <c:pt idx="33">
                  <c:v>66</c:v>
                </c:pt>
                <c:pt idx="34">
                  <c:v>65</c:v>
                </c:pt>
                <c:pt idx="35">
                  <c:v>64</c:v>
                </c:pt>
                <c:pt idx="36">
                  <c:v>63</c:v>
                </c:pt>
                <c:pt idx="37">
                  <c:v>62</c:v>
                </c:pt>
                <c:pt idx="38">
                  <c:v>61</c:v>
                </c:pt>
                <c:pt idx="39">
                  <c:v>60</c:v>
                </c:pt>
                <c:pt idx="40">
                  <c:v>59</c:v>
                </c:pt>
                <c:pt idx="41">
                  <c:v>58</c:v>
                </c:pt>
                <c:pt idx="42">
                  <c:v>57</c:v>
                </c:pt>
                <c:pt idx="43">
                  <c:v>56</c:v>
                </c:pt>
                <c:pt idx="44">
                  <c:v>55</c:v>
                </c:pt>
                <c:pt idx="45">
                  <c:v>54</c:v>
                </c:pt>
                <c:pt idx="46">
                  <c:v>53</c:v>
                </c:pt>
                <c:pt idx="47">
                  <c:v>52</c:v>
                </c:pt>
                <c:pt idx="48">
                  <c:v>51</c:v>
                </c:pt>
                <c:pt idx="49">
                  <c:v>50</c:v>
                </c:pt>
                <c:pt idx="50">
                  <c:v>49</c:v>
                </c:pt>
                <c:pt idx="51">
                  <c:v>48</c:v>
                </c:pt>
                <c:pt idx="52">
                  <c:v>47</c:v>
                </c:pt>
                <c:pt idx="53">
                  <c:v>46</c:v>
                </c:pt>
                <c:pt idx="54">
                  <c:v>45</c:v>
                </c:pt>
                <c:pt idx="55">
                  <c:v>44</c:v>
                </c:pt>
                <c:pt idx="56">
                  <c:v>43</c:v>
                </c:pt>
                <c:pt idx="57">
                  <c:v>42</c:v>
                </c:pt>
                <c:pt idx="58">
                  <c:v>41</c:v>
                </c:pt>
                <c:pt idx="59">
                  <c:v>40</c:v>
                </c:pt>
                <c:pt idx="60">
                  <c:v>39</c:v>
                </c:pt>
                <c:pt idx="61">
                  <c:v>38</c:v>
                </c:pt>
                <c:pt idx="62">
                  <c:v>37</c:v>
                </c:pt>
                <c:pt idx="63">
                  <c:v>36</c:v>
                </c:pt>
                <c:pt idx="64">
                  <c:v>35</c:v>
                </c:pt>
                <c:pt idx="65">
                  <c:v>34</c:v>
                </c:pt>
                <c:pt idx="66">
                  <c:v>33</c:v>
                </c:pt>
                <c:pt idx="67">
                  <c:v>32</c:v>
                </c:pt>
                <c:pt idx="68">
                  <c:v>31</c:v>
                </c:pt>
                <c:pt idx="69">
                  <c:v>30</c:v>
                </c:pt>
                <c:pt idx="70">
                  <c:v>29</c:v>
                </c:pt>
                <c:pt idx="71">
                  <c:v>28</c:v>
                </c:pt>
                <c:pt idx="72">
                  <c:v>27</c:v>
                </c:pt>
                <c:pt idx="73">
                  <c:v>26</c:v>
                </c:pt>
                <c:pt idx="74">
                  <c:v>25</c:v>
                </c:pt>
                <c:pt idx="75">
                  <c:v>24</c:v>
                </c:pt>
                <c:pt idx="76">
                  <c:v>23</c:v>
                </c:pt>
                <c:pt idx="77">
                  <c:v>22</c:v>
                </c:pt>
                <c:pt idx="78">
                  <c:v>21</c:v>
                </c:pt>
                <c:pt idx="79">
                  <c:v>20</c:v>
                </c:pt>
                <c:pt idx="80">
                  <c:v>19</c:v>
                </c:pt>
                <c:pt idx="81">
                  <c:v>18</c:v>
                </c:pt>
                <c:pt idx="82">
                  <c:v>17</c:v>
                </c:pt>
                <c:pt idx="83">
                  <c:v>16</c:v>
                </c:pt>
                <c:pt idx="84">
                  <c:v>15</c:v>
                </c:pt>
                <c:pt idx="85">
                  <c:v>14</c:v>
                </c:pt>
                <c:pt idx="86">
                  <c:v>13</c:v>
                </c:pt>
                <c:pt idx="87">
                  <c:v>12</c:v>
                </c:pt>
                <c:pt idx="88">
                  <c:v>11</c:v>
                </c:pt>
                <c:pt idx="89">
                  <c:v>10</c:v>
                </c:pt>
                <c:pt idx="90">
                  <c:v>9</c:v>
                </c:pt>
                <c:pt idx="91">
                  <c:v>8</c:v>
                </c:pt>
                <c:pt idx="92">
                  <c:v>7</c:v>
                </c:pt>
                <c:pt idx="93">
                  <c:v>6</c:v>
                </c:pt>
                <c:pt idx="94">
                  <c:v>5</c:v>
                </c:pt>
                <c:pt idx="95">
                  <c:v>4</c:v>
                </c:pt>
                <c:pt idx="96">
                  <c:v>3</c:v>
                </c:pt>
                <c:pt idx="97">
                  <c:v>2</c:v>
                </c:pt>
                <c:pt idx="98">
                  <c:v>1</c:v>
                </c:pt>
                <c:pt idx="99">
                  <c:v>0</c:v>
                </c:pt>
              </c:numCache>
            </c:numRef>
          </c:xVal>
          <c:yVal>
            <c:numRef>
              <c:f>'Driver Fitness'!$A$3:$A$102</c:f>
              <c:numCache>
                <c:formatCode>General</c:formatCode>
                <c:ptCount val="100"/>
                <c:pt idx="0">
                  <c:v>36</c:v>
                </c:pt>
                <c:pt idx="1">
                  <c:v>36</c:v>
                </c:pt>
                <c:pt idx="2">
                  <c:v>36</c:v>
                </c:pt>
                <c:pt idx="3">
                  <c:v>36</c:v>
                </c:pt>
                <c:pt idx="4">
                  <c:v>36</c:v>
                </c:pt>
                <c:pt idx="5">
                  <c:v>36</c:v>
                </c:pt>
                <c:pt idx="6">
                  <c:v>36</c:v>
                </c:pt>
                <c:pt idx="7">
                  <c:v>36</c:v>
                </c:pt>
                <c:pt idx="8">
                  <c:v>36</c:v>
                </c:pt>
                <c:pt idx="9">
                  <c:v>36</c:v>
                </c:pt>
                <c:pt idx="10">
                  <c:v>36</c:v>
                </c:pt>
                <c:pt idx="11">
                  <c:v>36</c:v>
                </c:pt>
                <c:pt idx="12">
                  <c:v>36</c:v>
                </c:pt>
                <c:pt idx="13">
                  <c:v>36</c:v>
                </c:pt>
                <c:pt idx="14">
                  <c:v>36</c:v>
                </c:pt>
                <c:pt idx="15">
                  <c:v>36</c:v>
                </c:pt>
                <c:pt idx="16">
                  <c:v>36</c:v>
                </c:pt>
                <c:pt idx="17">
                  <c:v>36</c:v>
                </c:pt>
                <c:pt idx="18">
                  <c:v>36</c:v>
                </c:pt>
                <c:pt idx="19">
                  <c:v>36</c:v>
                </c:pt>
                <c:pt idx="20">
                  <c:v>36</c:v>
                </c:pt>
                <c:pt idx="21">
                  <c:v>36</c:v>
                </c:pt>
                <c:pt idx="22">
                  <c:v>36</c:v>
                </c:pt>
                <c:pt idx="23">
                  <c:v>36</c:v>
                </c:pt>
                <c:pt idx="24">
                  <c:v>36</c:v>
                </c:pt>
                <c:pt idx="25">
                  <c:v>36</c:v>
                </c:pt>
                <c:pt idx="26">
                  <c:v>36</c:v>
                </c:pt>
                <c:pt idx="27">
                  <c:v>36</c:v>
                </c:pt>
                <c:pt idx="28">
                  <c:v>36</c:v>
                </c:pt>
                <c:pt idx="29">
                  <c:v>36</c:v>
                </c:pt>
                <c:pt idx="30">
                  <c:v>36</c:v>
                </c:pt>
                <c:pt idx="31">
                  <c:v>36</c:v>
                </c:pt>
                <c:pt idx="32">
                  <c:v>36</c:v>
                </c:pt>
                <c:pt idx="33">
                  <c:v>36</c:v>
                </c:pt>
                <c:pt idx="34">
                  <c:v>36</c:v>
                </c:pt>
                <c:pt idx="35">
                  <c:v>36</c:v>
                </c:pt>
                <c:pt idx="36">
                  <c:v>36</c:v>
                </c:pt>
                <c:pt idx="37">
                  <c:v>36</c:v>
                </c:pt>
                <c:pt idx="38">
                  <c:v>36</c:v>
                </c:pt>
                <c:pt idx="39">
                  <c:v>36</c:v>
                </c:pt>
                <c:pt idx="40">
                  <c:v>36</c:v>
                </c:pt>
                <c:pt idx="41">
                  <c:v>36</c:v>
                </c:pt>
                <c:pt idx="42">
                  <c:v>36</c:v>
                </c:pt>
                <c:pt idx="43">
                  <c:v>36</c:v>
                </c:pt>
                <c:pt idx="44">
                  <c:v>36</c:v>
                </c:pt>
                <c:pt idx="45">
                  <c:v>36</c:v>
                </c:pt>
                <c:pt idx="46">
                  <c:v>36</c:v>
                </c:pt>
                <c:pt idx="47">
                  <c:v>36</c:v>
                </c:pt>
                <c:pt idx="48">
                  <c:v>36</c:v>
                </c:pt>
                <c:pt idx="49">
                  <c:v>36</c:v>
                </c:pt>
                <c:pt idx="50">
                  <c:v>36</c:v>
                </c:pt>
                <c:pt idx="51">
                  <c:v>36</c:v>
                </c:pt>
                <c:pt idx="52">
                  <c:v>36</c:v>
                </c:pt>
                <c:pt idx="53">
                  <c:v>36</c:v>
                </c:pt>
                <c:pt idx="54">
                  <c:v>36</c:v>
                </c:pt>
                <c:pt idx="55">
                  <c:v>36</c:v>
                </c:pt>
                <c:pt idx="56">
                  <c:v>36</c:v>
                </c:pt>
                <c:pt idx="57">
                  <c:v>36</c:v>
                </c:pt>
                <c:pt idx="58">
                  <c:v>36</c:v>
                </c:pt>
                <c:pt idx="59">
                  <c:v>36</c:v>
                </c:pt>
                <c:pt idx="60">
                  <c:v>36</c:v>
                </c:pt>
                <c:pt idx="61">
                  <c:v>36</c:v>
                </c:pt>
                <c:pt idx="62">
                  <c:v>36</c:v>
                </c:pt>
                <c:pt idx="63">
                  <c:v>36</c:v>
                </c:pt>
                <c:pt idx="64">
                  <c:v>36</c:v>
                </c:pt>
                <c:pt idx="65">
                  <c:v>36</c:v>
                </c:pt>
                <c:pt idx="66">
                  <c:v>36</c:v>
                </c:pt>
                <c:pt idx="67">
                  <c:v>36</c:v>
                </c:pt>
                <c:pt idx="68">
                  <c:v>36</c:v>
                </c:pt>
                <c:pt idx="69">
                  <c:v>36</c:v>
                </c:pt>
                <c:pt idx="70">
                  <c:v>36</c:v>
                </c:pt>
                <c:pt idx="71">
                  <c:v>36</c:v>
                </c:pt>
                <c:pt idx="72">
                  <c:v>36</c:v>
                </c:pt>
                <c:pt idx="73">
                  <c:v>36</c:v>
                </c:pt>
                <c:pt idx="74">
                  <c:v>36</c:v>
                </c:pt>
                <c:pt idx="75">
                  <c:v>36</c:v>
                </c:pt>
                <c:pt idx="76">
                  <c:v>36</c:v>
                </c:pt>
                <c:pt idx="77">
                  <c:v>36</c:v>
                </c:pt>
                <c:pt idx="78">
                  <c:v>36</c:v>
                </c:pt>
                <c:pt idx="79">
                  <c:v>36</c:v>
                </c:pt>
                <c:pt idx="80">
                  <c:v>36</c:v>
                </c:pt>
                <c:pt idx="81">
                  <c:v>36</c:v>
                </c:pt>
                <c:pt idx="82">
                  <c:v>36</c:v>
                </c:pt>
                <c:pt idx="83">
                  <c:v>36</c:v>
                </c:pt>
                <c:pt idx="84">
                  <c:v>36</c:v>
                </c:pt>
                <c:pt idx="85">
                  <c:v>36</c:v>
                </c:pt>
                <c:pt idx="86">
                  <c:v>36</c:v>
                </c:pt>
                <c:pt idx="87">
                  <c:v>36</c:v>
                </c:pt>
                <c:pt idx="88">
                  <c:v>36</c:v>
                </c:pt>
                <c:pt idx="89">
                  <c:v>36</c:v>
                </c:pt>
                <c:pt idx="90">
                  <c:v>36</c:v>
                </c:pt>
                <c:pt idx="91">
                  <c:v>36</c:v>
                </c:pt>
                <c:pt idx="92">
                  <c:v>36</c:v>
                </c:pt>
                <c:pt idx="93">
                  <c:v>36</c:v>
                </c:pt>
                <c:pt idx="94">
                  <c:v>36</c:v>
                </c:pt>
                <c:pt idx="95">
                  <c:v>36</c:v>
                </c:pt>
                <c:pt idx="96">
                  <c:v>36</c:v>
                </c:pt>
                <c:pt idx="97">
                  <c:v>36</c:v>
                </c:pt>
                <c:pt idx="98">
                  <c:v>36</c:v>
                </c:pt>
                <c:pt idx="99">
                  <c:v>36</c:v>
                </c:pt>
              </c:numCache>
            </c:numRef>
          </c:yVal>
          <c:smooth val="0"/>
        </c:ser>
        <c:dLbls>
          <c:showLegendKey val="0"/>
          <c:showVal val="0"/>
          <c:showCatName val="0"/>
          <c:showSerName val="0"/>
          <c:showPercent val="0"/>
          <c:showBubbleSize val="0"/>
        </c:dLbls>
        <c:axId val="215342080"/>
        <c:axId val="215344256"/>
      </c:scatterChart>
      <c:valAx>
        <c:axId val="215342080"/>
        <c:scaling>
          <c:orientation val="minMax"/>
          <c:max val="100"/>
        </c:scaling>
        <c:delete val="0"/>
        <c:axPos val="b"/>
        <c:title>
          <c:tx>
            <c:rich>
              <a:bodyPr/>
              <a:lstStyle/>
              <a:p>
                <a:pPr>
                  <a:defRPr b="1"/>
                </a:pPr>
                <a:r>
                  <a:rPr lang="en-US" b="1" dirty="0"/>
                  <a:t>BASIC Percentile</a:t>
                </a:r>
              </a:p>
            </c:rich>
          </c:tx>
          <c:layout>
            <c:manualLayout>
              <c:xMode val="edge"/>
              <c:yMode val="edge"/>
              <c:x val="0.40816369382398632"/>
              <c:y val="0.85632425257187905"/>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a:pPr>
            <a:endParaRPr lang="en-US"/>
          </a:p>
        </c:txPr>
        <c:crossAx val="215344256"/>
        <c:crosses val="autoZero"/>
        <c:crossBetween val="midCat"/>
      </c:valAx>
      <c:valAx>
        <c:axId val="215344256"/>
        <c:scaling>
          <c:orientation val="minMax"/>
        </c:scaling>
        <c:delete val="0"/>
        <c:axPos val="l"/>
        <c:majorGridlines>
          <c:spPr>
            <a:ln w="3175">
              <a:solidFill>
                <a:srgbClr val="969696"/>
              </a:solidFill>
              <a:prstDash val="solid"/>
            </a:ln>
          </c:spPr>
        </c:majorGridlines>
        <c:title>
          <c:tx>
            <c:rich>
              <a:bodyPr/>
              <a:lstStyle/>
              <a:p>
                <a:pPr>
                  <a:defRPr b="1"/>
                </a:pPr>
                <a:r>
                  <a:rPr lang="en-US" b="1" dirty="0"/>
                  <a:t>Crash Rate (crashes per </a:t>
                </a:r>
                <a:r>
                  <a:rPr lang="en-US" b="1" dirty="0" smtClean="0"/>
                  <a:t>1,000 </a:t>
                </a:r>
                <a:r>
                  <a:rPr lang="en-US" b="1" dirty="0"/>
                  <a:t>PUs)</a:t>
                </a:r>
              </a:p>
            </c:rich>
          </c:tx>
          <c:layout>
            <c:manualLayout>
              <c:xMode val="edge"/>
              <c:yMode val="edge"/>
              <c:x val="1.0204081632653086E-2"/>
              <c:y val="0.11781639364045005"/>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215342080"/>
        <c:crosses val="autoZero"/>
        <c:crossBetween val="midCat"/>
      </c:valAx>
      <c:spPr>
        <a:solidFill>
          <a:srgbClr val="C0C0C0"/>
        </a:solidFill>
        <a:ln w="12700">
          <a:solidFill>
            <a:srgbClr val="808080"/>
          </a:solidFill>
          <a:prstDash val="solid"/>
        </a:ln>
      </c:spPr>
    </c:plotArea>
    <c:legend>
      <c:legendPos val="b"/>
      <c:layout>
        <c:manualLayout>
          <c:xMode val="edge"/>
          <c:yMode val="edge"/>
          <c:x val="6.3265306122448975E-2"/>
          <c:y val="0.92241650828129118"/>
          <c:w val="0.91428657132144087"/>
          <c:h val="6.8965818927806413E-2"/>
        </c:manualLayout>
      </c:layout>
      <c:overlay val="0"/>
      <c:spPr>
        <a:solidFill>
          <a:srgbClr val="FFFFFF"/>
        </a:solidFill>
        <a:ln w="3175">
          <a:solidFill>
            <a:srgbClr val="000000"/>
          </a:solidFill>
          <a:prstDash val="solid"/>
        </a:ln>
      </c:spPr>
    </c:legend>
    <c:plotVisOnly val="1"/>
    <c:dispBlanksAs val="gap"/>
    <c:showDLblsOverMax val="0"/>
  </c:chart>
  <c:spPr>
    <a:solidFill>
      <a:srgbClr val="FFFFFF"/>
    </a:solidFill>
    <a:ln w="3175">
      <a:solidFill>
        <a:srgbClr val="000000"/>
      </a:solidFill>
      <a:prstDash val="solid"/>
    </a:ln>
  </c:spPr>
  <c:txPr>
    <a:bodyPr/>
    <a:lstStyle/>
    <a:p>
      <a:pPr>
        <a:defRPr sz="1600" b="0"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2502" tIns="46251" rIns="92502" bIns="46251" numCol="1" anchor="t" anchorCtr="0" compatLnSpc="1">
            <a:prstTxWarp prst="textNoShape">
              <a:avLst/>
            </a:prstTxWarp>
          </a:bodyPr>
          <a:lstStyle>
            <a:lvl1pPr defTabSz="923103">
              <a:spcBef>
                <a:spcPct val="0"/>
              </a:spcBef>
              <a:buFontTx/>
              <a:buNone/>
              <a:defRPr sz="1200">
                <a:latin typeface="Arial" charset="0"/>
                <a:ea typeface="ＭＳ Ｐゴシック" pitchFamily="-110" charset="-128"/>
                <a:cs typeface="+mn-cs"/>
              </a:defRPr>
            </a:lvl1pPr>
          </a:lstStyle>
          <a:p>
            <a:pPr>
              <a:defRPr/>
            </a:pPr>
            <a:endParaRPr lang="en-US" dirty="0"/>
          </a:p>
        </p:txBody>
      </p:sp>
      <p:sp>
        <p:nvSpPr>
          <p:cNvPr id="128003" name="Rectangle 3"/>
          <p:cNvSpPr>
            <a:spLocks noGrp="1" noChangeArrowheads="1"/>
          </p:cNvSpPr>
          <p:nvPr>
            <p:ph type="dt" sz="quarter" idx="1"/>
          </p:nvPr>
        </p:nvSpPr>
        <p:spPr bwMode="auto">
          <a:xfrm>
            <a:off x="3927475" y="0"/>
            <a:ext cx="3005138" cy="461963"/>
          </a:xfrm>
          <a:prstGeom prst="rect">
            <a:avLst/>
          </a:prstGeom>
          <a:noFill/>
          <a:ln w="9525">
            <a:noFill/>
            <a:miter lim="800000"/>
            <a:headEnd/>
            <a:tailEnd/>
          </a:ln>
          <a:effectLst/>
        </p:spPr>
        <p:txBody>
          <a:bodyPr vert="horz" wrap="square" lIns="92502" tIns="46251" rIns="92502" bIns="46251" numCol="1" anchor="t" anchorCtr="0" compatLnSpc="1">
            <a:prstTxWarp prst="textNoShape">
              <a:avLst/>
            </a:prstTxWarp>
          </a:bodyPr>
          <a:lstStyle>
            <a:lvl1pPr algn="r" defTabSz="923103">
              <a:spcBef>
                <a:spcPct val="0"/>
              </a:spcBef>
              <a:buFontTx/>
              <a:buNone/>
              <a:defRPr sz="1200">
                <a:latin typeface="Arial" charset="0"/>
                <a:ea typeface="ＭＳ Ｐゴシック" pitchFamily="-110" charset="-128"/>
                <a:cs typeface="+mn-cs"/>
              </a:defRPr>
            </a:lvl1pPr>
          </a:lstStyle>
          <a:p>
            <a:pPr>
              <a:defRPr/>
            </a:pPr>
            <a:endParaRPr lang="en-US" dirty="0"/>
          </a:p>
        </p:txBody>
      </p:sp>
      <p:sp>
        <p:nvSpPr>
          <p:cNvPr id="128004" name="Rectangle 4"/>
          <p:cNvSpPr>
            <a:spLocks noGrp="1" noChangeArrowheads="1"/>
          </p:cNvSpPr>
          <p:nvPr>
            <p:ph type="ftr" sz="quarter" idx="2"/>
          </p:nvPr>
        </p:nvSpPr>
        <p:spPr bwMode="auto">
          <a:xfrm>
            <a:off x="0" y="8756650"/>
            <a:ext cx="3005138" cy="461963"/>
          </a:xfrm>
          <a:prstGeom prst="rect">
            <a:avLst/>
          </a:prstGeom>
          <a:noFill/>
          <a:ln w="9525">
            <a:noFill/>
            <a:miter lim="800000"/>
            <a:headEnd/>
            <a:tailEnd/>
          </a:ln>
          <a:effectLst/>
        </p:spPr>
        <p:txBody>
          <a:bodyPr vert="horz" wrap="square" lIns="92502" tIns="46251" rIns="92502" bIns="46251" numCol="1" anchor="b" anchorCtr="0" compatLnSpc="1">
            <a:prstTxWarp prst="textNoShape">
              <a:avLst/>
            </a:prstTxWarp>
          </a:bodyPr>
          <a:lstStyle>
            <a:lvl1pPr defTabSz="923103">
              <a:spcBef>
                <a:spcPct val="0"/>
              </a:spcBef>
              <a:buFontTx/>
              <a:buNone/>
              <a:defRPr sz="1200">
                <a:latin typeface="Arial" charset="0"/>
                <a:ea typeface="ＭＳ Ｐゴシック" pitchFamily="-110" charset="-128"/>
                <a:cs typeface="+mn-cs"/>
              </a:defRPr>
            </a:lvl1pPr>
          </a:lstStyle>
          <a:p>
            <a:pPr>
              <a:defRPr/>
            </a:pPr>
            <a:endParaRPr lang="en-US" dirty="0"/>
          </a:p>
        </p:txBody>
      </p:sp>
      <p:sp>
        <p:nvSpPr>
          <p:cNvPr id="128005" name="Rectangle 5"/>
          <p:cNvSpPr>
            <a:spLocks noGrp="1" noChangeArrowheads="1"/>
          </p:cNvSpPr>
          <p:nvPr>
            <p:ph type="sldNum" sz="quarter" idx="3"/>
          </p:nvPr>
        </p:nvSpPr>
        <p:spPr bwMode="auto">
          <a:xfrm>
            <a:off x="3927475" y="8756650"/>
            <a:ext cx="3005138" cy="461963"/>
          </a:xfrm>
          <a:prstGeom prst="rect">
            <a:avLst/>
          </a:prstGeom>
          <a:noFill/>
          <a:ln w="9525">
            <a:noFill/>
            <a:miter lim="800000"/>
            <a:headEnd/>
            <a:tailEnd/>
          </a:ln>
          <a:effectLst/>
        </p:spPr>
        <p:txBody>
          <a:bodyPr vert="horz" wrap="square" lIns="92502" tIns="46251" rIns="92502" bIns="46251" numCol="1" anchor="b" anchorCtr="0" compatLnSpc="1">
            <a:prstTxWarp prst="textNoShape">
              <a:avLst/>
            </a:prstTxWarp>
          </a:bodyPr>
          <a:lstStyle>
            <a:lvl1pPr algn="r" defTabSz="922338">
              <a:spcBef>
                <a:spcPct val="0"/>
              </a:spcBef>
              <a:buFontTx/>
              <a:buNone/>
              <a:defRPr sz="1200">
                <a:latin typeface="Arial" charset="0"/>
                <a:ea typeface="ＭＳ Ｐゴシック" pitchFamily="-106" charset="-128"/>
                <a:cs typeface="+mn-cs"/>
              </a:defRPr>
            </a:lvl1pPr>
          </a:lstStyle>
          <a:p>
            <a:pPr>
              <a:defRPr/>
            </a:pPr>
            <a:fld id="{8F57C5AC-34FB-4B97-B174-3335D9EFC244}" type="slidenum">
              <a:rPr lang="en-US"/>
              <a:pPr>
                <a:defRPr/>
              </a:pPr>
              <a:t>‹#›</a:t>
            </a:fld>
            <a:endParaRPr lang="en-US" dirty="0"/>
          </a:p>
        </p:txBody>
      </p:sp>
    </p:spTree>
    <p:extLst>
      <p:ext uri="{BB962C8B-B14F-4D97-AF65-F5344CB8AC3E}">
        <p14:creationId xmlns:p14="http://schemas.microsoft.com/office/powerpoint/2010/main" val="2224784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2502" tIns="46251" rIns="92502" bIns="46251" numCol="1" anchor="t" anchorCtr="0" compatLnSpc="1">
            <a:prstTxWarp prst="textNoShape">
              <a:avLst/>
            </a:prstTxWarp>
          </a:bodyPr>
          <a:lstStyle>
            <a:lvl1pPr defTabSz="923103">
              <a:spcBef>
                <a:spcPct val="0"/>
              </a:spcBef>
              <a:buFontTx/>
              <a:buNone/>
              <a:defRPr sz="1200">
                <a:latin typeface="Arial" charset="0"/>
                <a:ea typeface="ＭＳ Ｐゴシック" pitchFamily="-110" charset="-128"/>
                <a:cs typeface="+mn-cs"/>
              </a:defRPr>
            </a:lvl1pPr>
          </a:lstStyle>
          <a:p>
            <a:pPr>
              <a:defRPr/>
            </a:pPr>
            <a:endParaRPr lang="en-US" dirty="0"/>
          </a:p>
        </p:txBody>
      </p:sp>
      <p:sp>
        <p:nvSpPr>
          <p:cNvPr id="8195" name="Rectangle 3"/>
          <p:cNvSpPr>
            <a:spLocks noGrp="1" noChangeArrowheads="1"/>
          </p:cNvSpPr>
          <p:nvPr>
            <p:ph type="dt" idx="1"/>
          </p:nvPr>
        </p:nvSpPr>
        <p:spPr bwMode="auto">
          <a:xfrm>
            <a:off x="3927475" y="0"/>
            <a:ext cx="3005138" cy="461963"/>
          </a:xfrm>
          <a:prstGeom prst="rect">
            <a:avLst/>
          </a:prstGeom>
          <a:noFill/>
          <a:ln w="9525">
            <a:noFill/>
            <a:miter lim="800000"/>
            <a:headEnd/>
            <a:tailEnd/>
          </a:ln>
          <a:effectLst/>
        </p:spPr>
        <p:txBody>
          <a:bodyPr vert="horz" wrap="square" lIns="92502" tIns="46251" rIns="92502" bIns="46251" numCol="1" anchor="t" anchorCtr="0" compatLnSpc="1">
            <a:prstTxWarp prst="textNoShape">
              <a:avLst/>
            </a:prstTxWarp>
          </a:bodyPr>
          <a:lstStyle>
            <a:lvl1pPr algn="r" defTabSz="923103">
              <a:spcBef>
                <a:spcPct val="0"/>
              </a:spcBef>
              <a:buFontTx/>
              <a:buNone/>
              <a:defRPr sz="1200">
                <a:latin typeface="Arial" charset="0"/>
                <a:ea typeface="ＭＳ Ｐゴシック" pitchFamily="-110" charset="-128"/>
                <a:cs typeface="+mn-cs"/>
              </a:defRPr>
            </a:lvl1pPr>
          </a:lstStyle>
          <a:p>
            <a:pPr>
              <a:defRPr/>
            </a:pPr>
            <a:endParaRPr lang="en-US" dirty="0"/>
          </a:p>
        </p:txBody>
      </p:sp>
      <p:sp>
        <p:nvSpPr>
          <p:cNvPr id="58372" name="Rectangle 4"/>
          <p:cNvSpPr>
            <a:spLocks noGrp="1" noRot="1" noChangeAspect="1" noChangeArrowheads="1" noTextEdit="1"/>
          </p:cNvSpPr>
          <p:nvPr>
            <p:ph type="sldImg" idx="2"/>
          </p:nvPr>
        </p:nvSpPr>
        <p:spPr bwMode="auto">
          <a:xfrm>
            <a:off x="1162050" y="690563"/>
            <a:ext cx="4611688" cy="3459162"/>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93738" y="4379913"/>
            <a:ext cx="5546725" cy="4149725"/>
          </a:xfrm>
          <a:prstGeom prst="rect">
            <a:avLst/>
          </a:prstGeom>
          <a:noFill/>
          <a:ln w="9525">
            <a:noFill/>
            <a:miter lim="800000"/>
            <a:headEnd/>
            <a:tailEnd/>
          </a:ln>
          <a:effectLst/>
        </p:spPr>
        <p:txBody>
          <a:bodyPr vert="horz" wrap="square" lIns="92502" tIns="46251" rIns="92502" bIns="4625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756650"/>
            <a:ext cx="3005138" cy="461963"/>
          </a:xfrm>
          <a:prstGeom prst="rect">
            <a:avLst/>
          </a:prstGeom>
          <a:noFill/>
          <a:ln w="9525">
            <a:noFill/>
            <a:miter lim="800000"/>
            <a:headEnd/>
            <a:tailEnd/>
          </a:ln>
          <a:effectLst/>
        </p:spPr>
        <p:txBody>
          <a:bodyPr vert="horz" wrap="square" lIns="92502" tIns="46251" rIns="92502" bIns="46251" numCol="1" anchor="b" anchorCtr="0" compatLnSpc="1">
            <a:prstTxWarp prst="textNoShape">
              <a:avLst/>
            </a:prstTxWarp>
          </a:bodyPr>
          <a:lstStyle>
            <a:lvl1pPr defTabSz="923103">
              <a:spcBef>
                <a:spcPct val="0"/>
              </a:spcBef>
              <a:buFontTx/>
              <a:buNone/>
              <a:defRPr sz="1200">
                <a:latin typeface="Arial" charset="0"/>
                <a:ea typeface="ＭＳ Ｐゴシック" pitchFamily="-110" charset="-128"/>
                <a:cs typeface="+mn-cs"/>
              </a:defRPr>
            </a:lvl1pPr>
          </a:lstStyle>
          <a:p>
            <a:pPr>
              <a:defRPr/>
            </a:pPr>
            <a:endParaRPr lang="en-US" dirty="0"/>
          </a:p>
        </p:txBody>
      </p:sp>
      <p:sp>
        <p:nvSpPr>
          <p:cNvPr id="8199" name="Rectangle 7"/>
          <p:cNvSpPr>
            <a:spLocks noGrp="1" noChangeArrowheads="1"/>
          </p:cNvSpPr>
          <p:nvPr>
            <p:ph type="sldNum" sz="quarter" idx="5"/>
          </p:nvPr>
        </p:nvSpPr>
        <p:spPr bwMode="auto">
          <a:xfrm>
            <a:off x="3927475" y="8756650"/>
            <a:ext cx="3005138" cy="461963"/>
          </a:xfrm>
          <a:prstGeom prst="rect">
            <a:avLst/>
          </a:prstGeom>
          <a:noFill/>
          <a:ln w="9525">
            <a:noFill/>
            <a:miter lim="800000"/>
            <a:headEnd/>
            <a:tailEnd/>
          </a:ln>
          <a:effectLst/>
        </p:spPr>
        <p:txBody>
          <a:bodyPr vert="horz" wrap="square" lIns="92502" tIns="46251" rIns="92502" bIns="46251" numCol="1" anchor="b" anchorCtr="0" compatLnSpc="1">
            <a:prstTxWarp prst="textNoShape">
              <a:avLst/>
            </a:prstTxWarp>
          </a:bodyPr>
          <a:lstStyle>
            <a:lvl1pPr algn="r" defTabSz="922338">
              <a:spcBef>
                <a:spcPct val="0"/>
              </a:spcBef>
              <a:buFontTx/>
              <a:buNone/>
              <a:defRPr sz="1200">
                <a:latin typeface="Arial" charset="0"/>
                <a:ea typeface="ＭＳ Ｐゴシック" pitchFamily="-106" charset="-128"/>
                <a:cs typeface="+mn-cs"/>
              </a:defRPr>
            </a:lvl1pPr>
          </a:lstStyle>
          <a:p>
            <a:pPr>
              <a:defRPr/>
            </a:pPr>
            <a:fld id="{D64F14EF-8FB5-44B0-B94E-4A8310B1F5C9}" type="slidenum">
              <a:rPr lang="en-US"/>
              <a:pPr>
                <a:defRPr/>
              </a:pPr>
              <a:t>‹#›</a:t>
            </a:fld>
            <a:endParaRPr lang="en-US" dirty="0"/>
          </a:p>
        </p:txBody>
      </p:sp>
    </p:spTree>
    <p:extLst>
      <p:ext uri="{BB962C8B-B14F-4D97-AF65-F5344CB8AC3E}">
        <p14:creationId xmlns:p14="http://schemas.microsoft.com/office/powerpoint/2010/main" val="819764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10"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0"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0"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0"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0"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E7CEC7B-12C0-4BC5-B24B-5A2232EE5B48}" type="slidenum">
              <a:rPr lang="en-US" smtClean="0">
                <a:latin typeface="Arial" pitchFamily="34" charset="0"/>
                <a:ea typeface="ＭＳ Ｐゴシック"/>
                <a:cs typeface="ＭＳ Ｐゴシック"/>
              </a:rPr>
              <a:pPr/>
              <a:t>1</a:t>
            </a:fld>
            <a:endParaRPr lang="en-US" dirty="0" smtClean="0">
              <a:latin typeface="Arial" pitchFamily="34" charset="0"/>
              <a:ea typeface="ＭＳ Ｐゴシック"/>
              <a:cs typeface="ＭＳ Ｐゴシック"/>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lvl="1"/>
            <a:endParaRPr lang="en-US" dirty="0" smtClean="0">
              <a:ea typeface="ＭＳ Ｐゴシック" pitchFamily="-8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endParaRPr lang="en-US" dirty="0" smtClean="0">
              <a:ea typeface="ＭＳ Ｐゴシック" pitchFamily="-8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sz="1100" dirty="0">
              <a:ea typeface="ＭＳ Ｐゴシック" pitchFamily="-8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endParaRPr lang="en-US" dirty="0">
              <a:ea typeface="ＭＳ Ｐゴシック" pitchFamily="-8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64F14EF-8FB5-44B0-B94E-4A8310B1F5C9}"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64F14EF-8FB5-44B0-B94E-4A8310B1F5C9}"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64F14EF-8FB5-44B0-B94E-4A8310B1F5C9}"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a:lnSpc>
                <a:spcPct val="90000"/>
              </a:lnSpc>
            </a:pPr>
            <a:endParaRPr lang="en-US" dirty="0" smtClean="0">
              <a:ea typeface="ＭＳ Ｐゴシック" pitchFamily="-8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a:lnSpc>
                <a:spcPct val="90000"/>
              </a:lnSpc>
            </a:pPr>
            <a:endParaRPr lang="en-US" dirty="0" smtClean="0">
              <a:ea typeface="ＭＳ Ｐゴシック" pitchFamily="-8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64F14EF-8FB5-44B0-B94E-4A8310B1F5C9}"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64F14EF-8FB5-44B0-B94E-4A8310B1F5C9}"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64F14EF-8FB5-44B0-B94E-4A8310B1F5C9}"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64F14EF-8FB5-44B0-B94E-4A8310B1F5C9}"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pPr eaLnBrk="1" hangingPunct="1"/>
            <a:endParaRPr lang="en-US" dirty="0" smtClean="0">
              <a:ea typeface="ＭＳ Ｐゴシック" pitchFamily="-8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64F14EF-8FB5-44B0-B94E-4A8310B1F5C9}"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64F14EF-8FB5-44B0-B94E-4A8310B1F5C9}"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64F14EF-8FB5-44B0-B94E-4A8310B1F5C9}"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txBox="1">
            <a:spLocks noGrp="1" noChangeArrowheads="1"/>
          </p:cNvSpPr>
          <p:nvPr/>
        </p:nvSpPr>
        <p:spPr bwMode="auto">
          <a:xfrm>
            <a:off x="3927514" y="8757093"/>
            <a:ext cx="3005131" cy="461553"/>
          </a:xfrm>
          <a:prstGeom prst="rect">
            <a:avLst/>
          </a:prstGeom>
          <a:noFill/>
          <a:ln w="9525">
            <a:noFill/>
            <a:miter lim="800000"/>
            <a:headEnd/>
            <a:tailEnd/>
          </a:ln>
        </p:spPr>
        <p:txBody>
          <a:bodyPr lIns="92499" tIns="46249" rIns="92499" bIns="46249" anchor="b"/>
          <a:lstStyle/>
          <a:p>
            <a:pPr algn="r" defTabSz="923455"/>
            <a:fld id="{BCE566C4-415E-4595-B5C7-376CD723732B}" type="slidenum">
              <a:rPr lang="en-US" sz="1200">
                <a:latin typeface="Arial" charset="0"/>
              </a:rPr>
              <a:pPr algn="r" defTabSz="923455"/>
              <a:t>28</a:t>
            </a:fld>
            <a:endParaRPr lang="en-US" sz="1200" dirty="0">
              <a:latin typeface="Arial" charset="0"/>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endParaRPr lang="en-US" dirty="0" smtClean="0">
              <a:ea typeface="ＭＳ Ｐゴシック"/>
              <a:cs typeface="ＭＳ Ｐゴシック"/>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64F14EF-8FB5-44B0-B94E-4A8310B1F5C9}"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64F14EF-8FB5-44B0-B94E-4A8310B1F5C9}"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64F14EF-8FB5-44B0-B94E-4A8310B1F5C9}"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3F61BB-A31C-4380-B6EE-695CDEB67BC4}" type="slidenum">
              <a:rPr lang="en-US" smtClean="0"/>
              <a:pPr>
                <a:defRPr/>
              </a:pPr>
              <a:t>31</a:t>
            </a:fld>
            <a:endParaRPr lang="en-US" dirty="0"/>
          </a:p>
        </p:txBody>
      </p:sp>
    </p:spTree>
    <p:extLst>
      <p:ext uri="{BB962C8B-B14F-4D97-AF65-F5344CB8AC3E}">
        <p14:creationId xmlns:p14="http://schemas.microsoft.com/office/powerpoint/2010/main" val="9499763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64F14EF-8FB5-44B0-B94E-4A8310B1F5C9}"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64F14EF-8FB5-44B0-B94E-4A8310B1F5C9}"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64F14EF-8FB5-44B0-B94E-4A8310B1F5C9}"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64F14EF-8FB5-44B0-B94E-4A8310B1F5C9}"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07" indent="-171107"/>
            <a:endParaRPr lang="en-US" dirty="0"/>
          </a:p>
        </p:txBody>
      </p:sp>
      <p:sp>
        <p:nvSpPr>
          <p:cNvPr id="4" name="Slide Number Placeholder 3"/>
          <p:cNvSpPr>
            <a:spLocks noGrp="1"/>
          </p:cNvSpPr>
          <p:nvPr>
            <p:ph type="sldNum" sz="quarter" idx="10"/>
          </p:nvPr>
        </p:nvSpPr>
        <p:spPr/>
        <p:txBody>
          <a:bodyPr/>
          <a:lstStyle/>
          <a:p>
            <a:fld id="{EE0DF49A-EE32-4FAC-B281-BC9491B4E5A6}" type="slidenum">
              <a:rPr lang="en-US" smtClean="0"/>
              <a:pPr/>
              <a:t>36</a:t>
            </a:fld>
            <a:endParaRPr lang="en-US" dirty="0"/>
          </a:p>
        </p:txBody>
      </p:sp>
    </p:spTree>
    <p:extLst>
      <p:ext uri="{BB962C8B-B14F-4D97-AF65-F5344CB8AC3E}">
        <p14:creationId xmlns:p14="http://schemas.microsoft.com/office/powerpoint/2010/main" val="21136228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78E6776F-FE5E-4ED6-99A4-5A37833176D1}" type="slidenum">
              <a:rPr lang="en-US" smtClean="0"/>
              <a:pPr>
                <a:defRPr/>
              </a:pPr>
              <a:t>37</a:t>
            </a:fld>
            <a:endParaRPr lang="en-US" dirty="0"/>
          </a:p>
        </p:txBody>
      </p:sp>
      <p:sp>
        <p:nvSpPr>
          <p:cNvPr id="2" name="Footer Placeholder 1"/>
          <p:cNvSpPr>
            <a:spLocks noGrp="1"/>
          </p:cNvSpPr>
          <p:nvPr>
            <p:ph type="ftr" sz="quarter" idx="4"/>
          </p:nvPr>
        </p:nvSpPr>
        <p:spPr/>
        <p:txBody>
          <a:bodyPr/>
          <a:lstStyle/>
          <a:p>
            <a:pPr>
              <a:defRPr/>
            </a:pPr>
            <a:r>
              <a:rPr lang="en-US" dirty="0"/>
              <a:t>CSA Phase 2 Training Presentation</a:t>
            </a:r>
          </a:p>
          <a:p>
            <a:pPr>
              <a:defRPr/>
            </a:pPr>
            <a:r>
              <a:rPr lang="en-US" dirty="0"/>
              <a:t>Part I</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pPr eaLnBrk="1" hangingPunct="1"/>
            <a:endParaRPr lang="en-US" dirty="0" smtClean="0">
              <a:ea typeface="ＭＳ Ｐゴシック" pitchFamily="-8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64F14EF-8FB5-44B0-B94E-4A8310B1F5C9}"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64F14EF-8FB5-44B0-B94E-4A8310B1F5C9}"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lIns="92459" tIns="46229" rIns="92459" bIns="46229"/>
          <a:lstStyle/>
          <a:p>
            <a:pPr marL="171107" indent="-171107">
              <a:buFont typeface="Arial" pitchFamily="34" charset="0"/>
              <a:buChar char="•"/>
            </a:pPr>
            <a:r>
              <a:rPr lang="en-US" dirty="0" smtClean="0">
                <a:ea typeface="ＭＳ Ｐゴシック" pitchFamily="-84" charset="-128"/>
              </a:rPr>
              <a:t>.</a:t>
            </a:r>
          </a:p>
        </p:txBody>
      </p:sp>
      <p:sp>
        <p:nvSpPr>
          <p:cNvPr id="96260" name="Slide Number Placeholder 3"/>
          <p:cNvSpPr txBox="1">
            <a:spLocks noGrp="1"/>
          </p:cNvSpPr>
          <p:nvPr/>
        </p:nvSpPr>
        <p:spPr bwMode="auto">
          <a:xfrm>
            <a:off x="3928009" y="8755864"/>
            <a:ext cx="3004608" cy="462753"/>
          </a:xfrm>
          <a:prstGeom prst="rect">
            <a:avLst/>
          </a:prstGeom>
          <a:noFill/>
          <a:ln w="9525">
            <a:noFill/>
            <a:miter lim="800000"/>
            <a:headEnd/>
            <a:tailEnd/>
          </a:ln>
        </p:spPr>
        <p:txBody>
          <a:bodyPr lIns="92459" tIns="46229" rIns="92459" bIns="46229" anchor="b"/>
          <a:lstStyle/>
          <a:p>
            <a:pPr algn="r" defTabSz="918654"/>
            <a:fld id="{62EB4DD9-72BB-4F89-8289-81D1AB87A501}" type="slidenum">
              <a:rPr lang="en-US" sz="1200"/>
              <a:pPr algn="r" defTabSz="918654"/>
              <a:t>40</a:t>
            </a:fld>
            <a:endParaRPr lang="en-US" sz="1200"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64F14EF-8FB5-44B0-B94E-4A8310B1F5C9}" type="slidenum">
              <a:rPr lang="en-US" smtClean="0"/>
              <a:pPr>
                <a:defRPr/>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64F14EF-8FB5-44B0-B94E-4A8310B1F5C9}" type="slidenum">
              <a:rPr lang="en-US" smtClean="0"/>
              <a:pPr>
                <a:defRPr/>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64F14EF-8FB5-44B0-B94E-4A8310B1F5C9}" type="slidenum">
              <a:rPr lang="en-US" smtClean="0"/>
              <a:pPr>
                <a:defRPr/>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04" indent="-171404"/>
            <a:endParaRPr lang="en-US" sz="1000" dirty="0" smtClean="0">
              <a:ea typeface="ＭＳ Ｐゴシック" pitchFamily="-84" charset="-128"/>
            </a:endParaRPr>
          </a:p>
        </p:txBody>
      </p:sp>
      <p:sp>
        <p:nvSpPr>
          <p:cNvPr id="4" name="Slide Number Placeholder 3"/>
          <p:cNvSpPr>
            <a:spLocks noGrp="1"/>
          </p:cNvSpPr>
          <p:nvPr>
            <p:ph type="sldNum" sz="quarter" idx="10"/>
          </p:nvPr>
        </p:nvSpPr>
        <p:spPr/>
        <p:txBody>
          <a:bodyPr/>
          <a:lstStyle/>
          <a:p>
            <a:fld id="{EE0DF49A-EE32-4FAC-B281-BC9491B4E5A6}" type="slidenum">
              <a:rPr lang="en-US" smtClean="0"/>
              <a:pPr/>
              <a:t>44</a:t>
            </a:fld>
            <a:endParaRPr lang="en-US" dirty="0"/>
          </a:p>
        </p:txBody>
      </p:sp>
    </p:spTree>
    <p:extLst>
      <p:ext uri="{BB962C8B-B14F-4D97-AF65-F5344CB8AC3E}">
        <p14:creationId xmlns:p14="http://schemas.microsoft.com/office/powerpoint/2010/main" val="3029688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smtClean="0">
              <a:ea typeface="ＭＳ Ｐゴシック" pitchFamily="-84" charset="-128"/>
            </a:endParaRPr>
          </a:p>
        </p:txBody>
      </p:sp>
      <p:sp>
        <p:nvSpPr>
          <p:cNvPr id="4" name="Slide Number Placeholder 3"/>
          <p:cNvSpPr>
            <a:spLocks noGrp="1"/>
          </p:cNvSpPr>
          <p:nvPr>
            <p:ph type="sldNum" sz="quarter" idx="10"/>
          </p:nvPr>
        </p:nvSpPr>
        <p:spPr/>
        <p:txBody>
          <a:bodyPr/>
          <a:lstStyle/>
          <a:p>
            <a:fld id="{EE0DF49A-EE32-4FAC-B281-BC9491B4E5A6}" type="slidenum">
              <a:rPr lang="en-US" smtClean="0"/>
              <a:pPr/>
              <a:t>45</a:t>
            </a:fld>
            <a:endParaRPr lang="en-US" dirty="0"/>
          </a:p>
        </p:txBody>
      </p:sp>
    </p:spTree>
    <p:extLst>
      <p:ext uri="{BB962C8B-B14F-4D97-AF65-F5344CB8AC3E}">
        <p14:creationId xmlns:p14="http://schemas.microsoft.com/office/powerpoint/2010/main" val="3029688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25674083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64F14EF-8FB5-44B0-B94E-4A8310B1F5C9}" type="slidenum">
              <a:rPr lang="en-US" smtClean="0"/>
              <a:pPr>
                <a:defRPr/>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64F14EF-8FB5-44B0-B94E-4A8310B1F5C9}" type="slidenum">
              <a:rPr lang="en-US" smtClean="0"/>
              <a:pPr>
                <a:defRPr/>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EE0DF49A-EE32-4FAC-B281-BC9491B4E5A6}" type="slidenum">
              <a:rPr lang="en-US" smtClean="0"/>
              <a:pPr/>
              <a:t>49</a:t>
            </a:fld>
            <a:endParaRPr lang="en-US" dirty="0"/>
          </a:p>
        </p:txBody>
      </p:sp>
    </p:spTree>
    <p:extLst>
      <p:ext uri="{BB962C8B-B14F-4D97-AF65-F5344CB8AC3E}">
        <p14:creationId xmlns:p14="http://schemas.microsoft.com/office/powerpoint/2010/main" val="302968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64F14EF-8FB5-44B0-B94E-4A8310B1F5C9}" type="slidenum">
              <a:rPr lang="en-US" smtClean="0"/>
              <a:pPr>
                <a:defRPr/>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0DF49A-EE32-4FAC-B281-BC9491B4E5A6}" type="slidenum">
              <a:rPr lang="en-US" smtClean="0"/>
              <a:pPr/>
              <a:t>50</a:t>
            </a:fld>
            <a:endParaRPr lang="en-US" dirty="0"/>
          </a:p>
        </p:txBody>
      </p:sp>
    </p:spTree>
    <p:extLst>
      <p:ext uri="{BB962C8B-B14F-4D97-AF65-F5344CB8AC3E}">
        <p14:creationId xmlns:p14="http://schemas.microsoft.com/office/powerpoint/2010/main" val="9928853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64F14EF-8FB5-44B0-B94E-4A8310B1F5C9}" type="slidenum">
              <a:rPr lang="en-US" smtClean="0"/>
              <a:pPr>
                <a:defRPr/>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64F14EF-8FB5-44B0-B94E-4A8310B1F5C9}" type="slidenum">
              <a:rPr lang="en-US" smtClean="0"/>
              <a:pPr>
                <a:defRPr/>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64F14EF-8FB5-44B0-B94E-4A8310B1F5C9}" type="slidenum">
              <a:rPr lang="en-US" smtClean="0"/>
              <a:pPr>
                <a:defRPr/>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64F14EF-8FB5-44B0-B94E-4A8310B1F5C9}" type="slidenum">
              <a:rPr lang="en-US" smtClean="0"/>
              <a:pPr>
                <a:defRPr/>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64F14EF-8FB5-44B0-B94E-4A8310B1F5C9}" type="slidenum">
              <a:rPr lang="en-US" smtClean="0"/>
              <a:pPr>
                <a:defRPr/>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64F14EF-8FB5-44B0-B94E-4A8310B1F5C9}" type="slidenum">
              <a:rPr lang="en-US" smtClean="0"/>
              <a:pPr>
                <a:defRPr/>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lIns="92459" tIns="46229" rIns="92459" bIns="46229"/>
          <a:lstStyle/>
          <a:p>
            <a:endParaRPr lang="en-US" dirty="0" smtClean="0">
              <a:ea typeface="ＭＳ Ｐゴシック" pitchFamily="-84" charset="-128"/>
            </a:endParaRPr>
          </a:p>
        </p:txBody>
      </p:sp>
      <p:sp>
        <p:nvSpPr>
          <p:cNvPr id="100356" name="Slide Number Placeholder 3"/>
          <p:cNvSpPr txBox="1">
            <a:spLocks noGrp="1"/>
          </p:cNvSpPr>
          <p:nvPr/>
        </p:nvSpPr>
        <p:spPr bwMode="auto">
          <a:xfrm>
            <a:off x="3928009" y="8755864"/>
            <a:ext cx="3004608" cy="462753"/>
          </a:xfrm>
          <a:prstGeom prst="rect">
            <a:avLst/>
          </a:prstGeom>
          <a:noFill/>
          <a:ln w="9525">
            <a:noFill/>
            <a:miter lim="800000"/>
            <a:headEnd/>
            <a:tailEnd/>
          </a:ln>
        </p:spPr>
        <p:txBody>
          <a:bodyPr lIns="92459" tIns="46229" rIns="92459" bIns="46229" anchor="b"/>
          <a:lstStyle/>
          <a:p>
            <a:pPr algn="r" defTabSz="918654"/>
            <a:fld id="{E910CE2B-438A-467C-9489-D151354BC6F5}" type="slidenum">
              <a:rPr lang="en-US" sz="1200"/>
              <a:pPr algn="r" defTabSz="918654"/>
              <a:t>57</a:t>
            </a:fld>
            <a:endParaRPr lang="en-US" sz="1200"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64F14EF-8FB5-44B0-B94E-4A8310B1F5C9}" type="slidenum">
              <a:rPr lang="en-US" smtClean="0"/>
              <a:pPr>
                <a:defRPr/>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64F14EF-8FB5-44B0-B94E-4A8310B1F5C9}" type="slidenum">
              <a:rPr lang="en-US" smtClean="0"/>
              <a:pPr>
                <a:defRPr/>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927475" y="8756652"/>
            <a:ext cx="3005138" cy="461963"/>
          </a:xfrm>
          <a:prstGeom prst="rect">
            <a:avLst/>
          </a:prstGeom>
          <a:noFill/>
          <a:ln w="9525">
            <a:noFill/>
            <a:miter lim="800000"/>
            <a:headEnd/>
            <a:tailEnd/>
          </a:ln>
        </p:spPr>
        <p:txBody>
          <a:bodyPr lIns="92460" tIns="46230" rIns="92460" bIns="46230" anchor="b"/>
          <a:lstStyle/>
          <a:p>
            <a:pPr algn="r" defTabSz="918971"/>
            <a:fld id="{B6BCE3F6-2F84-4429-92DF-17D1A131FA13}" type="slidenum">
              <a:rPr lang="en-US"/>
              <a:pPr algn="r" defTabSz="918971"/>
              <a:t>6</a:t>
            </a:fld>
            <a:endParaRPr lang="en-US"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marL="76184" indent="-76184"/>
            <a:endParaRPr lang="en-US" dirty="0" smtClean="0">
              <a:latin typeface="Arial" pitchFamily="34" charset="0"/>
              <a:ea typeface="ＭＳ Ｐゴシック"/>
              <a:cs typeface="ＭＳ Ｐゴシック"/>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64F14EF-8FB5-44B0-B94E-4A8310B1F5C9}" type="slidenum">
              <a:rPr lang="en-US" smtClean="0"/>
              <a:pPr>
                <a:defRPr/>
              </a:pPr>
              <a:t>60</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64F14EF-8FB5-44B0-B94E-4A8310B1F5C9}" type="slidenum">
              <a:rPr lang="en-US" smtClean="0"/>
              <a:pPr>
                <a:defRPr/>
              </a:pPr>
              <a:t>61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64F14EF-8FB5-44B0-B94E-4A8310B1F5C9}"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endParaRPr lang="en-US" dirty="0" smtClean="0">
              <a:ea typeface="ＭＳ Ｐゴシック" pitchFamily="-8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dirty="0" smtClean="0">
              <a:ea typeface="ＭＳ Ｐゴシック" pitchFamily="-8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4" name="Picture 10" descr="Header-PPT-nologo.png"/>
          <p:cNvPicPr>
            <a:picLocks noChangeAspect="1"/>
          </p:cNvPicPr>
          <p:nvPr/>
        </p:nvPicPr>
        <p:blipFill>
          <a:blip r:embed="rId2" cstate="print"/>
          <a:srcRect l="412" r="677"/>
          <a:stretch>
            <a:fillRect/>
          </a:stretch>
        </p:blipFill>
        <p:spPr bwMode="auto">
          <a:xfrm>
            <a:off x="0" y="0"/>
            <a:ext cx="9150350" cy="1558925"/>
          </a:xfrm>
          <a:prstGeom prst="rect">
            <a:avLst/>
          </a:prstGeom>
          <a:noFill/>
          <a:ln w="9525">
            <a:noFill/>
            <a:miter lim="800000"/>
            <a:headEnd/>
            <a:tailEnd/>
          </a:ln>
        </p:spPr>
      </p:pic>
      <p:pic>
        <p:nvPicPr>
          <p:cNvPr id="5" name="Picture 7" descr="U.S. Department of Transportation. Federal Motor Carrier Safety Administration. "/>
          <p:cNvPicPr>
            <a:picLocks noChangeAspect="1"/>
          </p:cNvPicPr>
          <p:nvPr userDrawn="1"/>
        </p:nvPicPr>
        <p:blipFill>
          <a:blip r:embed="rId3" cstate="print"/>
          <a:srcRect/>
          <a:stretch>
            <a:fillRect/>
          </a:stretch>
        </p:blipFill>
        <p:spPr bwMode="auto">
          <a:xfrm>
            <a:off x="350838" y="6134100"/>
            <a:ext cx="2847975" cy="693738"/>
          </a:xfrm>
          <a:prstGeom prst="rect">
            <a:avLst/>
          </a:prstGeom>
          <a:noFill/>
          <a:ln w="9525">
            <a:noFill/>
            <a:miter lim="800000"/>
            <a:headEnd/>
            <a:tailEnd/>
          </a:ln>
        </p:spPr>
      </p:pic>
      <p:cxnSp>
        <p:nvCxnSpPr>
          <p:cNvPr id="6" name="Straight Connector 5"/>
          <p:cNvCxnSpPr/>
          <p:nvPr/>
        </p:nvCxnSpPr>
        <p:spPr>
          <a:xfrm>
            <a:off x="360363" y="6040438"/>
            <a:ext cx="8453437"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5-Point Star 6"/>
          <p:cNvSpPr/>
          <p:nvPr/>
        </p:nvSpPr>
        <p:spPr>
          <a:xfrm>
            <a:off x="244475" y="387350"/>
            <a:ext cx="384175" cy="328613"/>
          </a:xfrm>
          <a:prstGeom prst="star5">
            <a:avLst/>
          </a:prstGeom>
          <a:solidFill>
            <a:srgbClr val="F0BD3C"/>
          </a:solidFill>
          <a:ln w="19050">
            <a:solidFill>
              <a:srgbClr val="F4C9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FontTx/>
              <a:buChar char="•"/>
              <a:defRPr/>
            </a:pPr>
            <a:endParaRPr lang="en-US" dirty="0">
              <a:solidFill>
                <a:prstClr val="white"/>
              </a:solidFill>
            </a:endParaRPr>
          </a:p>
        </p:txBody>
      </p:sp>
      <p:pic>
        <p:nvPicPr>
          <p:cNvPr id="9" name="Picture 10" descr="Briefing banner for slides. "/>
          <p:cNvPicPr>
            <a:picLocks noChangeAspect="1"/>
          </p:cNvPicPr>
          <p:nvPr userDrawn="1"/>
        </p:nvPicPr>
        <p:blipFill>
          <a:blip r:embed="rId4" cstate="print"/>
          <a:srcRect/>
          <a:stretch>
            <a:fillRect/>
          </a:stretch>
        </p:blipFill>
        <p:spPr bwMode="auto">
          <a:xfrm>
            <a:off x="0" y="0"/>
            <a:ext cx="9144000" cy="1125538"/>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1"/>
          <p:cNvSpPr>
            <a:spLocks noGrp="1"/>
          </p:cNvSpPr>
          <p:nvPr>
            <p:ph type="title"/>
          </p:nvPr>
        </p:nvSpPr>
        <p:spPr>
          <a:xfrm>
            <a:off x="730250" y="-44450"/>
            <a:ext cx="8229600" cy="1143000"/>
          </a:xfrm>
        </p:spPr>
        <p:txBody>
          <a:bodyPr/>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0" descr="Header-PPT-nologo.png"/>
          <p:cNvPicPr>
            <a:picLocks noChangeAspect="1"/>
          </p:cNvPicPr>
          <p:nvPr/>
        </p:nvPicPr>
        <p:blipFill>
          <a:blip r:embed="rId7" cstate="print"/>
          <a:srcRect l="412" r="677"/>
          <a:stretch>
            <a:fillRect/>
          </a:stretch>
        </p:blipFill>
        <p:spPr bwMode="auto">
          <a:xfrm>
            <a:off x="0" y="0"/>
            <a:ext cx="9150350" cy="1558925"/>
          </a:xfrm>
          <a:prstGeom prst="rect">
            <a:avLst/>
          </a:prstGeom>
          <a:noFill/>
          <a:ln w="9525">
            <a:noFill/>
            <a:miter lim="800000"/>
            <a:headEnd/>
            <a:tailEnd/>
          </a:ln>
        </p:spPr>
      </p:pic>
      <p:sp>
        <p:nvSpPr>
          <p:cNvPr id="1027" name="Text Placeholder 2"/>
          <p:cNvSpPr>
            <a:spLocks noGrp="1"/>
          </p:cNvSpPr>
          <p:nvPr>
            <p:ph type="body" idx="1"/>
          </p:nvPr>
        </p:nvSpPr>
        <p:spPr bwMode="auto">
          <a:xfrm>
            <a:off x="300038" y="1600200"/>
            <a:ext cx="85058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8" name="Picture 7" descr="PPT_Footer.png"/>
          <p:cNvPicPr>
            <a:picLocks noChangeAspect="1"/>
          </p:cNvPicPr>
          <p:nvPr userDrawn="1"/>
        </p:nvPicPr>
        <p:blipFill>
          <a:blip r:embed="rId8" cstate="print"/>
          <a:srcRect/>
          <a:stretch>
            <a:fillRect/>
          </a:stretch>
        </p:blipFill>
        <p:spPr bwMode="auto">
          <a:xfrm>
            <a:off x="350838" y="6134100"/>
            <a:ext cx="2847975" cy="693738"/>
          </a:xfrm>
          <a:prstGeom prst="rect">
            <a:avLst/>
          </a:prstGeom>
          <a:noFill/>
          <a:ln w="9525">
            <a:noFill/>
            <a:miter lim="800000"/>
            <a:headEnd/>
            <a:tailEnd/>
          </a:ln>
        </p:spPr>
      </p:pic>
      <p:cxnSp>
        <p:nvCxnSpPr>
          <p:cNvPr id="10" name="Straight Connector 9"/>
          <p:cNvCxnSpPr/>
          <p:nvPr/>
        </p:nvCxnSpPr>
        <p:spPr>
          <a:xfrm>
            <a:off x="360363" y="6040438"/>
            <a:ext cx="8453437"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5-Point Star 12"/>
          <p:cNvSpPr/>
          <p:nvPr/>
        </p:nvSpPr>
        <p:spPr>
          <a:xfrm>
            <a:off x="244475" y="387350"/>
            <a:ext cx="384175" cy="328613"/>
          </a:xfrm>
          <a:prstGeom prst="star5">
            <a:avLst/>
          </a:prstGeom>
          <a:solidFill>
            <a:srgbClr val="F0BD3C"/>
          </a:solidFill>
          <a:ln w="19050">
            <a:solidFill>
              <a:srgbClr val="F4C9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FontTx/>
              <a:buChar char="•"/>
              <a:defRPr/>
            </a:pPr>
            <a:endParaRPr lang="en-US" dirty="0">
              <a:solidFill>
                <a:prstClr val="white"/>
              </a:solidFill>
            </a:endParaRPr>
          </a:p>
        </p:txBody>
      </p:sp>
      <p:sp>
        <p:nvSpPr>
          <p:cNvPr id="1031" name="Title Placeholder 14"/>
          <p:cNvSpPr>
            <a:spLocks noGrp="1"/>
          </p:cNvSpPr>
          <p:nvPr>
            <p:ph type="title"/>
          </p:nvPr>
        </p:nvSpPr>
        <p:spPr bwMode="auto">
          <a:xfrm>
            <a:off x="730250" y="-4445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34" name="Picture 10" descr="briefing-banner_slide.jpg"/>
          <p:cNvPicPr>
            <a:picLocks noChangeAspect="1"/>
          </p:cNvPicPr>
          <p:nvPr userDrawn="1"/>
        </p:nvPicPr>
        <p:blipFill>
          <a:blip r:embed="rId9" cstate="print"/>
          <a:srcRect/>
          <a:stretch>
            <a:fillRect/>
          </a:stretch>
        </p:blipFill>
        <p:spPr bwMode="auto">
          <a:xfrm>
            <a:off x="0" y="0"/>
            <a:ext cx="9144000" cy="11255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6181" r:id="rId1"/>
    <p:sldLayoutId id="2147486280" r:id="rId2"/>
    <p:sldLayoutId id="2147486281" r:id="rId3"/>
    <p:sldLayoutId id="2147486282" r:id="rId4"/>
    <p:sldLayoutId id="2147486283" r:id="rId5"/>
  </p:sldLayoutIdLst>
  <p:hf sldNum="0" hdr="0" ftr="0" dt="0"/>
  <p:txStyles>
    <p:titleStyle>
      <a:lvl1pPr algn="l" rtl="0" eaLnBrk="0" fontAlgn="base" hangingPunct="0">
        <a:spcBef>
          <a:spcPct val="0"/>
        </a:spcBef>
        <a:spcAft>
          <a:spcPct val="0"/>
        </a:spcAft>
        <a:defRPr sz="3800" kern="1200">
          <a:solidFill>
            <a:schemeClr val="bg1"/>
          </a:solidFill>
          <a:latin typeface="+mj-lt"/>
          <a:ea typeface="ＭＳ Ｐゴシック" pitchFamily="-106" charset="-128"/>
          <a:cs typeface="ＭＳ Ｐゴシック" pitchFamily="-84" charset="-128"/>
        </a:defRPr>
      </a:lvl1pPr>
      <a:lvl2pPr algn="l" rtl="0" eaLnBrk="0" fontAlgn="base" hangingPunct="0">
        <a:spcBef>
          <a:spcPct val="0"/>
        </a:spcBef>
        <a:spcAft>
          <a:spcPct val="0"/>
        </a:spcAft>
        <a:defRPr sz="3800">
          <a:solidFill>
            <a:schemeClr val="bg1"/>
          </a:solidFill>
          <a:latin typeface="Franklin Gothic Medium" pitchFamily="34" charset="0"/>
          <a:ea typeface="ＭＳ Ｐゴシック" pitchFamily="-106" charset="-128"/>
          <a:cs typeface="ＭＳ Ｐゴシック" pitchFamily="-84" charset="-128"/>
        </a:defRPr>
      </a:lvl2pPr>
      <a:lvl3pPr algn="l" rtl="0" eaLnBrk="0" fontAlgn="base" hangingPunct="0">
        <a:spcBef>
          <a:spcPct val="0"/>
        </a:spcBef>
        <a:spcAft>
          <a:spcPct val="0"/>
        </a:spcAft>
        <a:defRPr sz="3800">
          <a:solidFill>
            <a:schemeClr val="bg1"/>
          </a:solidFill>
          <a:latin typeface="Franklin Gothic Medium" pitchFamily="34" charset="0"/>
          <a:ea typeface="ＭＳ Ｐゴシック" pitchFamily="-106" charset="-128"/>
          <a:cs typeface="ＭＳ Ｐゴシック" pitchFamily="-84" charset="-128"/>
        </a:defRPr>
      </a:lvl3pPr>
      <a:lvl4pPr algn="l" rtl="0" eaLnBrk="0" fontAlgn="base" hangingPunct="0">
        <a:spcBef>
          <a:spcPct val="0"/>
        </a:spcBef>
        <a:spcAft>
          <a:spcPct val="0"/>
        </a:spcAft>
        <a:defRPr sz="3800">
          <a:solidFill>
            <a:schemeClr val="bg1"/>
          </a:solidFill>
          <a:latin typeface="Franklin Gothic Medium" pitchFamily="34" charset="0"/>
          <a:ea typeface="ＭＳ Ｐゴシック" pitchFamily="-106" charset="-128"/>
          <a:cs typeface="ＭＳ Ｐゴシック" pitchFamily="-84" charset="-128"/>
        </a:defRPr>
      </a:lvl4pPr>
      <a:lvl5pPr algn="l" rtl="0" eaLnBrk="0" fontAlgn="base" hangingPunct="0">
        <a:spcBef>
          <a:spcPct val="0"/>
        </a:spcBef>
        <a:spcAft>
          <a:spcPct val="0"/>
        </a:spcAft>
        <a:defRPr sz="3800">
          <a:solidFill>
            <a:schemeClr val="bg1"/>
          </a:solidFill>
          <a:latin typeface="Franklin Gothic Medium" pitchFamily="34" charset="0"/>
          <a:ea typeface="ＭＳ Ｐゴシック" pitchFamily="-106" charset="-128"/>
          <a:cs typeface="ＭＳ Ｐゴシック" pitchFamily="-84" charset="-128"/>
        </a:defRPr>
      </a:lvl5pPr>
      <a:lvl6pPr marL="457200" algn="l" rtl="0" eaLnBrk="1" fontAlgn="base" hangingPunct="1">
        <a:spcBef>
          <a:spcPct val="0"/>
        </a:spcBef>
        <a:spcAft>
          <a:spcPct val="0"/>
        </a:spcAft>
        <a:defRPr sz="3800">
          <a:solidFill>
            <a:schemeClr val="bg1"/>
          </a:solidFill>
          <a:latin typeface="Franklin Gothic Medium" pitchFamily="34" charset="0"/>
        </a:defRPr>
      </a:lvl6pPr>
      <a:lvl7pPr marL="914400" algn="l" rtl="0" eaLnBrk="1" fontAlgn="base" hangingPunct="1">
        <a:spcBef>
          <a:spcPct val="0"/>
        </a:spcBef>
        <a:spcAft>
          <a:spcPct val="0"/>
        </a:spcAft>
        <a:defRPr sz="3800">
          <a:solidFill>
            <a:schemeClr val="bg1"/>
          </a:solidFill>
          <a:latin typeface="Franklin Gothic Medium" pitchFamily="34" charset="0"/>
        </a:defRPr>
      </a:lvl7pPr>
      <a:lvl8pPr marL="1371600" algn="l" rtl="0" eaLnBrk="1" fontAlgn="base" hangingPunct="1">
        <a:spcBef>
          <a:spcPct val="0"/>
        </a:spcBef>
        <a:spcAft>
          <a:spcPct val="0"/>
        </a:spcAft>
        <a:defRPr sz="3800">
          <a:solidFill>
            <a:schemeClr val="bg1"/>
          </a:solidFill>
          <a:latin typeface="Franklin Gothic Medium" pitchFamily="34" charset="0"/>
        </a:defRPr>
      </a:lvl8pPr>
      <a:lvl9pPr marL="1828800" algn="l" rtl="0" eaLnBrk="1" fontAlgn="base" hangingPunct="1">
        <a:spcBef>
          <a:spcPct val="0"/>
        </a:spcBef>
        <a:spcAft>
          <a:spcPct val="0"/>
        </a:spcAft>
        <a:defRPr sz="3800">
          <a:solidFill>
            <a:schemeClr val="bg1"/>
          </a:solidFill>
          <a:latin typeface="Franklin Gothic Medium"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lumMod val="75000"/>
            </a:schemeClr>
          </a:solidFill>
          <a:latin typeface="+mn-lt"/>
          <a:ea typeface="ＭＳ Ｐゴシック" pitchFamily="-106" charset="-128"/>
          <a:cs typeface="ＭＳ Ｐゴシック" pitchFamily="-84" charset="-128"/>
        </a:defRPr>
      </a:lvl1pPr>
      <a:lvl2pPr marL="742950" indent="-285750" algn="l" rtl="0" eaLnBrk="0" fontAlgn="base" hangingPunct="0">
        <a:spcBef>
          <a:spcPct val="20000"/>
        </a:spcBef>
        <a:spcAft>
          <a:spcPct val="0"/>
        </a:spcAft>
        <a:buFont typeface="Arial" charset="0"/>
        <a:buChar char="–"/>
        <a:defRPr sz="2800" kern="1200">
          <a:solidFill>
            <a:schemeClr val="tx1">
              <a:lumMod val="75000"/>
            </a:schemeClr>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lumMod val="75000"/>
            </a:schemeClr>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lumMod val="75000"/>
            </a:schemeClr>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lumMod val="75000"/>
            </a:schemeClr>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9.emf"/><Relationship Id="rId4" Type="http://schemas.openxmlformats.org/officeDocument/2006/relationships/package" Target="../embeddings/Microsoft_Word_Document1.docx"/></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oleObject" Target="../embeddings/Microsoft_Excel_97-2003_Worksheet3.xls"/><Relationship Id="rId3" Type="http://schemas.openxmlformats.org/officeDocument/2006/relationships/notesSlide" Target="../notesSlides/notesSlide6.xml"/><Relationship Id="rId7"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Microsoft_Excel_97-2003_Worksheet2.xls"/><Relationship Id="rId5" Type="http://schemas.openxmlformats.org/officeDocument/2006/relationships/image" Target="../media/image4.emf"/><Relationship Id="rId4" Type="http://schemas.openxmlformats.org/officeDocument/2006/relationships/oleObject" Target="../embeddings/Microsoft_Excel_97-2003_Worksheet1.xls"/><Relationship Id="rId9" Type="http://schemas.openxmlformats.org/officeDocument/2006/relationships/image" Target="../media/image6.e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609600" y="1447800"/>
            <a:ext cx="8001000" cy="4495800"/>
          </a:xfrm>
        </p:spPr>
        <p:txBody>
          <a:bodyPr>
            <a:normAutofit fontScale="90000"/>
          </a:bodyPr>
          <a:lstStyle/>
          <a:p>
            <a:pPr algn="ctr" eaLnBrk="1" hangingPunct="1">
              <a:defRPr/>
            </a:pPr>
            <a:r>
              <a:rPr lang="en-US" sz="4400" b="1" dirty="0" smtClean="0">
                <a:solidFill>
                  <a:srgbClr val="0B184D"/>
                </a:solidFill>
                <a:ea typeface="ＭＳ Ｐゴシック" pitchFamily="-106" charset="-128"/>
              </a:rPr>
              <a:t>Compliance, Safety, Accountability </a:t>
            </a:r>
            <a:br>
              <a:rPr lang="en-US" sz="4400" b="1" dirty="0" smtClean="0">
                <a:solidFill>
                  <a:srgbClr val="0B184D"/>
                </a:solidFill>
                <a:ea typeface="ＭＳ Ｐゴシック" pitchFamily="-106" charset="-128"/>
              </a:rPr>
            </a:br>
            <a:r>
              <a:rPr lang="en-US" sz="4400" b="1" dirty="0" smtClean="0">
                <a:solidFill>
                  <a:srgbClr val="0B184D"/>
                </a:solidFill>
                <a:ea typeface="ＭＳ Ｐゴシック" pitchFamily="-106" charset="-128"/>
              </a:rPr>
              <a:t>(CSA) </a:t>
            </a:r>
            <a:r>
              <a:rPr lang="en-US" sz="3600" b="1" dirty="0" smtClean="0">
                <a:solidFill>
                  <a:srgbClr val="0B184D"/>
                </a:solidFill>
                <a:ea typeface="ＭＳ Ｐゴシック" pitchFamily="-106" charset="-128"/>
              </a:rPr>
              <a:t/>
            </a:r>
            <a:br>
              <a:rPr lang="en-US" sz="3600" b="1" dirty="0" smtClean="0">
                <a:solidFill>
                  <a:srgbClr val="0B184D"/>
                </a:solidFill>
                <a:ea typeface="ＭＳ Ｐゴシック" pitchFamily="-106" charset="-128"/>
              </a:rPr>
            </a:br>
            <a:r>
              <a:rPr lang="en-US" sz="3600" b="1" dirty="0" smtClean="0">
                <a:solidFill>
                  <a:srgbClr val="0B184D"/>
                </a:solidFill>
                <a:ea typeface="ＭＳ Ｐゴシック" pitchFamily="-106" charset="-128"/>
              </a:rPr>
              <a:t/>
            </a:r>
            <a:br>
              <a:rPr lang="en-US" sz="3600" b="1" dirty="0" smtClean="0">
                <a:solidFill>
                  <a:srgbClr val="0B184D"/>
                </a:solidFill>
                <a:ea typeface="ＭＳ Ｐゴシック" pitchFamily="-106" charset="-128"/>
              </a:rPr>
            </a:br>
            <a:r>
              <a:rPr lang="en-US" sz="3600" b="1" dirty="0" smtClean="0">
                <a:solidFill>
                  <a:srgbClr val="0B184D"/>
                </a:solidFill>
                <a:ea typeface="ＭＳ Ｐゴシック" pitchFamily="-106" charset="-128"/>
              </a:rPr>
              <a:t>Motor Carrier Safety Advisory Committee (MCSAC)</a:t>
            </a:r>
            <a:br>
              <a:rPr lang="en-US" sz="3600" b="1" dirty="0" smtClean="0">
                <a:solidFill>
                  <a:srgbClr val="0B184D"/>
                </a:solidFill>
                <a:ea typeface="ＭＳ Ｐゴシック" pitchFamily="-106" charset="-128"/>
              </a:rPr>
            </a:br>
            <a:r>
              <a:rPr lang="en-US" sz="3600" dirty="0" smtClean="0">
                <a:solidFill>
                  <a:schemeClr val="accent2">
                    <a:lumMod val="50000"/>
                  </a:schemeClr>
                </a:solidFill>
                <a:ea typeface="ＭＳ Ｐゴシック" pitchFamily="-106" charset="-128"/>
              </a:rPr>
              <a:t/>
            </a:r>
            <a:br>
              <a:rPr lang="en-US" sz="3600" dirty="0" smtClean="0">
                <a:solidFill>
                  <a:schemeClr val="accent2">
                    <a:lumMod val="50000"/>
                  </a:schemeClr>
                </a:solidFill>
                <a:ea typeface="ＭＳ Ｐゴシック" pitchFamily="-106" charset="-128"/>
              </a:rPr>
            </a:br>
            <a:r>
              <a:rPr lang="en-US" sz="2800" dirty="0" smtClean="0">
                <a:solidFill>
                  <a:schemeClr val="accent2">
                    <a:lumMod val="50000"/>
                  </a:schemeClr>
                </a:solidFill>
              </a:rPr>
              <a:t>August 2012</a:t>
            </a:r>
            <a:endParaRPr lang="en-US" sz="2800" i="1" dirty="0" smtClean="0">
              <a:solidFill>
                <a:schemeClr val="accent2">
                  <a:lumMod val="50000"/>
                </a:schemeClr>
              </a:solidFill>
              <a:ea typeface="ＭＳ Ｐゴシック" pitchFamily="-106" charset="-128"/>
            </a:endParaRPr>
          </a:p>
        </p:txBody>
      </p:sp>
    </p:spTree>
    <p:extLst>
      <p:ext uri="{BB962C8B-B14F-4D97-AF65-F5344CB8AC3E}">
        <p14:creationId xmlns:p14="http://schemas.microsoft.com/office/powerpoint/2010/main" val="3120752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descr="Violation Details Provided in SMS. "/>
          <p:cNvSpPr>
            <a:spLocks noGrp="1" noChangeArrowheads="1"/>
          </p:cNvSpPr>
          <p:nvPr>
            <p:ph type="title"/>
          </p:nvPr>
        </p:nvSpPr>
        <p:spPr>
          <a:xfrm>
            <a:off x="730250" y="-44450"/>
            <a:ext cx="8229600" cy="1143000"/>
          </a:xfr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eaLnBrk="1" hangingPunct="1"/>
            <a:r>
              <a:rPr lang="en-US" dirty="0" smtClean="0">
                <a:ea typeface="ＭＳ Ｐゴシック" pitchFamily="-84" charset="-128"/>
              </a:rPr>
              <a:t>Violation Details in SMS</a:t>
            </a:r>
          </a:p>
        </p:txBody>
      </p:sp>
      <p:grpSp>
        <p:nvGrpSpPr>
          <p:cNvPr id="2" name="Group 5"/>
          <p:cNvGrpSpPr>
            <a:grpSpLocks/>
          </p:cNvGrpSpPr>
          <p:nvPr/>
        </p:nvGrpSpPr>
        <p:grpSpPr bwMode="auto">
          <a:xfrm>
            <a:off x="304800" y="838200"/>
            <a:ext cx="8229600" cy="5105400"/>
            <a:chOff x="304800" y="1219200"/>
            <a:chExt cx="8229600" cy="5105400"/>
          </a:xfrm>
        </p:grpSpPr>
        <p:pic>
          <p:nvPicPr>
            <p:cNvPr id="63495" name="Picture 7" descr="This is a screenshot from the SAFESTAT Driver Fitness website.&#10;&#10;So why is this carrier’s Driver Fitness score so high?&#10;This shows that it has multiple occurrences of no and expired medical certificates violations and drivers lacking the proper qualifications.&#10;Of the 199 inspections related to drivers, 36 inspections have resulted in a violation of the Driver Fitness BASIC.&#10;SMS is identifying a pattern of behavior across multiple inspections.&#10;"/>
            <p:cNvPicPr>
              <a:picLocks noChangeAspect="1" noChangeArrowheads="1"/>
            </p:cNvPicPr>
            <p:nvPr/>
          </p:nvPicPr>
          <p:blipFill>
            <a:blip r:embed="rId3" cstate="print"/>
            <a:srcRect/>
            <a:stretch>
              <a:fillRect/>
            </a:stretch>
          </p:blipFill>
          <p:spPr bwMode="auto">
            <a:xfrm>
              <a:off x="609600" y="1219200"/>
              <a:ext cx="7924800" cy="5105400"/>
            </a:xfrm>
            <a:prstGeom prst="rect">
              <a:avLst/>
            </a:prstGeom>
            <a:noFill/>
            <a:ln w="38100" cap="sq">
              <a:solidFill>
                <a:srgbClr val="000000"/>
              </a:solidFill>
              <a:miter lim="800000"/>
              <a:headEnd/>
              <a:tailEnd/>
            </a:ln>
            <a:effectLst>
              <a:outerShdw dist="38100" dir="2700000" algn="tl" rotWithShape="0">
                <a:srgbClr val="808080">
                  <a:alpha val="42998"/>
                </a:srgbClr>
              </a:outerShdw>
            </a:effectLst>
          </p:spPr>
        </p:pic>
        <p:cxnSp>
          <p:nvCxnSpPr>
            <p:cNvPr id="41990" name="Straight Arrow Connector 8" descr="Red arrow pointing to On-Road Performance Detail tab of the SAFESTAT website. "/>
            <p:cNvCxnSpPr>
              <a:cxnSpLocks noChangeShapeType="1"/>
            </p:cNvCxnSpPr>
            <p:nvPr/>
          </p:nvCxnSpPr>
          <p:spPr bwMode="auto">
            <a:xfrm>
              <a:off x="304800" y="2514600"/>
              <a:ext cx="914400" cy="457200"/>
            </a:xfrm>
            <a:prstGeom prst="straightConnector1">
              <a:avLst/>
            </a:prstGeom>
            <a:noFill/>
            <a:ln w="57150">
              <a:solidFill>
                <a:srgbClr val="C00000"/>
              </a:solidFill>
              <a:round/>
              <a:headEnd/>
              <a:tailEnd type="arrow" w="med" len="med"/>
            </a:ln>
          </p:spPr>
        </p:cxn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descr="Further Drilldown in SMS"/>
          <p:cNvSpPr>
            <a:spLocks noGrp="1" noChangeArrowheads="1"/>
          </p:cNvSpPr>
          <p:nvPr>
            <p:ph type="title"/>
          </p:nvPr>
        </p:nvSpPr>
        <p:spPr>
          <a:xfrm>
            <a:off x="604838" y="0"/>
            <a:ext cx="8534400" cy="1066800"/>
          </a:xfr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eaLnBrk="1" hangingPunct="1">
              <a:lnSpc>
                <a:spcPct val="80000"/>
              </a:lnSpc>
            </a:pPr>
            <a:r>
              <a:rPr lang="en-US" dirty="0" smtClean="0">
                <a:ea typeface="ＭＳ Ｐゴシック" pitchFamily="-84" charset="-128"/>
              </a:rPr>
              <a:t>Further Drilldown in SMS</a:t>
            </a:r>
          </a:p>
        </p:txBody>
      </p:sp>
      <p:pic>
        <p:nvPicPr>
          <p:cNvPr id="65542" name="Picture 6" descr="This image shows example Driver Fitness Violations in tabular format."/>
          <p:cNvPicPr>
            <a:picLocks noChangeAspect="1" noChangeArrowheads="1"/>
          </p:cNvPicPr>
          <p:nvPr/>
        </p:nvPicPr>
        <p:blipFill>
          <a:blip r:embed="rId3" cstate="print"/>
          <a:srcRect/>
          <a:stretch>
            <a:fillRect/>
          </a:stretch>
        </p:blipFill>
        <p:spPr bwMode="auto">
          <a:xfrm>
            <a:off x="0" y="2362200"/>
            <a:ext cx="9140825" cy="2362200"/>
          </a:xfrm>
          <a:prstGeom prst="rect">
            <a:avLst/>
          </a:prstGeom>
          <a:noFill/>
          <a:ln w="38100" cap="sq">
            <a:solidFill>
              <a:srgbClr val="000000"/>
            </a:solidFill>
            <a:miter lim="800000"/>
            <a:headEnd/>
            <a:tailEnd/>
          </a:ln>
          <a:effectLst>
            <a:outerShdw dist="38100" dir="2700000" algn="tl" rotWithShape="0">
              <a:srgbClr val="808080">
                <a:alpha val="42998"/>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descr="Further Drilldown in SMS"/>
          <p:cNvSpPr>
            <a:spLocks noGrp="1" noChangeArrowheads="1"/>
          </p:cNvSpPr>
          <p:nvPr>
            <p:ph type="title"/>
          </p:nvPr>
        </p:nvSpPr>
        <p:spPr>
          <a:xfrm>
            <a:off x="604838" y="0"/>
            <a:ext cx="8534400" cy="1066800"/>
          </a:xfr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eaLnBrk="1" hangingPunct="1">
              <a:lnSpc>
                <a:spcPct val="80000"/>
              </a:lnSpc>
            </a:pPr>
            <a:r>
              <a:rPr lang="en-US" dirty="0" smtClean="0">
                <a:ea typeface="ＭＳ Ｐゴシック" pitchFamily="-84" charset="-128"/>
              </a:rPr>
              <a:t>Further Drilldown in SMS </a:t>
            </a:r>
          </a:p>
        </p:txBody>
      </p:sp>
      <p:pic>
        <p:nvPicPr>
          <p:cNvPr id="125954" name="Picture 2" descr="This image shows an example Inspection History, with Inspection Filter Options. In this case, the data being displayed is Inspections with Violations. "/>
          <p:cNvPicPr>
            <a:picLocks noChangeAspect="1" noChangeArrowheads="1"/>
          </p:cNvPicPr>
          <p:nvPr/>
        </p:nvPicPr>
        <p:blipFill>
          <a:blip r:embed="rId3" cstate="print"/>
          <a:srcRect/>
          <a:stretch>
            <a:fillRect/>
          </a:stretch>
        </p:blipFill>
        <p:spPr bwMode="auto">
          <a:xfrm>
            <a:off x="0" y="1600200"/>
            <a:ext cx="9144000" cy="4419600"/>
          </a:xfrm>
          <a:prstGeom prst="rect">
            <a:avLst/>
          </a:prstGeom>
          <a:noFill/>
          <a:ln w="38100" cap="sq">
            <a:solidFill>
              <a:srgbClr val="000000"/>
            </a:solidFill>
            <a:miter lim="800000"/>
            <a:headEnd/>
            <a:tailEnd/>
          </a:ln>
          <a:effectLst>
            <a:outerShdw dist="38100" dir="2700000" algn="tl" rotWithShape="0">
              <a:srgbClr val="808080">
                <a:alpha val="42998"/>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descr="Further Drilldown in SMS"/>
          <p:cNvSpPr>
            <a:spLocks noGrp="1" noChangeArrowheads="1"/>
          </p:cNvSpPr>
          <p:nvPr>
            <p:ph type="title"/>
          </p:nvPr>
        </p:nvSpPr>
        <p:spPr>
          <a:xfrm>
            <a:off x="604838" y="0"/>
            <a:ext cx="8534400" cy="1066800"/>
          </a:xfr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eaLnBrk="1" hangingPunct="1">
              <a:lnSpc>
                <a:spcPct val="80000"/>
              </a:lnSpc>
            </a:pPr>
            <a:r>
              <a:rPr lang="en-US" dirty="0" smtClean="0">
                <a:ea typeface="ＭＳ Ｐゴシック" pitchFamily="-84" charset="-128"/>
              </a:rPr>
              <a:t>Further Drilldown in SMS </a:t>
            </a:r>
          </a:p>
        </p:txBody>
      </p:sp>
      <p:grpSp>
        <p:nvGrpSpPr>
          <p:cNvPr id="2" name="Group 7" descr="Screenshot of the SMS Website with arrows pointing to the Investigation Results Detail and the Serious Violations Form Investigations tabs. &#10;&#10;SMS Facilitates Problem Identification&#10;&#10;The SMS Website allows us to drill down to see further details related to this high driver fitness BASIC.&#10;It is clear that various drivers are having the same medical certificate issues and these reports are coming in on multiple drivers from multiple states; the problem is not limited to one problem driver and indicates a process breakdown that the carrier is now in a position to fix. &#10;"/>
          <p:cNvGrpSpPr>
            <a:grpSpLocks/>
          </p:cNvGrpSpPr>
          <p:nvPr/>
        </p:nvGrpSpPr>
        <p:grpSpPr bwMode="auto">
          <a:xfrm>
            <a:off x="217487" y="914400"/>
            <a:ext cx="8240713" cy="5105400"/>
            <a:chOff x="76200" y="1143000"/>
            <a:chExt cx="8240713" cy="5105400"/>
          </a:xfrm>
        </p:grpSpPr>
        <p:pic>
          <p:nvPicPr>
            <p:cNvPr id="126978" name="Picture 2" descr="This image shows a screenshot from the Driver Fitness page on the SAFESTAT website. Users are able to find detailed information by clicking the Investigation Results Detail tab, which provides information on Serious Violations from Investigators. "/>
            <p:cNvPicPr>
              <a:picLocks noChangeAspect="1" noChangeArrowheads="1"/>
            </p:cNvPicPr>
            <p:nvPr/>
          </p:nvPicPr>
          <p:blipFill>
            <a:blip r:embed="rId3" cstate="print"/>
            <a:srcRect/>
            <a:stretch>
              <a:fillRect/>
            </a:stretch>
          </p:blipFill>
          <p:spPr bwMode="auto">
            <a:xfrm>
              <a:off x="533400" y="1143000"/>
              <a:ext cx="7783513" cy="5105400"/>
            </a:xfrm>
            <a:prstGeom prst="rect">
              <a:avLst/>
            </a:prstGeom>
            <a:noFill/>
            <a:ln w="38100" cap="sq">
              <a:solidFill>
                <a:srgbClr val="000000"/>
              </a:solidFill>
              <a:miter lim="800000"/>
              <a:headEnd/>
              <a:tailEnd/>
            </a:ln>
            <a:effectLst>
              <a:outerShdw dist="38100" dir="2700000" algn="tl" rotWithShape="0">
                <a:srgbClr val="808080">
                  <a:alpha val="42998"/>
                </a:srgbClr>
              </a:outerShdw>
            </a:effectLst>
          </p:spPr>
        </p:pic>
        <p:cxnSp>
          <p:nvCxnSpPr>
            <p:cNvPr id="48134" name="Straight Arrow Connector 5" descr="Red arrow pointing to Investigation Results Detail tab of the SAFESTAT website. "/>
            <p:cNvCxnSpPr>
              <a:cxnSpLocks noChangeShapeType="1"/>
            </p:cNvCxnSpPr>
            <p:nvPr/>
          </p:nvCxnSpPr>
          <p:spPr bwMode="auto">
            <a:xfrm>
              <a:off x="2743200" y="2590800"/>
              <a:ext cx="914400" cy="457200"/>
            </a:xfrm>
            <a:prstGeom prst="straightConnector1">
              <a:avLst/>
            </a:prstGeom>
            <a:noFill/>
            <a:ln w="57150">
              <a:solidFill>
                <a:srgbClr val="C00000"/>
              </a:solidFill>
              <a:round/>
              <a:headEnd/>
              <a:tailEnd type="arrow" w="med" len="med"/>
            </a:ln>
          </p:spPr>
        </p:cxnSp>
        <p:cxnSp>
          <p:nvCxnSpPr>
            <p:cNvPr id="48135" name="Straight Arrow Connector 6" descr="Red arrow pointing to Serious Violations From Investigations information of the SAFESTAT website. "/>
            <p:cNvCxnSpPr>
              <a:cxnSpLocks noChangeShapeType="1"/>
            </p:cNvCxnSpPr>
            <p:nvPr/>
          </p:nvCxnSpPr>
          <p:spPr bwMode="auto">
            <a:xfrm>
              <a:off x="76200" y="5105400"/>
              <a:ext cx="914400" cy="457200"/>
            </a:xfrm>
            <a:prstGeom prst="straightConnector1">
              <a:avLst/>
            </a:prstGeom>
            <a:noFill/>
            <a:ln w="57150">
              <a:solidFill>
                <a:srgbClr val="C00000"/>
              </a:solidFill>
              <a:round/>
              <a:headEnd/>
              <a:tailEnd type="arrow" w="med" len="med"/>
            </a:ln>
          </p:spPr>
        </p:cxn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Public Use of SMS Data</a:t>
            </a:r>
            <a:endParaRPr lang="en-US" dirty="0"/>
          </a:p>
        </p:txBody>
      </p:sp>
      <p:sp>
        <p:nvSpPr>
          <p:cNvPr id="2" name="Content Placeholder 1"/>
          <p:cNvSpPr>
            <a:spLocks noGrp="1"/>
          </p:cNvSpPr>
          <p:nvPr>
            <p:ph idx="1"/>
          </p:nvPr>
        </p:nvSpPr>
        <p:spPr/>
        <p:txBody>
          <a:bodyPr>
            <a:normAutofit/>
          </a:bodyPr>
          <a:lstStyle/>
          <a:p>
            <a:pPr>
              <a:spcAft>
                <a:spcPts val="1600"/>
              </a:spcAft>
            </a:pPr>
            <a:r>
              <a:rPr lang="en-US" sz="2400" b="1" dirty="0" smtClean="0"/>
              <a:t>SMS is not a safety rating </a:t>
            </a:r>
          </a:p>
          <a:p>
            <a:pPr>
              <a:spcAft>
                <a:spcPts val="0"/>
              </a:spcAft>
            </a:pPr>
            <a:r>
              <a:rPr lang="en-US" sz="2400" b="1" dirty="0" smtClean="0"/>
              <a:t>Informed, current, and comprehensive picture of a motor carrier safety and compliance standing is provided by:</a:t>
            </a:r>
          </a:p>
          <a:p>
            <a:pPr lvl="1">
              <a:spcAft>
                <a:spcPts val="0"/>
              </a:spcAft>
            </a:pPr>
            <a:r>
              <a:rPr lang="en-US" dirty="0" smtClean="0"/>
              <a:t>Official safety rating on Safety and Fitness Electronic Records (SAFER )</a:t>
            </a:r>
          </a:p>
          <a:p>
            <a:pPr lvl="1">
              <a:spcAft>
                <a:spcPts val="0"/>
              </a:spcAft>
            </a:pPr>
            <a:r>
              <a:rPr lang="en-US" dirty="0" smtClean="0"/>
              <a:t>Authority and insurance status on Licensing and Insurance (L&amp;I) website</a:t>
            </a:r>
          </a:p>
          <a:p>
            <a:pPr lvl="1">
              <a:spcAft>
                <a:spcPts val="1600"/>
              </a:spcAft>
            </a:pPr>
            <a:r>
              <a:rPr lang="en-US" dirty="0" smtClean="0"/>
              <a:t>Intervention and priority status on SMS</a:t>
            </a:r>
          </a:p>
          <a:p>
            <a:pPr>
              <a:buNone/>
            </a:pPr>
            <a:endParaRPr 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Use of SMS</a:t>
            </a:r>
            <a:endParaRPr lang="en-US" dirty="0"/>
          </a:p>
        </p:txBody>
      </p:sp>
      <p:sp>
        <p:nvSpPr>
          <p:cNvPr id="3" name="Content Placeholder 2"/>
          <p:cNvSpPr>
            <a:spLocks noGrp="1"/>
          </p:cNvSpPr>
          <p:nvPr>
            <p:ph idx="1"/>
          </p:nvPr>
        </p:nvSpPr>
        <p:spPr/>
        <p:txBody>
          <a:bodyPr/>
          <a:lstStyle/>
          <a:p>
            <a:r>
              <a:rPr lang="en-US" sz="2800" dirty="0" smtClean="0"/>
              <a:t>What are the limitations of SMS?</a:t>
            </a:r>
          </a:p>
          <a:p>
            <a:pPr>
              <a:buNone/>
            </a:pPr>
            <a:endParaRPr lang="en-US" dirty="0" smtClean="0"/>
          </a:p>
          <a:p>
            <a:pPr>
              <a:buNone/>
            </a:pPr>
            <a:endParaRPr lang="en-US" dirty="0"/>
          </a:p>
        </p:txBody>
      </p:sp>
      <p:pic>
        <p:nvPicPr>
          <p:cNvPr id="6" name="Picture 3" descr="Use of SMS Data/Information:&#10;&#10;The data in the Safety Measurement System (SMS) is performance data used by the Agency and Enforcement Community. A &quot;warning symbol,&quot; based on that data indicates that FMCSA may prioritize a motor carrier for future monitoring. &#10;&#10;The &quot;warning symbol&quot; is not intended to imply any federal safety rating of the carrier pursuant to 49 USC 31144. Readers should not draw conclusions about a carrier's overall safety condition simply based on the data displayed in this system. Unless a motor carrier in the SMS has received an UNSATISFACTORY safety rating pursuant to 49 CFR Part 385, or has otherwise been ordered to discontinue operations by the FMCSA, it is authorized to operate on the nation's roadways. &#10;&#10;Motor carrier safety ratings are available at http://safer.fmcsa.dot.gov and motor carrier licensing and insurance status are available at http://li-public.fmcsa.dot.gov/."/>
          <p:cNvPicPr>
            <a:picLocks noChangeAspect="1" noChangeArrowheads="1"/>
          </p:cNvPicPr>
          <p:nvPr/>
        </p:nvPicPr>
        <p:blipFill>
          <a:blip r:embed="rId3" cstate="print"/>
          <a:srcRect/>
          <a:stretch>
            <a:fillRect/>
          </a:stretch>
        </p:blipFill>
        <p:spPr bwMode="auto">
          <a:xfrm>
            <a:off x="76200" y="2590800"/>
            <a:ext cx="8991600" cy="1752595"/>
          </a:xfrm>
          <a:prstGeom prst="rect">
            <a:avLst/>
          </a:prstGeom>
          <a:ln w="38100" cap="sq">
            <a:solidFill>
              <a:schemeClr val="tx1">
                <a:lumMod val="75000"/>
              </a:schemeClr>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defRPr/>
            </a:pPr>
            <a:r>
              <a:rPr lang="en-US" dirty="0" smtClean="0"/>
              <a:t>CSA – Intervention Tools</a:t>
            </a:r>
          </a:p>
        </p:txBody>
      </p:sp>
      <p:sp>
        <p:nvSpPr>
          <p:cNvPr id="22531" name="Content Placeholder 2"/>
          <p:cNvSpPr>
            <a:spLocks noGrp="1"/>
          </p:cNvSpPr>
          <p:nvPr>
            <p:ph idx="1"/>
          </p:nvPr>
        </p:nvSpPr>
        <p:spPr/>
        <p:txBody>
          <a:bodyPr/>
          <a:lstStyle/>
          <a:p>
            <a:pPr marL="0" indent="0" eaLnBrk="1" hangingPunct="1">
              <a:spcAft>
                <a:spcPts val="1200"/>
              </a:spcAft>
              <a:buNone/>
              <a:defRPr/>
            </a:pPr>
            <a:endParaRPr lang="en-US" sz="2400" b="1" dirty="0" smtClean="0">
              <a:ea typeface="ＭＳ Ｐゴシック"/>
              <a:cs typeface="ＭＳ Ｐゴシック"/>
            </a:endParaRPr>
          </a:p>
          <a:p>
            <a:pPr marL="0" indent="0" eaLnBrk="1" hangingPunct="1">
              <a:spcAft>
                <a:spcPts val="1200"/>
              </a:spcAft>
              <a:buNone/>
              <a:defRPr/>
            </a:pPr>
            <a:r>
              <a:rPr lang="en-US" sz="2400" b="1" dirty="0" smtClean="0">
                <a:ea typeface="ＭＳ Ｐゴシック"/>
                <a:cs typeface="ＭＳ Ｐゴシック"/>
              </a:rPr>
              <a:t>Broader array of interventions to augment the Full Compliance Review</a:t>
            </a:r>
          </a:p>
          <a:p>
            <a:pPr marL="342900" lvl="1" indent="-342900">
              <a:buFont typeface="Arial" charset="0"/>
              <a:buChar char="•"/>
              <a:defRPr/>
            </a:pPr>
            <a:r>
              <a:rPr lang="en-US" sz="2400" dirty="0" smtClean="0">
                <a:solidFill>
                  <a:schemeClr val="tx1">
                    <a:lumMod val="50000"/>
                  </a:schemeClr>
                </a:solidFill>
                <a:ea typeface="ＭＳ Ｐゴシック" pitchFamily="-106" charset="-128"/>
              </a:rPr>
              <a:t> </a:t>
            </a:r>
            <a:r>
              <a:rPr lang="en-US" sz="2400" dirty="0" smtClean="0">
                <a:ea typeface="ＭＳ Ｐゴシック"/>
                <a:cs typeface="Arial" pitchFamily="34" charset="0"/>
              </a:rPr>
              <a:t>Reaches more carriers</a:t>
            </a:r>
          </a:p>
          <a:p>
            <a:pPr marL="342900" lvl="1" indent="-342900">
              <a:buFont typeface="Arial" charset="0"/>
              <a:buChar char="•"/>
              <a:defRPr/>
            </a:pPr>
            <a:r>
              <a:rPr lang="en-US" sz="2400" dirty="0" smtClean="0">
                <a:ea typeface="ＭＳ Ｐゴシック"/>
                <a:cs typeface="Arial" pitchFamily="34" charset="0"/>
              </a:rPr>
              <a:t> Improves efficiency of investigations </a:t>
            </a:r>
          </a:p>
          <a:p>
            <a:pPr marL="342900" lvl="1" indent="-342900">
              <a:buFont typeface="Arial" charset="0"/>
              <a:buChar char="•"/>
              <a:defRPr/>
            </a:pPr>
            <a:r>
              <a:rPr lang="en-US" sz="2400" dirty="0" smtClean="0">
                <a:ea typeface="ＭＳ Ｐゴシック"/>
                <a:cs typeface="Arial" pitchFamily="34" charset="0"/>
              </a:rPr>
              <a:t> Identifies root causes and corrective actions</a:t>
            </a:r>
          </a:p>
          <a:p>
            <a:pPr marL="857250" lvl="1" indent="-342900" eaLnBrk="1" hangingPunct="1">
              <a:defRPr/>
            </a:pPr>
            <a:endParaRPr lang="en-US" sz="2400" dirty="0" smtClean="0">
              <a:solidFill>
                <a:schemeClr val="tx1">
                  <a:lumMod val="50000"/>
                </a:schemeClr>
              </a:solidFill>
              <a:ea typeface="ＭＳ Ｐゴシック" pitchFamily="-106" charset="-128"/>
            </a:endParaRPr>
          </a:p>
          <a:p>
            <a:pPr marL="857250" lvl="1" indent="-342900" eaLnBrk="1" hangingPunct="1">
              <a:defRPr/>
            </a:pPr>
            <a:endParaRPr lang="en-US" sz="2400" dirty="0" smtClean="0">
              <a:solidFill>
                <a:schemeClr val="tx1">
                  <a:lumMod val="50000"/>
                </a:schemeClr>
              </a:solidFill>
              <a:ea typeface="ＭＳ Ｐゴシック" pitchFamily="-106" charset="-128"/>
            </a:endParaRPr>
          </a:p>
          <a:p>
            <a:pPr marL="457200" eaLnBrk="1" hangingPunct="1">
              <a:defRPr/>
            </a:pPr>
            <a:endParaRPr lang="en-US" sz="2600" dirty="0" smtClean="0">
              <a:solidFill>
                <a:schemeClr val="tx1">
                  <a:lumMod val="50000"/>
                </a:schemeClr>
              </a:solidFill>
              <a:ea typeface="ＭＳ Ｐゴシック" pitchFamily="-106"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Placeholder 2"/>
          <p:cNvSpPr>
            <a:spLocks noGrp="1"/>
          </p:cNvSpPr>
          <p:nvPr>
            <p:ph type="body" idx="1"/>
          </p:nvPr>
        </p:nvSpPr>
        <p:spPr>
          <a:xfrm>
            <a:off x="457200" y="1295400"/>
            <a:ext cx="4040188" cy="639762"/>
          </a:xfrm>
        </p:spPr>
        <p:txBody>
          <a:bodyPr/>
          <a:lstStyle/>
          <a:p>
            <a:pPr algn="ctr"/>
            <a:r>
              <a:rPr lang="en-US" sz="3200" b="0" dirty="0" smtClean="0">
                <a:solidFill>
                  <a:srgbClr val="E8BD54"/>
                </a:solidFill>
                <a:effectLst>
                  <a:outerShdw blurRad="38100" dist="38100" dir="2700000" algn="tl">
                    <a:srgbClr val="000000">
                      <a:alpha val="43137"/>
                    </a:srgbClr>
                  </a:outerShdw>
                </a:effectLst>
                <a:latin typeface="+mj-lt"/>
                <a:ea typeface="ＭＳ Ｐゴシック"/>
                <a:cs typeface="ＭＳ Ｐゴシック"/>
              </a:rPr>
              <a:t>OLD</a:t>
            </a:r>
          </a:p>
        </p:txBody>
      </p:sp>
      <p:sp>
        <p:nvSpPr>
          <p:cNvPr id="24580" name="Content Placeholder 3"/>
          <p:cNvSpPr>
            <a:spLocks noGrp="1"/>
          </p:cNvSpPr>
          <p:nvPr>
            <p:ph sz="half" idx="2"/>
          </p:nvPr>
        </p:nvSpPr>
        <p:spPr>
          <a:xfrm>
            <a:off x="381000" y="1992312"/>
            <a:ext cx="3657600" cy="3951288"/>
          </a:xfrm>
        </p:spPr>
        <p:txBody>
          <a:bodyPr/>
          <a:lstStyle/>
          <a:p>
            <a:pPr>
              <a:spcBef>
                <a:spcPts val="0"/>
              </a:spcBef>
            </a:pPr>
            <a:r>
              <a:rPr lang="en-US" sz="2000" b="1" dirty="0" smtClean="0">
                <a:ea typeface="ＭＳ Ｐゴシック"/>
                <a:cs typeface="ＭＳ Ｐゴシック"/>
              </a:rPr>
              <a:t>Full Compliance Review is single tool despite specific type or scope of problem</a:t>
            </a:r>
          </a:p>
          <a:p>
            <a:pPr>
              <a:spcBef>
                <a:spcPts val="0"/>
              </a:spcBef>
              <a:buFontTx/>
              <a:buNone/>
            </a:pPr>
            <a:endParaRPr lang="en-US" dirty="0" smtClean="0">
              <a:ea typeface="ＭＳ Ｐゴシック"/>
              <a:cs typeface="ＭＳ Ｐゴシック"/>
            </a:endParaRPr>
          </a:p>
        </p:txBody>
      </p:sp>
      <p:sp>
        <p:nvSpPr>
          <p:cNvPr id="24581" name="Text Placeholder 4"/>
          <p:cNvSpPr>
            <a:spLocks noGrp="1"/>
          </p:cNvSpPr>
          <p:nvPr>
            <p:ph type="body" sz="quarter" idx="3"/>
          </p:nvPr>
        </p:nvSpPr>
        <p:spPr>
          <a:xfrm>
            <a:off x="4419600" y="1295400"/>
            <a:ext cx="4041775" cy="639762"/>
          </a:xfrm>
        </p:spPr>
        <p:txBody>
          <a:bodyPr/>
          <a:lstStyle/>
          <a:p>
            <a:pPr algn="ctr"/>
            <a:r>
              <a:rPr lang="en-US" sz="3200" b="0" dirty="0" smtClean="0">
                <a:solidFill>
                  <a:srgbClr val="E8BD54"/>
                </a:solidFill>
                <a:effectLst>
                  <a:outerShdw blurRad="38100" dist="38100" dir="2700000" algn="tl">
                    <a:srgbClr val="000000">
                      <a:alpha val="43137"/>
                    </a:srgbClr>
                  </a:outerShdw>
                </a:effectLst>
                <a:latin typeface="+mj-lt"/>
                <a:ea typeface="ＭＳ Ｐゴシック"/>
                <a:cs typeface="ＭＳ Ｐゴシック"/>
              </a:rPr>
              <a:t>NEW</a:t>
            </a:r>
          </a:p>
        </p:txBody>
      </p:sp>
      <p:sp>
        <p:nvSpPr>
          <p:cNvPr id="6" name="Content Placeholder 5"/>
          <p:cNvSpPr>
            <a:spLocks noGrp="1"/>
          </p:cNvSpPr>
          <p:nvPr>
            <p:ph sz="quarter" idx="4"/>
          </p:nvPr>
        </p:nvSpPr>
        <p:spPr>
          <a:xfrm>
            <a:off x="4267200" y="1981200"/>
            <a:ext cx="4571999" cy="3951288"/>
          </a:xfrm>
        </p:spPr>
        <p:txBody>
          <a:bodyPr>
            <a:normAutofit/>
          </a:bodyPr>
          <a:lstStyle/>
          <a:p>
            <a:pPr>
              <a:lnSpc>
                <a:spcPct val="90000"/>
              </a:lnSpc>
              <a:spcAft>
                <a:spcPts val="600"/>
              </a:spcAft>
              <a:defRPr/>
            </a:pPr>
            <a:r>
              <a:rPr lang="en-US" sz="2000" b="1" dirty="0" smtClean="0"/>
              <a:t>Efficient  and effective intervention tools reach more carriers and </a:t>
            </a:r>
            <a:br>
              <a:rPr lang="en-US" sz="2000" b="1" dirty="0" smtClean="0"/>
            </a:br>
            <a:r>
              <a:rPr lang="en-US" sz="2000" b="1" dirty="0" smtClean="0"/>
              <a:t>influence safety compliance earlier</a:t>
            </a:r>
          </a:p>
          <a:p>
            <a:pPr>
              <a:lnSpc>
                <a:spcPct val="90000"/>
              </a:lnSpc>
              <a:spcAft>
                <a:spcPts val="600"/>
              </a:spcAft>
              <a:defRPr/>
            </a:pPr>
            <a:r>
              <a:rPr lang="en-US" sz="2000" b="1" dirty="0" smtClean="0"/>
              <a:t>Automated Warning Letters</a:t>
            </a:r>
          </a:p>
          <a:p>
            <a:pPr>
              <a:lnSpc>
                <a:spcPct val="90000"/>
              </a:lnSpc>
              <a:spcAft>
                <a:spcPts val="0"/>
              </a:spcAft>
              <a:defRPr/>
            </a:pPr>
            <a:r>
              <a:rPr lang="en-US" sz="2000" b="1" dirty="0" smtClean="0"/>
              <a:t>Broader investigation types</a:t>
            </a:r>
          </a:p>
          <a:p>
            <a:pPr marL="800100" indent="-336550">
              <a:lnSpc>
                <a:spcPct val="90000"/>
              </a:lnSpc>
              <a:buFont typeface="Garamond" pitchFamily="18" charset="0"/>
              <a:buChar char="−"/>
              <a:defRPr/>
            </a:pPr>
            <a:r>
              <a:rPr lang="en-US" sz="1800" dirty="0" smtClean="0"/>
              <a:t>Offsite Investigations</a:t>
            </a:r>
          </a:p>
          <a:p>
            <a:pPr marL="800100" indent="-336550">
              <a:lnSpc>
                <a:spcPct val="90000"/>
              </a:lnSpc>
              <a:buFont typeface="Garamond" pitchFamily="18" charset="0"/>
              <a:buChar char="−"/>
              <a:defRPr/>
            </a:pPr>
            <a:r>
              <a:rPr lang="en-US" sz="1800" dirty="0" smtClean="0"/>
              <a:t>Focused Onsite Investigations</a:t>
            </a:r>
          </a:p>
          <a:p>
            <a:pPr marL="800100" indent="-336550">
              <a:lnSpc>
                <a:spcPct val="90000"/>
              </a:lnSpc>
              <a:spcAft>
                <a:spcPts val="600"/>
              </a:spcAft>
              <a:buFont typeface="Garamond" pitchFamily="18" charset="0"/>
              <a:buChar char="−"/>
              <a:defRPr/>
            </a:pPr>
            <a:r>
              <a:rPr lang="en-US" sz="1800" dirty="0" smtClean="0"/>
              <a:t>Comprehensive Onsite Investigations</a:t>
            </a:r>
          </a:p>
          <a:p>
            <a:pPr>
              <a:lnSpc>
                <a:spcPct val="90000"/>
              </a:lnSpc>
              <a:spcAft>
                <a:spcPts val="0"/>
              </a:spcAft>
              <a:defRPr/>
            </a:pPr>
            <a:r>
              <a:rPr lang="en-US" sz="2000" b="1" dirty="0" smtClean="0"/>
              <a:t>Use of Safety Management Cycle</a:t>
            </a:r>
          </a:p>
          <a:p>
            <a:pPr marL="800100" lvl="1" indent="-336550">
              <a:lnSpc>
                <a:spcPct val="90000"/>
              </a:lnSpc>
              <a:buFont typeface="Garamond" pitchFamily="18" charset="0"/>
              <a:buChar char="−"/>
              <a:defRPr/>
            </a:pPr>
            <a:r>
              <a:rPr lang="en-US" sz="1800" dirty="0" smtClean="0">
                <a:ea typeface="ＭＳ Ｐゴシック" pitchFamily="-106" charset="-128"/>
                <a:cs typeface="ＭＳ Ｐゴシック" pitchFamily="-84" charset="-128"/>
              </a:rPr>
              <a:t>Investigators determine “why” violations are occurring</a:t>
            </a:r>
          </a:p>
          <a:p>
            <a:pPr>
              <a:defRPr/>
            </a:pPr>
            <a:endParaRPr lang="en-US" sz="1800" dirty="0"/>
          </a:p>
        </p:txBody>
      </p:sp>
      <p:sp>
        <p:nvSpPr>
          <p:cNvPr id="8" name="Title 7"/>
          <p:cNvSpPr>
            <a:spLocks noGrp="1"/>
          </p:cNvSpPr>
          <p:nvPr>
            <p:ph type="title"/>
          </p:nvPr>
        </p:nvSpPr>
        <p:spPr>
          <a:xfrm>
            <a:off x="685800" y="0"/>
            <a:ext cx="8229600" cy="1143000"/>
          </a:xfrm>
        </p:spPr>
        <p:txBody>
          <a:bodyPr/>
          <a:lstStyle/>
          <a:p>
            <a:r>
              <a:rPr lang="en-US" dirty="0" smtClean="0"/>
              <a:t>CSA - Intervention Tools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idx="1"/>
          </p:nvPr>
        </p:nvSpPr>
        <p:spPr>
          <a:xfrm>
            <a:off x="300038" y="1524000"/>
            <a:ext cx="8505825" cy="4525963"/>
          </a:xfrm>
        </p:spPr>
        <p:txBody>
          <a:bodyPr/>
          <a:lstStyle/>
          <a:p>
            <a:pPr marL="0" indent="0" eaLnBrk="1" hangingPunct="1">
              <a:lnSpc>
                <a:spcPct val="90000"/>
              </a:lnSpc>
              <a:buFontTx/>
              <a:buNone/>
            </a:pPr>
            <a:r>
              <a:rPr lang="en-US" sz="2800" b="1" dirty="0" smtClean="0">
                <a:ea typeface="ＭＳ Ｐゴシック" pitchFamily="-84" charset="-128"/>
              </a:rPr>
              <a:t>The Safety Interventions process addresses the:</a:t>
            </a:r>
          </a:p>
          <a:p>
            <a:pPr marL="398463" lvl="1" indent="-227013" eaLnBrk="1" hangingPunct="1">
              <a:lnSpc>
                <a:spcPct val="90000"/>
              </a:lnSpc>
              <a:buFont typeface="Arial" charset="0"/>
              <a:buChar char="•"/>
            </a:pPr>
            <a:endParaRPr lang="en-US" sz="1000" b="1" dirty="0" smtClean="0">
              <a:ea typeface="ＭＳ Ｐゴシック" pitchFamily="-84" charset="-128"/>
            </a:endParaRPr>
          </a:p>
          <a:p>
            <a:pPr marL="398463" lvl="1" indent="-398463" eaLnBrk="1" hangingPunct="1">
              <a:spcBef>
                <a:spcPts val="600"/>
              </a:spcBef>
              <a:buFont typeface="Arial" charset="0"/>
              <a:buChar char="•"/>
            </a:pPr>
            <a:r>
              <a:rPr lang="en-US" sz="2600" b="1" dirty="0" smtClean="0">
                <a:ea typeface="ＭＳ Ｐゴシック" pitchFamily="-84" charset="-128"/>
              </a:rPr>
              <a:t>WHAT </a:t>
            </a:r>
          </a:p>
          <a:p>
            <a:pPr marL="398463" lvl="1" indent="-227013" eaLnBrk="1" hangingPunct="1">
              <a:spcBef>
                <a:spcPts val="600"/>
              </a:spcBef>
              <a:buFontTx/>
              <a:buNone/>
            </a:pPr>
            <a:r>
              <a:rPr lang="en-US" sz="2400" dirty="0" smtClean="0">
                <a:ea typeface="ＭＳ Ｐゴシック" pitchFamily="-84" charset="-128"/>
              </a:rPr>
              <a:t>	</a:t>
            </a:r>
            <a:r>
              <a:rPr lang="en-US" sz="2200" dirty="0" smtClean="0">
                <a:ea typeface="ＭＳ Ｐゴシック" pitchFamily="-84" charset="-128"/>
              </a:rPr>
              <a:t>Discovering violations and</a:t>
            </a:r>
            <a:br>
              <a:rPr lang="en-US" sz="2200" dirty="0" smtClean="0">
                <a:ea typeface="ＭＳ Ｐゴシック" pitchFamily="-84" charset="-128"/>
              </a:rPr>
            </a:br>
            <a:r>
              <a:rPr lang="en-US" sz="2200" dirty="0" smtClean="0">
                <a:ea typeface="ＭＳ Ｐゴシック" pitchFamily="-84" charset="-128"/>
              </a:rPr>
              <a:t>defining the problem</a:t>
            </a:r>
            <a:endParaRPr lang="en-US" sz="2200" i="1" dirty="0" smtClean="0">
              <a:ea typeface="ＭＳ Ｐゴシック" pitchFamily="-84" charset="-128"/>
            </a:endParaRPr>
          </a:p>
          <a:p>
            <a:pPr marL="347663" lvl="1" indent="-347663" eaLnBrk="1" hangingPunct="1">
              <a:spcBef>
                <a:spcPts val="1200"/>
              </a:spcBef>
              <a:buFont typeface="Arial" charset="0"/>
              <a:buChar char="•"/>
            </a:pPr>
            <a:r>
              <a:rPr lang="en-US" sz="2600" b="1" dirty="0" smtClean="0">
                <a:ea typeface="ＭＳ Ｐゴシック" pitchFamily="-84" charset="-128"/>
              </a:rPr>
              <a:t>WHY </a:t>
            </a:r>
            <a:r>
              <a:rPr lang="en-US" sz="2400" dirty="0" smtClean="0">
                <a:ea typeface="ＭＳ Ｐゴシック" pitchFamily="-84" charset="-128"/>
              </a:rPr>
              <a:t/>
            </a:r>
            <a:br>
              <a:rPr lang="en-US" sz="2400" dirty="0" smtClean="0">
                <a:ea typeface="ＭＳ Ｐゴシック" pitchFamily="-84" charset="-128"/>
              </a:rPr>
            </a:br>
            <a:r>
              <a:rPr lang="en-US" sz="2200" dirty="0" smtClean="0">
                <a:ea typeface="ＭＳ Ｐゴシック" pitchFamily="-84" charset="-128"/>
              </a:rPr>
              <a:t>Identifying the cause or </a:t>
            </a:r>
            <a:br>
              <a:rPr lang="en-US" sz="2200" dirty="0" smtClean="0">
                <a:ea typeface="ＭＳ Ｐゴシック" pitchFamily="-84" charset="-128"/>
              </a:rPr>
            </a:br>
            <a:r>
              <a:rPr lang="en-US" sz="2200" dirty="0" smtClean="0">
                <a:ea typeface="ＭＳ Ｐゴシック" pitchFamily="-84" charset="-128"/>
              </a:rPr>
              <a:t>where the processes broke down </a:t>
            </a:r>
          </a:p>
          <a:p>
            <a:pPr marL="347663" lvl="1" indent="-347663" eaLnBrk="1" hangingPunct="1">
              <a:spcBef>
                <a:spcPts val="1200"/>
              </a:spcBef>
              <a:buFont typeface="Arial" charset="0"/>
              <a:buChar char="•"/>
            </a:pPr>
            <a:r>
              <a:rPr lang="en-US" sz="2600" b="1" dirty="0" smtClean="0">
                <a:ea typeface="ＭＳ Ｐゴシック" pitchFamily="-84" charset="-128"/>
              </a:rPr>
              <a:t>HOW</a:t>
            </a:r>
            <a:r>
              <a:rPr lang="en-US" sz="2600" dirty="0" smtClean="0">
                <a:ea typeface="ＭＳ Ｐゴシック" pitchFamily="-84" charset="-128"/>
              </a:rPr>
              <a:t> </a:t>
            </a:r>
            <a:r>
              <a:rPr lang="en-US" sz="2400" dirty="0" smtClean="0">
                <a:ea typeface="ＭＳ Ｐゴシック" pitchFamily="-84" charset="-128"/>
              </a:rPr>
              <a:t/>
            </a:r>
            <a:br>
              <a:rPr lang="en-US" sz="2400" dirty="0" smtClean="0">
                <a:ea typeface="ＭＳ Ｐゴシック" pitchFamily="-84" charset="-128"/>
              </a:rPr>
            </a:br>
            <a:r>
              <a:rPr lang="en-US" sz="2200" dirty="0" smtClean="0">
                <a:ea typeface="ＭＳ Ｐゴシック" pitchFamily="-84" charset="-128"/>
              </a:rPr>
              <a:t>Determining how to fix it/prevent it by using the </a:t>
            </a:r>
            <a:r>
              <a:rPr lang="en-US" sz="2200" b="1" dirty="0" smtClean="0">
                <a:ea typeface="ＭＳ Ｐゴシック" pitchFamily="-84" charset="-128"/>
              </a:rPr>
              <a:t>Safety Management Cycle (SMC) </a:t>
            </a:r>
            <a:r>
              <a:rPr lang="en-US" sz="2200" dirty="0" smtClean="0">
                <a:ea typeface="ＭＳ Ｐゴシック" pitchFamily="-84" charset="-128"/>
              </a:rPr>
              <a:t>and </a:t>
            </a:r>
            <a:r>
              <a:rPr lang="en-US" sz="2200" b="1" dirty="0" smtClean="0">
                <a:ea typeface="ＭＳ Ｐゴシック" pitchFamily="-84" charset="-128"/>
              </a:rPr>
              <a:t>Safety Improvement Resources</a:t>
            </a:r>
          </a:p>
          <a:p>
            <a:pPr marL="0" indent="0" eaLnBrk="1" hangingPunct="1">
              <a:lnSpc>
                <a:spcPct val="90000"/>
              </a:lnSpc>
              <a:buFontTx/>
              <a:buNone/>
            </a:pPr>
            <a:endParaRPr lang="en-US" dirty="0" smtClean="0">
              <a:ea typeface="ＭＳ Ｐゴシック" pitchFamily="-84" charset="-128"/>
            </a:endParaRPr>
          </a:p>
        </p:txBody>
      </p:sp>
      <p:sp>
        <p:nvSpPr>
          <p:cNvPr id="68611" name="Rectangle 2" descr="The Interventions Process."/>
          <p:cNvSpPr>
            <a:spLocks noGrp="1" noChangeArrowheads="1"/>
          </p:cNvSpPr>
          <p:nvPr>
            <p:ph type="title"/>
          </p:nvPr>
        </p:nvSpPr>
        <p:spPr>
          <a:noFill/>
          <a:ln w="9525">
            <a:noFill/>
            <a:miter lim="800000"/>
            <a:headEnd/>
            <a:tailEnd/>
          </a:ln>
        </p:spPr>
        <p:txBody>
          <a:bodyPr vert="horz" wrap="square" lIns="91440" tIns="45720" rIns="91440" bIns="45720" numCol="1" rtlCol="0" anchor="ctr" anchorCtr="0" compatLnSpc="1">
            <a:prstTxWarp prst="textNoShape">
              <a:avLst/>
            </a:prstTxWarp>
            <a:normAutofit fontScale="90000"/>
          </a:bodyPr>
          <a:lstStyle/>
          <a:p>
            <a:pPr eaLnBrk="1" hangingPunct="1"/>
            <a:r>
              <a:rPr lang="en-US" dirty="0" smtClean="0">
                <a:ea typeface="ＭＳ Ｐゴシック" pitchFamily="-84" charset="-128"/>
              </a:rPr>
              <a:t>CSA Intervention Tools:</a:t>
            </a:r>
            <a:br>
              <a:rPr lang="en-US" dirty="0" smtClean="0">
                <a:ea typeface="ＭＳ Ｐゴシック" pitchFamily="-84" charset="-128"/>
              </a:rPr>
            </a:br>
            <a:r>
              <a:rPr lang="en-US" dirty="0" smtClean="0">
                <a:ea typeface="ＭＳ Ｐゴシック" pitchFamily="-84" charset="-128"/>
              </a:rPr>
              <a:t>Safety Interventions Process</a:t>
            </a:r>
          </a:p>
        </p:txBody>
      </p:sp>
      <p:pic>
        <p:nvPicPr>
          <p:cNvPr id="17412" name="Picture 4" descr="This image depicts an FMCSA agent or Roadside Inspector conversing with a truck driver. "/>
          <p:cNvPicPr>
            <a:picLocks noChangeAspect="1" noChangeArrowheads="1"/>
          </p:cNvPicPr>
          <p:nvPr/>
        </p:nvPicPr>
        <p:blipFill>
          <a:blip r:embed="rId3" cstate="print"/>
          <a:srcRect/>
          <a:stretch>
            <a:fillRect/>
          </a:stretch>
        </p:blipFill>
        <p:spPr bwMode="auto">
          <a:xfrm>
            <a:off x="5318181" y="2362200"/>
            <a:ext cx="3368619" cy="2209800"/>
          </a:xfrm>
          <a:prstGeom prst="roundRect">
            <a:avLst/>
          </a:prstGeom>
          <a:ln w="28575" cap="sq">
            <a:solidFill>
              <a:srgbClr val="E8BD54"/>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descr="Safety Management Cycle."/>
          <p:cNvSpPr>
            <a:spLocks noGrp="1" noChangeArrowheads="1"/>
          </p:cNvSpPr>
          <p:nvPr>
            <p:ph type="title"/>
          </p:nvPr>
        </p:nvSpPr>
        <p:spPr>
          <a:xfrm>
            <a:off x="730250" y="-44450"/>
            <a:ext cx="8229600" cy="1143000"/>
          </a:xfr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eaLnBrk="1" hangingPunct="1"/>
            <a:r>
              <a:rPr lang="en-US" dirty="0" smtClean="0">
                <a:ea typeface="ＭＳ Ｐゴシック" pitchFamily="-84" charset="-128"/>
              </a:rPr>
              <a:t>Safety Management Cycle</a:t>
            </a:r>
          </a:p>
        </p:txBody>
      </p:sp>
      <p:pic>
        <p:nvPicPr>
          <p:cNvPr id="70659" name="Picture 2" descr="This graphic illustrates the Safety Management Cycle that is used to help carriers understand WHY a carrier is having a problem and HOW to fix it. SIs use the Safety Management Cycle to walk carriers through their operations and to identify process breakdowns likely to result in safety problems. SIRs are a part of the new model and used to guide carriers in improving their operations.&#1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76400" y="1143000"/>
            <a:ext cx="5715000" cy="5010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304800" y="1447800"/>
            <a:ext cx="8658225" cy="4830763"/>
          </a:xfrm>
        </p:spPr>
        <p:txBody>
          <a:bodyPr/>
          <a:lstStyle/>
          <a:p>
            <a:r>
              <a:rPr lang="en-US" sz="2400" dirty="0" smtClean="0"/>
              <a:t>High level description of CSA Components and Current Implementation Status </a:t>
            </a:r>
          </a:p>
          <a:p>
            <a:pPr lvl="1"/>
            <a:r>
              <a:rPr lang="en-US" sz="2400" dirty="0" smtClean="0"/>
              <a:t>Where things stand today</a:t>
            </a:r>
          </a:p>
          <a:p>
            <a:r>
              <a:rPr lang="en-US" sz="2400" dirty="0" smtClean="0"/>
              <a:t>CSA impacts on individual drivers</a:t>
            </a:r>
          </a:p>
          <a:p>
            <a:r>
              <a:rPr lang="en-US" sz="2400" dirty="0" smtClean="0"/>
              <a:t>CSA Analysis</a:t>
            </a:r>
          </a:p>
          <a:p>
            <a:pPr lvl="1"/>
            <a:r>
              <a:rPr lang="en-US" sz="2400" dirty="0" smtClean="0"/>
              <a:t>How many are assessed by SMS</a:t>
            </a:r>
          </a:p>
          <a:p>
            <a:pPr lvl="1"/>
            <a:r>
              <a:rPr lang="en-US" sz="2400" dirty="0" smtClean="0"/>
              <a:t>Effectiveness Testing</a:t>
            </a:r>
          </a:p>
          <a:p>
            <a:pPr lvl="1"/>
            <a:r>
              <a:rPr lang="en-US" sz="2400" dirty="0" smtClean="0"/>
              <a:t>Strategic intervention thresholds and High-Risk Carriers </a:t>
            </a:r>
          </a:p>
          <a:p>
            <a:r>
              <a:rPr lang="en-US" sz="2400" dirty="0" smtClean="0"/>
              <a:t>Recently announced Safety Measurement System (SMS) Improvements coming in December</a:t>
            </a:r>
          </a:p>
          <a:p>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cs typeface="Arial" pitchFamily="34" charset="0"/>
              </a:rPr>
              <a:t>CSA Intervention Tools Implementation Status</a:t>
            </a:r>
            <a:endParaRPr lang="en-US" dirty="0"/>
          </a:p>
        </p:txBody>
      </p:sp>
      <p:sp>
        <p:nvSpPr>
          <p:cNvPr id="3" name="Content Placeholder 2"/>
          <p:cNvSpPr>
            <a:spLocks noGrp="1"/>
          </p:cNvSpPr>
          <p:nvPr>
            <p:ph idx="1"/>
          </p:nvPr>
        </p:nvSpPr>
        <p:spPr>
          <a:xfrm>
            <a:off x="300038" y="1600200"/>
            <a:ext cx="8615362" cy="4525963"/>
          </a:xfrm>
        </p:spPr>
        <p:txBody>
          <a:bodyPr/>
          <a:lstStyle/>
          <a:p>
            <a:r>
              <a:rPr lang="en-US" sz="2400" b="1" dirty="0" smtClean="0">
                <a:ea typeface="ＭＳ Ｐゴシック"/>
                <a:cs typeface="Arial" pitchFamily="34" charset="0"/>
              </a:rPr>
              <a:t>Focused and comprehensive investigations now implemented   in all states</a:t>
            </a:r>
          </a:p>
          <a:p>
            <a:pPr lvl="1"/>
            <a:r>
              <a:rPr lang="en-US" sz="2000" dirty="0" smtClean="0">
                <a:ea typeface="ＭＳ Ｐゴシック"/>
                <a:cs typeface="Arial" pitchFamily="34" charset="0"/>
              </a:rPr>
              <a:t>Over half of investigations are focused </a:t>
            </a:r>
          </a:p>
          <a:p>
            <a:pPr lvl="1"/>
            <a:r>
              <a:rPr lang="en-US" sz="2000" dirty="0" smtClean="0">
                <a:ea typeface="ＭＳ Ｐゴシック"/>
                <a:cs typeface="Arial" pitchFamily="34" charset="0"/>
              </a:rPr>
              <a:t>Includes application of safety management cycle</a:t>
            </a:r>
          </a:p>
          <a:p>
            <a:pPr>
              <a:buClr>
                <a:schemeClr val="tx1"/>
              </a:buClr>
            </a:pPr>
            <a:r>
              <a:rPr lang="en-US" sz="2400" b="1" dirty="0" smtClean="0">
                <a:ea typeface="ＭＳ Ｐゴシック"/>
                <a:cs typeface="Arial" pitchFamily="34" charset="0"/>
              </a:rPr>
              <a:t>Automated warning letters implemented in all states</a:t>
            </a:r>
          </a:p>
          <a:p>
            <a:pPr lvl="1">
              <a:buClr>
                <a:schemeClr val="tx1"/>
              </a:buClr>
            </a:pPr>
            <a:r>
              <a:rPr lang="en-US" sz="2000" dirty="0" smtClean="0"/>
              <a:t>Over 50,000 letters sent to date</a:t>
            </a:r>
          </a:p>
          <a:p>
            <a:pPr lvl="2">
              <a:buClr>
                <a:schemeClr val="tx1"/>
              </a:buClr>
            </a:pPr>
            <a:r>
              <a:rPr lang="en-US" sz="2000" dirty="0" smtClean="0"/>
              <a:t>UMTRI test evaluation: 83% carriers improved within 12 months of receiving a Warning Letter </a:t>
            </a:r>
          </a:p>
          <a:p>
            <a:r>
              <a:rPr lang="en-US" sz="2400" b="1" dirty="0" smtClean="0">
                <a:ea typeface="ＭＳ Ｐゴシック"/>
                <a:cs typeface="Arial" pitchFamily="34" charset="0"/>
              </a:rPr>
              <a:t>Offsite investigations implemented in 10 states</a:t>
            </a:r>
          </a:p>
          <a:p>
            <a:pPr lvl="1">
              <a:spcAft>
                <a:spcPts val="1200"/>
              </a:spcAft>
            </a:pPr>
            <a:r>
              <a:rPr lang="en-US" sz="2000" dirty="0" smtClean="0">
                <a:ea typeface="ＭＳ Ｐゴシック"/>
                <a:cs typeface="Arial" pitchFamily="34" charset="0"/>
              </a:rPr>
              <a:t>Further deployment will occur with IT enhancements</a:t>
            </a:r>
          </a:p>
          <a:p>
            <a:pPr>
              <a:buNone/>
            </a:pPr>
            <a:endParaRPr lang="en-US" sz="2400" dirty="0" smtClean="0">
              <a:solidFill>
                <a:schemeClr val="tx1"/>
              </a:solidFill>
              <a:latin typeface="+mj-lt"/>
              <a:ea typeface="ＭＳ Ｐゴシック"/>
              <a:cs typeface="Arial" pitchFamily="34" charset="0"/>
            </a:endParaRPr>
          </a:p>
          <a:p>
            <a:endParaRPr lang="en-US" sz="2400" dirty="0" smtClean="0">
              <a:solidFill>
                <a:schemeClr val="tx1"/>
              </a:solidFill>
              <a:latin typeface="+mj-lt"/>
              <a:ea typeface="ＭＳ Ｐゴシック"/>
              <a:cs typeface="Arial" pitchFamily="34" charset="0"/>
            </a:endParaRPr>
          </a:p>
          <a:p>
            <a:pPr lvl="1"/>
            <a:endParaRPr lang="en-US" sz="2200" dirty="0" smtClean="0">
              <a:solidFill>
                <a:schemeClr val="tx1"/>
              </a:solidFill>
              <a:latin typeface="+mj-lt"/>
              <a:ea typeface="ＭＳ Ｐゴシック"/>
              <a:cs typeface="Arial" pitchFamily="34" charset="0"/>
            </a:endParaRPr>
          </a:p>
          <a:p>
            <a:endParaRPr lang="en-US" dirty="0">
              <a:solidFill>
                <a:schemeClr val="tx1"/>
              </a:solidFill>
              <a:latin typeface="+mj-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371600" y="1219200"/>
            <a:ext cx="5810250" cy="3665538"/>
            <a:chOff x="950" y="773"/>
            <a:chExt cx="3660" cy="2343"/>
          </a:xfrm>
        </p:grpSpPr>
        <p:pic>
          <p:nvPicPr>
            <p:cNvPr id="63493" name="Picture 12" descr="csa_truck_icons_old_model-01.jpg"/>
            <p:cNvPicPr>
              <a:picLocks noChangeAspect="1"/>
            </p:cNvPicPr>
            <p:nvPr/>
          </p:nvPicPr>
          <p:blipFill>
            <a:blip r:embed="rId3" cstate="print"/>
            <a:srcRect t="33636" b="33008"/>
            <a:stretch>
              <a:fillRect/>
            </a:stretch>
          </p:blipFill>
          <p:spPr bwMode="auto">
            <a:xfrm>
              <a:off x="950" y="1081"/>
              <a:ext cx="3660" cy="2035"/>
            </a:xfrm>
            <a:prstGeom prst="rect">
              <a:avLst/>
            </a:prstGeom>
            <a:noFill/>
            <a:ln w="9525">
              <a:noFill/>
              <a:miter lim="800000"/>
              <a:headEnd/>
              <a:tailEnd/>
            </a:ln>
          </p:spPr>
        </p:pic>
        <p:sp>
          <p:nvSpPr>
            <p:cNvPr id="63494" name="Title 1"/>
            <p:cNvSpPr txBox="1">
              <a:spLocks/>
            </p:cNvSpPr>
            <p:nvPr/>
          </p:nvSpPr>
          <p:spPr bwMode="auto">
            <a:xfrm>
              <a:off x="1018" y="794"/>
              <a:ext cx="1397" cy="537"/>
            </a:xfrm>
            <a:prstGeom prst="rect">
              <a:avLst/>
            </a:prstGeom>
            <a:noFill/>
            <a:ln w="9525">
              <a:noFill/>
              <a:miter lim="800000"/>
              <a:headEnd/>
              <a:tailEnd/>
            </a:ln>
          </p:spPr>
          <p:txBody>
            <a:bodyPr anchor="ctr"/>
            <a:lstStyle/>
            <a:p>
              <a:pPr algn="ctr">
                <a:lnSpc>
                  <a:spcPct val="80000"/>
                </a:lnSpc>
              </a:pPr>
              <a:r>
                <a:rPr lang="en-US" sz="2400" b="1" dirty="0">
                  <a:solidFill>
                    <a:schemeClr val="tx1">
                      <a:lumMod val="50000"/>
                    </a:schemeClr>
                  </a:solidFill>
                </a:rPr>
                <a:t>Old CR Model</a:t>
              </a:r>
            </a:p>
          </p:txBody>
        </p:sp>
        <p:sp>
          <p:nvSpPr>
            <p:cNvPr id="63495" name="Rectangle 9"/>
            <p:cNvSpPr>
              <a:spLocks noChangeArrowheads="1"/>
            </p:cNvSpPr>
            <p:nvPr/>
          </p:nvSpPr>
          <p:spPr bwMode="auto">
            <a:xfrm>
              <a:off x="3169" y="773"/>
              <a:ext cx="1318" cy="531"/>
            </a:xfrm>
            <a:prstGeom prst="rect">
              <a:avLst/>
            </a:prstGeom>
            <a:noFill/>
            <a:ln w="9525">
              <a:noFill/>
              <a:miter lim="800000"/>
              <a:headEnd/>
              <a:tailEnd/>
            </a:ln>
          </p:spPr>
          <p:txBody>
            <a:bodyPr>
              <a:spAutoFit/>
            </a:bodyPr>
            <a:lstStyle/>
            <a:p>
              <a:pPr algn="ctr"/>
              <a:r>
                <a:rPr lang="en-US" sz="2400" b="1" dirty="0">
                  <a:solidFill>
                    <a:schemeClr val="tx1">
                      <a:lumMod val="50000"/>
                    </a:schemeClr>
                  </a:solidFill>
                </a:rPr>
                <a:t>Focused Investigations</a:t>
              </a:r>
            </a:p>
          </p:txBody>
        </p:sp>
      </p:grpSp>
      <p:sp>
        <p:nvSpPr>
          <p:cNvPr id="63490" name="Rectangle 10"/>
          <p:cNvSpPr>
            <a:spLocks noChangeArrowheads="1"/>
          </p:cNvSpPr>
          <p:nvPr/>
        </p:nvSpPr>
        <p:spPr bwMode="auto">
          <a:xfrm>
            <a:off x="1" y="4953000"/>
            <a:ext cx="8915400" cy="1046440"/>
          </a:xfrm>
          <a:prstGeom prst="rect">
            <a:avLst/>
          </a:prstGeom>
          <a:noFill/>
          <a:ln w="9525">
            <a:noFill/>
            <a:miter lim="800000"/>
            <a:headEnd/>
            <a:tailEnd/>
          </a:ln>
        </p:spPr>
        <p:txBody>
          <a:bodyPr wrap="square">
            <a:spAutoFit/>
          </a:bodyPr>
          <a:lstStyle/>
          <a:p>
            <a:r>
              <a:rPr lang="en-US" sz="2200" i="1" u="sng" dirty="0"/>
              <a:t>Same Investigative Resources used to:</a:t>
            </a:r>
          </a:p>
          <a:p>
            <a:pPr>
              <a:buFontTx/>
              <a:buChar char="•"/>
            </a:pPr>
            <a:r>
              <a:rPr lang="en-US" sz="2000" dirty="0" smtClean="0"/>
              <a:t>Address </a:t>
            </a:r>
            <a:r>
              <a:rPr lang="en-US" sz="2000" dirty="0"/>
              <a:t>more </a:t>
            </a:r>
            <a:r>
              <a:rPr lang="en-US" sz="2000" dirty="0" smtClean="0"/>
              <a:t>known safety/compliance </a:t>
            </a:r>
            <a:r>
              <a:rPr lang="en-US" sz="2000" dirty="0"/>
              <a:t>issues demonstrated </a:t>
            </a:r>
            <a:r>
              <a:rPr lang="en-US" sz="2000" dirty="0" smtClean="0"/>
              <a:t>roadside</a:t>
            </a:r>
            <a:endParaRPr lang="en-US" sz="2000" dirty="0"/>
          </a:p>
          <a:p>
            <a:pPr>
              <a:buFontTx/>
              <a:buChar char="•"/>
            </a:pPr>
            <a:r>
              <a:rPr lang="en-US" sz="2000" dirty="0"/>
              <a:t>Improve on-road performance and overall safety</a:t>
            </a:r>
          </a:p>
        </p:txBody>
      </p:sp>
      <p:sp>
        <p:nvSpPr>
          <p:cNvPr id="63492" name="Title 1"/>
          <p:cNvSpPr txBox="1">
            <a:spLocks/>
          </p:cNvSpPr>
          <p:nvPr/>
        </p:nvSpPr>
        <p:spPr bwMode="auto">
          <a:xfrm>
            <a:off x="3505200" y="2514600"/>
            <a:ext cx="1609725" cy="796925"/>
          </a:xfrm>
          <a:prstGeom prst="rect">
            <a:avLst/>
          </a:prstGeom>
          <a:noFill/>
          <a:ln w="9525">
            <a:noFill/>
            <a:miter lim="800000"/>
            <a:headEnd/>
            <a:tailEnd/>
          </a:ln>
        </p:spPr>
        <p:txBody>
          <a:bodyPr anchor="ctr"/>
          <a:lstStyle/>
          <a:p>
            <a:pPr algn="ctr">
              <a:lnSpc>
                <a:spcPct val="90000"/>
              </a:lnSpc>
            </a:pPr>
            <a:r>
              <a:rPr lang="en-US" sz="1400" dirty="0">
                <a:solidFill>
                  <a:srgbClr val="0A1F4A"/>
                </a:solidFill>
              </a:rPr>
              <a:t>SAME</a:t>
            </a:r>
          </a:p>
          <a:p>
            <a:pPr algn="ctr">
              <a:lnSpc>
                <a:spcPct val="90000"/>
              </a:lnSpc>
            </a:pPr>
            <a:r>
              <a:rPr lang="en-US" sz="1400" dirty="0">
                <a:solidFill>
                  <a:srgbClr val="0A1F4A"/>
                </a:solidFill>
              </a:rPr>
              <a:t>INVESTIGATIVE</a:t>
            </a:r>
          </a:p>
          <a:p>
            <a:pPr algn="ctr">
              <a:lnSpc>
                <a:spcPct val="90000"/>
              </a:lnSpc>
            </a:pPr>
            <a:r>
              <a:rPr lang="en-US" sz="1400" dirty="0">
                <a:solidFill>
                  <a:srgbClr val="0A1F4A"/>
                </a:solidFill>
              </a:rPr>
              <a:t>RESOURCES</a:t>
            </a:r>
          </a:p>
        </p:txBody>
      </p:sp>
      <p:sp>
        <p:nvSpPr>
          <p:cNvPr id="3" name="TextBox 2"/>
          <p:cNvSpPr txBox="1"/>
          <p:nvPr/>
        </p:nvSpPr>
        <p:spPr>
          <a:xfrm>
            <a:off x="990600" y="228600"/>
            <a:ext cx="4876800" cy="646331"/>
          </a:xfrm>
          <a:prstGeom prst="rect">
            <a:avLst/>
          </a:prstGeom>
          <a:noFill/>
        </p:spPr>
        <p:txBody>
          <a:bodyPr wrap="square" rtlCol="0">
            <a:spAutoFit/>
          </a:bodyPr>
          <a:lstStyle/>
          <a:p>
            <a:pPr algn="ctr"/>
            <a:r>
              <a:rPr lang="en-US" sz="3600" dirty="0" smtClean="0">
                <a:solidFill>
                  <a:schemeClr val="bg1"/>
                </a:solidFill>
                <a:latin typeface="Franklin Gothic Medium" pitchFamily="34" charset="0"/>
              </a:rPr>
              <a:t>CSA Fully Implemented</a:t>
            </a:r>
            <a:endParaRPr lang="en-US" sz="3600" dirty="0">
              <a:solidFill>
                <a:schemeClr val="bg1"/>
              </a:solidFill>
              <a:latin typeface="Franklin Gothic Medium"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cs typeface="Arial" pitchFamily="34" charset="0"/>
              </a:rPr>
              <a:t>New Safety Fitness Determination (SFD) Process and Status</a:t>
            </a:r>
            <a:endParaRPr lang="en-US" dirty="0"/>
          </a:p>
        </p:txBody>
      </p:sp>
      <p:sp>
        <p:nvSpPr>
          <p:cNvPr id="3" name="Content Placeholder 2"/>
          <p:cNvSpPr>
            <a:spLocks noGrp="1"/>
          </p:cNvSpPr>
          <p:nvPr>
            <p:ph idx="1"/>
          </p:nvPr>
        </p:nvSpPr>
        <p:spPr>
          <a:xfrm>
            <a:off x="300038" y="1447800"/>
            <a:ext cx="8505825" cy="4525963"/>
          </a:xfrm>
        </p:spPr>
        <p:txBody>
          <a:bodyPr>
            <a:normAutofit lnSpcReduction="10000"/>
          </a:bodyPr>
          <a:lstStyle/>
          <a:p>
            <a:pPr eaLnBrk="1" hangingPunct="1">
              <a:lnSpc>
                <a:spcPct val="80000"/>
              </a:lnSpc>
              <a:buFontTx/>
              <a:buNone/>
            </a:pPr>
            <a:r>
              <a:rPr lang="en-US" sz="2400" b="1" dirty="0" smtClean="0">
                <a:solidFill>
                  <a:srgbClr val="E8BD54"/>
                </a:solidFill>
                <a:effectLst>
                  <a:outerShdw blurRad="38100" dist="38100" dir="2700000" algn="tl">
                    <a:srgbClr val="000000">
                      <a:alpha val="43137"/>
                    </a:srgbClr>
                  </a:outerShdw>
                </a:effectLst>
                <a:ea typeface="ＭＳ Ｐゴシック"/>
                <a:cs typeface="Arial" pitchFamily="34" charset="0"/>
              </a:rPr>
              <a:t>CURRENT</a:t>
            </a:r>
          </a:p>
          <a:p>
            <a:pPr eaLnBrk="1" hangingPunct="1">
              <a:lnSpc>
                <a:spcPct val="80000"/>
              </a:lnSpc>
            </a:pPr>
            <a:r>
              <a:rPr lang="en-US" sz="2200" b="1" dirty="0" smtClean="0">
                <a:ea typeface="ＭＳ Ｐゴシック"/>
                <a:cs typeface="Arial" pitchFamily="34" charset="0"/>
              </a:rPr>
              <a:t>One of three safety ratings issued following a Compliance Review</a:t>
            </a:r>
          </a:p>
          <a:p>
            <a:pPr lvl="1" eaLnBrk="1" hangingPunct="1">
              <a:lnSpc>
                <a:spcPct val="80000"/>
              </a:lnSpc>
              <a:spcAft>
                <a:spcPts val="1200"/>
              </a:spcAft>
            </a:pPr>
            <a:r>
              <a:rPr lang="en-US" sz="2000" dirty="0" smtClean="0">
                <a:ea typeface="ＭＳ Ｐゴシック"/>
                <a:cs typeface="Arial" pitchFamily="34" charset="0"/>
              </a:rPr>
              <a:t>Satisfactory, Conditional, Unsatisfactory</a:t>
            </a:r>
          </a:p>
          <a:p>
            <a:pPr eaLnBrk="1" hangingPunct="1">
              <a:lnSpc>
                <a:spcPct val="80000"/>
              </a:lnSpc>
            </a:pPr>
            <a:r>
              <a:rPr lang="en-US" sz="2200" b="1" dirty="0" smtClean="0">
                <a:ea typeface="ＭＳ Ｐゴシック"/>
                <a:cs typeface="Arial" pitchFamily="34" charset="0"/>
              </a:rPr>
              <a:t>Rating is snapshot based on date of most recent Compliance Review</a:t>
            </a:r>
          </a:p>
          <a:p>
            <a:pPr eaLnBrk="1" hangingPunct="1">
              <a:lnSpc>
                <a:spcPct val="80000"/>
              </a:lnSpc>
              <a:buNone/>
            </a:pPr>
            <a:endParaRPr lang="en-US" sz="2000" dirty="0" smtClean="0">
              <a:ea typeface="ＭＳ Ｐゴシック"/>
              <a:cs typeface="Arial" pitchFamily="34" charset="0"/>
            </a:endParaRPr>
          </a:p>
          <a:p>
            <a:pPr eaLnBrk="1" hangingPunct="1">
              <a:lnSpc>
                <a:spcPct val="80000"/>
              </a:lnSpc>
              <a:buFontTx/>
              <a:buNone/>
            </a:pPr>
            <a:r>
              <a:rPr lang="en-US" sz="2400" b="1" dirty="0" smtClean="0">
                <a:solidFill>
                  <a:srgbClr val="E8BD54"/>
                </a:solidFill>
                <a:effectLst>
                  <a:outerShdw blurRad="38100" dist="38100" dir="2700000" algn="tl">
                    <a:srgbClr val="000000">
                      <a:alpha val="43137"/>
                    </a:srgbClr>
                  </a:outerShdw>
                </a:effectLst>
                <a:ea typeface="ＭＳ Ｐゴシック"/>
                <a:cs typeface="Arial" pitchFamily="34" charset="0"/>
              </a:rPr>
              <a:t>NEW SAFETY FITNESS REGULATIONS TO BE PROPOSED WOULD</a:t>
            </a:r>
            <a:endParaRPr lang="en-US" sz="2400" b="1" dirty="0" smtClean="0">
              <a:effectLst>
                <a:outerShdw blurRad="38100" dist="38100" dir="2700000" algn="tl">
                  <a:srgbClr val="000000">
                    <a:alpha val="43137"/>
                  </a:srgbClr>
                </a:outerShdw>
              </a:effectLst>
              <a:ea typeface="ＭＳ Ｐゴシック"/>
              <a:cs typeface="Arial" pitchFamily="34" charset="0"/>
            </a:endParaRPr>
          </a:p>
          <a:p>
            <a:pPr eaLnBrk="1" hangingPunct="1">
              <a:lnSpc>
                <a:spcPct val="80000"/>
              </a:lnSpc>
            </a:pPr>
            <a:r>
              <a:rPr lang="en-US" sz="2000" b="1" dirty="0" smtClean="0">
                <a:ea typeface="ＭＳ Ｐゴシック"/>
                <a:cs typeface="Arial" pitchFamily="34" charset="0"/>
              </a:rPr>
              <a:t> </a:t>
            </a:r>
            <a:r>
              <a:rPr lang="en-US" sz="2200" b="1" dirty="0" smtClean="0">
                <a:ea typeface="ＭＳ Ｐゴシック"/>
                <a:cs typeface="Arial" pitchFamily="34" charset="0"/>
              </a:rPr>
              <a:t>Incorporate on-road safety performance</a:t>
            </a:r>
          </a:p>
          <a:p>
            <a:pPr lvl="1" eaLnBrk="1" hangingPunct="1">
              <a:lnSpc>
                <a:spcPct val="80000"/>
              </a:lnSpc>
              <a:spcAft>
                <a:spcPts val="1200"/>
              </a:spcAft>
            </a:pPr>
            <a:r>
              <a:rPr lang="en-US" sz="2000" dirty="0" smtClean="0">
                <a:ea typeface="ＭＳ Ｐゴシック"/>
                <a:cs typeface="Arial" pitchFamily="34" charset="0"/>
              </a:rPr>
              <a:t>Allow for proposed downgrade in formal SFD based on monthly update of measurement system</a:t>
            </a:r>
          </a:p>
          <a:p>
            <a:pPr eaLnBrk="1" hangingPunct="1">
              <a:lnSpc>
                <a:spcPct val="80000"/>
              </a:lnSpc>
              <a:spcAft>
                <a:spcPts val="1200"/>
              </a:spcAft>
            </a:pPr>
            <a:r>
              <a:rPr lang="en-US" sz="2200" b="1" dirty="0" smtClean="0">
                <a:ea typeface="ＭＳ Ｐゴシック"/>
                <a:cs typeface="Arial" pitchFamily="34" charset="0"/>
              </a:rPr>
              <a:t>Continue to include major safety violations found as part of investigations</a:t>
            </a:r>
          </a:p>
          <a:p>
            <a:pPr eaLnBrk="1" hangingPunct="1">
              <a:lnSpc>
                <a:spcPct val="80000"/>
              </a:lnSpc>
            </a:pPr>
            <a:r>
              <a:rPr lang="en-US" sz="2200" b="1" dirty="0" smtClean="0">
                <a:ea typeface="ＭＳ Ｐゴシック"/>
                <a:cs typeface="Arial" pitchFamily="34" charset="0"/>
              </a:rPr>
              <a:t>Notice of Proposed Rulemaking scheduled for 2013</a:t>
            </a:r>
          </a:p>
          <a:p>
            <a:pPr eaLnBrk="1" hangingPunct="1">
              <a:lnSpc>
                <a:spcPct val="80000"/>
              </a:lnSpc>
            </a:pPr>
            <a:endParaRPr lang="en-US" dirty="0">
              <a:latin typeface="+mj-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5" descr="CSA slide header. CSA - Compliance - Safety - Accountability."/>
          <p:cNvSpPr>
            <a:spLocks noGrp="1" noChangeArrowheads="1"/>
          </p:cNvSpPr>
          <p:nvPr>
            <p:ph type="title"/>
          </p:nvPr>
        </p:nvSpPr>
        <p:spPr>
          <a:xfrm>
            <a:off x="0" y="0"/>
            <a:ext cx="9140825" cy="5867400"/>
          </a:xfrm>
        </p:spPr>
        <p:txBody>
          <a:bodyPr/>
          <a:lstStyle/>
          <a:p>
            <a:pPr algn="ctr" eaLnBrk="1" hangingPunct="1"/>
            <a:r>
              <a:rPr lang="en-US" sz="5400" dirty="0" smtClean="0">
                <a:solidFill>
                  <a:srgbClr val="D99D22"/>
                </a:solidFill>
                <a:ea typeface="ＭＳ Ｐゴシック" pitchFamily="-84" charset="-128"/>
              </a:rPr>
              <a:t>Drivers</a:t>
            </a:r>
            <a:endParaRPr lang="en-US" sz="5400" b="1" dirty="0" smtClean="0">
              <a:solidFill>
                <a:srgbClr val="D99D22"/>
              </a:solidFill>
              <a:ea typeface="ＭＳ Ｐゴシック" pitchFamily="-84" charset="-128"/>
            </a:endParaRPr>
          </a:p>
        </p:txBody>
      </p:sp>
      <p:pic>
        <p:nvPicPr>
          <p:cNvPr id="91139" name="Picture 3" descr="CSA: Compliance, Safety, Accountability."/>
          <p:cNvPicPr>
            <a:picLocks noChangeAspect="1"/>
          </p:cNvPicPr>
          <p:nvPr/>
        </p:nvPicPr>
        <p:blipFill>
          <a:blip r:embed="rId3" cstate="print"/>
          <a:srcRect/>
          <a:stretch>
            <a:fillRect/>
          </a:stretch>
        </p:blipFill>
        <p:spPr bwMode="auto">
          <a:xfrm>
            <a:off x="-6350" y="0"/>
            <a:ext cx="9150350" cy="1122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Drivers – CSA and Pre-Employment Screening Program (PSP)</a:t>
            </a:r>
            <a:endParaRPr lang="en-US" dirty="0"/>
          </a:p>
        </p:txBody>
      </p:sp>
      <p:sp>
        <p:nvSpPr>
          <p:cNvPr id="3" name="Content Placeholder 2"/>
          <p:cNvSpPr>
            <a:spLocks noGrp="1"/>
          </p:cNvSpPr>
          <p:nvPr>
            <p:ph idx="1"/>
          </p:nvPr>
        </p:nvSpPr>
        <p:spPr>
          <a:xfrm>
            <a:off x="228600" y="1676400"/>
            <a:ext cx="8505825" cy="4754563"/>
          </a:xfrm>
        </p:spPr>
        <p:txBody>
          <a:bodyPr/>
          <a:lstStyle/>
          <a:p>
            <a:r>
              <a:rPr lang="en-US" sz="2400" b="1" dirty="0" smtClean="0"/>
              <a:t>FMCSA does not “rate” drivers</a:t>
            </a:r>
          </a:p>
          <a:p>
            <a:r>
              <a:rPr lang="en-US" sz="2400" b="1" dirty="0" smtClean="0"/>
              <a:t>Investigators  review drivers with more extensive violation histories during carrier investigations </a:t>
            </a:r>
          </a:p>
          <a:p>
            <a:r>
              <a:rPr lang="en-US" sz="2400" b="1" dirty="0" smtClean="0"/>
              <a:t>Pre-Employment Screening Program (PSP):</a:t>
            </a:r>
          </a:p>
          <a:p>
            <a:pPr lvl="1"/>
            <a:r>
              <a:rPr lang="en-US" sz="2400" dirty="0" smtClean="0"/>
              <a:t>Is a Congressionally-mandated program</a:t>
            </a:r>
          </a:p>
          <a:p>
            <a:pPr lvl="1"/>
            <a:r>
              <a:rPr lang="en-US" sz="2400" dirty="0" smtClean="0"/>
              <a:t>Provides perspective employer with driver inspection, crash, and violation history if driver signs release </a:t>
            </a:r>
          </a:p>
          <a:p>
            <a:pPr lvl="2"/>
            <a:r>
              <a:rPr lang="en-US" dirty="0" smtClean="0"/>
              <a:t>No assessment or score provided with the data</a:t>
            </a:r>
          </a:p>
          <a:p>
            <a:r>
              <a:rPr lang="en-US" sz="2400" b="1" dirty="0" smtClean="0"/>
              <a:t>3rd party vendors are aggregating PSP data for carriers and developing "CSA Driver scorecards“</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defRPr/>
            </a:pPr>
            <a:r>
              <a:rPr lang="en-US" sz="4400" b="1" dirty="0" smtClean="0">
                <a:solidFill>
                  <a:schemeClr val="tx1"/>
                </a:solidFill>
                <a:effectLst>
                  <a:outerShdw blurRad="38100" dist="38100" dir="2700000" algn="tl">
                    <a:srgbClr val="000000">
                      <a:alpha val="43137"/>
                    </a:srgbClr>
                  </a:outerShdw>
                </a:effectLst>
                <a:latin typeface="Calibri" pitchFamily="34" charset="0"/>
              </a:rPr>
              <a:t>CSA Analysis</a:t>
            </a:r>
            <a:endParaRPr lang="en-US" sz="4400" b="1" dirty="0">
              <a:solidFill>
                <a:schemeClr val="tx1"/>
              </a:solidFill>
              <a:effectLst>
                <a:outerShdw blurRad="38100" dist="38100" dir="2700000" algn="tl">
                  <a:srgbClr val="000000">
                    <a:alpha val="43137"/>
                  </a:srgbClr>
                </a:outerShdw>
              </a:effectLst>
              <a:latin typeface="Calibri" pitchFamily="34" charset="0"/>
            </a:endParaRPr>
          </a:p>
        </p:txBody>
      </p:sp>
      <p:sp>
        <p:nvSpPr>
          <p:cNvPr id="50179" name="Slide Number Placeholder 3"/>
          <p:cNvSpPr>
            <a:spLocks noGrp="1"/>
          </p:cNvSpPr>
          <p:nvPr>
            <p:ph type="sldNum" sz="quarter" idx="4294967295"/>
          </p:nvPr>
        </p:nvSpPr>
        <p:spPr>
          <a:xfrm>
            <a:off x="6553200" y="6245225"/>
            <a:ext cx="2133600" cy="476250"/>
          </a:xfrm>
          <a:prstGeom prst="rect">
            <a:avLst/>
          </a:prstGeom>
          <a:noFill/>
        </p:spPr>
        <p:txBody>
          <a:bodyPr/>
          <a:lstStyle/>
          <a:p>
            <a:fld id="{D6CFC7B1-C0BD-4C11-9056-6ECDAF92145B}" type="slidenum">
              <a:rPr lang="en-US" smtClean="0">
                <a:ea typeface="ＭＳ Ｐゴシック"/>
              </a:rPr>
              <a:pPr/>
              <a:t>25</a:t>
            </a:fld>
            <a:endParaRPr lang="en-US" dirty="0" smtClean="0">
              <a:ea typeface="ＭＳ Ｐゴシック"/>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SMS Data</a:t>
            </a:r>
            <a:endParaRPr lang="en-US"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99240545"/>
              </p:ext>
            </p:extLst>
          </p:nvPr>
        </p:nvGraphicFramePr>
        <p:xfrm>
          <a:off x="457200" y="1676400"/>
          <a:ext cx="8229600" cy="4119098"/>
        </p:xfrm>
        <a:graphic>
          <a:graphicData uri="http://schemas.openxmlformats.org/drawingml/2006/table">
            <a:tbl>
              <a:tblPr firstRow="1" bandRow="1">
                <a:tableStyleId>{073A0DAA-6AF3-43AB-8588-CEC1D06C72B9}</a:tableStyleId>
              </a:tblPr>
              <a:tblGrid>
                <a:gridCol w="4572000"/>
                <a:gridCol w="1600200"/>
                <a:gridCol w="2057400"/>
              </a:tblGrid>
              <a:tr h="609611">
                <a:tc>
                  <a:txBody>
                    <a:bodyPr/>
                    <a:lstStyle/>
                    <a:p>
                      <a:r>
                        <a:rPr lang="en-US" b="0" dirty="0" smtClean="0">
                          <a:latin typeface="+mj-lt"/>
                        </a:rPr>
                        <a:t>Category</a:t>
                      </a:r>
                      <a:endParaRPr lang="en-US" b="0" dirty="0">
                        <a:latin typeface="+mj-lt"/>
                        <a:cs typeface="Arial" pitchFamily="34" charset="0"/>
                      </a:endParaRPr>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c>
                  <a:txBody>
                    <a:bodyPr/>
                    <a:lstStyle/>
                    <a:p>
                      <a:r>
                        <a:rPr lang="en-US" b="0" dirty="0" smtClean="0">
                          <a:latin typeface="+mj-lt"/>
                        </a:rPr>
                        <a:t>Approximate Number</a:t>
                      </a:r>
                      <a:endParaRPr lang="en-US" b="0" dirty="0">
                        <a:latin typeface="+mj-lt"/>
                        <a:cs typeface="Arial" pitchFamily="34" charset="0"/>
                      </a:endParaRPr>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c>
                  <a:txBody>
                    <a:bodyPr/>
                    <a:lstStyle/>
                    <a:p>
                      <a:r>
                        <a:rPr lang="en-US" b="0" dirty="0" smtClean="0">
                          <a:latin typeface="+mj-lt"/>
                        </a:rPr>
                        <a:t>Percentage</a:t>
                      </a:r>
                      <a:r>
                        <a:rPr lang="en-US" b="0" baseline="0" dirty="0" smtClean="0">
                          <a:latin typeface="+mj-lt"/>
                        </a:rPr>
                        <a:t> of Uploaded Cr</a:t>
                      </a:r>
                      <a:r>
                        <a:rPr lang="en-US" b="0" dirty="0" smtClean="0">
                          <a:latin typeface="+mj-lt"/>
                        </a:rPr>
                        <a:t>ashes</a:t>
                      </a:r>
                      <a:endParaRPr lang="en-US" b="0" dirty="0">
                        <a:latin typeface="+mj-lt"/>
                        <a:cs typeface="Arial" pitchFamily="34" charset="0"/>
                      </a:endParaRPr>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r>
              <a:tr h="348349">
                <a:tc>
                  <a:txBody>
                    <a:bodyPr/>
                    <a:lstStyle/>
                    <a:p>
                      <a:r>
                        <a:rPr lang="en-US" dirty="0" smtClean="0"/>
                        <a:t>Carriers listed as active</a:t>
                      </a:r>
                      <a:endParaRPr lang="en-US" dirty="0">
                        <a:latin typeface="+mn-lt"/>
                        <a:cs typeface="Arial" pitchFamily="34" charset="0"/>
                      </a:endParaRPr>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bg1"/>
                    </a:solidFill>
                  </a:tcPr>
                </a:tc>
                <a:tc>
                  <a:txBody>
                    <a:bodyPr/>
                    <a:lstStyle/>
                    <a:p>
                      <a:r>
                        <a:rPr lang="en-US" dirty="0" smtClean="0"/>
                        <a:t>750K</a:t>
                      </a:r>
                      <a:endParaRPr lang="en-US" dirty="0">
                        <a:latin typeface="+mn-lt"/>
                        <a:cs typeface="Arial" pitchFamily="34" charset="0"/>
                      </a:endParaRPr>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bg1"/>
                    </a:solidFill>
                  </a:tcPr>
                </a:tc>
                <a:tc>
                  <a:txBody>
                    <a:bodyPr/>
                    <a:lstStyle/>
                    <a:p>
                      <a:r>
                        <a:rPr lang="en-US" dirty="0" smtClean="0"/>
                        <a:t>100%</a:t>
                      </a:r>
                      <a:endParaRPr lang="en-US" dirty="0">
                        <a:latin typeface="+mn-lt"/>
                        <a:cs typeface="Arial" pitchFamily="34" charset="0"/>
                      </a:endParaRPr>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bg1"/>
                    </a:solidFill>
                  </a:tcPr>
                </a:tc>
              </a:tr>
              <a:tr h="609611">
                <a:tc>
                  <a:txBody>
                    <a:bodyPr/>
                    <a:lstStyle/>
                    <a:p>
                      <a:r>
                        <a:rPr lang="en-US" dirty="0" smtClean="0">
                          <a:solidFill>
                            <a:schemeClr val="tx1"/>
                          </a:solidFill>
                        </a:rPr>
                        <a:t>Carriers with recent activity </a:t>
                      </a:r>
                    </a:p>
                    <a:p>
                      <a:pPr>
                        <a:buFont typeface="Arial" pitchFamily="34" charset="0"/>
                        <a:buNone/>
                      </a:pPr>
                      <a:r>
                        <a:rPr lang="en-US" dirty="0" smtClean="0">
                          <a:solidFill>
                            <a:schemeClr val="tx1"/>
                          </a:solidFill>
                        </a:rPr>
                        <a:t>“pulse” in last three</a:t>
                      </a:r>
                      <a:r>
                        <a:rPr lang="en-US" baseline="0" dirty="0" smtClean="0">
                          <a:solidFill>
                            <a:schemeClr val="tx1"/>
                          </a:solidFill>
                        </a:rPr>
                        <a:t> years </a:t>
                      </a:r>
                      <a:endParaRPr lang="en-US" dirty="0">
                        <a:solidFill>
                          <a:schemeClr val="tx1"/>
                        </a:solidFill>
                        <a:latin typeface="+mn-lt"/>
                        <a:cs typeface="Arial" pitchFamily="34" charset="0"/>
                      </a:endParaRPr>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bg2">
                        <a:lumMod val="40000"/>
                        <a:lumOff val="60000"/>
                      </a:schemeClr>
                    </a:solidFill>
                  </a:tcPr>
                </a:tc>
                <a:tc>
                  <a:txBody>
                    <a:bodyPr/>
                    <a:lstStyle/>
                    <a:p>
                      <a:r>
                        <a:rPr lang="en-US" dirty="0" smtClean="0">
                          <a:solidFill>
                            <a:schemeClr val="tx1"/>
                          </a:solidFill>
                        </a:rPr>
                        <a:t>525K</a:t>
                      </a:r>
                      <a:endParaRPr lang="en-US" dirty="0">
                        <a:solidFill>
                          <a:schemeClr val="tx1"/>
                        </a:solidFill>
                        <a:latin typeface="+mn-lt"/>
                        <a:cs typeface="Arial" pitchFamily="34" charset="0"/>
                      </a:endParaRPr>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bg2">
                        <a:lumMod val="40000"/>
                        <a:lumOff val="60000"/>
                      </a:schemeClr>
                    </a:solidFill>
                  </a:tcPr>
                </a:tc>
                <a:tc>
                  <a:txBody>
                    <a:bodyPr/>
                    <a:lstStyle/>
                    <a:p>
                      <a:r>
                        <a:rPr lang="en-US" dirty="0" smtClean="0">
                          <a:solidFill>
                            <a:schemeClr val="tx1"/>
                          </a:solidFill>
                        </a:rPr>
                        <a:t>100%</a:t>
                      </a:r>
                      <a:endParaRPr lang="en-US" dirty="0">
                        <a:solidFill>
                          <a:schemeClr val="tx1"/>
                        </a:solidFill>
                        <a:latin typeface="+mn-lt"/>
                        <a:cs typeface="Arial" pitchFamily="34" charset="0"/>
                      </a:endParaRPr>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bg2">
                        <a:lumMod val="40000"/>
                        <a:lumOff val="60000"/>
                      </a:schemeClr>
                    </a:solidFill>
                  </a:tcPr>
                </a:tc>
              </a:tr>
              <a:tr h="348349">
                <a:tc>
                  <a:txBody>
                    <a:bodyPr/>
                    <a:lstStyle/>
                    <a:p>
                      <a:r>
                        <a:rPr lang="en-US" dirty="0" smtClean="0">
                          <a:solidFill>
                            <a:schemeClr val="tx1"/>
                          </a:solidFill>
                        </a:rPr>
                        <a:t>Carriers with insufficient data</a:t>
                      </a:r>
                      <a:endParaRPr lang="en-US" dirty="0">
                        <a:solidFill>
                          <a:schemeClr val="tx1"/>
                        </a:solidFill>
                        <a:latin typeface="+mn-lt"/>
                        <a:cs typeface="Arial" pitchFamily="34" charset="0"/>
                      </a:endParaRPr>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bg2">
                        <a:lumMod val="40000"/>
                        <a:lumOff val="60000"/>
                      </a:schemeClr>
                    </a:solidFill>
                  </a:tcPr>
                </a:tc>
                <a:tc>
                  <a:txBody>
                    <a:bodyPr/>
                    <a:lstStyle/>
                    <a:p>
                      <a:r>
                        <a:rPr lang="en-US" dirty="0" smtClean="0">
                          <a:solidFill>
                            <a:schemeClr val="tx1"/>
                          </a:solidFill>
                        </a:rPr>
                        <a:t>325K </a:t>
                      </a:r>
                      <a:endParaRPr lang="en-US" dirty="0">
                        <a:solidFill>
                          <a:schemeClr val="tx1"/>
                        </a:solidFill>
                        <a:latin typeface="+mn-lt"/>
                        <a:cs typeface="Arial" pitchFamily="34" charset="0"/>
                      </a:endParaRPr>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bg2">
                        <a:lumMod val="40000"/>
                        <a:lumOff val="60000"/>
                      </a:schemeClr>
                    </a:solidFill>
                  </a:tcPr>
                </a:tc>
                <a:tc>
                  <a:txBody>
                    <a:bodyPr/>
                    <a:lstStyle/>
                    <a:p>
                      <a:r>
                        <a:rPr lang="en-US" dirty="0" smtClean="0">
                          <a:solidFill>
                            <a:schemeClr val="tx1"/>
                          </a:solidFill>
                        </a:rPr>
                        <a:t>8%</a:t>
                      </a:r>
                      <a:endParaRPr lang="en-US" dirty="0">
                        <a:solidFill>
                          <a:schemeClr val="tx1"/>
                        </a:solidFill>
                        <a:latin typeface="+mn-lt"/>
                        <a:cs typeface="Arial" pitchFamily="34" charset="0"/>
                      </a:endParaRPr>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bg2">
                        <a:lumMod val="40000"/>
                        <a:lumOff val="60000"/>
                      </a:schemeClr>
                    </a:solidFill>
                  </a:tcPr>
                </a:tc>
              </a:tr>
              <a:tr h="609611">
                <a:tc>
                  <a:txBody>
                    <a:bodyPr/>
                    <a:lstStyle/>
                    <a:p>
                      <a:r>
                        <a:rPr lang="en-US" dirty="0" smtClean="0">
                          <a:solidFill>
                            <a:schemeClr val="tx1"/>
                          </a:solidFill>
                        </a:rPr>
                        <a:t>Carriers</a:t>
                      </a:r>
                      <a:r>
                        <a:rPr lang="en-US" baseline="0" dirty="0" smtClean="0">
                          <a:solidFill>
                            <a:schemeClr val="tx1"/>
                          </a:solidFill>
                        </a:rPr>
                        <a:t> with sufficient data to be assessed in at least one BASIC</a:t>
                      </a:r>
                      <a:endParaRPr lang="en-US" dirty="0">
                        <a:solidFill>
                          <a:schemeClr val="tx1"/>
                        </a:solidFill>
                        <a:latin typeface="+mn-lt"/>
                        <a:cs typeface="Arial" pitchFamily="34" charset="0"/>
                      </a:endParaRPr>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bg2">
                        <a:lumMod val="40000"/>
                        <a:lumOff val="60000"/>
                      </a:schemeClr>
                    </a:solidFill>
                  </a:tcPr>
                </a:tc>
                <a:tc>
                  <a:txBody>
                    <a:bodyPr/>
                    <a:lstStyle/>
                    <a:p>
                      <a:r>
                        <a:rPr lang="en-US" dirty="0" smtClean="0">
                          <a:solidFill>
                            <a:schemeClr val="tx1"/>
                          </a:solidFill>
                        </a:rPr>
                        <a:t>200K </a:t>
                      </a:r>
                      <a:endParaRPr lang="en-US" dirty="0">
                        <a:solidFill>
                          <a:schemeClr val="tx1"/>
                        </a:solidFill>
                        <a:latin typeface="+mn-lt"/>
                        <a:cs typeface="Arial" pitchFamily="34" charset="0"/>
                      </a:endParaRPr>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bg2">
                        <a:lumMod val="40000"/>
                        <a:lumOff val="60000"/>
                      </a:schemeClr>
                    </a:solidFill>
                  </a:tcPr>
                </a:tc>
                <a:tc>
                  <a:txBody>
                    <a:bodyPr/>
                    <a:lstStyle/>
                    <a:p>
                      <a:r>
                        <a:rPr lang="en-US" dirty="0" smtClean="0">
                          <a:solidFill>
                            <a:schemeClr val="tx1"/>
                          </a:solidFill>
                        </a:rPr>
                        <a:t>92%</a:t>
                      </a:r>
                      <a:endParaRPr lang="en-US" dirty="0">
                        <a:solidFill>
                          <a:schemeClr val="tx1"/>
                        </a:solidFill>
                        <a:latin typeface="+mn-lt"/>
                        <a:cs typeface="Arial" pitchFamily="34" charset="0"/>
                      </a:endParaRPr>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bg2">
                        <a:lumMod val="40000"/>
                        <a:lumOff val="60000"/>
                      </a:schemeClr>
                    </a:solidFill>
                  </a:tcPr>
                </a:tc>
              </a:tr>
              <a:tr h="609611">
                <a:tc>
                  <a:txBody>
                    <a:bodyPr/>
                    <a:lstStyle/>
                    <a:p>
                      <a:r>
                        <a:rPr lang="en-US" dirty="0" smtClean="0"/>
                        <a:t>Carriers with sufficient </a:t>
                      </a:r>
                      <a:r>
                        <a:rPr lang="en-US" baseline="0" dirty="0" smtClean="0"/>
                        <a:t>negative information to have a percentile assigned</a:t>
                      </a:r>
                      <a:endParaRPr lang="en-US" dirty="0">
                        <a:latin typeface="+mn-lt"/>
                        <a:cs typeface="Arial" pitchFamily="34" charset="0"/>
                      </a:endParaRPr>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bg1"/>
                    </a:solidFill>
                  </a:tcPr>
                </a:tc>
                <a:tc>
                  <a:txBody>
                    <a:bodyPr/>
                    <a:lstStyle/>
                    <a:p>
                      <a:r>
                        <a:rPr lang="en-US" dirty="0" smtClean="0"/>
                        <a:t>92K</a:t>
                      </a:r>
                      <a:endParaRPr lang="en-US" dirty="0">
                        <a:latin typeface="+mn-lt"/>
                        <a:cs typeface="Arial" pitchFamily="34" charset="0"/>
                      </a:endParaRPr>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bg1"/>
                    </a:solidFill>
                  </a:tcPr>
                </a:tc>
                <a:tc>
                  <a:txBody>
                    <a:bodyPr/>
                    <a:lstStyle/>
                    <a:p>
                      <a:r>
                        <a:rPr lang="en-US" dirty="0" smtClean="0"/>
                        <a:t>83%</a:t>
                      </a:r>
                      <a:endParaRPr lang="en-US" dirty="0">
                        <a:latin typeface="+mn-lt"/>
                        <a:cs typeface="Arial" pitchFamily="34" charset="0"/>
                      </a:endParaRPr>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bg1"/>
                    </a:solidFill>
                  </a:tcPr>
                </a:tc>
              </a:tr>
              <a:tr h="827258">
                <a:tc>
                  <a:txBody>
                    <a:bodyPr/>
                    <a:lstStyle/>
                    <a:p>
                      <a:r>
                        <a:rPr lang="en-US" dirty="0" smtClean="0"/>
                        <a:t>Carriers</a:t>
                      </a:r>
                      <a:r>
                        <a:rPr lang="en-US" baseline="0" dirty="0" smtClean="0"/>
                        <a:t> with at least one BASIC above FMCSA intervention threshold</a:t>
                      </a:r>
                      <a:endParaRPr lang="en-US" dirty="0">
                        <a:latin typeface="+mn-lt"/>
                        <a:cs typeface="Arial" pitchFamily="34" charset="0"/>
                      </a:endParaRPr>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bg1"/>
                    </a:solidFill>
                  </a:tcPr>
                </a:tc>
                <a:tc>
                  <a:txBody>
                    <a:bodyPr/>
                    <a:lstStyle/>
                    <a:p>
                      <a:r>
                        <a:rPr lang="en-US" dirty="0" smtClean="0"/>
                        <a:t>50K</a:t>
                      </a:r>
                      <a:endParaRPr lang="en-US" dirty="0">
                        <a:latin typeface="+mn-lt"/>
                        <a:cs typeface="Arial" pitchFamily="34" charset="0"/>
                      </a:endParaRPr>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bg1"/>
                    </a:solidFill>
                  </a:tcPr>
                </a:tc>
                <a:tc>
                  <a:txBody>
                    <a:bodyPr/>
                    <a:lstStyle/>
                    <a:p>
                      <a:r>
                        <a:rPr lang="en-US" dirty="0" smtClean="0"/>
                        <a:t>45%</a:t>
                      </a:r>
                      <a:endParaRPr lang="en-US" dirty="0">
                        <a:latin typeface="+mn-lt"/>
                        <a:cs typeface="Arial" pitchFamily="34" charset="0"/>
                      </a:endParaRPr>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Effectiveness Testing</a:t>
            </a:r>
            <a:endParaRPr lang="en-US" dirty="0"/>
          </a:p>
        </p:txBody>
      </p:sp>
      <p:sp>
        <p:nvSpPr>
          <p:cNvPr id="3" name="Content Placeholder 2"/>
          <p:cNvSpPr>
            <a:spLocks noGrp="1"/>
          </p:cNvSpPr>
          <p:nvPr>
            <p:ph idx="1"/>
          </p:nvPr>
        </p:nvSpPr>
        <p:spPr/>
        <p:txBody>
          <a:bodyPr/>
          <a:lstStyle/>
          <a:p>
            <a:pPr>
              <a:buNone/>
            </a:pPr>
            <a:r>
              <a:rPr lang="en-US" sz="2000" dirty="0" smtClean="0"/>
              <a:t>Approach:</a:t>
            </a:r>
          </a:p>
          <a:p>
            <a:pPr>
              <a:buNone/>
            </a:pPr>
            <a:endParaRPr lang="en-US" sz="2000" dirty="0" smtClean="0"/>
          </a:p>
          <a:p>
            <a:pPr>
              <a:buNone/>
            </a:pPr>
            <a:r>
              <a:rPr lang="en-US" sz="2000" dirty="0" smtClean="0"/>
              <a:t>	Use historical data to examine the future crash rate of motor carriers above the SMS intervention threshold in one or more BASICs. </a:t>
            </a:r>
          </a:p>
          <a:p>
            <a:pPr marL="457200" indent="-457200">
              <a:buFont typeface="+mj-lt"/>
              <a:buAutoNum type="arabicPeriod"/>
            </a:pPr>
            <a:r>
              <a:rPr lang="en-US" sz="2000" dirty="0" smtClean="0"/>
              <a:t>Perform a simulated SMS run that calculates carrier percentile ranks for each BASIC as of January 2010 using historical data from calendar years 2008 and 2009</a:t>
            </a:r>
          </a:p>
          <a:p>
            <a:pPr marL="457200" indent="-457200">
              <a:buFont typeface="+mj-lt"/>
              <a:buAutoNum type="arabicPeriod"/>
            </a:pPr>
            <a:r>
              <a:rPr lang="en-US" sz="2000" dirty="0" smtClean="0"/>
              <a:t>Observe each carrier’s crash involvement over the 18-month period immediately following the simulated SMS timeframe : January 2010 to June 2011; and  </a:t>
            </a:r>
          </a:p>
          <a:p>
            <a:pPr marL="457200" indent="-457200">
              <a:buFont typeface="+mj-lt"/>
              <a:buAutoNum type="arabicPeriod"/>
            </a:pPr>
            <a:r>
              <a:rPr lang="en-US" sz="2000" dirty="0" smtClean="0"/>
              <a:t>Observe the relationship between the percentile ranks (from 0 to 100) in each BASIC and subsequent post-SMS carrier crash rates. </a:t>
            </a:r>
            <a:endParaRPr lang="en-US"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50C11F52-73DF-47B7-A9FF-153281BF721A}" type="slidenum">
              <a:rPr lang="en-US" sz="1200" b="0">
                <a:latin typeface="Arial" charset="0"/>
                <a:cs typeface="Arial" charset="0"/>
              </a:rPr>
              <a:pPr algn="r"/>
              <a:t>28</a:t>
            </a:fld>
            <a:endParaRPr lang="en-US" sz="1200" b="0" dirty="0">
              <a:latin typeface="Arial" charset="0"/>
              <a:cs typeface="Arial" charset="0"/>
            </a:endParaRPr>
          </a:p>
        </p:txBody>
      </p:sp>
      <p:sp>
        <p:nvSpPr>
          <p:cNvPr id="17411" name="Rectangle 2"/>
          <p:cNvSpPr>
            <a:spLocks noGrp="1" noChangeArrowheads="1"/>
          </p:cNvSpPr>
          <p:nvPr>
            <p:ph type="title" idx="4294967295"/>
          </p:nvPr>
        </p:nvSpPr>
        <p:spPr/>
        <p:txBody>
          <a:bodyPr/>
          <a:lstStyle/>
          <a:p>
            <a:pPr eaLnBrk="1" hangingPunct="1">
              <a:defRPr/>
            </a:pPr>
            <a:r>
              <a:rPr lang="en-US" b="1" dirty="0" smtClean="0">
                <a:latin typeface="Calibri" pitchFamily="34" charset="0"/>
                <a:ea typeface="ＭＳ Ｐゴシック"/>
                <a:cs typeface="ＭＳ Ｐゴシック"/>
              </a:rPr>
              <a:t>Effectiveness Testing Timeline</a:t>
            </a:r>
          </a:p>
        </p:txBody>
      </p:sp>
      <p:sp>
        <p:nvSpPr>
          <p:cNvPr id="51205" name="Text Box 5"/>
          <p:cNvSpPr txBox="1">
            <a:spLocks noChangeArrowheads="1"/>
          </p:cNvSpPr>
          <p:nvPr/>
        </p:nvSpPr>
        <p:spPr bwMode="auto">
          <a:xfrm>
            <a:off x="838200" y="2438400"/>
            <a:ext cx="1175322" cy="507831"/>
          </a:xfrm>
          <a:prstGeom prst="rect">
            <a:avLst/>
          </a:prstGeom>
          <a:noFill/>
          <a:ln w="9525" algn="ctr">
            <a:noFill/>
            <a:miter lim="800000"/>
            <a:headEnd/>
            <a:tailEnd/>
          </a:ln>
        </p:spPr>
        <p:txBody>
          <a:bodyPr wrap="none">
            <a:spAutoFit/>
          </a:bodyPr>
          <a:lstStyle/>
          <a:p>
            <a:pPr marL="342900" indent="-342900"/>
            <a:r>
              <a:rPr lang="en-US" sz="2700" dirty="0"/>
              <a:t>Jan ‘</a:t>
            </a:r>
            <a:r>
              <a:rPr lang="en-US" sz="2700" dirty="0" smtClean="0"/>
              <a:t>08</a:t>
            </a:r>
            <a:endParaRPr lang="en-US" sz="2700" dirty="0"/>
          </a:p>
        </p:txBody>
      </p:sp>
      <p:sp>
        <p:nvSpPr>
          <p:cNvPr id="51206" name="Text Box 6"/>
          <p:cNvSpPr txBox="1">
            <a:spLocks noChangeArrowheads="1"/>
          </p:cNvSpPr>
          <p:nvPr/>
        </p:nvSpPr>
        <p:spPr bwMode="auto">
          <a:xfrm>
            <a:off x="5105400" y="2438400"/>
            <a:ext cx="1175322" cy="507831"/>
          </a:xfrm>
          <a:prstGeom prst="rect">
            <a:avLst/>
          </a:prstGeom>
          <a:noFill/>
          <a:ln w="9525" algn="ctr">
            <a:noFill/>
            <a:miter lim="800000"/>
            <a:headEnd/>
            <a:tailEnd/>
          </a:ln>
        </p:spPr>
        <p:txBody>
          <a:bodyPr wrap="none">
            <a:spAutoFit/>
          </a:bodyPr>
          <a:lstStyle/>
          <a:p>
            <a:pPr marL="342900" indent="-342900"/>
            <a:r>
              <a:rPr lang="en-US" sz="2700" dirty="0"/>
              <a:t>Jan </a:t>
            </a:r>
            <a:r>
              <a:rPr lang="en-US" sz="2700" dirty="0" smtClean="0"/>
              <a:t>‘10</a:t>
            </a:r>
            <a:endParaRPr lang="en-US" sz="2700" dirty="0"/>
          </a:p>
        </p:txBody>
      </p:sp>
      <p:sp>
        <p:nvSpPr>
          <p:cNvPr id="51207" name="Text Box 7"/>
          <p:cNvSpPr txBox="1">
            <a:spLocks noChangeArrowheads="1"/>
          </p:cNvSpPr>
          <p:nvPr/>
        </p:nvSpPr>
        <p:spPr bwMode="auto">
          <a:xfrm>
            <a:off x="7162800" y="2438400"/>
            <a:ext cx="1189749" cy="507831"/>
          </a:xfrm>
          <a:prstGeom prst="rect">
            <a:avLst/>
          </a:prstGeom>
          <a:noFill/>
          <a:ln w="9525" algn="ctr">
            <a:noFill/>
            <a:miter lim="800000"/>
            <a:headEnd/>
            <a:tailEnd/>
          </a:ln>
        </p:spPr>
        <p:txBody>
          <a:bodyPr wrap="none">
            <a:spAutoFit/>
          </a:bodyPr>
          <a:lstStyle/>
          <a:p>
            <a:pPr marL="342900" indent="-342900"/>
            <a:r>
              <a:rPr lang="en-US" sz="2700" dirty="0"/>
              <a:t>Jun </a:t>
            </a:r>
            <a:r>
              <a:rPr lang="en-US" sz="2700" dirty="0" smtClean="0"/>
              <a:t>‘11</a:t>
            </a:r>
            <a:endParaRPr lang="en-US" sz="2700" dirty="0"/>
          </a:p>
        </p:txBody>
      </p:sp>
      <p:sp>
        <p:nvSpPr>
          <p:cNvPr id="51208" name="Line 8"/>
          <p:cNvSpPr>
            <a:spLocks noChangeShapeType="1"/>
          </p:cNvSpPr>
          <p:nvPr/>
        </p:nvSpPr>
        <p:spPr bwMode="auto">
          <a:xfrm flipV="1">
            <a:off x="6580187" y="3352800"/>
            <a:ext cx="1676400" cy="0"/>
          </a:xfrm>
          <a:prstGeom prst="line">
            <a:avLst/>
          </a:prstGeom>
          <a:noFill/>
          <a:ln w="28575">
            <a:solidFill>
              <a:srgbClr val="000080"/>
            </a:solidFill>
            <a:round/>
            <a:headEnd/>
            <a:tailEnd/>
          </a:ln>
        </p:spPr>
        <p:txBody>
          <a:bodyPr/>
          <a:lstStyle/>
          <a:p>
            <a:endParaRPr lang="en-US" dirty="0"/>
          </a:p>
        </p:txBody>
      </p:sp>
      <p:sp>
        <p:nvSpPr>
          <p:cNvPr id="51209" name="Text Box 9"/>
          <p:cNvSpPr txBox="1">
            <a:spLocks noChangeArrowheads="1"/>
          </p:cNvSpPr>
          <p:nvPr/>
        </p:nvSpPr>
        <p:spPr bwMode="auto">
          <a:xfrm>
            <a:off x="1703387" y="3489325"/>
            <a:ext cx="3276600" cy="854075"/>
          </a:xfrm>
          <a:prstGeom prst="rect">
            <a:avLst/>
          </a:prstGeom>
          <a:noFill/>
          <a:ln w="9525" algn="ctr">
            <a:noFill/>
            <a:miter lim="800000"/>
            <a:headEnd/>
            <a:tailEnd/>
          </a:ln>
        </p:spPr>
        <p:txBody>
          <a:bodyPr>
            <a:spAutoFit/>
          </a:bodyPr>
          <a:lstStyle/>
          <a:p>
            <a:pPr marL="342900" indent="-342900" algn="ctr"/>
            <a:r>
              <a:rPr lang="en-US" sz="2500" dirty="0"/>
              <a:t>24 Months of data for CSMS Run</a:t>
            </a:r>
          </a:p>
        </p:txBody>
      </p:sp>
      <p:sp>
        <p:nvSpPr>
          <p:cNvPr id="51210" name="Line 10"/>
          <p:cNvSpPr>
            <a:spLocks noChangeShapeType="1"/>
          </p:cNvSpPr>
          <p:nvPr/>
        </p:nvSpPr>
        <p:spPr bwMode="auto">
          <a:xfrm>
            <a:off x="1322387" y="3886200"/>
            <a:ext cx="4114800" cy="0"/>
          </a:xfrm>
          <a:prstGeom prst="line">
            <a:avLst/>
          </a:prstGeom>
          <a:noFill/>
          <a:ln w="9525">
            <a:solidFill>
              <a:schemeClr val="tx1"/>
            </a:solidFill>
            <a:round/>
            <a:headEnd type="triangle" w="med" len="med"/>
            <a:tailEnd type="triangle" w="med" len="med"/>
          </a:ln>
        </p:spPr>
        <p:txBody>
          <a:bodyPr/>
          <a:lstStyle/>
          <a:p>
            <a:endParaRPr lang="en-US" dirty="0"/>
          </a:p>
        </p:txBody>
      </p:sp>
      <p:sp>
        <p:nvSpPr>
          <p:cNvPr id="51213" name="Text Box 13"/>
          <p:cNvSpPr txBox="1">
            <a:spLocks noChangeArrowheads="1"/>
          </p:cNvSpPr>
          <p:nvPr/>
        </p:nvSpPr>
        <p:spPr bwMode="auto">
          <a:xfrm>
            <a:off x="5741987" y="3581400"/>
            <a:ext cx="2308225" cy="863600"/>
          </a:xfrm>
          <a:prstGeom prst="rect">
            <a:avLst/>
          </a:prstGeom>
          <a:noFill/>
          <a:ln w="9525" algn="ctr">
            <a:noFill/>
            <a:miter lim="800000"/>
            <a:headEnd/>
            <a:tailEnd/>
          </a:ln>
        </p:spPr>
        <p:txBody>
          <a:bodyPr wrap="none">
            <a:spAutoFit/>
          </a:bodyPr>
          <a:lstStyle/>
          <a:p>
            <a:pPr marL="342900" indent="-342900"/>
            <a:r>
              <a:rPr lang="en-US" sz="2300" dirty="0"/>
              <a:t>Post-Identification</a:t>
            </a:r>
          </a:p>
          <a:p>
            <a:pPr marL="342900" indent="-342900"/>
            <a:r>
              <a:rPr lang="en-US" sz="2300" dirty="0"/>
              <a:t>    Crash Period</a:t>
            </a:r>
          </a:p>
        </p:txBody>
      </p:sp>
      <p:sp>
        <p:nvSpPr>
          <p:cNvPr id="51214" name="Line 14"/>
          <p:cNvSpPr>
            <a:spLocks noChangeShapeType="1"/>
          </p:cNvSpPr>
          <p:nvPr/>
        </p:nvSpPr>
        <p:spPr bwMode="auto">
          <a:xfrm>
            <a:off x="5513387" y="4724400"/>
            <a:ext cx="2743200" cy="0"/>
          </a:xfrm>
          <a:prstGeom prst="line">
            <a:avLst/>
          </a:prstGeom>
          <a:noFill/>
          <a:ln w="9525">
            <a:solidFill>
              <a:schemeClr val="tx1"/>
            </a:solidFill>
            <a:round/>
            <a:headEnd type="triangle" w="med" len="med"/>
            <a:tailEnd type="triangle" w="med" len="med"/>
          </a:ln>
        </p:spPr>
        <p:txBody>
          <a:bodyPr/>
          <a:lstStyle/>
          <a:p>
            <a:endParaRPr lang="en-US" dirty="0"/>
          </a:p>
        </p:txBody>
      </p:sp>
      <p:sp>
        <p:nvSpPr>
          <p:cNvPr id="51215" name="Line 15"/>
          <p:cNvSpPr>
            <a:spLocks noChangeShapeType="1"/>
          </p:cNvSpPr>
          <p:nvPr/>
        </p:nvSpPr>
        <p:spPr bwMode="auto">
          <a:xfrm flipV="1">
            <a:off x="1246187" y="3352800"/>
            <a:ext cx="1066800" cy="0"/>
          </a:xfrm>
          <a:prstGeom prst="line">
            <a:avLst/>
          </a:prstGeom>
          <a:noFill/>
          <a:ln w="28575">
            <a:solidFill>
              <a:srgbClr val="000080"/>
            </a:solidFill>
            <a:round/>
            <a:headEnd/>
            <a:tailEnd/>
          </a:ln>
        </p:spPr>
        <p:txBody>
          <a:bodyPr/>
          <a:lstStyle/>
          <a:p>
            <a:endParaRPr lang="en-US" dirty="0"/>
          </a:p>
        </p:txBody>
      </p:sp>
      <p:sp>
        <p:nvSpPr>
          <p:cNvPr id="51216" name="Line 16"/>
          <p:cNvSpPr>
            <a:spLocks noChangeShapeType="1"/>
          </p:cNvSpPr>
          <p:nvPr/>
        </p:nvSpPr>
        <p:spPr bwMode="auto">
          <a:xfrm flipV="1">
            <a:off x="2312987" y="3352800"/>
            <a:ext cx="1066800" cy="0"/>
          </a:xfrm>
          <a:prstGeom prst="line">
            <a:avLst/>
          </a:prstGeom>
          <a:noFill/>
          <a:ln w="28575">
            <a:solidFill>
              <a:srgbClr val="000080"/>
            </a:solidFill>
            <a:round/>
            <a:headEnd/>
            <a:tailEnd/>
          </a:ln>
        </p:spPr>
        <p:txBody>
          <a:bodyPr/>
          <a:lstStyle/>
          <a:p>
            <a:endParaRPr lang="en-US" dirty="0"/>
          </a:p>
        </p:txBody>
      </p:sp>
      <p:sp>
        <p:nvSpPr>
          <p:cNvPr id="51217" name="Line 17"/>
          <p:cNvSpPr>
            <a:spLocks noChangeShapeType="1"/>
          </p:cNvSpPr>
          <p:nvPr/>
        </p:nvSpPr>
        <p:spPr bwMode="auto">
          <a:xfrm flipV="1">
            <a:off x="3379787" y="3352800"/>
            <a:ext cx="1066800" cy="0"/>
          </a:xfrm>
          <a:prstGeom prst="line">
            <a:avLst/>
          </a:prstGeom>
          <a:noFill/>
          <a:ln w="28575">
            <a:solidFill>
              <a:srgbClr val="000080"/>
            </a:solidFill>
            <a:round/>
            <a:headEnd/>
            <a:tailEnd/>
          </a:ln>
        </p:spPr>
        <p:txBody>
          <a:bodyPr/>
          <a:lstStyle/>
          <a:p>
            <a:endParaRPr lang="en-US" dirty="0"/>
          </a:p>
        </p:txBody>
      </p:sp>
      <p:sp>
        <p:nvSpPr>
          <p:cNvPr id="51218" name="Line 18"/>
          <p:cNvSpPr>
            <a:spLocks noChangeShapeType="1"/>
          </p:cNvSpPr>
          <p:nvPr/>
        </p:nvSpPr>
        <p:spPr bwMode="auto">
          <a:xfrm flipV="1">
            <a:off x="4446587" y="3352800"/>
            <a:ext cx="1066800" cy="0"/>
          </a:xfrm>
          <a:prstGeom prst="line">
            <a:avLst/>
          </a:prstGeom>
          <a:noFill/>
          <a:ln w="28575">
            <a:solidFill>
              <a:srgbClr val="000080"/>
            </a:solidFill>
            <a:round/>
            <a:headEnd/>
            <a:tailEnd/>
          </a:ln>
        </p:spPr>
        <p:txBody>
          <a:bodyPr/>
          <a:lstStyle/>
          <a:p>
            <a:endParaRPr lang="en-US" dirty="0"/>
          </a:p>
        </p:txBody>
      </p:sp>
      <p:sp>
        <p:nvSpPr>
          <p:cNvPr id="51219" name="Line 19"/>
          <p:cNvSpPr>
            <a:spLocks noChangeShapeType="1"/>
          </p:cNvSpPr>
          <p:nvPr/>
        </p:nvSpPr>
        <p:spPr bwMode="auto">
          <a:xfrm flipV="1">
            <a:off x="5513387" y="3352800"/>
            <a:ext cx="1066800" cy="0"/>
          </a:xfrm>
          <a:prstGeom prst="line">
            <a:avLst/>
          </a:prstGeom>
          <a:noFill/>
          <a:ln w="28575">
            <a:solidFill>
              <a:srgbClr val="000080"/>
            </a:solidFill>
            <a:round/>
            <a:headEnd/>
            <a:tailEnd/>
          </a:ln>
        </p:spPr>
        <p:txBody>
          <a:bodyPr/>
          <a:lstStyle/>
          <a:p>
            <a:endParaRPr lang="en-US" dirty="0"/>
          </a:p>
        </p:txBody>
      </p:sp>
      <p:sp>
        <p:nvSpPr>
          <p:cNvPr id="51221" name="Line 21"/>
          <p:cNvSpPr>
            <a:spLocks noChangeShapeType="1"/>
          </p:cNvSpPr>
          <p:nvPr/>
        </p:nvSpPr>
        <p:spPr bwMode="auto">
          <a:xfrm>
            <a:off x="1246187" y="2971800"/>
            <a:ext cx="0" cy="609600"/>
          </a:xfrm>
          <a:prstGeom prst="line">
            <a:avLst/>
          </a:prstGeom>
          <a:noFill/>
          <a:ln w="31750">
            <a:solidFill>
              <a:srgbClr val="000080"/>
            </a:solidFill>
            <a:round/>
            <a:headEnd/>
            <a:tailEnd/>
          </a:ln>
        </p:spPr>
        <p:txBody>
          <a:bodyPr/>
          <a:lstStyle/>
          <a:p>
            <a:endParaRPr lang="en-US" dirty="0"/>
          </a:p>
        </p:txBody>
      </p:sp>
      <p:sp>
        <p:nvSpPr>
          <p:cNvPr id="51222" name="Line 22"/>
          <p:cNvSpPr>
            <a:spLocks noChangeShapeType="1"/>
          </p:cNvSpPr>
          <p:nvPr/>
        </p:nvSpPr>
        <p:spPr bwMode="auto">
          <a:xfrm>
            <a:off x="5513387" y="2971800"/>
            <a:ext cx="0" cy="2362200"/>
          </a:xfrm>
          <a:prstGeom prst="line">
            <a:avLst/>
          </a:prstGeom>
          <a:noFill/>
          <a:ln w="31750">
            <a:solidFill>
              <a:srgbClr val="000080"/>
            </a:solidFill>
            <a:round/>
            <a:headEnd/>
            <a:tailEnd/>
          </a:ln>
        </p:spPr>
        <p:txBody>
          <a:bodyPr/>
          <a:lstStyle/>
          <a:p>
            <a:endParaRPr lang="en-US" dirty="0"/>
          </a:p>
        </p:txBody>
      </p:sp>
      <p:sp>
        <p:nvSpPr>
          <p:cNvPr id="51223" name="Line 23"/>
          <p:cNvSpPr>
            <a:spLocks noChangeShapeType="1"/>
          </p:cNvSpPr>
          <p:nvPr/>
        </p:nvSpPr>
        <p:spPr bwMode="auto">
          <a:xfrm>
            <a:off x="8256587" y="2971800"/>
            <a:ext cx="0" cy="2362200"/>
          </a:xfrm>
          <a:prstGeom prst="line">
            <a:avLst/>
          </a:prstGeom>
          <a:noFill/>
          <a:ln w="31750">
            <a:solidFill>
              <a:srgbClr val="000080"/>
            </a:solidFill>
            <a:round/>
            <a:headEnd/>
            <a:tailEnd/>
          </a:ln>
        </p:spPr>
        <p:txBody>
          <a:bodyPr/>
          <a:lstStyle/>
          <a:p>
            <a:endParaRPr lang="en-US" dirty="0"/>
          </a:p>
        </p:txBody>
      </p:sp>
      <p:sp>
        <p:nvSpPr>
          <p:cNvPr id="2" name="TextBox 1"/>
          <p:cNvSpPr txBox="1"/>
          <p:nvPr/>
        </p:nvSpPr>
        <p:spPr>
          <a:xfrm>
            <a:off x="4343400" y="1252061"/>
            <a:ext cx="2514601" cy="1200329"/>
          </a:xfrm>
          <a:prstGeom prst="rect">
            <a:avLst/>
          </a:prstGeom>
          <a:noFill/>
        </p:spPr>
        <p:txBody>
          <a:bodyPr wrap="square" rtlCol="0">
            <a:spAutoFit/>
          </a:bodyPr>
          <a:lstStyle/>
          <a:p>
            <a:pPr algn="ctr"/>
            <a:r>
              <a:rPr lang="en-US" sz="2400" dirty="0"/>
              <a:t>CSMS Identification Run Date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latin typeface="Calibri" pitchFamily="34" charset="0"/>
                <a:ea typeface="ＭＳ Ｐゴシック"/>
                <a:cs typeface="ＭＳ Ｐゴシック"/>
              </a:rPr>
              <a:t>Unsafe Driving BASIC, Straight Segment</a:t>
            </a:r>
          </a:p>
        </p:txBody>
      </p:sp>
      <p:graphicFrame>
        <p:nvGraphicFramePr>
          <p:cNvPr id="4" name="Chart 3"/>
          <p:cNvGraphicFramePr>
            <a:graphicFrameLocks/>
          </p:cNvGraphicFramePr>
          <p:nvPr>
            <p:extLst>
              <p:ext uri="{D42A27DB-BD31-4B8C-83A1-F6EECF244321}">
                <p14:modId xmlns:p14="http://schemas.microsoft.com/office/powerpoint/2010/main" val="2236592462"/>
              </p:ext>
            </p:extLst>
          </p:nvPr>
        </p:nvGraphicFramePr>
        <p:xfrm>
          <a:off x="0" y="1143000"/>
          <a:ext cx="9144000" cy="5715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16163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p>
        </p:txBody>
      </p:sp>
      <p:sp>
        <p:nvSpPr>
          <p:cNvPr id="3" name="Content Placeholder 2"/>
          <p:cNvSpPr>
            <a:spLocks noGrp="1"/>
          </p:cNvSpPr>
          <p:nvPr>
            <p:ph idx="1"/>
          </p:nvPr>
        </p:nvSpPr>
        <p:spPr/>
        <p:txBody>
          <a:bodyPr/>
          <a:lstStyle/>
          <a:p>
            <a:r>
              <a:rPr lang="en-US" dirty="0" smtClean="0"/>
              <a:t>Discussion of SMS improvements under consideration for next round</a:t>
            </a:r>
          </a:p>
          <a:p>
            <a:pPr>
              <a:buNone/>
            </a:pPr>
            <a:endParaRPr lang="en-US" dirty="0" smtClean="0"/>
          </a:p>
          <a:p>
            <a:r>
              <a:rPr lang="en-US" dirty="0" smtClean="0"/>
              <a:t>MCSAC Task 12-03</a:t>
            </a:r>
          </a:p>
          <a:p>
            <a:pPr lvl="1"/>
            <a:r>
              <a:rPr lang="en-US" dirty="0" smtClean="0"/>
              <a:t>Evaluation of and Recommendations on the CSA Program</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latin typeface="Calibri" pitchFamily="34" charset="0"/>
                <a:ea typeface="ＭＳ Ｐゴシック"/>
                <a:cs typeface="ＭＳ Ｐゴシック"/>
              </a:rPr>
              <a:t>Unsafe Driving BASIC, Combo Segment</a:t>
            </a:r>
          </a:p>
        </p:txBody>
      </p:sp>
      <p:graphicFrame>
        <p:nvGraphicFramePr>
          <p:cNvPr id="4" name="Chart 3"/>
          <p:cNvGraphicFramePr>
            <a:graphicFrameLocks/>
          </p:cNvGraphicFramePr>
          <p:nvPr>
            <p:extLst>
              <p:ext uri="{D42A27DB-BD31-4B8C-83A1-F6EECF244321}">
                <p14:modId xmlns:p14="http://schemas.microsoft.com/office/powerpoint/2010/main" val="2780258661"/>
              </p:ext>
            </p:extLst>
          </p:nvPr>
        </p:nvGraphicFramePr>
        <p:xfrm>
          <a:off x="0" y="1143000"/>
          <a:ext cx="9144000" cy="5715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97432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latin typeface="Calibri" pitchFamily="34" charset="0"/>
                <a:ea typeface="ＭＳ Ｐゴシック"/>
                <a:cs typeface="ＭＳ Ｐゴシック"/>
              </a:rPr>
              <a:t>Crash Indicator, Straight Segment</a:t>
            </a:r>
          </a:p>
        </p:txBody>
      </p:sp>
      <p:graphicFrame>
        <p:nvGraphicFramePr>
          <p:cNvPr id="4" name="Chart 3"/>
          <p:cNvGraphicFramePr>
            <a:graphicFrameLocks/>
          </p:cNvGraphicFramePr>
          <p:nvPr>
            <p:extLst>
              <p:ext uri="{D42A27DB-BD31-4B8C-83A1-F6EECF244321}">
                <p14:modId xmlns:p14="http://schemas.microsoft.com/office/powerpoint/2010/main" val="2819089303"/>
              </p:ext>
            </p:extLst>
          </p:nvPr>
        </p:nvGraphicFramePr>
        <p:xfrm>
          <a:off x="0" y="1143000"/>
          <a:ext cx="9144000" cy="5715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164446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latin typeface="Calibri" pitchFamily="34" charset="0"/>
                <a:ea typeface="ＭＳ Ｐゴシック"/>
                <a:cs typeface="ＭＳ Ｐゴシック"/>
              </a:rPr>
              <a:t>Crash Indicator, Combo Segment</a:t>
            </a:r>
          </a:p>
        </p:txBody>
      </p:sp>
      <p:graphicFrame>
        <p:nvGraphicFramePr>
          <p:cNvPr id="5" name="Chart 4"/>
          <p:cNvGraphicFramePr>
            <a:graphicFrameLocks/>
          </p:cNvGraphicFramePr>
          <p:nvPr>
            <p:extLst>
              <p:ext uri="{D42A27DB-BD31-4B8C-83A1-F6EECF244321}">
                <p14:modId xmlns:p14="http://schemas.microsoft.com/office/powerpoint/2010/main" val="718469698"/>
              </p:ext>
            </p:extLst>
          </p:nvPr>
        </p:nvGraphicFramePr>
        <p:xfrm>
          <a:off x="0" y="1143000"/>
          <a:ext cx="9144000" cy="5715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2926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latin typeface="Calibri" pitchFamily="34" charset="0"/>
                <a:ea typeface="ＭＳ Ｐゴシック"/>
                <a:cs typeface="ＭＳ Ｐゴシック"/>
              </a:rPr>
              <a:t>Fatigued Driving BASIC</a:t>
            </a:r>
          </a:p>
        </p:txBody>
      </p:sp>
      <p:graphicFrame>
        <p:nvGraphicFramePr>
          <p:cNvPr id="4" name="Chart 3"/>
          <p:cNvGraphicFramePr>
            <a:graphicFrameLocks/>
          </p:cNvGraphicFramePr>
          <p:nvPr>
            <p:extLst>
              <p:ext uri="{D42A27DB-BD31-4B8C-83A1-F6EECF244321}">
                <p14:modId xmlns:p14="http://schemas.microsoft.com/office/powerpoint/2010/main" val="35336819"/>
              </p:ext>
            </p:extLst>
          </p:nvPr>
        </p:nvGraphicFramePr>
        <p:xfrm>
          <a:off x="-19050" y="1143000"/>
          <a:ext cx="9163050" cy="5715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03653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latin typeface="Calibri" pitchFamily="34" charset="0"/>
                <a:ea typeface="ＭＳ Ｐゴシック"/>
                <a:cs typeface="ＭＳ Ｐゴシック"/>
              </a:rPr>
              <a:t>Vehicle Maintenance BASIC</a:t>
            </a:r>
          </a:p>
        </p:txBody>
      </p:sp>
      <p:graphicFrame>
        <p:nvGraphicFramePr>
          <p:cNvPr id="4" name="Chart 3"/>
          <p:cNvGraphicFramePr>
            <a:graphicFrameLocks/>
          </p:cNvGraphicFramePr>
          <p:nvPr>
            <p:extLst>
              <p:ext uri="{D42A27DB-BD31-4B8C-83A1-F6EECF244321}">
                <p14:modId xmlns:p14="http://schemas.microsoft.com/office/powerpoint/2010/main" val="2113593043"/>
              </p:ext>
            </p:extLst>
          </p:nvPr>
        </p:nvGraphicFramePr>
        <p:xfrm>
          <a:off x="0" y="1143000"/>
          <a:ext cx="9144000" cy="5715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03653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latin typeface="Calibri" pitchFamily="34" charset="0"/>
                <a:ea typeface="ＭＳ Ｐゴシック"/>
                <a:cs typeface="ＭＳ Ｐゴシック"/>
              </a:rPr>
              <a:t>Driver Fitness BASIC</a:t>
            </a:r>
          </a:p>
        </p:txBody>
      </p:sp>
      <p:graphicFrame>
        <p:nvGraphicFramePr>
          <p:cNvPr id="4" name="Chart 3"/>
          <p:cNvGraphicFramePr>
            <a:graphicFrameLocks/>
          </p:cNvGraphicFramePr>
          <p:nvPr>
            <p:extLst>
              <p:ext uri="{D42A27DB-BD31-4B8C-83A1-F6EECF244321}">
                <p14:modId xmlns:p14="http://schemas.microsoft.com/office/powerpoint/2010/main" val="1899114832"/>
              </p:ext>
            </p:extLst>
          </p:nvPr>
        </p:nvGraphicFramePr>
        <p:xfrm>
          <a:off x="0" y="1143000"/>
          <a:ext cx="9144000" cy="5715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03653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Effectiveness Results </a:t>
            </a:r>
            <a:endParaRPr lang="en-US" sz="2800" dirty="0"/>
          </a:p>
        </p:txBody>
      </p:sp>
      <p:sp>
        <p:nvSpPr>
          <p:cNvPr id="3" name="Content Placeholder 2"/>
          <p:cNvSpPr>
            <a:spLocks noGrp="1"/>
          </p:cNvSpPr>
          <p:nvPr>
            <p:ph idx="1"/>
          </p:nvPr>
        </p:nvSpPr>
        <p:spPr>
          <a:xfrm>
            <a:off x="228600" y="1371600"/>
            <a:ext cx="8686800" cy="4873752"/>
          </a:xfrm>
        </p:spPr>
        <p:txBody>
          <a:bodyPr/>
          <a:lstStyle/>
          <a:p>
            <a:r>
              <a:rPr lang="en-US" sz="2000" dirty="0" smtClean="0"/>
              <a:t>A particularly strong association exists between high percentile ranks in the Unsafe Driving and Fatigued Driving (Hours-of-Service) BASICs and crashes</a:t>
            </a:r>
          </a:p>
          <a:p>
            <a:r>
              <a:rPr lang="en-US" sz="2000" dirty="0" smtClean="0"/>
              <a:t>Driver Fitness BASIC does not have a statistical association with crash risk.</a:t>
            </a:r>
          </a:p>
          <a:p>
            <a:r>
              <a:rPr lang="en-US" sz="2000" dirty="0" smtClean="0"/>
              <a:t>FMCSA optimizes resources and oversight responsibilities through more stringent Intervention Thresholds for BASICs with strongest associations to crash risk.</a:t>
            </a:r>
          </a:p>
          <a:p>
            <a:pPr>
              <a:buNone/>
            </a:pPr>
            <a:endParaRPr lang="en-US" b="1" dirty="0" smtClean="0"/>
          </a:p>
          <a:p>
            <a:pPr marL="0" indent="0">
              <a:buNone/>
            </a:pPr>
            <a:endParaRPr lang="en-US" b="1" dirty="0" smtClean="0"/>
          </a:p>
          <a:p>
            <a:pPr marL="0" indent="0">
              <a:buNone/>
            </a:pPr>
            <a:endParaRPr lang="en-US" b="1" dirty="0"/>
          </a:p>
        </p:txBody>
      </p:sp>
      <p:sp>
        <p:nvSpPr>
          <p:cNvPr id="4" name="Slide Number Placeholder 3"/>
          <p:cNvSpPr>
            <a:spLocks noGrp="1"/>
          </p:cNvSpPr>
          <p:nvPr>
            <p:ph type="sldNum" sz="quarter" idx="4294967295"/>
          </p:nvPr>
        </p:nvSpPr>
        <p:spPr>
          <a:xfrm>
            <a:off x="8153400" y="6400800"/>
            <a:ext cx="762000" cy="365125"/>
          </a:xfrm>
          <a:prstGeom prst="rect">
            <a:avLst/>
          </a:prstGeom>
        </p:spPr>
        <p:txBody>
          <a:bodyPr/>
          <a:lstStyle/>
          <a:p>
            <a:endParaRPr lang="en-US"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657600"/>
            <a:ext cx="6961187" cy="241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06623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685800" y="228600"/>
            <a:ext cx="8229600" cy="762000"/>
          </a:xfrm>
        </p:spPr>
        <p:txBody>
          <a:bodyPr>
            <a:noAutofit/>
          </a:bodyPr>
          <a:lstStyle/>
          <a:p>
            <a:pPr marL="0" indent="0">
              <a:buFont typeface="Arial" pitchFamily="34" charset="0"/>
              <a:buNone/>
              <a:defRPr/>
            </a:pPr>
            <a:r>
              <a:rPr lang="en-US" b="1" dirty="0" smtClean="0">
                <a:solidFill>
                  <a:schemeClr val="bg1"/>
                </a:solidFill>
              </a:rPr>
              <a:t>High-Risk Motor Carrier Criteria</a:t>
            </a:r>
            <a:r>
              <a:rPr lang="en-US" b="1" dirty="0" smtClean="0"/>
              <a:t>:</a:t>
            </a:r>
          </a:p>
          <a:p>
            <a:pPr>
              <a:defRPr/>
            </a:pPr>
            <a:endParaRPr lang="en-US" dirty="0" smtClean="0"/>
          </a:p>
          <a:p>
            <a:pPr>
              <a:defRPr/>
            </a:pPr>
            <a:endParaRPr lang="en-US" dirty="0" smtClean="0"/>
          </a:p>
          <a:p>
            <a:pPr marL="0" indent="0">
              <a:buFont typeface="Arial" pitchFamily="34" charset="0"/>
              <a:buNone/>
              <a:defRPr/>
            </a:pPr>
            <a:endParaRPr lang="en-US" sz="2000" b="1" dirty="0" smtClean="0"/>
          </a:p>
          <a:p>
            <a:pPr marL="0" indent="0">
              <a:buNone/>
              <a:defRPr/>
            </a:pPr>
            <a:endParaRPr lang="en-US" dirty="0"/>
          </a:p>
        </p:txBody>
      </p:sp>
      <p:grpSp>
        <p:nvGrpSpPr>
          <p:cNvPr id="3" name="Group 3"/>
          <p:cNvGrpSpPr>
            <a:grpSpLocks/>
          </p:cNvGrpSpPr>
          <p:nvPr/>
        </p:nvGrpSpPr>
        <p:grpSpPr bwMode="auto">
          <a:xfrm>
            <a:off x="533400" y="1600200"/>
            <a:ext cx="7886700" cy="1533525"/>
            <a:chOff x="176236" y="1676400"/>
            <a:chExt cx="8624864" cy="1676400"/>
          </a:xfrm>
        </p:grpSpPr>
        <p:sp>
          <p:nvSpPr>
            <p:cNvPr id="16" name="Rounded Rectangle 15"/>
            <p:cNvSpPr/>
            <p:nvPr/>
          </p:nvSpPr>
          <p:spPr>
            <a:xfrm>
              <a:off x="176236" y="1676400"/>
              <a:ext cx="3428766" cy="1676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600" dirty="0" smtClean="0">
                  <a:solidFill>
                    <a:srgbClr val="1D2250"/>
                  </a:solidFill>
                </a:rPr>
                <a:t>Crash </a:t>
              </a:r>
              <a:r>
                <a:rPr lang="en-US" sz="1600" b="1" u="sng" dirty="0" smtClean="0">
                  <a:solidFill>
                    <a:srgbClr val="1D2250"/>
                  </a:solidFill>
                </a:rPr>
                <a:t>OR</a:t>
              </a:r>
              <a:r>
                <a:rPr lang="en-US" sz="1600" dirty="0" smtClean="0">
                  <a:solidFill>
                    <a:srgbClr val="1D2250"/>
                  </a:solidFill>
                </a:rPr>
                <a:t> Fatigue </a:t>
              </a:r>
              <a:r>
                <a:rPr lang="en-US" sz="1600" b="1" u="sng" dirty="0" smtClean="0">
                  <a:solidFill>
                    <a:srgbClr val="1D2250"/>
                  </a:solidFill>
                </a:rPr>
                <a:t>OR</a:t>
              </a:r>
              <a:r>
                <a:rPr lang="en-US" sz="1600" dirty="0" smtClean="0">
                  <a:solidFill>
                    <a:srgbClr val="1D2250"/>
                  </a:solidFill>
                </a:rPr>
                <a:t> Unsafe </a:t>
              </a:r>
              <a:r>
                <a:rPr lang="en-US" sz="1600" b="1" dirty="0" smtClean="0">
                  <a:solidFill>
                    <a:srgbClr val="1D2250"/>
                  </a:solidFill>
                </a:rPr>
                <a:t>≥</a:t>
              </a:r>
              <a:r>
                <a:rPr lang="en-US" sz="1600" dirty="0" smtClean="0">
                  <a:solidFill>
                    <a:srgbClr val="1D2250"/>
                  </a:solidFill>
                </a:rPr>
                <a:t> 85</a:t>
              </a:r>
            </a:p>
            <a:p>
              <a:pPr algn="ctr">
                <a:defRPr/>
              </a:pPr>
              <a:r>
                <a:rPr lang="en-US" sz="2400" b="1" dirty="0">
                  <a:solidFill>
                    <a:srgbClr val="1D2250"/>
                  </a:solidFill>
                </a:rPr>
                <a:t>+</a:t>
              </a:r>
              <a:endParaRPr lang="en-US" sz="2400" b="1" dirty="0" smtClean="0">
                <a:solidFill>
                  <a:srgbClr val="1D2250"/>
                </a:solidFill>
              </a:endParaRPr>
            </a:p>
            <a:p>
              <a:pPr algn="ctr">
                <a:defRPr/>
              </a:pPr>
              <a:r>
                <a:rPr lang="en-US" sz="1600" dirty="0" smtClean="0">
                  <a:solidFill>
                    <a:srgbClr val="1D2250"/>
                  </a:solidFill>
                </a:rPr>
                <a:t>1 other BASIC  at or above the “all other” motor carrier threshold</a:t>
              </a:r>
              <a:endParaRPr lang="en-US" sz="1600" dirty="0">
                <a:solidFill>
                  <a:srgbClr val="1D2250"/>
                </a:solidFill>
              </a:endParaRPr>
            </a:p>
          </p:txBody>
        </p:sp>
        <p:sp>
          <p:nvSpPr>
            <p:cNvPr id="17" name="Rounded Rectangle 16"/>
            <p:cNvSpPr/>
            <p:nvPr/>
          </p:nvSpPr>
          <p:spPr>
            <a:xfrm>
              <a:off x="4228255" y="2285527"/>
              <a:ext cx="762141" cy="38178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2000" b="1" dirty="0" smtClean="0">
                  <a:solidFill>
                    <a:srgbClr val="1D2250"/>
                  </a:solidFill>
                </a:rPr>
                <a:t>OR</a:t>
              </a:r>
              <a:endParaRPr lang="en-US" sz="2000" b="1" dirty="0">
                <a:solidFill>
                  <a:srgbClr val="1D2250"/>
                </a:solidFill>
              </a:endParaRPr>
            </a:p>
          </p:txBody>
        </p:sp>
        <p:sp>
          <p:nvSpPr>
            <p:cNvPr id="18" name="Rounded Rectangle 17"/>
            <p:cNvSpPr/>
            <p:nvPr/>
          </p:nvSpPr>
          <p:spPr>
            <a:xfrm>
              <a:off x="5448723" y="1676400"/>
              <a:ext cx="3352377" cy="1676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600" dirty="0" smtClean="0">
                <a:solidFill>
                  <a:srgbClr val="1D2250"/>
                </a:solidFill>
              </a:endParaRPr>
            </a:p>
            <a:p>
              <a:pPr algn="ctr">
                <a:defRPr/>
              </a:pPr>
              <a:r>
                <a:rPr lang="en-US" sz="1600" dirty="0" smtClean="0">
                  <a:solidFill>
                    <a:srgbClr val="1D2250"/>
                  </a:solidFill>
                </a:rPr>
                <a:t>Any 4 or more BASICs at or above the “all other” motor carrier threshold</a:t>
              </a:r>
            </a:p>
            <a:p>
              <a:pPr algn="ctr">
                <a:defRPr/>
              </a:pPr>
              <a:endParaRPr lang="en-US" sz="1600" dirty="0">
                <a:solidFill>
                  <a:schemeClr val="bg1"/>
                </a:solidFill>
              </a:endParaRPr>
            </a:p>
          </p:txBody>
        </p:sp>
      </p:grpSp>
      <p:sp>
        <p:nvSpPr>
          <p:cNvPr id="7" name="TextBox 6"/>
          <p:cNvSpPr txBox="1"/>
          <p:nvPr/>
        </p:nvSpPr>
        <p:spPr>
          <a:xfrm>
            <a:off x="457200" y="3962400"/>
            <a:ext cx="8458200" cy="1477328"/>
          </a:xfrm>
          <a:prstGeom prst="rect">
            <a:avLst/>
          </a:prstGeom>
          <a:noFill/>
        </p:spPr>
        <p:txBody>
          <a:bodyPr wrap="square" rtlCol="0">
            <a:spAutoFit/>
          </a:bodyPr>
          <a:lstStyle/>
          <a:p>
            <a:r>
              <a:rPr lang="en-US" b="1" dirty="0" smtClean="0"/>
              <a:t>Group of high-risk motor carriers have future crash rates more than double the crash rate of all active motor carriers</a:t>
            </a:r>
            <a:endParaRPr lang="en-US" dirty="0"/>
          </a:p>
        </p:txBody>
      </p:sp>
    </p:spTree>
    <p:extLst>
      <p:ext uri="{BB962C8B-B14F-4D97-AF65-F5344CB8AC3E}">
        <p14:creationId xmlns:p14="http://schemas.microsoft.com/office/powerpoint/2010/main" val="25555115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5" descr="CSA slide header. CSA - Compliance - Safety - Accountability."/>
          <p:cNvSpPr>
            <a:spLocks noGrp="1" noChangeArrowheads="1"/>
          </p:cNvSpPr>
          <p:nvPr>
            <p:ph type="title"/>
          </p:nvPr>
        </p:nvSpPr>
        <p:spPr>
          <a:xfrm>
            <a:off x="0" y="0"/>
            <a:ext cx="9140825" cy="5867400"/>
          </a:xfrm>
        </p:spPr>
        <p:txBody>
          <a:bodyPr>
            <a:normAutofit/>
          </a:bodyPr>
          <a:lstStyle/>
          <a:p>
            <a:pPr algn="ctr"/>
            <a:r>
              <a:rPr lang="en-US" sz="5400" dirty="0">
                <a:solidFill>
                  <a:schemeClr val="tx1"/>
                </a:solidFill>
                <a:ea typeface="ＭＳ Ｐゴシック" pitchFamily="-84" charset="-128"/>
              </a:rPr>
              <a:t>SMS </a:t>
            </a:r>
            <a:r>
              <a:rPr lang="en-US" sz="5400" dirty="0" smtClean="0">
                <a:solidFill>
                  <a:schemeClr val="tx1"/>
                </a:solidFill>
                <a:ea typeface="ＭＳ Ｐゴシック" pitchFamily="-84" charset="-128"/>
              </a:rPr>
              <a:t>Improvements</a:t>
            </a:r>
            <a:endParaRPr lang="en-US" sz="5400" dirty="0">
              <a:solidFill>
                <a:schemeClr val="tx1"/>
              </a:solidFill>
              <a:ea typeface="ＭＳ Ｐゴシック" pitchFamily="-84" charset="-128"/>
            </a:endParaRPr>
          </a:p>
        </p:txBody>
      </p:sp>
      <p:sp>
        <p:nvSpPr>
          <p:cNvPr id="3" name="Slide Number Placeholder 2"/>
          <p:cNvSpPr>
            <a:spLocks noGrp="1"/>
          </p:cNvSpPr>
          <p:nvPr>
            <p:ph type="sldNum" sz="quarter" idx="4294967295"/>
          </p:nvPr>
        </p:nvSpPr>
        <p:spPr>
          <a:xfrm>
            <a:off x="8153400" y="6400800"/>
            <a:ext cx="762000" cy="365125"/>
          </a:xfrm>
          <a:prstGeom prst="rect">
            <a:avLst/>
          </a:prstGeom>
        </p:spPr>
        <p:txBody>
          <a:bodyPr/>
          <a:lstStyle/>
          <a:p>
            <a:endParaRPr kumimoji="0" lang="en-US" dirty="0"/>
          </a:p>
        </p:txBody>
      </p:sp>
    </p:spTree>
    <p:extLst>
      <p:ext uri="{BB962C8B-B14F-4D97-AF65-F5344CB8AC3E}">
        <p14:creationId xmlns:p14="http://schemas.microsoft.com/office/powerpoint/2010/main" val="25476686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2"/>
          <p:cNvSpPr>
            <a:spLocks noGrp="1"/>
          </p:cNvSpPr>
          <p:nvPr>
            <p:ph type="title"/>
          </p:nvPr>
        </p:nvSpPr>
        <p:spPr/>
        <p:txBody>
          <a:bodyPr>
            <a:normAutofit/>
          </a:bodyPr>
          <a:lstStyle/>
          <a:p>
            <a:r>
              <a:rPr lang="en-US" sz="4000" dirty="0" smtClean="0"/>
              <a:t>SMS Improvements</a:t>
            </a:r>
          </a:p>
        </p:txBody>
      </p:sp>
      <p:sp>
        <p:nvSpPr>
          <p:cNvPr id="15362" name="Content Placeholder 1"/>
          <p:cNvSpPr>
            <a:spLocks noGrp="1"/>
          </p:cNvSpPr>
          <p:nvPr>
            <p:ph idx="1"/>
          </p:nvPr>
        </p:nvSpPr>
        <p:spPr>
          <a:xfrm>
            <a:off x="76200" y="1524000"/>
            <a:ext cx="9067800" cy="4525963"/>
          </a:xfrm>
        </p:spPr>
        <p:txBody>
          <a:bodyPr/>
          <a:lstStyle/>
          <a:p>
            <a:pPr>
              <a:spcBef>
                <a:spcPts val="300"/>
              </a:spcBef>
              <a:spcAft>
                <a:spcPts val="300"/>
              </a:spcAft>
            </a:pPr>
            <a:r>
              <a:rPr lang="en-US" dirty="0" smtClean="0"/>
              <a:t>Recently Announced:</a:t>
            </a:r>
          </a:p>
          <a:p>
            <a:pPr>
              <a:spcBef>
                <a:spcPts val="300"/>
              </a:spcBef>
              <a:spcAft>
                <a:spcPts val="300"/>
              </a:spcAft>
              <a:buNone/>
            </a:pPr>
            <a:r>
              <a:rPr lang="en-US" dirty="0" smtClean="0"/>
              <a:t>	Driver Fitness BASIC – Suspended License violations</a:t>
            </a:r>
          </a:p>
          <a:p>
            <a:pPr lvl="1">
              <a:spcBef>
                <a:spcPts val="300"/>
              </a:spcBef>
              <a:spcAft>
                <a:spcPts val="300"/>
              </a:spcAft>
            </a:pPr>
            <a:r>
              <a:rPr lang="en-US" sz="2400" dirty="0" smtClean="0"/>
              <a:t>Inspectors now collecting more detailed information roadside</a:t>
            </a:r>
          </a:p>
          <a:p>
            <a:pPr lvl="1">
              <a:spcBef>
                <a:spcPts val="300"/>
              </a:spcBef>
              <a:spcAft>
                <a:spcPts val="300"/>
              </a:spcAft>
            </a:pPr>
            <a:r>
              <a:rPr lang="en-US" sz="2400" dirty="0" smtClean="0"/>
              <a:t>Allows SMS to weigh more heavily safety-based suspensions a motor carrier can identify through MVR checks </a:t>
            </a:r>
          </a:p>
          <a:p>
            <a:pPr>
              <a:buNone/>
            </a:pPr>
            <a:endParaRPr lang="en-US" sz="2000" i="1" u="sng" dirty="0" smtClean="0"/>
          </a:p>
          <a:p>
            <a:endParaRPr lang="en-US" sz="2000" dirty="0" smtClean="0"/>
          </a:p>
        </p:txBody>
      </p:sp>
    </p:spTree>
    <p:extLst>
      <p:ext uri="{BB962C8B-B14F-4D97-AF65-F5344CB8AC3E}">
        <p14:creationId xmlns:p14="http://schemas.microsoft.com/office/powerpoint/2010/main" val="4005820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defRPr/>
            </a:pPr>
            <a:r>
              <a:rPr lang="en-US" dirty="0" smtClean="0"/>
              <a:t>CSA – Three Major Elements</a:t>
            </a:r>
          </a:p>
        </p:txBody>
      </p:sp>
      <p:sp>
        <p:nvSpPr>
          <p:cNvPr id="22531" name="Content Placeholder 2"/>
          <p:cNvSpPr>
            <a:spLocks noGrp="1"/>
          </p:cNvSpPr>
          <p:nvPr>
            <p:ph idx="1"/>
          </p:nvPr>
        </p:nvSpPr>
        <p:spPr>
          <a:xfrm>
            <a:off x="300038" y="1600200"/>
            <a:ext cx="8691562" cy="4525963"/>
          </a:xfrm>
        </p:spPr>
        <p:txBody>
          <a:bodyPr/>
          <a:lstStyle/>
          <a:p>
            <a:pPr marL="571500" indent="-514350" eaLnBrk="1" hangingPunct="1">
              <a:buFont typeface="+mj-lt"/>
              <a:buAutoNum type="arabicPeriod"/>
              <a:defRPr/>
            </a:pPr>
            <a:r>
              <a:rPr lang="en-US" sz="2400" b="1" dirty="0" smtClean="0">
                <a:ea typeface="ＭＳ Ｐゴシック"/>
                <a:cs typeface="ＭＳ Ｐゴシック"/>
              </a:rPr>
              <a:t>New Safety Management System (SMS)</a:t>
            </a:r>
          </a:p>
          <a:p>
            <a:pPr marL="855663" lvl="1" indent="-288925" eaLnBrk="1" hangingPunct="1">
              <a:spcAft>
                <a:spcPts val="0"/>
              </a:spcAft>
              <a:defRPr/>
            </a:pPr>
            <a:r>
              <a:rPr lang="en-US" sz="2200" dirty="0" smtClean="0">
                <a:ea typeface="ＭＳ Ｐゴシック"/>
              </a:rPr>
              <a:t>Better targets carriers for Agency interventions</a:t>
            </a:r>
          </a:p>
          <a:p>
            <a:pPr marL="855663" lvl="1" indent="-288925" eaLnBrk="1" hangingPunct="1">
              <a:spcAft>
                <a:spcPts val="0"/>
              </a:spcAft>
              <a:buNone/>
              <a:defRPr/>
            </a:pPr>
            <a:endParaRPr lang="en-US" sz="2200" dirty="0" smtClean="0">
              <a:ea typeface="ＭＳ Ｐゴシック"/>
            </a:endParaRPr>
          </a:p>
          <a:p>
            <a:pPr marL="571500" indent="-514350" eaLnBrk="1" hangingPunct="1">
              <a:spcBef>
                <a:spcPts val="1200"/>
              </a:spcBef>
              <a:buFont typeface="+mj-lt"/>
              <a:buAutoNum type="arabicPeriod"/>
              <a:defRPr/>
            </a:pPr>
            <a:r>
              <a:rPr lang="en-US" sz="2400" b="1" dirty="0" smtClean="0">
                <a:ea typeface="ＭＳ Ｐゴシック"/>
                <a:cs typeface="ＭＳ Ｐゴシック"/>
              </a:rPr>
              <a:t>Broader array of interventions</a:t>
            </a:r>
          </a:p>
          <a:p>
            <a:pPr marL="855663" lvl="1" indent="-288925" eaLnBrk="1" hangingPunct="1">
              <a:spcAft>
                <a:spcPts val="1200"/>
              </a:spcAft>
              <a:defRPr/>
            </a:pPr>
            <a:r>
              <a:rPr lang="en-US" sz="2200" dirty="0" smtClean="0">
                <a:ea typeface="ＭＳ Ｐゴシック"/>
              </a:rPr>
              <a:t>Includes warning letters and focused on and off-site investigations to augment the full investigations</a:t>
            </a:r>
          </a:p>
          <a:p>
            <a:pPr marL="514350" indent="-514350">
              <a:spcBef>
                <a:spcPts val="1200"/>
              </a:spcBef>
              <a:spcAft>
                <a:spcPts val="0"/>
              </a:spcAft>
              <a:buFont typeface="+mj-lt"/>
              <a:buAutoNum type="arabicPeriod"/>
            </a:pPr>
            <a:r>
              <a:rPr lang="en-US" sz="2400" b="1" dirty="0" smtClean="0">
                <a:ea typeface="ＭＳ Ｐゴシック"/>
                <a:cs typeface="ＭＳ Ｐゴシック"/>
              </a:rPr>
              <a:t>Planned revisions to Safety Fitness Determination (SFD) Regulations</a:t>
            </a:r>
          </a:p>
          <a:p>
            <a:pPr marL="855663" lvl="1" indent="-288925" eaLnBrk="1" hangingPunct="1">
              <a:spcAft>
                <a:spcPts val="1200"/>
              </a:spcAft>
              <a:defRPr/>
            </a:pPr>
            <a:r>
              <a:rPr lang="en-US" sz="2200" dirty="0" smtClean="0">
                <a:ea typeface="ＭＳ Ｐゴシック"/>
              </a:rPr>
              <a:t>To incorporate on-road performance into SFD methodology</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itle 1" descr="December 2010/Early 2011 - Detailed Rollout."/>
          <p:cNvSpPr>
            <a:spLocks noGrp="1"/>
          </p:cNvSpPr>
          <p:nvPr>
            <p:ph type="title"/>
          </p:nvPr>
        </p:nvSpPr>
        <p:spPr>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eaLnBrk="1" hangingPunct="1"/>
            <a:r>
              <a:rPr lang="en-US" dirty="0" smtClean="0">
                <a:ea typeface="ＭＳ Ｐゴシック" pitchFamily="-84" charset="-128"/>
              </a:rPr>
              <a:t>SMS Improvement Process</a:t>
            </a:r>
          </a:p>
        </p:txBody>
      </p:sp>
      <p:sp>
        <p:nvSpPr>
          <p:cNvPr id="95234" name="Content Placeholder 2"/>
          <p:cNvSpPr>
            <a:spLocks noGrp="1"/>
          </p:cNvSpPr>
          <p:nvPr>
            <p:ph idx="1"/>
          </p:nvPr>
        </p:nvSpPr>
        <p:spPr/>
        <p:txBody>
          <a:bodyPr>
            <a:normAutofit/>
          </a:bodyPr>
          <a:lstStyle/>
          <a:p>
            <a:pPr eaLnBrk="1" hangingPunct="1"/>
            <a:r>
              <a:rPr lang="en-US" sz="2400" b="1" dirty="0" smtClean="0">
                <a:ea typeface="ＭＳ Ｐゴシック" pitchFamily="-84" charset="-128"/>
              </a:rPr>
              <a:t>SMS is designed and intended to be continually improved.</a:t>
            </a:r>
          </a:p>
          <a:p>
            <a:pPr lvl="1"/>
            <a:r>
              <a:rPr lang="en-US" sz="2400" dirty="0" smtClean="0">
                <a:ea typeface="ＭＳ Ｐゴシック" pitchFamily="-84" charset="-128"/>
              </a:rPr>
              <a:t>FMCSA has responded to feedback from industry, State Partners, and other stakeholders.</a:t>
            </a:r>
          </a:p>
          <a:p>
            <a:pPr eaLnBrk="1" hangingPunct="1">
              <a:spcBef>
                <a:spcPts val="1200"/>
              </a:spcBef>
            </a:pPr>
            <a:r>
              <a:rPr lang="en-US" sz="2400" b="1" dirty="0" smtClean="0">
                <a:ea typeface="ＭＳ Ｐゴシック" pitchFamily="-84" charset="-128"/>
              </a:rPr>
              <a:t>FMCSA has taken a systematic and transparent approach to rolling out improvements. </a:t>
            </a:r>
          </a:p>
          <a:p>
            <a:pPr lvl="1" eaLnBrk="1" hangingPunct="1"/>
            <a:r>
              <a:rPr lang="en-US" sz="2400" dirty="0" smtClean="0">
                <a:ea typeface="ＭＳ Ｐゴシック" pitchFamily="-84" charset="-128"/>
              </a:rPr>
              <a:t>Prioritize and package changes periodically.</a:t>
            </a:r>
          </a:p>
          <a:p>
            <a:pPr lvl="1" eaLnBrk="1" hangingPunct="1"/>
            <a:r>
              <a:rPr lang="en-US" sz="2400" dirty="0" smtClean="0">
                <a:ea typeface="ＭＳ Ｐゴシック" pitchFamily="-84" charset="-128"/>
              </a:rPr>
              <a:t>Provide enforcement personnel and motor carriers a preview period prior to implementation.</a:t>
            </a:r>
          </a:p>
          <a:p>
            <a:pPr lvl="2"/>
            <a:r>
              <a:rPr lang="en-US" dirty="0" smtClean="0">
                <a:ea typeface="ＭＳ Ｐゴシック" pitchFamily="-84" charset="-128"/>
              </a:rPr>
              <a:t>Provides carriers an opportunity to review data, make improvements, and comment on enhancements.</a:t>
            </a:r>
          </a:p>
          <a:p>
            <a:pPr lvl="1">
              <a:buNone/>
            </a:pPr>
            <a:r>
              <a:rPr lang="en-US" sz="1600" dirty="0" smtClean="0">
                <a:ea typeface="ＭＳ Ｐゴシック" pitchFamily="-84" charset="-128"/>
              </a:rPr>
              <a:t>.</a:t>
            </a:r>
          </a:p>
          <a:p>
            <a:pPr eaLnBrk="1" hangingPunct="1"/>
            <a:endParaRPr lang="en-US" sz="1800" dirty="0" smtClean="0">
              <a:ea typeface="ＭＳ Ｐゴシック" pitchFamily="-84" charset="-128"/>
            </a:endParaRPr>
          </a:p>
          <a:p>
            <a:pPr lvl="1" eaLnBrk="1" hangingPunct="1"/>
            <a:endParaRPr lang="en-US" sz="2600" dirty="0" smtClean="0">
              <a:ea typeface="ＭＳ Ｐゴシック" pitchFamily="-84" charset="-128"/>
            </a:endParaRPr>
          </a:p>
          <a:p>
            <a:pPr eaLnBrk="1" hangingPunct="1"/>
            <a:endParaRPr lang="en-US" dirty="0" smtClean="0">
              <a:ea typeface="ＭＳ Ｐゴシック" pitchFamily="-84" charset="-128"/>
            </a:endParaRPr>
          </a:p>
          <a:p>
            <a:pPr eaLnBrk="1" hangingPunct="1"/>
            <a:endParaRPr lang="en-US" dirty="0" smtClean="0">
              <a:ea typeface="ＭＳ Ｐゴシック" pitchFamily="-84" charset="-128"/>
            </a:endParaRPr>
          </a:p>
        </p:txBody>
      </p:sp>
    </p:spTree>
    <p:extLst>
      <p:ext uri="{BB962C8B-B14F-4D97-AF65-F5344CB8AC3E}">
        <p14:creationId xmlns:p14="http://schemas.microsoft.com/office/powerpoint/2010/main" val="924350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SMS Improvements</a:t>
            </a:r>
            <a:endParaRPr lang="en-US" dirty="0"/>
          </a:p>
        </p:txBody>
      </p:sp>
      <p:sp>
        <p:nvSpPr>
          <p:cNvPr id="3" name="Content Placeholder 2"/>
          <p:cNvSpPr>
            <a:spLocks noGrp="1"/>
          </p:cNvSpPr>
          <p:nvPr>
            <p:ph idx="1"/>
          </p:nvPr>
        </p:nvSpPr>
        <p:spPr/>
        <p:txBody>
          <a:bodyPr/>
          <a:lstStyle/>
          <a:p>
            <a:r>
              <a:rPr lang="en-US" sz="2400" b="1" dirty="0" smtClean="0">
                <a:ea typeface="ＭＳ Ｐゴシック" pitchFamily="-84" charset="-128"/>
              </a:rPr>
              <a:t>March 2012 Federal Register Notice </a:t>
            </a:r>
          </a:p>
          <a:p>
            <a:pPr lvl="1"/>
            <a:r>
              <a:rPr lang="en-US" sz="2400" dirty="0" smtClean="0">
                <a:ea typeface="ＭＳ Ｐゴシック" pitchFamily="-84" charset="-128"/>
              </a:rPr>
              <a:t>Announced the first set of improvements</a:t>
            </a:r>
          </a:p>
          <a:p>
            <a:pPr lvl="1"/>
            <a:r>
              <a:rPr lang="en-US" sz="2400" dirty="0" smtClean="0">
                <a:ea typeface="ＭＳ Ｐゴシック" pitchFamily="-84" charset="-128"/>
              </a:rPr>
              <a:t>Opened preview website for motor carriers and law enforcement</a:t>
            </a:r>
          </a:p>
          <a:p>
            <a:pPr lvl="1"/>
            <a:r>
              <a:rPr lang="en-US" sz="2400" dirty="0" smtClean="0">
                <a:ea typeface="ＭＳ Ｐゴシック" pitchFamily="-84" charset="-128"/>
              </a:rPr>
              <a:t>Opened comment period that was extended to end of July </a:t>
            </a:r>
          </a:p>
          <a:p>
            <a:pPr lvl="1"/>
            <a:endParaRPr lang="en-US" sz="2400" dirty="0" smtClean="0">
              <a:ea typeface="ＭＳ Ｐゴシック" pitchFamily="-84" charset="-128"/>
            </a:endParaRPr>
          </a:p>
          <a:p>
            <a:r>
              <a:rPr lang="en-US" sz="2400" b="1" dirty="0" smtClean="0">
                <a:ea typeface="ＭＳ Ｐゴシック" pitchFamily="-84" charset="-128"/>
              </a:rPr>
              <a:t>August 24, 2012 Federal Register</a:t>
            </a:r>
          </a:p>
          <a:p>
            <a:pPr lvl="1"/>
            <a:r>
              <a:rPr lang="en-US" sz="2400" dirty="0" smtClean="0">
                <a:ea typeface="ＭＳ Ｐゴシック" pitchFamily="-84" charset="-128"/>
              </a:rPr>
              <a:t>Responded to public comments</a:t>
            </a:r>
          </a:p>
          <a:p>
            <a:pPr lvl="1"/>
            <a:r>
              <a:rPr lang="en-US" sz="2400" dirty="0" smtClean="0">
                <a:ea typeface="ＭＳ Ｐゴシック" pitchFamily="-84" charset="-128"/>
              </a:rPr>
              <a:t>Announced improvements to be implemented in December 2012</a:t>
            </a:r>
            <a:endParaRPr lang="en-US"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84" charset="-128"/>
              </a:rPr>
              <a:t>December 2012 SMS Improvements:</a:t>
            </a:r>
            <a:br>
              <a:rPr lang="en-US" dirty="0" smtClean="0">
                <a:ea typeface="ＭＳ Ｐゴシック" pitchFamily="-84" charset="-128"/>
              </a:rPr>
            </a:br>
            <a:r>
              <a:rPr lang="en-US" dirty="0" smtClean="0">
                <a:ea typeface="ＭＳ Ｐゴシック" pitchFamily="-84" charset="-128"/>
              </a:rPr>
              <a:t>Announced in March and Previewed</a:t>
            </a:r>
            <a:endParaRPr lang="en-US" dirty="0"/>
          </a:p>
        </p:txBody>
      </p:sp>
      <p:sp>
        <p:nvSpPr>
          <p:cNvPr id="3" name="Content Placeholder 2"/>
          <p:cNvSpPr>
            <a:spLocks noGrp="1"/>
          </p:cNvSpPr>
          <p:nvPr>
            <p:ph idx="1"/>
          </p:nvPr>
        </p:nvSpPr>
        <p:spPr>
          <a:xfrm>
            <a:off x="300038" y="1524000"/>
            <a:ext cx="8505825" cy="4602163"/>
          </a:xfrm>
        </p:spPr>
        <p:txBody>
          <a:bodyPr/>
          <a:lstStyle/>
          <a:p>
            <a:pPr marL="457200" indent="-457200">
              <a:buFont typeface="+mj-lt"/>
              <a:buAutoNum type="arabicPeriod"/>
            </a:pPr>
            <a:r>
              <a:rPr lang="en-US" sz="2000" dirty="0"/>
              <a:t>Strengthen the Vehicle Maintenance BASIC by incorporating cargo/load securement violations from </a:t>
            </a:r>
            <a:r>
              <a:rPr lang="en-US" sz="2000" dirty="0" smtClean="0"/>
              <a:t>the </a:t>
            </a:r>
            <a:r>
              <a:rPr lang="en-US" sz="2000" dirty="0"/>
              <a:t>Cargo-Related </a:t>
            </a:r>
            <a:r>
              <a:rPr lang="en-US" sz="2000" dirty="0" smtClean="0"/>
              <a:t>BASIC. </a:t>
            </a:r>
            <a:endParaRPr lang="en-US" sz="2000" dirty="0"/>
          </a:p>
          <a:p>
            <a:pPr marL="457200" indent="-457200">
              <a:buFont typeface="+mj-lt"/>
              <a:buAutoNum type="arabicPeriod"/>
            </a:pPr>
            <a:r>
              <a:rPr lang="en-US" sz="2000" dirty="0" smtClean="0"/>
              <a:t>New HM BASIC </a:t>
            </a:r>
            <a:endParaRPr lang="en-US" sz="2000" dirty="0"/>
          </a:p>
          <a:p>
            <a:pPr marL="457200" indent="-457200">
              <a:buFont typeface="+mj-lt"/>
              <a:buAutoNum type="arabicPeriod"/>
            </a:pPr>
            <a:r>
              <a:rPr lang="en-US" sz="2000" dirty="0"/>
              <a:t>Better align SMS with Intermodal Equipment Provider (IEP) </a:t>
            </a:r>
            <a:r>
              <a:rPr lang="en-US" sz="2000" dirty="0" smtClean="0"/>
              <a:t>regulations.</a:t>
            </a:r>
            <a:endParaRPr lang="en-US" sz="2000" dirty="0"/>
          </a:p>
          <a:p>
            <a:pPr marL="457200" indent="-457200">
              <a:buFont typeface="+mj-lt"/>
              <a:buAutoNum type="arabicPeriod"/>
            </a:pPr>
            <a:r>
              <a:rPr lang="en-US" sz="2000" dirty="0"/>
              <a:t>Align violations included in SMS with CVSA inspection </a:t>
            </a:r>
            <a:r>
              <a:rPr lang="en-US" sz="2000" dirty="0" smtClean="0"/>
              <a:t>levels</a:t>
            </a:r>
          </a:p>
          <a:p>
            <a:pPr marL="457200" indent="-457200">
              <a:buFont typeface="+mj-lt"/>
              <a:buAutoNum type="arabicPeriod"/>
            </a:pPr>
            <a:r>
              <a:rPr lang="en-US" sz="2000" dirty="0" smtClean="0"/>
              <a:t>More accurately ID carriers that transport significant quantities of HM</a:t>
            </a:r>
          </a:p>
          <a:p>
            <a:pPr marL="457200" indent="-457200">
              <a:buFont typeface="+mj-lt"/>
              <a:buAutoNum type="arabicPeriod"/>
            </a:pPr>
            <a:r>
              <a:rPr lang="en-US" sz="2000" dirty="0" smtClean="0"/>
              <a:t>More accurately ID carriers that should be subject to lower passenger carrier intervention thresholds</a:t>
            </a:r>
          </a:p>
          <a:p>
            <a:pPr marL="457200" indent="-457200">
              <a:buFont typeface="+mj-lt"/>
              <a:buAutoNum type="arabicPeriod"/>
            </a:pPr>
            <a:r>
              <a:rPr lang="en-US" sz="2000" dirty="0" smtClean="0"/>
              <a:t> Modify SMS public display to:</a:t>
            </a:r>
          </a:p>
          <a:p>
            <a:pPr marL="914400" lvl="1" indent="-514350">
              <a:buFont typeface="+mj-lt"/>
              <a:buAutoNum type="alphaLcParenR"/>
            </a:pPr>
            <a:r>
              <a:rPr lang="en-US" sz="2000" dirty="0" smtClean="0"/>
              <a:t>Change terminology to fact-based descriptions instead of “insufficient data” and “inconclusive” </a:t>
            </a:r>
          </a:p>
          <a:p>
            <a:pPr marL="914400" lvl="1" indent="-514350">
              <a:buFont typeface="+mj-lt"/>
              <a:buAutoNum type="alphaLcParenR"/>
            </a:pPr>
            <a:r>
              <a:rPr lang="en-US" sz="2000" dirty="0" smtClean="0"/>
              <a:t>Break out crashes with injuries and crashes with fatalities</a:t>
            </a:r>
            <a:endParaRPr lang="en-US" sz="2000" dirty="0"/>
          </a:p>
        </p:txBody>
      </p:sp>
    </p:spTree>
    <p:extLst>
      <p:ext uri="{BB962C8B-B14F-4D97-AF65-F5344CB8AC3E}">
        <p14:creationId xmlns:p14="http://schemas.microsoft.com/office/powerpoint/2010/main" val="15059476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SMS Improvements Coming in December 2012</a:t>
            </a:r>
            <a:endParaRPr lang="en-US" dirty="0"/>
          </a:p>
        </p:txBody>
      </p:sp>
      <p:sp>
        <p:nvSpPr>
          <p:cNvPr id="3" name="Content Placeholder 2"/>
          <p:cNvSpPr>
            <a:spLocks noGrp="1"/>
          </p:cNvSpPr>
          <p:nvPr>
            <p:ph idx="1"/>
          </p:nvPr>
        </p:nvSpPr>
        <p:spPr/>
        <p:txBody>
          <a:bodyPr/>
          <a:lstStyle/>
          <a:p>
            <a:pPr>
              <a:buNone/>
            </a:pPr>
            <a:r>
              <a:rPr lang="en-US" dirty="0" smtClean="0"/>
              <a:t>	</a:t>
            </a:r>
            <a:r>
              <a:rPr lang="en-US" sz="2800" dirty="0" smtClean="0"/>
              <a:t>Based on careful consideration and stakeholder feedback during preview and comment period</a:t>
            </a:r>
          </a:p>
          <a:p>
            <a:pPr marL="514350" indent="-514350">
              <a:buFont typeface="+mj-lt"/>
              <a:buAutoNum type="arabicPeriod" startAt="8"/>
            </a:pPr>
            <a:r>
              <a:rPr lang="en-US" sz="2800" dirty="0" smtClean="0"/>
              <a:t>Removal of 1-5 MPH speeding violations</a:t>
            </a:r>
          </a:p>
          <a:p>
            <a:pPr marL="514350" indent="-514350">
              <a:buFont typeface="+mj-lt"/>
              <a:buAutoNum type="arabicPeriod" startAt="8"/>
            </a:pPr>
            <a:r>
              <a:rPr lang="en-US" sz="2800" dirty="0" smtClean="0"/>
              <a:t>Lowered severity weight for speeding violations with no MPH range above speed limit</a:t>
            </a:r>
          </a:p>
          <a:p>
            <a:pPr marL="514350" indent="-514350">
              <a:buFont typeface="+mj-lt"/>
              <a:buAutoNum type="arabicPeriod" startAt="8"/>
            </a:pPr>
            <a:r>
              <a:rPr lang="en-US" sz="2800" dirty="0" smtClean="0"/>
              <a:t>Aligning severity weight of paper and electronic logbook violations</a:t>
            </a:r>
          </a:p>
          <a:p>
            <a:pPr marL="514350" indent="-514350">
              <a:buFont typeface="+mj-lt"/>
              <a:buAutoNum type="arabicPeriod" startAt="8"/>
            </a:pPr>
            <a:r>
              <a:rPr lang="en-US" sz="2800" dirty="0" smtClean="0"/>
              <a:t>Renaming Fatigued Driving (HOS) BASIC to HOS Compliance BASIC</a:t>
            </a:r>
            <a:endParaRPr lang="en-US" sz="2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610600" cy="914400"/>
          </a:xfrm>
        </p:spPr>
        <p:txBody>
          <a:bodyPr>
            <a:noAutofit/>
          </a:bodyPr>
          <a:lstStyle/>
          <a:p>
            <a:r>
              <a:rPr lang="en-US" sz="2400" dirty="0" smtClean="0">
                <a:ea typeface="ＭＳ Ｐゴシック" pitchFamily="-84" charset="-128"/>
              </a:rPr>
              <a:t>December 2012:</a:t>
            </a:r>
            <a:br>
              <a:rPr lang="en-US" sz="2400" dirty="0" smtClean="0">
                <a:ea typeface="ＭＳ Ｐゴシック" pitchFamily="-84" charset="-128"/>
              </a:rPr>
            </a:br>
            <a:r>
              <a:rPr lang="en-US" sz="2400" dirty="0" smtClean="0">
                <a:ea typeface="ＭＳ Ｐゴシック" pitchFamily="-84" charset="-128"/>
              </a:rPr>
              <a:t>Move </a:t>
            </a:r>
            <a:r>
              <a:rPr lang="en-US" sz="2400" dirty="0">
                <a:ea typeface="ＭＳ Ｐゴシック" pitchFamily="-84" charset="-128"/>
              </a:rPr>
              <a:t>Cargo Securement Violations into Vehicle Maintenance BASIC</a:t>
            </a:r>
            <a:endParaRPr lang="en-US" sz="2400" dirty="0"/>
          </a:p>
        </p:txBody>
      </p:sp>
      <p:sp>
        <p:nvSpPr>
          <p:cNvPr id="3" name="Content Placeholder 2"/>
          <p:cNvSpPr>
            <a:spLocks noGrp="1"/>
          </p:cNvSpPr>
          <p:nvPr>
            <p:ph idx="1"/>
          </p:nvPr>
        </p:nvSpPr>
        <p:spPr>
          <a:xfrm>
            <a:off x="228600" y="2743200"/>
            <a:ext cx="8686800" cy="3593592"/>
          </a:xfrm>
        </p:spPr>
        <p:txBody>
          <a:bodyPr>
            <a:normAutofit/>
          </a:bodyPr>
          <a:lstStyle/>
          <a:p>
            <a:pPr marL="457200" lvl="1" indent="-342900">
              <a:spcBef>
                <a:spcPts val="0"/>
              </a:spcBef>
              <a:buClr>
                <a:schemeClr val="accent2"/>
              </a:buClr>
              <a:buSzPct val="125000"/>
              <a:buFont typeface="Arial" charset="0"/>
              <a:buChar char="•"/>
            </a:pPr>
            <a:r>
              <a:rPr lang="en-US" sz="2400" dirty="0" smtClean="0">
                <a:ea typeface="ＭＳ Ｐゴシック" pitchFamily="-84" charset="-128"/>
              </a:rPr>
              <a:t>Mitigates bias in the current Cargo-Related BASIC whereby flatbed operators are disproportionately identified for intervention.</a:t>
            </a:r>
          </a:p>
          <a:p>
            <a:pPr marL="457200" lvl="1" indent="-342900">
              <a:spcAft>
                <a:spcPts val="1000"/>
              </a:spcAft>
              <a:buClr>
                <a:schemeClr val="accent2"/>
              </a:buClr>
              <a:buSzPct val="125000"/>
              <a:buFont typeface="Arial" charset="0"/>
              <a:buChar char="•"/>
            </a:pPr>
            <a:r>
              <a:rPr lang="en-US" sz="2400" dirty="0" smtClean="0">
                <a:ea typeface="ＭＳ Ｐゴシック" pitchFamily="-84" charset="-128"/>
              </a:rPr>
              <a:t>Continues to identify motor carriers with systemic cargo securement compliance problems.</a:t>
            </a:r>
          </a:p>
          <a:p>
            <a:pPr marL="457200" lvl="1" indent="-342900">
              <a:spcAft>
                <a:spcPts val="1000"/>
              </a:spcAft>
              <a:buClr>
                <a:schemeClr val="accent2"/>
              </a:buClr>
              <a:buSzPct val="125000"/>
              <a:buFont typeface="Arial" charset="0"/>
              <a:buChar char="•"/>
            </a:pPr>
            <a:r>
              <a:rPr lang="en-US" sz="2400" dirty="0" smtClean="0">
                <a:ea typeface="ＭＳ Ｐゴシック" pitchFamily="-84" charset="-128"/>
              </a:rPr>
              <a:t>Makes Vehicle Maintenance BASIC more effective.</a:t>
            </a:r>
          </a:p>
          <a:p>
            <a:pPr marL="457200" lvl="1" indent="-342900">
              <a:spcAft>
                <a:spcPts val="1000"/>
              </a:spcAft>
              <a:buClr>
                <a:schemeClr val="accent2"/>
              </a:buClr>
              <a:buSzPct val="125000"/>
              <a:buFont typeface="Arial" charset="0"/>
              <a:buChar char="•"/>
            </a:pPr>
            <a:r>
              <a:rPr lang="en-US" sz="2400" dirty="0" smtClean="0">
                <a:ea typeface="ＭＳ Ｐゴシック" pitchFamily="-84" charset="-128"/>
              </a:rPr>
              <a:t>The Vehicle Maintenance BASIC will remain public.</a:t>
            </a:r>
            <a:endParaRPr lang="en-US" dirty="0"/>
          </a:p>
        </p:txBody>
      </p:sp>
      <p:sp>
        <p:nvSpPr>
          <p:cNvPr id="4" name="Slide Number Placeholder 3"/>
          <p:cNvSpPr>
            <a:spLocks noGrp="1"/>
          </p:cNvSpPr>
          <p:nvPr>
            <p:ph type="sldNum" sz="quarter" idx="4294967295"/>
          </p:nvPr>
        </p:nvSpPr>
        <p:spPr>
          <a:xfrm>
            <a:off x="8153400" y="6400800"/>
            <a:ext cx="762000" cy="365125"/>
          </a:xfrm>
          <a:prstGeom prst="rect">
            <a:avLst/>
          </a:prstGeom>
        </p:spPr>
        <p:txBody>
          <a:bodyPr/>
          <a:lstStyle/>
          <a:p>
            <a:endParaRPr lang="en-US" dirty="0"/>
          </a:p>
        </p:txBody>
      </p:sp>
      <p:sp>
        <p:nvSpPr>
          <p:cNvPr id="5" name="TextBox 4"/>
          <p:cNvSpPr txBox="1"/>
          <p:nvPr/>
        </p:nvSpPr>
        <p:spPr>
          <a:xfrm>
            <a:off x="228600" y="1828800"/>
            <a:ext cx="8686800" cy="914400"/>
          </a:xfrm>
          <a:prstGeom prst="rect">
            <a:avLst/>
          </a:prstGeom>
          <a:noFill/>
        </p:spPr>
        <p:txBody>
          <a:bodyPr wrap="square" rtlCol="0">
            <a:spAutoFit/>
          </a:bodyPr>
          <a:lstStyle/>
          <a:p>
            <a:pPr marL="0" lvl="1" indent="0">
              <a:buClr>
                <a:schemeClr val="accent3"/>
              </a:buClr>
              <a:buNone/>
            </a:pPr>
            <a:r>
              <a:rPr lang="en-US" sz="2400" b="1" dirty="0">
                <a:latin typeface="Calibri" pitchFamily="34" charset="0"/>
                <a:ea typeface="ＭＳ Ｐゴシック" pitchFamily="-84" charset="-128"/>
                <a:cs typeface="Calibri" pitchFamily="34" charset="0"/>
              </a:rPr>
              <a:t>Strengthen the Vehicle Maintenance BASIC by incorporating load securement violations from today’s Cargo-Related BASIC</a:t>
            </a:r>
          </a:p>
        </p:txBody>
      </p:sp>
    </p:spTree>
    <p:extLst>
      <p:ext uri="{BB962C8B-B14F-4D97-AF65-F5344CB8AC3E}">
        <p14:creationId xmlns:p14="http://schemas.microsoft.com/office/powerpoint/2010/main" val="29861701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610600" cy="685800"/>
          </a:xfrm>
        </p:spPr>
        <p:txBody>
          <a:bodyPr>
            <a:normAutofit/>
          </a:bodyPr>
          <a:lstStyle/>
          <a:p>
            <a:r>
              <a:rPr lang="en-US" dirty="0" smtClean="0">
                <a:ea typeface="ＭＳ Ｐゴシック" pitchFamily="-84" charset="-128"/>
              </a:rPr>
              <a:t>December 2012: New </a:t>
            </a:r>
            <a:r>
              <a:rPr lang="en-US" dirty="0">
                <a:ea typeface="ＭＳ Ｐゴシック" pitchFamily="-84" charset="-128"/>
              </a:rPr>
              <a:t>HM BASIC</a:t>
            </a:r>
            <a:endParaRPr lang="en-US" dirty="0"/>
          </a:p>
        </p:txBody>
      </p:sp>
      <p:sp>
        <p:nvSpPr>
          <p:cNvPr id="3" name="Content Placeholder 2"/>
          <p:cNvSpPr>
            <a:spLocks noGrp="1"/>
          </p:cNvSpPr>
          <p:nvPr>
            <p:ph idx="1"/>
          </p:nvPr>
        </p:nvSpPr>
        <p:spPr>
          <a:xfrm>
            <a:off x="228600" y="2354997"/>
            <a:ext cx="8686800" cy="3905595"/>
          </a:xfrm>
        </p:spPr>
        <p:txBody>
          <a:bodyPr>
            <a:normAutofit fontScale="92500" lnSpcReduction="10000"/>
          </a:bodyPr>
          <a:lstStyle/>
          <a:p>
            <a:r>
              <a:rPr lang="en-US" dirty="0"/>
              <a:t>Removes load securement violations so that only HM violations </a:t>
            </a:r>
            <a:r>
              <a:rPr lang="en-US" dirty="0" smtClean="0"/>
              <a:t>remain.</a:t>
            </a:r>
            <a:endParaRPr lang="en-US" dirty="0"/>
          </a:p>
          <a:p>
            <a:r>
              <a:rPr lang="en-US" dirty="0"/>
              <a:t>Provides a more objective comparison with respect to HM compliance; consequences of crashes and cargo spills </a:t>
            </a:r>
            <a:r>
              <a:rPr lang="en-US" dirty="0" smtClean="0"/>
              <a:t>are increased </a:t>
            </a:r>
            <a:r>
              <a:rPr lang="en-US" dirty="0"/>
              <a:t>when HM are </a:t>
            </a:r>
            <a:r>
              <a:rPr lang="en-US" dirty="0" smtClean="0"/>
              <a:t>involved.</a:t>
            </a:r>
            <a:endParaRPr lang="en-US" dirty="0"/>
          </a:p>
          <a:p>
            <a:r>
              <a:rPr lang="en-US" dirty="0"/>
              <a:t>Enables enforcement staff to better identify and address HM safety and compliance </a:t>
            </a:r>
            <a:r>
              <a:rPr lang="en-US" dirty="0" smtClean="0"/>
              <a:t>issues.</a:t>
            </a:r>
            <a:endParaRPr lang="en-US" dirty="0"/>
          </a:p>
          <a:p>
            <a:r>
              <a:rPr lang="en-US" dirty="0" smtClean="0"/>
              <a:t>Will not be a public BASIC in December 2012.</a:t>
            </a:r>
            <a:endParaRPr lang="en-US" dirty="0"/>
          </a:p>
        </p:txBody>
      </p:sp>
      <p:sp>
        <p:nvSpPr>
          <p:cNvPr id="4" name="Slide Number Placeholder 3"/>
          <p:cNvSpPr>
            <a:spLocks noGrp="1"/>
          </p:cNvSpPr>
          <p:nvPr>
            <p:ph type="sldNum" sz="quarter" idx="4294967295"/>
          </p:nvPr>
        </p:nvSpPr>
        <p:spPr>
          <a:xfrm>
            <a:off x="8153400" y="6400800"/>
            <a:ext cx="762000" cy="365125"/>
          </a:xfrm>
          <a:prstGeom prst="rect">
            <a:avLst/>
          </a:prstGeom>
        </p:spPr>
        <p:txBody>
          <a:bodyPr/>
          <a:lstStyle/>
          <a:p>
            <a:endParaRPr lang="en-US" dirty="0"/>
          </a:p>
        </p:txBody>
      </p:sp>
      <p:sp>
        <p:nvSpPr>
          <p:cNvPr id="5" name="TextBox 4"/>
          <p:cNvSpPr txBox="1"/>
          <p:nvPr/>
        </p:nvSpPr>
        <p:spPr>
          <a:xfrm>
            <a:off x="228600" y="1524000"/>
            <a:ext cx="8686800" cy="830997"/>
          </a:xfrm>
          <a:prstGeom prst="rect">
            <a:avLst/>
          </a:prstGeom>
          <a:noFill/>
        </p:spPr>
        <p:txBody>
          <a:bodyPr wrap="square" rtlCol="0">
            <a:spAutoFit/>
          </a:bodyPr>
          <a:lstStyle/>
          <a:p>
            <a:pPr marL="0" indent="0">
              <a:buNone/>
            </a:pPr>
            <a:r>
              <a:rPr lang="en-US" sz="2400" b="1" dirty="0">
                <a:latin typeface="Calibri" pitchFamily="34" charset="0"/>
                <a:ea typeface="ＭＳ Ｐゴシック" pitchFamily="-84" charset="-128"/>
                <a:cs typeface="Calibri" pitchFamily="34" charset="0"/>
              </a:rPr>
              <a:t>Change the Cargo-Related BASIC to Hazardous Materials (HM) BASIC </a:t>
            </a:r>
          </a:p>
        </p:txBody>
      </p:sp>
    </p:spTree>
    <p:extLst>
      <p:ext uri="{BB962C8B-B14F-4D97-AF65-F5344CB8AC3E}">
        <p14:creationId xmlns:p14="http://schemas.microsoft.com/office/powerpoint/2010/main" val="5005972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400" dirty="0" smtClean="0">
                <a:ea typeface="ＭＳ Ｐゴシック" pitchFamily="-84" charset="-128"/>
              </a:rPr>
              <a:t>December 2012: New HM BASIC </a:t>
            </a:r>
            <a:endParaRPr lang="en-US" sz="3400" dirty="0"/>
          </a:p>
        </p:txBody>
      </p:sp>
      <p:sp>
        <p:nvSpPr>
          <p:cNvPr id="8" name="Text Placeholder 7"/>
          <p:cNvSpPr>
            <a:spLocks noGrp="1"/>
          </p:cNvSpPr>
          <p:nvPr>
            <p:ph idx="1"/>
          </p:nvPr>
        </p:nvSpPr>
        <p:spPr>
          <a:xfrm>
            <a:off x="304800" y="1371600"/>
            <a:ext cx="8505825" cy="4525963"/>
          </a:xfrm>
        </p:spPr>
        <p:txBody>
          <a:bodyPr/>
          <a:lstStyle/>
          <a:p>
            <a:pPr>
              <a:buNone/>
            </a:pPr>
            <a:r>
              <a:rPr lang="en-US" sz="2000" b="1" dirty="0" smtClean="0"/>
              <a:t>	Does the proposed HM BASIC identify HM risk better than the current Cargo-Related BASIC?</a:t>
            </a:r>
          </a:p>
          <a:p>
            <a:pPr lvl="1"/>
            <a:r>
              <a:rPr lang="en-US" sz="2000" dirty="0" smtClean="0"/>
              <a:t>Effectiveness testing indicates the forthcoming HM BASIC results in a higher HM Violation rate than the current Cargo-Related BASIC.</a:t>
            </a:r>
            <a:endParaRPr lang="en-US" sz="2000" dirty="0"/>
          </a:p>
        </p:txBody>
      </p:sp>
      <p:graphicFrame>
        <p:nvGraphicFramePr>
          <p:cNvPr id="7" name="Table 6"/>
          <p:cNvGraphicFramePr>
            <a:graphicFrameLocks noGrp="1"/>
          </p:cNvGraphicFramePr>
          <p:nvPr>
            <p:extLst>
              <p:ext uri="{D42A27DB-BD31-4B8C-83A1-F6EECF244321}">
                <p14:modId xmlns:p14="http://schemas.microsoft.com/office/powerpoint/2010/main" val="2405058612"/>
              </p:ext>
            </p:extLst>
          </p:nvPr>
        </p:nvGraphicFramePr>
        <p:xfrm>
          <a:off x="838200" y="2438401"/>
          <a:ext cx="7772400" cy="2898878"/>
        </p:xfrm>
        <a:graphic>
          <a:graphicData uri="http://schemas.openxmlformats.org/drawingml/2006/table">
            <a:tbl>
              <a:tblPr/>
              <a:tblGrid>
                <a:gridCol w="3096322"/>
                <a:gridCol w="1366024"/>
                <a:gridCol w="1639230"/>
                <a:gridCol w="1670824"/>
              </a:tblGrid>
              <a:tr h="822316">
                <a:tc gridSpan="4">
                  <a:txBody>
                    <a:bodyPr/>
                    <a:lstStyle/>
                    <a:p>
                      <a:pPr algn="l" fontAlgn="b"/>
                      <a:r>
                        <a:rPr lang="en-US" sz="2400" b="0" i="0" u="none" strike="noStrike" dirty="0" smtClean="0">
                          <a:solidFill>
                            <a:srgbClr val="000000"/>
                          </a:solidFill>
                          <a:latin typeface="Calibri" pitchFamily="34" charset="0"/>
                          <a:cs typeface="Calibri" pitchFamily="34" charset="0"/>
                        </a:rPr>
                        <a:t>SMS Effectiveness</a:t>
                      </a:r>
                      <a:r>
                        <a:rPr lang="en-US" sz="2400" b="0" i="0" u="none" strike="noStrike" baseline="0" dirty="0" smtClean="0">
                          <a:solidFill>
                            <a:srgbClr val="000000"/>
                          </a:solidFill>
                          <a:latin typeface="Calibri" pitchFamily="34" charset="0"/>
                          <a:cs typeface="Calibri" pitchFamily="34" charset="0"/>
                        </a:rPr>
                        <a:t> Test Results (using 80% Threshold)</a:t>
                      </a:r>
                      <a:endParaRPr lang="en-US" sz="2400" b="0" i="0" u="none" strike="noStrike" dirty="0">
                        <a:solidFill>
                          <a:srgbClr val="000000"/>
                        </a:solidFill>
                        <a:latin typeface="Calibri" pitchFamily="34" charset="0"/>
                        <a:cs typeface="Calibri" pitchFamily="34" charset="0"/>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hMerge="1">
                  <a:txBody>
                    <a:bodyPr/>
                    <a:lstStyle/>
                    <a:p>
                      <a:pPr algn="l" fontAlgn="b"/>
                      <a:endParaRPr lang="en-US" sz="2400" b="0" i="0" u="none" strike="noStrike" dirty="0" smtClean="0">
                        <a:solidFill>
                          <a:srgbClr val="000000"/>
                        </a:solidFill>
                        <a:latin typeface="Calibri"/>
                      </a:endParaRPr>
                    </a:p>
                  </a:txBody>
                  <a:tcPr marL="0" marR="0" marT="0" marB="0" anchor="b">
                    <a:lnL>
                      <a:noFill/>
                    </a:lnL>
                    <a:lnR>
                      <a:noFill/>
                    </a:lnR>
                    <a:lnT>
                      <a:noFill/>
                    </a:lnT>
                    <a:lnB>
                      <a:noFill/>
                    </a:lnB>
                  </a:tcPr>
                </a:tc>
                <a:tc hMerge="1">
                  <a:txBody>
                    <a:bodyPr/>
                    <a:lstStyle/>
                    <a:p>
                      <a:pPr algn="l" fontAlgn="b"/>
                      <a:endParaRPr lang="en-US" sz="2400" b="0" i="0" u="none" strike="noStrike" dirty="0">
                        <a:solidFill>
                          <a:srgbClr val="000000"/>
                        </a:solidFill>
                        <a:latin typeface="Calibri"/>
                      </a:endParaRPr>
                    </a:p>
                  </a:txBody>
                  <a:tcPr marL="0" marR="0" marT="0" marB="0" anchor="b">
                    <a:lnL>
                      <a:noFill/>
                    </a:lnL>
                    <a:lnR>
                      <a:noFill/>
                    </a:lnR>
                    <a:lnT>
                      <a:noFill/>
                    </a:lnT>
                    <a:lnB>
                      <a:noFill/>
                    </a:lnB>
                  </a:tcPr>
                </a:tc>
                <a:tc hMerge="1">
                  <a:txBody>
                    <a:bodyPr/>
                    <a:lstStyle/>
                    <a:p>
                      <a:pPr algn="l" fontAlgn="b"/>
                      <a:endParaRPr lang="en-US" sz="2400" b="0" i="0" u="none" strike="noStrike" dirty="0">
                        <a:solidFill>
                          <a:srgbClr val="000000"/>
                        </a:solidFill>
                        <a:latin typeface="Calibri"/>
                      </a:endParaRPr>
                    </a:p>
                  </a:txBody>
                  <a:tcPr marL="0" marR="0" marT="0" marB="0" anchor="b">
                    <a:lnL>
                      <a:noFill/>
                    </a:lnL>
                    <a:lnR>
                      <a:noFill/>
                    </a:lnR>
                    <a:lnT>
                      <a:noFill/>
                    </a:lnT>
                    <a:lnB>
                      <a:noFill/>
                    </a:lnB>
                  </a:tcPr>
                </a:tc>
              </a:tr>
              <a:tr h="1002561">
                <a:tc>
                  <a:txBody>
                    <a:bodyPr/>
                    <a:lstStyle/>
                    <a:p>
                      <a:pPr algn="ctr" fontAlgn="b"/>
                      <a:r>
                        <a:rPr lang="en-US" sz="2000" b="1" i="0" u="none" strike="noStrike" dirty="0" smtClean="0">
                          <a:solidFill>
                            <a:srgbClr val="000000"/>
                          </a:solidFill>
                          <a:latin typeface="Calibri" pitchFamily="34" charset="0"/>
                          <a:cs typeface="Calibri" pitchFamily="34" charset="0"/>
                        </a:rPr>
                        <a:t>BASIC</a:t>
                      </a:r>
                      <a:endParaRPr lang="en-US" sz="2000" b="1" i="0" u="none" strike="noStrike" dirty="0">
                        <a:solidFill>
                          <a:srgbClr val="000000"/>
                        </a:solidFill>
                        <a:latin typeface="Calibri" pitchFamily="34" charset="0"/>
                        <a:cs typeface="Calibri"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2000" b="1" i="0" u="none" strike="noStrike" dirty="0">
                          <a:solidFill>
                            <a:srgbClr val="000000"/>
                          </a:solidFill>
                          <a:latin typeface="Calibri" pitchFamily="34" charset="0"/>
                          <a:cs typeface="Calibri" pitchFamily="34" charset="0"/>
                        </a:rPr>
                        <a:t>HM </a:t>
                      </a:r>
                      <a:r>
                        <a:rPr lang="en-US" sz="2000" b="1" i="0" u="none" strike="noStrike" dirty="0" smtClean="0">
                          <a:solidFill>
                            <a:srgbClr val="000000"/>
                          </a:solidFill>
                          <a:latin typeface="Calibri" pitchFamily="34" charset="0"/>
                          <a:cs typeface="Calibri" pitchFamily="34" charset="0"/>
                        </a:rPr>
                        <a:t>  </a:t>
                      </a:r>
                    </a:p>
                    <a:p>
                      <a:pPr algn="ctr" fontAlgn="b"/>
                      <a:r>
                        <a:rPr lang="en-US" sz="2000" b="1" i="0" u="none" strike="noStrike" dirty="0" smtClean="0">
                          <a:solidFill>
                            <a:srgbClr val="000000"/>
                          </a:solidFill>
                          <a:latin typeface="Calibri" pitchFamily="34" charset="0"/>
                          <a:cs typeface="Calibri" pitchFamily="34" charset="0"/>
                        </a:rPr>
                        <a:t>Inspections</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2000" b="1" i="0" u="none" strike="noStrike" dirty="0">
                          <a:solidFill>
                            <a:srgbClr val="000000"/>
                          </a:solidFill>
                          <a:latin typeface="Calibri" pitchFamily="34" charset="0"/>
                          <a:cs typeface="Calibri" pitchFamily="34" charset="0"/>
                        </a:rPr>
                        <a:t>HM </a:t>
                      </a:r>
                      <a:r>
                        <a:rPr lang="en-US" sz="2000" b="1" i="0" u="none" strike="noStrike" dirty="0" smtClean="0">
                          <a:solidFill>
                            <a:srgbClr val="000000"/>
                          </a:solidFill>
                          <a:latin typeface="Calibri" pitchFamily="34" charset="0"/>
                          <a:cs typeface="Calibri" pitchFamily="34" charset="0"/>
                        </a:rPr>
                        <a:t>Violation</a:t>
                      </a:r>
                      <a:r>
                        <a:rPr lang="en-US" sz="2000" b="1" i="0" u="none" strike="noStrike" baseline="0" dirty="0" smtClean="0">
                          <a:solidFill>
                            <a:srgbClr val="000000"/>
                          </a:solidFill>
                          <a:latin typeface="Calibri" pitchFamily="34" charset="0"/>
                          <a:cs typeface="Calibri" pitchFamily="34" charset="0"/>
                        </a:rPr>
                        <a:t> </a:t>
                      </a:r>
                      <a:r>
                        <a:rPr lang="en-US" sz="2000" b="1" i="0" u="none" strike="noStrike" dirty="0" smtClean="0">
                          <a:solidFill>
                            <a:srgbClr val="000000"/>
                          </a:solidFill>
                          <a:latin typeface="Calibri" pitchFamily="34" charset="0"/>
                          <a:cs typeface="Calibri" pitchFamily="34" charset="0"/>
                        </a:rPr>
                        <a:t>Rate</a:t>
                      </a:r>
                      <a:endParaRPr lang="en-US" sz="2000" b="1" i="0" u="none" strike="noStrike" dirty="0">
                        <a:solidFill>
                          <a:srgbClr val="000000"/>
                        </a:solidFill>
                        <a:latin typeface="Calibri" pitchFamily="34" charset="0"/>
                        <a:cs typeface="Calibri"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2000" b="1" i="0" u="none" strike="noStrike" dirty="0">
                          <a:solidFill>
                            <a:srgbClr val="000000"/>
                          </a:solidFill>
                          <a:latin typeface="Calibri" pitchFamily="34" charset="0"/>
                          <a:cs typeface="Calibri" pitchFamily="34" charset="0"/>
                        </a:rPr>
                        <a:t>HM </a:t>
                      </a:r>
                      <a:endParaRPr lang="en-US" sz="2000" b="1" i="0" u="none" strike="noStrike" dirty="0" smtClean="0">
                        <a:solidFill>
                          <a:srgbClr val="000000"/>
                        </a:solidFill>
                        <a:latin typeface="Calibri" pitchFamily="34" charset="0"/>
                        <a:cs typeface="Calibri" pitchFamily="34" charset="0"/>
                      </a:endParaRPr>
                    </a:p>
                    <a:p>
                      <a:pPr algn="ctr" fontAlgn="b"/>
                      <a:r>
                        <a:rPr lang="en-US" sz="2000" b="1" i="0" u="none" strike="noStrike" dirty="0" smtClean="0">
                          <a:solidFill>
                            <a:srgbClr val="000000"/>
                          </a:solidFill>
                          <a:latin typeface="Calibri" pitchFamily="34" charset="0"/>
                          <a:cs typeface="Calibri" pitchFamily="34" charset="0"/>
                        </a:rPr>
                        <a:t>Out-of-Service</a:t>
                      </a:r>
                      <a:r>
                        <a:rPr lang="en-US" sz="2000" b="1" i="0" u="none" strike="noStrike" baseline="0" dirty="0" smtClean="0">
                          <a:solidFill>
                            <a:srgbClr val="000000"/>
                          </a:solidFill>
                          <a:latin typeface="Calibri" pitchFamily="34" charset="0"/>
                          <a:cs typeface="Calibri" pitchFamily="34" charset="0"/>
                        </a:rPr>
                        <a:t> </a:t>
                      </a:r>
                    </a:p>
                    <a:p>
                      <a:pPr algn="ctr" fontAlgn="b"/>
                      <a:r>
                        <a:rPr lang="en-US" sz="2000" b="1" i="0" u="none" strike="noStrike" baseline="0" dirty="0" smtClean="0">
                          <a:solidFill>
                            <a:srgbClr val="000000"/>
                          </a:solidFill>
                          <a:latin typeface="Calibri" pitchFamily="34" charset="0"/>
                          <a:cs typeface="Calibri" pitchFamily="34" charset="0"/>
                        </a:rPr>
                        <a:t>(O</a:t>
                      </a:r>
                      <a:r>
                        <a:rPr lang="en-US" sz="2000" b="1" i="0" u="none" strike="noStrike" dirty="0" smtClean="0">
                          <a:solidFill>
                            <a:srgbClr val="000000"/>
                          </a:solidFill>
                          <a:latin typeface="Calibri" pitchFamily="34" charset="0"/>
                          <a:cs typeface="Calibri" pitchFamily="34" charset="0"/>
                        </a:rPr>
                        <a:t>OS) </a:t>
                      </a:r>
                      <a:r>
                        <a:rPr lang="en-US" sz="2000" b="1" i="0" u="none" strike="noStrike" dirty="0">
                          <a:solidFill>
                            <a:srgbClr val="000000"/>
                          </a:solidFill>
                          <a:latin typeface="Calibri" pitchFamily="34" charset="0"/>
                          <a:cs typeface="Calibri" pitchFamily="34" charset="0"/>
                        </a:rPr>
                        <a:t>Rate</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35361">
                <a:tc>
                  <a:txBody>
                    <a:bodyPr/>
                    <a:lstStyle/>
                    <a:p>
                      <a:pPr algn="l" rtl="0" fontAlgn="b"/>
                      <a:r>
                        <a:rPr lang="en-US" sz="2000" b="0" i="0" u="none" strike="noStrike" dirty="0" smtClean="0">
                          <a:solidFill>
                            <a:srgbClr val="000000"/>
                          </a:solidFill>
                          <a:effectLst/>
                          <a:latin typeface="Calibri" pitchFamily="34" charset="0"/>
                          <a:cs typeface="Calibri" pitchFamily="34" charset="0"/>
                        </a:rPr>
                        <a:t>Cargo-Related</a:t>
                      </a:r>
                      <a:r>
                        <a:rPr lang="en-US" sz="2000" b="0" i="0" u="none" strike="noStrike" baseline="0" dirty="0" smtClean="0">
                          <a:solidFill>
                            <a:srgbClr val="000000"/>
                          </a:solidFill>
                          <a:effectLst/>
                          <a:latin typeface="Calibri" pitchFamily="34" charset="0"/>
                          <a:cs typeface="Calibri" pitchFamily="34" charset="0"/>
                        </a:rPr>
                        <a:t> (current)</a:t>
                      </a:r>
                      <a:endParaRPr lang="en-US" sz="2000" b="0" i="0" u="none" strike="noStrike" dirty="0">
                        <a:solidFill>
                          <a:srgbClr val="000000"/>
                        </a:solidFill>
                        <a:effectLst/>
                        <a:latin typeface="Calibri" pitchFamily="34" charset="0"/>
                        <a:cs typeface="Calibri"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400" b="0" i="0" u="none" strike="noStrike" dirty="0">
                          <a:solidFill>
                            <a:srgbClr val="000000"/>
                          </a:solidFill>
                          <a:effectLst/>
                          <a:latin typeface="Calibri" pitchFamily="34" charset="0"/>
                          <a:cs typeface="Calibri" pitchFamily="34" charset="0"/>
                        </a:rPr>
                        <a:t>37,675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400" b="0" i="0" u="none" strike="noStrike" dirty="0">
                          <a:solidFill>
                            <a:srgbClr val="000000"/>
                          </a:solidFill>
                          <a:effectLst/>
                          <a:latin typeface="Calibri" pitchFamily="34" charset="0"/>
                          <a:cs typeface="Calibri" pitchFamily="34" charset="0"/>
                        </a:rPr>
                        <a:t>29.08%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400" b="0" i="0" u="none" strike="noStrike" dirty="0">
                          <a:solidFill>
                            <a:srgbClr val="000000"/>
                          </a:solidFill>
                          <a:effectLst/>
                          <a:latin typeface="Calibri" pitchFamily="34" charset="0"/>
                          <a:cs typeface="Calibri" pitchFamily="34" charset="0"/>
                        </a:rPr>
                        <a:t>4.03%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5361">
                <a:tc>
                  <a:txBody>
                    <a:bodyPr/>
                    <a:lstStyle/>
                    <a:p>
                      <a:pPr algn="l" rtl="0" fontAlgn="b"/>
                      <a:r>
                        <a:rPr lang="en-US" sz="2000" b="0" i="0" u="none" strike="noStrike" dirty="0" smtClean="0">
                          <a:solidFill>
                            <a:srgbClr val="000000"/>
                          </a:solidFill>
                          <a:effectLst/>
                          <a:latin typeface="Calibri" pitchFamily="34" charset="0"/>
                          <a:cs typeface="Calibri" pitchFamily="34" charset="0"/>
                        </a:rPr>
                        <a:t>HM</a:t>
                      </a:r>
                      <a:r>
                        <a:rPr lang="en-US" sz="2000" b="0" i="0" u="none" strike="noStrike" baseline="0" dirty="0" smtClean="0">
                          <a:solidFill>
                            <a:srgbClr val="000000"/>
                          </a:solidFill>
                          <a:effectLst/>
                          <a:latin typeface="Calibri" pitchFamily="34" charset="0"/>
                          <a:cs typeface="Calibri" pitchFamily="34" charset="0"/>
                        </a:rPr>
                        <a:t> (proposed)</a:t>
                      </a:r>
                      <a:endParaRPr lang="en-US" sz="2000" b="0" i="0" u="none" strike="noStrike" baseline="0" dirty="0">
                        <a:solidFill>
                          <a:srgbClr val="000000"/>
                        </a:solidFill>
                        <a:effectLst/>
                        <a:latin typeface="Calibri" pitchFamily="34" charset="0"/>
                        <a:cs typeface="Calibri"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400" b="0" i="0" u="none" strike="noStrike" dirty="0">
                          <a:solidFill>
                            <a:srgbClr val="000000"/>
                          </a:solidFill>
                          <a:effectLst/>
                          <a:latin typeface="Calibri" pitchFamily="34" charset="0"/>
                          <a:cs typeface="Calibri" pitchFamily="34" charset="0"/>
                        </a:rPr>
                        <a:t>36,188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400" b="0" i="0" u="none" strike="noStrike" dirty="0">
                          <a:solidFill>
                            <a:srgbClr val="000000"/>
                          </a:solidFill>
                          <a:effectLst/>
                          <a:latin typeface="Calibri" pitchFamily="34" charset="0"/>
                          <a:cs typeface="Calibri" pitchFamily="34" charset="0"/>
                        </a:rPr>
                        <a:t>33.75%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400" b="0" i="0" u="none" strike="noStrike" dirty="0">
                          <a:solidFill>
                            <a:srgbClr val="000000"/>
                          </a:solidFill>
                          <a:effectLst/>
                          <a:latin typeface="Calibri" pitchFamily="34" charset="0"/>
                          <a:cs typeface="Calibri" pitchFamily="34" charset="0"/>
                        </a:rPr>
                        <a:t>5.42%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TextBox 8"/>
          <p:cNvSpPr txBox="1"/>
          <p:nvPr/>
        </p:nvSpPr>
        <p:spPr>
          <a:xfrm>
            <a:off x="762000" y="5410200"/>
            <a:ext cx="7620000" cy="646331"/>
          </a:xfrm>
          <a:prstGeom prst="rect">
            <a:avLst/>
          </a:prstGeom>
          <a:noFill/>
        </p:spPr>
        <p:txBody>
          <a:bodyPr wrap="square" rtlCol="0">
            <a:spAutoFit/>
          </a:bodyPr>
          <a:lstStyle/>
          <a:p>
            <a:pPr>
              <a:buNone/>
            </a:pPr>
            <a:r>
              <a:rPr lang="en-US" sz="1800" dirty="0" smtClean="0"/>
              <a:t>*</a:t>
            </a:r>
            <a:r>
              <a:rPr lang="en-US" sz="1800" dirty="0">
                <a:solidFill>
                  <a:schemeClr val="tx1">
                    <a:lumMod val="75000"/>
                  </a:schemeClr>
                </a:solidFill>
                <a:latin typeface="Calibri" pitchFamily="34" charset="0"/>
                <a:ea typeface="ＭＳ Ｐゴシック" pitchFamily="-106" charset="-128"/>
                <a:cs typeface="Calibri" pitchFamily="34" charset="0"/>
              </a:rPr>
              <a:t>for the entire population, </a:t>
            </a:r>
            <a:r>
              <a:rPr lang="en-US" sz="1800" dirty="0" smtClean="0">
                <a:solidFill>
                  <a:schemeClr val="tx1">
                    <a:lumMod val="75000"/>
                  </a:schemeClr>
                </a:solidFill>
                <a:latin typeface="Calibri" pitchFamily="34" charset="0"/>
                <a:ea typeface="ＭＳ Ｐゴシック" pitchFamily="-106" charset="-128"/>
                <a:cs typeface="Calibri" pitchFamily="34" charset="0"/>
              </a:rPr>
              <a:t>the HM </a:t>
            </a:r>
            <a:r>
              <a:rPr lang="en-US" sz="1800" dirty="0">
                <a:solidFill>
                  <a:schemeClr val="tx1">
                    <a:lumMod val="75000"/>
                  </a:schemeClr>
                </a:solidFill>
                <a:latin typeface="Calibri" pitchFamily="34" charset="0"/>
                <a:ea typeface="ＭＳ Ｐゴシック" pitchFamily="-106" charset="-128"/>
                <a:cs typeface="Calibri" pitchFamily="34" charset="0"/>
              </a:rPr>
              <a:t>violation rate is 23% </a:t>
            </a:r>
            <a:r>
              <a:rPr lang="en-US" sz="1800" dirty="0" smtClean="0">
                <a:solidFill>
                  <a:schemeClr val="tx1">
                    <a:lumMod val="75000"/>
                  </a:schemeClr>
                </a:solidFill>
                <a:latin typeface="Calibri" pitchFamily="34" charset="0"/>
                <a:ea typeface="ＭＳ Ｐゴシック" pitchFamily="-106" charset="-128"/>
                <a:cs typeface="Calibri" pitchFamily="34" charset="0"/>
              </a:rPr>
              <a:t>and the </a:t>
            </a:r>
            <a:r>
              <a:rPr lang="en-US" sz="1800" dirty="0">
                <a:solidFill>
                  <a:schemeClr val="tx1">
                    <a:lumMod val="75000"/>
                  </a:schemeClr>
                </a:solidFill>
                <a:latin typeface="Calibri" pitchFamily="34" charset="0"/>
                <a:ea typeface="ＭＳ Ｐゴシック" pitchFamily="-106" charset="-128"/>
                <a:cs typeface="Calibri" pitchFamily="34" charset="0"/>
              </a:rPr>
              <a:t>HM </a:t>
            </a:r>
            <a:r>
              <a:rPr lang="en-US" sz="1800" b="1" dirty="0" smtClean="0">
                <a:solidFill>
                  <a:schemeClr val="tx1">
                    <a:lumMod val="75000"/>
                  </a:schemeClr>
                </a:solidFill>
                <a:latin typeface="Calibri" pitchFamily="34" charset="0"/>
                <a:ea typeface="ＭＳ Ｐゴシック" pitchFamily="-106" charset="-128"/>
                <a:cs typeface="Calibri" pitchFamily="34" charset="0"/>
              </a:rPr>
              <a:t>OOS</a:t>
            </a:r>
            <a:r>
              <a:rPr lang="en-US" sz="1800" dirty="0" smtClean="0">
                <a:solidFill>
                  <a:schemeClr val="tx1">
                    <a:lumMod val="75000"/>
                  </a:schemeClr>
                </a:solidFill>
                <a:latin typeface="Calibri" pitchFamily="34" charset="0"/>
                <a:ea typeface="ＭＳ Ｐゴシック" pitchFamily="-106" charset="-128"/>
                <a:cs typeface="Calibri" pitchFamily="34" charset="0"/>
              </a:rPr>
              <a:t> </a:t>
            </a:r>
            <a:r>
              <a:rPr lang="en-US" sz="1800" dirty="0">
                <a:solidFill>
                  <a:schemeClr val="tx1">
                    <a:lumMod val="75000"/>
                  </a:schemeClr>
                </a:solidFill>
                <a:latin typeface="Calibri" pitchFamily="34" charset="0"/>
                <a:ea typeface="ＭＳ Ｐゴシック" pitchFamily="-106" charset="-128"/>
                <a:cs typeface="Calibri" pitchFamily="34" charset="0"/>
              </a:rPr>
              <a:t>rate is 3.4</a:t>
            </a:r>
            <a:r>
              <a:rPr lang="en-US" sz="1800" dirty="0" smtClean="0">
                <a:solidFill>
                  <a:schemeClr val="tx1">
                    <a:lumMod val="75000"/>
                  </a:schemeClr>
                </a:solidFill>
                <a:latin typeface="Calibri" pitchFamily="34" charset="0"/>
                <a:ea typeface="ＭＳ Ｐゴシック" pitchFamily="-106" charset="-128"/>
                <a:cs typeface="Calibri" pitchFamily="34" charset="0"/>
              </a:rPr>
              <a:t>%.</a:t>
            </a:r>
            <a:endParaRPr lang="en-US" sz="1800" dirty="0">
              <a:solidFill>
                <a:schemeClr val="tx1">
                  <a:lumMod val="75000"/>
                </a:schemeClr>
              </a:solidFill>
              <a:latin typeface="Calibri" pitchFamily="34" charset="0"/>
              <a:ea typeface="ＭＳ Ｐゴシック" pitchFamily="-106" charset="-128"/>
              <a:cs typeface="Calibri" pitchFamily="34" charset="0"/>
            </a:endParaRPr>
          </a:p>
        </p:txBody>
      </p:sp>
    </p:spTree>
    <p:extLst>
      <p:ext uri="{BB962C8B-B14F-4D97-AF65-F5344CB8AC3E}">
        <p14:creationId xmlns:p14="http://schemas.microsoft.com/office/powerpoint/2010/main" val="18421948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ea typeface="ＭＳ Ｐゴシック" pitchFamily="-84" charset="-128"/>
              </a:rPr>
              <a:t>December 2012</a:t>
            </a:r>
            <a:endParaRPr lang="en-US" dirty="0"/>
          </a:p>
        </p:txBody>
      </p:sp>
      <p:sp>
        <p:nvSpPr>
          <p:cNvPr id="3" name="Content Placeholder 2"/>
          <p:cNvSpPr>
            <a:spLocks noGrp="1"/>
          </p:cNvSpPr>
          <p:nvPr>
            <p:ph idx="1"/>
          </p:nvPr>
        </p:nvSpPr>
        <p:spPr>
          <a:xfrm>
            <a:off x="228600" y="1600200"/>
            <a:ext cx="8686800" cy="4525963"/>
          </a:xfrm>
        </p:spPr>
        <p:txBody>
          <a:bodyPr/>
          <a:lstStyle/>
          <a:p>
            <a:pPr marL="457200" lvl="1" indent="-457200">
              <a:spcAft>
                <a:spcPts val="1200"/>
              </a:spcAft>
              <a:buClr>
                <a:srgbClr val="1B587C"/>
              </a:buClr>
              <a:buNone/>
            </a:pPr>
            <a:r>
              <a:rPr lang="en-US" sz="2500" b="1" dirty="0" smtClean="0">
                <a:ea typeface="ＭＳ Ｐゴシック" pitchFamily="-84" charset="-128"/>
              </a:rPr>
              <a:t>Better align SMS with IEP regulations</a:t>
            </a:r>
          </a:p>
          <a:p>
            <a:pPr marL="457200" lvl="1" indent="-342900">
              <a:spcAft>
                <a:spcPts val="1000"/>
              </a:spcAft>
              <a:buSzPct val="125000"/>
              <a:buFont typeface="Arial" charset="0"/>
              <a:buChar char="•"/>
            </a:pPr>
            <a:r>
              <a:rPr lang="en-US" sz="2400" dirty="0" smtClean="0">
                <a:ea typeface="ＭＳ Ｐゴシック" pitchFamily="-84" charset="-128"/>
              </a:rPr>
              <a:t>Currently, SMS does not use violations associated with the condition of an IEP trailer (if it is assigned to an IEP). </a:t>
            </a:r>
          </a:p>
          <a:p>
            <a:pPr marL="457200" lvl="1" indent="-342900">
              <a:spcAft>
                <a:spcPts val="1000"/>
              </a:spcAft>
              <a:buSzPct val="125000"/>
              <a:buFont typeface="Arial" charset="0"/>
              <a:buChar char="•"/>
            </a:pPr>
            <a:r>
              <a:rPr lang="en-US" sz="2400" dirty="0" smtClean="0">
                <a:ea typeface="ＭＳ Ｐゴシック" pitchFamily="-84" charset="-128"/>
              </a:rPr>
              <a:t>FMCSA has recently revamped IEP logic to properly attribute each IEP trailer violation to either the IEP or the motor carrier based on the ability of the driver to find the violation as part of a pre-trip inspection. </a:t>
            </a:r>
          </a:p>
          <a:p>
            <a:pPr marL="457200" lvl="1" indent="-342900">
              <a:spcAft>
                <a:spcPts val="1000"/>
              </a:spcAft>
              <a:buSzPct val="125000"/>
              <a:buFont typeface="Arial" charset="0"/>
              <a:buChar char="•"/>
            </a:pPr>
            <a:r>
              <a:rPr lang="en-US" sz="2400" dirty="0" smtClean="0">
                <a:ea typeface="ＭＳ Ｐゴシック" pitchFamily="-84" charset="-128"/>
              </a:rPr>
              <a:t>IEP violations assigned to a motor carrier will be used toward calculating the carrier’s Vehicle Maintenance BASIC</a:t>
            </a:r>
          </a:p>
          <a:p>
            <a:pPr marL="457200" lvl="1" indent="-457200">
              <a:spcAft>
                <a:spcPts val="1200"/>
              </a:spcAft>
              <a:buClr>
                <a:srgbClr val="1B587C"/>
              </a:buClr>
              <a:buNone/>
            </a:pPr>
            <a:endParaRPr lang="en-US" sz="2400" dirty="0" smtClean="0">
              <a:ea typeface="ＭＳ Ｐゴシック" pitchFamily="-84" charset="-128"/>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ea typeface="ＭＳ Ｐゴシック" pitchFamily="-84" charset="-128"/>
              </a:rPr>
              <a:t>December 2012</a:t>
            </a:r>
            <a:endParaRPr lang="en-US" dirty="0"/>
          </a:p>
        </p:txBody>
      </p:sp>
      <p:sp>
        <p:nvSpPr>
          <p:cNvPr id="3" name="Content Placeholder 2"/>
          <p:cNvSpPr>
            <a:spLocks noGrp="1"/>
          </p:cNvSpPr>
          <p:nvPr>
            <p:ph idx="1"/>
          </p:nvPr>
        </p:nvSpPr>
        <p:spPr>
          <a:xfrm>
            <a:off x="228600" y="1600200"/>
            <a:ext cx="8686800" cy="4525963"/>
          </a:xfrm>
        </p:spPr>
        <p:txBody>
          <a:bodyPr/>
          <a:lstStyle/>
          <a:p>
            <a:pPr marL="457200" indent="-457200">
              <a:spcAft>
                <a:spcPts val="1200"/>
              </a:spcAft>
              <a:buNone/>
            </a:pPr>
            <a:r>
              <a:rPr lang="en-US" sz="2000" b="1" dirty="0" smtClean="0">
                <a:ea typeface="ＭＳ Ｐゴシック" pitchFamily="-84" charset="-128"/>
              </a:rPr>
              <a:t>	Eliminate vehicle violations derived from driver-only inspections and driver violations from vehicle-only inspections</a:t>
            </a:r>
          </a:p>
          <a:p>
            <a:pPr marL="457200" lvl="1" indent="-342900">
              <a:spcBef>
                <a:spcPts val="0"/>
              </a:spcBef>
              <a:spcAft>
                <a:spcPts val="1000"/>
              </a:spcAft>
              <a:buSzPct val="125000"/>
              <a:buFont typeface="Arial" charset="0"/>
              <a:buChar char="•"/>
            </a:pPr>
            <a:r>
              <a:rPr lang="en-US" sz="2000" dirty="0" smtClean="0">
                <a:ea typeface="ＭＳ Ｐゴシック" pitchFamily="-84" charset="-128"/>
              </a:rPr>
              <a:t>SMS includes Level III (driver-only) inspections in the Vehicle Maintenance BASIC only when vehicle violations are noted on the inspection</a:t>
            </a:r>
          </a:p>
          <a:p>
            <a:pPr marL="457200" lvl="1" indent="-342900">
              <a:spcBef>
                <a:spcPts val="0"/>
              </a:spcBef>
              <a:spcAft>
                <a:spcPts val="1000"/>
              </a:spcAft>
              <a:buSzPct val="125000"/>
              <a:buFont typeface="Arial" charset="0"/>
              <a:buChar char="•"/>
            </a:pPr>
            <a:r>
              <a:rPr lang="en-US" sz="2000" dirty="0" smtClean="0">
                <a:ea typeface="ＭＳ Ｐゴシック" pitchFamily="-84" charset="-128"/>
              </a:rPr>
              <a:t>Enforcement and industry have raised concerns that some vehicle violations fall outside the scope of the inspection and could bias the BASIC’s results</a:t>
            </a:r>
          </a:p>
          <a:p>
            <a:pPr marL="457200" lvl="1" indent="-342900">
              <a:spcBef>
                <a:spcPts val="0"/>
              </a:spcBef>
              <a:spcAft>
                <a:spcPts val="600"/>
              </a:spcAft>
              <a:buSzPct val="125000"/>
              <a:buFont typeface="Arial" charset="0"/>
              <a:buChar char="•"/>
            </a:pPr>
            <a:r>
              <a:rPr lang="en-US" sz="2000" dirty="0" smtClean="0">
                <a:ea typeface="ＭＳ Ｐゴシック" pitchFamily="-84" charset="-128"/>
              </a:rPr>
              <a:t>Analysis showed that this concern merited attention, so FMCSA will:</a:t>
            </a:r>
          </a:p>
          <a:p>
            <a:pPr lvl="1" indent="-230188">
              <a:spcBef>
                <a:spcPts val="0"/>
              </a:spcBef>
              <a:buClr>
                <a:srgbClr val="1B587C"/>
              </a:buClr>
              <a:buSzPct val="100000"/>
              <a:buFont typeface="Arial" pitchFamily="34" charset="0"/>
              <a:buChar char="•"/>
            </a:pPr>
            <a:r>
              <a:rPr lang="en-US" sz="2000" dirty="0" smtClean="0">
                <a:ea typeface="ＭＳ Ｐゴシック" pitchFamily="-84" charset="-128"/>
              </a:rPr>
              <a:t>Remove vehicle violations found during driver-only inspections</a:t>
            </a:r>
          </a:p>
          <a:p>
            <a:pPr lvl="1" indent="-230188">
              <a:spcBef>
                <a:spcPts val="0"/>
              </a:spcBef>
              <a:buClr>
                <a:srgbClr val="1B587C"/>
              </a:buClr>
              <a:buSzPct val="100000"/>
              <a:buFont typeface="Arial" pitchFamily="34" charset="0"/>
              <a:buChar char="•"/>
            </a:pPr>
            <a:r>
              <a:rPr lang="en-US" sz="2000" dirty="0" smtClean="0">
                <a:ea typeface="ＭＳ Ｐゴシック" pitchFamily="-84" charset="-128"/>
              </a:rPr>
              <a:t>Remove driver violations found during vehicle-only inspections</a:t>
            </a:r>
          </a:p>
          <a:p>
            <a:pPr lvl="1">
              <a:buNone/>
            </a:pPr>
            <a:endParaRPr lang="en-US" sz="2000" dirty="0" smtClean="0">
              <a:ea typeface="ＭＳ Ｐゴシック" pitchFamily="-84" charset="-128"/>
            </a:endParaRPr>
          </a:p>
          <a:p>
            <a:pPr marL="0" indent="0"/>
            <a:endParaRPr lang="en-US" sz="2000" dirty="0" smtClean="0">
              <a:ea typeface="ＭＳ Ｐゴシック" pitchFamily="-84" charset="-128"/>
            </a:endParaRPr>
          </a:p>
          <a:p>
            <a:pPr marL="457200" lvl="1" indent="-457200">
              <a:spcAft>
                <a:spcPts val="1200"/>
              </a:spcAft>
              <a:buClr>
                <a:srgbClr val="1B587C"/>
              </a:buClr>
              <a:buNone/>
            </a:pPr>
            <a:endParaRPr lang="en-US" sz="2400" dirty="0" smtClean="0">
              <a:ea typeface="ＭＳ Ｐゴシック" pitchFamily="-84" charset="-128"/>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610600" cy="685800"/>
          </a:xfrm>
        </p:spPr>
        <p:txBody>
          <a:bodyPr>
            <a:normAutofit fontScale="90000"/>
          </a:bodyPr>
          <a:lstStyle/>
          <a:p>
            <a:r>
              <a:rPr lang="en-US" dirty="0" smtClean="0">
                <a:ea typeface="ＭＳ Ｐゴシック" pitchFamily="-84" charset="-128"/>
              </a:rPr>
              <a:t>December 2012:</a:t>
            </a:r>
            <a:br>
              <a:rPr lang="en-US" dirty="0" smtClean="0">
                <a:ea typeface="ＭＳ Ｐゴシック" pitchFamily="-84" charset="-128"/>
              </a:rPr>
            </a:br>
            <a:r>
              <a:rPr lang="en-US" dirty="0" smtClean="0">
                <a:ea typeface="ＭＳ Ｐゴシック" pitchFamily="-84" charset="-128"/>
              </a:rPr>
              <a:t>New </a:t>
            </a:r>
            <a:r>
              <a:rPr lang="en-US" dirty="0">
                <a:ea typeface="ＭＳ Ｐゴシック" pitchFamily="-84" charset="-128"/>
              </a:rPr>
              <a:t>HM </a:t>
            </a:r>
            <a:r>
              <a:rPr lang="en-US" dirty="0" smtClean="0">
                <a:ea typeface="ＭＳ Ｐゴシック" pitchFamily="-84" charset="-128"/>
              </a:rPr>
              <a:t>Intervention Threshold Criteria</a:t>
            </a:r>
            <a:endParaRPr lang="en-US" dirty="0"/>
          </a:p>
        </p:txBody>
      </p:sp>
      <p:sp>
        <p:nvSpPr>
          <p:cNvPr id="3" name="Content Placeholder 2"/>
          <p:cNvSpPr>
            <a:spLocks noGrp="1"/>
          </p:cNvSpPr>
          <p:nvPr>
            <p:ph idx="1"/>
          </p:nvPr>
        </p:nvSpPr>
        <p:spPr>
          <a:xfrm>
            <a:off x="228600" y="2057401"/>
            <a:ext cx="8686800" cy="4203192"/>
          </a:xfrm>
        </p:spPr>
        <p:txBody>
          <a:bodyPr>
            <a:normAutofit fontScale="77500" lnSpcReduction="20000"/>
          </a:bodyPr>
          <a:lstStyle/>
          <a:p>
            <a:r>
              <a:rPr lang="en-US" dirty="0"/>
              <a:t>New </a:t>
            </a:r>
            <a:r>
              <a:rPr lang="en-US" dirty="0" smtClean="0"/>
              <a:t>Intervention Threshold </a:t>
            </a:r>
            <a:r>
              <a:rPr lang="en-US" dirty="0"/>
              <a:t>definition:</a:t>
            </a:r>
          </a:p>
          <a:p>
            <a:pPr lvl="1"/>
            <a:r>
              <a:rPr lang="en-US" dirty="0"/>
              <a:t>At least 2 placardable HM inspections; 1 within past 12 </a:t>
            </a:r>
            <a:r>
              <a:rPr lang="en-US" dirty="0" smtClean="0"/>
              <a:t>months, and</a:t>
            </a:r>
            <a:endParaRPr lang="en-US" dirty="0"/>
          </a:p>
          <a:p>
            <a:pPr lvl="1"/>
            <a:r>
              <a:rPr lang="en-US" dirty="0"/>
              <a:t>At least 5% of total inspections indicated as placardable HM </a:t>
            </a:r>
            <a:r>
              <a:rPr lang="en-US" dirty="0" smtClean="0"/>
              <a:t>inspections.</a:t>
            </a:r>
            <a:endParaRPr lang="en-US" dirty="0"/>
          </a:p>
          <a:p>
            <a:r>
              <a:rPr lang="en-US" dirty="0">
                <a:ea typeface="ＭＳ Ｐゴシック" pitchFamily="-84" charset="-128"/>
                <a:cs typeface="Calibri" pitchFamily="34" charset="0"/>
              </a:rPr>
              <a:t>The HM </a:t>
            </a:r>
            <a:r>
              <a:rPr lang="en-US" dirty="0" smtClean="0">
                <a:ea typeface="ＭＳ Ｐゴシック" pitchFamily="-84" charset="-128"/>
                <a:cs typeface="Calibri" pitchFamily="34" charset="0"/>
              </a:rPr>
              <a:t>Intervention Threshold </a:t>
            </a:r>
            <a:r>
              <a:rPr lang="en-US" dirty="0">
                <a:ea typeface="ＭＳ Ｐゴシック" pitchFamily="-84" charset="-128"/>
                <a:cs typeface="Calibri" pitchFamily="34" charset="0"/>
              </a:rPr>
              <a:t>continues to apply to carriers with </a:t>
            </a:r>
            <a:r>
              <a:rPr lang="en-US" dirty="0" smtClean="0">
                <a:ea typeface="ＭＳ Ｐゴシック" pitchFamily="-84" charset="-128"/>
                <a:cs typeface="Calibri" pitchFamily="34" charset="0"/>
              </a:rPr>
              <a:t>HM safety permits.</a:t>
            </a:r>
            <a:endParaRPr lang="en-US" dirty="0" smtClean="0"/>
          </a:p>
          <a:p>
            <a:r>
              <a:rPr lang="en-US" dirty="0" smtClean="0"/>
              <a:t>More stringent Intervention Thresholds </a:t>
            </a:r>
            <a:r>
              <a:rPr lang="en-US" dirty="0"/>
              <a:t>are applied to all BASICs except the proposed HM </a:t>
            </a:r>
            <a:r>
              <a:rPr lang="en-US" dirty="0" smtClean="0"/>
              <a:t>BASIC.</a:t>
            </a:r>
            <a:endParaRPr lang="en-US" dirty="0"/>
          </a:p>
          <a:p>
            <a:r>
              <a:rPr lang="en-US" dirty="0"/>
              <a:t>New definition will enable FMCSA to focus resources on carriers involved in the majority of placardable HM </a:t>
            </a:r>
            <a:r>
              <a:rPr lang="en-US" dirty="0" smtClean="0"/>
              <a:t>transport.</a:t>
            </a:r>
            <a:endParaRPr lang="en-US" dirty="0"/>
          </a:p>
        </p:txBody>
      </p:sp>
      <p:sp>
        <p:nvSpPr>
          <p:cNvPr id="4" name="Slide Number Placeholder 3"/>
          <p:cNvSpPr>
            <a:spLocks noGrp="1"/>
          </p:cNvSpPr>
          <p:nvPr>
            <p:ph type="sldNum" sz="quarter" idx="4294967295"/>
          </p:nvPr>
        </p:nvSpPr>
        <p:spPr>
          <a:xfrm>
            <a:off x="8153400" y="6400800"/>
            <a:ext cx="762000" cy="365125"/>
          </a:xfrm>
          <a:prstGeom prst="rect">
            <a:avLst/>
          </a:prstGeom>
        </p:spPr>
        <p:txBody>
          <a:bodyPr/>
          <a:lstStyle/>
          <a:p>
            <a:endParaRPr lang="en-US" dirty="0"/>
          </a:p>
        </p:txBody>
      </p:sp>
      <p:sp>
        <p:nvSpPr>
          <p:cNvPr id="5" name="TextBox 4"/>
          <p:cNvSpPr txBox="1"/>
          <p:nvPr/>
        </p:nvSpPr>
        <p:spPr>
          <a:xfrm>
            <a:off x="228600" y="1524000"/>
            <a:ext cx="8686800" cy="461665"/>
          </a:xfrm>
          <a:prstGeom prst="rect">
            <a:avLst/>
          </a:prstGeom>
          <a:noFill/>
        </p:spPr>
        <p:txBody>
          <a:bodyPr wrap="square" rtlCol="0">
            <a:spAutoFit/>
          </a:bodyPr>
          <a:lstStyle/>
          <a:p>
            <a:pPr marL="0" indent="0">
              <a:buNone/>
            </a:pPr>
            <a:r>
              <a:rPr lang="en-US" sz="2400" b="1" dirty="0">
                <a:latin typeface="Calibri" pitchFamily="34" charset="0"/>
                <a:cs typeface="Calibri" pitchFamily="34" charset="0"/>
              </a:rPr>
              <a:t>More effectively identify carriers involved in transporting HM</a:t>
            </a:r>
            <a:endParaRPr lang="en-US" sz="2400" b="1" dirty="0">
              <a:latin typeface="Calibri" pitchFamily="34" charset="0"/>
              <a:ea typeface="ＭＳ Ｐゴシック" pitchFamily="-84" charset="-128"/>
              <a:cs typeface="Calibri" pitchFamily="34" charset="0"/>
            </a:endParaRPr>
          </a:p>
        </p:txBody>
      </p:sp>
    </p:spTree>
    <p:extLst>
      <p:ext uri="{BB962C8B-B14F-4D97-AF65-F5344CB8AC3E}">
        <p14:creationId xmlns:p14="http://schemas.microsoft.com/office/powerpoint/2010/main" val="2519164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Safety Measurement System </a:t>
            </a:r>
            <a:endParaRPr lang="en-US" dirty="0"/>
          </a:p>
        </p:txBody>
      </p:sp>
      <p:sp>
        <p:nvSpPr>
          <p:cNvPr id="3" name="Content Placeholder 2"/>
          <p:cNvSpPr>
            <a:spLocks noGrp="1"/>
          </p:cNvSpPr>
          <p:nvPr>
            <p:ph idx="1"/>
          </p:nvPr>
        </p:nvSpPr>
        <p:spPr/>
        <p:txBody>
          <a:bodyPr/>
          <a:lstStyle/>
          <a:p>
            <a:pPr marL="465138" lvl="1" indent="-465138">
              <a:spcBef>
                <a:spcPts val="1200"/>
              </a:spcBef>
              <a:spcAft>
                <a:spcPts val="1200"/>
              </a:spcAft>
              <a:buFont typeface="Arial" charset="0"/>
              <a:buChar char="•"/>
              <a:defRPr/>
            </a:pPr>
            <a:r>
              <a:rPr lang="en-US" sz="2400" b="1" dirty="0" smtClean="0">
                <a:ea typeface="ＭＳ Ｐゴシック"/>
                <a:cs typeface="ＭＳ Ｐゴシック"/>
              </a:rPr>
              <a:t>Replaced the SafeStat system as the FMCSA tool to identify carriers for intervention</a:t>
            </a:r>
          </a:p>
          <a:p>
            <a:pPr marL="465138" lvl="1" indent="-465138">
              <a:spcBef>
                <a:spcPts val="1200"/>
              </a:spcBef>
              <a:spcAft>
                <a:spcPts val="1200"/>
              </a:spcAft>
              <a:buFont typeface="Arial" charset="0"/>
              <a:buChar char="•"/>
              <a:defRPr/>
            </a:pPr>
            <a:r>
              <a:rPr lang="en-US" sz="2400" b="1" dirty="0" smtClean="0">
                <a:ea typeface="ＭＳ Ｐゴシック"/>
                <a:cs typeface="ＭＳ Ｐゴシック"/>
              </a:rPr>
              <a:t>Reviews regulatory compliance and identifies unsafe carrier and driver behaviors that lead to crashes</a:t>
            </a:r>
          </a:p>
          <a:p>
            <a:pPr marL="465138" lvl="1" indent="-465138">
              <a:spcBef>
                <a:spcPts val="1200"/>
              </a:spcBef>
              <a:spcAft>
                <a:spcPts val="0"/>
              </a:spcAft>
              <a:buFont typeface="Arial" charset="0"/>
              <a:buChar char="•"/>
              <a:defRPr/>
            </a:pPr>
            <a:r>
              <a:rPr lang="en-US" sz="2400" b="1" dirty="0" smtClean="0">
                <a:ea typeface="ＭＳ Ｐゴシック"/>
                <a:cs typeface="ＭＳ Ｐゴシック"/>
              </a:rPr>
              <a:t>Uses all safety-based roadside inspection violations </a:t>
            </a:r>
          </a:p>
          <a:p>
            <a:pPr marL="857250" lvl="1" indent="-342900" eaLnBrk="1" hangingPunct="1">
              <a:defRPr/>
            </a:pPr>
            <a:r>
              <a:rPr lang="en-US" sz="2200" dirty="0" smtClean="0">
                <a:ea typeface="ＭＳ Ｐゴシック" pitchFamily="-106" charset="-128"/>
              </a:rPr>
              <a:t>~3.5 million inspections per year </a:t>
            </a:r>
          </a:p>
          <a:p>
            <a:pPr marL="1257300" lvl="2" indent="-342900" eaLnBrk="1" hangingPunct="1">
              <a:buNone/>
              <a:defRPr/>
            </a:pPr>
            <a:endParaRPr lang="en-US" sz="2000" dirty="0" smtClean="0">
              <a:ea typeface="ＭＳ Ｐゴシック"/>
              <a:cs typeface="ＭＳ Ｐゴシック"/>
            </a:endParaRPr>
          </a:p>
          <a:p>
            <a:pPr marL="457200" eaLnBrk="1" hangingPunct="1">
              <a:buNone/>
              <a:defRPr/>
            </a:pPr>
            <a:endParaRPr lang="en-US" sz="2400" dirty="0" smtClean="0">
              <a:ea typeface="ＭＳ Ｐゴシック"/>
              <a:cs typeface="ＭＳ Ｐゴシック"/>
            </a:endParaRPr>
          </a:p>
          <a:p>
            <a:pPr>
              <a:buNone/>
            </a:pP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December 2012:</a:t>
            </a:r>
            <a:br>
              <a:rPr lang="en-US" sz="3200" dirty="0" smtClean="0"/>
            </a:br>
            <a:r>
              <a:rPr lang="en-US" sz="3200" dirty="0" smtClean="0"/>
              <a:t>HM BASIC vs. HM Intervention Threshold</a:t>
            </a:r>
            <a:endParaRPr lang="en-US" sz="3200" dirty="0"/>
          </a:p>
        </p:txBody>
      </p:sp>
      <p:sp>
        <p:nvSpPr>
          <p:cNvPr id="5" name="Slide Number Placeholder 4"/>
          <p:cNvSpPr>
            <a:spLocks noGrp="1"/>
          </p:cNvSpPr>
          <p:nvPr>
            <p:ph type="sldNum" sz="quarter" idx="4294967295"/>
          </p:nvPr>
        </p:nvSpPr>
        <p:spPr>
          <a:xfrm>
            <a:off x="8153400" y="6400800"/>
            <a:ext cx="762000" cy="365125"/>
          </a:xfrm>
          <a:prstGeom prst="rect">
            <a:avLst/>
          </a:prstGeom>
        </p:spPr>
        <p:txBody>
          <a:bodyPr/>
          <a:lstStyle/>
          <a:p>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Proposed HM BASIC – measures violations cited on inspections where carriers have placardable amounts of HM.</a:t>
            </a:r>
          </a:p>
          <a:p>
            <a:pPr lvl="1"/>
            <a:r>
              <a:rPr lang="en-US" dirty="0" smtClean="0"/>
              <a:t>Must have at least 5 vehicle inspections with placardable amounts of HM </a:t>
            </a:r>
            <a:r>
              <a:rPr lang="en-US" i="1" dirty="0" smtClean="0"/>
              <a:t>and</a:t>
            </a:r>
            <a:r>
              <a:rPr lang="en-US" dirty="0" smtClean="0"/>
              <a:t> at least 1 HM violation.</a:t>
            </a:r>
          </a:p>
          <a:p>
            <a:pPr lvl="1"/>
            <a:r>
              <a:rPr lang="en-US" dirty="0" smtClean="0"/>
              <a:t>Used to identify carriers with safety problems in carrying HM to be prioritized for investigations.</a:t>
            </a:r>
          </a:p>
          <a:p>
            <a:r>
              <a:rPr lang="en-US" dirty="0" smtClean="0"/>
              <a:t>Proposed HM Intervention Threshold – set for carriers that carry HM as a significant part of their business.</a:t>
            </a:r>
          </a:p>
          <a:p>
            <a:pPr lvl="1"/>
            <a:r>
              <a:rPr lang="en-US" dirty="0" smtClean="0"/>
              <a:t>Must have 2+ HM placarded inspections in the last 24 months with one in the last 12 months </a:t>
            </a:r>
            <a:r>
              <a:rPr lang="en-US" i="1" dirty="0" smtClean="0"/>
              <a:t>and</a:t>
            </a:r>
            <a:r>
              <a:rPr lang="en-US" dirty="0" smtClean="0"/>
              <a:t> at least 5% of total inspections must be HM.</a:t>
            </a:r>
          </a:p>
          <a:p>
            <a:pPr lvl="1"/>
            <a:r>
              <a:rPr lang="en-US" dirty="0" smtClean="0"/>
              <a:t>Used to identify HM carriers that are subject to the more stringent Intervention Thresholds in all of the BASICs (except HM) to be prioritized for investigations.</a:t>
            </a:r>
            <a:endParaRPr lang="en-US" dirty="0"/>
          </a:p>
        </p:txBody>
      </p:sp>
    </p:spTree>
    <p:extLst>
      <p:ext uri="{BB962C8B-B14F-4D97-AF65-F5344CB8AC3E}">
        <p14:creationId xmlns:p14="http://schemas.microsoft.com/office/powerpoint/2010/main" val="39156531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December 2012</a:t>
            </a:r>
            <a:endParaRPr lang="en-US" dirty="0"/>
          </a:p>
        </p:txBody>
      </p:sp>
      <p:sp>
        <p:nvSpPr>
          <p:cNvPr id="3" name="Content Placeholder 2"/>
          <p:cNvSpPr>
            <a:spLocks noGrp="1"/>
          </p:cNvSpPr>
          <p:nvPr>
            <p:ph idx="1"/>
          </p:nvPr>
        </p:nvSpPr>
        <p:spPr>
          <a:xfrm>
            <a:off x="0" y="1371600"/>
            <a:ext cx="8505825" cy="4144963"/>
          </a:xfrm>
        </p:spPr>
        <p:txBody>
          <a:bodyPr/>
          <a:lstStyle/>
          <a:p>
            <a:pPr>
              <a:buNone/>
            </a:pPr>
            <a:r>
              <a:rPr lang="en-US" dirty="0" smtClean="0"/>
              <a:t>	</a:t>
            </a:r>
            <a:r>
              <a:rPr lang="en-US" sz="2800" dirty="0" smtClean="0"/>
              <a:t>More effectively ID carriers involved in transporting passengers for lower intervention thresholds</a:t>
            </a:r>
            <a:endParaRPr lang="en-US" sz="2000" u="sng" dirty="0" smtClean="0"/>
          </a:p>
          <a:p>
            <a:pPr>
              <a:buNone/>
            </a:pPr>
            <a:r>
              <a:rPr lang="en-US" sz="1800" u="sng" dirty="0" smtClean="0"/>
              <a:t>Today</a:t>
            </a:r>
            <a:r>
              <a:rPr lang="en-US" sz="1800" dirty="0" smtClean="0"/>
              <a:t>:</a:t>
            </a:r>
          </a:p>
          <a:p>
            <a:pPr marL="514350" indent="-514350">
              <a:buFont typeface="+mj-lt"/>
              <a:buAutoNum type="arabicPeriod"/>
            </a:pPr>
            <a:r>
              <a:rPr lang="en-US" sz="1800" dirty="0" smtClean="0"/>
              <a:t>Passenger carrier authority in L&amp;I database</a:t>
            </a:r>
          </a:p>
          <a:p>
            <a:pPr marL="514350" indent="-514350">
              <a:buFont typeface="+mj-lt"/>
              <a:buAutoNum type="arabicPeriod"/>
            </a:pPr>
            <a:r>
              <a:rPr lang="en-US" sz="1800" dirty="0" smtClean="0"/>
              <a:t>Exempt for-hire, business and non-business PMCP with at least one passenger vehicle in MCMIS</a:t>
            </a:r>
          </a:p>
          <a:p>
            <a:pPr marL="514350" indent="-514350">
              <a:buNone/>
            </a:pPr>
            <a:endParaRPr lang="en-US" sz="1800" dirty="0" smtClean="0"/>
          </a:p>
          <a:p>
            <a:pPr marL="514350" indent="-514350">
              <a:buNone/>
            </a:pPr>
            <a:r>
              <a:rPr lang="en-US" sz="1800" u="sng" dirty="0" smtClean="0"/>
              <a:t>December 2012</a:t>
            </a:r>
            <a:r>
              <a:rPr lang="en-US" sz="1800" dirty="0" smtClean="0"/>
              <a:t>:</a:t>
            </a:r>
          </a:p>
          <a:p>
            <a:pPr marL="514350" indent="-514350">
              <a:buAutoNum type="arabicPeriod"/>
            </a:pPr>
            <a:r>
              <a:rPr lang="en-US" sz="1800" dirty="0" smtClean="0"/>
              <a:t>Active passenger carrier authority and at least one 9-15 or 16+ passenger vehicle; OR</a:t>
            </a:r>
          </a:p>
          <a:p>
            <a:pPr marL="514350" indent="-514350">
              <a:buAutoNum type="arabicPeriod"/>
            </a:pPr>
            <a:r>
              <a:rPr lang="en-US" sz="1800" dirty="0" smtClean="0"/>
              <a:t>MCMIS operation classification of for-hire and at least one 9-15 or 16+ passenger vehicle</a:t>
            </a:r>
          </a:p>
          <a:p>
            <a:pPr marL="514350" indent="-514350">
              <a:buAutoNum type="arabicPeriod"/>
            </a:pPr>
            <a:r>
              <a:rPr lang="en-US" sz="1800" dirty="0" smtClean="0"/>
              <a:t>PMCP with 16+ passenger vehicle</a:t>
            </a:r>
          </a:p>
          <a:p>
            <a:pPr marL="514350" indent="-514350">
              <a:buAutoNum type="arabicPeriod"/>
            </a:pPr>
            <a:endParaRPr lang="en-US" sz="1200" dirty="0" smtClean="0"/>
          </a:p>
          <a:p>
            <a:pPr marL="514350" indent="-514350">
              <a:buAutoNum type="arabicPeriod"/>
            </a:pPr>
            <a:endParaRPr lang="en-US" sz="1200" dirty="0" smtClean="0"/>
          </a:p>
          <a:p>
            <a:pPr marL="514350" indent="-514350">
              <a:buNone/>
            </a:pPr>
            <a:endParaRPr lang="en-US" dirty="0" smtClean="0"/>
          </a:p>
          <a:p>
            <a:pPr marL="514350" indent="-514350">
              <a:buFont typeface="+mj-lt"/>
              <a:buAutoNum type="arabicPeriod"/>
            </a:pPr>
            <a:endParaRPr lang="en-US" dirty="0" smtClean="0"/>
          </a:p>
          <a:p>
            <a:endParaRPr lang="en-US" dirty="0" smtClean="0"/>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ea typeface="ＭＳ Ｐゴシック" pitchFamily="-84" charset="-128"/>
              </a:rPr>
              <a:t>December 2012</a:t>
            </a:r>
            <a:endParaRPr lang="en-US" dirty="0"/>
          </a:p>
        </p:txBody>
      </p:sp>
      <p:sp>
        <p:nvSpPr>
          <p:cNvPr id="3" name="Content Placeholder 2"/>
          <p:cNvSpPr>
            <a:spLocks noGrp="1"/>
          </p:cNvSpPr>
          <p:nvPr>
            <p:ph idx="1"/>
          </p:nvPr>
        </p:nvSpPr>
        <p:spPr/>
        <p:txBody>
          <a:bodyPr/>
          <a:lstStyle/>
          <a:p>
            <a:pPr marL="457200" indent="-457200">
              <a:spcAft>
                <a:spcPts val="1200"/>
              </a:spcAft>
              <a:buNone/>
            </a:pPr>
            <a:r>
              <a:rPr lang="en-US" sz="2500" b="1" dirty="0" smtClean="0">
                <a:ea typeface="ＭＳ Ｐゴシック" pitchFamily="-84" charset="-128"/>
              </a:rPr>
              <a:t>	Change the SMS Display to address feedback about current terminology</a:t>
            </a:r>
          </a:p>
          <a:p>
            <a:pPr marL="457200" lvl="1" indent="-342900">
              <a:spcAft>
                <a:spcPts val="1000"/>
              </a:spcAft>
              <a:buSzPct val="125000"/>
              <a:buFont typeface="Arial" charset="0"/>
              <a:buChar char="•"/>
            </a:pPr>
            <a:r>
              <a:rPr lang="en-US" sz="2400" dirty="0" smtClean="0">
                <a:ea typeface="ＭＳ Ｐゴシック" pitchFamily="-84" charset="-128"/>
              </a:rPr>
              <a:t>Feedback has indicated that stakeholders find some current terminology confusing</a:t>
            </a:r>
          </a:p>
          <a:p>
            <a:pPr marL="457200" lvl="1" indent="-342900">
              <a:spcAft>
                <a:spcPts val="600"/>
              </a:spcAft>
              <a:buSzPct val="125000"/>
              <a:buFont typeface="Arial" charset="0"/>
              <a:buChar char="•"/>
            </a:pPr>
            <a:r>
              <a:rPr lang="en-US" sz="2400" dirty="0" smtClean="0">
                <a:ea typeface="ＭＳ Ｐゴシック" pitchFamily="-84" charset="-128"/>
              </a:rPr>
              <a:t>FMCSA is:</a:t>
            </a:r>
          </a:p>
          <a:p>
            <a:pPr lvl="1" indent="-230188">
              <a:spcBef>
                <a:spcPts val="0"/>
              </a:spcBef>
              <a:buClr>
                <a:srgbClr val="1B587C"/>
              </a:buClr>
              <a:buSzPct val="100000"/>
              <a:buFont typeface="Arial" pitchFamily="34" charset="0"/>
              <a:buChar char="•"/>
            </a:pPr>
            <a:r>
              <a:rPr lang="en-US" dirty="0" smtClean="0">
                <a:ea typeface="ＭＳ Ｐゴシック" pitchFamily="-84" charset="-128"/>
              </a:rPr>
              <a:t>Replacing  the terms “Inconclusive” and </a:t>
            </a:r>
            <a:r>
              <a:rPr lang="en-US" sz="1800" dirty="0" smtClean="0">
                <a:ea typeface="ＭＳ Ｐゴシック" pitchFamily="-84" charset="-128"/>
              </a:rPr>
              <a:t>“</a:t>
            </a:r>
            <a:r>
              <a:rPr lang="en-US" dirty="0" smtClean="0">
                <a:ea typeface="ＭＳ Ｐゴシック" pitchFamily="-84" charset="-128"/>
              </a:rPr>
              <a:t>Insufficient data</a:t>
            </a:r>
            <a:r>
              <a:rPr lang="en-US" sz="1800" dirty="0" smtClean="0">
                <a:ea typeface="ＭＳ Ｐゴシック" pitchFamily="-84" charset="-128"/>
              </a:rPr>
              <a:t>”  </a:t>
            </a:r>
            <a:r>
              <a:rPr lang="en-US" dirty="0" smtClean="0">
                <a:ea typeface="ＭＳ Ｐゴシック" pitchFamily="-84" charset="-128"/>
              </a:rPr>
              <a:t>with fact-based descriptions</a:t>
            </a:r>
          </a:p>
          <a:p>
            <a:pPr lvl="1" indent="-230188">
              <a:spcBef>
                <a:spcPts val="0"/>
              </a:spcBef>
              <a:buClr>
                <a:srgbClr val="1B587C"/>
              </a:buClr>
              <a:buSzPct val="100000"/>
              <a:buFont typeface="Arial" pitchFamily="34" charset="0"/>
              <a:buChar char="•"/>
            </a:pPr>
            <a:r>
              <a:rPr lang="en-US" dirty="0" smtClean="0">
                <a:ea typeface="ＭＳ Ｐゴシック" pitchFamily="-84" charset="-128"/>
              </a:rPr>
              <a:t>Breaking out crashes with fatalities and crashes with injuries</a:t>
            </a:r>
          </a:p>
          <a:p>
            <a:pPr marL="0" indent="0"/>
            <a:endParaRPr lang="en-US" sz="1800" dirty="0" smtClean="0">
              <a:ea typeface="ＭＳ Ｐゴシック" pitchFamily="-84" charset="-128"/>
            </a:endParaRPr>
          </a:p>
          <a:p>
            <a:pPr lvl="1"/>
            <a:endParaRPr lang="en-US" dirty="0" smtClean="0">
              <a:ea typeface="ＭＳ Ｐゴシック" pitchFamily="-84" charset="-128"/>
            </a:endParaRPr>
          </a:p>
          <a:p>
            <a:pPr marL="0" indent="0"/>
            <a:endParaRPr lang="en-US" dirty="0" smtClean="0">
              <a:ea typeface="ＭＳ Ｐゴシック" pitchFamily="-84" charset="-128"/>
            </a:endParaRPr>
          </a:p>
          <a:p>
            <a:pPr marL="0" indent="0"/>
            <a:endParaRPr lang="en-US" dirty="0" smtClean="0">
              <a:ea typeface="ＭＳ Ｐゴシック" pitchFamily="-84" charset="-128"/>
            </a:endParaRPr>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SMS Improvements Coming in December 2012</a:t>
            </a:r>
            <a:endParaRPr lang="en-US" dirty="0"/>
          </a:p>
        </p:txBody>
      </p:sp>
      <p:sp>
        <p:nvSpPr>
          <p:cNvPr id="3" name="Content Placeholder 2"/>
          <p:cNvSpPr>
            <a:spLocks noGrp="1"/>
          </p:cNvSpPr>
          <p:nvPr>
            <p:ph idx="1"/>
          </p:nvPr>
        </p:nvSpPr>
        <p:spPr/>
        <p:txBody>
          <a:bodyPr/>
          <a:lstStyle/>
          <a:p>
            <a:pPr>
              <a:buNone/>
            </a:pPr>
            <a:r>
              <a:rPr lang="en-US" dirty="0" smtClean="0"/>
              <a:t>	</a:t>
            </a:r>
            <a:r>
              <a:rPr lang="en-US" b="1" dirty="0" smtClean="0"/>
              <a:t>Removal of 1-5 MPH speeding violations from Unsafe Driving BASIC</a:t>
            </a:r>
          </a:p>
          <a:p>
            <a:pPr>
              <a:buNone/>
            </a:pPr>
            <a:endParaRPr lang="en-US" b="1" dirty="0" smtClean="0"/>
          </a:p>
          <a:p>
            <a:r>
              <a:rPr lang="en-US" sz="2800" dirty="0" smtClean="0"/>
              <a:t>Current speedometer regulations (49 CFR 393.82) only require accuracy within 5 mph</a:t>
            </a:r>
          </a:p>
          <a:p>
            <a:r>
              <a:rPr lang="en-US" sz="2800" dirty="0" smtClean="0"/>
              <a:t>When effective, change will be applied to historical violations and violations moving forward</a:t>
            </a:r>
            <a:endParaRPr lang="en-US" sz="28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SMS Improvements Coming in December 2012</a:t>
            </a:r>
            <a:endParaRPr lang="en-US" dirty="0"/>
          </a:p>
        </p:txBody>
      </p:sp>
      <p:sp>
        <p:nvSpPr>
          <p:cNvPr id="3" name="Content Placeholder 2"/>
          <p:cNvSpPr>
            <a:spLocks noGrp="1"/>
          </p:cNvSpPr>
          <p:nvPr>
            <p:ph idx="1"/>
          </p:nvPr>
        </p:nvSpPr>
        <p:spPr/>
        <p:txBody>
          <a:bodyPr/>
          <a:lstStyle/>
          <a:p>
            <a:pPr>
              <a:buNone/>
            </a:pPr>
            <a:r>
              <a:rPr lang="en-US" dirty="0" smtClean="0"/>
              <a:t>	</a:t>
            </a:r>
            <a:r>
              <a:rPr lang="en-US" sz="2000" b="1" dirty="0" smtClean="0"/>
              <a:t>Lowered severity weight for speeding violations that do not designate MPH range above the speed limit: Effective December</a:t>
            </a:r>
          </a:p>
          <a:p>
            <a:pPr>
              <a:buNone/>
            </a:pPr>
            <a:endParaRPr lang="en-US" b="1" dirty="0" smtClean="0"/>
          </a:p>
          <a:p>
            <a:endParaRPr lang="en-US" dirty="0"/>
          </a:p>
        </p:txBody>
      </p:sp>
      <p:graphicFrame>
        <p:nvGraphicFramePr>
          <p:cNvPr id="185346" name="Object 2"/>
          <p:cNvGraphicFramePr>
            <a:graphicFrameLocks noChangeAspect="1"/>
          </p:cNvGraphicFramePr>
          <p:nvPr/>
        </p:nvGraphicFramePr>
        <p:xfrm>
          <a:off x="228600" y="2590800"/>
          <a:ext cx="8686800" cy="3521075"/>
        </p:xfrm>
        <a:graphic>
          <a:graphicData uri="http://schemas.openxmlformats.org/presentationml/2006/ole">
            <mc:AlternateContent xmlns:mc="http://schemas.openxmlformats.org/markup-compatibility/2006">
              <mc:Choice xmlns:v="urn:schemas-microsoft-com:vml" Requires="v">
                <p:oleObj spid="_x0000_s185349" name="Document" r:id="rId4" imgW="6099983" imgH="3521014" progId="Word.Document.12">
                  <p:embed/>
                </p:oleObj>
              </mc:Choice>
              <mc:Fallback>
                <p:oleObj name="Document" r:id="rId4" imgW="6099983" imgH="3521014"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590800"/>
                        <a:ext cx="8686800" cy="352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SMS Improvements Coming in December 2012</a:t>
            </a:r>
            <a:endParaRPr lang="en-US" dirty="0"/>
          </a:p>
        </p:txBody>
      </p:sp>
      <p:sp>
        <p:nvSpPr>
          <p:cNvPr id="3" name="Content Placeholder 2"/>
          <p:cNvSpPr>
            <a:spLocks noGrp="1"/>
          </p:cNvSpPr>
          <p:nvPr>
            <p:ph idx="1"/>
          </p:nvPr>
        </p:nvSpPr>
        <p:spPr/>
        <p:txBody>
          <a:bodyPr/>
          <a:lstStyle/>
          <a:p>
            <a:pPr>
              <a:buNone/>
            </a:pPr>
            <a:r>
              <a:rPr lang="en-US" dirty="0" smtClean="0"/>
              <a:t>	</a:t>
            </a:r>
            <a:r>
              <a:rPr lang="en-US" sz="2400" b="1" dirty="0" smtClean="0"/>
              <a:t>Alignment of paper and electronic logbook violation weights</a:t>
            </a:r>
          </a:p>
          <a:p>
            <a:r>
              <a:rPr lang="en-US" sz="2400" dirty="0" smtClean="0"/>
              <a:t>All “form and manner” to be weighted 1</a:t>
            </a:r>
          </a:p>
          <a:p>
            <a:pPr lvl="1"/>
            <a:r>
              <a:rPr lang="en-US" sz="2400" i="1" dirty="0" smtClean="0"/>
              <a:t>Paper currently weighted 2</a:t>
            </a:r>
          </a:p>
          <a:p>
            <a:r>
              <a:rPr lang="en-US" sz="2400" dirty="0" smtClean="0"/>
              <a:t>All “no logbook” to be weighted 5</a:t>
            </a:r>
          </a:p>
          <a:p>
            <a:pPr lvl="1"/>
            <a:r>
              <a:rPr lang="en-US" sz="2400" i="1" dirty="0" smtClean="0"/>
              <a:t>Electronic “no logbook” currently weighted </a:t>
            </a:r>
            <a:r>
              <a:rPr lang="en-US" i="1" dirty="0" smtClean="0"/>
              <a:t>1</a:t>
            </a:r>
          </a:p>
          <a:p>
            <a:pPr lvl="1">
              <a:buNone/>
            </a:pPr>
            <a:r>
              <a:rPr lang="en-US" i="1" dirty="0" smtClean="0"/>
              <a:t>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SMS Improvements Coming in December 2012</a:t>
            </a:r>
            <a:endParaRPr lang="en-US" dirty="0"/>
          </a:p>
        </p:txBody>
      </p:sp>
      <p:sp>
        <p:nvSpPr>
          <p:cNvPr id="3" name="Content Placeholder 2"/>
          <p:cNvSpPr>
            <a:spLocks noGrp="1"/>
          </p:cNvSpPr>
          <p:nvPr>
            <p:ph idx="1"/>
          </p:nvPr>
        </p:nvSpPr>
        <p:spPr>
          <a:xfrm>
            <a:off x="228600" y="2057400"/>
            <a:ext cx="8505825" cy="3154363"/>
          </a:xfrm>
        </p:spPr>
        <p:txBody>
          <a:bodyPr/>
          <a:lstStyle/>
          <a:p>
            <a:pPr marL="342900" lvl="1" indent="-342900">
              <a:buNone/>
            </a:pPr>
            <a:r>
              <a:rPr lang="en-US" sz="2400" b="1" dirty="0" smtClean="0"/>
              <a:t>	Renaming the Fatigued Driving (HOS) BASIC to the HOS Compliance BASIC</a:t>
            </a:r>
          </a:p>
          <a:p>
            <a:pPr marL="742950" lvl="2" indent="-342900"/>
            <a:r>
              <a:rPr lang="en-US" sz="2000" dirty="0" smtClean="0"/>
              <a:t>To reflect that BASIC includes HOS recordkeeping violations that do not, by themselves, indicate fatigued driving or driving in excess of HOS limitations</a:t>
            </a:r>
          </a:p>
          <a:p>
            <a:pPr marL="342900" lvl="1" indent="-342900">
              <a:buNone/>
            </a:pPr>
            <a:endParaRPr lang="en-US" sz="2400" b="1" dirty="0" smtClean="0"/>
          </a:p>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Title 1" descr="December 2010/Early 2011 - Detailed Rollout."/>
          <p:cNvSpPr>
            <a:spLocks noGrp="1"/>
          </p:cNvSpPr>
          <p:nvPr>
            <p:ph type="title"/>
          </p:nvPr>
        </p:nvSpPr>
        <p:spPr>
          <a:noFill/>
          <a:ln w="9525">
            <a:noFill/>
            <a:miter lim="800000"/>
            <a:headEnd/>
            <a:tailEnd/>
          </a:ln>
        </p:spPr>
        <p:txBody>
          <a:bodyPr vert="horz" wrap="square" lIns="91440" tIns="45720" rIns="91440" bIns="45720" numCol="1" rtlCol="0" anchor="ctr" anchorCtr="0" compatLnSpc="1">
            <a:prstTxWarp prst="textNoShape">
              <a:avLst/>
            </a:prstTxWarp>
            <a:normAutofit fontScale="90000"/>
          </a:bodyPr>
          <a:lstStyle/>
          <a:p>
            <a:pPr eaLnBrk="1" hangingPunct="1"/>
            <a:r>
              <a:rPr lang="en-US" dirty="0" smtClean="0">
                <a:ea typeface="ＭＳ Ｐゴシック" pitchFamily="-84" charset="-128"/>
              </a:rPr>
              <a:t>Collective Impact of  December 2012 Improvements</a:t>
            </a:r>
          </a:p>
        </p:txBody>
      </p:sp>
      <p:sp>
        <p:nvSpPr>
          <p:cNvPr id="99330" name="Content Placeholder 2"/>
          <p:cNvSpPr>
            <a:spLocks noGrp="1"/>
          </p:cNvSpPr>
          <p:nvPr>
            <p:ph idx="1"/>
          </p:nvPr>
        </p:nvSpPr>
        <p:spPr>
          <a:xfrm>
            <a:off x="228600" y="2286001"/>
            <a:ext cx="8686800" cy="3352800"/>
          </a:xfrm>
        </p:spPr>
        <p:txBody>
          <a:bodyPr/>
          <a:lstStyle/>
          <a:p>
            <a:r>
              <a:rPr lang="en-US" sz="2400" dirty="0" smtClean="0"/>
              <a:t>Motor </a:t>
            </a:r>
            <a:r>
              <a:rPr lang="en-US" sz="2400" dirty="0"/>
              <a:t>carriers identified for interventions under the </a:t>
            </a:r>
            <a:r>
              <a:rPr lang="en-US" sz="2400" dirty="0" smtClean="0"/>
              <a:t>December 2012 methodology have </a:t>
            </a:r>
            <a:r>
              <a:rPr lang="en-US" sz="2400" dirty="0"/>
              <a:t>a higher future crash rate and higher HM violation rate than the </a:t>
            </a:r>
            <a:r>
              <a:rPr lang="en-US" sz="2400" dirty="0" smtClean="0"/>
              <a:t>carriers </a:t>
            </a:r>
            <a:r>
              <a:rPr lang="en-US" sz="2400" dirty="0"/>
              <a:t>identified under the current </a:t>
            </a:r>
            <a:r>
              <a:rPr lang="en-US" sz="2400" dirty="0" smtClean="0"/>
              <a:t>methodology.</a:t>
            </a:r>
          </a:p>
          <a:p>
            <a:r>
              <a:rPr lang="en-US" sz="2400" dirty="0" smtClean="0"/>
              <a:t> </a:t>
            </a:r>
            <a:r>
              <a:rPr lang="en-US" sz="2400" dirty="0"/>
              <a:t>Also, these identified carriers are involved in more </a:t>
            </a:r>
            <a:r>
              <a:rPr lang="en-US" sz="2400" dirty="0" smtClean="0"/>
              <a:t>crashes.</a:t>
            </a:r>
            <a:endParaRPr lang="en-US" sz="2400" dirty="0"/>
          </a:p>
          <a:p>
            <a:pPr marL="0" indent="0" eaLnBrk="1" hangingPunct="1"/>
            <a:endParaRPr lang="en-US" sz="1800" dirty="0" smtClean="0">
              <a:ea typeface="ＭＳ Ｐゴシック" pitchFamily="-84" charset="-128"/>
            </a:endParaRPr>
          </a:p>
          <a:p>
            <a:pPr marL="0" indent="0" eaLnBrk="1" hangingPunct="1">
              <a:buNone/>
            </a:pPr>
            <a:endParaRPr lang="en-US" sz="1800" dirty="0" smtClean="0">
              <a:ea typeface="ＭＳ Ｐゴシック" pitchFamily="-84" charset="-128"/>
            </a:endParaRPr>
          </a:p>
          <a:p>
            <a:pPr lvl="1" eaLnBrk="1" hangingPunct="1"/>
            <a:endParaRPr lang="en-US" sz="2600" dirty="0" smtClean="0">
              <a:ea typeface="ＭＳ Ｐゴシック" pitchFamily="-84" charset="-128"/>
            </a:endParaRPr>
          </a:p>
          <a:p>
            <a:pPr marL="0" indent="0" eaLnBrk="1" hangingPunct="1"/>
            <a:endParaRPr lang="en-US" dirty="0" smtClean="0">
              <a:ea typeface="ＭＳ Ｐゴシック" pitchFamily="-84" charset="-128"/>
            </a:endParaRPr>
          </a:p>
          <a:p>
            <a:pPr marL="0" indent="0" eaLnBrk="1" hangingPunct="1"/>
            <a:endParaRPr lang="en-US" dirty="0" smtClean="0">
              <a:ea typeface="ＭＳ Ｐゴシック" pitchFamily="-84" charset="-128"/>
            </a:endParaRPr>
          </a:p>
        </p:txBody>
      </p:sp>
    </p:spTree>
    <p:extLst>
      <p:ext uri="{BB962C8B-B14F-4D97-AF65-F5344CB8AC3E}">
        <p14:creationId xmlns:p14="http://schemas.microsoft.com/office/powerpoint/2010/main" val="15237856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Improvements to SMS and broader CSA</a:t>
            </a:r>
            <a:endParaRPr lang="en-US" dirty="0"/>
          </a:p>
        </p:txBody>
      </p:sp>
      <p:sp>
        <p:nvSpPr>
          <p:cNvPr id="3" name="Content Placeholder 2"/>
          <p:cNvSpPr>
            <a:spLocks noGrp="1"/>
          </p:cNvSpPr>
          <p:nvPr>
            <p:ph idx="1"/>
          </p:nvPr>
        </p:nvSpPr>
        <p:spPr/>
        <p:txBody>
          <a:bodyPr/>
          <a:lstStyle/>
          <a:p>
            <a:pPr>
              <a:buNone/>
            </a:pPr>
            <a:r>
              <a:rPr lang="en-US" dirty="0" smtClean="0"/>
              <a:t>	What kind of changes to SMS are being considered for the next round of proposed improvements?</a:t>
            </a:r>
          </a:p>
          <a:p>
            <a:pPr lvl="2"/>
            <a:r>
              <a:rPr lang="en-US" dirty="0" smtClean="0"/>
              <a:t>Comprehensive modifications to roadside violation severity weights per MCSAC</a:t>
            </a:r>
          </a:p>
          <a:p>
            <a:pPr lvl="2"/>
            <a:r>
              <a:rPr lang="en-US" dirty="0" smtClean="0"/>
              <a:t>Recalibration of the Utilization Factor used to incorporate VMT for the Crash and Unsafe Driving BASICs</a:t>
            </a:r>
          </a:p>
          <a:p>
            <a:pPr lvl="2"/>
            <a:r>
              <a:rPr lang="en-US" dirty="0" smtClean="0"/>
              <a:t>Adjustment to safety event groupings in all BASICs</a:t>
            </a:r>
          </a:p>
          <a:p>
            <a:pPr lvl="2"/>
            <a:r>
              <a:rPr lang="en-US" dirty="0" smtClean="0"/>
              <a:t>Other?</a:t>
            </a:r>
          </a:p>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solidFill>
                  <a:schemeClr val="tx1">
                    <a:lumMod val="50000"/>
                  </a:schemeClr>
                </a:solidFill>
              </a:rPr>
              <a:t>Motor Carrier Safety Advisory Committee</a:t>
            </a:r>
            <a:endParaRPr lang="en-US" sz="3200" dirty="0">
              <a:solidFill>
                <a:schemeClr val="tx1">
                  <a:lumMod val="50000"/>
                </a:schemeClr>
              </a:solidFill>
            </a:endParaRPr>
          </a:p>
        </p:txBody>
      </p:sp>
      <p:sp>
        <p:nvSpPr>
          <p:cNvPr id="3" name="Subtitle 2"/>
          <p:cNvSpPr>
            <a:spLocks noGrp="1"/>
          </p:cNvSpPr>
          <p:nvPr>
            <p:ph type="subTitle" idx="1"/>
          </p:nvPr>
        </p:nvSpPr>
        <p:spPr/>
        <p:txBody>
          <a:bodyPr/>
          <a:lstStyle/>
          <a:p>
            <a:r>
              <a:rPr lang="en-US" dirty="0" smtClean="0"/>
              <a:t>TASK 12-03</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Title 11"/>
          <p:cNvSpPr>
            <a:spLocks noGrp="1"/>
          </p:cNvSpPr>
          <p:nvPr>
            <p:ph type="title"/>
          </p:nvPr>
        </p:nvSpPr>
        <p:spPr>
          <a:xfrm>
            <a:off x="914400" y="152400"/>
            <a:ext cx="7772400" cy="1066800"/>
          </a:xfrm>
        </p:spPr>
        <p:txBody>
          <a:bodyPr>
            <a:normAutofit/>
          </a:bodyPr>
          <a:lstStyle/>
          <a:p>
            <a:pPr>
              <a:defRPr/>
            </a:pPr>
            <a:r>
              <a:rPr lang="en-US" sz="3600" dirty="0" smtClean="0"/>
              <a:t>SMS</a:t>
            </a:r>
          </a:p>
        </p:txBody>
      </p:sp>
      <p:sp>
        <p:nvSpPr>
          <p:cNvPr id="20" name="TextBox 24"/>
          <p:cNvSpPr txBox="1">
            <a:spLocks noChangeArrowheads="1"/>
          </p:cNvSpPr>
          <p:nvPr/>
        </p:nvSpPr>
        <p:spPr bwMode="auto">
          <a:xfrm>
            <a:off x="609600" y="1381982"/>
            <a:ext cx="2971800" cy="1200329"/>
          </a:xfrm>
          <a:prstGeom prst="rect">
            <a:avLst/>
          </a:prstGeom>
          <a:noFill/>
          <a:ln w="9525">
            <a:noFill/>
            <a:miter lim="800000"/>
            <a:headEnd/>
            <a:tailEnd/>
          </a:ln>
        </p:spPr>
        <p:txBody>
          <a:bodyPr>
            <a:spAutoFit/>
          </a:bodyPr>
          <a:lstStyle/>
          <a:p>
            <a:pPr algn="ctr">
              <a:spcBef>
                <a:spcPct val="20000"/>
              </a:spcBef>
              <a:buNone/>
              <a:defRPr/>
            </a:pPr>
            <a:r>
              <a:rPr lang="en-US" sz="2800" b="1" dirty="0">
                <a:solidFill>
                  <a:srgbClr val="E8BD54"/>
                </a:solidFill>
                <a:effectLst>
                  <a:outerShdw blurRad="38100" dist="38100" dir="2700000" algn="tl">
                    <a:srgbClr val="000000">
                      <a:alpha val="43137"/>
                    </a:srgbClr>
                  </a:outerShdw>
                </a:effectLst>
                <a:latin typeface="+mn-lt"/>
                <a:ea typeface="ＭＳ Ｐゴシック" pitchFamily="-106" charset="-128"/>
                <a:cs typeface="+mn-cs"/>
              </a:rPr>
              <a:t>OLD</a:t>
            </a:r>
            <a:r>
              <a:rPr lang="en-US" sz="2800" b="1" dirty="0">
                <a:solidFill>
                  <a:srgbClr val="E8BD54"/>
                </a:solidFill>
                <a:latin typeface="+mn-lt"/>
                <a:ea typeface="ＭＳ Ｐゴシック" pitchFamily="-106" charset="-128"/>
                <a:cs typeface="+mn-cs"/>
              </a:rPr>
              <a:t> </a:t>
            </a:r>
          </a:p>
          <a:p>
            <a:pPr algn="ctr">
              <a:spcBef>
                <a:spcPct val="20000"/>
              </a:spcBef>
              <a:buNone/>
              <a:defRPr/>
            </a:pPr>
            <a:r>
              <a:rPr lang="en-US" sz="2000" dirty="0" smtClean="0">
                <a:solidFill>
                  <a:srgbClr val="1D2250"/>
                </a:solidFill>
                <a:latin typeface="+mj-lt"/>
                <a:ea typeface="ＭＳ Ｐゴシック" pitchFamily="-106" charset="-128"/>
                <a:cs typeface="+mn-cs"/>
              </a:rPr>
              <a:t>Safety </a:t>
            </a:r>
            <a:r>
              <a:rPr lang="en-US" sz="2000" dirty="0">
                <a:solidFill>
                  <a:srgbClr val="1D2250"/>
                </a:solidFill>
                <a:latin typeface="+mj-lt"/>
                <a:ea typeface="ＭＳ Ｐゴシック" pitchFamily="-106" charset="-128"/>
                <a:cs typeface="+mn-cs"/>
              </a:rPr>
              <a:t>Evaluation Areas (SEAs)</a:t>
            </a:r>
          </a:p>
        </p:txBody>
      </p:sp>
      <p:sp>
        <p:nvSpPr>
          <p:cNvPr id="21" name="TextBox 25"/>
          <p:cNvSpPr txBox="1">
            <a:spLocks noChangeArrowheads="1"/>
          </p:cNvSpPr>
          <p:nvPr/>
        </p:nvSpPr>
        <p:spPr bwMode="auto">
          <a:xfrm>
            <a:off x="4724400" y="1371600"/>
            <a:ext cx="4114800" cy="1261884"/>
          </a:xfrm>
          <a:prstGeom prst="rect">
            <a:avLst/>
          </a:prstGeom>
          <a:noFill/>
          <a:ln w="9525">
            <a:noFill/>
            <a:miter lim="800000"/>
            <a:headEnd/>
            <a:tailEnd/>
          </a:ln>
        </p:spPr>
        <p:txBody>
          <a:bodyPr>
            <a:spAutoFit/>
          </a:bodyPr>
          <a:lstStyle/>
          <a:p>
            <a:pPr algn="ctr">
              <a:spcBef>
                <a:spcPct val="20000"/>
              </a:spcBef>
              <a:buNone/>
              <a:defRPr/>
            </a:pPr>
            <a:r>
              <a:rPr lang="en-US" sz="2800" b="1" dirty="0">
                <a:solidFill>
                  <a:srgbClr val="E8BD54"/>
                </a:solidFill>
                <a:effectLst>
                  <a:outerShdw blurRad="38100" dist="38100" dir="2700000" algn="tl">
                    <a:srgbClr val="000000">
                      <a:alpha val="43137"/>
                    </a:srgbClr>
                  </a:outerShdw>
                </a:effectLst>
                <a:latin typeface="+mn-lt"/>
                <a:ea typeface="ＭＳ Ｐゴシック" pitchFamily="-106" charset="-128"/>
              </a:rPr>
              <a:t>NEW </a:t>
            </a:r>
          </a:p>
          <a:p>
            <a:pPr algn="ctr">
              <a:spcBef>
                <a:spcPct val="20000"/>
              </a:spcBef>
              <a:buNone/>
              <a:defRPr/>
            </a:pPr>
            <a:r>
              <a:rPr lang="en-US" sz="2000" dirty="0">
                <a:solidFill>
                  <a:srgbClr val="1D2250"/>
                </a:solidFill>
                <a:latin typeface="+mj-lt"/>
                <a:ea typeface="ＭＳ Ｐゴシック" pitchFamily="-106" charset="-128"/>
                <a:cs typeface="+mn-cs"/>
              </a:rPr>
              <a:t>Behavior Analysis and Safety </a:t>
            </a:r>
          </a:p>
          <a:p>
            <a:pPr algn="ctr">
              <a:spcBef>
                <a:spcPct val="20000"/>
              </a:spcBef>
              <a:buNone/>
              <a:defRPr/>
            </a:pPr>
            <a:r>
              <a:rPr lang="en-US" sz="2000" dirty="0">
                <a:solidFill>
                  <a:srgbClr val="1D2250"/>
                </a:solidFill>
                <a:latin typeface="+mj-lt"/>
                <a:ea typeface="ＭＳ Ｐゴシック" pitchFamily="-106" charset="-128"/>
                <a:cs typeface="+mn-cs"/>
              </a:rPr>
              <a:t>Improvement Categories (BASICs)</a:t>
            </a:r>
          </a:p>
        </p:txBody>
      </p:sp>
      <p:graphicFrame>
        <p:nvGraphicFramePr>
          <p:cNvPr id="1026" name="Chart 30" descr="Graphic displays changes between the old and new FMCSA workload prioritization tools. The old tool, SafeStat, had four categories, called Safety Evaluation Areas (SEAs): (1) driver, (2) accident, (3) safety management, and (4) vehicle. The new tool, SMS, has seven Behavior Analysis and Safety Improvement Categories (BASICs): (1) unsafe driving, (2) fatigued driving (hours of service), (3) driver fitness, (4) controlled substances/alcohol, (5) vehicle maintenance, (6) cargo-related, and (7) crash indicator. The old and the new system categories are each displayed in a pie chart."/>
          <p:cNvGraphicFramePr>
            <a:graphicFrameLocks/>
          </p:cNvGraphicFramePr>
          <p:nvPr>
            <p:extLst>
              <p:ext uri="{D42A27DB-BD31-4B8C-83A1-F6EECF244321}">
                <p14:modId xmlns:p14="http://schemas.microsoft.com/office/powerpoint/2010/main" val="570181321"/>
              </p:ext>
            </p:extLst>
          </p:nvPr>
        </p:nvGraphicFramePr>
        <p:xfrm>
          <a:off x="384175" y="2667000"/>
          <a:ext cx="3654425" cy="3336925"/>
        </p:xfrm>
        <a:graphic>
          <a:graphicData uri="http://schemas.openxmlformats.org/presentationml/2006/ole">
            <mc:AlternateContent xmlns:mc="http://schemas.openxmlformats.org/markup-compatibility/2006">
              <mc:Choice xmlns:v="urn:schemas-microsoft-com:vml" Requires="v">
                <p:oleObj spid="_x0000_s40971" name="Worksheet" r:id="rId4" imgW="3362325" imgH="3171825" progId="Excel.Sheet.8">
                  <p:embed/>
                </p:oleObj>
              </mc:Choice>
              <mc:Fallback>
                <p:oleObj name="Worksheet" r:id="rId4" imgW="3362325" imgH="3171825" progId="Excel.Sheet.8">
                  <p:embed/>
                  <p:pic>
                    <p:nvPicPr>
                      <p:cNvPr id="0" name="Picture 2" descr="Graphic displays changes between the old and new FMCSA workload prioritization tools. The old tool, SafeStat, had four categories, called Safety Evaluation Areas (SEAs): (1) driver, (2) accident, (3) safety management, and (4) vehicle. The new tool, SMS, has seven Behavior Analysis and Safety Improvement Categories (BASICs): (1) unsafe driving, (2) fatigued driving (hours of service), (3) driver fitness, (4) controlled substances/alcohol, (5) vehicle maintenance, (6) cargo-related, and (7) crash indicator. The old and the new system categories are each displayed in a pie chart."/>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175" y="2667000"/>
                        <a:ext cx="3654425" cy="3336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TextBox 31"/>
          <p:cNvSpPr txBox="1">
            <a:spLocks noChangeArrowheads="1"/>
          </p:cNvSpPr>
          <p:nvPr/>
        </p:nvSpPr>
        <p:spPr bwMode="auto">
          <a:xfrm>
            <a:off x="914400" y="4737755"/>
            <a:ext cx="1447800" cy="523220"/>
          </a:xfrm>
          <a:prstGeom prst="rect">
            <a:avLst/>
          </a:prstGeom>
          <a:noFill/>
          <a:ln w="9525">
            <a:noFill/>
            <a:miter lim="800000"/>
            <a:headEnd/>
            <a:tailEnd/>
          </a:ln>
        </p:spPr>
        <p:txBody>
          <a:bodyPr>
            <a:spAutoFit/>
          </a:bodyPr>
          <a:lstStyle/>
          <a:p>
            <a:pPr algn="ctr">
              <a:spcBef>
                <a:spcPct val="20000"/>
              </a:spcBef>
              <a:buNone/>
            </a:pPr>
            <a:r>
              <a:rPr lang="en-US" sz="1400" dirty="0">
                <a:solidFill>
                  <a:schemeClr val="tx1">
                    <a:lumMod val="50000"/>
                  </a:schemeClr>
                </a:solidFill>
                <a:latin typeface="+mn-lt"/>
              </a:rPr>
              <a:t>Safety </a:t>
            </a:r>
          </a:p>
          <a:p>
            <a:pPr algn="ctr">
              <a:spcBef>
                <a:spcPts val="0"/>
              </a:spcBef>
              <a:buNone/>
            </a:pPr>
            <a:r>
              <a:rPr lang="en-US" sz="1400" dirty="0">
                <a:solidFill>
                  <a:schemeClr val="tx1">
                    <a:lumMod val="50000"/>
                  </a:schemeClr>
                </a:solidFill>
                <a:latin typeface="+mn-lt"/>
              </a:rPr>
              <a:t>Management</a:t>
            </a:r>
          </a:p>
        </p:txBody>
      </p:sp>
      <p:sp>
        <p:nvSpPr>
          <p:cNvPr id="1033" name="TextBox 32"/>
          <p:cNvSpPr txBox="1">
            <a:spLocks noChangeArrowheads="1"/>
          </p:cNvSpPr>
          <p:nvPr/>
        </p:nvSpPr>
        <p:spPr bwMode="auto">
          <a:xfrm>
            <a:off x="152400" y="3505200"/>
            <a:ext cx="1676400" cy="307975"/>
          </a:xfrm>
          <a:prstGeom prst="rect">
            <a:avLst/>
          </a:prstGeom>
          <a:noFill/>
          <a:ln w="9525">
            <a:noFill/>
            <a:miter lim="800000"/>
            <a:headEnd/>
            <a:tailEnd/>
          </a:ln>
        </p:spPr>
        <p:txBody>
          <a:bodyPr>
            <a:spAutoFit/>
          </a:bodyPr>
          <a:lstStyle/>
          <a:p>
            <a:pPr algn="r">
              <a:spcBef>
                <a:spcPct val="20000"/>
              </a:spcBef>
              <a:buNone/>
            </a:pPr>
            <a:r>
              <a:rPr lang="en-US" sz="1400" dirty="0">
                <a:solidFill>
                  <a:schemeClr val="tx1">
                    <a:lumMod val="50000"/>
                  </a:schemeClr>
                </a:solidFill>
                <a:latin typeface="+mn-lt"/>
              </a:rPr>
              <a:t>Driver</a:t>
            </a:r>
          </a:p>
        </p:txBody>
      </p:sp>
      <p:sp>
        <p:nvSpPr>
          <p:cNvPr id="1034" name="TextBox 34"/>
          <p:cNvSpPr txBox="1">
            <a:spLocks noChangeArrowheads="1"/>
          </p:cNvSpPr>
          <p:nvPr/>
        </p:nvSpPr>
        <p:spPr bwMode="auto">
          <a:xfrm>
            <a:off x="1600200" y="3505200"/>
            <a:ext cx="1676400" cy="307975"/>
          </a:xfrm>
          <a:prstGeom prst="rect">
            <a:avLst/>
          </a:prstGeom>
          <a:noFill/>
          <a:ln w="9525">
            <a:noFill/>
            <a:miter lim="800000"/>
            <a:headEnd/>
            <a:tailEnd/>
          </a:ln>
        </p:spPr>
        <p:txBody>
          <a:bodyPr>
            <a:spAutoFit/>
          </a:bodyPr>
          <a:lstStyle/>
          <a:p>
            <a:pPr algn="r">
              <a:spcBef>
                <a:spcPct val="20000"/>
              </a:spcBef>
              <a:buNone/>
            </a:pPr>
            <a:r>
              <a:rPr lang="en-US" sz="1400" dirty="0">
                <a:solidFill>
                  <a:schemeClr val="tx1">
                    <a:lumMod val="50000"/>
                  </a:schemeClr>
                </a:solidFill>
                <a:latin typeface="+mn-lt"/>
              </a:rPr>
              <a:t>Accident</a:t>
            </a:r>
          </a:p>
        </p:txBody>
      </p:sp>
      <p:graphicFrame>
        <p:nvGraphicFramePr>
          <p:cNvPr id="1027" name="Chart 35"/>
          <p:cNvGraphicFramePr>
            <a:graphicFrameLocks/>
          </p:cNvGraphicFramePr>
          <p:nvPr/>
        </p:nvGraphicFramePr>
        <p:xfrm>
          <a:off x="4267200" y="2286000"/>
          <a:ext cx="4876800" cy="3733800"/>
        </p:xfrm>
        <a:graphic>
          <a:graphicData uri="http://schemas.openxmlformats.org/presentationml/2006/ole">
            <mc:AlternateContent xmlns:mc="http://schemas.openxmlformats.org/markup-compatibility/2006">
              <mc:Choice xmlns:v="urn:schemas-microsoft-com:vml" Requires="v">
                <p:oleObj spid="_x0000_s40972" r:id="rId6" imgW="5712447" imgH="3737172" progId="Excel.Sheet.8">
                  <p:embed/>
                </p:oleObj>
              </mc:Choice>
              <mc:Fallback>
                <p:oleObj r:id="rId6" imgW="5712447" imgH="3737172" progId="Excel.Sheet.8">
                  <p:embed/>
                  <p:pic>
                    <p:nvPicPr>
                      <p:cNvPr id="0" name="Picture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200" y="2286000"/>
                        <a:ext cx="4876800" cy="3733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Chart 18" descr="Graphic displays changes between the old and new FMCSA workload prioritization tools. The old tool, SafeStat, had four categories, called Safety Evaluation Areas (SEAs): (1) driver, (2) accident, (3) safety management, and (4) vehicle. The new tool, SMS, has seven Behavior Analysis and Safety Improvement Categories (BASICs): (1) unsafe driving, (2) fatigued driving (hours of service), (3) driver fitness, (4) controlled substances/alcohol, (5) vehicle maintenance, (6) cargo-related, and (7) crash indicator. The old and the new system categories are each displayed in a pie chart."/>
          <p:cNvGraphicFramePr>
            <a:graphicFrameLocks/>
          </p:cNvGraphicFramePr>
          <p:nvPr>
            <p:extLst>
              <p:ext uri="{D42A27DB-BD31-4B8C-83A1-F6EECF244321}">
                <p14:modId xmlns:p14="http://schemas.microsoft.com/office/powerpoint/2010/main" val="1903783248"/>
              </p:ext>
            </p:extLst>
          </p:nvPr>
        </p:nvGraphicFramePr>
        <p:xfrm>
          <a:off x="4938713" y="2624050"/>
          <a:ext cx="3671887" cy="3352800"/>
        </p:xfrm>
        <a:graphic>
          <a:graphicData uri="http://schemas.openxmlformats.org/presentationml/2006/ole">
            <mc:AlternateContent xmlns:mc="http://schemas.openxmlformats.org/markup-compatibility/2006">
              <mc:Choice xmlns:v="urn:schemas-microsoft-com:vml" Requires="v">
                <p:oleObj spid="_x0000_s40973" name="Worksheet" r:id="rId8" imgW="4257675" imgH="3962400" progId="Excel.Sheet.8">
                  <p:embed/>
                </p:oleObj>
              </mc:Choice>
              <mc:Fallback>
                <p:oleObj name="Worksheet" r:id="rId8" imgW="4257675" imgH="3962400" progId="Excel.Sheet.8">
                  <p:embed/>
                  <p:pic>
                    <p:nvPicPr>
                      <p:cNvPr id="0" name="Picture 4" descr="Graphic displays changes between the old and new FMCSA workload prioritization tools. The old tool, SafeStat, had four categories, called Safety Evaluation Areas (SEAs): (1) driver, (2) accident, (3) safety management, and (4) vehicle. The new tool, SMS, has seven Behavior Analysis and Safety Improvement Categories (BASICs): (1) unsafe driving, (2) fatigued driving (hours of service), (3) driver fitness, (4) controlled substances/alcohol, (5) vehicle maintenance, (6) cargo-related, and (7) crash indicator. The old and the new system categories are each displayed in a pie chart."/>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38713" y="2624050"/>
                        <a:ext cx="3671887" cy="33528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5" name="TextBox 36"/>
          <p:cNvSpPr txBox="1">
            <a:spLocks noChangeArrowheads="1"/>
          </p:cNvSpPr>
          <p:nvPr/>
        </p:nvSpPr>
        <p:spPr bwMode="auto">
          <a:xfrm>
            <a:off x="5105400" y="3200400"/>
            <a:ext cx="1600200" cy="523220"/>
          </a:xfrm>
          <a:prstGeom prst="rect">
            <a:avLst/>
          </a:prstGeom>
          <a:noFill/>
          <a:ln w="9525">
            <a:noFill/>
            <a:miter lim="800000"/>
            <a:headEnd/>
            <a:tailEnd/>
          </a:ln>
        </p:spPr>
        <p:txBody>
          <a:bodyPr>
            <a:spAutoFit/>
          </a:bodyPr>
          <a:lstStyle/>
          <a:p>
            <a:pPr algn="r">
              <a:spcBef>
                <a:spcPts val="0"/>
              </a:spcBef>
              <a:buNone/>
            </a:pPr>
            <a:r>
              <a:rPr lang="en-US" sz="1400" dirty="0">
                <a:solidFill>
                  <a:schemeClr val="tx1">
                    <a:lumMod val="75000"/>
                  </a:schemeClr>
                </a:solidFill>
                <a:latin typeface="+mn-lt"/>
              </a:rPr>
              <a:t>Unsafe</a:t>
            </a:r>
          </a:p>
          <a:p>
            <a:pPr algn="r">
              <a:spcBef>
                <a:spcPts val="0"/>
              </a:spcBef>
              <a:buNone/>
            </a:pPr>
            <a:r>
              <a:rPr lang="en-US" sz="1400" dirty="0">
                <a:solidFill>
                  <a:schemeClr val="tx1">
                    <a:lumMod val="75000"/>
                  </a:schemeClr>
                </a:solidFill>
                <a:latin typeface="+mn-lt"/>
              </a:rPr>
              <a:t>Driving</a:t>
            </a:r>
          </a:p>
        </p:txBody>
      </p:sp>
      <p:sp>
        <p:nvSpPr>
          <p:cNvPr id="1036" name="TextBox 37"/>
          <p:cNvSpPr txBox="1">
            <a:spLocks noChangeArrowheads="1"/>
          </p:cNvSpPr>
          <p:nvPr/>
        </p:nvSpPr>
        <p:spPr bwMode="auto">
          <a:xfrm>
            <a:off x="6324600" y="3124200"/>
            <a:ext cx="1676400" cy="738664"/>
          </a:xfrm>
          <a:prstGeom prst="rect">
            <a:avLst/>
          </a:prstGeom>
          <a:noFill/>
          <a:ln w="9525">
            <a:noFill/>
            <a:miter lim="800000"/>
            <a:headEnd/>
            <a:tailEnd/>
          </a:ln>
        </p:spPr>
        <p:txBody>
          <a:bodyPr>
            <a:spAutoFit/>
          </a:bodyPr>
          <a:lstStyle/>
          <a:p>
            <a:pPr algn="ctr">
              <a:spcBef>
                <a:spcPts val="0"/>
              </a:spcBef>
              <a:buNone/>
            </a:pPr>
            <a:r>
              <a:rPr lang="en-US" sz="1400" dirty="0">
                <a:solidFill>
                  <a:schemeClr val="tx1">
                    <a:lumMod val="75000"/>
                  </a:schemeClr>
                </a:solidFill>
                <a:latin typeface="+mn-lt"/>
              </a:rPr>
              <a:t>Fatigued </a:t>
            </a:r>
          </a:p>
          <a:p>
            <a:pPr algn="ctr">
              <a:spcBef>
                <a:spcPts val="0"/>
              </a:spcBef>
              <a:buNone/>
            </a:pPr>
            <a:r>
              <a:rPr lang="en-US" sz="1400" dirty="0" smtClean="0">
                <a:solidFill>
                  <a:schemeClr val="tx1">
                    <a:lumMod val="75000"/>
                  </a:schemeClr>
                </a:solidFill>
                <a:latin typeface="+mn-lt"/>
              </a:rPr>
              <a:t>Driving</a:t>
            </a:r>
            <a:endParaRPr lang="en-US" sz="1400" dirty="0">
              <a:solidFill>
                <a:schemeClr val="tx1">
                  <a:lumMod val="75000"/>
                </a:schemeClr>
              </a:solidFill>
              <a:latin typeface="+mn-lt"/>
            </a:endParaRPr>
          </a:p>
          <a:p>
            <a:pPr algn="ctr">
              <a:spcBef>
                <a:spcPts val="0"/>
              </a:spcBef>
              <a:buNone/>
            </a:pPr>
            <a:r>
              <a:rPr lang="en-US" sz="1400" dirty="0">
                <a:solidFill>
                  <a:schemeClr val="tx1">
                    <a:lumMod val="75000"/>
                  </a:schemeClr>
                </a:solidFill>
                <a:latin typeface="+mn-lt"/>
              </a:rPr>
              <a:t>(HOS)</a:t>
            </a:r>
          </a:p>
        </p:txBody>
      </p:sp>
      <p:sp>
        <p:nvSpPr>
          <p:cNvPr id="1037" name="TextBox 38"/>
          <p:cNvSpPr txBox="1">
            <a:spLocks noChangeArrowheads="1"/>
          </p:cNvSpPr>
          <p:nvPr/>
        </p:nvSpPr>
        <p:spPr bwMode="auto">
          <a:xfrm>
            <a:off x="7272250" y="3902825"/>
            <a:ext cx="914400" cy="523220"/>
          </a:xfrm>
          <a:prstGeom prst="rect">
            <a:avLst/>
          </a:prstGeom>
          <a:noFill/>
          <a:ln w="9525">
            <a:noFill/>
            <a:miter lim="800000"/>
            <a:headEnd/>
            <a:tailEnd/>
          </a:ln>
        </p:spPr>
        <p:txBody>
          <a:bodyPr wrap="square">
            <a:spAutoFit/>
          </a:bodyPr>
          <a:lstStyle/>
          <a:p>
            <a:pPr algn="r">
              <a:spcBef>
                <a:spcPts val="0"/>
              </a:spcBef>
              <a:buNone/>
            </a:pPr>
            <a:r>
              <a:rPr lang="en-US" sz="1400" dirty="0">
                <a:solidFill>
                  <a:schemeClr val="tx1">
                    <a:lumMod val="75000"/>
                  </a:schemeClr>
                </a:solidFill>
                <a:latin typeface="+mn-lt"/>
              </a:rPr>
              <a:t>Driver Fitness</a:t>
            </a:r>
          </a:p>
        </p:txBody>
      </p:sp>
      <p:sp>
        <p:nvSpPr>
          <p:cNvPr id="1038" name="TextBox 39"/>
          <p:cNvSpPr txBox="1">
            <a:spLocks noChangeArrowheads="1"/>
          </p:cNvSpPr>
          <p:nvPr/>
        </p:nvSpPr>
        <p:spPr bwMode="auto">
          <a:xfrm>
            <a:off x="6695900" y="4648200"/>
            <a:ext cx="1905000" cy="738664"/>
          </a:xfrm>
          <a:prstGeom prst="rect">
            <a:avLst/>
          </a:prstGeom>
          <a:noFill/>
          <a:ln w="9525">
            <a:noFill/>
            <a:miter lim="800000"/>
            <a:headEnd/>
            <a:tailEnd/>
          </a:ln>
        </p:spPr>
        <p:txBody>
          <a:bodyPr>
            <a:spAutoFit/>
          </a:bodyPr>
          <a:lstStyle/>
          <a:p>
            <a:pPr algn="ctr">
              <a:spcBef>
                <a:spcPts val="0"/>
              </a:spcBef>
              <a:buNone/>
            </a:pPr>
            <a:r>
              <a:rPr lang="en-US" sz="1400" dirty="0">
                <a:solidFill>
                  <a:schemeClr val="tx1">
                    <a:lumMod val="75000"/>
                  </a:schemeClr>
                </a:solidFill>
                <a:latin typeface="+mn-lt"/>
              </a:rPr>
              <a:t>Controlled </a:t>
            </a:r>
          </a:p>
          <a:p>
            <a:pPr algn="ctr">
              <a:spcBef>
                <a:spcPts val="0"/>
              </a:spcBef>
              <a:buNone/>
            </a:pPr>
            <a:r>
              <a:rPr lang="en-US" sz="1400" dirty="0">
                <a:solidFill>
                  <a:schemeClr val="tx1">
                    <a:lumMod val="75000"/>
                  </a:schemeClr>
                </a:solidFill>
                <a:latin typeface="+mn-lt"/>
              </a:rPr>
              <a:t>Substances/ </a:t>
            </a:r>
          </a:p>
          <a:p>
            <a:pPr algn="ctr">
              <a:spcBef>
                <a:spcPts val="0"/>
              </a:spcBef>
              <a:buNone/>
            </a:pPr>
            <a:r>
              <a:rPr lang="en-US" sz="1400" dirty="0">
                <a:solidFill>
                  <a:schemeClr val="tx1">
                    <a:lumMod val="75000"/>
                  </a:schemeClr>
                </a:solidFill>
                <a:latin typeface="+mn-lt"/>
              </a:rPr>
              <a:t>Alcohol</a:t>
            </a:r>
          </a:p>
        </p:txBody>
      </p:sp>
      <p:sp>
        <p:nvSpPr>
          <p:cNvPr id="1039" name="TextBox 40"/>
          <p:cNvSpPr txBox="1">
            <a:spLocks noChangeArrowheads="1"/>
          </p:cNvSpPr>
          <p:nvPr/>
        </p:nvSpPr>
        <p:spPr bwMode="auto">
          <a:xfrm>
            <a:off x="5943600" y="5105400"/>
            <a:ext cx="1676400" cy="523220"/>
          </a:xfrm>
          <a:prstGeom prst="rect">
            <a:avLst/>
          </a:prstGeom>
          <a:noFill/>
          <a:ln w="9525">
            <a:noFill/>
            <a:miter lim="800000"/>
            <a:headEnd/>
            <a:tailEnd/>
          </a:ln>
        </p:spPr>
        <p:txBody>
          <a:bodyPr>
            <a:spAutoFit/>
          </a:bodyPr>
          <a:lstStyle/>
          <a:p>
            <a:pPr algn="ctr">
              <a:spcBef>
                <a:spcPts val="0"/>
              </a:spcBef>
              <a:buNone/>
            </a:pPr>
            <a:r>
              <a:rPr lang="en-US" sz="1400" dirty="0">
                <a:solidFill>
                  <a:schemeClr val="tx1">
                    <a:lumMod val="75000"/>
                  </a:schemeClr>
                </a:solidFill>
                <a:latin typeface="+mn-lt"/>
              </a:rPr>
              <a:t>Vehicle</a:t>
            </a:r>
          </a:p>
          <a:p>
            <a:pPr algn="ctr">
              <a:spcBef>
                <a:spcPts val="0"/>
              </a:spcBef>
              <a:buNone/>
            </a:pPr>
            <a:r>
              <a:rPr lang="en-US" sz="1400" dirty="0">
                <a:solidFill>
                  <a:schemeClr val="tx1">
                    <a:lumMod val="75000"/>
                  </a:schemeClr>
                </a:solidFill>
                <a:latin typeface="+mn-lt"/>
              </a:rPr>
              <a:t>Maintenance</a:t>
            </a:r>
          </a:p>
        </p:txBody>
      </p:sp>
      <p:sp>
        <p:nvSpPr>
          <p:cNvPr id="1040" name="TextBox 41"/>
          <p:cNvSpPr txBox="1">
            <a:spLocks noChangeArrowheads="1"/>
          </p:cNvSpPr>
          <p:nvPr/>
        </p:nvSpPr>
        <p:spPr bwMode="auto">
          <a:xfrm>
            <a:off x="5105400" y="4724400"/>
            <a:ext cx="1676400" cy="523220"/>
          </a:xfrm>
          <a:prstGeom prst="rect">
            <a:avLst/>
          </a:prstGeom>
          <a:noFill/>
          <a:ln w="9525">
            <a:noFill/>
            <a:miter lim="800000"/>
            <a:headEnd/>
            <a:tailEnd/>
          </a:ln>
        </p:spPr>
        <p:txBody>
          <a:bodyPr>
            <a:spAutoFit/>
          </a:bodyPr>
          <a:lstStyle/>
          <a:p>
            <a:pPr algn="ctr">
              <a:spcBef>
                <a:spcPts val="0"/>
              </a:spcBef>
              <a:buNone/>
            </a:pPr>
            <a:r>
              <a:rPr lang="en-US" sz="1400" dirty="0">
                <a:solidFill>
                  <a:schemeClr val="tx1">
                    <a:lumMod val="75000"/>
                  </a:schemeClr>
                </a:solidFill>
                <a:latin typeface="+mn-lt"/>
              </a:rPr>
              <a:t>Cargo- </a:t>
            </a:r>
          </a:p>
          <a:p>
            <a:pPr algn="ctr">
              <a:spcBef>
                <a:spcPts val="0"/>
              </a:spcBef>
              <a:buNone/>
            </a:pPr>
            <a:r>
              <a:rPr lang="en-US" sz="1400" dirty="0">
                <a:solidFill>
                  <a:schemeClr val="tx1">
                    <a:lumMod val="75000"/>
                  </a:schemeClr>
                </a:solidFill>
                <a:latin typeface="+mn-lt"/>
              </a:rPr>
              <a:t>Related</a:t>
            </a:r>
          </a:p>
        </p:txBody>
      </p:sp>
      <p:sp>
        <p:nvSpPr>
          <p:cNvPr id="1041" name="TextBox 21"/>
          <p:cNvSpPr txBox="1">
            <a:spLocks noChangeArrowheads="1"/>
          </p:cNvSpPr>
          <p:nvPr/>
        </p:nvSpPr>
        <p:spPr bwMode="auto">
          <a:xfrm>
            <a:off x="4876800" y="3895725"/>
            <a:ext cx="1676400" cy="523220"/>
          </a:xfrm>
          <a:prstGeom prst="rect">
            <a:avLst/>
          </a:prstGeom>
          <a:noFill/>
          <a:ln w="9525">
            <a:noFill/>
            <a:miter lim="800000"/>
            <a:headEnd/>
            <a:tailEnd/>
          </a:ln>
        </p:spPr>
        <p:txBody>
          <a:bodyPr>
            <a:spAutoFit/>
          </a:bodyPr>
          <a:lstStyle/>
          <a:p>
            <a:pPr algn="ctr">
              <a:spcBef>
                <a:spcPts val="0"/>
              </a:spcBef>
              <a:buNone/>
            </a:pPr>
            <a:r>
              <a:rPr lang="en-US" sz="1400" dirty="0">
                <a:solidFill>
                  <a:schemeClr val="tx1">
                    <a:lumMod val="75000"/>
                  </a:schemeClr>
                </a:solidFill>
                <a:latin typeface="+mn-lt"/>
              </a:rPr>
              <a:t>Crash</a:t>
            </a:r>
          </a:p>
          <a:p>
            <a:pPr algn="ctr">
              <a:spcBef>
                <a:spcPts val="0"/>
              </a:spcBef>
              <a:buNone/>
            </a:pPr>
            <a:r>
              <a:rPr lang="en-US" sz="1400" dirty="0" smtClean="0">
                <a:solidFill>
                  <a:schemeClr val="tx1">
                    <a:lumMod val="75000"/>
                  </a:schemeClr>
                </a:solidFill>
                <a:latin typeface="+mn-lt"/>
              </a:rPr>
              <a:t>Indicator</a:t>
            </a:r>
            <a:endParaRPr lang="en-US" sz="1400" dirty="0">
              <a:solidFill>
                <a:schemeClr val="tx1">
                  <a:lumMod val="75000"/>
                </a:schemeClr>
              </a:solidFill>
              <a:latin typeface="+mn-lt"/>
            </a:endParaRPr>
          </a:p>
        </p:txBody>
      </p:sp>
      <p:sp>
        <p:nvSpPr>
          <p:cNvPr id="1042" name="TextBox 22"/>
          <p:cNvSpPr txBox="1">
            <a:spLocks noChangeArrowheads="1"/>
          </p:cNvSpPr>
          <p:nvPr/>
        </p:nvSpPr>
        <p:spPr bwMode="auto">
          <a:xfrm>
            <a:off x="1616825" y="4131425"/>
            <a:ext cx="1143000" cy="400110"/>
          </a:xfrm>
          <a:prstGeom prst="rect">
            <a:avLst/>
          </a:prstGeom>
          <a:solidFill>
            <a:schemeClr val="bg1">
              <a:alpha val="65097"/>
            </a:schemeClr>
          </a:solidFill>
          <a:ln w="9525">
            <a:solidFill>
              <a:srgbClr val="1D2250"/>
            </a:solidFill>
            <a:miter lim="800000"/>
            <a:headEnd/>
            <a:tailEnd/>
          </a:ln>
        </p:spPr>
        <p:txBody>
          <a:bodyPr wrap="square">
            <a:spAutoFit/>
          </a:bodyPr>
          <a:lstStyle/>
          <a:p>
            <a:pPr algn="ctr">
              <a:spcBef>
                <a:spcPct val="20000"/>
              </a:spcBef>
              <a:buNone/>
            </a:pPr>
            <a:r>
              <a:rPr lang="en-US" sz="2000" dirty="0">
                <a:solidFill>
                  <a:srgbClr val="1D2250"/>
                </a:solidFill>
                <a:latin typeface="+mj-lt"/>
              </a:rPr>
              <a:t>SafeStat</a:t>
            </a:r>
          </a:p>
        </p:txBody>
      </p:sp>
      <p:sp>
        <p:nvSpPr>
          <p:cNvPr id="1043" name="TextBox 23"/>
          <p:cNvSpPr txBox="1">
            <a:spLocks noChangeArrowheads="1"/>
          </p:cNvSpPr>
          <p:nvPr/>
        </p:nvSpPr>
        <p:spPr bwMode="auto">
          <a:xfrm>
            <a:off x="6214534" y="4114800"/>
            <a:ext cx="1143000" cy="400050"/>
          </a:xfrm>
          <a:prstGeom prst="rect">
            <a:avLst/>
          </a:prstGeom>
          <a:solidFill>
            <a:schemeClr val="bg1">
              <a:alpha val="65097"/>
            </a:schemeClr>
          </a:solidFill>
          <a:ln w="9525">
            <a:solidFill>
              <a:srgbClr val="1D2250"/>
            </a:solidFill>
            <a:miter lim="800000"/>
            <a:headEnd/>
            <a:tailEnd/>
          </a:ln>
        </p:spPr>
        <p:txBody>
          <a:bodyPr>
            <a:spAutoFit/>
          </a:bodyPr>
          <a:lstStyle/>
          <a:p>
            <a:pPr algn="ctr">
              <a:spcBef>
                <a:spcPct val="20000"/>
              </a:spcBef>
              <a:buNone/>
            </a:pPr>
            <a:r>
              <a:rPr lang="en-US" sz="2000" dirty="0">
                <a:solidFill>
                  <a:srgbClr val="1D2250"/>
                </a:solidFill>
                <a:latin typeface="+mj-lt"/>
              </a:rPr>
              <a:t>SMS</a:t>
            </a:r>
          </a:p>
        </p:txBody>
      </p:sp>
      <p:sp>
        <p:nvSpPr>
          <p:cNvPr id="32" name="TextBox 31"/>
          <p:cNvSpPr txBox="1"/>
          <p:nvPr/>
        </p:nvSpPr>
        <p:spPr>
          <a:xfrm rot="10800000" flipV="1">
            <a:off x="2362200" y="4893330"/>
            <a:ext cx="990600" cy="307975"/>
          </a:xfrm>
          <a:prstGeom prst="rect">
            <a:avLst/>
          </a:prstGeom>
          <a:noFill/>
        </p:spPr>
        <p:txBody>
          <a:bodyPr>
            <a:spAutoFit/>
          </a:bodyPr>
          <a:lstStyle/>
          <a:p>
            <a:pPr>
              <a:spcBef>
                <a:spcPct val="20000"/>
              </a:spcBef>
              <a:buNone/>
              <a:defRPr/>
            </a:pPr>
            <a:r>
              <a:rPr lang="en-US" sz="1400" dirty="0">
                <a:solidFill>
                  <a:schemeClr val="tx1">
                    <a:lumMod val="50000"/>
                  </a:schemeClr>
                </a:solidFill>
                <a:latin typeface="+mn-lt"/>
                <a:ea typeface="ＭＳ Ｐゴシック" pitchFamily="-106" charset="-128"/>
                <a:cs typeface="+mn-cs"/>
              </a:rPr>
              <a:t>Vehicle</a:t>
            </a:r>
          </a:p>
        </p:txBody>
      </p:sp>
      <p:sp>
        <p:nvSpPr>
          <p:cNvPr id="1045" name="Right Arrow 32"/>
          <p:cNvSpPr>
            <a:spLocks noChangeArrowheads="1"/>
          </p:cNvSpPr>
          <p:nvPr/>
        </p:nvSpPr>
        <p:spPr bwMode="auto">
          <a:xfrm>
            <a:off x="3886200" y="3962400"/>
            <a:ext cx="1219200" cy="990600"/>
          </a:xfrm>
          <a:prstGeom prst="rightArrow">
            <a:avLst>
              <a:gd name="adj1" fmla="val 50000"/>
              <a:gd name="adj2" fmla="val 50000"/>
            </a:avLst>
          </a:prstGeom>
          <a:solidFill>
            <a:schemeClr val="tx1">
              <a:lumMod val="75000"/>
            </a:schemeClr>
          </a:solidFill>
          <a:ln w="9525" algn="ctr">
            <a:noFill/>
            <a:round/>
            <a:headEnd/>
            <a:tailEnd/>
          </a:ln>
        </p:spPr>
        <p:txBody>
          <a:bodyPr/>
          <a:lstStyle/>
          <a:p>
            <a:pPr eaLnBrk="0" hangingPunct="0">
              <a:spcBef>
                <a:spcPct val="20000"/>
              </a:spcBef>
              <a:buFontTx/>
              <a:buChar char="•"/>
            </a:pPr>
            <a:endParaRPr lang="en-US" dirty="0">
              <a:solidFill>
                <a:schemeClr val="accent2"/>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MCSAC CSA Subcommittee</a:t>
            </a:r>
            <a:endParaRPr lang="en-US" dirty="0"/>
          </a:p>
        </p:txBody>
      </p:sp>
      <p:sp>
        <p:nvSpPr>
          <p:cNvPr id="3" name="Content Placeholder 2"/>
          <p:cNvSpPr>
            <a:spLocks noGrp="1"/>
          </p:cNvSpPr>
          <p:nvPr>
            <p:ph idx="1"/>
          </p:nvPr>
        </p:nvSpPr>
        <p:spPr/>
        <p:txBody>
          <a:bodyPr/>
          <a:lstStyle/>
          <a:p>
            <a:pPr>
              <a:buNone/>
            </a:pPr>
            <a:r>
              <a:rPr lang="en-US" sz="2400" dirty="0" smtClean="0"/>
              <a:t>	MCSAC CSA subcommittee to accomplish the following objectives in its deliberations:</a:t>
            </a:r>
          </a:p>
          <a:p>
            <a:pPr>
              <a:buNone/>
            </a:pPr>
            <a:r>
              <a:rPr lang="en-US" sz="2400" dirty="0" smtClean="0"/>
              <a:t> </a:t>
            </a:r>
          </a:p>
          <a:p>
            <a:pPr lvl="0">
              <a:buFont typeface="+mj-lt"/>
              <a:buAutoNum type="arabicPeriod"/>
            </a:pPr>
            <a:r>
              <a:rPr lang="en-US" sz="2400" dirty="0" smtClean="0"/>
              <a:t>Identify and make recommendations for enhancements of the CSA program.  These topics should include but not be limited to SMS and the interventions/investigative processes.</a:t>
            </a:r>
          </a:p>
          <a:p>
            <a:pPr>
              <a:buNone/>
            </a:pPr>
            <a:endParaRPr lang="en-US" sz="2400" dirty="0" smtClean="0"/>
          </a:p>
          <a:p>
            <a:pPr lvl="0">
              <a:buFont typeface="+mj-lt"/>
              <a:buAutoNum type="arabicPeriod" startAt="2"/>
            </a:pPr>
            <a:r>
              <a:rPr lang="en-US" sz="2400" dirty="0" smtClean="0"/>
              <a:t>Prioritize recommended enhancements of CSA to enable the Agency to direct its efforts to the most important or timely needs of the program.</a:t>
            </a:r>
          </a:p>
          <a:p>
            <a:pPr lvl="0">
              <a:buFont typeface="+mj-lt"/>
              <a:buAutoNum type="arabicPeriod" startAt="2"/>
            </a:pPr>
            <a:endParaRPr lang="en-US" sz="2400" dirty="0" smtClean="0"/>
          </a:p>
          <a:p>
            <a:pPr>
              <a:buNone/>
            </a:pPr>
            <a:endParaRPr lang="en-US" sz="2400" dirty="0" smtClean="0"/>
          </a:p>
          <a:p>
            <a:pPr>
              <a:buNone/>
            </a:pPr>
            <a:endParaRPr lang="en-US" sz="2400" u="sng"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MCSAC CSA Subcommittee</a:t>
            </a:r>
            <a:endParaRPr lang="en-US" dirty="0"/>
          </a:p>
        </p:txBody>
      </p:sp>
      <p:sp>
        <p:nvSpPr>
          <p:cNvPr id="3" name="Content Placeholder 2"/>
          <p:cNvSpPr>
            <a:spLocks noGrp="1"/>
          </p:cNvSpPr>
          <p:nvPr>
            <p:ph idx="1"/>
          </p:nvPr>
        </p:nvSpPr>
        <p:spPr/>
        <p:txBody>
          <a:bodyPr/>
          <a:lstStyle/>
          <a:p>
            <a:r>
              <a:rPr lang="en-US" dirty="0" smtClean="0"/>
              <a:t>Develop a timeline for meeting milestones and objectives and submitting recommendations to the Administrator  </a:t>
            </a:r>
          </a:p>
          <a:p>
            <a:pPr lvl="1"/>
            <a:r>
              <a:rPr lang="en-US" dirty="0" smtClean="0"/>
              <a:t>First letter report following the December 2012 meeting of the full MCSAC committee.  </a:t>
            </a:r>
          </a:p>
          <a:p>
            <a:r>
              <a:rPr lang="en-US" dirty="0" smtClean="0"/>
              <a:t>The Agency has not established a deadline for this task to ensure the committee has flexibility in prioritizing topic    </a:t>
            </a:r>
          </a:p>
          <a:p>
            <a:pPr>
              <a:buNone/>
            </a:pPr>
            <a:r>
              <a:rPr lang="en-US" b="1" dirty="0" smtClean="0"/>
              <a:t> </a:t>
            </a:r>
            <a:endParaRPr lang="en-US" dirty="0" smtClean="0"/>
          </a:p>
          <a:p>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MCSAC CSA Subcommittee</a:t>
            </a:r>
            <a:endParaRPr lang="en-US" dirty="0"/>
          </a:p>
        </p:txBody>
      </p:sp>
      <p:sp>
        <p:nvSpPr>
          <p:cNvPr id="3" name="Content Placeholder 2"/>
          <p:cNvSpPr>
            <a:spLocks noGrp="1"/>
          </p:cNvSpPr>
          <p:nvPr>
            <p:ph idx="1"/>
          </p:nvPr>
        </p:nvSpPr>
        <p:spPr>
          <a:xfrm>
            <a:off x="381000" y="1447800"/>
            <a:ext cx="8505825" cy="4297363"/>
          </a:xfrm>
        </p:spPr>
        <p:txBody>
          <a:bodyPr/>
          <a:lstStyle/>
          <a:p>
            <a:pPr>
              <a:buNone/>
            </a:pPr>
            <a:r>
              <a:rPr lang="en-US" sz="2400" b="1" dirty="0" smtClean="0"/>
              <a:t>Potential Deliberation/Recommendation Topics</a:t>
            </a:r>
            <a:r>
              <a:rPr lang="en-US" b="1" dirty="0" smtClean="0"/>
              <a:t>:</a:t>
            </a:r>
          </a:p>
          <a:p>
            <a:endParaRPr lang="en-US" sz="2000" dirty="0" smtClean="0"/>
          </a:p>
          <a:p>
            <a:r>
              <a:rPr lang="en-US" sz="2000" dirty="0" smtClean="0"/>
              <a:t>Enhancements </a:t>
            </a:r>
            <a:r>
              <a:rPr lang="en-US" sz="2000" dirty="0" smtClean="0"/>
              <a:t>to public display of SMS data and messaging to users</a:t>
            </a:r>
          </a:p>
          <a:p>
            <a:endParaRPr lang="en-US" sz="2000" dirty="0" smtClean="0"/>
          </a:p>
          <a:p>
            <a:r>
              <a:rPr lang="en-US" sz="2000" dirty="0" smtClean="0"/>
              <a:t>Intervention </a:t>
            </a:r>
            <a:r>
              <a:rPr lang="en-US" sz="2000" dirty="0" smtClean="0"/>
              <a:t>thresholds</a:t>
            </a:r>
          </a:p>
          <a:p>
            <a:pPr lvl="1"/>
            <a:r>
              <a:rPr lang="en-US" sz="2000" dirty="0" smtClean="0"/>
              <a:t>Adjustments based on relationship to crash risk</a:t>
            </a:r>
          </a:p>
          <a:p>
            <a:endParaRPr lang="en-US" sz="2000" dirty="0" smtClean="0"/>
          </a:p>
          <a:p>
            <a:r>
              <a:rPr lang="en-US" sz="2000" dirty="0" smtClean="0"/>
              <a:t>DataQs</a:t>
            </a:r>
            <a:endParaRPr lang="en-US" sz="2000" dirty="0" smtClean="0"/>
          </a:p>
          <a:p>
            <a:pPr lvl="1"/>
            <a:r>
              <a:rPr lang="en-US" sz="2000" dirty="0" smtClean="0"/>
              <a:t>Process or approach for violations dismissed by a Court</a:t>
            </a:r>
          </a:p>
          <a:p>
            <a:pPr lvl="1"/>
            <a:endParaRPr lang="en-US" sz="2000" dirty="0" smtClean="0"/>
          </a:p>
          <a:p>
            <a:r>
              <a:rPr lang="en-US" sz="2000" dirty="0"/>
              <a:t>Roadside “screening” vs. inspection</a:t>
            </a:r>
          </a:p>
          <a:p>
            <a:endParaRPr lang="en-US" sz="2000" dirty="0" smtClean="0"/>
          </a:p>
          <a:p>
            <a:pPr lvl="1">
              <a:buNone/>
            </a:pPr>
            <a:endParaRPr lang="en-US" sz="2000" dirty="0" smtClean="0"/>
          </a:p>
          <a:p>
            <a:pPr>
              <a:buNone/>
            </a:pPr>
            <a:endParaRPr lang="en-US" sz="2000" dirty="0" smtClean="0"/>
          </a:p>
          <a:p>
            <a:pPr>
              <a:buNone/>
            </a:pPr>
            <a:r>
              <a:rPr lang="en-US" sz="2000" dirty="0" smtClean="0"/>
              <a:t> </a:t>
            </a:r>
            <a:endParaRPr lang="en-US" sz="20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MCSAC CSA Subcommittee</a:t>
            </a:r>
            <a:endParaRPr lang="en-US" dirty="0"/>
          </a:p>
        </p:txBody>
      </p:sp>
      <p:sp>
        <p:nvSpPr>
          <p:cNvPr id="3" name="Content Placeholder 2"/>
          <p:cNvSpPr>
            <a:spLocks noGrp="1"/>
          </p:cNvSpPr>
          <p:nvPr>
            <p:ph idx="1"/>
          </p:nvPr>
        </p:nvSpPr>
        <p:spPr/>
        <p:txBody>
          <a:bodyPr/>
          <a:lstStyle/>
          <a:p>
            <a:pPr>
              <a:buNone/>
            </a:pPr>
            <a:r>
              <a:rPr lang="en-US" sz="2000" b="1" dirty="0" smtClean="0"/>
              <a:t>Potential Deliberation/Recommendation Topics:</a:t>
            </a:r>
          </a:p>
          <a:p>
            <a:pPr>
              <a:buNone/>
            </a:pPr>
            <a:endParaRPr lang="en-US" sz="2000" dirty="0" smtClean="0"/>
          </a:p>
          <a:p>
            <a:r>
              <a:rPr lang="en-US" sz="2000" dirty="0" smtClean="0"/>
              <a:t>Merits of recognizing area of operation in the SMS</a:t>
            </a:r>
          </a:p>
          <a:p>
            <a:pPr lvl="1"/>
            <a:r>
              <a:rPr lang="en-US" sz="2000" dirty="0" smtClean="0"/>
              <a:t>Urban vs. rural</a:t>
            </a:r>
          </a:p>
          <a:p>
            <a:pPr lvl="1"/>
            <a:r>
              <a:rPr lang="en-US" sz="2000" dirty="0" smtClean="0"/>
              <a:t>Operation in States with more robust enforcement</a:t>
            </a:r>
          </a:p>
          <a:p>
            <a:pPr lvl="1">
              <a:buNone/>
            </a:pPr>
            <a:endParaRPr lang="en-US" sz="2000" dirty="0" smtClean="0"/>
          </a:p>
          <a:p>
            <a:r>
              <a:rPr lang="en-US" sz="2000" dirty="0" smtClean="0"/>
              <a:t> </a:t>
            </a:r>
            <a:r>
              <a:rPr lang="en-US" sz="2000" dirty="0" smtClean="0"/>
              <a:t>Merits </a:t>
            </a:r>
            <a:r>
              <a:rPr lang="en-US" sz="2000" dirty="0" smtClean="0"/>
              <a:t>of credit for safety technology investments/alternative compliance</a:t>
            </a:r>
          </a:p>
          <a:p>
            <a:endParaRPr lang="en-US" sz="2000" dirty="0" smtClean="0"/>
          </a:p>
          <a:p>
            <a:r>
              <a:rPr lang="en-US" sz="2000" dirty="0"/>
              <a:t>Merits of segmenting by industry type and information system/data collection changes that would be needed</a:t>
            </a:r>
          </a:p>
          <a:p>
            <a:pPr lvl="1"/>
            <a:r>
              <a:rPr lang="en-US" sz="2000" dirty="0"/>
              <a:t>truckload, LTL, private, bulk HM, flat-bed, urban, rural, motorcoach</a:t>
            </a:r>
          </a:p>
          <a:p>
            <a:pPr>
              <a:buNone/>
            </a:pPr>
            <a:endParaRPr lang="en-US" sz="2000" dirty="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SMS Implementation Stat</a:t>
            </a:r>
            <a:r>
              <a:rPr lang="en-US" sz="4000" dirty="0" smtClean="0"/>
              <a:t>us</a:t>
            </a:r>
            <a:endParaRPr lang="en-US" dirty="0"/>
          </a:p>
        </p:txBody>
      </p:sp>
      <p:sp>
        <p:nvSpPr>
          <p:cNvPr id="23555" name="Content Placeholder 3"/>
          <p:cNvSpPr>
            <a:spLocks noGrp="1"/>
          </p:cNvSpPr>
          <p:nvPr>
            <p:ph idx="1"/>
          </p:nvPr>
        </p:nvSpPr>
        <p:spPr/>
        <p:txBody>
          <a:bodyPr>
            <a:normAutofit lnSpcReduction="10000"/>
          </a:bodyPr>
          <a:lstStyle/>
          <a:p>
            <a:pPr marL="465138" indent="-407988">
              <a:spcBef>
                <a:spcPts val="1200"/>
              </a:spcBef>
              <a:spcAft>
                <a:spcPts val="1200"/>
              </a:spcAft>
            </a:pPr>
            <a:r>
              <a:rPr lang="en-US" sz="2400" b="1" dirty="0" smtClean="0">
                <a:ea typeface="ＭＳ Ｐゴシック"/>
                <a:cs typeface="ＭＳ Ｐゴシック"/>
              </a:rPr>
              <a:t>Fully implemented in December 2010</a:t>
            </a:r>
          </a:p>
          <a:p>
            <a:pPr marL="865188" lvl="1" indent="-407988">
              <a:spcBef>
                <a:spcPts val="1200"/>
              </a:spcBef>
              <a:spcAft>
                <a:spcPts val="1200"/>
              </a:spcAft>
            </a:pPr>
            <a:r>
              <a:rPr lang="en-US" sz="2400" dirty="0" smtClean="0">
                <a:ea typeface="ＭＳ Ｐゴシック"/>
                <a:cs typeface="ＭＳ Ｐゴシック"/>
              </a:rPr>
              <a:t>Roadside inspection violations declined 8% in 2011</a:t>
            </a:r>
          </a:p>
          <a:p>
            <a:pPr marL="465138" indent="-407988">
              <a:spcBef>
                <a:spcPts val="1200"/>
              </a:spcBef>
              <a:spcAft>
                <a:spcPts val="0"/>
              </a:spcAft>
            </a:pPr>
            <a:r>
              <a:rPr lang="en-US" sz="2400" b="1" dirty="0" smtClean="0">
                <a:ea typeface="ＭＳ Ｐゴシック"/>
                <a:cs typeface="ＭＳ Ｐゴシック"/>
              </a:rPr>
              <a:t>Used to prioritize enforcement resources</a:t>
            </a:r>
          </a:p>
          <a:p>
            <a:pPr lvl="1">
              <a:spcAft>
                <a:spcPts val="0"/>
              </a:spcAft>
            </a:pPr>
            <a:r>
              <a:rPr lang="en-US" sz="2200" dirty="0" smtClean="0"/>
              <a:t>Identifies “high-risk” carriers per Congressional mandate</a:t>
            </a:r>
          </a:p>
          <a:p>
            <a:pPr lvl="1">
              <a:spcAft>
                <a:spcPts val="1200"/>
              </a:spcAft>
            </a:pPr>
            <a:r>
              <a:rPr lang="en-US" sz="2200" dirty="0" smtClean="0"/>
              <a:t>Influences roadside Inspection Selection System (ISS) </a:t>
            </a:r>
          </a:p>
          <a:p>
            <a:pPr marL="465138" indent="-407988">
              <a:spcBef>
                <a:spcPts val="1200"/>
              </a:spcBef>
              <a:spcAft>
                <a:spcPts val="0"/>
              </a:spcAft>
            </a:pPr>
            <a:r>
              <a:rPr lang="en-US" sz="2400" b="1" dirty="0" smtClean="0">
                <a:ea typeface="ＭＳ Ｐゴシック"/>
                <a:cs typeface="ＭＳ Ｐゴシック"/>
              </a:rPr>
              <a:t>Results are available on a public website</a:t>
            </a:r>
          </a:p>
          <a:p>
            <a:pPr lvl="1">
              <a:spcAft>
                <a:spcPts val="1200"/>
              </a:spcAft>
            </a:pPr>
            <a:r>
              <a:rPr lang="en-US" sz="2200" dirty="0" smtClean="0"/>
              <a:t>Over 30 million visits to public SMS website in 2011 </a:t>
            </a:r>
          </a:p>
          <a:p>
            <a:pPr lvl="1">
              <a:spcAft>
                <a:spcPts val="1200"/>
              </a:spcAft>
            </a:pPr>
            <a:r>
              <a:rPr lang="en-US" sz="2200" dirty="0" smtClean="0"/>
              <a:t>Current Cargo and Crash BASIC assessments restricted from public view</a:t>
            </a:r>
          </a:p>
          <a:p>
            <a:pPr lvl="1">
              <a:spcAft>
                <a:spcPts val="1200"/>
              </a:spcAft>
            </a:pPr>
            <a:endParaRPr lang="en-US" sz="2200" dirty="0" smtClean="0"/>
          </a:p>
          <a:p>
            <a:pPr marL="571500" indent="-514350">
              <a:spcBef>
                <a:spcPts val="1200"/>
              </a:spcBef>
              <a:spcAft>
                <a:spcPts val="1200"/>
              </a:spcAft>
            </a:pPr>
            <a:endParaRPr lang="en-US" dirty="0"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descr="Carrier Measurement: SMS Results"/>
          <p:cNvSpPr>
            <a:spLocks noGrp="1" noChangeArrowheads="1"/>
          </p:cNvSpPr>
          <p:nvPr>
            <p:ph type="title"/>
          </p:nvPr>
        </p:nvSpPr>
        <p:spPr>
          <a:xfrm>
            <a:off x="1066800" y="0"/>
            <a:ext cx="7893050" cy="1098550"/>
          </a:xfr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eaLnBrk="1" hangingPunct="1"/>
            <a:r>
              <a:rPr lang="en-US" dirty="0" smtClean="0">
                <a:ea typeface="ＭＳ Ｐゴシック" pitchFamily="-84" charset="-128"/>
              </a:rPr>
              <a:t>Carrier SMS Results </a:t>
            </a:r>
          </a:p>
        </p:txBody>
      </p:sp>
      <p:grpSp>
        <p:nvGrpSpPr>
          <p:cNvPr id="2" name="Group 5"/>
          <p:cNvGrpSpPr>
            <a:grpSpLocks/>
          </p:cNvGrpSpPr>
          <p:nvPr/>
        </p:nvGrpSpPr>
        <p:grpSpPr bwMode="auto">
          <a:xfrm>
            <a:off x="973138" y="1143000"/>
            <a:ext cx="6951662" cy="4953000"/>
            <a:chOff x="973138" y="1143000"/>
            <a:chExt cx="6951662" cy="4953000"/>
          </a:xfrm>
        </p:grpSpPr>
        <p:pic>
          <p:nvPicPr>
            <p:cNvPr id="61446" name="Picture 6" descr="This slide shows the carrier who was under the radar in SAFESTAT. Here the carrier is shown under SMS to have a serious safety alert related to Driver Fitness; the early identification of the problem is good news for both the carrier and the public.&#10;&#10;The carrier’s rating is worse than 95% of the carriers evaluated in this BASIC in this peer group.  &#10;The next screen shows the detailed information resulting in that percentile.&#10;From a carrier’s perspective, as well as the public’s perspective, identifying this safety problem early and putting actions in place to fix it before a crash occurs, increases safety for everyone, and in the long run saves the carrier money, the government time, and most important, saves lives.&#10;Such specific safety alerts may not warrant a full CR, but may indicate the need for a focused review which in turn can save carriers time while allowing the agency to effectively correct the specific safety problem.&#10;"/>
            <p:cNvPicPr>
              <a:picLocks noChangeAspect="1" noChangeArrowheads="1"/>
            </p:cNvPicPr>
            <p:nvPr/>
          </p:nvPicPr>
          <p:blipFill>
            <a:blip r:embed="rId3" cstate="print"/>
            <a:srcRect/>
            <a:stretch>
              <a:fillRect/>
            </a:stretch>
          </p:blipFill>
          <p:spPr bwMode="auto">
            <a:xfrm>
              <a:off x="973138" y="1143000"/>
              <a:ext cx="6951662" cy="4953000"/>
            </a:xfrm>
            <a:prstGeom prst="rect">
              <a:avLst/>
            </a:prstGeom>
            <a:noFill/>
            <a:ln w="38100" cap="sq">
              <a:solidFill>
                <a:srgbClr val="000000"/>
              </a:solidFill>
              <a:miter lim="800000"/>
              <a:headEnd/>
              <a:tailEnd/>
            </a:ln>
            <a:effectLst>
              <a:outerShdw dist="38100" dir="2700000" algn="tl" rotWithShape="0">
                <a:srgbClr val="808080">
                  <a:alpha val="42998"/>
                </a:srgbClr>
              </a:outerShdw>
            </a:effectLst>
          </p:spPr>
        </p:pic>
        <p:sp>
          <p:nvSpPr>
            <p:cNvPr id="37894" name="Oval 7" descr="This red circle highlights the, Select a BASIC before to view details, feature of the SAFESTAT website. "/>
            <p:cNvSpPr>
              <a:spLocks noChangeArrowheads="1"/>
            </p:cNvSpPr>
            <p:nvPr/>
          </p:nvSpPr>
          <p:spPr bwMode="auto">
            <a:xfrm>
              <a:off x="1143000" y="2514600"/>
              <a:ext cx="4267200" cy="2590800"/>
            </a:xfrm>
            <a:prstGeom prst="ellipse">
              <a:avLst/>
            </a:prstGeom>
            <a:noFill/>
            <a:ln w="28575">
              <a:solidFill>
                <a:srgbClr val="C00000"/>
              </a:solidFill>
              <a:round/>
              <a:headEnd/>
              <a:tailEnd/>
            </a:ln>
          </p:spPr>
          <p:txBody>
            <a:bodyPr/>
            <a:lstStyle/>
            <a:p>
              <a:pPr marL="342900" indent="-342900"/>
              <a:endParaRPr lang="en-US" dirty="0"/>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descr="Carrier Measurement: SMS Results&#10;"/>
          <p:cNvSpPr>
            <a:spLocks noGrp="1" noChangeArrowheads="1"/>
          </p:cNvSpPr>
          <p:nvPr>
            <p:ph type="title"/>
          </p:nvPr>
        </p:nvSpPr>
        <p:spPr>
          <a:xfrm>
            <a:off x="838200" y="0"/>
            <a:ext cx="8121650" cy="1098550"/>
          </a:xfr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eaLnBrk="1" hangingPunct="1"/>
            <a:r>
              <a:rPr lang="en-US" dirty="0" smtClean="0">
                <a:ea typeface="ＭＳ Ｐゴシック" pitchFamily="-84" charset="-128"/>
              </a:rPr>
              <a:t>Carrier SMS Results </a:t>
            </a:r>
          </a:p>
        </p:txBody>
      </p:sp>
      <p:grpSp>
        <p:nvGrpSpPr>
          <p:cNvPr id="2" name="Group 7" descr="This slide shows the carrier who was under the radar in SafeStat. Here the carrier is shown under SMS to have a serious safety issue related to Driver Fitness; the early identification of the problem is good news for both the carrier and the public.&#10;The carrier’s rating is worse than 95% of the carriers evaluated in this BASIC in this peer group.  &#10;The next screen shows the detailed information resulting in that percentile.&#10;From a carrier’s perspective, as well as the public’s perspective, identifying this safety problem early and putting actions in place to fix it before a crash occurs, increases safety for everyone, and in the long run saves the carrier money, the government time, and most important, saves lives.&#10;Such specific safety issues may not warrant a full CR, but may indicate the need for a focused review which in turn can save carriers time while allowing the agency to effectively correct the specific safety problem.&#10;"/>
          <p:cNvGrpSpPr>
            <a:grpSpLocks/>
          </p:cNvGrpSpPr>
          <p:nvPr/>
        </p:nvGrpSpPr>
        <p:grpSpPr bwMode="auto">
          <a:xfrm>
            <a:off x="0" y="1238250"/>
            <a:ext cx="7924800" cy="4722813"/>
            <a:chOff x="0" y="1238250"/>
            <a:chExt cx="7924800" cy="4722813"/>
          </a:xfrm>
        </p:grpSpPr>
        <p:pic>
          <p:nvPicPr>
            <p:cNvPr id="61446" name="Picture 6" descr="This slide shows the carrier who was under the radar in SAFESTAT. Here the carrier is shown under SMS to have a serious safety alert related to Driver Fitness; the early identification of the problem is good news for both the carrier and the public.&#10;The carrier’s rating is worse than 95% of the carriers evaluated in this BASIC in this peer group.  &#10;The next screen shows the detailed information resulting in that percentile.&#10;From a carrier’s perspective, as well as the public’s perspective, identifying this safety problem early and putting actions in place to fix it before a crash occurs, increases safety for everyone, and in the long run saves the carrier money, the government time, and most important, saves lives.&#10;Such specific safety alerts may not warrant a full CR, but may indicate the need for a focused review which in turn can save carriers time while allowing the agency to effectively correct the specific safety problem.&#10;"/>
            <p:cNvPicPr>
              <a:picLocks noChangeAspect="1" noChangeArrowheads="1"/>
            </p:cNvPicPr>
            <p:nvPr/>
          </p:nvPicPr>
          <p:blipFill>
            <a:blip r:embed="rId3" cstate="print"/>
            <a:srcRect/>
            <a:stretch>
              <a:fillRect/>
            </a:stretch>
          </p:blipFill>
          <p:spPr bwMode="auto">
            <a:xfrm>
              <a:off x="1295400" y="1238250"/>
              <a:ext cx="6629400" cy="4722813"/>
            </a:xfrm>
            <a:prstGeom prst="rect">
              <a:avLst/>
            </a:prstGeom>
            <a:noFill/>
            <a:ln w="38100" cap="sq">
              <a:solidFill>
                <a:srgbClr val="000000"/>
              </a:solidFill>
              <a:miter lim="800000"/>
              <a:headEnd/>
              <a:tailEnd/>
            </a:ln>
            <a:effectLst>
              <a:outerShdw dist="38100" dir="2700000" algn="tl" rotWithShape="0">
                <a:srgbClr val="808080">
                  <a:alpha val="42998"/>
                </a:srgbClr>
              </a:outerShdw>
            </a:effectLst>
          </p:spPr>
        </p:pic>
        <p:grpSp>
          <p:nvGrpSpPr>
            <p:cNvPr id="3" name="Group 6"/>
            <p:cNvGrpSpPr>
              <a:grpSpLocks/>
            </p:cNvGrpSpPr>
            <p:nvPr/>
          </p:nvGrpSpPr>
          <p:grpSpPr bwMode="auto">
            <a:xfrm>
              <a:off x="0" y="1524000"/>
              <a:ext cx="7162800" cy="4267200"/>
              <a:chOff x="0" y="1524000"/>
              <a:chExt cx="7162800" cy="4267200"/>
            </a:xfrm>
          </p:grpSpPr>
          <p:pic>
            <p:nvPicPr>
              <p:cNvPr id="61447" name="Picture 7" descr="This is an enlarged image of the Select a BASIC below to view details window from the SAFESTAT website. The red circle highlights the Driver Fitness rating for this particular carrier, which is at 88.2% for On-Road Performance. An ALERT is issued for this carrier. "/>
              <p:cNvPicPr>
                <a:picLocks noChangeAspect="1" noChangeArrowheads="1"/>
              </p:cNvPicPr>
              <p:nvPr/>
            </p:nvPicPr>
            <p:blipFill>
              <a:blip r:embed="rId4" cstate="print"/>
              <a:srcRect/>
              <a:stretch>
                <a:fillRect/>
              </a:stretch>
            </p:blipFill>
            <p:spPr bwMode="auto">
              <a:xfrm>
                <a:off x="555625" y="1524000"/>
                <a:ext cx="6454775" cy="4267200"/>
              </a:xfrm>
              <a:prstGeom prst="rect">
                <a:avLst/>
              </a:prstGeom>
              <a:noFill/>
              <a:ln w="38100" cap="sq">
                <a:solidFill>
                  <a:srgbClr val="000000"/>
                </a:solidFill>
                <a:miter lim="800000"/>
                <a:headEnd/>
                <a:tailEnd/>
              </a:ln>
              <a:effectLst>
                <a:outerShdw dist="38100" dir="2700000" algn="tl" rotWithShape="0">
                  <a:srgbClr val="808080">
                    <a:alpha val="42998"/>
                  </a:srgbClr>
                </a:outerShdw>
              </a:effectLst>
            </p:spPr>
          </p:pic>
          <p:sp>
            <p:nvSpPr>
              <p:cNvPr id="39944" name="Oval 5" descr="This red circle highlights the Driver Fitness - 97% for On-Road."/>
              <p:cNvSpPr>
                <a:spLocks noChangeArrowheads="1"/>
              </p:cNvSpPr>
              <p:nvPr/>
            </p:nvSpPr>
            <p:spPr bwMode="auto">
              <a:xfrm>
                <a:off x="0" y="3276600"/>
                <a:ext cx="7162800" cy="533400"/>
              </a:xfrm>
              <a:prstGeom prst="ellipse">
                <a:avLst/>
              </a:prstGeom>
              <a:noFill/>
              <a:ln w="28575">
                <a:solidFill>
                  <a:srgbClr val="C00000"/>
                </a:solidFill>
                <a:round/>
                <a:headEnd/>
                <a:tailEnd/>
              </a:ln>
            </p:spPr>
            <p:txBody>
              <a:bodyPr/>
              <a:lstStyle/>
              <a:p>
                <a:pPr marL="342900" indent="-342900"/>
                <a:endParaRPr lang="en-US" dirty="0"/>
              </a:p>
            </p:txBody>
          </p:sp>
        </p:gr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CSA-colors1">
      <a:dk1>
        <a:srgbClr val="003E7E"/>
      </a:dk1>
      <a:lt1>
        <a:sysClr val="window" lastClr="FFFFFF"/>
      </a:lt1>
      <a:dk2>
        <a:srgbClr val="98A8DC"/>
      </a:dk2>
      <a:lt2>
        <a:srgbClr val="F6D686"/>
      </a:lt2>
      <a:accent1>
        <a:srgbClr val="EEB111"/>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279c20c3caf3300dae6b438536eb8c56">
  <xsd:schema xmlns:xsd="http://www.w3.org/2001/XMLSchema" xmlns:p="http://schemas.microsoft.com/office/2006/metadata/properties" targetNamespace="http://schemas.microsoft.com/office/2006/metadata/properties" ma:root="true" ma:fieldsID="0d2e1ca116041f9e11471c52c4c9d60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A326EA-1953-42E1-A308-C23C403EAC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311A0438-B61C-4974-A35B-E3D70DDBC884}">
  <ds:schemaRefs>
    <ds:schemaRef ds:uri="http://purl.org/dc/terms/"/>
    <ds:schemaRef ds:uri="http://www.w3.org/XML/1998/namespace"/>
    <ds:schemaRef ds:uri="http://purl.org/dc/elements/1.1/"/>
    <ds:schemaRef ds:uri="http://schemas.microsoft.com/office/2006/documentManagement/types"/>
    <ds:schemaRef ds:uri="http://purl.org/dc/dcmityp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624FD5DF-336F-4818-B36F-5DEAD0FB33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8901</TotalTime>
  <Words>2115</Words>
  <Application>Microsoft Office PowerPoint</Application>
  <PresentationFormat>On-screen Show (4:3)</PresentationFormat>
  <Paragraphs>469</Paragraphs>
  <Slides>63</Slides>
  <Notes>61</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63</vt:i4>
      </vt:variant>
    </vt:vector>
  </HeadingPairs>
  <TitlesOfParts>
    <vt:vector size="67" baseType="lpstr">
      <vt:lpstr>Theme1</vt:lpstr>
      <vt:lpstr>Worksheet</vt:lpstr>
      <vt:lpstr>Microsoft Excel 97-2003 Worksheet</vt:lpstr>
      <vt:lpstr>Document</vt:lpstr>
      <vt:lpstr>Compliance, Safety, Accountability  (CSA)   Motor Carrier Safety Advisory Committee (MCSAC)  August 2012</vt:lpstr>
      <vt:lpstr>Agenda</vt:lpstr>
      <vt:lpstr>Agenda</vt:lpstr>
      <vt:lpstr>CSA – Three Major Elements</vt:lpstr>
      <vt:lpstr>New Safety Measurement System </vt:lpstr>
      <vt:lpstr>SMS</vt:lpstr>
      <vt:lpstr>SMS Implementation Status</vt:lpstr>
      <vt:lpstr>Carrier SMS Results </vt:lpstr>
      <vt:lpstr>Carrier SMS Results </vt:lpstr>
      <vt:lpstr>Violation Details in SMS</vt:lpstr>
      <vt:lpstr>Further Drilldown in SMS</vt:lpstr>
      <vt:lpstr>Further Drilldown in SMS </vt:lpstr>
      <vt:lpstr>Further Drilldown in SMS </vt:lpstr>
      <vt:lpstr>Public Use of SMS Data</vt:lpstr>
      <vt:lpstr>Public Use of SMS</vt:lpstr>
      <vt:lpstr>CSA – Intervention Tools</vt:lpstr>
      <vt:lpstr>CSA - Intervention Tools</vt:lpstr>
      <vt:lpstr>CSA Intervention Tools: Safety Interventions Process</vt:lpstr>
      <vt:lpstr>Safety Management Cycle</vt:lpstr>
      <vt:lpstr>CSA Intervention Tools Implementation Status</vt:lpstr>
      <vt:lpstr>PowerPoint Presentation</vt:lpstr>
      <vt:lpstr>New Safety Fitness Determination (SFD) Process and Status</vt:lpstr>
      <vt:lpstr>Drivers</vt:lpstr>
      <vt:lpstr>Drivers – CSA and Pre-Employment Screening Program (PSP)</vt:lpstr>
      <vt:lpstr>CSA Analysis</vt:lpstr>
      <vt:lpstr>SMS Data</vt:lpstr>
      <vt:lpstr>Effectiveness Testing</vt:lpstr>
      <vt:lpstr>Effectiveness Testing Timeline</vt:lpstr>
      <vt:lpstr>Unsafe Driving BASIC, Straight Segment</vt:lpstr>
      <vt:lpstr>Unsafe Driving BASIC, Combo Segment</vt:lpstr>
      <vt:lpstr>Crash Indicator, Straight Segment</vt:lpstr>
      <vt:lpstr>Crash Indicator, Combo Segment</vt:lpstr>
      <vt:lpstr>Fatigued Driving BASIC</vt:lpstr>
      <vt:lpstr>Vehicle Maintenance BASIC</vt:lpstr>
      <vt:lpstr>Driver Fitness BASIC</vt:lpstr>
      <vt:lpstr>Effectiveness Results </vt:lpstr>
      <vt:lpstr>PowerPoint Presentation</vt:lpstr>
      <vt:lpstr>SMS Improvements</vt:lpstr>
      <vt:lpstr>SMS Improvements</vt:lpstr>
      <vt:lpstr>SMS Improvement Process</vt:lpstr>
      <vt:lpstr>SMS Improvements</vt:lpstr>
      <vt:lpstr>December 2012 SMS Improvements: Announced in March and Previewed</vt:lpstr>
      <vt:lpstr>Additional SMS Improvements Coming in December 2012</vt:lpstr>
      <vt:lpstr>December 2012: Move Cargo Securement Violations into Vehicle Maintenance BASIC</vt:lpstr>
      <vt:lpstr>December 2012: New HM BASIC</vt:lpstr>
      <vt:lpstr>December 2012: New HM BASIC </vt:lpstr>
      <vt:lpstr>December 2012</vt:lpstr>
      <vt:lpstr>December 2012</vt:lpstr>
      <vt:lpstr>December 2012: New HM Intervention Threshold Criteria</vt:lpstr>
      <vt:lpstr>December 2012: HM BASIC vs. HM Intervention Threshold</vt:lpstr>
      <vt:lpstr>December 2012</vt:lpstr>
      <vt:lpstr>December 2012</vt:lpstr>
      <vt:lpstr>Additional SMS Improvements Coming in December 2012</vt:lpstr>
      <vt:lpstr>Additional SMS Improvements Coming in December 2012</vt:lpstr>
      <vt:lpstr>Additional SMS Improvements Coming in December 2012</vt:lpstr>
      <vt:lpstr>Additional SMS Improvements Coming in December 2012</vt:lpstr>
      <vt:lpstr>Collective Impact of  December 2012 Improvements</vt:lpstr>
      <vt:lpstr>Future Improvements to SMS and broader CSA</vt:lpstr>
      <vt:lpstr>Motor Carrier Safety Advisory Committee</vt:lpstr>
      <vt:lpstr>MCSAC CSA Subcommittee</vt:lpstr>
      <vt:lpstr>MCSAC CSA Subcommittee</vt:lpstr>
      <vt:lpstr>MCSAC CSA Subcommittee</vt:lpstr>
      <vt:lpstr>MCSAC CSA Subcommittee</vt:lpstr>
    </vt:vector>
  </TitlesOfParts>
  <Company>Case,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Comprehensive Safety Analysis (CSA) 2010  Industry Briefing</dc:title>
  <dc:creator>DeLorenzo, Joseph (FMCSA)</dc:creator>
  <cp:lastModifiedBy>william.quade</cp:lastModifiedBy>
  <cp:revision>742</cp:revision>
  <dcterms:created xsi:type="dcterms:W3CDTF">2009-08-07T00:00:07Z</dcterms:created>
  <dcterms:modified xsi:type="dcterms:W3CDTF">2012-08-24T21:45:44Z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