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07" r:id="rId6"/>
    <p:sldId id="322" r:id="rId7"/>
    <p:sldId id="309" r:id="rId8"/>
    <p:sldId id="308" r:id="rId9"/>
    <p:sldId id="328" r:id="rId10"/>
    <p:sldId id="331" r:id="rId11"/>
    <p:sldId id="329" r:id="rId12"/>
    <p:sldId id="320" r:id="rId13"/>
    <p:sldId id="333" r:id="rId14"/>
    <p:sldId id="330" r:id="rId15"/>
    <p:sldId id="321" r:id="rId16"/>
  </p:sldIdLst>
  <p:sldSz cx="9144000" cy="6858000" type="screen4x3"/>
  <p:notesSz cx="6997700" cy="9271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ett Albro" initials="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5894"/>
    <a:srgbClr val="FFFFCC"/>
    <a:srgbClr val="98C83E"/>
    <a:srgbClr val="9AC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60" autoAdjust="0"/>
    <p:restoredTop sz="94066" autoAdjust="0"/>
  </p:normalViewPr>
  <p:slideViewPr>
    <p:cSldViewPr snapToGrid="0" snapToObjects="1">
      <p:cViewPr>
        <p:scale>
          <a:sx n="75" d="100"/>
          <a:sy n="75" d="100"/>
        </p:scale>
        <p:origin x="-12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78"/>
    </p:cViewPr>
  </p:sorterViewPr>
  <p:notesViewPr>
    <p:cSldViewPr snapToGrid="0" snapToObjects="1">
      <p:cViewPr varScale="1">
        <p:scale>
          <a:sx n="59" d="100"/>
          <a:sy n="59" d="100"/>
        </p:scale>
        <p:origin x="-2508" y="-78"/>
      </p:cViewPr>
      <p:guideLst>
        <p:guide orient="horz" pos="2920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D586E-4F90-2F44-833C-2D84E666DA7D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B8E1E-F55F-8E46-A001-F1463A95B5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93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95E0B-711A-4460-BA82-E0AB608B7CA3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3725"/>
            <a:ext cx="5598160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32337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05841"/>
            <a:ext cx="3032337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53162-9035-41A2-8A56-2E9BF05309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14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53162-9035-41A2-8A56-2E9BF053092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93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914480-337F-4170-8C18-6D12E62027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69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914480-337F-4170-8C18-6D12E62027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69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CIO_ppt_06a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5" y="0"/>
            <a:ext cx="913447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095" y="1592550"/>
            <a:ext cx="7772400" cy="1141684"/>
          </a:xfrm>
          <a:effectLst/>
        </p:spPr>
        <p:txBody>
          <a:bodyPr>
            <a:normAutofit/>
          </a:bodyPr>
          <a:lstStyle>
            <a:lvl1pPr algn="l">
              <a:defRPr sz="4500" b="1">
                <a:solidFill>
                  <a:srgbClr val="0A5894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095" y="2621434"/>
            <a:ext cx="6400800" cy="471393"/>
          </a:xfrm>
        </p:spPr>
        <p:txBody>
          <a:bodyPr/>
          <a:lstStyle>
            <a:lvl1pPr marL="0" indent="0" algn="l">
              <a:buNone/>
              <a:defRPr>
                <a:solidFill>
                  <a:srgbClr val="98C83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3901144" y="3974353"/>
            <a:ext cx="4332941" cy="449262"/>
          </a:xfrm>
        </p:spPr>
        <p:txBody>
          <a:bodyPr>
            <a:noAutofit/>
          </a:bodyPr>
          <a:lstStyle>
            <a:lvl1pPr algn="r">
              <a:buNone/>
              <a:defRPr sz="2500" baseline="0">
                <a:solidFill>
                  <a:srgbClr val="98C83E"/>
                </a:solidFill>
              </a:defRPr>
            </a:lvl1pPr>
          </a:lstStyle>
          <a:p>
            <a:pPr lvl="0"/>
            <a:r>
              <a:rPr lang="en-US" dirty="0" smtClean="0"/>
              <a:t>Click to edit Presenter Name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901144" y="4378792"/>
            <a:ext cx="4332941" cy="449262"/>
          </a:xfrm>
        </p:spPr>
        <p:txBody>
          <a:bodyPr>
            <a:noAutofit/>
          </a:bodyPr>
          <a:lstStyle>
            <a:lvl1pPr algn="r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1A6BF-22B9-44B3-9588-B15A74394BA1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0284-4813-4132-8CAD-347BEBE2C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1548" y="6445996"/>
            <a:ext cx="2133600" cy="3651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A5894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3000">
                <a:solidFill>
                  <a:srgbClr val="98C83E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1548" y="6445996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CIO_ppt_06b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525" y="0"/>
            <a:ext cx="913447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557" y="65464"/>
            <a:ext cx="8229600" cy="860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BC1DD-36D2-D343-96AE-3F38E52392E9}" type="datetimeFigureOut">
              <a:rPr lang="en-US" smtClean="0"/>
              <a:pPr/>
              <a:t>3/20/2013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AB187-7E39-1E4B-8767-A47ADC6C83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762520" y="6485751"/>
            <a:ext cx="365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1791AE52-722E-AE48-B51B-7B21781E4913}" type="slidenum">
              <a:rPr lang="en-US" sz="1200" smtClean="0"/>
              <a:pPr algn="ct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000" kern="1200">
          <a:solidFill>
            <a:srgbClr val="0A589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Strategy Weekly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094" y="2792388"/>
            <a:ext cx="7235733" cy="47139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September 12,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6" y="65464"/>
            <a:ext cx="9243944" cy="860889"/>
          </a:xfrm>
        </p:spPr>
        <p:txBody>
          <a:bodyPr>
            <a:noAutofit/>
          </a:bodyPr>
          <a:lstStyle/>
          <a:p>
            <a:r>
              <a:rPr lang="en-US" sz="3200" dirty="0" smtClean="0"/>
              <a:t>Team Updates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876"/>
            <a:ext cx="8229600" cy="49792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September Vacation Plans:</a:t>
            </a:r>
          </a:p>
          <a:p>
            <a:pPr lvl="1"/>
            <a:r>
              <a:rPr lang="en-US" sz="1600" dirty="0" smtClean="0"/>
              <a:t>Katie – 9/21</a:t>
            </a:r>
          </a:p>
          <a:p>
            <a:pPr marL="457200" lvl="1" indent="0">
              <a:buNone/>
            </a:pPr>
            <a:endParaRPr lang="en-US" sz="1300" dirty="0" smtClean="0"/>
          </a:p>
          <a:p>
            <a:pPr lvl="1"/>
            <a:endParaRPr lang="en-US" sz="1300" dirty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284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6" y="65464"/>
            <a:ext cx="9243944" cy="860889"/>
          </a:xfrm>
        </p:spPr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94000"/>
            <a:ext cx="8229600" cy="333216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3200" dirty="0" smtClean="0"/>
              <a:t>REFERENCE SLIDES</a:t>
            </a:r>
          </a:p>
          <a:p>
            <a:pPr lvl="1"/>
            <a:endParaRPr lang="en-US" sz="3200" dirty="0"/>
          </a:p>
          <a:p>
            <a:pPr lvl="1"/>
            <a:endParaRPr lang="en-US" sz="4800" dirty="0" smtClean="0"/>
          </a:p>
        </p:txBody>
      </p:sp>
    </p:spTree>
    <p:extLst>
      <p:ext uri="{BB962C8B-B14F-4D97-AF65-F5344CB8AC3E}">
        <p14:creationId xmlns:p14="http://schemas.microsoft.com/office/powerpoint/2010/main" val="21573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Go Live: Critical </a:t>
            </a:r>
            <a:r>
              <a:rPr lang="en-US" sz="3600" dirty="0"/>
              <a:t>Path </a:t>
            </a:r>
            <a:r>
              <a:rPr lang="en-US" sz="3600" dirty="0" smtClean="0"/>
              <a:t>Activities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58200" y="6324600"/>
            <a:ext cx="457200" cy="381000"/>
          </a:xfrm>
          <a:prstGeom prst="rect">
            <a:avLst/>
          </a:prstGeom>
        </p:spPr>
        <p:txBody>
          <a:bodyPr/>
          <a:lstStyle/>
          <a:p>
            <a:fld id="{88433FC8-09F5-41F1-8298-B872CA3347D7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070651"/>
              </p:ext>
            </p:extLst>
          </p:nvPr>
        </p:nvGraphicFramePr>
        <p:xfrm>
          <a:off x="152400" y="1417320"/>
          <a:ext cx="85852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722"/>
                <a:gridCol w="3523456"/>
                <a:gridCol w="1478132"/>
                <a:gridCol w="1080390"/>
                <a:gridCol w="18415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of Effort (Remaining)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environment procurement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KB, FR, LB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Site development and testing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progress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Brett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days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Office content entry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progress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days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Office executive review approval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day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preparation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Acquia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days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Acquia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site audit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Acquia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days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External communication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KB, FR, 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Pre-launch prep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Brett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days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Final content updates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Mike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week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 live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Not started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Brett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day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08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Agenda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104" y="1094370"/>
            <a:ext cx="8861895" cy="4820047"/>
          </a:xfrm>
        </p:spPr>
        <p:txBody>
          <a:bodyPr>
            <a:noAutofit/>
          </a:bodyPr>
          <a:lstStyle/>
          <a:p>
            <a:r>
              <a:rPr lang="en-US" sz="2400" dirty="0" smtClean="0"/>
              <a:t>Accomplishments, Goals, and Action Items by Track</a:t>
            </a:r>
          </a:p>
          <a:p>
            <a:r>
              <a:rPr lang="en-US" sz="2400" dirty="0" smtClean="0"/>
              <a:t>Issues and Risks</a:t>
            </a:r>
          </a:p>
          <a:p>
            <a:r>
              <a:rPr lang="en-US" sz="2400" dirty="0" smtClean="0"/>
              <a:t>Team Updates</a:t>
            </a:r>
          </a:p>
          <a:p>
            <a:r>
              <a:rPr lang="en-US" sz="2400" dirty="0" smtClean="0"/>
              <a:t>Additional Topics as Needed</a:t>
            </a:r>
          </a:p>
          <a:p>
            <a:pPr lvl="1"/>
            <a:r>
              <a:rPr lang="en-US" sz="1600" dirty="0"/>
              <a:t>Training Plan</a:t>
            </a:r>
          </a:p>
          <a:p>
            <a:pPr lvl="1"/>
            <a:r>
              <a:rPr lang="en-US" sz="1600" dirty="0" smtClean="0"/>
              <a:t>Communication </a:t>
            </a:r>
            <a:r>
              <a:rPr lang="en-US" sz="1600" dirty="0"/>
              <a:t>Plan</a:t>
            </a:r>
          </a:p>
          <a:p>
            <a:pPr lvl="1"/>
            <a:r>
              <a:rPr lang="en-US" sz="1600" dirty="0" err="1" smtClean="0"/>
              <a:t>Dotnet</a:t>
            </a:r>
            <a:r>
              <a:rPr lang="en-US" sz="1600" dirty="0" smtClean="0"/>
              <a:t> Intranet Hub</a:t>
            </a:r>
          </a:p>
          <a:p>
            <a:pPr lvl="1"/>
            <a:endParaRPr lang="en-US" sz="1100" dirty="0"/>
          </a:p>
          <a:p>
            <a:pPr lvl="2"/>
            <a:endParaRPr lang="en-US" sz="1700" dirty="0" smtClean="0"/>
          </a:p>
          <a:p>
            <a:pPr lvl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6" y="65464"/>
            <a:ext cx="9243944" cy="860889"/>
          </a:xfrm>
        </p:spPr>
        <p:txBody>
          <a:bodyPr>
            <a:noAutofit/>
          </a:bodyPr>
          <a:lstStyle/>
          <a:p>
            <a:r>
              <a:rPr lang="en-US" sz="3200" dirty="0"/>
              <a:t>Site </a:t>
            </a:r>
            <a:r>
              <a:rPr lang="en-US" sz="3200" dirty="0" smtClean="0"/>
              <a:t>Preparation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876"/>
            <a:ext cx="8229600" cy="49792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Accomplishments:</a:t>
            </a:r>
            <a:endParaRPr lang="en-US" sz="2000" dirty="0"/>
          </a:p>
          <a:p>
            <a:pPr lvl="1"/>
            <a:r>
              <a:rPr lang="en-US" sz="1700" dirty="0" smtClean="0"/>
              <a:t>Scheduled </a:t>
            </a:r>
            <a:r>
              <a:rPr lang="en-US" sz="1700" dirty="0"/>
              <a:t>executive review with </a:t>
            </a:r>
            <a:r>
              <a:rPr lang="en-US" sz="1700" dirty="0" smtClean="0"/>
              <a:t>Air Consumer</a:t>
            </a:r>
          </a:p>
          <a:p>
            <a:pPr lvl="1"/>
            <a:r>
              <a:rPr lang="en-US" sz="1700" dirty="0" smtClean="0"/>
              <a:t>Finalized </a:t>
            </a:r>
            <a:r>
              <a:rPr lang="en-US" sz="1700" dirty="0"/>
              <a:t>training </a:t>
            </a:r>
            <a:r>
              <a:rPr lang="en-US" sz="1700" dirty="0" smtClean="0"/>
              <a:t>plan</a:t>
            </a:r>
          </a:p>
          <a:p>
            <a:pPr lvl="1"/>
            <a:r>
              <a:rPr lang="en-US" sz="1700" dirty="0" smtClean="0"/>
              <a:t>Created draft communication plan</a:t>
            </a:r>
          </a:p>
          <a:p>
            <a:pPr lvl="1"/>
            <a:r>
              <a:rPr lang="en-US" sz="1700" dirty="0" smtClean="0"/>
              <a:t>Created skeleton framework for </a:t>
            </a:r>
            <a:r>
              <a:rPr lang="en-US" sz="1700" dirty="0" err="1"/>
              <a:t>D</a:t>
            </a:r>
            <a:r>
              <a:rPr lang="en-US" sz="1700" dirty="0" err="1" smtClean="0"/>
              <a:t>otnet</a:t>
            </a:r>
            <a:r>
              <a:rPr lang="en-US" sz="1700" dirty="0" smtClean="0"/>
              <a:t> Intranet hub</a:t>
            </a:r>
          </a:p>
          <a:p>
            <a:pPr lvl="1"/>
            <a:endParaRPr lang="en-US" sz="1700" dirty="0"/>
          </a:p>
          <a:p>
            <a:r>
              <a:rPr lang="en-US" sz="2000" dirty="0" smtClean="0"/>
              <a:t>Goals:</a:t>
            </a:r>
          </a:p>
          <a:p>
            <a:pPr lvl="1"/>
            <a:r>
              <a:rPr lang="en-US" sz="1700" dirty="0" smtClean="0"/>
              <a:t>Complete </a:t>
            </a:r>
            <a:r>
              <a:rPr lang="en-US" sz="1700" dirty="0"/>
              <a:t>content entry for </a:t>
            </a:r>
            <a:r>
              <a:rPr lang="en-US" sz="1700" dirty="0" smtClean="0"/>
              <a:t>Air Consumer </a:t>
            </a:r>
          </a:p>
          <a:p>
            <a:pPr lvl="1"/>
            <a:r>
              <a:rPr lang="en-US" sz="1700" dirty="0" smtClean="0"/>
              <a:t>Complete additional content entry items for Policy (post-approval changes)</a:t>
            </a:r>
            <a:endParaRPr lang="en-US" sz="1700" dirty="0"/>
          </a:p>
          <a:p>
            <a:pPr lvl="1"/>
            <a:r>
              <a:rPr lang="en-US" sz="1700" dirty="0" smtClean="0"/>
              <a:t>Schedule </a:t>
            </a:r>
            <a:r>
              <a:rPr lang="en-US" sz="1700" dirty="0"/>
              <a:t>executive review with </a:t>
            </a:r>
            <a:r>
              <a:rPr lang="en-US" sz="1700" dirty="0" smtClean="0"/>
              <a:t>2 </a:t>
            </a:r>
            <a:r>
              <a:rPr lang="en-US" sz="1700" dirty="0"/>
              <a:t>outstanding </a:t>
            </a:r>
            <a:r>
              <a:rPr lang="en-US" sz="1700" dirty="0" smtClean="0"/>
              <a:t>offices</a:t>
            </a:r>
          </a:p>
          <a:p>
            <a:pPr lvl="1"/>
            <a:r>
              <a:rPr lang="en-US" sz="1700" dirty="0" smtClean="0"/>
              <a:t>Execute refresher training courses</a:t>
            </a:r>
          </a:p>
          <a:p>
            <a:pPr lvl="1"/>
            <a:r>
              <a:rPr lang="en-US" sz="1700" dirty="0" smtClean="0"/>
              <a:t>Complete </a:t>
            </a:r>
            <a:r>
              <a:rPr lang="en-US" sz="1700" dirty="0" err="1" smtClean="0"/>
              <a:t>Dotnet</a:t>
            </a:r>
            <a:r>
              <a:rPr lang="en-US" sz="1700" dirty="0" smtClean="0"/>
              <a:t> </a:t>
            </a:r>
            <a:r>
              <a:rPr lang="en-US" sz="1700" dirty="0"/>
              <a:t>Intranet </a:t>
            </a:r>
            <a:r>
              <a:rPr lang="en-US" sz="1700" dirty="0" smtClean="0"/>
              <a:t>hub </a:t>
            </a:r>
            <a:endParaRPr lang="en-US" sz="1700" dirty="0"/>
          </a:p>
          <a:p>
            <a:pPr lvl="1"/>
            <a:endParaRPr lang="en-US" sz="1700" dirty="0" smtClean="0"/>
          </a:p>
          <a:p>
            <a:pPr lvl="1"/>
            <a:endParaRPr lang="en-US" sz="1700" dirty="0" smtClean="0"/>
          </a:p>
          <a:p>
            <a:pPr marL="457200" lvl="1" indent="0">
              <a:buNone/>
            </a:pPr>
            <a:endParaRPr lang="en-US" sz="1700" dirty="0"/>
          </a:p>
          <a:p>
            <a:pPr lvl="1"/>
            <a:endParaRPr lang="en-US" sz="1500" dirty="0">
              <a:solidFill>
                <a:srgbClr val="FF0000"/>
              </a:solidFill>
            </a:endParaRPr>
          </a:p>
          <a:p>
            <a:pPr lvl="2"/>
            <a:endParaRPr lang="en-US" sz="1000" dirty="0"/>
          </a:p>
          <a:p>
            <a:pPr lvl="1"/>
            <a:endParaRPr lang="en-US" sz="1400" dirty="0" smtClean="0"/>
          </a:p>
          <a:p>
            <a:pPr lvl="1"/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157144"/>
              </p:ext>
            </p:extLst>
          </p:nvPr>
        </p:nvGraphicFramePr>
        <p:xfrm>
          <a:off x="571500" y="5440680"/>
          <a:ext cx="7821744" cy="8839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20561"/>
                <a:gridCol w="1521740"/>
                <a:gridCol w="623888"/>
                <a:gridCol w="1055555"/>
              </a:tblGrid>
              <a:tr h="323345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Schedule OCIO Executive Review of site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Kristen, Francisco, Lauren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9/5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18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713775"/>
              </p:ext>
            </p:extLst>
          </p:nvPr>
        </p:nvGraphicFramePr>
        <p:xfrm>
          <a:off x="522511" y="1161635"/>
          <a:ext cx="8098972" cy="474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489"/>
                <a:gridCol w="1686702"/>
                <a:gridCol w="1604945"/>
                <a:gridCol w="1604945"/>
                <a:gridCol w="1819891"/>
              </a:tblGrid>
              <a:tr h="39981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Office</a:t>
                      </a:r>
                      <a:endParaRPr lang="en-US" sz="12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 Profile Set Up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 Guide Sent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GA Training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Follow Up/Custom Reports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</a:tr>
              <a:tr h="37820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DRC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Scheduled for 3/21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Scheduled for 3/21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Will</a:t>
                      </a:r>
                      <a:r>
                        <a:rPr lang="en-US" sz="1300" b="1" baseline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contact 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post training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37820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General Counsel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37820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Regulations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394519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OISER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37820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Air </a:t>
                      </a:r>
                      <a:r>
                        <a:rPr lang="en-US" sz="1300" b="1" dirty="0" smtClean="0"/>
                        <a:t>Consumer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560742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Public Affairs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37820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OCIO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37820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Budget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</a:t>
                      </a: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endParaRPr lang="en-US" sz="13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378207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ODAPC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</a:t>
                      </a: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endParaRPr lang="en-US" sz="13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1920" marR="121920" marT="34290" marB="34290" anchor="ctr"/>
                </a:tc>
              </a:tr>
              <a:tr h="560742">
                <a:tc>
                  <a:txBody>
                    <a:bodyPr/>
                    <a:lstStyle/>
                    <a:p>
                      <a:r>
                        <a:rPr lang="en-US" sz="1300" b="1" dirty="0" smtClean="0"/>
                        <a:t>Policy</a:t>
                      </a:r>
                      <a:endParaRPr lang="en-US" sz="13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</a:t>
                      </a: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Complete</a:t>
                      </a:r>
                      <a:endParaRPr lang="en-US" sz="13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Email</a:t>
                      </a:r>
                      <a:r>
                        <a:rPr lang="en-US" sz="13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sent</a:t>
                      </a:r>
                      <a:endParaRPr lang="en-US" sz="13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  <a:p>
                      <a:pPr algn="ctr"/>
                      <a:endParaRPr lang="en-US" sz="1300" dirty="0"/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13556" y="65464"/>
            <a:ext cx="9030443" cy="8608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500" b="1" kern="120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OST Office Google Analytics Reporting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9955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CIO_ppt_06b.jpg"/>
          <p:cNvPicPr>
            <a:picLocks noChangeAspect="1"/>
          </p:cNvPicPr>
          <p:nvPr/>
        </p:nvPicPr>
        <p:blipFill>
          <a:blip r:embed="rId2" cstate="print"/>
          <a:srcRect t="73977" r="24894"/>
          <a:stretch>
            <a:fillRect/>
          </a:stretch>
        </p:blipFill>
        <p:spPr>
          <a:xfrm>
            <a:off x="1" y="5519719"/>
            <a:ext cx="6934199" cy="133828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48268"/>
              </p:ext>
            </p:extLst>
          </p:nvPr>
        </p:nvGraphicFramePr>
        <p:xfrm>
          <a:off x="457198" y="999667"/>
          <a:ext cx="8294916" cy="453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9727"/>
                <a:gridCol w="1497361"/>
                <a:gridCol w="1752090"/>
                <a:gridCol w="1752090"/>
                <a:gridCol w="1813648"/>
              </a:tblGrid>
              <a:tr h="58239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Office</a:t>
                      </a:r>
                      <a:endParaRPr lang="en-US" sz="12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Executive Review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Content Entry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Training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Proposed Training Schedule</a:t>
                      </a:r>
                      <a:endParaRPr lang="en-US" sz="1400" dirty="0"/>
                    </a:p>
                  </a:txBody>
                  <a:tcPr marL="121920" marR="121920" marT="34290" marB="34290" anchor="ctr"/>
                </a:tc>
              </a:tr>
              <a:tr h="541585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Government Affairs</a:t>
                      </a:r>
                      <a:endParaRPr lang="en-US" sz="12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(7/10 Turner)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  <a:p>
                      <a:pPr algn="ctr"/>
                      <a:endParaRPr 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Go Live minus</a:t>
                      </a:r>
                      <a:r>
                        <a:rPr lang="en-US" sz="1100" baseline="0" dirty="0" smtClean="0"/>
                        <a:t> 2-3 weeks</a:t>
                      </a:r>
                      <a:endParaRPr lang="en-US" sz="1100" dirty="0"/>
                    </a:p>
                  </a:txBody>
                  <a:tcPr marL="121920" marR="121920" marT="34290" marB="34290" anchor="ctr"/>
                </a:tc>
              </a:tr>
              <a:tr h="625703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Intelligence, Security, Emergency Response</a:t>
                      </a:r>
                      <a:endParaRPr lang="en-US" sz="12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(7/3 Hines)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B050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Go Live minus</a:t>
                      </a:r>
                      <a:r>
                        <a:rPr lang="en-US" sz="1100" baseline="0" dirty="0" smtClean="0"/>
                        <a:t> 2-3 weeks</a:t>
                      </a:r>
                      <a:endParaRPr lang="en-US" sz="1100" dirty="0"/>
                    </a:p>
                  </a:txBody>
                  <a:tcPr marL="121920" marR="121920" marT="34290" marB="34290" anchor="ctr"/>
                </a:tc>
              </a:tr>
              <a:tr h="609734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Administration</a:t>
                      </a:r>
                      <a:endParaRPr lang="en-US" sz="12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baseline="0" dirty="0" smtClean="0"/>
                        <a:t>(8/3 </a:t>
                      </a:r>
                      <a:r>
                        <a:rPr lang="en-US" sz="1100" b="0" baseline="0" dirty="0" err="1" smtClean="0"/>
                        <a:t>LeFevre</a:t>
                      </a:r>
                      <a:r>
                        <a:rPr lang="en-US" sz="1100" b="0" baseline="0" dirty="0" smtClean="0"/>
                        <a:t>)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Trained</a:t>
                      </a:r>
                      <a:r>
                        <a:rPr lang="en-US" sz="1100" baseline="0" dirty="0" smtClean="0"/>
                        <a:t> in February</a:t>
                      </a:r>
                      <a:r>
                        <a:rPr lang="en-US" sz="1100" dirty="0" smtClean="0"/>
                        <a:t>.</a:t>
                      </a:r>
                      <a:r>
                        <a:rPr lang="en-US" sz="1100" baseline="0" dirty="0" smtClean="0"/>
                        <a:t> Refresher training Go Live minus 2-3 weeks.</a:t>
                      </a:r>
                      <a:endParaRPr lang="en-US" sz="1100" dirty="0" smtClean="0"/>
                    </a:p>
                  </a:txBody>
                  <a:tcPr marL="121920" marR="121920" marT="34290" marB="34290" anchor="ctr"/>
                </a:tc>
              </a:tr>
              <a:tr h="521149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Careers</a:t>
                      </a:r>
                      <a:endParaRPr lang="en-US" sz="12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(7/11 Adams)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Go Live minus</a:t>
                      </a:r>
                      <a:r>
                        <a:rPr lang="en-US" sz="1100" baseline="0" dirty="0" smtClean="0"/>
                        <a:t> 2-3 weeks</a:t>
                      </a:r>
                      <a:endParaRPr lang="en-US" sz="1100" dirty="0"/>
                    </a:p>
                  </a:txBody>
                  <a:tcPr marL="121920" marR="121920" marT="34290" marB="34290" anchor="ctr"/>
                </a:tc>
              </a:tr>
              <a:tr h="696384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Disability</a:t>
                      </a:r>
                      <a:r>
                        <a:rPr lang="en-US" sz="1200" b="1" baseline="0" dirty="0" smtClean="0"/>
                        <a:t> Resource Center</a:t>
                      </a:r>
                      <a:endParaRPr lang="en-US" sz="12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(Burnham,</a:t>
                      </a:r>
                      <a:r>
                        <a:rPr lang="en-US" sz="1200" b="0" baseline="0" dirty="0" smtClean="0"/>
                        <a:t> Day)</a:t>
                      </a:r>
                      <a:endParaRPr lang="en-US" sz="1200" b="0" dirty="0" smtClean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Go Live minus</a:t>
                      </a:r>
                      <a:r>
                        <a:rPr lang="en-US" sz="1100" baseline="0" dirty="0" smtClean="0"/>
                        <a:t> 2-3 weeks</a:t>
                      </a:r>
                      <a:endParaRPr lang="en-US" sz="1100" dirty="0"/>
                    </a:p>
                  </a:txBody>
                  <a:tcPr marL="121920" marR="121920" marT="34290" marB="34290" anchor="ctr"/>
                </a:tc>
              </a:tr>
              <a:tr h="78859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General Counsel</a:t>
                      </a:r>
                      <a:endParaRPr lang="en-US" sz="1200" b="1" dirty="0"/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√ Complete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(7/19 Rivkin)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√ Complete</a:t>
                      </a:r>
                    </a:p>
                  </a:txBody>
                  <a:tcPr marL="121920" marR="121920" marT="34290" marB="3429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Trained</a:t>
                      </a:r>
                      <a:r>
                        <a:rPr lang="en-US" sz="1100" baseline="0" dirty="0" smtClean="0"/>
                        <a:t> in February</a:t>
                      </a:r>
                      <a:r>
                        <a:rPr lang="en-US" sz="1100" dirty="0" smtClean="0"/>
                        <a:t>.</a:t>
                      </a:r>
                      <a:r>
                        <a:rPr lang="en-US" sz="1100" baseline="0" dirty="0" smtClean="0"/>
                        <a:t> No refresher needed, currently doing parallel updates.</a:t>
                      </a:r>
                      <a:endParaRPr lang="en-US" sz="1100" dirty="0" smtClean="0"/>
                    </a:p>
                  </a:txBody>
                  <a:tcPr marL="121920" marR="121920" marT="34290" marB="34290" anchor="ctr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113556" y="65464"/>
            <a:ext cx="9030443" cy="8608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500" b="1" kern="120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Site Preparation – Office Approval &amp; Training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6" y="65464"/>
            <a:ext cx="9243944" cy="860889"/>
          </a:xfrm>
        </p:spPr>
        <p:txBody>
          <a:bodyPr>
            <a:noAutofit/>
          </a:bodyPr>
          <a:lstStyle/>
          <a:p>
            <a:r>
              <a:rPr lang="en-US" sz="3200" dirty="0" smtClean="0"/>
              <a:t>System Development &amp; Site Infrastructure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876"/>
            <a:ext cx="8229600" cy="49792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Accomplishments:</a:t>
            </a:r>
            <a:endParaRPr lang="en-US" sz="2000" dirty="0"/>
          </a:p>
          <a:p>
            <a:pPr lvl="1"/>
            <a:r>
              <a:rPr lang="en-US" sz="1700" dirty="0" smtClean="0"/>
              <a:t>Conducted </a:t>
            </a:r>
            <a:r>
              <a:rPr lang="en-US" sz="1700" dirty="0"/>
              <a:t>kickoff meeting and planning with </a:t>
            </a:r>
            <a:r>
              <a:rPr lang="en-US" sz="1700" dirty="0" err="1" smtClean="0"/>
              <a:t>Acquia</a:t>
            </a:r>
            <a:endParaRPr lang="en-US" sz="1700" dirty="0" smtClean="0"/>
          </a:p>
          <a:p>
            <a:pPr lvl="1"/>
            <a:r>
              <a:rPr lang="en-US" sz="1700" dirty="0" smtClean="0"/>
              <a:t>Completed </a:t>
            </a:r>
            <a:r>
              <a:rPr lang="en-US" sz="1700" dirty="0"/>
              <a:t>development </a:t>
            </a:r>
            <a:r>
              <a:rPr lang="en-US" sz="1700" dirty="0" smtClean="0"/>
              <a:t>on: </a:t>
            </a:r>
          </a:p>
          <a:p>
            <a:pPr lvl="2"/>
            <a:r>
              <a:rPr lang="en-US" sz="1400" dirty="0" smtClean="0"/>
              <a:t>Workflow </a:t>
            </a:r>
            <a:r>
              <a:rPr lang="en-US" sz="1400" dirty="0"/>
              <a:t>segregation by category and office </a:t>
            </a:r>
            <a:r>
              <a:rPr lang="en-US" sz="1400" dirty="0" smtClean="0"/>
              <a:t>role</a:t>
            </a:r>
          </a:p>
          <a:p>
            <a:pPr lvl="2"/>
            <a:r>
              <a:rPr lang="en-US" sz="1400" dirty="0" smtClean="0"/>
              <a:t>Content archival</a:t>
            </a:r>
          </a:p>
          <a:p>
            <a:pPr lvl="1"/>
            <a:r>
              <a:rPr lang="en-US" sz="1700" dirty="0" smtClean="0"/>
              <a:t>Supported migration into </a:t>
            </a:r>
            <a:r>
              <a:rPr lang="en-US" sz="1700" dirty="0" err="1" smtClean="0"/>
              <a:t>Acquia</a:t>
            </a:r>
            <a:r>
              <a:rPr lang="en-US" sz="1700" dirty="0" smtClean="0"/>
              <a:t> enterprise development environment</a:t>
            </a:r>
            <a:endParaRPr lang="en-US" sz="1700" dirty="0"/>
          </a:p>
          <a:p>
            <a:pPr marL="457200" lvl="1" indent="0">
              <a:buNone/>
            </a:pPr>
            <a:endParaRPr lang="en-US" sz="1700" dirty="0"/>
          </a:p>
          <a:p>
            <a:r>
              <a:rPr lang="en-US" sz="2000" dirty="0" smtClean="0"/>
              <a:t>Goals:</a:t>
            </a:r>
          </a:p>
          <a:p>
            <a:pPr lvl="1"/>
            <a:r>
              <a:rPr lang="en-US" sz="1700" dirty="0" smtClean="0"/>
              <a:t>Complete testing and bug fixing on: </a:t>
            </a:r>
          </a:p>
          <a:p>
            <a:pPr lvl="2"/>
            <a:r>
              <a:rPr lang="en-US" sz="1400" dirty="0" smtClean="0"/>
              <a:t>Workflow segregation</a:t>
            </a:r>
          </a:p>
          <a:p>
            <a:pPr lvl="2"/>
            <a:r>
              <a:rPr lang="en-US" sz="1400" dirty="0" smtClean="0"/>
              <a:t>Content archival</a:t>
            </a:r>
          </a:p>
          <a:p>
            <a:pPr lvl="1"/>
            <a:r>
              <a:rPr lang="en-US" sz="1700" dirty="0" smtClean="0"/>
              <a:t>Complete regression testing on site in </a:t>
            </a:r>
            <a:r>
              <a:rPr lang="en-US" sz="1700" dirty="0" err="1" smtClean="0"/>
              <a:t>Acquia</a:t>
            </a:r>
            <a:r>
              <a:rPr lang="en-US" sz="1700" dirty="0" smtClean="0"/>
              <a:t> enterprise development environment</a:t>
            </a:r>
          </a:p>
          <a:p>
            <a:endParaRPr lang="en-US" sz="2400" dirty="0"/>
          </a:p>
          <a:p>
            <a:r>
              <a:rPr lang="en-US" sz="2000" dirty="0"/>
              <a:t>Open Questions:</a:t>
            </a:r>
          </a:p>
          <a:p>
            <a:pPr lvl="1"/>
            <a:r>
              <a:rPr lang="en-US" sz="1700" dirty="0" smtClean="0"/>
              <a:t>Timeframe for security and performance audit by </a:t>
            </a:r>
            <a:r>
              <a:rPr lang="en-US" sz="1700" dirty="0" err="1" smtClean="0"/>
              <a:t>Acquia</a:t>
            </a:r>
            <a:r>
              <a:rPr lang="en-US" sz="1700" dirty="0" smtClean="0"/>
              <a:t>?</a:t>
            </a:r>
            <a:endParaRPr lang="en-US" sz="1700" dirty="0"/>
          </a:p>
          <a:p>
            <a:pPr marL="457200" lvl="1" indent="0">
              <a:buNone/>
            </a:pPr>
            <a:endParaRPr lang="en-US" sz="1700" dirty="0"/>
          </a:p>
          <a:p>
            <a:pPr lvl="1"/>
            <a:endParaRPr lang="en-US" sz="1500" dirty="0">
              <a:solidFill>
                <a:srgbClr val="FF0000"/>
              </a:solidFill>
            </a:endParaRPr>
          </a:p>
          <a:p>
            <a:pPr lvl="2"/>
            <a:endParaRPr lang="en-US" sz="1000" dirty="0"/>
          </a:p>
          <a:p>
            <a:pPr lvl="1"/>
            <a:endParaRPr lang="en-US" sz="14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2810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6" y="65464"/>
            <a:ext cx="9243944" cy="860889"/>
          </a:xfrm>
        </p:spPr>
        <p:txBody>
          <a:bodyPr>
            <a:noAutofit/>
          </a:bodyPr>
          <a:lstStyle/>
          <a:p>
            <a:r>
              <a:rPr lang="en-US" sz="3200" dirty="0" smtClean="0"/>
              <a:t>Web Governance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876"/>
            <a:ext cx="8229600" cy="49792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dirty="0"/>
          </a:p>
          <a:p>
            <a:pPr lvl="1"/>
            <a:endParaRPr lang="en-US" sz="1400" dirty="0" smtClean="0"/>
          </a:p>
          <a:p>
            <a:pPr lvl="1"/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709663"/>
              </p:ext>
            </p:extLst>
          </p:nvPr>
        </p:nvGraphicFramePr>
        <p:xfrm>
          <a:off x="558800" y="1156157"/>
          <a:ext cx="7821744" cy="96837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20561"/>
                <a:gridCol w="1521740"/>
                <a:gridCol w="623888"/>
                <a:gridCol w="1055555"/>
              </a:tblGrid>
              <a:tr h="357806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60261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Provide template for governance</a:t>
                      </a:r>
                      <a:r>
                        <a:rPr lang="en-US" sz="1400" baseline="0" dirty="0" smtClean="0"/>
                        <a:t> policy to Dan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Lauren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24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6" y="65464"/>
            <a:ext cx="9243944" cy="860889"/>
          </a:xfrm>
        </p:spPr>
        <p:txBody>
          <a:bodyPr>
            <a:noAutofit/>
          </a:bodyPr>
          <a:lstStyle/>
          <a:p>
            <a:r>
              <a:rPr lang="en-US" sz="3200" dirty="0" smtClean="0"/>
              <a:t>Future Phase Planning &amp; Buy In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876"/>
            <a:ext cx="8229600" cy="49792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Accomplishments:</a:t>
            </a:r>
            <a:endParaRPr lang="en-US" sz="2000" dirty="0"/>
          </a:p>
          <a:p>
            <a:pPr lvl="1"/>
            <a:r>
              <a:rPr lang="en-US" sz="1700" dirty="0"/>
              <a:t>Prioritize scope for next iteration</a:t>
            </a:r>
            <a:endParaRPr lang="en-US" sz="1700" dirty="0">
              <a:solidFill>
                <a:srgbClr val="FF0000"/>
              </a:solidFill>
            </a:endParaRPr>
          </a:p>
          <a:p>
            <a:pPr lvl="1"/>
            <a:r>
              <a:rPr lang="en-US" sz="1700" dirty="0" smtClean="0"/>
              <a:t>Conducted </a:t>
            </a:r>
            <a:r>
              <a:rPr lang="en-US" sz="1700" dirty="0"/>
              <a:t>demo </a:t>
            </a:r>
            <a:r>
              <a:rPr lang="en-US" sz="1700" dirty="0" smtClean="0"/>
              <a:t>for PHMSA Public Affairs</a:t>
            </a:r>
            <a:endParaRPr lang="en-US" sz="1700" dirty="0"/>
          </a:p>
          <a:p>
            <a:endParaRPr lang="en-US" sz="2000" dirty="0" smtClean="0"/>
          </a:p>
          <a:p>
            <a:r>
              <a:rPr lang="en-US" sz="2000" dirty="0" smtClean="0"/>
              <a:t>Goals:</a:t>
            </a:r>
          </a:p>
          <a:p>
            <a:pPr lvl="1"/>
            <a:r>
              <a:rPr lang="en-US" sz="1700" dirty="0" smtClean="0"/>
              <a:t>Refine iteration 2 scope and staffing</a:t>
            </a:r>
          </a:p>
          <a:p>
            <a:endParaRPr lang="en-US" sz="2400" dirty="0"/>
          </a:p>
          <a:p>
            <a:r>
              <a:rPr lang="en-US" sz="2000" dirty="0"/>
              <a:t>Open Questions:</a:t>
            </a:r>
          </a:p>
          <a:p>
            <a:pPr lvl="1"/>
            <a:r>
              <a:rPr lang="en-US" sz="1700" dirty="0" smtClean="0"/>
              <a:t>Other upcoming demos with modes?</a:t>
            </a:r>
            <a:endParaRPr lang="en-US" sz="1700" dirty="0"/>
          </a:p>
          <a:p>
            <a:endParaRPr lang="en-US" sz="2400" dirty="0"/>
          </a:p>
          <a:p>
            <a:pPr lvl="2"/>
            <a:endParaRPr lang="en-US" sz="1000" dirty="0"/>
          </a:p>
          <a:p>
            <a:pPr lvl="1"/>
            <a:endParaRPr lang="en-US" sz="1400" dirty="0" smtClean="0"/>
          </a:p>
          <a:p>
            <a:pPr lvl="1"/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95808"/>
              </p:ext>
            </p:extLst>
          </p:nvPr>
        </p:nvGraphicFramePr>
        <p:xfrm>
          <a:off x="571500" y="4632081"/>
          <a:ext cx="7821744" cy="139343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20561"/>
                <a:gridCol w="1521740"/>
                <a:gridCol w="623888"/>
                <a:gridCol w="1055555"/>
              </a:tblGrid>
              <a:tr h="357806">
                <a:tc>
                  <a:txBody>
                    <a:bodyPr/>
                    <a:lstStyle/>
                    <a:p>
                      <a:r>
                        <a:rPr lang="en-US" dirty="0" smtClean="0"/>
                        <a:t>Action Items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250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Facilitate</a:t>
                      </a:r>
                      <a:r>
                        <a:rPr lang="en-US" sz="1400" baseline="0" dirty="0" smtClean="0"/>
                        <a:t> introduction between </a:t>
                      </a:r>
                      <a:r>
                        <a:rPr lang="en-US" sz="1400" baseline="0" dirty="0" err="1" smtClean="0"/>
                        <a:t>Acquia</a:t>
                      </a:r>
                      <a:r>
                        <a:rPr lang="en-US" sz="1400" baseline="0" dirty="0" smtClean="0"/>
                        <a:t> and RITA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Francisco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9/14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  <a:tr h="602619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effectLst/>
                        </a:rPr>
                        <a:t>Provide ‘sandbox’ through </a:t>
                      </a:r>
                      <a:r>
                        <a:rPr lang="en-US" sz="1400" kern="1200" dirty="0" err="1" smtClean="0">
                          <a:effectLst/>
                        </a:rPr>
                        <a:t>Acquia’s</a:t>
                      </a:r>
                      <a:r>
                        <a:rPr lang="en-US" sz="1400" kern="1200" dirty="0" smtClean="0">
                          <a:effectLst/>
                        </a:rPr>
                        <a:t> local </a:t>
                      </a:r>
                      <a:r>
                        <a:rPr lang="en-US" sz="1400" kern="1200" dirty="0" err="1" smtClean="0">
                          <a:effectLst/>
                        </a:rPr>
                        <a:t>dev</a:t>
                      </a:r>
                      <a:r>
                        <a:rPr lang="en-US" sz="1400" kern="1200" dirty="0" smtClean="0">
                          <a:effectLst/>
                        </a:rPr>
                        <a:t> environment to PHMSA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Brett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9/14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893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Risk/Issue Tracker</a:t>
            </a: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763963" y="1736725"/>
            <a:ext cx="195262" cy="2143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2524125" y="1736725"/>
            <a:ext cx="195263" cy="2143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8" name="Oval 10"/>
          <p:cNvSpPr>
            <a:spLocks noChangeArrowheads="1"/>
          </p:cNvSpPr>
          <p:nvPr/>
        </p:nvSpPr>
        <p:spPr bwMode="auto">
          <a:xfrm>
            <a:off x="1425575" y="1736725"/>
            <a:ext cx="195263" cy="214313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906838" y="1706563"/>
            <a:ext cx="665162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solidFill>
                  <a:srgbClr val="5F5F5F"/>
                </a:solidFill>
              </a:rPr>
              <a:t>Severe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687638" y="1706563"/>
            <a:ext cx="884237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solidFill>
                  <a:srgbClr val="5F5F5F"/>
                </a:solidFill>
              </a:rPr>
              <a:t>Significant</a:t>
            </a:r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500063" y="1738313"/>
            <a:ext cx="195262" cy="212725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1609725" y="1706563"/>
            <a:ext cx="82550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solidFill>
                  <a:srgbClr val="5F5F5F"/>
                </a:solidFill>
              </a:rPr>
              <a:t>Moderate</a:t>
            </a: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95325" y="1706563"/>
            <a:ext cx="461963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/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solidFill>
                  <a:srgbClr val="5F5F5F"/>
                </a:solidFill>
              </a:rPr>
              <a:t>Low</a:t>
            </a:r>
          </a:p>
        </p:txBody>
      </p:sp>
      <p:graphicFrame>
        <p:nvGraphicFramePr>
          <p:cNvPr id="15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1644"/>
              </p:ext>
            </p:extLst>
          </p:nvPr>
        </p:nvGraphicFramePr>
        <p:xfrm>
          <a:off x="228600" y="2162492"/>
          <a:ext cx="8686800" cy="3565441"/>
        </p:xfrm>
        <a:graphic>
          <a:graphicData uri="http://schemas.openxmlformats.org/drawingml/2006/table">
            <a:tbl>
              <a:tblPr/>
              <a:tblGrid>
                <a:gridCol w="762000"/>
                <a:gridCol w="1143000"/>
                <a:gridCol w="2209800"/>
                <a:gridCol w="990600"/>
                <a:gridCol w="2057400"/>
                <a:gridCol w="609600"/>
                <a:gridCol w="914400"/>
              </a:tblGrid>
              <a:tr h="3696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Severity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Focus Area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Risk/ Issue Description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Last Update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Mitigation Path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Trend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C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Owner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DCDC"/>
                    </a:solidFill>
                  </a:tcPr>
                </a:tc>
              </a:tr>
              <a:tr h="744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C&amp;A Approvals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Risk: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Delays on C&amp;A approvals for site could delay go live plans</a:t>
                      </a:r>
                      <a:endParaRPr kumimoji="0" lang="en-US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 Sep 2012</a:t>
                      </a: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Impact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-1095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Monitor C&amp;A status and ensure support for the process is the top priority for those involved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Kristen, Lauren, Francisco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Security &amp; Performance Audit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Risk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: Any issues identified by security or performance audits will need to be addressed by the team by 9/30, which is currently unplanned work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 Sep 2012</a:t>
                      </a: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Impact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5DAA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-1095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Work with </a:t>
                      </a:r>
                      <a:r>
                        <a:rPr kumimoji="0" lang="en-US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Acquia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to understand any issues, and prioritize above planned 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Brett/Katie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Launch Resources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Risk: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Due to delays on environment procurement, key resources must be coordinated for launch activities</a:t>
                      </a: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 Sep 2012</a:t>
                      </a: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Impact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-1095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Negotiate resources assuming a 9/30 go live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Jodi/Katie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Content Updates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Risk: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Go live preparation activities may impact the team’s ability to support end of fiscal year content updates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 Sep 2012</a:t>
                      </a: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  <a:p>
                      <a:pPr marL="166688" marR="0" lvl="0" indent="-16668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Impact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: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5DAA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-109538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Plan for go live with </a:t>
                      </a:r>
                      <a:r>
                        <a:rPr kumimoji="0" lang="en-US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Acquia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asap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and communicate expectations to offices on timeframe for any content freeze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D4D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66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D4D4D"/>
                          </a:solidFill>
                          <a:effectLst/>
                          <a:latin typeface="Arial" charset="0"/>
                        </a:rPr>
                        <a:t>Katie/Mike 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Rectangle 79"/>
          <p:cNvSpPr>
            <a:spLocks noChangeArrowheads="1"/>
          </p:cNvSpPr>
          <p:nvPr/>
        </p:nvSpPr>
        <p:spPr bwMode="auto">
          <a:xfrm>
            <a:off x="228600" y="1143000"/>
            <a:ext cx="5172075" cy="457200"/>
          </a:xfrm>
          <a:prstGeom prst="rect">
            <a:avLst/>
          </a:prstGeom>
          <a:solidFill>
            <a:srgbClr val="C0C0C0"/>
          </a:solidFill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DOT Web Strategy Project Risks </a:t>
            </a:r>
            <a:r>
              <a:rPr lang="en-US" sz="1600" b="1" dirty="0">
                <a:solidFill>
                  <a:schemeClr val="bg1"/>
                </a:solidFill>
              </a:rPr>
              <a:t>&amp; Issues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80"/>
          <p:cNvSpPr>
            <a:spLocks noChangeArrowheads="1"/>
          </p:cNvSpPr>
          <p:nvPr/>
        </p:nvSpPr>
        <p:spPr bwMode="auto">
          <a:xfrm>
            <a:off x="5410200" y="1143000"/>
            <a:ext cx="2590800" cy="457200"/>
          </a:xfrm>
          <a:prstGeom prst="rect">
            <a:avLst/>
          </a:prstGeom>
          <a:noFill/>
          <a:ln w="317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20000"/>
              </a:spcBef>
              <a:buClr>
                <a:srgbClr val="000066"/>
              </a:buClr>
              <a:buFont typeface="Wingdings" pitchFamily="2" charset="2"/>
              <a:buNone/>
            </a:pPr>
            <a:r>
              <a:rPr lang="en-US" sz="1200" b="1" dirty="0">
                <a:solidFill>
                  <a:srgbClr val="4D4D4D"/>
                </a:solidFill>
              </a:rPr>
              <a:t>Last Update:  </a:t>
            </a:r>
            <a:r>
              <a:rPr lang="en-US" sz="1200" b="1" dirty="0" smtClean="0">
                <a:solidFill>
                  <a:srgbClr val="4D4D4D"/>
                </a:solidFill>
              </a:rPr>
              <a:t>12 September 2012</a:t>
            </a:r>
            <a:endParaRPr lang="en-US" sz="1200" b="1" dirty="0">
              <a:solidFill>
                <a:srgbClr val="4D4D4D"/>
              </a:solidFill>
            </a:endParaRPr>
          </a:p>
        </p:txBody>
      </p:sp>
      <p:sp>
        <p:nvSpPr>
          <p:cNvPr id="19" name="Text Box 82"/>
          <p:cNvSpPr txBox="1">
            <a:spLocks noChangeArrowheads="1"/>
          </p:cNvSpPr>
          <p:nvPr/>
        </p:nvSpPr>
        <p:spPr bwMode="auto">
          <a:xfrm>
            <a:off x="7346950" y="1884680"/>
            <a:ext cx="668337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F0000"/>
              </a:buClr>
              <a:buSzPct val="120000"/>
              <a:buFont typeface="Arial" charset="0"/>
              <a:buNone/>
            </a:pPr>
            <a:r>
              <a:rPr lang="en-US" sz="800" dirty="0"/>
              <a:t>Steady</a:t>
            </a:r>
          </a:p>
        </p:txBody>
      </p:sp>
      <p:sp>
        <p:nvSpPr>
          <p:cNvPr id="20" name="AutoShape 83"/>
          <p:cNvSpPr>
            <a:spLocks noChangeArrowheads="1"/>
          </p:cNvSpPr>
          <p:nvPr/>
        </p:nvSpPr>
        <p:spPr bwMode="auto">
          <a:xfrm>
            <a:off x="6432550" y="1676400"/>
            <a:ext cx="144463" cy="163513"/>
          </a:xfrm>
          <a:prstGeom prst="upArrow">
            <a:avLst>
              <a:gd name="adj1" fmla="val 50000"/>
              <a:gd name="adj2" fmla="val 28297"/>
            </a:avLst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84"/>
          <p:cNvSpPr txBox="1">
            <a:spLocks noChangeArrowheads="1"/>
          </p:cNvSpPr>
          <p:nvPr/>
        </p:nvSpPr>
        <p:spPr bwMode="auto">
          <a:xfrm>
            <a:off x="6172200" y="1883093"/>
            <a:ext cx="698500" cy="21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F0000"/>
              </a:buClr>
              <a:buSzPct val="120000"/>
              <a:buFont typeface="Arial" charset="0"/>
              <a:buNone/>
            </a:pPr>
            <a:r>
              <a:rPr lang="en-US" sz="800" dirty="0"/>
              <a:t>Excelling</a:t>
            </a:r>
          </a:p>
        </p:txBody>
      </p:sp>
      <p:sp>
        <p:nvSpPr>
          <p:cNvPr id="22" name="Text Box 85"/>
          <p:cNvSpPr txBox="1">
            <a:spLocks noChangeArrowheads="1"/>
          </p:cNvSpPr>
          <p:nvPr/>
        </p:nvSpPr>
        <p:spPr bwMode="auto">
          <a:xfrm>
            <a:off x="7786687" y="1883093"/>
            <a:ext cx="823913" cy="2143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F0000"/>
              </a:buClr>
              <a:buSzPct val="120000"/>
              <a:buFont typeface="Arial" charset="0"/>
              <a:buNone/>
            </a:pPr>
            <a:r>
              <a:rPr lang="en-US" sz="800"/>
              <a:t>Deteriorating</a:t>
            </a:r>
          </a:p>
        </p:txBody>
      </p:sp>
      <p:sp>
        <p:nvSpPr>
          <p:cNvPr id="23" name="AutoShape 86"/>
          <p:cNvSpPr>
            <a:spLocks noChangeArrowheads="1"/>
          </p:cNvSpPr>
          <p:nvPr/>
        </p:nvSpPr>
        <p:spPr bwMode="auto">
          <a:xfrm flipV="1">
            <a:off x="8145463" y="1681163"/>
            <a:ext cx="160337" cy="180975"/>
          </a:xfrm>
          <a:prstGeom prst="upArrow">
            <a:avLst>
              <a:gd name="adj1" fmla="val 50000"/>
              <a:gd name="adj2" fmla="val 28218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en-US"/>
          </a:p>
        </p:txBody>
      </p:sp>
      <p:sp>
        <p:nvSpPr>
          <p:cNvPr id="24" name="AutoShape 87"/>
          <p:cNvSpPr>
            <a:spLocks noChangeArrowheads="1"/>
          </p:cNvSpPr>
          <p:nvPr/>
        </p:nvSpPr>
        <p:spPr bwMode="auto">
          <a:xfrm>
            <a:off x="7467600" y="1704975"/>
            <a:ext cx="215900" cy="152400"/>
          </a:xfrm>
          <a:prstGeom prst="leftRightArrow">
            <a:avLst>
              <a:gd name="adj1" fmla="val 50000"/>
              <a:gd name="adj2" fmla="val 28333"/>
            </a:avLst>
          </a:prstGeom>
          <a:solidFill>
            <a:srgbClr val="66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5" name="AutoShape 90"/>
          <p:cNvSpPr>
            <a:spLocks noChangeArrowheads="1"/>
          </p:cNvSpPr>
          <p:nvPr/>
        </p:nvSpPr>
        <p:spPr bwMode="auto">
          <a:xfrm>
            <a:off x="7092950" y="1690688"/>
            <a:ext cx="144463" cy="163512"/>
          </a:xfrm>
          <a:prstGeom prst="upArrow">
            <a:avLst>
              <a:gd name="adj1" fmla="val 50000"/>
              <a:gd name="adj2" fmla="val 28297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91"/>
          <p:cNvSpPr txBox="1">
            <a:spLocks noChangeArrowheads="1"/>
          </p:cNvSpPr>
          <p:nvPr/>
        </p:nvSpPr>
        <p:spPr bwMode="auto">
          <a:xfrm>
            <a:off x="6783387" y="1884680"/>
            <a:ext cx="69850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F0000"/>
              </a:buClr>
              <a:buSzPct val="120000"/>
              <a:buFont typeface="Arial" charset="0"/>
              <a:buNone/>
            </a:pPr>
            <a:r>
              <a:rPr lang="en-US" sz="800" dirty="0"/>
              <a:t>Improving</a:t>
            </a:r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473868" y="2794548"/>
            <a:ext cx="195263" cy="214313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9" name="Oval 10"/>
          <p:cNvSpPr>
            <a:spLocks noChangeArrowheads="1"/>
          </p:cNvSpPr>
          <p:nvPr/>
        </p:nvSpPr>
        <p:spPr bwMode="auto">
          <a:xfrm>
            <a:off x="473867" y="3514725"/>
            <a:ext cx="195263" cy="214313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0" name="AutoShape 87"/>
          <p:cNvSpPr>
            <a:spLocks noChangeArrowheads="1"/>
          </p:cNvSpPr>
          <p:nvPr/>
        </p:nvSpPr>
        <p:spPr bwMode="auto">
          <a:xfrm>
            <a:off x="7581900" y="4400304"/>
            <a:ext cx="215900" cy="152400"/>
          </a:xfrm>
          <a:prstGeom prst="leftRightArrow">
            <a:avLst>
              <a:gd name="adj1" fmla="val 50000"/>
              <a:gd name="adj2" fmla="val 28333"/>
            </a:avLst>
          </a:prstGeom>
          <a:solidFill>
            <a:srgbClr val="66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" name="AutoShape 83"/>
          <p:cNvSpPr>
            <a:spLocks noChangeArrowheads="1"/>
          </p:cNvSpPr>
          <p:nvPr/>
        </p:nvSpPr>
        <p:spPr bwMode="auto">
          <a:xfrm>
            <a:off x="7617618" y="3558928"/>
            <a:ext cx="144463" cy="163513"/>
          </a:xfrm>
          <a:prstGeom prst="upArrow">
            <a:avLst>
              <a:gd name="adj1" fmla="val 50000"/>
              <a:gd name="adj2" fmla="val 28297"/>
            </a:avLst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10"/>
          <p:cNvSpPr>
            <a:spLocks noChangeArrowheads="1"/>
          </p:cNvSpPr>
          <p:nvPr/>
        </p:nvSpPr>
        <p:spPr bwMode="auto">
          <a:xfrm>
            <a:off x="473868" y="4293148"/>
            <a:ext cx="195263" cy="214313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2" name="AutoShape 83"/>
          <p:cNvSpPr>
            <a:spLocks noChangeArrowheads="1"/>
          </p:cNvSpPr>
          <p:nvPr/>
        </p:nvSpPr>
        <p:spPr bwMode="auto">
          <a:xfrm>
            <a:off x="7642224" y="2738191"/>
            <a:ext cx="144463" cy="163513"/>
          </a:xfrm>
          <a:prstGeom prst="upArrow">
            <a:avLst>
              <a:gd name="adj1" fmla="val 50000"/>
              <a:gd name="adj2" fmla="val 28297"/>
            </a:avLst>
          </a:prstGeom>
          <a:solidFill>
            <a:srgbClr val="0080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473868" y="5055148"/>
            <a:ext cx="195263" cy="214313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69619" y="6108700"/>
            <a:ext cx="390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Key:</a:t>
            </a:r>
            <a:r>
              <a:rPr lang="en-US" dirty="0" smtClean="0"/>
              <a:t> 	</a:t>
            </a:r>
            <a:r>
              <a:rPr lang="en-US" sz="1600" dirty="0" smtClean="0">
                <a:solidFill>
                  <a:srgbClr val="00B050"/>
                </a:solidFill>
              </a:rPr>
              <a:t>Green Text= New Risk/Issue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34" name="AutoShape 87"/>
          <p:cNvSpPr>
            <a:spLocks noChangeArrowheads="1"/>
          </p:cNvSpPr>
          <p:nvPr/>
        </p:nvSpPr>
        <p:spPr bwMode="auto">
          <a:xfrm>
            <a:off x="7581900" y="5130308"/>
            <a:ext cx="215900" cy="152400"/>
          </a:xfrm>
          <a:prstGeom prst="leftRightArrow">
            <a:avLst>
              <a:gd name="adj1" fmla="val 50000"/>
              <a:gd name="adj2" fmla="val 28333"/>
            </a:avLst>
          </a:prstGeom>
          <a:solidFill>
            <a:srgbClr val="66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59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0E9A78E9EB94FBBC0A7F1AF0C4DE3" ma:contentTypeVersion="0" ma:contentTypeDescription="Create a new document." ma:contentTypeScope="" ma:versionID="94365edc3a5cae89f20a08b5e64a7267">
  <xsd:schema xmlns:xsd="http://www.w3.org/2001/XMLSchema" xmlns:p="http://schemas.microsoft.com/office/2006/metadata/properties" targetNamespace="http://schemas.microsoft.com/office/2006/metadata/properties" ma:root="true" ma:fieldsID="f0b853debe807fdfb3d12a274da949c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Item_ID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92D773-AADE-44A5-9742-60B1812E9F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03D55DF4-A1E9-48C8-82F1-037D76907F29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B9152E6-7936-4825-AE52-65FD4321D6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13070</TotalTime>
  <Words>837</Words>
  <Application>Microsoft Office PowerPoint</Application>
  <PresentationFormat>On-screen Show (4:3)</PresentationFormat>
  <Paragraphs>293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Web Strategy Weekly Update</vt:lpstr>
      <vt:lpstr>Agenda</vt:lpstr>
      <vt:lpstr>Site Preparation</vt:lpstr>
      <vt:lpstr>PowerPoint Presentation</vt:lpstr>
      <vt:lpstr>PowerPoint Presentation</vt:lpstr>
      <vt:lpstr>System Development &amp; Site Infrastructure</vt:lpstr>
      <vt:lpstr>Web Governance</vt:lpstr>
      <vt:lpstr>Future Phase Planning &amp; Buy In</vt:lpstr>
      <vt:lpstr>Risk/Issue Tracker</vt:lpstr>
      <vt:lpstr>Team Updates</vt:lpstr>
      <vt:lpstr>PowerPoint Presentation</vt:lpstr>
      <vt:lpstr>Go Live: Critical Path Activities</vt:lpstr>
    </vt:vector>
  </TitlesOfParts>
  <Company>Phase One Consulting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Heather Miller</dc:creator>
  <cp:lastModifiedBy>Brooke Heaton</cp:lastModifiedBy>
  <cp:revision>732</cp:revision>
  <cp:lastPrinted>2011-11-16T17:59:34Z</cp:lastPrinted>
  <dcterms:created xsi:type="dcterms:W3CDTF">2011-04-12T19:21:18Z</dcterms:created>
  <dcterms:modified xsi:type="dcterms:W3CDTF">2013-03-20T15:51:47Z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0x0101002770E9A78E9EB94FBBC0A7F1AF0C4DE3</vt:lpwstr>
  </property>
</Properties>
</file>