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77" r:id="rId9"/>
    <p:sldId id="265" r:id="rId10"/>
    <p:sldId id="266" r:id="rId11"/>
    <p:sldId id="267" r:id="rId12"/>
    <p:sldId id="268" r:id="rId13"/>
    <p:sldId id="269" r:id="rId14"/>
    <p:sldId id="278" r:id="rId15"/>
    <p:sldId id="270" r:id="rId16"/>
    <p:sldId id="272" r:id="rId17"/>
    <p:sldId id="274" r:id="rId18"/>
    <p:sldId id="284" r:id="rId19"/>
    <p:sldId id="275" r:id="rId20"/>
    <p:sldId id="286" r:id="rId21"/>
    <p:sldId id="273" r:id="rId22"/>
    <p:sldId id="283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667" autoAdjust="0"/>
  </p:normalViewPr>
  <p:slideViewPr>
    <p:cSldViewPr>
      <p:cViewPr varScale="1">
        <p:scale>
          <a:sx n="48" d="100"/>
          <a:sy n="4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athan.pearlman\Desktop\ET%20Technical%20Doc\Crash%20rate%20by-BASIC%20Graphs%2007-17-12%20(SMS%20ET%20with%20SMS%202.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athan.pearlman\Desktop\JP%20Metrics\Crash%20rate%20by-BASIC%20Graphs%2009-13-12%20(SMS%20ET%20with%20SMS%203.0)%20Dave%20check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athan.pearlman\Desktop\Crash%20rate%20by-BASIC%20Graphs%2007-17-12%20(SMS%20ET%20with%20SMS%203.0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95928128914351E-2"/>
          <c:y val="6.3218568209433959E-2"/>
          <c:w val="0.85714371128000566"/>
          <c:h val="0.73850781953747846"/>
        </c:manualLayout>
      </c:layout>
      <c:scatterChart>
        <c:scatterStyle val="lineMarker"/>
        <c:varyColors val="0"/>
        <c:ser>
          <c:idx val="0"/>
          <c:order val="0"/>
          <c:tx>
            <c:v>HOS Compliance</c:v>
          </c:tx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name>Trend (HOS Compliance)</c:name>
            <c:spPr>
              <a:ln w="25400">
                <a:solidFill>
                  <a:srgbClr val="000080"/>
                </a:solidFill>
                <a:prstDash val="solid"/>
              </a:ln>
            </c:spPr>
            <c:trendlineType val="linear"/>
            <c:dispRSqr val="1"/>
            <c:dispEq val="0"/>
            <c:trendlineLbl>
              <c:layout>
                <c:manualLayout>
                  <c:x val="6.7155605549306344E-2"/>
                  <c:y val="-0.16183908045977011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'Fatigued Driving'!$D$3:$D$102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'Fatigued Driving'!$F$3:$F$102</c:f>
              <c:numCache>
                <c:formatCode>0.00</c:formatCode>
                <c:ptCount val="100"/>
                <c:pt idx="0">
                  <c:v>92.245901216671868</c:v>
                </c:pt>
                <c:pt idx="1">
                  <c:v>90.610301567558224</c:v>
                </c:pt>
                <c:pt idx="2">
                  <c:v>80.719532173894166</c:v>
                </c:pt>
                <c:pt idx="3">
                  <c:v>81.564646954048428</c:v>
                </c:pt>
                <c:pt idx="4">
                  <c:v>91.208485119909128</c:v>
                </c:pt>
                <c:pt idx="5">
                  <c:v>70.682272525259478</c:v>
                </c:pt>
                <c:pt idx="6">
                  <c:v>81.707673093300485</c:v>
                </c:pt>
                <c:pt idx="7">
                  <c:v>78.202372480981282</c:v>
                </c:pt>
                <c:pt idx="8">
                  <c:v>77.414824938975812</c:v>
                </c:pt>
                <c:pt idx="9">
                  <c:v>70.601639361966363</c:v>
                </c:pt>
                <c:pt idx="10">
                  <c:v>68.195703303390076</c:v>
                </c:pt>
                <c:pt idx="11">
                  <c:v>76.711166137965861</c:v>
                </c:pt>
                <c:pt idx="12">
                  <c:v>93.659304701855618</c:v>
                </c:pt>
                <c:pt idx="13">
                  <c:v>76.806979675147502</c:v>
                </c:pt>
                <c:pt idx="14">
                  <c:v>73.066272537196568</c:v>
                </c:pt>
                <c:pt idx="15">
                  <c:v>69.24373795761079</c:v>
                </c:pt>
                <c:pt idx="16">
                  <c:v>59.904663489957599</c:v>
                </c:pt>
                <c:pt idx="17">
                  <c:v>71.25893552666993</c:v>
                </c:pt>
                <c:pt idx="18">
                  <c:v>83.507618603748355</c:v>
                </c:pt>
                <c:pt idx="19">
                  <c:v>58.200442323361649</c:v>
                </c:pt>
                <c:pt idx="20">
                  <c:v>58.00133933200231</c:v>
                </c:pt>
                <c:pt idx="21">
                  <c:v>67.609024436949696</c:v>
                </c:pt>
                <c:pt idx="22">
                  <c:v>66.719388265970252</c:v>
                </c:pt>
                <c:pt idx="23">
                  <c:v>84.368853041781534</c:v>
                </c:pt>
                <c:pt idx="24">
                  <c:v>72.686157325149409</c:v>
                </c:pt>
                <c:pt idx="25">
                  <c:v>65.292131277991444</c:v>
                </c:pt>
                <c:pt idx="26">
                  <c:v>64.546217041974543</c:v>
                </c:pt>
                <c:pt idx="27">
                  <c:v>41.592812036755809</c:v>
                </c:pt>
                <c:pt idx="28">
                  <c:v>73.624408938460007</c:v>
                </c:pt>
                <c:pt idx="29">
                  <c:v>52.529815866154316</c:v>
                </c:pt>
                <c:pt idx="30">
                  <c:v>51.445089653634639</c:v>
                </c:pt>
                <c:pt idx="31">
                  <c:v>69.622104853309636</c:v>
                </c:pt>
                <c:pt idx="32">
                  <c:v>67.487250278001454</c:v>
                </c:pt>
                <c:pt idx="33">
                  <c:v>62.043239534039927</c:v>
                </c:pt>
                <c:pt idx="34">
                  <c:v>64.701442057897978</c:v>
                </c:pt>
                <c:pt idx="35">
                  <c:v>64.519240042434177</c:v>
                </c:pt>
                <c:pt idx="36">
                  <c:v>60.142637018630509</c:v>
                </c:pt>
                <c:pt idx="37">
                  <c:v>64.474921063414399</c:v>
                </c:pt>
                <c:pt idx="38">
                  <c:v>72.606055869922599</c:v>
                </c:pt>
                <c:pt idx="39">
                  <c:v>60.653121801203035</c:v>
                </c:pt>
                <c:pt idx="40">
                  <c:v>65.398246160664755</c:v>
                </c:pt>
                <c:pt idx="41">
                  <c:v>61.892846576659373</c:v>
                </c:pt>
                <c:pt idx="42">
                  <c:v>64.76371495282018</c:v>
                </c:pt>
                <c:pt idx="43">
                  <c:v>64.008478021444674</c:v>
                </c:pt>
                <c:pt idx="44">
                  <c:v>64.603261048345544</c:v>
                </c:pt>
                <c:pt idx="45">
                  <c:v>60.512170590900887</c:v>
                </c:pt>
                <c:pt idx="46">
                  <c:v>68.988990091361529</c:v>
                </c:pt>
                <c:pt idx="47">
                  <c:v>60.709548497212708</c:v>
                </c:pt>
                <c:pt idx="48">
                  <c:v>59.248637281342532</c:v>
                </c:pt>
                <c:pt idx="49">
                  <c:v>57.292191778410448</c:v>
                </c:pt>
                <c:pt idx="50">
                  <c:v>65.931203637883044</c:v>
                </c:pt>
                <c:pt idx="51">
                  <c:v>70.053422368402721</c:v>
                </c:pt>
                <c:pt idx="52">
                  <c:v>67.719477388775289</c:v>
                </c:pt>
                <c:pt idx="53">
                  <c:v>68.879388017073737</c:v>
                </c:pt>
                <c:pt idx="54">
                  <c:v>56.395381719170395</c:v>
                </c:pt>
                <c:pt idx="55">
                  <c:v>47.23307261896629</c:v>
                </c:pt>
                <c:pt idx="56">
                  <c:v>49.348047862957216</c:v>
                </c:pt>
                <c:pt idx="57">
                  <c:v>51.101409307294006</c:v>
                </c:pt>
                <c:pt idx="58">
                  <c:v>41.733414208024222</c:v>
                </c:pt>
                <c:pt idx="59">
                  <c:v>60.500694460567345</c:v>
                </c:pt>
                <c:pt idx="60">
                  <c:v>61.73163773144541</c:v>
                </c:pt>
                <c:pt idx="61">
                  <c:v>57.965101245082849</c:v>
                </c:pt>
                <c:pt idx="62">
                  <c:v>50.299045692422716</c:v>
                </c:pt>
                <c:pt idx="63">
                  <c:v>51.326768611270616</c:v>
                </c:pt>
                <c:pt idx="64">
                  <c:v>53.4234580404447</c:v>
                </c:pt>
                <c:pt idx="65">
                  <c:v>45.784669779015182</c:v>
                </c:pt>
                <c:pt idx="66">
                  <c:v>48.139651587927453</c:v>
                </c:pt>
                <c:pt idx="67">
                  <c:v>28.289979925956569</c:v>
                </c:pt>
                <c:pt idx="68">
                  <c:v>35.319717312986711</c:v>
                </c:pt>
                <c:pt idx="69">
                  <c:v>49.981668665106881</c:v>
                </c:pt>
                <c:pt idx="70">
                  <c:v>31.694407154604917</c:v>
                </c:pt>
                <c:pt idx="71">
                  <c:v>50.389420571125441</c:v>
                </c:pt>
                <c:pt idx="72">
                  <c:v>51.099792832771463</c:v>
                </c:pt>
                <c:pt idx="73">
                  <c:v>43.732485811790113</c:v>
                </c:pt>
                <c:pt idx="74">
                  <c:v>29.413198940815224</c:v>
                </c:pt>
                <c:pt idx="75">
                  <c:v>35.091915552568537</c:v>
                </c:pt>
                <c:pt idx="76">
                  <c:v>37.74097613260669</c:v>
                </c:pt>
                <c:pt idx="77">
                  <c:v>35.505693879821294</c:v>
                </c:pt>
                <c:pt idx="78">
                  <c:v>38.347370364584073</c:v>
                </c:pt>
                <c:pt idx="79">
                  <c:v>34.375638340717984</c:v>
                </c:pt>
                <c:pt idx="80">
                  <c:v>36.961886676629618</c:v>
                </c:pt>
                <c:pt idx="81">
                  <c:v>33.898555278368818</c:v>
                </c:pt>
                <c:pt idx="82">
                  <c:v>32.171046916550488</c:v>
                </c:pt>
                <c:pt idx="83">
                  <c:v>41.324991882590879</c:v>
                </c:pt>
                <c:pt idx="84">
                  <c:v>31.711508977637543</c:v>
                </c:pt>
                <c:pt idx="85">
                  <c:v>30.182145036630423</c:v>
                </c:pt>
                <c:pt idx="86">
                  <c:v>33.201412433719405</c:v>
                </c:pt>
                <c:pt idx="87">
                  <c:v>33.41488155617877</c:v>
                </c:pt>
                <c:pt idx="88">
                  <c:v>28.547958255169366</c:v>
                </c:pt>
                <c:pt idx="89">
                  <c:v>36.171051281912852</c:v>
                </c:pt>
                <c:pt idx="90">
                  <c:v>65.576515236075451</c:v>
                </c:pt>
                <c:pt idx="91">
                  <c:v>43.456016963256552</c:v>
                </c:pt>
                <c:pt idx="92">
                  <c:v>31.579986183756045</c:v>
                </c:pt>
                <c:pt idx="93">
                  <c:v>31.036587801023522</c:v>
                </c:pt>
                <c:pt idx="94">
                  <c:v>18.885074429912141</c:v>
                </c:pt>
                <c:pt idx="95">
                  <c:v>38.037162831190471</c:v>
                </c:pt>
                <c:pt idx="96">
                  <c:v>19.946211804269343</c:v>
                </c:pt>
                <c:pt idx="97">
                  <c:v>27.109156337465013</c:v>
                </c:pt>
                <c:pt idx="98">
                  <c:v>25.491718055869828</c:v>
                </c:pt>
                <c:pt idx="99">
                  <c:v>50.706127240944312</c:v>
                </c:pt>
              </c:numCache>
            </c:numRef>
          </c:yVal>
          <c:smooth val="0"/>
        </c:ser>
        <c:ser>
          <c:idx val="1"/>
          <c:order val="1"/>
          <c:tx>
            <c:v>National Avg</c:v>
          </c:tx>
          <c:spPr>
            <a:ln w="25400">
              <a:solidFill>
                <a:srgbClr val="993300"/>
              </a:solidFill>
              <a:prstDash val="sysDash"/>
            </a:ln>
          </c:spPr>
          <c:marker>
            <c:symbol val="none"/>
          </c:marker>
          <c:xVal>
            <c:numRef>
              <c:f>'Fatigued Driving'!$D$3:$D$102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'Fatigued Driving'!$A$3:$A$102</c:f>
              <c:numCache>
                <c:formatCode>General</c:formatCode>
                <c:ptCount val="10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36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36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36</c:v>
                </c:pt>
                <c:pt idx="38">
                  <c:v>36</c:v>
                </c:pt>
                <c:pt idx="39">
                  <c:v>36</c:v>
                </c:pt>
                <c:pt idx="40">
                  <c:v>36</c:v>
                </c:pt>
                <c:pt idx="41">
                  <c:v>36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  <c:pt idx="72">
                  <c:v>36</c:v>
                </c:pt>
                <c:pt idx="73">
                  <c:v>36</c:v>
                </c:pt>
                <c:pt idx="74">
                  <c:v>36</c:v>
                </c:pt>
                <c:pt idx="75">
                  <c:v>36</c:v>
                </c:pt>
                <c:pt idx="76">
                  <c:v>36</c:v>
                </c:pt>
                <c:pt idx="77">
                  <c:v>36</c:v>
                </c:pt>
                <c:pt idx="78">
                  <c:v>36</c:v>
                </c:pt>
                <c:pt idx="79">
                  <c:v>36</c:v>
                </c:pt>
                <c:pt idx="80">
                  <c:v>36</c:v>
                </c:pt>
                <c:pt idx="81">
                  <c:v>36</c:v>
                </c:pt>
                <c:pt idx="82">
                  <c:v>36</c:v>
                </c:pt>
                <c:pt idx="83">
                  <c:v>36</c:v>
                </c:pt>
                <c:pt idx="84">
                  <c:v>36</c:v>
                </c:pt>
                <c:pt idx="85">
                  <c:v>36</c:v>
                </c:pt>
                <c:pt idx="86">
                  <c:v>36</c:v>
                </c:pt>
                <c:pt idx="87">
                  <c:v>36</c:v>
                </c:pt>
                <c:pt idx="88">
                  <c:v>36</c:v>
                </c:pt>
                <c:pt idx="89">
                  <c:v>36</c:v>
                </c:pt>
                <c:pt idx="90">
                  <c:v>36</c:v>
                </c:pt>
                <c:pt idx="91">
                  <c:v>36</c:v>
                </c:pt>
                <c:pt idx="92">
                  <c:v>36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338752"/>
        <c:axId val="65741184"/>
      </c:scatterChart>
      <c:valAx>
        <c:axId val="63338752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BASIC Percentile</a:t>
                </a:r>
              </a:p>
            </c:rich>
          </c:tx>
          <c:layout>
            <c:manualLayout>
              <c:xMode val="edge"/>
              <c:yMode val="edge"/>
              <c:x val="0.41224532647704748"/>
              <c:y val="0.8563242525718768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41184"/>
        <c:crosses val="autoZero"/>
        <c:crossBetween val="midCat"/>
      </c:valAx>
      <c:valAx>
        <c:axId val="65741184"/>
        <c:scaling>
          <c:orientation val="minMax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Crash Rate (crashes per 1000 PUs)</a:t>
                </a:r>
              </a:p>
            </c:rich>
          </c:tx>
          <c:layout>
            <c:manualLayout>
              <c:xMode val="edge"/>
              <c:yMode val="edge"/>
              <c:x val="1.020408163265306E-2"/>
              <c:y val="0.1178163936404501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3875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2.4489795918367346E-2"/>
          <c:y val="0.9224165082812924"/>
          <c:w val="0.96734779581123786"/>
          <c:h val="6.8965818927806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836826208572031E-2"/>
          <c:y val="6.3218568209433959E-2"/>
          <c:w val="0.86326616636057718"/>
          <c:h val="0.73850781953747846"/>
        </c:manualLayout>
      </c:layout>
      <c:scatterChart>
        <c:scatterStyle val="lineMarker"/>
        <c:varyColors val="0"/>
        <c:ser>
          <c:idx val="0"/>
          <c:order val="0"/>
          <c:tx>
            <c:v>Vehicle Maintenance</c:v>
          </c:tx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name>Trend (Vehicle Maintenance)</c:name>
            <c:spPr>
              <a:ln w="25400">
                <a:solidFill>
                  <a:srgbClr val="000080"/>
                </a:solidFill>
                <a:prstDash val="solid"/>
              </a:ln>
            </c:spPr>
            <c:trendlineType val="linear"/>
            <c:dispRSqr val="1"/>
            <c:dispEq val="0"/>
            <c:trendlineLbl>
              <c:layout>
                <c:manualLayout>
                  <c:x val="6.9938809907078875E-2"/>
                  <c:y val="-0.23685608542362185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'Vehicle Maintenance'!$D$3:$D$102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'Vehicle Maintenance'!$F$3:$F$102</c:f>
              <c:numCache>
                <c:formatCode>0.00</c:formatCode>
                <c:ptCount val="100"/>
                <c:pt idx="0">
                  <c:v>66.869782784994342</c:v>
                </c:pt>
                <c:pt idx="1">
                  <c:v>60.771986545082186</c:v>
                </c:pt>
                <c:pt idx="2">
                  <c:v>63.890612471560893</c:v>
                </c:pt>
                <c:pt idx="3">
                  <c:v>72.614064004714976</c:v>
                </c:pt>
                <c:pt idx="4">
                  <c:v>66.692516479255531</c:v>
                </c:pt>
                <c:pt idx="5">
                  <c:v>64.633544809756259</c:v>
                </c:pt>
                <c:pt idx="6">
                  <c:v>57.715303174450774</c:v>
                </c:pt>
                <c:pt idx="7">
                  <c:v>59.845904024902069</c:v>
                </c:pt>
                <c:pt idx="8">
                  <c:v>60.735345730977265</c:v>
                </c:pt>
                <c:pt idx="9">
                  <c:v>62.475952472562014</c:v>
                </c:pt>
                <c:pt idx="10">
                  <c:v>56.733863876008954</c:v>
                </c:pt>
                <c:pt idx="11">
                  <c:v>63.721118048252329</c:v>
                </c:pt>
                <c:pt idx="12">
                  <c:v>54.58784874486939</c:v>
                </c:pt>
                <c:pt idx="13">
                  <c:v>50.639093380089427</c:v>
                </c:pt>
                <c:pt idx="14">
                  <c:v>55.999652300666312</c:v>
                </c:pt>
                <c:pt idx="15">
                  <c:v>73.041168658698538</c:v>
                </c:pt>
                <c:pt idx="16">
                  <c:v>54.795045761052066</c:v>
                </c:pt>
                <c:pt idx="17">
                  <c:v>54.198329973145711</c:v>
                </c:pt>
                <c:pt idx="18">
                  <c:v>40.791624605362273</c:v>
                </c:pt>
                <c:pt idx="19">
                  <c:v>46.519602786804285</c:v>
                </c:pt>
                <c:pt idx="20">
                  <c:v>53.267057658325157</c:v>
                </c:pt>
                <c:pt idx="21">
                  <c:v>57.919917649937908</c:v>
                </c:pt>
                <c:pt idx="22">
                  <c:v>54.080506370712229</c:v>
                </c:pt>
                <c:pt idx="23">
                  <c:v>63.590713212242484</c:v>
                </c:pt>
                <c:pt idx="24">
                  <c:v>56.781147797523161</c:v>
                </c:pt>
                <c:pt idx="25">
                  <c:v>59.869823900406431</c:v>
                </c:pt>
                <c:pt idx="26">
                  <c:v>61.485566796255917</c:v>
                </c:pt>
                <c:pt idx="27">
                  <c:v>32.656947337102054</c:v>
                </c:pt>
                <c:pt idx="28">
                  <c:v>53.882704590082639</c:v>
                </c:pt>
                <c:pt idx="29">
                  <c:v>56.234402167238969</c:v>
                </c:pt>
                <c:pt idx="30">
                  <c:v>35.729902222548141</c:v>
                </c:pt>
                <c:pt idx="31">
                  <c:v>37.911672773466762</c:v>
                </c:pt>
                <c:pt idx="32">
                  <c:v>47.058324236846914</c:v>
                </c:pt>
                <c:pt idx="33">
                  <c:v>38.279676000164464</c:v>
                </c:pt>
                <c:pt idx="34">
                  <c:v>51.565520252879693</c:v>
                </c:pt>
                <c:pt idx="35">
                  <c:v>49.772298897462377</c:v>
                </c:pt>
                <c:pt idx="36">
                  <c:v>50.006125750404422</c:v>
                </c:pt>
                <c:pt idx="37">
                  <c:v>45.212290542551671</c:v>
                </c:pt>
                <c:pt idx="38">
                  <c:v>43.974605255886381</c:v>
                </c:pt>
                <c:pt idx="39">
                  <c:v>43.995096188383066</c:v>
                </c:pt>
                <c:pt idx="40">
                  <c:v>53.600424303883472</c:v>
                </c:pt>
                <c:pt idx="41">
                  <c:v>49.321937114530179</c:v>
                </c:pt>
                <c:pt idx="42">
                  <c:v>45.3796519286646</c:v>
                </c:pt>
                <c:pt idx="43">
                  <c:v>40.371608185177841</c:v>
                </c:pt>
                <c:pt idx="44">
                  <c:v>34.975149458498407</c:v>
                </c:pt>
                <c:pt idx="45">
                  <c:v>50.591250493403685</c:v>
                </c:pt>
                <c:pt idx="46">
                  <c:v>37.676216189589915</c:v>
                </c:pt>
                <c:pt idx="47">
                  <c:v>42.994326670413656</c:v>
                </c:pt>
                <c:pt idx="48">
                  <c:v>60.014668341574605</c:v>
                </c:pt>
                <c:pt idx="49">
                  <c:v>48.232611174458384</c:v>
                </c:pt>
                <c:pt idx="50">
                  <c:v>50.327981645089054</c:v>
                </c:pt>
                <c:pt idx="51">
                  <c:v>42.755973877369939</c:v>
                </c:pt>
                <c:pt idx="52">
                  <c:v>41.186560378950048</c:v>
                </c:pt>
                <c:pt idx="53">
                  <c:v>50.875432197320698</c:v>
                </c:pt>
                <c:pt idx="54">
                  <c:v>45.948593635960115</c:v>
                </c:pt>
                <c:pt idx="55">
                  <c:v>44.913592631434952</c:v>
                </c:pt>
                <c:pt idx="56">
                  <c:v>43.919751565041651</c:v>
                </c:pt>
                <c:pt idx="57">
                  <c:v>51.500163482048173</c:v>
                </c:pt>
                <c:pt idx="58">
                  <c:v>46.266050204789309</c:v>
                </c:pt>
                <c:pt idx="59">
                  <c:v>46.032282207695005</c:v>
                </c:pt>
                <c:pt idx="60">
                  <c:v>42.092628154027537</c:v>
                </c:pt>
                <c:pt idx="61">
                  <c:v>31.861815741591943</c:v>
                </c:pt>
                <c:pt idx="62">
                  <c:v>46.806733984305765</c:v>
                </c:pt>
                <c:pt idx="63">
                  <c:v>45.975353321844722</c:v>
                </c:pt>
                <c:pt idx="64">
                  <c:v>41.381330017167947</c:v>
                </c:pt>
                <c:pt idx="65">
                  <c:v>43.76738542756177</c:v>
                </c:pt>
                <c:pt idx="66">
                  <c:v>37.907488938126406</c:v>
                </c:pt>
                <c:pt idx="67">
                  <c:v>36.876280788025767</c:v>
                </c:pt>
                <c:pt idx="68">
                  <c:v>39.845816770544111</c:v>
                </c:pt>
                <c:pt idx="69">
                  <c:v>46.761126030586873</c:v>
                </c:pt>
                <c:pt idx="70">
                  <c:v>43.642395827698643</c:v>
                </c:pt>
                <c:pt idx="71">
                  <c:v>32.697426143045867</c:v>
                </c:pt>
                <c:pt idx="72">
                  <c:v>41.255580553976721</c:v>
                </c:pt>
                <c:pt idx="73">
                  <c:v>39.712031299767105</c:v>
                </c:pt>
                <c:pt idx="74">
                  <c:v>40.354105130583228</c:v>
                </c:pt>
                <c:pt idx="75">
                  <c:v>37.646546647950366</c:v>
                </c:pt>
                <c:pt idx="76">
                  <c:v>34.593192284895508</c:v>
                </c:pt>
                <c:pt idx="77">
                  <c:v>30.549888962903577</c:v>
                </c:pt>
                <c:pt idx="78">
                  <c:v>36.265063698671234</c:v>
                </c:pt>
                <c:pt idx="79">
                  <c:v>41.766418796893248</c:v>
                </c:pt>
                <c:pt idx="80">
                  <c:v>31.625989259566001</c:v>
                </c:pt>
                <c:pt idx="81">
                  <c:v>34.901215411244792</c:v>
                </c:pt>
                <c:pt idx="82">
                  <c:v>26.353119231982841</c:v>
                </c:pt>
                <c:pt idx="83">
                  <c:v>36.632463184621685</c:v>
                </c:pt>
                <c:pt idx="84">
                  <c:v>38.775385461713604</c:v>
                </c:pt>
                <c:pt idx="85">
                  <c:v>35.750637662367474</c:v>
                </c:pt>
                <c:pt idx="86">
                  <c:v>34.305924608762908</c:v>
                </c:pt>
                <c:pt idx="87">
                  <c:v>33.523765612204954</c:v>
                </c:pt>
                <c:pt idx="88">
                  <c:v>27.871244572601757</c:v>
                </c:pt>
                <c:pt idx="89">
                  <c:v>20.113086599601036</c:v>
                </c:pt>
                <c:pt idx="90">
                  <c:v>30.860366324616574</c:v>
                </c:pt>
                <c:pt idx="91">
                  <c:v>14.417086565358812</c:v>
                </c:pt>
                <c:pt idx="92">
                  <c:v>30.39117295185607</c:v>
                </c:pt>
                <c:pt idx="93">
                  <c:v>32.183984007137312</c:v>
                </c:pt>
                <c:pt idx="94">
                  <c:v>23.164010848478412</c:v>
                </c:pt>
                <c:pt idx="95">
                  <c:v>35.68712793495024</c:v>
                </c:pt>
                <c:pt idx="96">
                  <c:v>30.770516221605565</c:v>
                </c:pt>
                <c:pt idx="97">
                  <c:v>24.863411132092669</c:v>
                </c:pt>
                <c:pt idx="98">
                  <c:v>22.530004202107762</c:v>
                </c:pt>
                <c:pt idx="99">
                  <c:v>13.999373323345383</c:v>
                </c:pt>
              </c:numCache>
            </c:numRef>
          </c:yVal>
          <c:smooth val="0"/>
        </c:ser>
        <c:ser>
          <c:idx val="1"/>
          <c:order val="1"/>
          <c:tx>
            <c:v>National Avg</c:v>
          </c:tx>
          <c:spPr>
            <a:ln w="25400">
              <a:solidFill>
                <a:srgbClr val="993300"/>
              </a:solidFill>
              <a:prstDash val="sysDash"/>
            </a:ln>
          </c:spPr>
          <c:marker>
            <c:symbol val="none"/>
          </c:marker>
          <c:xVal>
            <c:numRef>
              <c:f>'Vehicle Maintenance'!$D$3:$D$102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'Vehicle Maintenance'!$A$3:$A$102</c:f>
              <c:numCache>
                <c:formatCode>General</c:formatCode>
                <c:ptCount val="10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36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36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36</c:v>
                </c:pt>
                <c:pt idx="38">
                  <c:v>36</c:v>
                </c:pt>
                <c:pt idx="39">
                  <c:v>36</c:v>
                </c:pt>
                <c:pt idx="40">
                  <c:v>36</c:v>
                </c:pt>
                <c:pt idx="41">
                  <c:v>36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  <c:pt idx="72">
                  <c:v>36</c:v>
                </c:pt>
                <c:pt idx="73">
                  <c:v>36</c:v>
                </c:pt>
                <c:pt idx="74">
                  <c:v>36</c:v>
                </c:pt>
                <c:pt idx="75">
                  <c:v>36</c:v>
                </c:pt>
                <c:pt idx="76">
                  <c:v>36</c:v>
                </c:pt>
                <c:pt idx="77">
                  <c:v>36</c:v>
                </c:pt>
                <c:pt idx="78">
                  <c:v>36</c:v>
                </c:pt>
                <c:pt idx="79">
                  <c:v>36</c:v>
                </c:pt>
                <c:pt idx="80">
                  <c:v>36</c:v>
                </c:pt>
                <c:pt idx="81">
                  <c:v>36</c:v>
                </c:pt>
                <c:pt idx="82">
                  <c:v>36</c:v>
                </c:pt>
                <c:pt idx="83">
                  <c:v>36</c:v>
                </c:pt>
                <c:pt idx="84">
                  <c:v>36</c:v>
                </c:pt>
                <c:pt idx="85">
                  <c:v>36</c:v>
                </c:pt>
                <c:pt idx="86">
                  <c:v>36</c:v>
                </c:pt>
                <c:pt idx="87">
                  <c:v>36</c:v>
                </c:pt>
                <c:pt idx="88">
                  <c:v>36</c:v>
                </c:pt>
                <c:pt idx="89">
                  <c:v>36</c:v>
                </c:pt>
                <c:pt idx="90">
                  <c:v>36</c:v>
                </c:pt>
                <c:pt idx="91">
                  <c:v>36</c:v>
                </c:pt>
                <c:pt idx="92">
                  <c:v>36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76640"/>
        <c:axId val="65778816"/>
      </c:scatterChart>
      <c:valAx>
        <c:axId val="6577664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BASIC Percentile</a:t>
                </a:r>
              </a:p>
            </c:rich>
          </c:tx>
          <c:layout>
            <c:manualLayout>
              <c:xMode val="edge"/>
              <c:yMode val="edge"/>
              <c:x val="0.4081636143796632"/>
              <c:y val="0.8563242525718768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78816"/>
        <c:crosses val="autoZero"/>
        <c:crossBetween val="midCat"/>
      </c:valAx>
      <c:valAx>
        <c:axId val="65778816"/>
        <c:scaling>
          <c:orientation val="minMax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Crash Rate (crashes per 1000 PUs)</a:t>
                </a:r>
              </a:p>
            </c:rich>
          </c:tx>
          <c:layout>
            <c:manualLayout>
              <c:xMode val="edge"/>
              <c:yMode val="edge"/>
              <c:x val="1.0204173916462689E-2"/>
              <c:y val="0.1178163936404501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7664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16326049131499E-2"/>
          <c:y val="0.94636256674812202"/>
          <c:w val="0.8775518790488267"/>
          <c:h val="4.501945877454971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836826208572031E-2"/>
          <c:y val="6.3218568209433959E-2"/>
          <c:w val="0.86326616636057718"/>
          <c:h val="0.73850781953747846"/>
        </c:manualLayout>
      </c:layout>
      <c:scatterChart>
        <c:scatterStyle val="lineMarker"/>
        <c:varyColors val="0"/>
        <c:ser>
          <c:idx val="0"/>
          <c:order val="0"/>
          <c:tx>
            <c:v>Driver Fitness</c:v>
          </c:tx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name>Trend (Driver Fitness)</c:name>
            <c:spPr>
              <a:ln w="25400">
                <a:solidFill>
                  <a:srgbClr val="000080"/>
                </a:solidFill>
                <a:prstDash val="solid"/>
              </a:ln>
            </c:spPr>
            <c:trendlineType val="linear"/>
            <c:dispRSqr val="1"/>
            <c:dispEq val="0"/>
            <c:trendlineLbl>
              <c:layout>
                <c:manualLayout>
                  <c:x val="6.9856339386148159E-2"/>
                  <c:y val="-0.56529067487253748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'Driver Fitness'!$D$3:$D$102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'Driver Fitness'!$F$3:$F$102</c:f>
              <c:numCache>
                <c:formatCode>0.00</c:formatCode>
                <c:ptCount val="100"/>
                <c:pt idx="0">
                  <c:v>26.181036556600088</c:v>
                </c:pt>
                <c:pt idx="1">
                  <c:v>20.298872530014908</c:v>
                </c:pt>
                <c:pt idx="2">
                  <c:v>17.158963216249301</c:v>
                </c:pt>
                <c:pt idx="3">
                  <c:v>22.705643076952807</c:v>
                </c:pt>
                <c:pt idx="4">
                  <c:v>32.747505225999639</c:v>
                </c:pt>
                <c:pt idx="5">
                  <c:v>26.787040376822048</c:v>
                </c:pt>
                <c:pt idx="6">
                  <c:v>20.412068635580788</c:v>
                </c:pt>
                <c:pt idx="7">
                  <c:v>26.316251162301093</c:v>
                </c:pt>
                <c:pt idx="8">
                  <c:v>24.38036208036279</c:v>
                </c:pt>
                <c:pt idx="9">
                  <c:v>23.685709715350526</c:v>
                </c:pt>
                <c:pt idx="10">
                  <c:v>30.143268035884102</c:v>
                </c:pt>
                <c:pt idx="11">
                  <c:v>35.940487305483252</c:v>
                </c:pt>
                <c:pt idx="12">
                  <c:v>36.635640439305611</c:v>
                </c:pt>
                <c:pt idx="13">
                  <c:v>39.927777048587245</c:v>
                </c:pt>
                <c:pt idx="14">
                  <c:v>28.57188858394602</c:v>
                </c:pt>
                <c:pt idx="15">
                  <c:v>37.461577609789529</c:v>
                </c:pt>
                <c:pt idx="16">
                  <c:v>27.286595644258647</c:v>
                </c:pt>
                <c:pt idx="17">
                  <c:v>28.345585074370216</c:v>
                </c:pt>
                <c:pt idx="18">
                  <c:v>46.173004816930828</c:v>
                </c:pt>
                <c:pt idx="19">
                  <c:v>56.723242972597347</c:v>
                </c:pt>
                <c:pt idx="20">
                  <c:v>33.099867693506383</c:v>
                </c:pt>
                <c:pt idx="21">
                  <c:v>49.460954109655724</c:v>
                </c:pt>
                <c:pt idx="22">
                  <c:v>47.402301772429361</c:v>
                </c:pt>
                <c:pt idx="23">
                  <c:v>64.390749195698888</c:v>
                </c:pt>
                <c:pt idx="24">
                  <c:v>43.344599317105832</c:v>
                </c:pt>
                <c:pt idx="25">
                  <c:v>40.887372013651877</c:v>
                </c:pt>
                <c:pt idx="26">
                  <c:v>50.20625817486669</c:v>
                </c:pt>
                <c:pt idx="27">
                  <c:v>41.637557852556519</c:v>
                </c:pt>
                <c:pt idx="28">
                  <c:v>54.095879149805981</c:v>
                </c:pt>
                <c:pt idx="29">
                  <c:v>44.751527315383001</c:v>
                </c:pt>
                <c:pt idx="30">
                  <c:v>56.724156521168418</c:v>
                </c:pt>
                <c:pt idx="31">
                  <c:v>43.496647943225142</c:v>
                </c:pt>
                <c:pt idx="32">
                  <c:v>48.118801619752894</c:v>
                </c:pt>
                <c:pt idx="33">
                  <c:v>24.915379297969618</c:v>
                </c:pt>
                <c:pt idx="34">
                  <c:v>62.597564783015926</c:v>
                </c:pt>
                <c:pt idx="35">
                  <c:v>59.872409830086234</c:v>
                </c:pt>
                <c:pt idx="36">
                  <c:v>33.656153961165884</c:v>
                </c:pt>
                <c:pt idx="37">
                  <c:v>49.778871192192902</c:v>
                </c:pt>
                <c:pt idx="38">
                  <c:v>61.283017422570339</c:v>
                </c:pt>
                <c:pt idx="39">
                  <c:v>75.168324399579603</c:v>
                </c:pt>
                <c:pt idx="40">
                  <c:v>40.994007066585979</c:v>
                </c:pt>
                <c:pt idx="41">
                  <c:v>49.269083889694812</c:v>
                </c:pt>
                <c:pt idx="42">
                  <c:v>42.913385826771652</c:v>
                </c:pt>
                <c:pt idx="43">
                  <c:v>30.757705414269747</c:v>
                </c:pt>
                <c:pt idx="44">
                  <c:v>27.239965110065594</c:v>
                </c:pt>
                <c:pt idx="45">
                  <c:v>72.317546435790845</c:v>
                </c:pt>
                <c:pt idx="46">
                  <c:v>49.576204101157529</c:v>
                </c:pt>
                <c:pt idx="47">
                  <c:v>38.164934535210733</c:v>
                </c:pt>
                <c:pt idx="48">
                  <c:v>60.294055079105554</c:v>
                </c:pt>
                <c:pt idx="49">
                  <c:v>59.25307813605243</c:v>
                </c:pt>
                <c:pt idx="50">
                  <c:v>45.02492400263025</c:v>
                </c:pt>
                <c:pt idx="51">
                  <c:v>44.313074892718895</c:v>
                </c:pt>
                <c:pt idx="52">
                  <c:v>51.627043075943185</c:v>
                </c:pt>
                <c:pt idx="53">
                  <c:v>57.879224272684816</c:v>
                </c:pt>
                <c:pt idx="54">
                  <c:v>64.651372372313546</c:v>
                </c:pt>
                <c:pt idx="55">
                  <c:v>59.28359142812451</c:v>
                </c:pt>
                <c:pt idx="56">
                  <c:v>60.290508240106341</c:v>
                </c:pt>
                <c:pt idx="57">
                  <c:v>51.446969283242559</c:v>
                </c:pt>
                <c:pt idx="58">
                  <c:v>53.349447513812152</c:v>
                </c:pt>
                <c:pt idx="59">
                  <c:v>45.109715479223787</c:v>
                </c:pt>
                <c:pt idx="60">
                  <c:v>35.621970920840063</c:v>
                </c:pt>
                <c:pt idx="61">
                  <c:v>42.199172647985677</c:v>
                </c:pt>
                <c:pt idx="62">
                  <c:v>57.788391405460537</c:v>
                </c:pt>
                <c:pt idx="63">
                  <c:v>42.164899701118415</c:v>
                </c:pt>
                <c:pt idx="64">
                  <c:v>48.924273205632879</c:v>
                </c:pt>
                <c:pt idx="65">
                  <c:v>51.441621535616143</c:v>
                </c:pt>
                <c:pt idx="66">
                  <c:v>48.490921166631814</c:v>
                </c:pt>
                <c:pt idx="67">
                  <c:v>14.53284079646815</c:v>
                </c:pt>
                <c:pt idx="68">
                  <c:v>45.919832713311528</c:v>
                </c:pt>
                <c:pt idx="69">
                  <c:v>56.627796673748151</c:v>
                </c:pt>
                <c:pt idx="70">
                  <c:v>59.078323100615385</c:v>
                </c:pt>
                <c:pt idx="71">
                  <c:v>51.744529863985811</c:v>
                </c:pt>
                <c:pt idx="72">
                  <c:v>42.503551587530751</c:v>
                </c:pt>
                <c:pt idx="73">
                  <c:v>42.316354195056874</c:v>
                </c:pt>
                <c:pt idx="74">
                  <c:v>36.387860370996478</c:v>
                </c:pt>
                <c:pt idx="75">
                  <c:v>57.582962886384784</c:v>
                </c:pt>
                <c:pt idx="76">
                  <c:v>43.129089827483639</c:v>
                </c:pt>
                <c:pt idx="77">
                  <c:v>54.973821989528794</c:v>
                </c:pt>
                <c:pt idx="78">
                  <c:v>16.83893684688778</c:v>
                </c:pt>
                <c:pt idx="79">
                  <c:v>46.41649672239641</c:v>
                </c:pt>
                <c:pt idx="80">
                  <c:v>50.260300814692307</c:v>
                </c:pt>
                <c:pt idx="81">
                  <c:v>56.281581079493094</c:v>
                </c:pt>
                <c:pt idx="82">
                  <c:v>52.624113475177303</c:v>
                </c:pt>
                <c:pt idx="83">
                  <c:v>36.735502831227265</c:v>
                </c:pt>
                <c:pt idx="84">
                  <c:v>53.201187910092486</c:v>
                </c:pt>
                <c:pt idx="85">
                  <c:v>59.208624816551477</c:v>
                </c:pt>
                <c:pt idx="86">
                  <c:v>50.293856112907115</c:v>
                </c:pt>
                <c:pt idx="87">
                  <c:v>47.489442535221336</c:v>
                </c:pt>
                <c:pt idx="88">
                  <c:v>66.738088129401632</c:v>
                </c:pt>
                <c:pt idx="89">
                  <c:v>61.401822207612589</c:v>
                </c:pt>
                <c:pt idx="90">
                  <c:v>52.148551070199026</c:v>
                </c:pt>
                <c:pt idx="91">
                  <c:v>49.77840126482392</c:v>
                </c:pt>
                <c:pt idx="92">
                  <c:v>45.29795324774404</c:v>
                </c:pt>
                <c:pt idx="93">
                  <c:v>45.865371644408469</c:v>
                </c:pt>
                <c:pt idx="94">
                  <c:v>54.772581678411278</c:v>
                </c:pt>
                <c:pt idx="95">
                  <c:v>53.158929089210353</c:v>
                </c:pt>
                <c:pt idx="96">
                  <c:v>50.856454478705452</c:v>
                </c:pt>
                <c:pt idx="97">
                  <c:v>35.25745721144623</c:v>
                </c:pt>
                <c:pt idx="98">
                  <c:v>70.348773586380489</c:v>
                </c:pt>
                <c:pt idx="99">
                  <c:v>113.18619128466327</c:v>
                </c:pt>
              </c:numCache>
            </c:numRef>
          </c:yVal>
          <c:smooth val="0"/>
        </c:ser>
        <c:ser>
          <c:idx val="1"/>
          <c:order val="1"/>
          <c:tx>
            <c:v>National Avg</c:v>
          </c:tx>
          <c:spPr>
            <a:ln w="25400">
              <a:solidFill>
                <a:srgbClr val="993300"/>
              </a:solidFill>
              <a:prstDash val="sysDash"/>
            </a:ln>
          </c:spPr>
          <c:marker>
            <c:symbol val="none"/>
          </c:marker>
          <c:xVal>
            <c:numRef>
              <c:f>'Driver Fitness'!$D$3:$D$102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'Driver Fitness'!$A$3:$A$102</c:f>
              <c:numCache>
                <c:formatCode>General</c:formatCode>
                <c:ptCount val="10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36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36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36</c:v>
                </c:pt>
                <c:pt idx="38">
                  <c:v>36</c:v>
                </c:pt>
                <c:pt idx="39">
                  <c:v>36</c:v>
                </c:pt>
                <c:pt idx="40">
                  <c:v>36</c:v>
                </c:pt>
                <c:pt idx="41">
                  <c:v>36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  <c:pt idx="72">
                  <c:v>36</c:v>
                </c:pt>
                <c:pt idx="73">
                  <c:v>36</c:v>
                </c:pt>
                <c:pt idx="74">
                  <c:v>36</c:v>
                </c:pt>
                <c:pt idx="75">
                  <c:v>36</c:v>
                </c:pt>
                <c:pt idx="76">
                  <c:v>36</c:v>
                </c:pt>
                <c:pt idx="77">
                  <c:v>36</c:v>
                </c:pt>
                <c:pt idx="78">
                  <c:v>36</c:v>
                </c:pt>
                <c:pt idx="79">
                  <c:v>36</c:v>
                </c:pt>
                <c:pt idx="80">
                  <c:v>36</c:v>
                </c:pt>
                <c:pt idx="81">
                  <c:v>36</c:v>
                </c:pt>
                <c:pt idx="82">
                  <c:v>36</c:v>
                </c:pt>
                <c:pt idx="83">
                  <c:v>36</c:v>
                </c:pt>
                <c:pt idx="84">
                  <c:v>36</c:v>
                </c:pt>
                <c:pt idx="85">
                  <c:v>36</c:v>
                </c:pt>
                <c:pt idx="86">
                  <c:v>36</c:v>
                </c:pt>
                <c:pt idx="87">
                  <c:v>36</c:v>
                </c:pt>
                <c:pt idx="88">
                  <c:v>36</c:v>
                </c:pt>
                <c:pt idx="89">
                  <c:v>36</c:v>
                </c:pt>
                <c:pt idx="90">
                  <c:v>36</c:v>
                </c:pt>
                <c:pt idx="91">
                  <c:v>36</c:v>
                </c:pt>
                <c:pt idx="92">
                  <c:v>36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572864"/>
        <c:axId val="65574784"/>
      </c:scatterChart>
      <c:valAx>
        <c:axId val="65572864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BASIC Percentile</a:t>
                </a:r>
              </a:p>
            </c:rich>
          </c:tx>
          <c:layout>
            <c:manualLayout>
              <c:xMode val="edge"/>
              <c:yMode val="edge"/>
              <c:x val="0.40816369382398626"/>
              <c:y val="0.8563242525718768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74784"/>
        <c:crosses val="autoZero"/>
        <c:crossBetween val="midCat"/>
      </c:valAx>
      <c:valAx>
        <c:axId val="65574784"/>
        <c:scaling>
          <c:orientation val="minMax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Crash Rate (crashes per 1000 PUs)</a:t>
                </a:r>
              </a:p>
            </c:rich>
          </c:tx>
          <c:layout>
            <c:manualLayout>
              <c:xMode val="edge"/>
              <c:yMode val="edge"/>
              <c:x val="1.020408163265306E-2"/>
              <c:y val="0.1178163936404501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7286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3265306122448975E-2"/>
          <c:y val="0.9224165082812924"/>
          <c:w val="0.91428657132144198"/>
          <c:h val="6.8965818927806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FEDB6-6D9D-4A99-9870-F954D4D54096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9A16B-8080-4497-A731-6F7F64D8B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3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C7F2-1845-414A-856A-6D1696A05A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06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FMCSA is analyzing</a:t>
            </a:r>
            <a:r>
              <a:rPr lang="en-US" baseline="0" dirty="0" smtClean="0"/>
              <a:t> the effectiveness to make more information decisions about their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59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Intervention</a:t>
            </a:r>
            <a:r>
              <a:rPr lang="en-US" baseline="0" dirty="0" smtClean="0"/>
              <a:t> threshold is 65% for the Unsafe Driving, HOS, and Crash BASICs.</a:t>
            </a:r>
          </a:p>
          <a:p>
            <a:r>
              <a:rPr lang="en-US" dirty="0" smtClean="0"/>
              <a:t>The Intervention</a:t>
            </a:r>
            <a:r>
              <a:rPr lang="en-US" baseline="0" dirty="0" smtClean="0"/>
              <a:t> threshold is 80% for the remaining BASICs.</a:t>
            </a:r>
            <a:endParaRPr lang="en-US" dirty="0" smtClean="0"/>
          </a:p>
          <a:p>
            <a:r>
              <a:rPr lang="en-US" dirty="0" smtClean="0"/>
              <a:t>The Unsafe Driving, Hours</a:t>
            </a:r>
            <a:r>
              <a:rPr lang="en-US" baseline="0" dirty="0" smtClean="0"/>
              <a:t> of Service, Vehicle Maintenance, and Crash BASICs all show significantly higher crash rates for carriers above the intervention threshold.</a:t>
            </a:r>
          </a:p>
          <a:p>
            <a:r>
              <a:rPr lang="en-US" baseline="0" dirty="0" smtClean="0"/>
              <a:t>Carriers with 1 or more BASICs above the intervention threshold have a 66% higher crash rate than those ‘off of FMCSA’s radar.’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5" name="Rectangle 7"/>
          <p:cNvSpPr txBox="1">
            <a:spLocks noGrp="1" noChangeArrowheads="1"/>
          </p:cNvSpPr>
          <p:nvPr/>
        </p:nvSpPr>
        <p:spPr bwMode="auto">
          <a:xfrm>
            <a:off x="3884315" y="8685856"/>
            <a:ext cx="2972115" cy="45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5" tIns="43242" rIns="86485" bIns="43242" anchor="b"/>
          <a:lstStyle/>
          <a:p>
            <a:pPr algn="r" defTabSz="864811"/>
            <a:fld id="{E07CC35A-A503-4758-B71F-692BEC81FD3A}" type="slidenum">
              <a:rPr lang="en-US" sz="1100"/>
              <a:pPr algn="r" defTabSz="864811"/>
              <a:t>4</a:t>
            </a:fld>
            <a:endParaRPr lang="en-US" sz="1100" dirty="0"/>
          </a:p>
        </p:txBody>
      </p:sp>
      <p:sp>
        <p:nvSpPr>
          <p:cNvPr id="431106" name="Rectangle 7"/>
          <p:cNvSpPr txBox="1">
            <a:spLocks noGrp="1" noChangeArrowheads="1"/>
          </p:cNvSpPr>
          <p:nvPr/>
        </p:nvSpPr>
        <p:spPr bwMode="auto">
          <a:xfrm>
            <a:off x="3884315" y="8685856"/>
            <a:ext cx="2972115" cy="45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5" tIns="43242" rIns="86485" bIns="43242" anchor="b"/>
          <a:lstStyle/>
          <a:p>
            <a:pPr algn="r" defTabSz="864811"/>
            <a:fld id="{9633D3E6-9338-40F0-AF4B-4CAAB6313204}" type="slidenum">
              <a:rPr lang="en-US" sz="1100"/>
              <a:pPr algn="r" defTabSz="864811"/>
              <a:t>4</a:t>
            </a:fld>
            <a:endParaRPr lang="en-US" sz="1100" dirty="0"/>
          </a:p>
        </p:txBody>
      </p:sp>
      <p:sp>
        <p:nvSpPr>
          <p:cNvPr id="43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6423" indent="-226423">
              <a:buFontTx/>
              <a:buAutoNum type="arabicPeriod"/>
            </a:pPr>
            <a:r>
              <a:rPr lang="en-US" dirty="0" smtClean="0"/>
              <a:t> Drivers in new DIR over three year period (2003-2005</a:t>
            </a:r>
            <a:r>
              <a:rPr lang="en-US" baseline="0" dirty="0" smtClean="0"/>
              <a:t> for Inspections), (2001-2005 for Crashes)</a:t>
            </a:r>
            <a:r>
              <a:rPr lang="en-US" dirty="0" smtClean="0"/>
              <a:t>.  </a:t>
            </a:r>
          </a:p>
          <a:p>
            <a:pPr marL="226423" indent="-226423">
              <a:buFontTx/>
              <a:buAutoNum type="arabicPeriod"/>
            </a:pPr>
            <a:r>
              <a:rPr lang="en-US" dirty="0" smtClean="0"/>
              <a:t> About 250,000 drivers. </a:t>
            </a:r>
          </a:p>
          <a:p>
            <a:pPr marL="226423" indent="-226423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C38760-AC8E-4D22-89CF-D6FE6E3A0B4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33154" name="Rectangle 7"/>
          <p:cNvSpPr txBox="1">
            <a:spLocks noGrp="1" noChangeArrowheads="1"/>
          </p:cNvSpPr>
          <p:nvPr/>
        </p:nvSpPr>
        <p:spPr bwMode="auto">
          <a:xfrm>
            <a:off x="3884315" y="8685856"/>
            <a:ext cx="2972115" cy="45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5" tIns="43242" rIns="86485" bIns="43242" anchor="b"/>
          <a:lstStyle/>
          <a:p>
            <a:pPr algn="r" defTabSz="864811"/>
            <a:fld id="{0F08A769-461E-4DB2-A04E-76434683F77B}" type="slidenum">
              <a:rPr lang="en-US" sz="1100"/>
              <a:pPr algn="r" defTabSz="864811"/>
              <a:t>6</a:t>
            </a:fld>
            <a:endParaRPr lang="en-US" sz="1100" dirty="0"/>
          </a:p>
        </p:txBody>
      </p:sp>
      <p:sp>
        <p:nvSpPr>
          <p:cNvPr id="433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6423" indent="-226423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 total Violation</a:t>
            </a:r>
            <a:r>
              <a:rPr lang="en-US" baseline="0" dirty="0" smtClean="0"/>
              <a:t> Groups</a:t>
            </a:r>
          </a:p>
          <a:p>
            <a:endParaRPr lang="en-US" baseline="0" dirty="0" smtClean="0"/>
          </a:p>
          <a:p>
            <a:r>
              <a:rPr lang="en-US" dirty="0" smtClean="0"/>
              <a:t>“1” here</a:t>
            </a:r>
            <a:r>
              <a:rPr lang="en-US" baseline="0" dirty="0" smtClean="0"/>
              <a:t> represents no relationship between violation and crashes.  Higher the number, stronger the relationship.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ATRI study</a:t>
            </a:r>
            <a:r>
              <a:rPr lang="en-US" baseline="0" dirty="0" smtClean="0"/>
              <a:t> had Reckless driving as the violation with the highest relationship to crash risk.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79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27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09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9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5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71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25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96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4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9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40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84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82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d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duotone>
              <a:schemeClr val="accent3">
                <a:shade val="45000"/>
                <a:satMod val="135000"/>
              </a:schemeClr>
              <a:prstClr val="white"/>
            </a:duotone>
            <a:alphaModFix amt="31000"/>
          </a:blip>
          <a:stretch>
            <a:fillRect/>
          </a:stretch>
        </p:blipFill>
        <p:spPr>
          <a:xfrm>
            <a:off x="0" y="6314391"/>
            <a:ext cx="9601200" cy="1087217"/>
          </a:xfrm>
          <a:prstGeom prst="rect">
            <a:avLst/>
          </a:prstGeom>
        </p:spPr>
      </p:pic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0F08D-A089-4D7D-A043-A44C563960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6"/>
              <a:stretch>
                <a:fillRect/>
              </a:stretch>
            </p:blipFill>
          </mc:Choice>
          <mc:Fallback>
            <p:blipFill>
              <a:blip r:embed="rId17"/>
              <a:stretch>
                <a:fillRect/>
              </a:stretch>
            </p:blipFill>
          </mc:Fallback>
        </mc:AlternateContent>
        <p:spPr>
          <a:xfrm>
            <a:off x="7772400" y="6472237"/>
            <a:ext cx="706694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8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73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75000"/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CD3FD8.CD2062F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75000"/>
                </a:schemeClr>
              </a:solidFill>
              <a:latin typeface="Arial"/>
              <a:ea typeface="Arial Unicode MS" pitchFamily="34" charset="-128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5279" y="13716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Violation to Crash Risk Relationship</a:t>
            </a:r>
          </a:p>
          <a:p>
            <a:pPr algn="ctr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Dave Madsen, Volpe Center</a:t>
            </a:r>
          </a:p>
          <a:p>
            <a:pPr algn="ctr"/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B184D"/>
                </a:solidFill>
              </a:rPr>
              <a:t>Motor </a:t>
            </a:r>
            <a:r>
              <a:rPr lang="en-US" sz="1600" b="1" dirty="0">
                <a:solidFill>
                  <a:srgbClr val="0B184D"/>
                </a:solidFill>
              </a:rPr>
              <a:t>Carrier Safety Advisory Committee (MCSAC) for Compliance, Safety, Accountability (CSA)</a:t>
            </a:r>
            <a:endParaRPr lang="en-US" sz="1600" spc="-150" dirty="0">
              <a:solidFill>
                <a:schemeClr val="accent3">
                  <a:lumMod val="75000"/>
                </a:schemeClr>
              </a:solidFill>
              <a:latin typeface="Arial"/>
              <a:ea typeface="Arial Unicode MS" pitchFamily="34" charset="-128"/>
              <a:cs typeface="Arial"/>
            </a:endParaRPr>
          </a:p>
          <a:p>
            <a:pPr algn="ctr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December 2012</a:t>
            </a:r>
          </a:p>
          <a:p>
            <a:pPr algn="ctr"/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410200" y="5983423"/>
            <a:ext cx="3404725" cy="584775"/>
            <a:chOff x="914400" y="2189401"/>
            <a:chExt cx="4539633" cy="779700"/>
          </a:xfrm>
        </p:grpSpPr>
        <p:pic>
          <p:nvPicPr>
            <p:cNvPr id="13" name="Picture 0" descr="DOT-logo-PMS2756b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2286000"/>
              <a:ext cx="361950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360605" y="2189401"/>
              <a:ext cx="4093428" cy="779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U.S. Department of Transportation</a:t>
              </a:r>
            </a:p>
            <a:p>
              <a:pPr>
                <a:spcAft>
                  <a:spcPts val="300"/>
                </a:spcAft>
              </a:pPr>
              <a:r>
                <a:rPr lang="en-US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Research and Innovative Technology Administration</a:t>
              </a:r>
            </a:p>
            <a:p>
              <a:pPr>
                <a:spcAft>
                  <a:spcPts val="300"/>
                </a:spcAft>
              </a:pPr>
              <a:r>
                <a:rPr lang="en-US" sz="900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John A. Volpe National Transportation Systems Center</a:t>
              </a:r>
              <a:endParaRPr lang="en-US" sz="9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752600" y="5996248"/>
            <a:ext cx="3465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The </a:t>
            </a:r>
            <a:r>
              <a:rPr lang="en-US" sz="1200" dirty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National Transportation Systems 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Center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45331" y="6230418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</a:rPr>
              <a:t>Advancing transportation innovation for the public good</a:t>
            </a:r>
            <a:endParaRPr lang="en-US" sz="1400" i="1" dirty="0">
              <a:solidFill>
                <a:schemeClr val="accent3">
                  <a:lumMod val="75000"/>
                </a:schemeClr>
              </a:solidFill>
              <a:latin typeface="Corbe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08" y="5867400"/>
            <a:ext cx="1045792" cy="398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7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 Regression </a:t>
            </a:r>
            <a:r>
              <a:rPr lang="en-US" dirty="0" smtClean="0"/>
              <a:t>Model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600200"/>
            <a:ext cx="8691562" cy="4525963"/>
          </a:xfrm>
        </p:spPr>
        <p:txBody>
          <a:bodyPr>
            <a:normAutofit lnSpcReduction="10000"/>
          </a:bodyPr>
          <a:lstStyle/>
          <a:p>
            <a:pPr marL="465138" indent="-465138">
              <a:buFont typeface="+mj-lt"/>
              <a:buAutoNum type="arabicPeriod"/>
            </a:pPr>
            <a:r>
              <a:rPr lang="en-US" dirty="0"/>
              <a:t>BASIC </a:t>
            </a:r>
            <a:r>
              <a:rPr lang="en-US" dirty="0" smtClean="0"/>
              <a:t>Mapping</a:t>
            </a:r>
          </a:p>
          <a:p>
            <a:pPr lvl="1"/>
            <a:r>
              <a:rPr lang="en-US" dirty="0" smtClean="0"/>
              <a:t> All </a:t>
            </a:r>
            <a:r>
              <a:rPr lang="en-US" dirty="0"/>
              <a:t>safety-related roadside violations mapped to appropriate BASIC.</a:t>
            </a:r>
          </a:p>
          <a:p>
            <a:pPr marL="465138" indent="-465138">
              <a:buFont typeface="+mj-lt"/>
              <a:buAutoNum type="arabicPeriod"/>
            </a:pPr>
            <a:r>
              <a:rPr lang="en-US" dirty="0"/>
              <a:t>Violation </a:t>
            </a:r>
            <a:r>
              <a:rPr lang="en-US" dirty="0" smtClean="0"/>
              <a:t>Grouping</a:t>
            </a:r>
          </a:p>
          <a:p>
            <a:pPr lvl="1"/>
            <a:r>
              <a:rPr lang="en-US" sz="3000" dirty="0"/>
              <a:t> </a:t>
            </a:r>
            <a:r>
              <a:rPr lang="en-US" sz="3000" dirty="0" smtClean="0"/>
              <a:t>Grouped </a:t>
            </a:r>
            <a:r>
              <a:rPr lang="en-US" sz="3000" dirty="0"/>
              <a:t>‘like’ violations together in each </a:t>
            </a:r>
            <a:r>
              <a:rPr lang="en-US" sz="3000" dirty="0" smtClean="0"/>
              <a:t>BASIC</a:t>
            </a:r>
          </a:p>
          <a:p>
            <a:pPr lvl="2"/>
            <a:r>
              <a:rPr lang="en-US" sz="2800" dirty="0" smtClean="0"/>
              <a:t>Allows </a:t>
            </a:r>
            <a:r>
              <a:rPr lang="en-US" sz="2800" dirty="0"/>
              <a:t>rarely cited violations to be used in statistical </a:t>
            </a:r>
            <a:r>
              <a:rPr lang="en-US" sz="2800" dirty="0" smtClean="0"/>
              <a:t>analysis.</a:t>
            </a:r>
          </a:p>
          <a:p>
            <a:pPr lvl="2"/>
            <a:r>
              <a:rPr lang="en-US" sz="2800" dirty="0" smtClean="0"/>
              <a:t>Ensures </a:t>
            </a:r>
            <a:r>
              <a:rPr lang="en-US" sz="2800" dirty="0"/>
              <a:t>similar violations receive same severity weight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01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Driver Regression Model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1688" lvl="1" indent="-533400">
              <a:lnSpc>
                <a:spcPct val="90000"/>
              </a:lnSpc>
              <a:buFont typeface="+mj-lt"/>
              <a:buAutoNum type="arabicPeriod" startAt="3"/>
            </a:pPr>
            <a:r>
              <a:rPr lang="en-US" sz="3200" dirty="0">
                <a:ea typeface="ＭＳ Ｐゴシック"/>
              </a:rPr>
              <a:t>Driver Regression Model</a:t>
            </a:r>
          </a:p>
          <a:p>
            <a:pPr marL="919163" lvl="1" indent="-457200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Using the same driver violation / crash data used in the </a:t>
            </a:r>
            <a:r>
              <a:rPr lang="en-US" dirty="0"/>
              <a:t>Pre-CSA Driver-Based </a:t>
            </a:r>
            <a:r>
              <a:rPr lang="en-US" dirty="0" smtClean="0"/>
              <a:t>Study (250K Drivers)</a:t>
            </a:r>
            <a:endParaRPr lang="en-US" dirty="0" smtClean="0">
              <a:ea typeface="ＭＳ Ｐゴシック"/>
            </a:endParaRPr>
          </a:p>
          <a:p>
            <a:pPr marL="1033463" lvl="2">
              <a:lnSpc>
                <a:spcPct val="90000"/>
              </a:lnSpc>
            </a:pPr>
            <a:endParaRPr lang="en-US" sz="1300" dirty="0">
              <a:ea typeface="ＭＳ Ｐゴシック"/>
            </a:endParaRPr>
          </a:p>
          <a:p>
            <a:pPr marL="1204913" lvl="2" indent="-457200">
              <a:lnSpc>
                <a:spcPct val="90000"/>
              </a:lnSpc>
            </a:pPr>
            <a:r>
              <a:rPr lang="en-US" sz="2600" dirty="0">
                <a:ea typeface="ＭＳ Ｐゴシック"/>
              </a:rPr>
              <a:t>Statistical </a:t>
            </a:r>
            <a:r>
              <a:rPr lang="en-US" sz="2600" dirty="0" smtClean="0">
                <a:ea typeface="ＭＳ Ｐゴシック"/>
              </a:rPr>
              <a:t>regression (Negative Binomial)  </a:t>
            </a:r>
            <a:r>
              <a:rPr lang="en-US" sz="2600" dirty="0">
                <a:ea typeface="ＭＳ Ｐゴシック"/>
              </a:rPr>
              <a:t>was conducted </a:t>
            </a:r>
            <a:r>
              <a:rPr lang="en-US" sz="2600" dirty="0" smtClean="0">
                <a:ea typeface="ＭＳ Ｐゴシック"/>
              </a:rPr>
              <a:t>on </a:t>
            </a:r>
            <a:r>
              <a:rPr lang="en-US" sz="2600" dirty="0">
                <a:ea typeface="ＭＳ Ｐゴシック"/>
              </a:rPr>
              <a:t>violation groups in each BASIC.</a:t>
            </a:r>
          </a:p>
          <a:p>
            <a:pPr marL="1204913" lvl="2" indent="-457200">
              <a:lnSpc>
                <a:spcPct val="90000"/>
              </a:lnSpc>
            </a:pPr>
            <a:r>
              <a:rPr lang="en-US" sz="2600" dirty="0">
                <a:ea typeface="ＭＳ Ｐゴシック"/>
              </a:rPr>
              <a:t>Regression </a:t>
            </a:r>
            <a:r>
              <a:rPr lang="en-US" sz="2600" dirty="0" smtClean="0">
                <a:ea typeface="ＭＳ Ｐゴシック"/>
              </a:rPr>
              <a:t>measures relationship </a:t>
            </a:r>
            <a:r>
              <a:rPr lang="en-US" sz="2600" dirty="0">
                <a:ea typeface="ＭＳ Ｐゴシック"/>
              </a:rPr>
              <a:t>between violation rates in each violation group (e.g., tires, brakes) and crash </a:t>
            </a:r>
            <a:r>
              <a:rPr lang="en-US" sz="2600" dirty="0" smtClean="0">
                <a:ea typeface="ＭＳ Ｐゴシック"/>
              </a:rPr>
              <a:t>involvement.</a:t>
            </a:r>
            <a:endParaRPr lang="en-US" sz="2600" dirty="0">
              <a:ea typeface="ＭＳ Ｐゴシック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2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Driver Regression Model </a:t>
            </a:r>
            <a:r>
              <a:rPr lang="en-US" sz="4000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371600"/>
            <a:ext cx="8505825" cy="4525963"/>
          </a:xfrm>
        </p:spPr>
        <p:txBody>
          <a:bodyPr/>
          <a:lstStyle/>
          <a:p>
            <a:pPr marL="0" lvl="3" indent="0">
              <a:buNone/>
            </a:pPr>
            <a:r>
              <a:rPr lang="en-US" sz="2800" dirty="0">
                <a:ea typeface="ＭＳ Ｐゴシック"/>
              </a:rPr>
              <a:t>Of the 34 violations </a:t>
            </a:r>
            <a:r>
              <a:rPr lang="en-US" sz="2800" dirty="0" smtClean="0">
                <a:ea typeface="ＭＳ Ｐゴシック"/>
              </a:rPr>
              <a:t>groups tested where crash relationship might be expected, 27 </a:t>
            </a:r>
            <a:r>
              <a:rPr lang="en-US" sz="2800" dirty="0">
                <a:ea typeface="ＭＳ Ｐゴシック"/>
              </a:rPr>
              <a:t>(79%) showed </a:t>
            </a:r>
            <a:r>
              <a:rPr lang="en-US" sz="2800" dirty="0" smtClean="0">
                <a:ea typeface="ＭＳ Ｐゴシック"/>
              </a:rPr>
              <a:t> positive statistically </a:t>
            </a:r>
            <a:r>
              <a:rPr lang="en-US" sz="2800" dirty="0">
                <a:ea typeface="ＭＳ Ｐゴシック"/>
              </a:rPr>
              <a:t>significant relationships between high violation rates and increased crash </a:t>
            </a:r>
            <a:r>
              <a:rPr lang="en-US" sz="2800" dirty="0" smtClean="0">
                <a:ea typeface="ＭＳ Ｐゴシック"/>
              </a:rPr>
              <a:t>occurrence at a driver level.</a:t>
            </a:r>
            <a:endParaRPr lang="en-US" sz="2800" dirty="0">
              <a:ea typeface="ＭＳ Ｐゴシック"/>
            </a:endParaRPr>
          </a:p>
          <a:p>
            <a:pPr marL="862013" lvl="2" indent="0">
              <a:lnSpc>
                <a:spcPct val="90000"/>
              </a:lnSpc>
              <a:buNone/>
            </a:pPr>
            <a:r>
              <a:rPr lang="en-US" dirty="0" smtClean="0">
                <a:sym typeface="Wingdings" pitchFamily="2" charset="2"/>
              </a:rPr>
              <a:t>		       Example</a:t>
            </a:r>
            <a:r>
              <a:rPr lang="en-US" dirty="0">
                <a:sym typeface="Wingdings" pitchFamily="2" charset="2"/>
              </a:rPr>
              <a:t>: Unsafe Driving </a:t>
            </a:r>
            <a:r>
              <a:rPr lang="en-US" dirty="0" smtClean="0">
                <a:sym typeface="Wingdings" pitchFamily="2" charset="2"/>
              </a:rPr>
              <a:t>BASIC</a:t>
            </a:r>
            <a:endParaRPr lang="en-US" dirty="0">
              <a:ea typeface="ＭＳ Ｐゴシック"/>
            </a:endParaRPr>
          </a:p>
          <a:p>
            <a:pPr marL="1395413" lvl="2" indent="-533400">
              <a:lnSpc>
                <a:spcPct val="90000"/>
              </a:lnSpc>
              <a:buNone/>
            </a:pPr>
            <a:endParaRPr lang="en-US" dirty="0">
              <a:ea typeface="ＭＳ Ｐゴシック"/>
            </a:endParaRPr>
          </a:p>
        </p:txBody>
      </p:sp>
      <p:graphicFrame>
        <p:nvGraphicFramePr>
          <p:cNvPr id="4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11587"/>
              </p:ext>
            </p:extLst>
          </p:nvPr>
        </p:nvGraphicFramePr>
        <p:xfrm>
          <a:off x="2590800" y="3657600"/>
          <a:ext cx="4833938" cy="2412684"/>
        </p:xfrm>
        <a:graphic>
          <a:graphicData uri="http://schemas.openxmlformats.org/drawingml/2006/table">
            <a:tbl>
              <a:tblPr/>
              <a:tblGrid>
                <a:gridCol w="2551113"/>
                <a:gridCol w="1106487"/>
                <a:gridCol w="11763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Violation Group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Regression Coefficients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Statistically Significant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(p &lt; 0.01)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Reckless Driving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Dangerous Driving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Speeding related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Other Driver Violations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HM related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7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Driver Regression Model </a:t>
            </a:r>
            <a:r>
              <a:rPr lang="en-US" sz="4000" dirty="0" smtClean="0"/>
              <a:t>Conclusion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US" dirty="0" smtClean="0"/>
              <a:t>Given that many of the violation groups had statistically significant relationships with crash involvement, Negative Binomial </a:t>
            </a:r>
            <a:r>
              <a:rPr lang="en-US" dirty="0" smtClean="0">
                <a:ea typeface="ＭＳ Ｐゴシック"/>
              </a:rPr>
              <a:t>coefficients </a:t>
            </a:r>
            <a:r>
              <a:rPr lang="en-US" dirty="0">
                <a:ea typeface="ＭＳ Ｐゴシック"/>
              </a:rPr>
              <a:t>were </a:t>
            </a:r>
            <a:r>
              <a:rPr lang="en-US" dirty="0" smtClean="0">
                <a:ea typeface="ＭＳ Ｐゴシック"/>
              </a:rPr>
              <a:t>used to </a:t>
            </a:r>
            <a:r>
              <a:rPr lang="en-US" dirty="0">
                <a:ea typeface="ＭＳ Ｐゴシック"/>
              </a:rPr>
              <a:t>generate initial violation severity weights from 1 to 10</a:t>
            </a:r>
            <a:r>
              <a:rPr lang="en-US" dirty="0" smtClean="0">
                <a:ea typeface="ＭＳ Ｐゴシック"/>
              </a:rPr>
              <a:t>.</a:t>
            </a:r>
          </a:p>
          <a:p>
            <a:pPr marL="0" lvl="2" indent="0">
              <a:buNone/>
            </a:pPr>
            <a:endParaRPr lang="en-US" dirty="0">
              <a:ea typeface="ＭＳ Ｐゴシック"/>
            </a:endParaRPr>
          </a:p>
          <a:p>
            <a:pPr marL="0" lvl="2" indent="0">
              <a:buNone/>
            </a:pPr>
            <a:r>
              <a:rPr lang="en-US" dirty="0" smtClean="0">
                <a:ea typeface="ＭＳ Ｐゴシック"/>
              </a:rPr>
              <a:t>Further modifications were made to account for violations related to crash consequence (e.g., HM)</a:t>
            </a:r>
            <a:endParaRPr lang="en-US" dirty="0">
              <a:ea typeface="ＭＳ Ｐゴシック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2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58225" cy="4830763"/>
          </a:xfrm>
        </p:spPr>
        <p:txBody>
          <a:bodyPr/>
          <a:lstStyle/>
          <a:p>
            <a:r>
              <a:rPr lang="en-US" sz="3600" dirty="0" smtClean="0"/>
              <a:t>Pre-CSA Driver-Based Study: Confirms association between BASICs and crash risk</a:t>
            </a:r>
          </a:p>
          <a:p>
            <a:r>
              <a:rPr lang="en-US" sz="3600" dirty="0" smtClean="0"/>
              <a:t>Driver Regression Model: Defines initial severity weights for violation groups</a:t>
            </a:r>
          </a:p>
          <a:p>
            <a:r>
              <a:rPr lang="en-US" sz="3600" b="1" dirty="0" smtClean="0"/>
              <a:t>CSMS Effectiveness Test</a:t>
            </a:r>
          </a:p>
          <a:p>
            <a:pPr lvl="1"/>
            <a:r>
              <a:rPr lang="en-US" dirty="0" smtClean="0"/>
              <a:t>Carrier based crash-risk model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2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CSMS Effectiveness Test (2007 to Present)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 To provide </a:t>
            </a:r>
            <a:r>
              <a:rPr lang="en-US" dirty="0" smtClean="0"/>
              <a:t>means </a:t>
            </a:r>
            <a:r>
              <a:rPr lang="en-US" dirty="0"/>
              <a:t>of </a:t>
            </a:r>
            <a:r>
              <a:rPr lang="en-US" dirty="0" smtClean="0"/>
              <a:t>assessing CSMS’ ability to identify </a:t>
            </a:r>
            <a:r>
              <a:rPr lang="en-US" b="1" dirty="0" smtClean="0"/>
              <a:t>carriers</a:t>
            </a:r>
            <a:r>
              <a:rPr lang="en-US" dirty="0" smtClean="0"/>
              <a:t> with safety problems that lead to high crash risk. </a:t>
            </a:r>
          </a:p>
          <a:p>
            <a:pPr marL="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CSMS Effectiveness Test measures ability to target carriers with a high future crash rate using historical data.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CSMS Effectiveness </a:t>
            </a:r>
            <a:r>
              <a:rPr lang="en-US" sz="3600" dirty="0" smtClean="0"/>
              <a:t>Test Timeline</a:t>
            </a:r>
            <a:endParaRPr lang="en-US" dirty="0"/>
          </a:p>
        </p:txBody>
      </p:sp>
      <p:pic>
        <p:nvPicPr>
          <p:cNvPr id="4" name="Content Placeholder 3" descr="cid:image004.png@01CD3FD8.CD2062F0"/>
          <p:cNvPicPr>
            <a:picLocks noGrp="1"/>
          </p:cNvPicPr>
          <p:nvPr>
            <p:ph idx="1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45" y="1791753"/>
            <a:ext cx="7723810" cy="41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4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CSMS </a:t>
            </a:r>
            <a:r>
              <a:rPr lang="en-US" dirty="0"/>
              <a:t>Effectiveness – </a:t>
            </a:r>
            <a:r>
              <a:rPr lang="en-US" dirty="0" smtClean="0"/>
              <a:t>HOS Compliance BASIC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572000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Strong relationship between HOS Compliance BASIC and future crash risk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UMTRI CSA Evaluation and Recent ATRI paper shows similar findings</a:t>
            </a:r>
            <a:endParaRPr lang="en-US" sz="28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52082094"/>
              </p:ext>
            </p:extLst>
          </p:nvPr>
        </p:nvGraphicFramePr>
        <p:xfrm>
          <a:off x="2133600" y="1257300"/>
          <a:ext cx="46672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1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CSMS </a:t>
            </a:r>
            <a:r>
              <a:rPr lang="en-US" dirty="0"/>
              <a:t>Effectiveness – </a:t>
            </a:r>
            <a:r>
              <a:rPr lang="en-US" dirty="0" smtClean="0"/>
              <a:t>Vehicle Maintenance BASIC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572000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Strong relationship between Vehicle Maintenance BASIC and future crash risk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UMTRI CSA Evaluation and Recent ATRI paper shows similar findings</a:t>
            </a:r>
            <a:endParaRPr lang="en-US" sz="28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60232352"/>
              </p:ext>
            </p:extLst>
          </p:nvPr>
        </p:nvGraphicFramePr>
        <p:xfrm>
          <a:off x="1905000" y="1514475"/>
          <a:ext cx="4838700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81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CSMS </a:t>
            </a:r>
            <a:r>
              <a:rPr lang="en-US" dirty="0"/>
              <a:t>Effectiveness – </a:t>
            </a:r>
            <a:r>
              <a:rPr lang="en-US" dirty="0" smtClean="0"/>
              <a:t>Driver Fitness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85108366"/>
              </p:ext>
            </p:extLst>
          </p:nvPr>
        </p:nvGraphicFramePr>
        <p:xfrm>
          <a:off x="2362200" y="1234440"/>
          <a:ext cx="44958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549914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Negative relationship between Driver Fitness BASIC and future crash risk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UMTRI CSA Evaluation and Recent ATRI paper shows similar findings</a:t>
            </a:r>
          </a:p>
        </p:txBody>
      </p:sp>
    </p:spTree>
    <p:extLst>
      <p:ext uri="{BB962C8B-B14F-4D97-AF65-F5344CB8AC3E}">
        <p14:creationId xmlns:p14="http://schemas.microsoft.com/office/powerpoint/2010/main" val="17327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58225" cy="4830763"/>
          </a:xfrm>
        </p:spPr>
        <p:txBody>
          <a:bodyPr/>
          <a:lstStyle/>
          <a:p>
            <a:r>
              <a:rPr lang="en-US" sz="3600" b="1" dirty="0" smtClean="0"/>
              <a:t>Pre-CSA Driver-Based Study</a:t>
            </a:r>
          </a:p>
          <a:p>
            <a:r>
              <a:rPr lang="en-US" sz="3600" dirty="0" smtClean="0"/>
              <a:t>Driver Regression Model</a:t>
            </a:r>
          </a:p>
          <a:p>
            <a:pPr lvl="1"/>
            <a:r>
              <a:rPr lang="en-US" sz="3200" dirty="0" smtClean="0"/>
              <a:t>Major component in assigning severity weights in SMS</a:t>
            </a:r>
          </a:p>
          <a:p>
            <a:r>
              <a:rPr lang="en-US" sz="3600" dirty="0" smtClean="0"/>
              <a:t>CSMS Effectiveness Test</a:t>
            </a:r>
          </a:p>
          <a:p>
            <a:pPr lvl="1"/>
            <a:r>
              <a:rPr lang="en-US" dirty="0" smtClean="0"/>
              <a:t>Carrier based crash-risk model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5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CSMS </a:t>
            </a:r>
            <a:r>
              <a:rPr lang="en-US" dirty="0"/>
              <a:t>Effectiveness – </a:t>
            </a:r>
            <a:r>
              <a:rPr lang="en-US" dirty="0" smtClean="0"/>
              <a:t>Driver Fitness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04800" y="1524000"/>
            <a:ext cx="8505825" cy="4373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73000"/>
              <a:buFont typeface="Wingdings" pitchFamily="2" charset="2"/>
              <a:buChar char="q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75000"/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Why does this negative relationship exist? </a:t>
            </a:r>
          </a:p>
          <a:p>
            <a:pPr marL="0" indent="0">
              <a:buNone/>
            </a:pPr>
            <a:r>
              <a:rPr lang="en-US" sz="2400" dirty="0" smtClean="0"/>
              <a:t>One significant area is lack of specificity in certain violations.</a:t>
            </a:r>
          </a:p>
          <a:p>
            <a:pPr marL="0" indent="0">
              <a:buNone/>
            </a:pPr>
            <a:r>
              <a:rPr lang="en-US" sz="2400" dirty="0" smtClean="0"/>
              <a:t>1) Most common violation in Driver Fitness: missing medical card.</a:t>
            </a:r>
          </a:p>
          <a:p>
            <a:pPr lvl="1"/>
            <a:r>
              <a:rPr lang="en-US" sz="1800" dirty="0" smtClean="0"/>
              <a:t>The driver may have misplaced the card: </a:t>
            </a:r>
            <a:r>
              <a:rPr lang="en-US" sz="1800" b="1" dirty="0" smtClean="0"/>
              <a:t>Not</a:t>
            </a:r>
            <a:r>
              <a:rPr lang="en-US" sz="1800" dirty="0" smtClean="0"/>
              <a:t> safety-related.</a:t>
            </a:r>
          </a:p>
          <a:p>
            <a:pPr lvl="1"/>
            <a:r>
              <a:rPr lang="en-US" sz="1800" dirty="0" smtClean="0"/>
              <a:t>The driver may have an expired medical card: Potentially safety-related.</a:t>
            </a:r>
          </a:p>
          <a:p>
            <a:pPr lvl="1"/>
            <a:r>
              <a:rPr lang="en-US" sz="1800" dirty="0" smtClean="0"/>
              <a:t>The driver may be medically unqualified: Strongly safety-related.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2) “Operating while suspended“ violations do not specify reason. Recent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ASPEN improvements provide for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more precise severity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weights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for suspensions.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2200" dirty="0" smtClean="0"/>
              <a:t>The inability to distinguish between these cases significantly clouds the relationship with future crashes.</a:t>
            </a: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algn="ctr">
              <a:buFont typeface="Wingdings" pitchFamily="2" charset="2"/>
              <a:buNone/>
            </a:pPr>
            <a:endParaRPr lang="en-US" sz="1500" b="1" dirty="0" smtClean="0"/>
          </a:p>
          <a:p>
            <a:pPr marL="0" indent="0">
              <a:buFont typeface="Wingdings" pitchFamily="2" charset="2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95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CSMS Effectiveness – Results</a:t>
            </a:r>
            <a:endParaRPr lang="en-US" dirty="0"/>
          </a:p>
        </p:txBody>
      </p:sp>
      <p:sp>
        <p:nvSpPr>
          <p:cNvPr id="23555" name="Content Placeholder 3"/>
          <p:cNvSpPr>
            <a:spLocks noGrp="1"/>
          </p:cNvSpPr>
          <p:nvPr>
            <p:ph idx="1"/>
          </p:nvPr>
        </p:nvSpPr>
        <p:spPr>
          <a:xfrm>
            <a:off x="304800" y="1371600"/>
            <a:ext cx="8505825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Strongest relationships </a:t>
            </a:r>
            <a:r>
              <a:rPr lang="en-US" sz="2000" dirty="0"/>
              <a:t>with future crash risk </a:t>
            </a:r>
            <a:r>
              <a:rPr lang="en-US" sz="2000" dirty="0" smtClean="0"/>
              <a:t>exist for Unsafe </a:t>
            </a:r>
            <a:r>
              <a:rPr lang="en-US" sz="2000" dirty="0"/>
              <a:t>Driving, </a:t>
            </a:r>
            <a:r>
              <a:rPr lang="en-US" sz="2000" dirty="0" smtClean="0"/>
              <a:t>Hours-of-Service, and </a:t>
            </a:r>
            <a:r>
              <a:rPr lang="en-US" sz="2000" dirty="0"/>
              <a:t>Vehicle Maintenance </a:t>
            </a:r>
            <a:r>
              <a:rPr lang="en-US" sz="2000" dirty="0" smtClean="0"/>
              <a:t>BASICs </a:t>
            </a:r>
            <a:r>
              <a:rPr lang="en-US" sz="2000" dirty="0"/>
              <a:t>and </a:t>
            </a:r>
            <a:r>
              <a:rPr lang="en-US" sz="2000" dirty="0" smtClean="0"/>
              <a:t>Crash Indicator</a:t>
            </a:r>
            <a:endParaRPr lang="en-US" sz="2000" dirty="0"/>
          </a:p>
          <a:p>
            <a:r>
              <a:rPr lang="en-US" sz="2000" dirty="0" smtClean="0"/>
              <a:t>Other BASICs </a:t>
            </a:r>
            <a:r>
              <a:rPr lang="en-US" sz="2000" dirty="0"/>
              <a:t>show a weaker relationship to crash </a:t>
            </a:r>
            <a:r>
              <a:rPr lang="en-US" sz="2000" dirty="0" smtClean="0"/>
              <a:t>risk</a:t>
            </a:r>
            <a:endParaRPr lang="en-US" sz="2000" dirty="0"/>
          </a:p>
          <a:p>
            <a:r>
              <a:rPr lang="en-US" sz="2000" dirty="0"/>
              <a:t>FMCSA optimizes resources and oversight responsibilities through more stringent Intervention Thresholds for BASICs with strongest associations to crash </a:t>
            </a:r>
            <a:r>
              <a:rPr lang="en-US" sz="2000" dirty="0" smtClean="0"/>
              <a:t>risk</a:t>
            </a:r>
            <a:endParaRPr lang="en-US" sz="2000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r>
              <a:rPr lang="en-US" sz="2400" b="1" dirty="0" smtClean="0"/>
              <a:t>Crash rates of Carriers above and below BASIC thresholds</a:t>
            </a:r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12408"/>
              </p:ext>
            </p:extLst>
          </p:nvPr>
        </p:nvGraphicFramePr>
        <p:xfrm>
          <a:off x="457200" y="3429000"/>
          <a:ext cx="7989634" cy="24536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24199"/>
                <a:gridCol w="1752600"/>
                <a:gridCol w="1754150"/>
                <a:gridCol w="1358685"/>
              </a:tblGrid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BASIC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Above Threshold </a:t>
                      </a:r>
                      <a:r>
                        <a:rPr lang="en-US" sz="1400" dirty="0" smtClean="0">
                          <a:effectLst/>
                        </a:rPr>
                        <a:t>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Crashes per 100 PU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Below </a:t>
                      </a:r>
                      <a:r>
                        <a:rPr lang="en-US" sz="1400" dirty="0" smtClean="0">
                          <a:effectLst/>
                        </a:rPr>
                        <a:t>Threshold: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Crashes per 100 PU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Increase in Crash Rate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Unsafe </a:t>
                      </a:r>
                      <a:r>
                        <a:rPr lang="en-US" sz="1400" dirty="0" smtClean="0">
                          <a:effectLst/>
                        </a:rPr>
                        <a:t>Driving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Hours of Service Compliance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6.97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74%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Driver Fitness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2.85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4.43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-36%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Controlled Substance / Alcohol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2.81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-47%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Vehicle Maintenance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5.79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3.87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HM Compliance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4.04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1+ BASIC (any BASIC)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5.05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3.05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66%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8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58225" cy="4830763"/>
          </a:xfrm>
        </p:spPr>
        <p:txBody>
          <a:bodyPr/>
          <a:lstStyle/>
          <a:p>
            <a:r>
              <a:rPr lang="en-US" sz="3600" dirty="0" smtClean="0"/>
              <a:t>Pre-CSA Driver-Based Study: Confirms association between BASICs and crash risk</a:t>
            </a:r>
          </a:p>
          <a:p>
            <a:r>
              <a:rPr lang="en-US" sz="3600" dirty="0" smtClean="0"/>
              <a:t>Driver Regression Model: Defines initial severity weights for violation groups</a:t>
            </a:r>
          </a:p>
          <a:p>
            <a:r>
              <a:rPr lang="en-US" sz="3600" dirty="0" smtClean="0"/>
              <a:t>CSMS Effectiveness Test: Identifies BASICs with strongest relationships to future crash risk at a carrier level</a:t>
            </a:r>
          </a:p>
        </p:txBody>
      </p:sp>
    </p:spTree>
    <p:extLst>
      <p:ext uri="{BB962C8B-B14F-4D97-AF65-F5344CB8AC3E}">
        <p14:creationId xmlns:p14="http://schemas.microsoft.com/office/powerpoint/2010/main" val="39033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Crash Coverage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9231"/>
              </p:ext>
            </p:extLst>
          </p:nvPr>
        </p:nvGraphicFramePr>
        <p:xfrm>
          <a:off x="762000" y="1447800"/>
          <a:ext cx="6521905" cy="361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9913"/>
                <a:gridCol w="1895348"/>
                <a:gridCol w="1596644"/>
              </a:tblGrid>
              <a:tr h="5491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Carrier Category</a:t>
                      </a: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Approximate </a:t>
                      </a:r>
                      <a:r>
                        <a:rPr lang="en-US" sz="1500" kern="1200" dirty="0" smtClean="0">
                          <a:effectLst/>
                        </a:rPr>
                        <a:t>Number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effectLst/>
                        </a:rPr>
                        <a:t>of </a:t>
                      </a:r>
                      <a:r>
                        <a:rPr lang="en-US" sz="1500" kern="1200" dirty="0">
                          <a:effectLst/>
                        </a:rPr>
                        <a:t>Carriers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Percentage of </a:t>
                      </a:r>
                      <a:endParaRPr lang="en-US" sz="1500" kern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effectLst/>
                        </a:rPr>
                        <a:t>Uploaded </a:t>
                      </a:r>
                      <a:r>
                        <a:rPr lang="en-US" sz="1500" kern="1200" dirty="0">
                          <a:effectLst/>
                        </a:rPr>
                        <a:t>Crashes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Carriers Listed as Active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750K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100%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Carriers with Recent Activity</a:t>
                      </a: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“Pulse” in last 3 years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525K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100%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Carriers with Insufficient Data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325K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8%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Carriers with Sufficient Data to Be Assessed in at Least 1 BASIC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200K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92%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5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Carriers with Sufficient Negative Information to Have a Percentile Assigned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92K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83%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Carriers with At Least 1 BASIC above FMCSA Intervention Threshold</a:t>
                      </a:r>
                      <a:endParaRPr lang="en-US" sz="15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50K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45%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447800"/>
            <a:ext cx="8658225" cy="4830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73000"/>
              <a:buFont typeface="Wingdings" pitchFamily="2" charset="2"/>
              <a:buChar char="q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75000"/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CSMS is intended to prioritize FMCSA </a:t>
            </a:r>
            <a:r>
              <a:rPr lang="en-US" sz="2000" dirty="0" smtClean="0"/>
              <a:t>resources on the carriers that represent a risk to the public.</a:t>
            </a:r>
          </a:p>
          <a:p>
            <a:r>
              <a:rPr lang="en-US" sz="2000" dirty="0"/>
              <a:t>The </a:t>
            </a:r>
            <a:r>
              <a:rPr lang="en-US" sz="2000" dirty="0" smtClean="0"/>
              <a:t>CSMS succeeds in this mission. Carriers with percentiles are </a:t>
            </a:r>
            <a:r>
              <a:rPr lang="en-US" sz="2000" dirty="0"/>
              <a:t>those </a:t>
            </a:r>
            <a:r>
              <a:rPr lang="en-US" sz="2000" dirty="0" smtClean="0"/>
              <a:t>involved in the majority of crashes.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231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Pre-CSA Driver </a:t>
            </a:r>
            <a:r>
              <a:rPr lang="en-US" sz="4000" dirty="0" smtClean="0"/>
              <a:t>Study (2006)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Goal: To find out if the roadside data robust enough to support a BASIC (Behavior Analysis Safety Improvement Category) structure.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New Data Set: Individual </a:t>
            </a:r>
            <a:r>
              <a:rPr lang="en-US" dirty="0"/>
              <a:t>CMV Drivers </a:t>
            </a:r>
            <a:r>
              <a:rPr lang="en-US" dirty="0" smtClean="0"/>
              <a:t>Safety profiles based on inspections and crashes</a:t>
            </a:r>
          </a:p>
          <a:p>
            <a:pPr marL="914400" lvl="1" indent="-457200"/>
            <a:r>
              <a:rPr lang="en-US" dirty="0" smtClean="0"/>
              <a:t>“MCMIS for Drivers” </a:t>
            </a:r>
          </a:p>
          <a:p>
            <a:pPr marL="914400" lvl="1" indent="-457200"/>
            <a:r>
              <a:rPr lang="en-US" dirty="0" smtClean="0"/>
              <a:t>Precursor for Pre-employment Screening Program (PSP) and Driver Information Resource (DIR)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382000" cy="1219200"/>
          </a:xfrm>
        </p:spPr>
        <p:txBody>
          <a:bodyPr/>
          <a:lstStyle/>
          <a:p>
            <a:pPr eaLnBrk="1" hangingPunct="1"/>
            <a:r>
              <a:rPr lang="en-US" sz="4000" dirty="0"/>
              <a:t>Pre-CSA Driver </a:t>
            </a:r>
            <a:r>
              <a:rPr lang="en-US" sz="4000" dirty="0" smtClean="0"/>
              <a:t>Study Approach</a:t>
            </a:r>
            <a:endParaRPr lang="en-US" sz="4000" b="1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30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447800"/>
            <a:ext cx="8458200" cy="3124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n-US" sz="2800" dirty="0" smtClean="0"/>
              <a:t>Compared CMV drivers’ BASIC violation rates from inspections for different levels of crash involvement. 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Population: Drivers with substantial inspection history (7+ inspections excluding post-crash inspections) </a:t>
            </a:r>
            <a:endParaRPr lang="en-US" dirty="0"/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Crash involvement – Place each driver into 1 of 3 pools</a:t>
            </a:r>
          </a:p>
        </p:txBody>
      </p:sp>
      <p:graphicFrame>
        <p:nvGraphicFramePr>
          <p:cNvPr id="4300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090347"/>
              </p:ext>
            </p:extLst>
          </p:nvPr>
        </p:nvGraphicFramePr>
        <p:xfrm>
          <a:off x="2579648" y="4419600"/>
          <a:ext cx="4267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Worksheet" r:id="rId5" imgW="1924060" imgH="685678" progId="Excel.Sheet.8">
                  <p:embed/>
                </p:oleObj>
              </mc:Choice>
              <mc:Fallback>
                <p:oleObj name="Worksheet" r:id="rId5" imgW="1924060" imgH="68567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48" y="4419600"/>
                        <a:ext cx="42672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41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Pre-CSA Driver Study </a:t>
            </a:r>
            <a:r>
              <a:rPr lang="en-US" sz="4000" dirty="0" smtClean="0"/>
              <a:t>Approach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spcBef>
                <a:spcPct val="0"/>
              </a:spcBef>
              <a:buNone/>
            </a:pPr>
            <a:r>
              <a:rPr lang="en-US" sz="3200" dirty="0"/>
              <a:t>BASIC violation rate</a:t>
            </a:r>
          </a:p>
          <a:p>
            <a:pPr lvl="2" eaLnBrk="1" hangingPunct="1">
              <a:spcBef>
                <a:spcPct val="0"/>
              </a:spcBef>
              <a:buFont typeface="Symbol" pitchFamily="18" charset="2"/>
              <a:buChar char="-"/>
            </a:pPr>
            <a:r>
              <a:rPr lang="en-US" sz="2800" dirty="0"/>
              <a:t>Mapped each driver’s violations to BASICs and derived a rate</a:t>
            </a:r>
          </a:p>
          <a:p>
            <a:pPr lvl="2" eaLnBrk="1" hangingPunct="1">
              <a:spcBef>
                <a:spcPct val="0"/>
              </a:spcBef>
              <a:buFont typeface="Symbol" pitchFamily="18" charset="2"/>
              <a:buChar char="-"/>
            </a:pPr>
            <a:r>
              <a:rPr lang="en-US" sz="2800" dirty="0"/>
              <a:t>Calculated average violation rate by BASIC for drivers in each crash pool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3820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/>
              <a:t>Pre-CSA Driver Study </a:t>
            </a:r>
            <a:r>
              <a:rPr lang="en-US" sz="4000" dirty="0" smtClean="0"/>
              <a:t>Results</a:t>
            </a:r>
            <a:endParaRPr lang="en-US" sz="4000" b="1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graphicFrame>
        <p:nvGraphicFramePr>
          <p:cNvPr id="366595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77863" y="1371600"/>
          <a:ext cx="8024812" cy="489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5" imgW="7553325" imgH="4610100" progId="Excel.Sheet.8">
                  <p:embed/>
                </p:oleObj>
              </mc:Choice>
              <mc:Fallback>
                <p:oleObj name="Worksheet" r:id="rId5" imgW="7553325" imgH="4610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371600"/>
                        <a:ext cx="8024812" cy="489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2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48600" cy="1371600"/>
          </a:xfrm>
        </p:spPr>
        <p:txBody>
          <a:bodyPr/>
          <a:lstStyle/>
          <a:p>
            <a:pPr eaLnBrk="1" hangingPunct="1"/>
            <a:r>
              <a:rPr lang="en-US" sz="4000" dirty="0"/>
              <a:t>Pre-CSA Driver Study </a:t>
            </a:r>
            <a:r>
              <a:rPr lang="en-US" sz="4000" dirty="0" smtClean="0"/>
              <a:t>Conclusions</a:t>
            </a:r>
            <a:endParaRPr lang="en-US" sz="4000" b="1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34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3962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u="sng" dirty="0" smtClean="0">
                <a:cs typeface="Times New Roman" pitchFamily="18" charset="0"/>
              </a:rPr>
              <a:t>Demonstrated association</a:t>
            </a:r>
            <a:r>
              <a:rPr lang="en-US" sz="2800" dirty="0" smtClean="0">
                <a:cs typeface="Times New Roman" pitchFamily="18" charset="0"/>
              </a:rPr>
              <a:t> between poor driver safety performance in each BASIC and increase in crash involvement even using simple (non-weighted) violation rates. </a:t>
            </a: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u="sng" dirty="0" smtClean="0"/>
              <a:t>Strongest associations</a:t>
            </a:r>
            <a:r>
              <a:rPr lang="en-US" sz="2800" dirty="0" smtClean="0"/>
              <a:t> occur in BASICs directly related to driver behavior behind the wheel, rather than vehicle or cargo-related BASICs.</a:t>
            </a:r>
          </a:p>
          <a:p>
            <a:pPr lvl="1" eaLnBrk="1" hangingPunct="1"/>
            <a:r>
              <a:rPr lang="en-US" sz="2400" dirty="0" smtClean="0"/>
              <a:t>Confirms Large Truck Crash Causation Study results.</a:t>
            </a:r>
          </a:p>
        </p:txBody>
      </p:sp>
    </p:spTree>
    <p:extLst>
      <p:ext uri="{BB962C8B-B14F-4D97-AF65-F5344CB8AC3E}">
        <p14:creationId xmlns:p14="http://schemas.microsoft.com/office/powerpoint/2010/main" val="21314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58225" cy="4830763"/>
          </a:xfrm>
        </p:spPr>
        <p:txBody>
          <a:bodyPr/>
          <a:lstStyle/>
          <a:p>
            <a:r>
              <a:rPr lang="en-US" sz="3600" dirty="0" smtClean="0"/>
              <a:t>Pre-CSA Driver-Based Study: Confirms association between BASICs and crash risk</a:t>
            </a:r>
          </a:p>
          <a:p>
            <a:r>
              <a:rPr lang="en-US" sz="3600" b="1" dirty="0" smtClean="0"/>
              <a:t>Driver Regression Model</a:t>
            </a:r>
          </a:p>
          <a:p>
            <a:pPr lvl="1"/>
            <a:r>
              <a:rPr lang="en-US" sz="3200" dirty="0" smtClean="0"/>
              <a:t>Major component in assigning severity weights in SMS</a:t>
            </a:r>
          </a:p>
          <a:p>
            <a:r>
              <a:rPr lang="en-US" sz="3600" dirty="0" smtClean="0"/>
              <a:t>CSMS Effectiveness Test</a:t>
            </a:r>
          </a:p>
          <a:p>
            <a:pPr lvl="1"/>
            <a:r>
              <a:rPr lang="en-US" dirty="0" smtClean="0"/>
              <a:t>Carrier based crash-risk model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 Regression Model (2007)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Goal: To provide a better means of identifying safety  problems by weighting violations within a BASIC based on crash risk.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Model results were the basis of the SMS violation severity weights.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1338</Words>
  <Application>Microsoft Office PowerPoint</Application>
  <PresentationFormat>On-screen Show (4:3)</PresentationFormat>
  <Paragraphs>251</Paragraphs>
  <Slides>23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Worksheet</vt:lpstr>
      <vt:lpstr>PowerPoint Presentation</vt:lpstr>
      <vt:lpstr>Topics</vt:lpstr>
      <vt:lpstr>Pre-CSA Driver Study (2006)</vt:lpstr>
      <vt:lpstr>Pre-CSA Driver Study Approach</vt:lpstr>
      <vt:lpstr>Pre-CSA Driver Study Approach (cont.)</vt:lpstr>
      <vt:lpstr>Pre-CSA Driver Study Results</vt:lpstr>
      <vt:lpstr>Pre-CSA Driver Study Conclusions</vt:lpstr>
      <vt:lpstr>Topics</vt:lpstr>
      <vt:lpstr>Driver Regression Model (2007)</vt:lpstr>
      <vt:lpstr>Driver Regression Model Approach</vt:lpstr>
      <vt:lpstr>Driver Regression Model Approach</vt:lpstr>
      <vt:lpstr>Driver Regression Model Results</vt:lpstr>
      <vt:lpstr>Driver Regression Model Conclusion</vt:lpstr>
      <vt:lpstr>Topics</vt:lpstr>
      <vt:lpstr>CSMS Effectiveness Test (2007 to Present)</vt:lpstr>
      <vt:lpstr>CSMS Effectiveness Test Timeline</vt:lpstr>
      <vt:lpstr>CSMS Effectiveness – HOS Compliance BASIC</vt:lpstr>
      <vt:lpstr>CSMS Effectiveness – Vehicle Maintenance BASIC</vt:lpstr>
      <vt:lpstr>CSMS Effectiveness – Driver Fitness</vt:lpstr>
      <vt:lpstr>CSMS Effectiveness – Driver Fitness</vt:lpstr>
      <vt:lpstr>CSMS Effectiveness – Results</vt:lpstr>
      <vt:lpstr>Summary</vt:lpstr>
      <vt:lpstr>Summary: Crash Coverage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Mandler</dc:creator>
  <cp:lastModifiedBy>Tony</cp:lastModifiedBy>
  <cp:revision>25</cp:revision>
  <dcterms:created xsi:type="dcterms:W3CDTF">2012-03-27T14:11:32Z</dcterms:created>
  <dcterms:modified xsi:type="dcterms:W3CDTF">2012-12-05T20:38:28Z</dcterms:modified>
</cp:coreProperties>
</file>