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12"/>
  </p:notesMasterIdLst>
  <p:sldIdLst>
    <p:sldId id="256" r:id="rId2"/>
    <p:sldId id="312" r:id="rId3"/>
    <p:sldId id="314" r:id="rId4"/>
    <p:sldId id="315" r:id="rId5"/>
    <p:sldId id="311" r:id="rId6"/>
    <p:sldId id="308" r:id="rId7"/>
    <p:sldId id="306" r:id="rId8"/>
    <p:sldId id="316" r:id="rId9"/>
    <p:sldId id="319" r:id="rId10"/>
    <p:sldId id="318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4HTBN" initials="A" lastIdx="3" clrIdx="0"/>
  <p:cmAuthor id="1" name="TADSXW-DA" initials="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2D2DF7"/>
    <a:srgbClr val="A2A050"/>
    <a:srgbClr val="CCCC99"/>
    <a:srgbClr val="C2C184"/>
    <a:srgbClr val="B2B2B2"/>
    <a:srgbClr val="4242F8"/>
    <a:srgbClr val="5868FE"/>
    <a:srgbClr val="5D5D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1" autoAdjust="0"/>
    <p:restoredTop sz="94454" autoAdjust="0"/>
  </p:normalViewPr>
  <p:slideViewPr>
    <p:cSldViewPr>
      <p:cViewPr>
        <p:scale>
          <a:sx n="66" d="100"/>
          <a:sy n="66" d="100"/>
        </p:scale>
        <p:origin x="-162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9BDC3785-11FB-452B-8BA2-93F5CA089F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77D5D-339F-4E4F-A92E-3D4185580C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77D5D-339F-4E4F-A92E-3D4185580C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CC1A39-BDB2-4BA4-9AE6-0A473C333D5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550114-A80E-4769-A36D-A325FBC4D000}" type="slidenum">
              <a:rPr lang="en-US"/>
              <a:pPr/>
              <a:t>10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752600" cy="48768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5" name="Line 10"/>
          <p:cNvSpPr>
            <a:spLocks noChangeShapeType="1"/>
          </p:cNvSpPr>
          <p:nvPr userDrawn="1"/>
        </p:nvSpPr>
        <p:spPr bwMode="auto">
          <a:xfrm>
            <a:off x="635000" y="685800"/>
            <a:ext cx="8077200" cy="0"/>
          </a:xfrm>
          <a:prstGeom prst="line">
            <a:avLst/>
          </a:prstGeom>
          <a:noFill/>
          <a:ln w="444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964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964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B7C22-55EF-4943-B205-DD358A2BB6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D9E4-AEFC-4A2E-982E-CB7813BA27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63513"/>
            <a:ext cx="1943100" cy="5967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63513"/>
            <a:ext cx="5676900" cy="5967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F316B-EEA5-4B09-AA63-135F0AD758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35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8A178-2931-4862-8DA9-4386DDD94F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64997-AD74-4D16-9868-1667BB5E7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8B3FF-9A47-4246-9ADF-326BA21EDBD5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E0A3A-FB94-42BB-87C5-9F89E18AE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E07DD-0B5A-4B7D-9FC5-B0B4B25211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BD2C6-BCD1-4BF1-A7FE-4BA317C2E3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F932A-9688-4160-8ED1-D7F5CFFB16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591EA-E9C9-45EA-9312-FA138100B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3B584-BC2E-47B9-A895-6BFA69294E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2B14F-4A4D-4D15-9C7F-4A8FBC96F8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70E8-62AF-4DE9-9414-ED889A7D2E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132FC-5092-49D1-BE72-0C912D479C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rgbClr val="FFFFEF"/>
          </a:fgClr>
          <a:bgClr>
            <a:srgbClr val="F0EFE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719638"/>
            <a:chOff x="0" y="0"/>
            <a:chExt cx="5472" cy="3072"/>
          </a:xfrm>
        </p:grpSpPr>
        <p:sp>
          <p:nvSpPr>
            <p:cNvPr id="6861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6861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22"/>
              </a:xfrm>
              <a:prstGeom prst="rect">
                <a:avLst/>
              </a:prstGeom>
              <a:solidFill>
                <a:srgbClr val="B2B2B2">
                  <a:alpha val="60001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6861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635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861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861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912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1A7AF93-4152-4373-92BD-3D0B455EE7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5" r:id="rId13"/>
    <p:sldLayoutId id="214748380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Arial" charset="0"/>
        </a:defRPr>
      </a:lvl9pPr>
    </p:titleStyle>
    <p:bodyStyle>
      <a:lvl1pPr marL="174625" indent="-174625" algn="l" rtl="0" eaLnBrk="0" fontAlgn="base" hangingPunct="0">
        <a:spcBef>
          <a:spcPct val="20000"/>
        </a:spcBef>
        <a:spcAft>
          <a:spcPct val="40000"/>
        </a:spcAft>
        <a:buClr>
          <a:srgbClr val="003366"/>
        </a:buClr>
        <a:buSzPct val="9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65138" indent="-174625" algn="l" rtl="0" eaLnBrk="0" fontAlgn="base" hangingPunct="0">
        <a:spcBef>
          <a:spcPct val="20000"/>
        </a:spcBef>
        <a:spcAft>
          <a:spcPct val="0"/>
        </a:spcAft>
        <a:buClr>
          <a:srgbClr val="A2A050"/>
        </a:buClr>
        <a:buSzPct val="7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071563"/>
            <a:ext cx="6629400" cy="2209800"/>
          </a:xfrm>
        </p:spPr>
        <p:txBody>
          <a:bodyPr/>
          <a:lstStyle/>
          <a:p>
            <a:pPr algn="ctr" eaLnBrk="1" hangingPunct="1"/>
            <a:r>
              <a:rPr lang="en-US" sz="3200" b="0" dirty="0" smtClean="0"/>
              <a:t>DOT Office of Inspector </a:t>
            </a:r>
            <a:r>
              <a:rPr lang="en-US" sz="3200" b="0" dirty="0" smtClean="0"/>
              <a:t>General  </a:t>
            </a:r>
            <a:r>
              <a:rPr lang="en-US" sz="3600" b="0" dirty="0" smtClean="0"/>
              <a:t/>
            </a:r>
            <a:br>
              <a:rPr lang="en-US" sz="3600" b="0" dirty="0" smtClean="0"/>
            </a:br>
            <a:r>
              <a:rPr lang="en-US" sz="3600" b="0" dirty="0" smtClean="0"/>
              <a:t>Roles and Mission </a:t>
            </a:r>
            <a:r>
              <a:rPr lang="en-US" sz="3600" b="0" dirty="0" smtClean="0"/>
              <a:t/>
            </a:r>
            <a:br>
              <a:rPr lang="en-US" sz="3600" b="0" dirty="0" smtClean="0"/>
            </a:br>
            <a:r>
              <a:rPr lang="en-US" sz="3600" b="0" dirty="0" smtClean="0"/>
              <a:t>and </a:t>
            </a:r>
            <a:r>
              <a:rPr lang="en-US" sz="3200" b="0" dirty="0" smtClean="0"/>
              <a:t>FMCSA Related Work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352800"/>
            <a:ext cx="6858000" cy="2209800"/>
          </a:xfrm>
        </p:spPr>
        <p:txBody>
          <a:bodyPr/>
          <a:lstStyle/>
          <a:p>
            <a:pPr eaLnBrk="1" hangingPunct="1"/>
            <a:r>
              <a:rPr lang="en-US" i="1" dirty="0" smtClean="0"/>
              <a:t>Briefing to Motor Carrier Safety Advisory </a:t>
            </a:r>
            <a:r>
              <a:rPr lang="en-US" i="1" dirty="0" smtClean="0"/>
              <a:t>Committee</a:t>
            </a:r>
            <a:br>
              <a:rPr lang="en-US" i="1" dirty="0" smtClean="0"/>
            </a:br>
            <a:r>
              <a:rPr lang="en-US" i="1" dirty="0" smtClean="0"/>
              <a:t>November 20, 2012</a:t>
            </a:r>
          </a:p>
          <a:p>
            <a:pPr lvl="0"/>
            <a:r>
              <a:rPr lang="en-US" i="1" dirty="0" smtClean="0"/>
              <a:t>Assistant Inspector General for Highway and Transit Audits</a:t>
            </a:r>
          </a:p>
          <a:p>
            <a:pPr lvl="0"/>
            <a:r>
              <a:rPr lang="en-US" i="1" dirty="0" smtClean="0"/>
              <a:t> Joe  </a:t>
            </a:r>
            <a:r>
              <a:rPr lang="en-US" i="1" dirty="0" err="1" smtClean="0"/>
              <a:t>Comé</a:t>
            </a:r>
            <a:r>
              <a:rPr lang="en-US" i="1" dirty="0" smtClean="0"/>
              <a:t> (202.366.0377</a:t>
            </a:r>
            <a:r>
              <a:rPr lang="en-US" i="1" dirty="0" smtClean="0"/>
              <a:t>)</a:t>
            </a:r>
          </a:p>
          <a:p>
            <a:pPr eaLnBrk="1" hangingPunct="1"/>
            <a:endParaRPr lang="en-US" sz="2400" i="1" dirty="0" smtClean="0"/>
          </a:p>
        </p:txBody>
      </p:sp>
      <p:pic>
        <p:nvPicPr>
          <p:cNvPr id="3076" name="Picture 12" descr="dot1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25" y="1023938"/>
            <a:ext cx="1150938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47800"/>
            <a:ext cx="6408738" cy="8350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Questions &amp; Comments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52600" y="2895600"/>
            <a:ext cx="6400800" cy="2286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b="1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 smtClean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24AC0-5A1F-4794-95C3-45C8DF2E5E36}" type="slidenum">
              <a:rPr lang="en-US">
                <a:solidFill>
                  <a:schemeClr val="tx1"/>
                </a:solidFill>
                <a:latin typeface="+mn-lt"/>
              </a:rPr>
              <a:pPr>
                <a:defRPr/>
              </a:pPr>
              <a:t>10</a:t>
            </a:fld>
            <a:endParaRPr lang="en-US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029" name="Picture 5" descr="C:\Documents and Settings\a0hdlm\Local Settings\Temporary Internet Files\Content.IE5\41S8OO7D\MC90032012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971800"/>
            <a:ext cx="3697591" cy="2626501"/>
          </a:xfrm>
          <a:prstGeom prst="rect">
            <a:avLst/>
          </a:prstGeo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3513"/>
            <a:ext cx="7772400" cy="1143000"/>
          </a:xfrm>
        </p:spPr>
        <p:txBody>
          <a:bodyPr/>
          <a:lstStyle/>
          <a:p>
            <a:r>
              <a:rPr lang="en-US" sz="3200" dirty="0" smtClean="0"/>
              <a:t>Key Areas for Discussion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530725"/>
          </a:xfrm>
        </p:spPr>
        <p:txBody>
          <a:bodyPr/>
          <a:lstStyle/>
          <a:p>
            <a:pPr lvl="1">
              <a:spcAft>
                <a:spcPts val="1800"/>
              </a:spcAft>
            </a:pPr>
            <a:r>
              <a:rPr lang="en-US" sz="2800" dirty="0" smtClean="0"/>
              <a:t>Our Role and Organization</a:t>
            </a:r>
            <a:endParaRPr lang="en-US" sz="2800" dirty="0" smtClean="0"/>
          </a:p>
          <a:p>
            <a:pPr lvl="1">
              <a:spcAft>
                <a:spcPts val="1800"/>
              </a:spcAft>
            </a:pPr>
            <a:r>
              <a:rPr lang="en-US" sz="2800" dirty="0" smtClean="0"/>
              <a:t>Recently Completed and Ongoing </a:t>
            </a:r>
            <a:br>
              <a:rPr lang="en-US" sz="2800" dirty="0" smtClean="0"/>
            </a:br>
            <a:r>
              <a:rPr lang="en-US" sz="2800" dirty="0" smtClean="0"/>
              <a:t>FMCSA-Related  Work</a:t>
            </a:r>
          </a:p>
          <a:p>
            <a:pPr lvl="1">
              <a:spcAft>
                <a:spcPts val="1800"/>
              </a:spcAft>
            </a:pPr>
            <a:r>
              <a:rPr lang="en-US" sz="2800" dirty="0" smtClean="0"/>
              <a:t>How We Select  Audit Topics for Review</a:t>
            </a:r>
          </a:p>
          <a:p>
            <a:pPr lvl="1">
              <a:spcAft>
                <a:spcPts val="1800"/>
              </a:spcAft>
            </a:pPr>
            <a:r>
              <a:rPr lang="en-US" sz="2800" dirty="0" smtClean="0"/>
              <a:t>How We Conduct Our Audit Work</a:t>
            </a:r>
          </a:p>
          <a:p>
            <a:pPr lvl="1">
              <a:spcAft>
                <a:spcPts val="1800"/>
              </a:spcAft>
            </a:pPr>
            <a:r>
              <a:rPr lang="en-US" sz="2800" dirty="0" smtClean="0"/>
              <a:t>Questions</a:t>
            </a:r>
          </a:p>
          <a:p>
            <a:pPr lvl="1">
              <a:spcAft>
                <a:spcPts val="1800"/>
              </a:spcAft>
            </a:pPr>
            <a:endParaRPr lang="en-US" sz="2000" dirty="0" smtClean="0"/>
          </a:p>
          <a:p>
            <a:pPr lvl="1">
              <a:spcAft>
                <a:spcPts val="1800"/>
              </a:spcAft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lvl="1">
              <a:spcAft>
                <a:spcPts val="1800"/>
              </a:spcAft>
              <a:buNone/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lvl="1">
              <a:spcAft>
                <a:spcPts val="600"/>
              </a:spcAft>
            </a:pPr>
            <a:endParaRPr lang="en-US" sz="1600" b="1" i="1" dirty="0" smtClean="0">
              <a:solidFill>
                <a:srgbClr val="FF0000"/>
              </a:solidFill>
            </a:endParaRPr>
          </a:p>
          <a:p>
            <a:pPr lvl="1">
              <a:spcAft>
                <a:spcPts val="600"/>
              </a:spcAft>
            </a:pPr>
            <a:endParaRPr lang="en-US" sz="1600" b="1" dirty="0" smtClean="0">
              <a:solidFill>
                <a:srgbClr val="FF0000"/>
              </a:solidFill>
            </a:endParaRPr>
          </a:p>
          <a:p>
            <a:pPr lvl="1">
              <a:spcAft>
                <a:spcPts val="600"/>
              </a:spcAft>
            </a:pPr>
            <a:endParaRPr lang="en-US" sz="2000" i="1" dirty="0" smtClean="0"/>
          </a:p>
          <a:p>
            <a:pPr lvl="1">
              <a:spcAft>
                <a:spcPts val="600"/>
              </a:spcAft>
            </a:pPr>
            <a:endParaRPr lang="en-US" sz="1600" b="1" dirty="0" smtClean="0"/>
          </a:p>
          <a:p>
            <a:pPr lvl="1">
              <a:spcAft>
                <a:spcPts val="600"/>
              </a:spcAf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E07DD-0B5A-4B7D-9FC5-B0B4B25211F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DOT OIG: A Brief Introduction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1461EB6-A85D-4B02-8735-C413323017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3920" cy="449580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sz="2200" b="1" dirty="0" smtClean="0"/>
              <a:t>Statutory Responsibilities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Conduct independent and objective audits and investigations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Promote economy, efficiency, and effectiveness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Prevent and detect waste, fraud, and abuse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Review pending legislation and regulations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Keep the Secretary and Congress fully and currently informed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OIG audits and investigations identify vulnerabilities to DOT programs and operations, and capitalize on new and improved approaches for addressing them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DOT OIG’s Organization</a:t>
            </a:r>
            <a:endParaRPr lang="en-US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1461EB6-A85D-4B02-8735-C413323017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1763713"/>
            <a:ext cx="2057400" cy="4070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defRPr/>
            </a:pPr>
            <a:r>
              <a:rPr lang="en-US" sz="1200" b="1" dirty="0">
                <a:latin typeface="Arial" charset="0"/>
              </a:rPr>
              <a:t>Regional Offices</a:t>
            </a:r>
            <a:endParaRPr lang="en-US" sz="1200" i="1" dirty="0">
              <a:latin typeface="Arial" charset="0"/>
            </a:endParaRPr>
          </a:p>
          <a:p>
            <a:pPr>
              <a:spcBef>
                <a:spcPts val="300"/>
              </a:spcBef>
              <a:defRPr/>
            </a:pPr>
            <a:r>
              <a:rPr lang="en-US" sz="1200" i="1" dirty="0">
                <a:latin typeface="Arial" charset="0"/>
              </a:rPr>
              <a:t>Audit</a:t>
            </a:r>
            <a:r>
              <a:rPr lang="en-US" sz="1200" dirty="0">
                <a:latin typeface="Arial" charset="0"/>
              </a:rPr>
              <a:t> 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Atlanta, GA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Baltimore, MD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Cambridge, MA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Fort Worth, TX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New York, NY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Oklahoma City, OK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San Francisco, CA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Seattle, WA</a:t>
            </a:r>
          </a:p>
          <a:p>
            <a:pPr>
              <a:spcBef>
                <a:spcPts val="300"/>
              </a:spcBef>
              <a:defRPr/>
            </a:pPr>
            <a:r>
              <a:rPr lang="en-US" sz="1200" i="1" dirty="0">
                <a:latin typeface="Arial" charset="0"/>
              </a:rPr>
              <a:t>Investigations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Cambridge, MA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Chicago, IL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Fort Worth, TX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New York, NY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San Francisco, CA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Sunrise, FL</a:t>
            </a:r>
          </a:p>
          <a:p>
            <a:pPr marL="119063" indent="-119063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latin typeface="Arial" charset="0"/>
              </a:rPr>
              <a:t>Washington DC </a:t>
            </a:r>
          </a:p>
        </p:txBody>
      </p:sp>
      <p:grpSp>
        <p:nvGrpSpPr>
          <p:cNvPr id="5" name="Group 11"/>
          <p:cNvGrpSpPr/>
          <p:nvPr/>
        </p:nvGrpSpPr>
        <p:grpSpPr>
          <a:xfrm>
            <a:off x="476250" y="1676400"/>
            <a:ext cx="6081027" cy="4572000"/>
            <a:chOff x="476250" y="1676400"/>
            <a:chExt cx="6081027" cy="4572000"/>
          </a:xfrm>
        </p:grpSpPr>
        <p:sp>
          <p:nvSpPr>
            <p:cNvPr id="10" name="Rectangle 9"/>
            <p:cNvSpPr/>
            <p:nvPr/>
          </p:nvSpPr>
          <p:spPr>
            <a:xfrm>
              <a:off x="476517" y="5791200"/>
              <a:ext cx="608076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7"/>
            <p:cNvSpPr txBox="1">
              <a:spLocks noChangeArrowheads="1"/>
            </p:cNvSpPr>
            <p:nvPr/>
          </p:nvSpPr>
          <p:spPr bwMode="auto">
            <a:xfrm>
              <a:off x="704850" y="5791200"/>
              <a:ext cx="1066800" cy="307975"/>
            </a:xfrm>
            <a:prstGeom prst="rect">
              <a:avLst/>
            </a:prstGeom>
            <a:noFill/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700" b="1" dirty="0">
                  <a:latin typeface="Arial" pitchFamily="34" charset="0"/>
                  <a:cs typeface="Arial" pitchFamily="34" charset="0"/>
                </a:rPr>
                <a:t>Deputy Assistant Inspector General</a:t>
              </a:r>
            </a:p>
          </p:txBody>
        </p:sp>
        <p:sp>
          <p:nvSpPr>
            <p:cNvPr id="8" name="TextBox 8"/>
            <p:cNvSpPr txBox="1">
              <a:spLocks noChangeArrowheads="1"/>
            </p:cNvSpPr>
            <p:nvPr/>
          </p:nvSpPr>
          <p:spPr bwMode="auto">
            <a:xfrm>
              <a:off x="3067050" y="5791200"/>
              <a:ext cx="1066800" cy="307975"/>
            </a:xfrm>
            <a:prstGeom prst="rect">
              <a:avLst/>
            </a:prstGeom>
            <a:noFill/>
            <a:ln w="9525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700" b="1" dirty="0">
                  <a:latin typeface="Arial" pitchFamily="34" charset="0"/>
                  <a:cs typeface="Arial" pitchFamily="34" charset="0"/>
                </a:rPr>
                <a:t>Deputy Assistant Inspector General</a:t>
              </a:r>
            </a:p>
          </p:txBody>
        </p:sp>
        <p:pic>
          <p:nvPicPr>
            <p:cNvPr id="6" name="Picture 3" descr="Org Chart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6250" y="1676400"/>
              <a:ext cx="6076950" cy="411480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3513"/>
            <a:ext cx="7772400" cy="1143000"/>
          </a:xfrm>
        </p:spPr>
        <p:txBody>
          <a:bodyPr/>
          <a:lstStyle/>
          <a:p>
            <a:pPr algn="ctr"/>
            <a:r>
              <a:rPr lang="en-US" sz="2800" dirty="0" smtClean="0"/>
              <a:t>Recent </a:t>
            </a:r>
            <a:r>
              <a:rPr lang="en-US" sz="2800" dirty="0" smtClean="0"/>
              <a:t>FMCSA-Related Testimony or Audit Reports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530725"/>
          </a:xfrm>
        </p:spPr>
        <p:txBody>
          <a:bodyPr/>
          <a:lstStyle/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Testimony</a:t>
            </a:r>
            <a:r>
              <a:rPr lang="en-US" sz="2000" dirty="0" smtClean="0"/>
              <a:t>:</a:t>
            </a:r>
            <a:r>
              <a:rPr lang="en-US" sz="1800" dirty="0" smtClean="0"/>
              <a:t>  </a:t>
            </a:r>
            <a:r>
              <a:rPr lang="en-US" sz="1800" dirty="0" smtClean="0"/>
              <a:t>Principal </a:t>
            </a:r>
            <a:r>
              <a:rPr lang="en-US" sz="1800" dirty="0" smtClean="0"/>
              <a:t>Assistant Inspector General for Investigations Timothy </a:t>
            </a:r>
            <a:r>
              <a:rPr lang="en-US" sz="1800" dirty="0" smtClean="0"/>
              <a:t>Barry Testified </a:t>
            </a:r>
            <a:r>
              <a:rPr lang="en-US" sz="1800" dirty="0" smtClean="0"/>
              <a:t>before the Senate Committee on Commerce, Science, and Transportation</a:t>
            </a:r>
            <a:r>
              <a:rPr lang="en-US" sz="1800" dirty="0" smtClean="0"/>
              <a:t>, on  Investigative Work Involving Household Goods Transportation Fraud-September </a:t>
            </a:r>
            <a:r>
              <a:rPr lang="en-US" sz="1800" dirty="0" smtClean="0"/>
              <a:t>2012</a:t>
            </a:r>
            <a:r>
              <a:rPr lang="en-US" sz="1800" dirty="0" smtClean="0"/>
              <a:t>.</a:t>
            </a:r>
            <a:br>
              <a:rPr lang="en-US" sz="1800" dirty="0" smtClean="0"/>
            </a:br>
            <a:endParaRPr lang="en-US" sz="1800" dirty="0" smtClean="0"/>
          </a:p>
          <a:p>
            <a:pPr lvl="1">
              <a:spcAft>
                <a:spcPts val="1800"/>
              </a:spcAft>
            </a:pPr>
            <a:r>
              <a:rPr lang="en-US" sz="2000" dirty="0" smtClean="0"/>
              <a:t>Audit Report: </a:t>
            </a:r>
            <a:r>
              <a:rPr lang="en-US" sz="1800" dirty="0" smtClean="0"/>
              <a:t>Increased Participation and Improved Oversight Mechanisms Would Benefit the NAFTA Pilot </a:t>
            </a:r>
            <a:r>
              <a:rPr lang="en-US" sz="1800" dirty="0" smtClean="0"/>
              <a:t>Program-Issued August 2012.</a:t>
            </a:r>
            <a:endParaRPr lang="en-US" sz="1800" dirty="0" smtClean="0"/>
          </a:p>
          <a:p>
            <a:pPr lvl="1">
              <a:spcAft>
                <a:spcPts val="1800"/>
              </a:spcAft>
            </a:pPr>
            <a:r>
              <a:rPr lang="en-US" sz="2000" dirty="0" smtClean="0"/>
              <a:t>Audit Report: </a:t>
            </a:r>
            <a:r>
              <a:rPr lang="en-US" sz="1800" dirty="0" smtClean="0"/>
              <a:t>Timely and Targeted FMCSA Action is Needed to Fully Address National Transportation Safety Board Recommendations for Improving Passenger Carrier Oversight </a:t>
            </a:r>
            <a:r>
              <a:rPr lang="en-US" sz="1800" dirty="0" smtClean="0"/>
              <a:t>–Issued April 2012.</a:t>
            </a:r>
            <a:endParaRPr lang="en-US" sz="1800" dirty="0" smtClean="0"/>
          </a:p>
          <a:p>
            <a:pPr lvl="1">
              <a:spcAft>
                <a:spcPts val="1800"/>
              </a:spcAft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lvl="1">
              <a:spcAft>
                <a:spcPts val="1800"/>
              </a:spcAft>
              <a:buNone/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lvl="1">
              <a:spcAft>
                <a:spcPts val="600"/>
              </a:spcAft>
            </a:pPr>
            <a:endParaRPr lang="en-US" sz="1600" b="1" i="1" dirty="0" smtClean="0">
              <a:solidFill>
                <a:srgbClr val="FF0000"/>
              </a:solidFill>
            </a:endParaRPr>
          </a:p>
          <a:p>
            <a:pPr lvl="1">
              <a:spcAft>
                <a:spcPts val="600"/>
              </a:spcAft>
            </a:pPr>
            <a:endParaRPr lang="en-US" sz="1600" b="1" dirty="0" smtClean="0">
              <a:solidFill>
                <a:srgbClr val="FF0000"/>
              </a:solidFill>
            </a:endParaRPr>
          </a:p>
          <a:p>
            <a:pPr lvl="1">
              <a:spcAft>
                <a:spcPts val="600"/>
              </a:spcAft>
            </a:pPr>
            <a:endParaRPr lang="en-US" sz="2000" i="1" dirty="0" smtClean="0"/>
          </a:p>
          <a:p>
            <a:pPr lvl="1">
              <a:spcAft>
                <a:spcPts val="600"/>
              </a:spcAft>
            </a:pPr>
            <a:endParaRPr lang="en-US" sz="1600" b="1" dirty="0" smtClean="0"/>
          </a:p>
          <a:p>
            <a:pPr lvl="1">
              <a:spcAft>
                <a:spcPts val="600"/>
              </a:spcAf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E07DD-0B5A-4B7D-9FC5-B0B4B25211F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EFD6A-49E6-4D16-A474-B6D03F322CA3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Ongoing </a:t>
            </a:r>
            <a:r>
              <a:rPr lang="en-US" sz="3600" dirty="0" smtClean="0"/>
              <a:t>Audit Work </a:t>
            </a:r>
            <a:endParaRPr lang="en-US" sz="36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772400" cy="5024438"/>
          </a:xfrm>
        </p:spPr>
        <p:txBody>
          <a:bodyPr/>
          <a:lstStyle/>
          <a:p>
            <a:pPr lvl="1" eaLnBrk="1" hangingPunct="1"/>
            <a:endParaRPr lang="en-US" sz="800" dirty="0" smtClean="0"/>
          </a:p>
          <a:p>
            <a:pPr eaLnBrk="1" hangingPunct="1"/>
            <a:endParaRPr lang="en-US" dirty="0" smtClean="0"/>
          </a:p>
          <a:p>
            <a:r>
              <a:rPr lang="en-US" b="1" dirty="0" smtClean="0"/>
              <a:t>Follow-up Audit Initiated of NAFTA Cross-Border Safety </a:t>
            </a:r>
            <a:r>
              <a:rPr lang="en-US" b="1" dirty="0" smtClean="0"/>
              <a:t>Requirements-Audit Announced in August 2012</a:t>
            </a:r>
          </a:p>
          <a:p>
            <a:pPr lvl="1" eaLnBrk="1" hangingPunct="1">
              <a:defRPr/>
            </a:pPr>
            <a:r>
              <a:rPr lang="en-US" i="1" dirty="0" smtClean="0"/>
              <a:t>Audit </a:t>
            </a:r>
            <a:r>
              <a:rPr lang="en-US" i="1" dirty="0" smtClean="0"/>
              <a:t>Objectives: </a:t>
            </a:r>
            <a:r>
              <a:rPr lang="en-US" dirty="0" smtClean="0"/>
              <a:t>To </a:t>
            </a:r>
            <a:r>
              <a:rPr lang="en-US" dirty="0" smtClean="0"/>
              <a:t>determine </a:t>
            </a:r>
            <a:r>
              <a:rPr lang="en-US" dirty="0" smtClean="0"/>
              <a:t>whether: (1) FMCSA continues to comply with the safety requirements set forth in Section 350(c); and (2) FMCSA has taken sufficient action to implement our prior recommendations for improving its capacity to perform bus inspections at United States–Mexico border crossings</a:t>
            </a:r>
            <a:r>
              <a:rPr lang="en-US" dirty="0" smtClean="0"/>
              <a:t>.</a:t>
            </a:r>
          </a:p>
          <a:p>
            <a:pPr lvl="1" eaLnBrk="1" hangingPunct="1">
              <a:buNone/>
              <a:defRPr/>
            </a:pPr>
            <a:endParaRPr lang="en-US" b="1" dirty="0" smtClean="0"/>
          </a:p>
          <a:p>
            <a:pPr lvl="1" eaLnBrk="1" hangingPunct="1">
              <a:defRPr/>
            </a:pPr>
            <a:r>
              <a:rPr lang="en-US" i="1" dirty="0" smtClean="0"/>
              <a:t>Status</a:t>
            </a:r>
            <a:r>
              <a:rPr lang="en-US" i="1" dirty="0" smtClean="0"/>
              <a:t>: </a:t>
            </a:r>
            <a:r>
              <a:rPr lang="en-US" dirty="0" smtClean="0"/>
              <a:t>Ongoing</a:t>
            </a:r>
          </a:p>
          <a:p>
            <a:pPr lvl="1" eaLnBrk="1" hangingPunct="1">
              <a:defRPr/>
            </a:pPr>
            <a:endParaRPr lang="en-US" dirty="0" smtClean="0"/>
          </a:p>
          <a:p>
            <a:r>
              <a:rPr lang="en-US" b="1" dirty="0" smtClean="0"/>
              <a:t>Request from House Committee on Transportation and Infrastructure to review FMCSA’s Compliance, Safety, Accountability (CSA) program.—Requested in October 2012.  </a:t>
            </a:r>
          </a:p>
          <a:p>
            <a:pPr lvl="1" eaLnBrk="1" hangingPunct="1">
              <a:defRPr/>
            </a:pPr>
            <a:r>
              <a:rPr lang="en-US" i="1" dirty="0" smtClean="0"/>
              <a:t>Status: </a:t>
            </a:r>
            <a:r>
              <a:rPr lang="en-US" i="1" dirty="0" smtClean="0"/>
              <a:t>Planning Underway.</a:t>
            </a:r>
            <a:endParaRPr lang="en-US" i="1" dirty="0" smtClean="0"/>
          </a:p>
          <a:p>
            <a:endParaRPr lang="en-US" dirty="0" smtClean="0"/>
          </a:p>
          <a:p>
            <a:pPr lvl="1" eaLnBrk="1" hangingPunct="1">
              <a:buNone/>
              <a:defRPr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EFD6A-49E6-4D16-A474-B6D03F322CA3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How We Select our Audit Work</a:t>
            </a:r>
            <a:endParaRPr lang="en-US" sz="36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1638"/>
            <a:ext cx="7924800" cy="4876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Requested Reviews</a:t>
            </a:r>
          </a:p>
          <a:p>
            <a:pPr lvl="1" eaLnBrk="1" hangingPunct="1"/>
            <a:r>
              <a:rPr lang="en-US" sz="2600" dirty="0" smtClean="0"/>
              <a:t>Congressional Requests</a:t>
            </a:r>
          </a:p>
          <a:p>
            <a:pPr lvl="1" eaLnBrk="1" hangingPunct="1"/>
            <a:r>
              <a:rPr lang="en-US" sz="2600" dirty="0" smtClean="0"/>
              <a:t>Secretarial or Modal Requests</a:t>
            </a:r>
            <a:br>
              <a:rPr lang="en-US" sz="2600" dirty="0" smtClean="0"/>
            </a:br>
            <a:endParaRPr lang="en-US" sz="2600" dirty="0" smtClean="0"/>
          </a:p>
          <a:p>
            <a:pPr eaLnBrk="1" hangingPunct="1"/>
            <a:r>
              <a:rPr lang="en-US" sz="2800" dirty="0" smtClean="0"/>
              <a:t>Self-Initiated Reviews</a:t>
            </a:r>
          </a:p>
          <a:p>
            <a:pPr lvl="1" eaLnBrk="1" hangingPunct="1"/>
            <a:r>
              <a:rPr lang="en-US" sz="2600" dirty="0" smtClean="0"/>
              <a:t>Alignment with Strategic </a:t>
            </a:r>
            <a:r>
              <a:rPr lang="en-US" sz="2600" dirty="0" smtClean="0"/>
              <a:t>Plans</a:t>
            </a:r>
            <a:endParaRPr lang="en-US" sz="2600" dirty="0" smtClean="0"/>
          </a:p>
          <a:p>
            <a:pPr lvl="1" eaLnBrk="1" hangingPunct="1"/>
            <a:r>
              <a:rPr lang="en-US" sz="2600" dirty="0" smtClean="0"/>
              <a:t>24-Month Planning Process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EFD6A-49E6-4D16-A474-B6D03F322CA3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How We Conduct Audit Work</a:t>
            </a:r>
            <a:endParaRPr lang="en-US" sz="36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1638"/>
            <a:ext cx="7924800" cy="4876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Select and Maintain Qualified Staff</a:t>
            </a:r>
          </a:p>
          <a:p>
            <a:pPr eaLnBrk="1" hangingPunct="1"/>
            <a:r>
              <a:rPr lang="en-US" sz="2800" dirty="0" smtClean="0"/>
              <a:t>Focus Work Using Objectives</a:t>
            </a:r>
          </a:p>
          <a:p>
            <a:pPr eaLnBrk="1" hangingPunct="1"/>
            <a:r>
              <a:rPr lang="en-US" sz="2800" dirty="0" smtClean="0"/>
              <a:t>Obtain and Document Sufficient </a:t>
            </a:r>
            <a:r>
              <a:rPr lang="en-US" sz="2800" dirty="0" smtClean="0"/>
              <a:t>E</a:t>
            </a:r>
            <a:r>
              <a:rPr lang="en-US" sz="2800" dirty="0" smtClean="0"/>
              <a:t>vidence </a:t>
            </a:r>
          </a:p>
          <a:p>
            <a:pPr eaLnBrk="1" hangingPunct="1"/>
            <a:r>
              <a:rPr lang="en-US" sz="2800" dirty="0" smtClean="0"/>
              <a:t>Safeguard Independence (Audit vs. Advisory)</a:t>
            </a:r>
          </a:p>
          <a:p>
            <a:pPr eaLnBrk="1" hangingPunct="1"/>
            <a:r>
              <a:rPr lang="en-US" sz="2800" dirty="0" smtClean="0"/>
              <a:t>Follow Quality Control Procedures</a:t>
            </a:r>
          </a:p>
          <a:p>
            <a:pPr eaLnBrk="1" hangingPunct="1"/>
            <a:r>
              <a:rPr lang="en-US" sz="2800" dirty="0" smtClean="0"/>
              <a:t>Obtain Views of Activity Audited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6096000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b="1" dirty="0" smtClean="0">
                <a:solidFill>
                  <a:schemeClr val="tx1"/>
                </a:solidFill>
              </a:rPr>
              <a:t>Contact Information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371600"/>
            <a:ext cx="7315200" cy="22860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OIG Hotline: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800) 424 - 9071 or</a:t>
            </a:r>
            <a:b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  (202) 366 -1461</a:t>
            </a:r>
            <a:endParaRPr lang="en-US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OIG Hotline E-mail: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hotline@oig.dot.gov</a:t>
            </a:r>
          </a:p>
          <a:p>
            <a:pPr eaLnBrk="1" hangingPunct="1"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OIG Web Page: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www.oig.dot.gov</a:t>
            </a:r>
          </a:p>
        </p:txBody>
      </p:sp>
      <p:sp>
        <p:nvSpPr>
          <p:cNvPr id="1126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35D01C4-724C-4D57-AFD5-BB9E8C26D02B}" type="slidenum">
              <a:rPr lang="en-US" smtClean="0"/>
              <a:pPr/>
              <a:t>9</a:t>
            </a:fld>
            <a:endParaRPr lang="en-US" smtClean="0"/>
          </a:p>
          <a:p>
            <a:endParaRPr lang="en-US" smtClean="0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733800"/>
            <a:ext cx="518160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3957</TotalTime>
  <Words>376</Words>
  <Application>Microsoft Office PowerPoint</Application>
  <PresentationFormat>On-screen Show (4:3)</PresentationFormat>
  <Paragraphs>107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Layers</vt:lpstr>
      <vt:lpstr>DOT Office of Inspector General   Roles and Mission  and FMCSA Related Work</vt:lpstr>
      <vt:lpstr>Key Areas for Discussion</vt:lpstr>
      <vt:lpstr>DOT OIG: A Brief Introduction</vt:lpstr>
      <vt:lpstr>DOT OIG’s Organization</vt:lpstr>
      <vt:lpstr>Recent FMCSA-Related Testimony or Audit Reports</vt:lpstr>
      <vt:lpstr>Ongoing Audit Work </vt:lpstr>
      <vt:lpstr>How We Select our Audit Work</vt:lpstr>
      <vt:lpstr>How We Conduct Audit Work</vt:lpstr>
      <vt:lpstr>Contact Information</vt:lpstr>
      <vt:lpstr>Questions &amp; Comments</vt:lpstr>
    </vt:vector>
  </TitlesOfParts>
  <Company>US DOT-OIG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Andrea Nossaman</dc:creator>
  <cp:lastModifiedBy>DOT-OIG User</cp:lastModifiedBy>
  <cp:revision>482</cp:revision>
  <dcterms:created xsi:type="dcterms:W3CDTF">2009-03-18T19:27:07Z</dcterms:created>
  <dcterms:modified xsi:type="dcterms:W3CDTF">2012-11-18T14:52:24Z</dcterms:modified>
</cp:coreProperties>
</file>