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9" r:id="rId2"/>
    <p:sldMasterId id="2147483682" r:id="rId3"/>
  </p:sldMasterIdLst>
  <p:notesMasterIdLst>
    <p:notesMasterId r:id="rId11"/>
  </p:notesMasterIdLst>
  <p:handoutMasterIdLst>
    <p:handoutMasterId r:id="rId12"/>
  </p:handoutMasterIdLst>
  <p:sldIdLst>
    <p:sldId id="268" r:id="rId4"/>
    <p:sldId id="282" r:id="rId5"/>
    <p:sldId id="273" r:id="rId6"/>
    <p:sldId id="292" r:id="rId7"/>
    <p:sldId id="293" r:id="rId8"/>
    <p:sldId id="294" r:id="rId9"/>
    <p:sldId id="291" r:id="rId1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E9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0" autoAdjust="0"/>
    <p:restoredTop sz="96270" autoAdjust="0"/>
  </p:normalViewPr>
  <p:slideViewPr>
    <p:cSldViewPr>
      <p:cViewPr varScale="1">
        <p:scale>
          <a:sx n="103" d="100"/>
          <a:sy n="103" d="100"/>
        </p:scale>
        <p:origin x="-1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1962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4DAD887-8371-428E-A8D3-F5361644BF6E}" type="datetimeFigureOut">
              <a:rPr lang="en-US"/>
              <a:pPr>
                <a:defRPr/>
              </a:pPr>
              <a:t>2/5/2014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622F649-9CDD-4ACD-B787-A87E88B8EC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759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4DC8D89-C647-4CF6-AEE1-C2D1528CA156}" type="datetimeFigureOut">
              <a:rPr lang="en-US"/>
              <a:pPr>
                <a:defRPr/>
              </a:pPr>
              <a:t>2/5/2014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0DEFE10-755C-4111-975F-C0CF3621A3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514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2467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/>
            <a:fld id="{84FF3511-BD6E-47DD-B0B9-74BC1CF3BC96}" type="slidenum">
              <a:rPr lang="en-US" sz="1200">
                <a:latin typeface="Calibri" pitchFamily="34" charset="0"/>
              </a:rPr>
              <a:pPr algn="r"/>
              <a:t>2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strike="noStrike" dirty="0" smtClean="0">
                <a:effectLst/>
              </a:rPr>
              <a:t>(weight class variable used: WGTCD_TR "Truck Weight Rating")</a:t>
            </a:r>
            <a:endParaRPr lang="en-US" dirty="0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BD976D-CA04-4417-8347-9B0A20AD56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strike="noStrike" dirty="0" smtClean="0">
                <a:effectLst/>
              </a:rPr>
              <a:t>(weight class variable used: WGTCD_TR "Truck Weight Rating")</a:t>
            </a:r>
            <a:endParaRPr lang="en-US" dirty="0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BD976D-CA04-4417-8347-9B0A20AD56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strike="noStrike" dirty="0" smtClean="0">
                <a:effectLst/>
              </a:rPr>
              <a:t>(weight class variable used: WGTCD_TR "Truck Weight Rating")</a:t>
            </a:r>
            <a:endParaRPr lang="en-US" dirty="0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BD976D-CA04-4417-8347-9B0A20AD56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strike="noStrike" dirty="0" smtClean="0">
                <a:effectLst/>
              </a:rPr>
              <a:t>(weight class variable used: WGTCD_TR "Truck Weight Rating")</a:t>
            </a:r>
            <a:endParaRPr lang="en-US" dirty="0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BD976D-CA04-4417-8347-9B0A20AD56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HiRes.jpg"/>
          <p:cNvPicPr>
            <a:picLocks noChangeAspect="1"/>
          </p:cNvPicPr>
          <p:nvPr/>
        </p:nvPicPr>
        <p:blipFill>
          <a:blip r:embed="rId2"/>
          <a:srcRect l="1608" t="15607" r="9544" b="68889"/>
          <a:stretch>
            <a:fillRect/>
          </a:stretch>
        </p:blipFill>
        <p:spPr bwMode="auto">
          <a:xfrm>
            <a:off x="0" y="5029200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2788" y="5338763"/>
            <a:ext cx="1976437" cy="725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607050" y="5432425"/>
            <a:ext cx="1439863" cy="538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-12700" y="762000"/>
            <a:ext cx="9156700" cy="26988"/>
          </a:xfrm>
          <a:prstGeom prst="rect">
            <a:avLst/>
          </a:prstGeom>
          <a:solidFill>
            <a:srgbClr val="8E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pic>
        <p:nvPicPr>
          <p:cNvPr id="6" name="Picture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58738"/>
            <a:ext cx="1905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5"/>
          <p:cNvSpPr>
            <a:spLocks noChangeArrowheads="1"/>
          </p:cNvSpPr>
          <p:nvPr/>
        </p:nvSpPr>
        <p:spPr bwMode="white">
          <a:xfrm>
            <a:off x="4114800" y="5810250"/>
            <a:ext cx="5029200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Arial Black" pitchFamily="34" charset="0"/>
              </a:rPr>
              <a:t>Office of Research and Information Technology</a:t>
            </a:r>
          </a:p>
        </p:txBody>
      </p:sp>
      <p:pic>
        <p:nvPicPr>
          <p:cNvPr id="8" name="Picture 12" descr="j0227669.JPG"/>
          <p:cNvPicPr>
            <a:picLocks noChangeAspect="1"/>
          </p:cNvPicPr>
          <p:nvPr/>
        </p:nvPicPr>
        <p:blipFill>
          <a:blip r:embed="rId4"/>
          <a:srcRect r="55888"/>
          <a:stretch>
            <a:fillRect/>
          </a:stretch>
        </p:blipFill>
        <p:spPr bwMode="auto">
          <a:xfrm>
            <a:off x="1600200" y="5180013"/>
            <a:ext cx="1036638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 descr="j0163448.JPG"/>
          <p:cNvPicPr>
            <a:picLocks noChangeAspect="1"/>
          </p:cNvPicPr>
          <p:nvPr/>
        </p:nvPicPr>
        <p:blipFill>
          <a:blip r:embed="rId5"/>
          <a:srcRect l="25000" r="25000"/>
          <a:stretch>
            <a:fillRect/>
          </a:stretch>
        </p:blipFill>
        <p:spPr bwMode="auto">
          <a:xfrm>
            <a:off x="228600" y="5180013"/>
            <a:ext cx="1184275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bus.JPG"/>
          <p:cNvPicPr>
            <a:picLocks noChangeAspect="1"/>
          </p:cNvPicPr>
          <p:nvPr/>
        </p:nvPicPr>
        <p:blipFill>
          <a:blip r:embed="rId6"/>
          <a:srcRect l="19376" t="21681" r="36928" b="443"/>
          <a:stretch>
            <a:fillRect/>
          </a:stretch>
        </p:blipFill>
        <p:spPr bwMode="auto">
          <a:xfrm>
            <a:off x="2803525" y="5181600"/>
            <a:ext cx="131127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FE27C-A9BA-4A02-B803-ED7E90CFD303}" type="datetimeFigureOut">
              <a:rPr lang="en-US"/>
              <a:pPr>
                <a:defRPr/>
              </a:pPr>
              <a:t>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C24BA-B9C9-4B58-82D5-8F23BB3A2A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EFF4C-901A-406B-8A10-11EC44A9D820}" type="datetimeFigureOut">
              <a:rPr lang="en-US"/>
              <a:pPr>
                <a:defRPr/>
              </a:pPr>
              <a:t>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B5AD2-A77A-4F0F-B9F9-7B6D037299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FD829-D3CF-477C-8149-06FDC424A48F}" type="datetimeFigureOut">
              <a:rPr lang="en-US"/>
              <a:pPr>
                <a:defRPr/>
              </a:pPr>
              <a:t>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9BA84-9A37-44F4-9C42-7825FEE4D5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0DBDC-0392-4A54-B746-EA19108DF5EF}" type="datetimeFigureOut">
              <a:rPr lang="en-US"/>
              <a:pPr>
                <a:defRPr/>
              </a:pPr>
              <a:t>2/5/2014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EBBED-F665-4227-B07D-8F5CC301BA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5FC88-F6BC-4CC9-AE8A-388F5716D56A}" type="datetimeFigureOut">
              <a:rPr lang="en-US"/>
              <a:pPr>
                <a:defRPr/>
              </a:pPr>
              <a:t>2/5/2014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496B0-89B4-42D9-92C8-A194C1E3C9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439A5-8DE8-425D-802B-D8F00B74C5FC}" type="datetimeFigureOut">
              <a:rPr lang="en-US"/>
              <a:pPr>
                <a:defRPr/>
              </a:pPr>
              <a:t>2/5/2014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76037-086D-4BF1-A21E-5C0ECB8549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CD54A-D24F-47B5-B2D3-B9D4F8459D8E}" type="datetimeFigureOut">
              <a:rPr lang="en-US"/>
              <a:pPr>
                <a:defRPr/>
              </a:pPr>
              <a:t>2/5/2014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04655-6A5C-4C1C-967A-017D22329C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783FC-D4F5-4CE4-A717-AFABC7448A00}" type="datetimeFigureOut">
              <a:rPr lang="en-US"/>
              <a:pPr>
                <a:defRPr/>
              </a:pPr>
              <a:t>2/5/2014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89887-BA7A-4C43-9F56-684063CFFB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D1F2E-F5B8-4288-9B98-2333477FCAA3}" type="datetimeFigureOut">
              <a:rPr lang="en-US"/>
              <a:pPr>
                <a:defRPr/>
              </a:pPr>
              <a:t>2/5/2014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EF44B-29B0-4E44-94F3-331835BC75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3A8C-B944-46D0-BFA9-9FEA5D9B8E35}" type="datetimeFigureOut">
              <a:rPr lang="en-US"/>
              <a:pPr>
                <a:defRPr/>
              </a:pPr>
              <a:t>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C99D4-4DAC-4F54-973C-75058BE407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-12700" y="762000"/>
            <a:ext cx="9156700" cy="26988"/>
          </a:xfrm>
          <a:prstGeom prst="rect">
            <a:avLst/>
          </a:prstGeom>
          <a:solidFill>
            <a:srgbClr val="8E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pic>
        <p:nvPicPr>
          <p:cNvPr id="5" name="Picture 6" descr="HiRes.jpg"/>
          <p:cNvPicPr>
            <a:picLocks noChangeAspect="1"/>
          </p:cNvPicPr>
          <p:nvPr/>
        </p:nvPicPr>
        <p:blipFill>
          <a:blip r:embed="rId2"/>
          <a:srcRect l="1608" t="28526" r="9544" b="68889"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B9A18-469B-48F1-9BC8-6F5C198CA5AB}" type="datetimeFigureOut">
              <a:rPr lang="en-US"/>
              <a:pPr>
                <a:defRPr/>
              </a:pPr>
              <a:t>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F1D31-0CC9-497E-A0EA-A86C23101B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C7797-AF69-43FF-8F9F-687AEAB43F3A}" type="datetimeFigureOut">
              <a:rPr lang="en-US"/>
              <a:pPr>
                <a:defRPr/>
              </a:pPr>
              <a:t>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D8C75-BFB0-49F0-8FD6-3B679502F6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B43D7-D720-4381-97D3-67AF0F04E8B8}" type="datetimeFigureOut">
              <a:rPr lang="en-US"/>
              <a:pPr>
                <a:defRPr/>
              </a:pPr>
              <a:t>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98854-720B-4DAA-8233-0401E5B756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1FAC9-242B-451F-B537-1E6490F698A5}" type="datetimeFigureOut">
              <a:rPr lang="en-US"/>
              <a:pPr>
                <a:defRPr/>
              </a:pPr>
              <a:t>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D163A-73B0-424F-B352-BDF6AD7F45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21EEA-B69E-42C6-B878-7015521448B4}" type="datetimeFigureOut">
              <a:rPr lang="en-US"/>
              <a:pPr>
                <a:defRPr/>
              </a:pPr>
              <a:t>2/5/2014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89417-9A8E-418C-94A8-F629EC1FEB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HiRes.jpg"/>
          <p:cNvPicPr>
            <a:picLocks noChangeAspect="1"/>
          </p:cNvPicPr>
          <p:nvPr/>
        </p:nvPicPr>
        <p:blipFill>
          <a:blip r:embed="rId2"/>
          <a:srcRect l="1608" t="15607" r="9544" b="68889"/>
          <a:stretch>
            <a:fillRect/>
          </a:stretch>
        </p:blipFill>
        <p:spPr bwMode="auto">
          <a:xfrm>
            <a:off x="0" y="5029200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2788" y="5338763"/>
            <a:ext cx="1976437" cy="725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607050" y="5432425"/>
            <a:ext cx="1439863" cy="538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-12700" y="762000"/>
            <a:ext cx="9156700" cy="26988"/>
          </a:xfrm>
          <a:prstGeom prst="rect">
            <a:avLst/>
          </a:prstGeom>
          <a:solidFill>
            <a:srgbClr val="8E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pic>
        <p:nvPicPr>
          <p:cNvPr id="6" name="Picture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9525"/>
            <a:ext cx="1905000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5"/>
          <p:cNvSpPr>
            <a:spLocks noChangeArrowheads="1"/>
          </p:cNvSpPr>
          <p:nvPr/>
        </p:nvSpPr>
        <p:spPr bwMode="white">
          <a:xfrm>
            <a:off x="4114800" y="5810250"/>
            <a:ext cx="5029200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Arial Black" pitchFamily="34" charset="0"/>
              </a:rPr>
              <a:t>Office of Research and Information Technology</a:t>
            </a:r>
          </a:p>
        </p:txBody>
      </p:sp>
      <p:pic>
        <p:nvPicPr>
          <p:cNvPr id="8" name="Picture 12" descr="j0227669.JPG"/>
          <p:cNvPicPr>
            <a:picLocks noChangeAspect="1"/>
          </p:cNvPicPr>
          <p:nvPr/>
        </p:nvPicPr>
        <p:blipFill>
          <a:blip r:embed="rId4"/>
          <a:srcRect r="55888"/>
          <a:stretch>
            <a:fillRect/>
          </a:stretch>
        </p:blipFill>
        <p:spPr bwMode="auto">
          <a:xfrm>
            <a:off x="1600200" y="5180013"/>
            <a:ext cx="1036638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 descr="j0163448.JPG"/>
          <p:cNvPicPr>
            <a:picLocks noChangeAspect="1"/>
          </p:cNvPicPr>
          <p:nvPr/>
        </p:nvPicPr>
        <p:blipFill>
          <a:blip r:embed="rId5"/>
          <a:srcRect l="25000" r="25000"/>
          <a:stretch>
            <a:fillRect/>
          </a:stretch>
        </p:blipFill>
        <p:spPr bwMode="auto">
          <a:xfrm>
            <a:off x="228600" y="5180013"/>
            <a:ext cx="1184275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bus.JPG"/>
          <p:cNvPicPr>
            <a:picLocks noChangeAspect="1"/>
          </p:cNvPicPr>
          <p:nvPr/>
        </p:nvPicPr>
        <p:blipFill>
          <a:blip r:embed="rId6"/>
          <a:srcRect l="19376" t="21681" r="36928" b="443"/>
          <a:stretch>
            <a:fillRect/>
          </a:stretch>
        </p:blipFill>
        <p:spPr bwMode="auto">
          <a:xfrm>
            <a:off x="2803525" y="5181600"/>
            <a:ext cx="131127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-12700" y="762000"/>
            <a:ext cx="9156700" cy="26988"/>
          </a:xfrm>
          <a:prstGeom prst="rect">
            <a:avLst/>
          </a:prstGeom>
          <a:solidFill>
            <a:srgbClr val="8E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pic>
        <p:nvPicPr>
          <p:cNvPr id="5" name="Picture 6" descr="HiRes.jpg"/>
          <p:cNvPicPr>
            <a:picLocks noChangeAspect="1"/>
          </p:cNvPicPr>
          <p:nvPr/>
        </p:nvPicPr>
        <p:blipFill>
          <a:blip r:embed="rId2"/>
          <a:srcRect l="1608" t="28526" r="9544" b="68889"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iRes.jpg"/>
          <p:cNvPicPr>
            <a:picLocks noChangeAspect="1"/>
          </p:cNvPicPr>
          <p:nvPr/>
        </p:nvPicPr>
        <p:blipFill>
          <a:blip r:embed="rId2"/>
          <a:srcRect l="1608" t="28526" r="9544" b="68889"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0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solidFill>
            <a:srgbClr val="0070C0"/>
          </a:solidFill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-12700" y="762000"/>
            <a:ext cx="9156700" cy="26988"/>
          </a:xfrm>
          <a:prstGeom prst="rect">
            <a:avLst/>
          </a:prstGeom>
          <a:solidFill>
            <a:srgbClr val="8E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pic>
        <p:nvPicPr>
          <p:cNvPr id="6" name="Picture 8" descr="HiRes.jpg"/>
          <p:cNvPicPr>
            <a:picLocks noChangeAspect="1"/>
          </p:cNvPicPr>
          <p:nvPr/>
        </p:nvPicPr>
        <p:blipFill>
          <a:blip r:embed="rId2"/>
          <a:srcRect l="1608" t="28526" r="9544" b="68889"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2263" y="914401"/>
            <a:ext cx="4211637" cy="5181600"/>
          </a:xfrm>
        </p:spPr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>
              <a:defRPr sz="1600" baseline="0"/>
            </a:lvl3pPr>
            <a:lvl4pPr>
              <a:buFont typeface="Wingdings" pitchFamily="2" charset="2"/>
              <a:buChar char="§"/>
              <a:defRPr sz="1800"/>
            </a:lvl4pPr>
            <a:lvl5pPr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1"/>
            <a:ext cx="4211638" cy="5181600"/>
          </a:xfrm>
        </p:spPr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>
              <a:defRPr sz="1600" baseline="0"/>
            </a:lvl3pPr>
            <a:lvl4pPr>
              <a:buFont typeface="Wingdings" pitchFamily="2" charset="2"/>
              <a:buChar char="§"/>
              <a:defRPr sz="1800"/>
            </a:lvl4pPr>
            <a:lvl5pPr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1"/>
          <p:cNvSpPr>
            <a:spLocks noChangeArrowheads="1"/>
          </p:cNvSpPr>
          <p:nvPr/>
        </p:nvSpPr>
        <p:spPr bwMode="auto">
          <a:xfrm>
            <a:off x="-12700" y="762000"/>
            <a:ext cx="9156700" cy="26988"/>
          </a:xfrm>
          <a:prstGeom prst="rect">
            <a:avLst/>
          </a:prstGeom>
          <a:solidFill>
            <a:srgbClr val="8E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pic>
        <p:nvPicPr>
          <p:cNvPr id="4" name="Picture 5" descr="HiRes.jpg"/>
          <p:cNvPicPr>
            <a:picLocks noChangeAspect="1"/>
          </p:cNvPicPr>
          <p:nvPr/>
        </p:nvPicPr>
        <p:blipFill>
          <a:blip r:embed="rId2"/>
          <a:srcRect l="1608" t="28526" r="9544" b="68889"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iRes.jpg"/>
          <p:cNvPicPr>
            <a:picLocks noChangeAspect="1"/>
          </p:cNvPicPr>
          <p:nvPr/>
        </p:nvPicPr>
        <p:blipFill>
          <a:blip r:embed="rId2"/>
          <a:srcRect l="1608" t="28526" r="9544" b="68889"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0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solidFill>
            <a:srgbClr val="0070C0"/>
          </a:solidFill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-12700" y="762000"/>
            <a:ext cx="9156700" cy="26988"/>
          </a:xfrm>
          <a:prstGeom prst="rect">
            <a:avLst/>
          </a:prstGeom>
          <a:solidFill>
            <a:srgbClr val="8E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pic>
        <p:nvPicPr>
          <p:cNvPr id="3" name="Picture 4" descr="HiRes.jpg"/>
          <p:cNvPicPr>
            <a:picLocks noChangeAspect="1"/>
          </p:cNvPicPr>
          <p:nvPr/>
        </p:nvPicPr>
        <p:blipFill>
          <a:blip r:embed="rId2"/>
          <a:srcRect l="1608" t="28526" r="9544" b="68889"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481013" y="1447800"/>
            <a:ext cx="2971800" cy="152400"/>
          </a:xfrm>
          <a:prstGeom prst="rect">
            <a:avLst/>
          </a:prstGeom>
          <a:solidFill>
            <a:srgbClr val="0070C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pic>
        <p:nvPicPr>
          <p:cNvPr id="6" name="Picture 7" descr="HiRes.jpg"/>
          <p:cNvPicPr>
            <a:picLocks noChangeAspect="1"/>
          </p:cNvPicPr>
          <p:nvPr/>
        </p:nvPicPr>
        <p:blipFill>
          <a:blip r:embed="rId2"/>
          <a:srcRect l="1608" t="28526" r="9544" b="68889"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>
              <a:defRPr sz="1600" baseline="0"/>
            </a:lvl3pPr>
            <a:lvl4pPr>
              <a:buFont typeface="Wingdings" pitchFamily="2" charset="2"/>
              <a:buChar char="§"/>
              <a:defRPr sz="2000"/>
            </a:lvl4pPr>
            <a:lvl5pPr>
              <a:buFont typeface="Wingdings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600200"/>
            <a:ext cx="3048000" cy="4525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0"/>
          </p:nvPr>
        </p:nvSpPr>
        <p:spPr>
          <a:xfrm>
            <a:off x="381000" y="762001"/>
            <a:ext cx="3048000" cy="685799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0070C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803400" y="5372100"/>
            <a:ext cx="5486400" cy="157163"/>
          </a:xfrm>
          <a:prstGeom prst="rect">
            <a:avLst/>
          </a:prstGeom>
          <a:solidFill>
            <a:srgbClr val="0070C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pic>
        <p:nvPicPr>
          <p:cNvPr id="6" name="Picture 7" descr="HiRes.jpg"/>
          <p:cNvPicPr>
            <a:picLocks noChangeAspect="1"/>
          </p:cNvPicPr>
          <p:nvPr/>
        </p:nvPicPr>
        <p:blipFill>
          <a:blip r:embed="rId2"/>
          <a:srcRect l="1608" t="28526" r="9544" b="68889"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1800" y="5511800"/>
            <a:ext cx="5613400" cy="609600"/>
          </a:xfrm>
        </p:spPr>
        <p:txBody>
          <a:bodyPr/>
          <a:lstStyle>
            <a:lvl1pPr marL="0" indent="0">
              <a:buNone/>
              <a:defRPr sz="16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0"/>
          </p:nvPr>
        </p:nvSpPr>
        <p:spPr>
          <a:xfrm>
            <a:off x="1676400" y="4953000"/>
            <a:ext cx="5562600" cy="457200"/>
          </a:xfrm>
          <a:noFill/>
        </p:spPr>
        <p:txBody>
          <a:bodyPr/>
          <a:lstStyle>
            <a:lvl1pPr marL="0" indent="0">
              <a:buNone/>
              <a:defRPr sz="2000" b="1">
                <a:solidFill>
                  <a:srgbClr val="0070C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-12700" y="762000"/>
            <a:ext cx="9156700" cy="26988"/>
          </a:xfrm>
          <a:prstGeom prst="rect">
            <a:avLst/>
          </a:prstGeom>
          <a:solidFill>
            <a:srgbClr val="8E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pic>
        <p:nvPicPr>
          <p:cNvPr id="5" name="Picture 7" descr="HiRes.jpg"/>
          <p:cNvPicPr>
            <a:picLocks noChangeAspect="1"/>
          </p:cNvPicPr>
          <p:nvPr/>
        </p:nvPicPr>
        <p:blipFill>
          <a:blip r:embed="rId2"/>
          <a:srcRect l="1608" t="28526" r="9544" b="68889"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2263" y="849313"/>
            <a:ext cx="8575675" cy="532288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table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305149"/>
            <a:ext cx="9144000" cy="492443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024F3-FBF2-49C8-A634-525181636C73}" type="datetimeFigureOut">
              <a:rPr lang="en-US"/>
              <a:pPr>
                <a:defRPr/>
              </a:pPr>
              <a:t>2/5/2014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F5C98-C90C-44D6-BECE-8B0AEFD8DC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4E1F4-25E3-41E6-A9F7-6FB74CF1A84E}" type="datetimeFigureOut">
              <a:rPr lang="en-US"/>
              <a:pPr>
                <a:defRPr/>
              </a:pPr>
              <a:t>2/5/2014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20051-6EA1-4D58-AD10-D525E40FEB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8869C-2CB5-4213-A43B-7DBA651F62E3}" type="datetimeFigureOut">
              <a:rPr lang="en-US"/>
              <a:pPr>
                <a:defRPr/>
              </a:pPr>
              <a:t>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6C4F3-1661-4E52-9E43-B41FAE1121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C9903-E8CB-4CD1-8D59-B9B480D2E7FC}" type="datetimeFigureOut">
              <a:rPr lang="en-US"/>
              <a:pPr>
                <a:defRPr/>
              </a:pPr>
              <a:t>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416FF-7B1F-4FFB-BE91-323758A1FF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C4AEB-CD7D-4EFF-B8FF-A2761AA4C705}" type="datetimeFigureOut">
              <a:rPr lang="en-US"/>
              <a:pPr>
                <a:defRPr/>
              </a:pPr>
              <a:t>2/5/2014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3A6D4-4E9D-4B1F-9748-3AB0E718D3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FBC91-8E0E-4701-863E-8840DCFA8235}" type="datetimeFigureOut">
              <a:rPr lang="en-US"/>
              <a:pPr>
                <a:defRPr/>
              </a:pPr>
              <a:t>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D92BB-9D71-4161-9B06-94B374AC87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-12700" y="762000"/>
            <a:ext cx="9156700" cy="26988"/>
          </a:xfrm>
          <a:prstGeom prst="rect">
            <a:avLst/>
          </a:prstGeom>
          <a:solidFill>
            <a:srgbClr val="8E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pic>
        <p:nvPicPr>
          <p:cNvPr id="6" name="Picture 8" descr="HiRes.jpg"/>
          <p:cNvPicPr>
            <a:picLocks noChangeAspect="1"/>
          </p:cNvPicPr>
          <p:nvPr/>
        </p:nvPicPr>
        <p:blipFill>
          <a:blip r:embed="rId2"/>
          <a:srcRect l="1608" t="28526" r="9544" b="68889"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2263" y="914401"/>
            <a:ext cx="4211637" cy="5181600"/>
          </a:xfrm>
        </p:spPr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>
              <a:defRPr sz="1600" baseline="0"/>
            </a:lvl3pPr>
            <a:lvl4pPr>
              <a:buFont typeface="Wingdings" pitchFamily="2" charset="2"/>
              <a:buChar char="§"/>
              <a:defRPr sz="1800"/>
            </a:lvl4pPr>
            <a:lvl5pPr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1"/>
            <a:ext cx="4211638" cy="5181600"/>
          </a:xfrm>
        </p:spPr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>
              <a:defRPr sz="1600" baseline="0"/>
            </a:lvl3pPr>
            <a:lvl4pPr>
              <a:buFont typeface="Wingdings" pitchFamily="2" charset="2"/>
              <a:buChar char="§"/>
              <a:defRPr sz="1800"/>
            </a:lvl4pPr>
            <a:lvl5pPr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B35B4-2F51-4AC2-8833-11A30BF40C96}" type="datetimeFigureOut">
              <a:rPr lang="en-US"/>
              <a:pPr>
                <a:defRPr/>
              </a:pPr>
              <a:t>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28B17-309F-4DD0-BC6E-13FF9F8A6E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31783-87D7-49E3-ADB3-C850EE489122}" type="datetimeFigureOut">
              <a:rPr lang="en-US"/>
              <a:pPr>
                <a:defRPr/>
              </a:pPr>
              <a:t>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7FD7A-0E42-406E-8610-CB4CC2B52B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9B7C9-F426-4442-8DC2-0ABD39D61E12}" type="datetimeFigureOut">
              <a:rPr lang="en-US"/>
              <a:pPr>
                <a:defRPr/>
              </a:pPr>
              <a:t>2/5/2014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ED9FD-32DC-4579-9E63-7F9964094A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18379-05F8-4D08-99A3-29436324123B}" type="datetimeFigureOut">
              <a:rPr lang="en-US"/>
              <a:pPr>
                <a:defRPr/>
              </a:pPr>
              <a:t>2/5/2014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4E63E-6A5E-4B27-AE7D-D01BB5B2A1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E3FDA-71E9-403E-966A-6FA981CD7757}" type="datetimeFigureOut">
              <a:rPr lang="en-US"/>
              <a:pPr>
                <a:defRPr/>
              </a:pPr>
              <a:t>2/5/2014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6DA60-03ED-4C46-980B-578F0844B9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C6E2D-97EB-482C-A4F5-246CBA74BA8F}" type="datetimeFigureOut">
              <a:rPr lang="en-US"/>
              <a:pPr>
                <a:defRPr/>
              </a:pPr>
              <a:t>2/5/2014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65154-34AF-4EFC-9E25-E9C5F0273E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E9FD7-C230-42ED-B0CA-EEE753239AA5}" type="datetimeFigureOut">
              <a:rPr lang="en-US"/>
              <a:pPr>
                <a:defRPr/>
              </a:pPr>
              <a:t>2/5/2014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3A0FD-FD1F-49B5-B997-8254D82418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C4D46-478C-420F-8E48-299AF3603402}" type="datetimeFigureOut">
              <a:rPr lang="en-US"/>
              <a:pPr>
                <a:defRPr/>
              </a:pPr>
              <a:t>2/5/2014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BEC0-6492-45F5-A922-9337868578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7B1D6-A9FF-41D4-B0C8-90A105C8AA95}" type="datetimeFigureOut">
              <a:rPr lang="en-US"/>
              <a:pPr>
                <a:defRPr/>
              </a:pPr>
              <a:t>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C3E22-8754-4D9B-8084-6F165191CA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F786B-73A0-4CCD-B322-E7FAE4045F30}" type="datetimeFigureOut">
              <a:rPr lang="en-US"/>
              <a:pPr>
                <a:defRPr/>
              </a:pPr>
              <a:t>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C598D-315C-4D49-8184-72D85DF83E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1"/>
          <p:cNvSpPr>
            <a:spLocks noChangeArrowheads="1"/>
          </p:cNvSpPr>
          <p:nvPr/>
        </p:nvSpPr>
        <p:spPr bwMode="auto">
          <a:xfrm>
            <a:off x="-12700" y="762000"/>
            <a:ext cx="9156700" cy="26988"/>
          </a:xfrm>
          <a:prstGeom prst="rect">
            <a:avLst/>
          </a:prstGeom>
          <a:solidFill>
            <a:srgbClr val="8E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pic>
        <p:nvPicPr>
          <p:cNvPr id="4" name="Picture 5" descr="HiRes.jpg"/>
          <p:cNvPicPr>
            <a:picLocks noChangeAspect="1"/>
          </p:cNvPicPr>
          <p:nvPr/>
        </p:nvPicPr>
        <p:blipFill>
          <a:blip r:embed="rId2"/>
          <a:srcRect l="1608" t="28526" r="9544" b="68889"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-12700" y="762000"/>
            <a:ext cx="9156700" cy="26988"/>
          </a:xfrm>
          <a:prstGeom prst="rect">
            <a:avLst/>
          </a:prstGeom>
          <a:solidFill>
            <a:srgbClr val="8E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pic>
        <p:nvPicPr>
          <p:cNvPr id="3" name="Picture 4" descr="HiRes.jpg"/>
          <p:cNvPicPr>
            <a:picLocks noChangeAspect="1"/>
          </p:cNvPicPr>
          <p:nvPr/>
        </p:nvPicPr>
        <p:blipFill>
          <a:blip r:embed="rId2"/>
          <a:srcRect l="1608" t="28526" r="9544" b="68889"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481013" y="1447800"/>
            <a:ext cx="2971800" cy="152400"/>
          </a:xfrm>
          <a:prstGeom prst="rect">
            <a:avLst/>
          </a:prstGeom>
          <a:solidFill>
            <a:srgbClr val="0070C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pic>
        <p:nvPicPr>
          <p:cNvPr id="6" name="Picture 7" descr="HiRes.jpg"/>
          <p:cNvPicPr>
            <a:picLocks noChangeAspect="1"/>
          </p:cNvPicPr>
          <p:nvPr/>
        </p:nvPicPr>
        <p:blipFill>
          <a:blip r:embed="rId2"/>
          <a:srcRect l="1608" t="28526" r="9544" b="68889"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>
              <a:defRPr sz="1600" baseline="0"/>
            </a:lvl3pPr>
            <a:lvl4pPr>
              <a:buFont typeface="Wingdings" pitchFamily="2" charset="2"/>
              <a:buChar char="§"/>
              <a:defRPr sz="2000"/>
            </a:lvl4pPr>
            <a:lvl5pPr>
              <a:buFont typeface="Wingdings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600200"/>
            <a:ext cx="3048000" cy="4525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0"/>
          </p:nvPr>
        </p:nvSpPr>
        <p:spPr>
          <a:xfrm>
            <a:off x="381000" y="762001"/>
            <a:ext cx="3048000" cy="685799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0070C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803400" y="5372100"/>
            <a:ext cx="5486400" cy="157163"/>
          </a:xfrm>
          <a:prstGeom prst="rect">
            <a:avLst/>
          </a:prstGeom>
          <a:solidFill>
            <a:srgbClr val="0070C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pic>
        <p:nvPicPr>
          <p:cNvPr id="6" name="Picture 7" descr="HiRes.jpg"/>
          <p:cNvPicPr>
            <a:picLocks noChangeAspect="1"/>
          </p:cNvPicPr>
          <p:nvPr/>
        </p:nvPicPr>
        <p:blipFill>
          <a:blip r:embed="rId2"/>
          <a:srcRect l="1608" t="28526" r="9544" b="68889"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1800" y="5511800"/>
            <a:ext cx="5613400" cy="609600"/>
          </a:xfrm>
        </p:spPr>
        <p:txBody>
          <a:bodyPr/>
          <a:lstStyle>
            <a:lvl1pPr marL="0" indent="0">
              <a:buNone/>
              <a:defRPr sz="16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0"/>
          </p:nvPr>
        </p:nvSpPr>
        <p:spPr>
          <a:xfrm>
            <a:off x="1676400" y="4953000"/>
            <a:ext cx="5562600" cy="457200"/>
          </a:xfrm>
          <a:noFill/>
        </p:spPr>
        <p:txBody>
          <a:bodyPr/>
          <a:lstStyle>
            <a:lvl1pPr marL="0" indent="0">
              <a:buNone/>
              <a:defRPr sz="2000" b="1">
                <a:solidFill>
                  <a:srgbClr val="0070C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-12700" y="762000"/>
            <a:ext cx="9156700" cy="26988"/>
          </a:xfrm>
          <a:prstGeom prst="rect">
            <a:avLst/>
          </a:prstGeom>
          <a:solidFill>
            <a:srgbClr val="8E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pic>
        <p:nvPicPr>
          <p:cNvPr id="5" name="Picture 7" descr="HiRes.jpg"/>
          <p:cNvPicPr>
            <a:picLocks noChangeAspect="1"/>
          </p:cNvPicPr>
          <p:nvPr/>
        </p:nvPicPr>
        <p:blipFill>
          <a:blip r:embed="rId2"/>
          <a:srcRect l="1608" t="28526" r="9544" b="68889"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2263" y="849313"/>
            <a:ext cx="8575675" cy="532288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table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305149"/>
            <a:ext cx="9144000" cy="492443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5A9715-DA6A-43AB-8D22-1209A8421CA2}" type="datetimeFigureOut">
              <a:rPr lang="en-US"/>
              <a:pPr>
                <a:defRPr/>
              </a:pPr>
              <a:t>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398A3A-B5F5-42CD-85DB-50D94DBDB0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11" r:id="rId10"/>
    <p:sldLayoutId id="2147483710" r:id="rId11"/>
    <p:sldLayoutId id="2147483709" r:id="rId12"/>
    <p:sldLayoutId id="2147483708" r:id="rId13"/>
    <p:sldLayoutId id="2147483707" r:id="rId14"/>
    <p:sldLayoutId id="2147483706" r:id="rId15"/>
    <p:sldLayoutId id="2147483705" r:id="rId16"/>
    <p:sldLayoutId id="2147483704" r:id="rId17"/>
    <p:sldLayoutId id="2147483703" r:id="rId18"/>
    <p:sldLayoutId id="2147483702" r:id="rId19"/>
    <p:sldLayoutId id="2147483701" r:id="rId2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72DB2D-DEA4-41D5-8C7A-D32E909E0D80}" type="datetimeFigureOut">
              <a:rPr lang="en-US"/>
              <a:pPr>
                <a:defRPr/>
              </a:pPr>
              <a:t>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EDC0A2F-1990-4B7C-AD86-1D74BA850C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9" r:id="rId2"/>
    <p:sldLayoutId id="2147483718" r:id="rId3"/>
    <p:sldLayoutId id="2147483717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16" r:id="rId14"/>
    <p:sldLayoutId id="2147483715" r:id="rId15"/>
    <p:sldLayoutId id="2147483714" r:id="rId16"/>
    <p:sldLayoutId id="2147483713" r:id="rId17"/>
    <p:sldLayoutId id="2147483712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9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6FB948-2BCB-49A1-AA11-FAA1A761E4FF}" type="datetimeFigureOut">
              <a:rPr lang="en-US"/>
              <a:pPr>
                <a:defRPr/>
              </a:pPr>
              <a:t>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D09F5ED-A2A9-44C4-AFFB-DA0BC45073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0" r:id="rId2"/>
    <p:sldLayoutId id="2147483729" r:id="rId3"/>
    <p:sldLayoutId id="2147483728" r:id="rId4"/>
    <p:sldLayoutId id="2147483727" r:id="rId5"/>
    <p:sldLayoutId id="2147483726" r:id="rId6"/>
    <p:sldLayoutId id="2147483725" r:id="rId7"/>
    <p:sldLayoutId id="2147483724" r:id="rId8"/>
    <p:sldLayoutId id="2147483723" r:id="rId9"/>
    <p:sldLayoutId id="2147483722" r:id="rId10"/>
    <p:sldLayoutId id="21474837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mcsa.dot.gov/facts-research/LTBCF2011/LargeTruckandBusCrashFacts2011.aspx" TargetMode="External"/><Relationship Id="rId2" Type="http://schemas.openxmlformats.org/officeDocument/2006/relationships/hyperlink" Target="mailto:William.Bannister@dot.gov" TargetMode="Externa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19200"/>
            <a:ext cx="9144000" cy="42165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MCSAC CSA SUBCOMMITTEE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Truck Crashes by Size Characteristics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February, 2014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Washington, DC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0500" y="0"/>
            <a:ext cx="8763000" cy="762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Calibri" pitchFamily="34" charset="0"/>
                <a:ea typeface="+mn-ea"/>
                <a:cs typeface="+mn-cs"/>
              </a:rPr>
              <a:t>2012 Truck Registrations &amp; VMT</a:t>
            </a:r>
            <a:endParaRPr lang="en-US" sz="4000" b="1" dirty="0">
              <a:latin typeface="Calibri" pitchFamily="34" charset="0"/>
              <a:ea typeface="+mn-ea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907414"/>
              </p:ext>
            </p:extLst>
          </p:nvPr>
        </p:nvGraphicFramePr>
        <p:xfrm>
          <a:off x="304800" y="1371601"/>
          <a:ext cx="8610604" cy="2052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2057400"/>
                <a:gridCol w="2133600"/>
                <a:gridCol w="2057404"/>
              </a:tblGrid>
              <a:tr h="649927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Single Unit Trucks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Combination Trucks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All Motor Vehicles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49927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Registered Vehicles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8,190,286</a:t>
                      </a:r>
                      <a:endParaRPr lang="en-US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2,469,094</a:t>
                      </a:r>
                      <a:endParaRPr lang="en-US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253,639,386</a:t>
                      </a:r>
                      <a:endParaRPr lang="en-US" sz="2000" dirty="0"/>
                    </a:p>
                  </a:txBody>
                  <a:tcPr anchor="ctr">
                    <a:noFill/>
                  </a:tcPr>
                </a:tc>
              </a:tr>
              <a:tr h="376545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Vehicle Miles of Travel (millions)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104,960</a:t>
                      </a:r>
                      <a:endParaRPr lang="en-US" sz="200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163,358</a:t>
                      </a:r>
                      <a:endParaRPr lang="en-US" sz="200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2,968,815 </a:t>
                      </a:r>
                      <a:endParaRPr lang="en-US" sz="200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365760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</a:t>
            </a:r>
            <a:r>
              <a:rPr lang="en-US" dirty="0"/>
              <a:t>: Single–Unit </a:t>
            </a:r>
            <a:r>
              <a:rPr lang="en-US" dirty="0" smtClean="0"/>
              <a:t>includes single </a:t>
            </a:r>
            <a:r>
              <a:rPr lang="en-US" dirty="0"/>
              <a:t>frame trucks that have 2–axles and at least 6 tires or a gross vehicle weight rating exceeding 10,000 </a:t>
            </a:r>
            <a:r>
              <a:rPr lang="en-US" dirty="0" smtClean="0"/>
              <a:t>lbs.</a:t>
            </a:r>
          </a:p>
          <a:p>
            <a:r>
              <a:rPr lang="en-US" dirty="0" smtClean="0"/>
              <a:t>Source:  FHWA Highway Statistics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0500" y="0"/>
            <a:ext cx="8763000" cy="762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Calibri" pitchFamily="34" charset="0"/>
                <a:ea typeface="+mn-ea"/>
                <a:cs typeface="+mn-cs"/>
              </a:rPr>
              <a:t>2012 Fatal Crashes by Truck Weight Class</a:t>
            </a:r>
            <a:endParaRPr lang="en-US" sz="4000" b="1" dirty="0">
              <a:latin typeface="Calibri" pitchFamily="34" charset="0"/>
              <a:ea typeface="+mn-ea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417982"/>
              </p:ext>
            </p:extLst>
          </p:nvPr>
        </p:nvGraphicFramePr>
        <p:xfrm>
          <a:off x="304800" y="838193"/>
          <a:ext cx="8610601" cy="55762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86502"/>
                <a:gridCol w="1252726"/>
                <a:gridCol w="1256498"/>
                <a:gridCol w="1177260"/>
                <a:gridCol w="1437615"/>
              </a:tblGrid>
              <a:tr h="99304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Truck Weight Rating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Fatal Crashes*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Vehicles in Fatal Crashes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Fatalities*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Single-Vehicle-Crash </a:t>
                      </a:r>
                      <a:r>
                        <a:rPr lang="en-US" sz="1800" b="1" u="none" strike="noStrike" dirty="0" smtClean="0">
                          <a:effectLst/>
                        </a:rPr>
                        <a:t>Fatalities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7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All Motor Vehicles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30,800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45,637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33,561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19,763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27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Class 1 Trucks (6,000 </a:t>
                      </a:r>
                      <a:r>
                        <a:rPr lang="en-US" sz="1800" u="none" strike="noStrike" dirty="0" err="1">
                          <a:effectLst/>
                        </a:rPr>
                        <a:t>lbs</a:t>
                      </a:r>
                      <a:r>
                        <a:rPr lang="en-US" sz="1800" u="none" strike="noStrike" dirty="0">
                          <a:effectLst/>
                        </a:rPr>
                        <a:t> or Less)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27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Class 2 Trucks (6,001 - 10,000 </a:t>
                      </a:r>
                      <a:r>
                        <a:rPr lang="en-US" sz="1800" u="none" strike="noStrike" dirty="0" err="1">
                          <a:effectLst/>
                        </a:rPr>
                        <a:t>lbs</a:t>
                      </a:r>
                      <a:r>
                        <a:rPr lang="en-US" sz="1800" u="none" strike="noStrike" dirty="0">
                          <a:effectLst/>
                        </a:rPr>
                        <a:t>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27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Class 3 Trucks (10,001 - 14,000 </a:t>
                      </a:r>
                      <a:r>
                        <a:rPr lang="en-US" sz="1800" u="none" strike="noStrike" dirty="0" err="1">
                          <a:effectLst/>
                        </a:rPr>
                        <a:t>lbs</a:t>
                      </a:r>
                      <a:r>
                        <a:rPr lang="en-US" sz="1800" u="none" strike="noStrike" dirty="0">
                          <a:effectLst/>
                        </a:rPr>
                        <a:t>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281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283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334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27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Class 4 Trucks (14,001 - 16,000 lbs)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27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Class 5 Trucks (16,001 - 19,500 lbs)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27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Class 6 Trucks (19,501 - 26,000 lbs)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211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212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233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27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Class 7 Trucks (26,001 - 33,000 lbs)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211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212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241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27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Class 8 Trucks (33,001 and Up)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2,585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2,831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2,923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510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27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Unknown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27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All Large Trucks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3,464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3,802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3,921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745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4045">
                <a:tc gridSpan="5">
                  <a:txBody>
                    <a:bodyPr/>
                    <a:lstStyle/>
                    <a:p>
                      <a:pPr algn="l" fontAlgn="b"/>
                      <a:endParaRPr lang="en-US" sz="1600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* </a:t>
                      </a:r>
                      <a:r>
                        <a:rPr lang="en-US" sz="1600" u="none" strike="noStrike" dirty="0">
                          <a:effectLst/>
                        </a:rPr>
                        <a:t>The sum of the data for the 8 weight classes does not equal the number for all Large Trucks because crashes and fatalities can involve multiple trucks from different weight classes.  </a:t>
                      </a:r>
                      <a:r>
                        <a:rPr lang="en-US" sz="1600" u="none" strike="noStrike" dirty="0" smtClean="0">
                          <a:effectLst/>
                        </a:rPr>
                        <a:t>                                                                                      Source</a:t>
                      </a:r>
                      <a:r>
                        <a:rPr lang="en-US" sz="1600" u="none" strike="noStrike" dirty="0">
                          <a:effectLst/>
                        </a:rPr>
                        <a:t>: </a:t>
                      </a:r>
                      <a:r>
                        <a:rPr lang="en-US" sz="1600" u="none" strike="noStrike" dirty="0" smtClean="0">
                          <a:effectLst/>
                        </a:rPr>
                        <a:t>NHTSA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600" u="none" strike="noStrike" dirty="0" smtClean="0">
                          <a:effectLst/>
                        </a:rPr>
                        <a:t>Fatality Analysis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600" u="none" strike="noStrike" dirty="0" smtClean="0">
                          <a:effectLst/>
                        </a:rPr>
                        <a:t>Reporting System (FARS)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0500" y="0"/>
            <a:ext cx="8763000" cy="762000"/>
          </a:xfrm>
        </p:spPr>
        <p:txBody>
          <a:bodyPr>
            <a:noAutofit/>
          </a:bodyPr>
          <a:lstStyle/>
          <a:p>
            <a:r>
              <a:rPr lang="en-US" sz="3800" b="1" dirty="0" smtClean="0">
                <a:latin typeface="Calibri" pitchFamily="34" charset="0"/>
                <a:ea typeface="+mn-ea"/>
                <a:cs typeface="+mn-cs"/>
              </a:rPr>
              <a:t>2012 Injury Crashes by Truck Weight Class</a:t>
            </a:r>
            <a:endParaRPr lang="en-US" sz="3800" b="1" dirty="0">
              <a:latin typeface="Calibri" pitchFamily="34" charset="0"/>
              <a:ea typeface="+mn-ea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42424"/>
              </p:ext>
            </p:extLst>
          </p:nvPr>
        </p:nvGraphicFramePr>
        <p:xfrm>
          <a:off x="1371600" y="914400"/>
          <a:ext cx="6705600" cy="4648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33100"/>
                <a:gridCol w="1772500"/>
              </a:tblGrid>
              <a:tr h="6477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Gross Vehicle Weight Rating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Persons Injured in All Crashes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All Motor Vehicles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2,362,175</a:t>
                      </a:r>
                    </a:p>
                  </a:txBody>
                  <a:tcPr marL="9525" marR="9525" marT="9525" marB="0" anchor="b"/>
                </a:tc>
              </a:tr>
              <a:tr h="444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Not Applicable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444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10,000 </a:t>
                      </a:r>
                      <a:r>
                        <a:rPr lang="en-US" sz="2000" u="none" strike="noStrike" dirty="0" err="1">
                          <a:effectLst/>
                        </a:rPr>
                        <a:t>lbs</a:t>
                      </a:r>
                      <a:r>
                        <a:rPr lang="en-US" sz="2000" u="none" strike="noStrike" dirty="0">
                          <a:effectLst/>
                        </a:rPr>
                        <a:t> or Less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444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10,001 lbs - 26,000 lbs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33,629</a:t>
                      </a:r>
                      <a:endParaRPr 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444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26,001 lbs or More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65,088</a:t>
                      </a:r>
                      <a:endParaRPr 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444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Not Reported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2,817</a:t>
                      </a:r>
                      <a:endParaRPr 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444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Unknown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4,437</a:t>
                      </a:r>
                      <a:endParaRPr 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444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Missing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444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All Large Trucks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104,000</a:t>
                      </a:r>
                      <a:endParaRPr lang="en-US" sz="2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71600" y="5688449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Note: Totals are rounded to nearest thousand based on sampling variance. </a:t>
            </a:r>
          </a:p>
          <a:p>
            <a:r>
              <a:rPr lang="en-US" sz="1400" b="1" dirty="0" smtClean="0"/>
              <a:t>Not Applicable </a:t>
            </a:r>
            <a:r>
              <a:rPr lang="en-US" sz="1400" dirty="0" smtClean="0"/>
              <a:t>used </a:t>
            </a:r>
            <a:r>
              <a:rPr lang="en-US" sz="1400" dirty="0"/>
              <a:t>for vehicles 10,000 lbs. or less, not displaying a hazardous</a:t>
            </a:r>
          </a:p>
          <a:p>
            <a:r>
              <a:rPr lang="en-US" sz="1400" dirty="0"/>
              <a:t>materials placard, for buses less than 9 seats (including driver), and for all motor homes</a:t>
            </a:r>
            <a:r>
              <a:rPr lang="en-US" sz="1400" dirty="0" smtClean="0"/>
              <a:t>.                                        Source: NHTSA General Estimates System (GES)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0941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r>
              <a:rPr lang="en-US" sz="2600" b="1" dirty="0"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2600" b="1" dirty="0" smtClean="0">
                <a:latin typeface="Calibri" pitchFamily="34" charset="0"/>
                <a:ea typeface="+mn-ea"/>
                <a:cs typeface="+mn-cs"/>
              </a:rPr>
              <a:t>2012 Truck Crashes </a:t>
            </a:r>
            <a:r>
              <a:rPr lang="en-US" sz="2600" b="1" dirty="0">
                <a:latin typeface="Calibri" pitchFamily="34" charset="0"/>
                <a:ea typeface="+mn-ea"/>
                <a:cs typeface="+mn-cs"/>
              </a:rPr>
              <a:t>by Vehicle Configuration and Crash </a:t>
            </a:r>
            <a:r>
              <a:rPr lang="en-US" sz="2600" b="1" dirty="0" smtClean="0">
                <a:latin typeface="Calibri" pitchFamily="34" charset="0"/>
                <a:ea typeface="+mn-ea"/>
                <a:cs typeface="+mn-cs"/>
              </a:rPr>
              <a:t>Severity</a:t>
            </a:r>
            <a:endParaRPr lang="en-US" sz="2600" b="1" dirty="0">
              <a:latin typeface="Calibri" pitchFamily="34" charset="0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926707"/>
              </p:ext>
            </p:extLst>
          </p:nvPr>
        </p:nvGraphicFramePr>
        <p:xfrm>
          <a:off x="304800" y="914399"/>
          <a:ext cx="8686801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1"/>
                <a:gridCol w="1219200"/>
                <a:gridCol w="1219200"/>
                <a:gridCol w="1219200"/>
                <a:gridCol w="1219200"/>
                <a:gridCol w="1219200"/>
                <a:gridCol w="1219200"/>
              </a:tblGrid>
              <a:tr h="512977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Vehicle Configuration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Fatal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Crashes</a:t>
                      </a:r>
                    </a:p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(FARS Data)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Injury Crashes</a:t>
                      </a:r>
                      <a:b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(MCMIS Data)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Towaway Crashes</a:t>
                      </a:r>
                      <a:b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(MCMIS Data)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07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Number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Percent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Number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Percent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Number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Percent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88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Single-Unit, 2 Axles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696</a:t>
                      </a:r>
                    </a:p>
                  </a:txBody>
                  <a:tcPr marL="0" marR="17145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18.3%</a:t>
                      </a:r>
                    </a:p>
                  </a:txBody>
                  <a:tcPr marL="0" marR="17145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9,607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21.0%</a:t>
                      </a:r>
                    </a:p>
                  </a:txBody>
                  <a:tcPr marL="0" marR="17145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13,755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18.9%</a:t>
                      </a:r>
                    </a:p>
                  </a:txBody>
                  <a:tcPr marL="0" marR="171450" marT="0" marB="0" anchor="b"/>
                </a:tc>
              </a:tr>
              <a:tr h="4488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Single-Unit, 3+ Axles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357</a:t>
                      </a:r>
                    </a:p>
                  </a:txBody>
                  <a:tcPr marL="0" marR="17145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9.4%</a:t>
                      </a:r>
                    </a:p>
                  </a:txBody>
                  <a:tcPr marL="0" marR="17145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5,929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12.9%</a:t>
                      </a:r>
                    </a:p>
                  </a:txBody>
                  <a:tcPr marL="0" marR="17145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7,505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10.3%</a:t>
                      </a:r>
                    </a:p>
                  </a:txBody>
                  <a:tcPr marL="0" marR="171450" marT="0" marB="0" anchor="b"/>
                </a:tc>
              </a:tr>
              <a:tr h="4007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Truck/Trailer(s)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225</a:t>
                      </a:r>
                    </a:p>
                  </a:txBody>
                  <a:tcPr marL="0" marR="17145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5.9%</a:t>
                      </a:r>
                    </a:p>
                  </a:txBody>
                  <a:tcPr marL="0" marR="17145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4,974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10.9%</a:t>
                      </a:r>
                    </a:p>
                  </a:txBody>
                  <a:tcPr marL="0" marR="17145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8,829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12.2%</a:t>
                      </a:r>
                    </a:p>
                  </a:txBody>
                  <a:tcPr marL="0" marR="171450" marT="0" marB="0" anchor="b"/>
                </a:tc>
              </a:tr>
              <a:tr h="4488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Truck Tractor (Bobtail)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</a:t>
                      </a:r>
                    </a:p>
                  </a:txBody>
                  <a:tcPr marL="0" marR="17145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1.4%</a:t>
                      </a:r>
                    </a:p>
                  </a:txBody>
                  <a:tcPr marL="0" marR="17145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1,436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3.1%</a:t>
                      </a:r>
                    </a:p>
                  </a:txBody>
                  <a:tcPr marL="0" marR="17145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2,127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2.9%</a:t>
                      </a:r>
                    </a:p>
                  </a:txBody>
                  <a:tcPr marL="0" marR="171450" marT="0" marB="0" anchor="b"/>
                </a:tc>
              </a:tr>
              <a:tr h="4488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Tractor/Semi-trailer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2,308</a:t>
                      </a:r>
                    </a:p>
                  </a:txBody>
                  <a:tcPr marL="0" marR="17145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60.7%</a:t>
                      </a:r>
                    </a:p>
                  </a:txBody>
                  <a:tcPr marL="0" marR="17145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20,734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45.3%</a:t>
                      </a:r>
                    </a:p>
                  </a:txBody>
                  <a:tcPr marL="0" marR="17145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34,882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48.0%</a:t>
                      </a:r>
                    </a:p>
                  </a:txBody>
                  <a:tcPr marL="0" marR="171450" marT="0" marB="0" anchor="b"/>
                </a:tc>
              </a:tr>
              <a:tr h="4007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Tractor/Double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</a:t>
                      </a:r>
                    </a:p>
                  </a:txBody>
                  <a:tcPr marL="0" marR="17145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2.7%</a:t>
                      </a:r>
                    </a:p>
                  </a:txBody>
                  <a:tcPr marL="0" marR="17145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984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2.1%</a:t>
                      </a:r>
                    </a:p>
                  </a:txBody>
                  <a:tcPr marL="0" marR="17145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2,013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2.8%</a:t>
                      </a:r>
                    </a:p>
                  </a:txBody>
                  <a:tcPr marL="0" marR="171450" marT="0" marB="0" anchor="b"/>
                </a:tc>
              </a:tr>
              <a:tr h="4007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Tractor/Triple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17145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</a:t>
                      </a:r>
                    </a:p>
                  </a:txBody>
                  <a:tcPr marL="0" marR="17145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0.1%</a:t>
                      </a:r>
                    </a:p>
                  </a:txBody>
                  <a:tcPr marL="0" marR="17145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0.1%</a:t>
                      </a:r>
                    </a:p>
                  </a:txBody>
                  <a:tcPr marL="0" marR="171450" marT="0" marB="0" anchor="b"/>
                </a:tc>
              </a:tr>
              <a:tr h="4488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Light Truck (HM Placard)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—</a:t>
                      </a:r>
                    </a:p>
                  </a:txBody>
                  <a:tcPr marL="0" marR="17145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—</a:t>
                      </a:r>
                    </a:p>
                  </a:txBody>
                  <a:tcPr marL="0" marR="17145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</a:t>
                      </a:r>
                    </a:p>
                  </a:txBody>
                  <a:tcPr marL="0" marR="17145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</a:t>
                      </a:r>
                    </a:p>
                  </a:txBody>
                  <a:tcPr marL="0" marR="171450" marT="0" marB="0" anchor="b"/>
                </a:tc>
              </a:tr>
              <a:tr h="4007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Unknown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</a:t>
                      </a:r>
                    </a:p>
                  </a:txBody>
                  <a:tcPr marL="0" marR="17145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1.5%</a:t>
                      </a:r>
                    </a:p>
                  </a:txBody>
                  <a:tcPr marL="0" marR="17145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1,884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4.1%</a:t>
                      </a:r>
                    </a:p>
                  </a:txBody>
                  <a:tcPr marL="0" marR="17145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3,146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4.3%</a:t>
                      </a:r>
                    </a:p>
                  </a:txBody>
                  <a:tcPr marL="0" marR="171450" marT="0" marB="0" anchor="b"/>
                </a:tc>
              </a:tr>
              <a:tr h="4007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Missing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—</a:t>
                      </a:r>
                    </a:p>
                  </a:txBody>
                  <a:tcPr marL="0" marR="17145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—</a:t>
                      </a:r>
                    </a:p>
                  </a:txBody>
                  <a:tcPr marL="0" marR="17145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203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0.4%</a:t>
                      </a:r>
                    </a:p>
                  </a:txBody>
                  <a:tcPr marL="0" marR="17145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304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0.4%</a:t>
                      </a:r>
                    </a:p>
                  </a:txBody>
                  <a:tcPr marL="0" marR="171450" marT="0" marB="0" anchor="b"/>
                </a:tc>
              </a:tr>
              <a:tr h="4007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3,802</a:t>
                      </a:r>
                    </a:p>
                  </a:txBody>
                  <a:tcPr marL="0" marR="17145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100.0%</a:t>
                      </a:r>
                    </a:p>
                  </a:txBody>
                  <a:tcPr marL="0" marR="17145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45,794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100.0%</a:t>
                      </a:r>
                    </a:p>
                  </a:txBody>
                  <a:tcPr marL="0" marR="17145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72,644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100.0%</a:t>
                      </a:r>
                    </a:p>
                  </a:txBody>
                  <a:tcPr marL="0" marR="171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643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r>
              <a:rPr lang="en-US" sz="2600" b="1" dirty="0"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2800" b="1" dirty="0" smtClean="0">
                <a:latin typeface="Calibri" pitchFamily="34" charset="0"/>
                <a:ea typeface="+mn-ea"/>
                <a:cs typeface="+mn-cs"/>
              </a:rPr>
              <a:t>2012 Truck Crashes </a:t>
            </a:r>
            <a:r>
              <a:rPr lang="en-US" sz="2800" b="1" dirty="0">
                <a:latin typeface="Calibri" pitchFamily="34" charset="0"/>
                <a:ea typeface="+mn-ea"/>
                <a:cs typeface="+mn-cs"/>
              </a:rPr>
              <a:t>by Cargo Body </a:t>
            </a:r>
            <a:r>
              <a:rPr lang="en-US" sz="2800" b="1" dirty="0" smtClean="0">
                <a:latin typeface="Calibri" pitchFamily="34" charset="0"/>
                <a:ea typeface="+mn-ea"/>
                <a:cs typeface="+mn-cs"/>
              </a:rPr>
              <a:t>Type and </a:t>
            </a:r>
            <a:r>
              <a:rPr lang="en-US" sz="2800" b="1" dirty="0">
                <a:latin typeface="Calibri" pitchFamily="34" charset="0"/>
                <a:ea typeface="+mn-ea"/>
                <a:cs typeface="+mn-cs"/>
              </a:rPr>
              <a:t>Crash </a:t>
            </a:r>
            <a:r>
              <a:rPr lang="en-US" sz="2800" b="1" dirty="0" smtClean="0">
                <a:latin typeface="Calibri" pitchFamily="34" charset="0"/>
                <a:ea typeface="+mn-ea"/>
                <a:cs typeface="+mn-cs"/>
              </a:rPr>
              <a:t>Severity</a:t>
            </a:r>
            <a:endParaRPr lang="en-US" sz="2800" b="1" dirty="0">
              <a:latin typeface="Calibri" pitchFamily="34" charset="0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823514"/>
              </p:ext>
            </p:extLst>
          </p:nvPr>
        </p:nvGraphicFramePr>
        <p:xfrm>
          <a:off x="304800" y="838203"/>
          <a:ext cx="8686801" cy="571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1"/>
                <a:gridCol w="1219200"/>
                <a:gridCol w="1219200"/>
                <a:gridCol w="1219200"/>
                <a:gridCol w="1219200"/>
                <a:gridCol w="1219200"/>
                <a:gridCol w="1219200"/>
              </a:tblGrid>
              <a:tr h="377795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Cargo Body Type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Fatal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Crashes</a:t>
                      </a:r>
                    </a:p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(FARS Data)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Injury Crashes</a:t>
                      </a:r>
                      <a:b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(MCMIS Data)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Towaway Crashes</a:t>
                      </a:r>
                      <a:b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(MCMIS Data)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51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Number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Percent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Number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Percent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Number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Percent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057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Van/Enclosed Box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1,637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43.5%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18,769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41.0%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33,003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45.4%</a:t>
                      </a:r>
                    </a:p>
                  </a:txBody>
                  <a:tcPr marL="0" marR="85725" marT="0" marB="0" anchor="b"/>
                </a:tc>
              </a:tr>
              <a:tr h="33057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Cargo Tank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360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9.6%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3,245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7.1%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4,364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6.0%</a:t>
                      </a:r>
                    </a:p>
                  </a:txBody>
                  <a:tcPr marL="0" marR="85725" marT="0" marB="0" anchor="b"/>
                </a:tc>
              </a:tr>
              <a:tr h="2951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Flatbed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446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11.9%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5,374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11.7%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8,814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12.1%</a:t>
                      </a:r>
                    </a:p>
                  </a:txBody>
                  <a:tcPr marL="0" marR="85725" marT="0" marB="0" anchor="b"/>
                </a:tc>
              </a:tr>
              <a:tr h="33057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Dump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325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8.6%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4,022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8.8%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5,357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7.4%</a:t>
                      </a:r>
                    </a:p>
                  </a:txBody>
                  <a:tcPr marL="0" marR="85725" marT="0" marB="0" anchor="b"/>
                </a:tc>
              </a:tr>
              <a:tr h="33057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Concrete Mixer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1.0%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497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1.1%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534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0.7%</a:t>
                      </a:r>
                    </a:p>
                  </a:txBody>
                  <a:tcPr marL="0" marR="85725" marT="0" marB="0" anchor="b"/>
                </a:tc>
              </a:tr>
              <a:tr h="2951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Auto Transporter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0.6%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449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1.0%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922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1.3%</a:t>
                      </a:r>
                    </a:p>
                  </a:txBody>
                  <a:tcPr marL="0" marR="85725" marT="0" marB="0" anchor="b"/>
                </a:tc>
              </a:tr>
              <a:tr h="2951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Garbage/Refuse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2.0%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1,265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2.8%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1,694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2.3%</a:t>
                      </a:r>
                    </a:p>
                  </a:txBody>
                  <a:tcPr marL="0" marR="85725" marT="0" marB="0" anchor="b"/>
                </a:tc>
              </a:tr>
              <a:tr h="2951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Grain, Gravel, etc.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122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3.2%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1,072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2.3%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1,467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2.0%</a:t>
                      </a:r>
                    </a:p>
                  </a:txBody>
                  <a:tcPr marL="0" marR="85725" marT="0" marB="0" anchor="b"/>
                </a:tc>
              </a:tr>
              <a:tr h="2951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Pole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0.3%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216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0.5%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317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0.4%</a:t>
                      </a:r>
                    </a:p>
                  </a:txBody>
                  <a:tcPr marL="0" marR="85725" marT="0" marB="0" anchor="b"/>
                </a:tc>
              </a:tr>
              <a:tr h="2951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Log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1.9%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492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1.1%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620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0.9%</a:t>
                      </a:r>
                    </a:p>
                  </a:txBody>
                  <a:tcPr marL="0" marR="85725" marT="0" marB="0" anchor="b"/>
                </a:tc>
              </a:tr>
              <a:tr h="3664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Intermodal Container Chassis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0.7%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289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0.6%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449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0.6%</a:t>
                      </a:r>
                    </a:p>
                  </a:txBody>
                  <a:tcPr marL="0" marR="85725" marT="0" marB="0" anchor="b"/>
                </a:tc>
              </a:tr>
              <a:tr h="3664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Vehicle Towing Another Vehicle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0.5%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0.2%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159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0.2%</a:t>
                      </a:r>
                    </a:p>
                  </a:txBody>
                  <a:tcPr marL="0" marR="85725" marT="0" marB="0" anchor="b"/>
                </a:tc>
              </a:tr>
              <a:tr h="33057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Cargo Body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183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4.9%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3,382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7.4%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4,275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5.9%</a:t>
                      </a:r>
                    </a:p>
                  </a:txBody>
                  <a:tcPr marL="0" marR="85725" marT="0" marB="0" anchor="b"/>
                </a:tc>
              </a:tr>
              <a:tr h="2951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Other Large Truck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292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7.8%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6,049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13.2%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9,854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13.6%</a:t>
                      </a:r>
                    </a:p>
                  </a:txBody>
                  <a:tcPr marL="0" marR="85725" marT="0" marB="0" anchor="b"/>
                </a:tc>
              </a:tr>
              <a:tr h="2951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Unknown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128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3.4%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593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1.3%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815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1.1%</a:t>
                      </a:r>
                    </a:p>
                  </a:txBody>
                  <a:tcPr marL="0" marR="85725" marT="0" marB="0" anchor="b"/>
                </a:tc>
              </a:tr>
              <a:tr h="2951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3,759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100.0%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45,794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100.0%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72,644</a:t>
                      </a:r>
                    </a:p>
                  </a:txBody>
                  <a:tcPr marL="0" marR="8572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100.0%</a:t>
                      </a:r>
                    </a:p>
                  </a:txBody>
                  <a:tcPr marL="0" marR="85725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808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447800"/>
            <a:ext cx="8686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Bill Bannister</a:t>
            </a:r>
            <a:br>
              <a:rPr lang="en-US" sz="2400" dirty="0" smtClean="0"/>
            </a:br>
            <a:r>
              <a:rPr lang="en-US" sz="2400" dirty="0" smtClean="0"/>
              <a:t>Chief, Analysis Division</a:t>
            </a:r>
          </a:p>
          <a:p>
            <a:r>
              <a:rPr lang="en-US" sz="2400" dirty="0" smtClean="0"/>
              <a:t>FMCSA</a:t>
            </a:r>
          </a:p>
          <a:p>
            <a:r>
              <a:rPr lang="en-US" sz="2400" dirty="0" smtClean="0"/>
              <a:t>(202) 385-2388</a:t>
            </a:r>
          </a:p>
          <a:p>
            <a:r>
              <a:rPr lang="en-US" sz="2400" dirty="0" smtClean="0">
                <a:hlinkClick r:id="rId2"/>
              </a:rPr>
              <a:t>William.Bannister@dot.gov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Additional Statistics:</a:t>
            </a:r>
          </a:p>
          <a:p>
            <a:r>
              <a:rPr lang="en-US" sz="2400" dirty="0" smtClean="0"/>
              <a:t>2011 Large Truck and Bus Crash Facts</a:t>
            </a:r>
          </a:p>
          <a:p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www.fmcsa.dot.gov/facts-research/LTBCF2011/LargeTruckandBusCrashFacts2011.aspx</a:t>
            </a:r>
            <a:r>
              <a:rPr lang="en-US" sz="2400" dirty="0" smtClean="0"/>
              <a:t>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0500" y="0"/>
            <a:ext cx="8763000" cy="762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Calibri" pitchFamily="34" charset="0"/>
                <a:ea typeface="+mn-ea"/>
                <a:cs typeface="+mn-cs"/>
              </a:rPr>
              <a:t>Contact Information</a:t>
            </a:r>
            <a:endParaRPr lang="en-US" sz="4000" b="1" dirty="0"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85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6622</TotalTime>
  <Words>779</Words>
  <Application>Microsoft Office PowerPoint</Application>
  <PresentationFormat>On-screen Show (4:3)</PresentationFormat>
  <Paragraphs>339</Paragraphs>
  <Slides>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Office Theme</vt:lpstr>
      <vt:lpstr>Custom Design</vt:lpstr>
      <vt:lpstr>1_Custom Design</vt:lpstr>
      <vt:lpstr>PowerPoint Presentation</vt:lpstr>
      <vt:lpstr>2012 Truck Registrations &amp; VMT</vt:lpstr>
      <vt:lpstr>2012 Fatal Crashes by Truck Weight Class</vt:lpstr>
      <vt:lpstr>2012 Injury Crashes by Truck Weight Class</vt:lpstr>
      <vt:lpstr> 2012 Truck Crashes by Vehicle Configuration and Crash Severity</vt:lpstr>
      <vt:lpstr> 2012 Truck Crashes by Cargo Body Type and Crash Severity</vt:lpstr>
      <vt:lpstr>Contact Information</vt:lpstr>
    </vt:vector>
  </TitlesOfParts>
  <Company>USDOT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Martin Walker</dc:creator>
  <cp:lastModifiedBy>Turner, Elizabeth (VOLPE)</cp:lastModifiedBy>
  <cp:revision>119</cp:revision>
  <dcterms:created xsi:type="dcterms:W3CDTF">2011-10-18T18:57:28Z</dcterms:created>
  <dcterms:modified xsi:type="dcterms:W3CDTF">2014-02-05T21:33:23Z</dcterms:modified>
</cp:coreProperties>
</file>