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59"/>
  </p:notesMasterIdLst>
  <p:handoutMasterIdLst>
    <p:handoutMasterId r:id="rId60"/>
  </p:handoutMasterIdLst>
  <p:sldIdLst>
    <p:sldId id="256" r:id="rId2"/>
    <p:sldId id="375" r:id="rId3"/>
    <p:sldId id="360" r:id="rId4"/>
    <p:sldId id="379" r:id="rId5"/>
    <p:sldId id="257" r:id="rId6"/>
    <p:sldId id="393" r:id="rId7"/>
    <p:sldId id="364" r:id="rId8"/>
    <p:sldId id="351" r:id="rId9"/>
    <p:sldId id="258" r:id="rId10"/>
    <p:sldId id="264" r:id="rId11"/>
    <p:sldId id="387" r:id="rId12"/>
    <p:sldId id="311" r:id="rId13"/>
    <p:sldId id="259" r:id="rId14"/>
    <p:sldId id="260" r:id="rId15"/>
    <p:sldId id="383" r:id="rId16"/>
    <p:sldId id="384" r:id="rId17"/>
    <p:sldId id="285" r:id="rId18"/>
    <p:sldId id="261" r:id="rId19"/>
    <p:sldId id="394" r:id="rId20"/>
    <p:sldId id="262" r:id="rId21"/>
    <p:sldId id="392" r:id="rId22"/>
    <p:sldId id="331" r:id="rId23"/>
    <p:sldId id="265" r:id="rId24"/>
    <p:sldId id="388" r:id="rId25"/>
    <p:sldId id="389" r:id="rId26"/>
    <p:sldId id="376" r:id="rId27"/>
    <p:sldId id="369" r:id="rId28"/>
    <p:sldId id="370" r:id="rId29"/>
    <p:sldId id="371" r:id="rId30"/>
    <p:sldId id="395" r:id="rId31"/>
    <p:sldId id="267" r:id="rId32"/>
    <p:sldId id="332" r:id="rId33"/>
    <p:sldId id="390" r:id="rId34"/>
    <p:sldId id="374" r:id="rId35"/>
    <p:sldId id="396" r:id="rId36"/>
    <p:sldId id="350" r:id="rId37"/>
    <p:sldId id="268" r:id="rId38"/>
    <p:sldId id="385" r:id="rId39"/>
    <p:sldId id="386" r:id="rId40"/>
    <p:sldId id="269" r:id="rId41"/>
    <p:sldId id="270" r:id="rId42"/>
    <p:sldId id="333" r:id="rId43"/>
    <p:sldId id="334" r:id="rId44"/>
    <p:sldId id="391" r:id="rId45"/>
    <p:sldId id="381" r:id="rId46"/>
    <p:sldId id="372" r:id="rId47"/>
    <p:sldId id="339" r:id="rId48"/>
    <p:sldId id="340" r:id="rId49"/>
    <p:sldId id="397" r:id="rId50"/>
    <p:sldId id="347" r:id="rId51"/>
    <p:sldId id="345" r:id="rId52"/>
    <p:sldId id="352" r:id="rId53"/>
    <p:sldId id="342" r:id="rId54"/>
    <p:sldId id="341" r:id="rId55"/>
    <p:sldId id="380" r:id="rId56"/>
    <p:sldId id="271" r:id="rId57"/>
    <p:sldId id="287"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99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25" autoAdjust="0"/>
  </p:normalViewPr>
  <p:slideViewPr>
    <p:cSldViewPr>
      <p:cViewPr varScale="1">
        <p:scale>
          <a:sx n="68" d="100"/>
          <a:sy n="68" d="100"/>
        </p:scale>
        <p:origin x="-163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ndira\Documents\DOT%20CDL%20Presentation\demos%20t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Sheet1!$D$28</c:f>
              <c:strCache>
                <c:ptCount val="1"/>
                <c:pt idx="0">
                  <c:v>FMCSA</c:v>
                </c:pt>
              </c:strCache>
            </c:strRef>
          </c:tx>
          <c:invertIfNegative val="0"/>
          <c:val>
            <c:numRef>
              <c:f>Sheet1!$D$29:$D$33</c:f>
              <c:numCache>
                <c:formatCode>General</c:formatCode>
                <c:ptCount val="5"/>
                <c:pt idx="0">
                  <c:v>11.3</c:v>
                </c:pt>
                <c:pt idx="1">
                  <c:v>38.4</c:v>
                </c:pt>
                <c:pt idx="2">
                  <c:v>30</c:v>
                </c:pt>
                <c:pt idx="3">
                  <c:v>13.8</c:v>
                </c:pt>
                <c:pt idx="4">
                  <c:v>6.4</c:v>
                </c:pt>
              </c:numCache>
            </c:numRef>
          </c:val>
        </c:ser>
        <c:ser>
          <c:idx val="1"/>
          <c:order val="1"/>
          <c:tx>
            <c:strRef>
              <c:f>Sheet1!$C$27:$C$28</c:f>
              <c:strCache>
                <c:ptCount val="1"/>
                <c:pt idx="0">
                  <c:v>NIOSH</c:v>
                </c:pt>
              </c:strCache>
            </c:strRef>
          </c:tx>
          <c:invertIfNegative val="0"/>
          <c:cat>
            <c:strRef>
              <c:f>Sheet1!$A$29:$A$33</c:f>
              <c:strCache>
                <c:ptCount val="5"/>
                <c:pt idx="0">
                  <c:v>Normal</c:v>
                </c:pt>
                <c:pt idx="1">
                  <c:v>Overweight</c:v>
                </c:pt>
                <c:pt idx="2">
                  <c:v>Obese</c:v>
                </c:pt>
                <c:pt idx="3">
                  <c:v>Morbid I</c:v>
                </c:pt>
                <c:pt idx="4">
                  <c:v>Morbid II</c:v>
                </c:pt>
              </c:strCache>
            </c:strRef>
          </c:cat>
          <c:val>
            <c:numRef>
              <c:f>Sheet1!$C$29:$C$33</c:f>
              <c:numCache>
                <c:formatCode>General</c:formatCode>
                <c:ptCount val="5"/>
                <c:pt idx="0">
                  <c:v>9.8000000000000007</c:v>
                </c:pt>
                <c:pt idx="1">
                  <c:v>21.57</c:v>
                </c:pt>
                <c:pt idx="2">
                  <c:v>31.37</c:v>
                </c:pt>
                <c:pt idx="3">
                  <c:v>21.57</c:v>
                </c:pt>
                <c:pt idx="4">
                  <c:v>15.69</c:v>
                </c:pt>
              </c:numCache>
            </c:numRef>
          </c:val>
        </c:ser>
        <c:dLbls>
          <c:showLegendKey val="0"/>
          <c:showVal val="0"/>
          <c:showCatName val="0"/>
          <c:showSerName val="0"/>
          <c:showPercent val="0"/>
          <c:showBubbleSize val="0"/>
        </c:dLbls>
        <c:gapWidth val="150"/>
        <c:axId val="89046400"/>
        <c:axId val="92218496"/>
      </c:barChart>
      <c:catAx>
        <c:axId val="89046400"/>
        <c:scaling>
          <c:orientation val="minMax"/>
        </c:scaling>
        <c:delete val="0"/>
        <c:axPos val="b"/>
        <c:majorTickMark val="out"/>
        <c:minorTickMark val="none"/>
        <c:tickLblPos val="nextTo"/>
        <c:crossAx val="92218496"/>
        <c:crosses val="autoZero"/>
        <c:auto val="1"/>
        <c:lblAlgn val="ctr"/>
        <c:lblOffset val="100"/>
        <c:noMultiLvlLbl val="0"/>
      </c:catAx>
      <c:valAx>
        <c:axId val="92218496"/>
        <c:scaling>
          <c:orientation val="minMax"/>
          <c:max val="35"/>
          <c:min val="0"/>
        </c:scaling>
        <c:delete val="0"/>
        <c:axPos val="l"/>
        <c:majorGridlines/>
        <c:numFmt formatCode="General" sourceLinked="1"/>
        <c:majorTickMark val="out"/>
        <c:minorTickMark val="none"/>
        <c:tickLblPos val="nextTo"/>
        <c:crossAx val="89046400"/>
        <c:crosses val="autoZero"/>
        <c:crossBetween val="between"/>
        <c:majorUnit val="10"/>
        <c:minorUnit val="10"/>
      </c:valAx>
    </c:plotArea>
    <c:legend>
      <c:legendPos val="t"/>
      <c:layout/>
      <c:overlay val="0"/>
      <c:txPr>
        <a:bodyPr/>
        <a:lstStyle/>
        <a:p>
          <a:pPr>
            <a:defRPr sz="2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DFE09-1BCC-49BE-9849-E98BB5DF68C0}" type="doc">
      <dgm:prSet loTypeId="urn:microsoft.com/office/officeart/2005/8/layout/hProcess11" loCatId="process" qsTypeId="urn:microsoft.com/office/officeart/2005/8/quickstyle/simple1" qsCatId="simple" csTypeId="urn:microsoft.com/office/officeart/2005/8/colors/accent1_2" csCatId="accent1" phldr="1"/>
      <dgm:spPr/>
    </dgm:pt>
    <dgm:pt modelId="{69AA0AB9-7379-488A-806C-E9665533FAF6}">
      <dgm:prSet phldrT="[Text]"/>
      <dgm:spPr/>
      <dgm:t>
        <a:bodyPr/>
        <a:lstStyle/>
        <a:p>
          <a:r>
            <a:rPr lang="en-US" dirty="0" smtClean="0">
              <a:solidFill>
                <a:schemeClr val="accent1"/>
              </a:solidFill>
            </a:rPr>
            <a:t>12/96 </a:t>
          </a:r>
        </a:p>
        <a:p>
          <a:r>
            <a:rPr lang="en-US" dirty="0" smtClean="0">
              <a:solidFill>
                <a:schemeClr val="accent1"/>
              </a:solidFill>
            </a:rPr>
            <a:t>ADVISED TO HAVE SLEEP STUDY</a:t>
          </a:r>
          <a:endParaRPr lang="en-US" dirty="0">
            <a:solidFill>
              <a:schemeClr val="accent1"/>
            </a:solidFill>
          </a:endParaRPr>
        </a:p>
      </dgm:t>
    </dgm:pt>
    <dgm:pt modelId="{646E83E4-20DE-42ED-916F-1ADE21EBBD42}" type="parTrans" cxnId="{CAB39049-93FF-4FA6-9B91-97D3A2DC022F}">
      <dgm:prSet/>
      <dgm:spPr/>
      <dgm:t>
        <a:bodyPr/>
        <a:lstStyle/>
        <a:p>
          <a:endParaRPr lang="en-US"/>
        </a:p>
      </dgm:t>
    </dgm:pt>
    <dgm:pt modelId="{D4543AC4-FC3C-4750-A526-75CE08F5B218}" type="sibTrans" cxnId="{CAB39049-93FF-4FA6-9B91-97D3A2DC022F}">
      <dgm:prSet/>
      <dgm:spPr/>
      <dgm:t>
        <a:bodyPr/>
        <a:lstStyle/>
        <a:p>
          <a:endParaRPr lang="en-US"/>
        </a:p>
      </dgm:t>
    </dgm:pt>
    <dgm:pt modelId="{D22BE418-B216-4830-9338-E0B0B99C8E14}">
      <dgm:prSet phldrT="[Text]"/>
      <dgm:spPr>
        <a:solidFill>
          <a:srgbClr val="990000"/>
        </a:solidFill>
        <a:effectLst>
          <a:glow rad="228600">
            <a:schemeClr val="accent2">
              <a:satMod val="175000"/>
              <a:alpha val="40000"/>
            </a:schemeClr>
          </a:glow>
        </a:effectLst>
      </dgm:spPr>
      <dgm:t>
        <a:bodyPr/>
        <a:lstStyle/>
        <a:p>
          <a:r>
            <a:rPr lang="en-US" dirty="0" smtClean="0"/>
            <a:t>7/97 </a:t>
          </a:r>
        </a:p>
        <a:p>
          <a:r>
            <a:rPr lang="en-US" dirty="0" smtClean="0"/>
            <a:t>UTAH CRASH, </a:t>
          </a:r>
        </a:p>
        <a:p>
          <a:r>
            <a:rPr lang="en-US" dirty="0" smtClean="0"/>
            <a:t>2 TROOPERS INJURED</a:t>
          </a:r>
          <a:endParaRPr lang="en-US" dirty="0"/>
        </a:p>
      </dgm:t>
    </dgm:pt>
    <dgm:pt modelId="{F8C580FB-EF81-4F4D-8C95-2F80F32EA62A}" type="parTrans" cxnId="{86CB2DBF-F31C-4214-BF2B-43AFC07ED2DA}">
      <dgm:prSet/>
      <dgm:spPr/>
      <dgm:t>
        <a:bodyPr/>
        <a:lstStyle/>
        <a:p>
          <a:endParaRPr lang="en-US"/>
        </a:p>
      </dgm:t>
    </dgm:pt>
    <dgm:pt modelId="{C65518CF-9C33-482B-AD77-D90C8D454BF9}" type="sibTrans" cxnId="{86CB2DBF-F31C-4214-BF2B-43AFC07ED2DA}">
      <dgm:prSet/>
      <dgm:spPr/>
      <dgm:t>
        <a:bodyPr/>
        <a:lstStyle/>
        <a:p>
          <a:endParaRPr lang="en-US"/>
        </a:p>
      </dgm:t>
    </dgm:pt>
    <dgm:pt modelId="{514EFEFA-59A2-449A-A4F8-9A46DAA6D5AE}">
      <dgm:prSet phldrT="[Text]"/>
      <dgm:spPr/>
      <dgm:t>
        <a:bodyPr/>
        <a:lstStyle/>
        <a:p>
          <a:r>
            <a:rPr lang="en-US" dirty="0" smtClean="0">
              <a:solidFill>
                <a:srgbClr val="00B050"/>
              </a:solidFill>
            </a:rPr>
            <a:t>8/97</a:t>
          </a:r>
        </a:p>
        <a:p>
          <a:r>
            <a:rPr lang="en-US" b="1" dirty="0" smtClean="0">
              <a:solidFill>
                <a:srgbClr val="00B050"/>
              </a:solidFill>
            </a:rPr>
            <a:t>OSA DIAGNOSED</a:t>
          </a:r>
          <a:endParaRPr lang="en-US" b="1" dirty="0">
            <a:solidFill>
              <a:srgbClr val="00B050"/>
            </a:solidFill>
          </a:endParaRPr>
        </a:p>
      </dgm:t>
    </dgm:pt>
    <dgm:pt modelId="{ADADCDA2-79B0-4595-B2DE-03B56231758C}" type="parTrans" cxnId="{B989AF60-370F-4912-8A64-1DD83E3A5883}">
      <dgm:prSet/>
      <dgm:spPr/>
      <dgm:t>
        <a:bodyPr/>
        <a:lstStyle/>
        <a:p>
          <a:endParaRPr lang="en-US"/>
        </a:p>
      </dgm:t>
    </dgm:pt>
    <dgm:pt modelId="{417B424E-FC75-48AE-9CFC-2CAD732C95FF}" type="sibTrans" cxnId="{B989AF60-370F-4912-8A64-1DD83E3A5883}">
      <dgm:prSet/>
      <dgm:spPr/>
      <dgm:t>
        <a:bodyPr/>
        <a:lstStyle/>
        <a:p>
          <a:endParaRPr lang="en-US"/>
        </a:p>
      </dgm:t>
    </dgm:pt>
    <dgm:pt modelId="{201ECD98-2CBC-41EA-9561-1F33946334E0}">
      <dgm:prSet phldrT="[Text]"/>
      <dgm:spPr/>
      <dgm:t>
        <a:bodyPr/>
        <a:lstStyle/>
        <a:p>
          <a:r>
            <a:rPr lang="en-US" dirty="0" smtClean="0">
              <a:solidFill>
                <a:srgbClr val="FFC000"/>
              </a:solidFill>
            </a:rPr>
            <a:t>9/97 </a:t>
          </a:r>
        </a:p>
        <a:p>
          <a:r>
            <a:rPr lang="en-US" dirty="0" smtClean="0">
              <a:solidFill>
                <a:srgbClr val="FFC000"/>
              </a:solidFill>
            </a:rPr>
            <a:t>SURGERY  WITH NO FOLLOW UP</a:t>
          </a:r>
          <a:endParaRPr lang="en-US" dirty="0">
            <a:solidFill>
              <a:srgbClr val="FFC000"/>
            </a:solidFill>
          </a:endParaRPr>
        </a:p>
      </dgm:t>
    </dgm:pt>
    <dgm:pt modelId="{51EF41BA-44B9-491E-A17E-058718EBE238}" type="parTrans" cxnId="{CA4D8AA6-22B7-4416-8286-A7D3DB6BBB64}">
      <dgm:prSet/>
      <dgm:spPr/>
      <dgm:t>
        <a:bodyPr/>
        <a:lstStyle/>
        <a:p>
          <a:endParaRPr lang="en-US"/>
        </a:p>
      </dgm:t>
    </dgm:pt>
    <dgm:pt modelId="{4B432619-4A73-41EC-8609-011502108ABB}" type="sibTrans" cxnId="{CA4D8AA6-22B7-4416-8286-A7D3DB6BBB64}">
      <dgm:prSet/>
      <dgm:spPr/>
      <dgm:t>
        <a:bodyPr/>
        <a:lstStyle/>
        <a:p>
          <a:endParaRPr lang="en-US"/>
        </a:p>
      </dgm:t>
    </dgm:pt>
    <dgm:pt modelId="{421CFC64-869B-4C98-B4B4-7D93CCFD860A}">
      <dgm:prSet phldrT="[Text]"/>
      <dgm:spPr/>
      <dgm:t>
        <a:bodyPr/>
        <a:lstStyle/>
        <a:p>
          <a:r>
            <a:rPr lang="en-US" dirty="0" smtClean="0">
              <a:solidFill>
                <a:schemeClr val="accent1"/>
              </a:solidFill>
            </a:rPr>
            <a:t>8/99 </a:t>
          </a:r>
        </a:p>
        <a:p>
          <a:r>
            <a:rPr lang="en-US" dirty="0" smtClean="0">
              <a:solidFill>
                <a:schemeClr val="accent1"/>
              </a:solidFill>
            </a:rPr>
            <a:t>DOES NOT REPORT OSA, LOW THYROID OR THYROID MEDICINE;</a:t>
          </a:r>
          <a:r>
            <a:rPr lang="en-US" dirty="0" smtClean="0"/>
            <a:t> </a:t>
          </a:r>
        </a:p>
        <a:p>
          <a:r>
            <a:rPr lang="en-US" b="1" dirty="0" smtClean="0">
              <a:solidFill>
                <a:schemeClr val="accent1"/>
              </a:solidFill>
            </a:rPr>
            <a:t>CDL RENEWED</a:t>
          </a:r>
          <a:endParaRPr lang="en-US" b="1" dirty="0">
            <a:solidFill>
              <a:schemeClr val="accent1"/>
            </a:solidFill>
          </a:endParaRPr>
        </a:p>
      </dgm:t>
    </dgm:pt>
    <dgm:pt modelId="{40184245-1E21-4BD4-8D20-0FC924D8F949}" type="parTrans" cxnId="{9EB7D86C-315E-415D-A8B9-FC69480AF402}">
      <dgm:prSet/>
      <dgm:spPr/>
      <dgm:t>
        <a:bodyPr/>
        <a:lstStyle/>
        <a:p>
          <a:endParaRPr lang="en-US"/>
        </a:p>
      </dgm:t>
    </dgm:pt>
    <dgm:pt modelId="{E89CF9D4-1A1C-4678-96FB-CF5B0FE3512F}" type="sibTrans" cxnId="{9EB7D86C-315E-415D-A8B9-FC69480AF402}">
      <dgm:prSet/>
      <dgm:spPr/>
      <dgm:t>
        <a:bodyPr/>
        <a:lstStyle/>
        <a:p>
          <a:endParaRPr lang="en-US"/>
        </a:p>
      </dgm:t>
    </dgm:pt>
    <dgm:pt modelId="{FF11AEC0-E554-40D2-A8FC-443884030CA1}">
      <dgm:prSet phldrT="[Text]"/>
      <dgm:spPr>
        <a:solidFill>
          <a:srgbClr val="990000"/>
        </a:solidFill>
        <a:ln>
          <a:solidFill>
            <a:srgbClr val="C00000"/>
          </a:solidFill>
        </a:ln>
        <a:effectLst>
          <a:glow rad="228600">
            <a:schemeClr val="accent2">
              <a:satMod val="175000"/>
              <a:alpha val="40000"/>
            </a:schemeClr>
          </a:glow>
        </a:effectLst>
      </dgm:spPr>
      <dgm:t>
        <a:bodyPr/>
        <a:lstStyle/>
        <a:p>
          <a:r>
            <a:rPr lang="en-US" dirty="0" smtClean="0"/>
            <a:t>7/26/00 </a:t>
          </a:r>
        </a:p>
        <a:p>
          <a:r>
            <a:rPr lang="en-US" dirty="0" smtClean="0"/>
            <a:t>CRASH, </a:t>
          </a:r>
        </a:p>
        <a:p>
          <a:r>
            <a:rPr lang="en-US" dirty="0" smtClean="0"/>
            <a:t>DEATH OF STATE TROOPER</a:t>
          </a:r>
          <a:endParaRPr lang="en-US" dirty="0"/>
        </a:p>
      </dgm:t>
    </dgm:pt>
    <dgm:pt modelId="{B13109F1-4A62-4E33-8F1D-720C3A305E32}" type="parTrans" cxnId="{B8378C16-C493-4674-8098-48B638E165C4}">
      <dgm:prSet/>
      <dgm:spPr/>
      <dgm:t>
        <a:bodyPr/>
        <a:lstStyle/>
        <a:p>
          <a:endParaRPr lang="en-US"/>
        </a:p>
      </dgm:t>
    </dgm:pt>
    <dgm:pt modelId="{B072FD1C-C2A5-4BEC-AE1B-D64CC552C134}" type="sibTrans" cxnId="{B8378C16-C493-4674-8098-48B638E165C4}">
      <dgm:prSet/>
      <dgm:spPr/>
      <dgm:t>
        <a:bodyPr/>
        <a:lstStyle/>
        <a:p>
          <a:endParaRPr lang="en-US"/>
        </a:p>
      </dgm:t>
    </dgm:pt>
    <dgm:pt modelId="{0D4FA647-24AE-4457-A0C4-5F110E126D6B}" type="pres">
      <dgm:prSet presAssocID="{E38DFE09-1BCC-49BE-9849-E98BB5DF68C0}" presName="Name0" presStyleCnt="0">
        <dgm:presLayoutVars>
          <dgm:dir/>
          <dgm:resizeHandles val="exact"/>
        </dgm:presLayoutVars>
      </dgm:prSet>
      <dgm:spPr/>
    </dgm:pt>
    <dgm:pt modelId="{F1963812-D2BC-482E-A057-E66C119F968E}" type="pres">
      <dgm:prSet presAssocID="{E38DFE09-1BCC-49BE-9849-E98BB5DF68C0}" presName="arrow" presStyleLbl="bgShp" presStyleIdx="0" presStyleCnt="1"/>
      <dgm:spPr>
        <a:solidFill>
          <a:schemeClr val="accent5">
            <a:lumMod val="50000"/>
          </a:schemeClr>
        </a:solidFill>
      </dgm:spPr>
    </dgm:pt>
    <dgm:pt modelId="{6E42F9BA-7121-4801-85B1-5385793234AB}" type="pres">
      <dgm:prSet presAssocID="{E38DFE09-1BCC-49BE-9849-E98BB5DF68C0}" presName="points" presStyleCnt="0"/>
      <dgm:spPr/>
    </dgm:pt>
    <dgm:pt modelId="{94133BD7-150C-4D27-9A25-A35388E9ED34}" type="pres">
      <dgm:prSet presAssocID="{69AA0AB9-7379-488A-806C-E9665533FAF6}" presName="compositeA" presStyleCnt="0"/>
      <dgm:spPr/>
    </dgm:pt>
    <dgm:pt modelId="{3753EAD4-ED0F-4017-A539-0765AEC68FBD}" type="pres">
      <dgm:prSet presAssocID="{69AA0AB9-7379-488A-806C-E9665533FAF6}" presName="textA" presStyleLbl="revTx" presStyleIdx="0" presStyleCnt="6">
        <dgm:presLayoutVars>
          <dgm:bulletEnabled val="1"/>
        </dgm:presLayoutVars>
      </dgm:prSet>
      <dgm:spPr/>
      <dgm:t>
        <a:bodyPr/>
        <a:lstStyle/>
        <a:p>
          <a:endParaRPr lang="en-US"/>
        </a:p>
      </dgm:t>
    </dgm:pt>
    <dgm:pt modelId="{B8CB67E9-AB4F-4411-840A-EAC4E333D563}" type="pres">
      <dgm:prSet presAssocID="{69AA0AB9-7379-488A-806C-E9665533FAF6}" presName="circleA" presStyleLbl="node1" presStyleIdx="0" presStyleCnt="6" custLinFactNeighborY="-68518"/>
      <dgm:spPr>
        <a:prstGeom prst="flowChartExtract">
          <a:avLst/>
        </a:prstGeom>
        <a:solidFill>
          <a:srgbClr val="0070C0"/>
        </a:solidFill>
      </dgm:spPr>
    </dgm:pt>
    <dgm:pt modelId="{F94FEF3F-8C21-45FF-8786-2F9FBFC186FB}" type="pres">
      <dgm:prSet presAssocID="{69AA0AB9-7379-488A-806C-E9665533FAF6}" presName="spaceA" presStyleCnt="0"/>
      <dgm:spPr/>
    </dgm:pt>
    <dgm:pt modelId="{D93E198E-D805-4990-8AE2-7AF3E96D9AF8}" type="pres">
      <dgm:prSet presAssocID="{D4543AC4-FC3C-4750-A526-75CE08F5B218}" presName="space" presStyleCnt="0"/>
      <dgm:spPr/>
    </dgm:pt>
    <dgm:pt modelId="{622023B8-5114-411A-8316-46C172CDDCC0}" type="pres">
      <dgm:prSet presAssocID="{D22BE418-B216-4830-9338-E0B0B99C8E14}" presName="compositeB" presStyleCnt="0"/>
      <dgm:spPr/>
    </dgm:pt>
    <dgm:pt modelId="{8AAA8634-EDA7-42BF-A8FF-9BECDB0E297B}" type="pres">
      <dgm:prSet presAssocID="{D22BE418-B216-4830-9338-E0B0B99C8E14}" presName="textB" presStyleLbl="revTx" presStyleIdx="1" presStyleCnt="6" custScaleY="66666" custLinFactNeighborX="1725" custLinFactNeighborY="-22223">
        <dgm:presLayoutVars>
          <dgm:bulletEnabled val="1"/>
        </dgm:presLayoutVars>
      </dgm:prSet>
      <dgm:spPr/>
      <dgm:t>
        <a:bodyPr/>
        <a:lstStyle/>
        <a:p>
          <a:endParaRPr lang="en-US"/>
        </a:p>
      </dgm:t>
    </dgm:pt>
    <dgm:pt modelId="{7E5B8867-4332-49A3-BA9D-90936AECF68D}" type="pres">
      <dgm:prSet presAssocID="{D22BE418-B216-4830-9338-E0B0B99C8E14}" presName="circleB" presStyleLbl="node1" presStyleIdx="1" presStyleCnt="6" custFlipVert="1" custLinFactNeighborY="-2318"/>
      <dgm:spPr>
        <a:prstGeom prst="irregularSeal1">
          <a:avLst/>
        </a:prstGeom>
        <a:solidFill>
          <a:srgbClr val="FFFF66"/>
        </a:solidFill>
        <a:ln>
          <a:solidFill>
            <a:srgbClr val="C00000"/>
          </a:solidFill>
        </a:ln>
      </dgm:spPr>
    </dgm:pt>
    <dgm:pt modelId="{F350E902-B20B-4889-B663-9D613D70729A}" type="pres">
      <dgm:prSet presAssocID="{D22BE418-B216-4830-9338-E0B0B99C8E14}" presName="spaceB" presStyleCnt="0"/>
      <dgm:spPr/>
    </dgm:pt>
    <dgm:pt modelId="{83E4E56B-7665-4525-9F60-8054BEA6F162}" type="pres">
      <dgm:prSet presAssocID="{C65518CF-9C33-482B-AD77-D90C8D454BF9}" presName="space" presStyleCnt="0"/>
      <dgm:spPr/>
    </dgm:pt>
    <dgm:pt modelId="{0FBC5901-90D0-4F64-8D1C-51461F97A4C2}" type="pres">
      <dgm:prSet presAssocID="{514EFEFA-59A2-449A-A4F8-9A46DAA6D5AE}" presName="compositeA" presStyleCnt="0"/>
      <dgm:spPr/>
    </dgm:pt>
    <dgm:pt modelId="{ACC521A6-2583-445D-8CA1-CAB4F5619FE6}" type="pres">
      <dgm:prSet presAssocID="{514EFEFA-59A2-449A-A4F8-9A46DAA6D5AE}" presName="textA" presStyleLbl="revTx" presStyleIdx="2" presStyleCnt="6">
        <dgm:presLayoutVars>
          <dgm:bulletEnabled val="1"/>
        </dgm:presLayoutVars>
      </dgm:prSet>
      <dgm:spPr/>
      <dgm:t>
        <a:bodyPr/>
        <a:lstStyle/>
        <a:p>
          <a:endParaRPr lang="en-US"/>
        </a:p>
      </dgm:t>
    </dgm:pt>
    <dgm:pt modelId="{4C225049-CF86-492E-8680-9B68B93C9047}" type="pres">
      <dgm:prSet presAssocID="{514EFEFA-59A2-449A-A4F8-9A46DAA6D5AE}" presName="circleA" presStyleLbl="node1" presStyleIdx="2" presStyleCnt="6" custLinFactNeighborY="-68518"/>
      <dgm:spPr>
        <a:prstGeom prst="flowChartExtract">
          <a:avLst/>
        </a:prstGeom>
        <a:solidFill>
          <a:srgbClr val="00B050"/>
        </a:solidFill>
      </dgm:spPr>
    </dgm:pt>
    <dgm:pt modelId="{7759CF17-2596-4BFA-B19F-11CE688F4146}" type="pres">
      <dgm:prSet presAssocID="{514EFEFA-59A2-449A-A4F8-9A46DAA6D5AE}" presName="spaceA" presStyleCnt="0"/>
      <dgm:spPr/>
    </dgm:pt>
    <dgm:pt modelId="{9A9B2C57-4DFA-43D0-9800-4099348C81B5}" type="pres">
      <dgm:prSet presAssocID="{417B424E-FC75-48AE-9CFC-2CAD732C95FF}" presName="space" presStyleCnt="0"/>
      <dgm:spPr/>
    </dgm:pt>
    <dgm:pt modelId="{243FE675-5795-48C8-B289-188B7BCBA875}" type="pres">
      <dgm:prSet presAssocID="{201ECD98-2CBC-41EA-9561-1F33946334E0}" presName="compositeB" presStyleCnt="0"/>
      <dgm:spPr/>
    </dgm:pt>
    <dgm:pt modelId="{26707957-20B3-4684-8486-29B72A5BC170}" type="pres">
      <dgm:prSet presAssocID="{201ECD98-2CBC-41EA-9561-1F33946334E0}" presName="textB" presStyleLbl="revTx" presStyleIdx="3" presStyleCnt="6">
        <dgm:presLayoutVars>
          <dgm:bulletEnabled val="1"/>
        </dgm:presLayoutVars>
      </dgm:prSet>
      <dgm:spPr/>
      <dgm:t>
        <a:bodyPr/>
        <a:lstStyle/>
        <a:p>
          <a:endParaRPr lang="en-US"/>
        </a:p>
      </dgm:t>
    </dgm:pt>
    <dgm:pt modelId="{06DB0F0A-1DF6-428E-B9E6-6ACB3CF9A40A}" type="pres">
      <dgm:prSet presAssocID="{201ECD98-2CBC-41EA-9561-1F33946334E0}" presName="circleB" presStyleLbl="node1" presStyleIdx="3" presStyleCnt="6" custFlipVert="1" custLinFactNeighborY="34488"/>
      <dgm:spPr>
        <a:prstGeom prst="flowChartExtract">
          <a:avLst/>
        </a:prstGeom>
        <a:solidFill>
          <a:srgbClr val="FFC000"/>
        </a:solidFill>
      </dgm:spPr>
    </dgm:pt>
    <dgm:pt modelId="{879D7126-BAFD-4319-BD73-09A53D34B831}" type="pres">
      <dgm:prSet presAssocID="{201ECD98-2CBC-41EA-9561-1F33946334E0}" presName="spaceB" presStyleCnt="0"/>
      <dgm:spPr/>
    </dgm:pt>
    <dgm:pt modelId="{20CFDCBF-E8E6-44F7-9D38-E6392854FF4F}" type="pres">
      <dgm:prSet presAssocID="{4B432619-4A73-41EC-8609-011502108ABB}" presName="space" presStyleCnt="0"/>
      <dgm:spPr/>
    </dgm:pt>
    <dgm:pt modelId="{85AB24B5-3DD7-4F47-8DE0-35A548A52745}" type="pres">
      <dgm:prSet presAssocID="{421CFC64-869B-4C98-B4B4-7D93CCFD860A}" presName="compositeA" presStyleCnt="0"/>
      <dgm:spPr/>
    </dgm:pt>
    <dgm:pt modelId="{EE2F19A2-4C89-478A-98DD-06A33B0D92E0}" type="pres">
      <dgm:prSet presAssocID="{421CFC64-869B-4C98-B4B4-7D93CCFD860A}" presName="textA" presStyleLbl="revTx" presStyleIdx="4" presStyleCnt="6" custScaleX="98184">
        <dgm:presLayoutVars>
          <dgm:bulletEnabled val="1"/>
        </dgm:presLayoutVars>
      </dgm:prSet>
      <dgm:spPr/>
      <dgm:t>
        <a:bodyPr/>
        <a:lstStyle/>
        <a:p>
          <a:endParaRPr lang="en-US"/>
        </a:p>
      </dgm:t>
    </dgm:pt>
    <dgm:pt modelId="{0B5A9872-913A-4753-A80C-94F7475722D4}" type="pres">
      <dgm:prSet presAssocID="{421CFC64-869B-4C98-B4B4-7D93CCFD860A}" presName="circleA" presStyleLbl="node1" presStyleIdx="4" presStyleCnt="6" custLinFactNeighborY="-68518"/>
      <dgm:spPr>
        <a:prstGeom prst="flowChartExtract">
          <a:avLst/>
        </a:prstGeom>
      </dgm:spPr>
    </dgm:pt>
    <dgm:pt modelId="{CE6B981C-1A05-4592-9BDB-3339D9B24EAD}" type="pres">
      <dgm:prSet presAssocID="{421CFC64-869B-4C98-B4B4-7D93CCFD860A}" presName="spaceA" presStyleCnt="0"/>
      <dgm:spPr/>
    </dgm:pt>
    <dgm:pt modelId="{476565CD-E39B-4C23-A827-8A3E38A2193D}" type="pres">
      <dgm:prSet presAssocID="{E89CF9D4-1A1C-4678-96FB-CF5B0FE3512F}" presName="space" presStyleCnt="0"/>
      <dgm:spPr/>
    </dgm:pt>
    <dgm:pt modelId="{61FA085D-14C2-4EBC-B954-EA304FCDE2A5}" type="pres">
      <dgm:prSet presAssocID="{FF11AEC0-E554-40D2-A8FC-443884030CA1}" presName="compositeB" presStyleCnt="0"/>
      <dgm:spPr/>
    </dgm:pt>
    <dgm:pt modelId="{881AF856-24CC-410D-BD7A-087161DEFC23}" type="pres">
      <dgm:prSet presAssocID="{FF11AEC0-E554-40D2-A8FC-443884030CA1}" presName="textB" presStyleLbl="revTx" presStyleIdx="5" presStyleCnt="6" custScaleY="68750" custLinFactNeighborY="-19965">
        <dgm:presLayoutVars>
          <dgm:bulletEnabled val="1"/>
        </dgm:presLayoutVars>
      </dgm:prSet>
      <dgm:spPr/>
      <dgm:t>
        <a:bodyPr/>
        <a:lstStyle/>
        <a:p>
          <a:endParaRPr lang="en-US"/>
        </a:p>
      </dgm:t>
    </dgm:pt>
    <dgm:pt modelId="{6830588C-4807-4AAE-AC8D-3AC1022E347D}" type="pres">
      <dgm:prSet presAssocID="{FF11AEC0-E554-40D2-A8FC-443884030CA1}" presName="circleB" presStyleLbl="node1" presStyleIdx="5" presStyleCnt="6" custFlipVert="1" custLinFactNeighborY="-2318"/>
      <dgm:spPr>
        <a:prstGeom prst="irregularSeal1">
          <a:avLst/>
        </a:prstGeom>
        <a:solidFill>
          <a:srgbClr val="FFFF66"/>
        </a:solidFill>
        <a:ln>
          <a:solidFill>
            <a:srgbClr val="C00000"/>
          </a:solidFill>
        </a:ln>
      </dgm:spPr>
    </dgm:pt>
    <dgm:pt modelId="{9D5BE711-ECA6-4F15-9204-025A5E190D79}" type="pres">
      <dgm:prSet presAssocID="{FF11AEC0-E554-40D2-A8FC-443884030CA1}" presName="spaceB" presStyleCnt="0"/>
      <dgm:spPr/>
    </dgm:pt>
  </dgm:ptLst>
  <dgm:cxnLst>
    <dgm:cxn modelId="{DA6CD034-69D3-4A9A-A238-707C5D739B11}" type="presOf" srcId="{E38DFE09-1BCC-49BE-9849-E98BB5DF68C0}" destId="{0D4FA647-24AE-4457-A0C4-5F110E126D6B}" srcOrd="0" destOrd="0" presId="urn:microsoft.com/office/officeart/2005/8/layout/hProcess11"/>
    <dgm:cxn modelId="{CA4D8AA6-22B7-4416-8286-A7D3DB6BBB64}" srcId="{E38DFE09-1BCC-49BE-9849-E98BB5DF68C0}" destId="{201ECD98-2CBC-41EA-9561-1F33946334E0}" srcOrd="3" destOrd="0" parTransId="{51EF41BA-44B9-491E-A17E-058718EBE238}" sibTransId="{4B432619-4A73-41EC-8609-011502108ABB}"/>
    <dgm:cxn modelId="{CAB39049-93FF-4FA6-9B91-97D3A2DC022F}" srcId="{E38DFE09-1BCC-49BE-9849-E98BB5DF68C0}" destId="{69AA0AB9-7379-488A-806C-E9665533FAF6}" srcOrd="0" destOrd="0" parTransId="{646E83E4-20DE-42ED-916F-1ADE21EBBD42}" sibTransId="{D4543AC4-FC3C-4750-A526-75CE08F5B218}"/>
    <dgm:cxn modelId="{9EB7D86C-315E-415D-A8B9-FC69480AF402}" srcId="{E38DFE09-1BCC-49BE-9849-E98BB5DF68C0}" destId="{421CFC64-869B-4C98-B4B4-7D93CCFD860A}" srcOrd="4" destOrd="0" parTransId="{40184245-1E21-4BD4-8D20-0FC924D8F949}" sibTransId="{E89CF9D4-1A1C-4678-96FB-CF5B0FE3512F}"/>
    <dgm:cxn modelId="{86CB2DBF-F31C-4214-BF2B-43AFC07ED2DA}" srcId="{E38DFE09-1BCC-49BE-9849-E98BB5DF68C0}" destId="{D22BE418-B216-4830-9338-E0B0B99C8E14}" srcOrd="1" destOrd="0" parTransId="{F8C580FB-EF81-4F4D-8C95-2F80F32EA62A}" sibTransId="{C65518CF-9C33-482B-AD77-D90C8D454BF9}"/>
    <dgm:cxn modelId="{B989AF60-370F-4912-8A64-1DD83E3A5883}" srcId="{E38DFE09-1BCC-49BE-9849-E98BB5DF68C0}" destId="{514EFEFA-59A2-449A-A4F8-9A46DAA6D5AE}" srcOrd="2" destOrd="0" parTransId="{ADADCDA2-79B0-4595-B2DE-03B56231758C}" sibTransId="{417B424E-FC75-48AE-9CFC-2CAD732C95FF}"/>
    <dgm:cxn modelId="{124915D8-7B44-40C7-99D2-5A068CE2BEB6}" type="presOf" srcId="{D22BE418-B216-4830-9338-E0B0B99C8E14}" destId="{8AAA8634-EDA7-42BF-A8FF-9BECDB0E297B}" srcOrd="0" destOrd="0" presId="urn:microsoft.com/office/officeart/2005/8/layout/hProcess11"/>
    <dgm:cxn modelId="{B9EB56DF-2718-4BCA-8111-3F8280FC3A79}" type="presOf" srcId="{421CFC64-869B-4C98-B4B4-7D93CCFD860A}" destId="{EE2F19A2-4C89-478A-98DD-06A33B0D92E0}" srcOrd="0" destOrd="0" presId="urn:microsoft.com/office/officeart/2005/8/layout/hProcess11"/>
    <dgm:cxn modelId="{99E05104-E413-4432-A460-659D596AB16E}" type="presOf" srcId="{69AA0AB9-7379-488A-806C-E9665533FAF6}" destId="{3753EAD4-ED0F-4017-A539-0765AEC68FBD}" srcOrd="0" destOrd="0" presId="urn:microsoft.com/office/officeart/2005/8/layout/hProcess11"/>
    <dgm:cxn modelId="{42E0AE62-6F84-4E28-BFE6-E2ACCFA37F57}" type="presOf" srcId="{514EFEFA-59A2-449A-A4F8-9A46DAA6D5AE}" destId="{ACC521A6-2583-445D-8CA1-CAB4F5619FE6}" srcOrd="0" destOrd="0" presId="urn:microsoft.com/office/officeart/2005/8/layout/hProcess11"/>
    <dgm:cxn modelId="{B8378C16-C493-4674-8098-48B638E165C4}" srcId="{E38DFE09-1BCC-49BE-9849-E98BB5DF68C0}" destId="{FF11AEC0-E554-40D2-A8FC-443884030CA1}" srcOrd="5" destOrd="0" parTransId="{B13109F1-4A62-4E33-8F1D-720C3A305E32}" sibTransId="{B072FD1C-C2A5-4BEC-AE1B-D64CC552C134}"/>
    <dgm:cxn modelId="{CDA314A4-A929-4017-B0F3-AA099263A73B}" type="presOf" srcId="{201ECD98-2CBC-41EA-9561-1F33946334E0}" destId="{26707957-20B3-4684-8486-29B72A5BC170}" srcOrd="0" destOrd="0" presId="urn:microsoft.com/office/officeart/2005/8/layout/hProcess11"/>
    <dgm:cxn modelId="{D6D33314-2436-4218-B378-1135E21C14CB}" type="presOf" srcId="{FF11AEC0-E554-40D2-A8FC-443884030CA1}" destId="{881AF856-24CC-410D-BD7A-087161DEFC23}" srcOrd="0" destOrd="0" presId="urn:microsoft.com/office/officeart/2005/8/layout/hProcess11"/>
    <dgm:cxn modelId="{B6746A8F-09C4-4A83-8A91-55EB74F8C74E}" type="presParOf" srcId="{0D4FA647-24AE-4457-A0C4-5F110E126D6B}" destId="{F1963812-D2BC-482E-A057-E66C119F968E}" srcOrd="0" destOrd="0" presId="urn:microsoft.com/office/officeart/2005/8/layout/hProcess11"/>
    <dgm:cxn modelId="{885574F5-EC3C-4671-9AD1-57A292200F41}" type="presParOf" srcId="{0D4FA647-24AE-4457-A0C4-5F110E126D6B}" destId="{6E42F9BA-7121-4801-85B1-5385793234AB}" srcOrd="1" destOrd="0" presId="urn:microsoft.com/office/officeart/2005/8/layout/hProcess11"/>
    <dgm:cxn modelId="{848D2DC8-583A-4B96-998F-316C9C6963F7}" type="presParOf" srcId="{6E42F9BA-7121-4801-85B1-5385793234AB}" destId="{94133BD7-150C-4D27-9A25-A35388E9ED34}" srcOrd="0" destOrd="0" presId="urn:microsoft.com/office/officeart/2005/8/layout/hProcess11"/>
    <dgm:cxn modelId="{5101D0E3-193B-4BCA-9A40-143B5C305CA0}" type="presParOf" srcId="{94133BD7-150C-4D27-9A25-A35388E9ED34}" destId="{3753EAD4-ED0F-4017-A539-0765AEC68FBD}" srcOrd="0" destOrd="0" presId="urn:microsoft.com/office/officeart/2005/8/layout/hProcess11"/>
    <dgm:cxn modelId="{AC999CCB-AD49-41AB-8D72-8E7465D91166}" type="presParOf" srcId="{94133BD7-150C-4D27-9A25-A35388E9ED34}" destId="{B8CB67E9-AB4F-4411-840A-EAC4E333D563}" srcOrd="1" destOrd="0" presId="urn:microsoft.com/office/officeart/2005/8/layout/hProcess11"/>
    <dgm:cxn modelId="{D91AC643-48B0-4177-A886-D85AD8BAD303}" type="presParOf" srcId="{94133BD7-150C-4D27-9A25-A35388E9ED34}" destId="{F94FEF3F-8C21-45FF-8786-2F9FBFC186FB}" srcOrd="2" destOrd="0" presId="urn:microsoft.com/office/officeart/2005/8/layout/hProcess11"/>
    <dgm:cxn modelId="{9859337B-C03B-436B-BBB0-3A71F82D04F7}" type="presParOf" srcId="{6E42F9BA-7121-4801-85B1-5385793234AB}" destId="{D93E198E-D805-4990-8AE2-7AF3E96D9AF8}" srcOrd="1" destOrd="0" presId="urn:microsoft.com/office/officeart/2005/8/layout/hProcess11"/>
    <dgm:cxn modelId="{67847A2B-0955-4C5D-8DC0-00DAAA2B0E73}" type="presParOf" srcId="{6E42F9BA-7121-4801-85B1-5385793234AB}" destId="{622023B8-5114-411A-8316-46C172CDDCC0}" srcOrd="2" destOrd="0" presId="urn:microsoft.com/office/officeart/2005/8/layout/hProcess11"/>
    <dgm:cxn modelId="{D636A357-A0EB-40D9-BB1F-20DF8BCA642F}" type="presParOf" srcId="{622023B8-5114-411A-8316-46C172CDDCC0}" destId="{8AAA8634-EDA7-42BF-A8FF-9BECDB0E297B}" srcOrd="0" destOrd="0" presId="urn:microsoft.com/office/officeart/2005/8/layout/hProcess11"/>
    <dgm:cxn modelId="{B9D0F563-B5FD-4867-9349-B1DF12F0E74E}" type="presParOf" srcId="{622023B8-5114-411A-8316-46C172CDDCC0}" destId="{7E5B8867-4332-49A3-BA9D-90936AECF68D}" srcOrd="1" destOrd="0" presId="urn:microsoft.com/office/officeart/2005/8/layout/hProcess11"/>
    <dgm:cxn modelId="{161FA51A-2B60-4288-89FC-D74C9B1E5388}" type="presParOf" srcId="{622023B8-5114-411A-8316-46C172CDDCC0}" destId="{F350E902-B20B-4889-B663-9D613D70729A}" srcOrd="2" destOrd="0" presId="urn:microsoft.com/office/officeart/2005/8/layout/hProcess11"/>
    <dgm:cxn modelId="{4CBD7F1E-51A3-4BE2-87A1-DD46A924B1A8}" type="presParOf" srcId="{6E42F9BA-7121-4801-85B1-5385793234AB}" destId="{83E4E56B-7665-4525-9F60-8054BEA6F162}" srcOrd="3" destOrd="0" presId="urn:microsoft.com/office/officeart/2005/8/layout/hProcess11"/>
    <dgm:cxn modelId="{75F89494-00AF-4056-A67D-BF8B2CE258A7}" type="presParOf" srcId="{6E42F9BA-7121-4801-85B1-5385793234AB}" destId="{0FBC5901-90D0-4F64-8D1C-51461F97A4C2}" srcOrd="4" destOrd="0" presId="urn:microsoft.com/office/officeart/2005/8/layout/hProcess11"/>
    <dgm:cxn modelId="{A6F1ABDB-7F9C-4F73-B3CD-8E7618A88AA1}" type="presParOf" srcId="{0FBC5901-90D0-4F64-8D1C-51461F97A4C2}" destId="{ACC521A6-2583-445D-8CA1-CAB4F5619FE6}" srcOrd="0" destOrd="0" presId="urn:microsoft.com/office/officeart/2005/8/layout/hProcess11"/>
    <dgm:cxn modelId="{5DDAE3EF-083D-4052-95CC-89FEE730CABA}" type="presParOf" srcId="{0FBC5901-90D0-4F64-8D1C-51461F97A4C2}" destId="{4C225049-CF86-492E-8680-9B68B93C9047}" srcOrd="1" destOrd="0" presId="urn:microsoft.com/office/officeart/2005/8/layout/hProcess11"/>
    <dgm:cxn modelId="{6241143B-3305-4182-A8EB-26ABCB583DAA}" type="presParOf" srcId="{0FBC5901-90D0-4F64-8D1C-51461F97A4C2}" destId="{7759CF17-2596-4BFA-B19F-11CE688F4146}" srcOrd="2" destOrd="0" presId="urn:microsoft.com/office/officeart/2005/8/layout/hProcess11"/>
    <dgm:cxn modelId="{57AE2BA5-9806-42A5-83CA-0772374D7FED}" type="presParOf" srcId="{6E42F9BA-7121-4801-85B1-5385793234AB}" destId="{9A9B2C57-4DFA-43D0-9800-4099348C81B5}" srcOrd="5" destOrd="0" presId="urn:microsoft.com/office/officeart/2005/8/layout/hProcess11"/>
    <dgm:cxn modelId="{A65C74E6-553A-4430-B03D-5DC57E8F5DB1}" type="presParOf" srcId="{6E42F9BA-7121-4801-85B1-5385793234AB}" destId="{243FE675-5795-48C8-B289-188B7BCBA875}" srcOrd="6" destOrd="0" presId="urn:microsoft.com/office/officeart/2005/8/layout/hProcess11"/>
    <dgm:cxn modelId="{AB466043-9E9F-43FF-98F3-B9B2522EA5AC}" type="presParOf" srcId="{243FE675-5795-48C8-B289-188B7BCBA875}" destId="{26707957-20B3-4684-8486-29B72A5BC170}" srcOrd="0" destOrd="0" presId="urn:microsoft.com/office/officeart/2005/8/layout/hProcess11"/>
    <dgm:cxn modelId="{170743C4-BE34-46D7-9097-CAEC9D5B840B}" type="presParOf" srcId="{243FE675-5795-48C8-B289-188B7BCBA875}" destId="{06DB0F0A-1DF6-428E-B9E6-6ACB3CF9A40A}" srcOrd="1" destOrd="0" presId="urn:microsoft.com/office/officeart/2005/8/layout/hProcess11"/>
    <dgm:cxn modelId="{9B96F6FE-5B6E-4DD7-8F1F-7A70C39F09F6}" type="presParOf" srcId="{243FE675-5795-48C8-B289-188B7BCBA875}" destId="{879D7126-BAFD-4319-BD73-09A53D34B831}" srcOrd="2" destOrd="0" presId="urn:microsoft.com/office/officeart/2005/8/layout/hProcess11"/>
    <dgm:cxn modelId="{3173932A-09DD-4684-831A-979D494B7B6C}" type="presParOf" srcId="{6E42F9BA-7121-4801-85B1-5385793234AB}" destId="{20CFDCBF-E8E6-44F7-9D38-E6392854FF4F}" srcOrd="7" destOrd="0" presId="urn:microsoft.com/office/officeart/2005/8/layout/hProcess11"/>
    <dgm:cxn modelId="{1F865C25-3C35-486C-88BC-A222CAC7AD3F}" type="presParOf" srcId="{6E42F9BA-7121-4801-85B1-5385793234AB}" destId="{85AB24B5-3DD7-4F47-8DE0-35A548A52745}" srcOrd="8" destOrd="0" presId="urn:microsoft.com/office/officeart/2005/8/layout/hProcess11"/>
    <dgm:cxn modelId="{050B10C3-E7D9-4D78-BED7-AD88284A64D6}" type="presParOf" srcId="{85AB24B5-3DD7-4F47-8DE0-35A548A52745}" destId="{EE2F19A2-4C89-478A-98DD-06A33B0D92E0}" srcOrd="0" destOrd="0" presId="urn:microsoft.com/office/officeart/2005/8/layout/hProcess11"/>
    <dgm:cxn modelId="{21DB9841-CD4F-4ED4-87DD-D9220C780F99}" type="presParOf" srcId="{85AB24B5-3DD7-4F47-8DE0-35A548A52745}" destId="{0B5A9872-913A-4753-A80C-94F7475722D4}" srcOrd="1" destOrd="0" presId="urn:microsoft.com/office/officeart/2005/8/layout/hProcess11"/>
    <dgm:cxn modelId="{23599608-3B75-4383-815F-9F40C272EC95}" type="presParOf" srcId="{85AB24B5-3DD7-4F47-8DE0-35A548A52745}" destId="{CE6B981C-1A05-4592-9BDB-3339D9B24EAD}" srcOrd="2" destOrd="0" presId="urn:microsoft.com/office/officeart/2005/8/layout/hProcess11"/>
    <dgm:cxn modelId="{F920DFDA-0EBD-46EB-89E5-7F45494C9EB0}" type="presParOf" srcId="{6E42F9BA-7121-4801-85B1-5385793234AB}" destId="{476565CD-E39B-4C23-A827-8A3E38A2193D}" srcOrd="9" destOrd="0" presId="urn:microsoft.com/office/officeart/2005/8/layout/hProcess11"/>
    <dgm:cxn modelId="{3B70861F-3C71-4CF5-A25A-AFB0D68210C0}" type="presParOf" srcId="{6E42F9BA-7121-4801-85B1-5385793234AB}" destId="{61FA085D-14C2-4EBC-B954-EA304FCDE2A5}" srcOrd="10" destOrd="0" presId="urn:microsoft.com/office/officeart/2005/8/layout/hProcess11"/>
    <dgm:cxn modelId="{052D4470-F210-4231-9D94-46CD074E339A}" type="presParOf" srcId="{61FA085D-14C2-4EBC-B954-EA304FCDE2A5}" destId="{881AF856-24CC-410D-BD7A-087161DEFC23}" srcOrd="0" destOrd="0" presId="urn:microsoft.com/office/officeart/2005/8/layout/hProcess11"/>
    <dgm:cxn modelId="{7A03D193-9EDE-4818-B23C-57F3F7E7BF86}" type="presParOf" srcId="{61FA085D-14C2-4EBC-B954-EA304FCDE2A5}" destId="{6830588C-4807-4AAE-AC8D-3AC1022E347D}" srcOrd="1" destOrd="0" presId="urn:microsoft.com/office/officeart/2005/8/layout/hProcess11"/>
    <dgm:cxn modelId="{E6BAD8A2-EC15-4ED8-B30B-0E7C0A7A2C0A}" type="presParOf" srcId="{61FA085D-14C2-4EBC-B954-EA304FCDE2A5}" destId="{9D5BE711-ECA6-4F15-9204-025A5E190D7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37981C-DFBF-4BA5-A3BF-D200A98A35AC}" type="doc">
      <dgm:prSet loTypeId="urn:microsoft.com/office/officeart/2005/8/layout/hList1" loCatId="list" qsTypeId="urn:microsoft.com/office/officeart/2005/8/quickstyle/simple1#1" qsCatId="simple" csTypeId="urn:microsoft.com/office/officeart/2005/8/colors/accent1_2#1" csCatId="accent1" phldr="1"/>
      <dgm:spPr/>
      <dgm:t>
        <a:bodyPr/>
        <a:lstStyle/>
        <a:p>
          <a:endParaRPr lang="en-US"/>
        </a:p>
      </dgm:t>
    </dgm:pt>
    <dgm:pt modelId="{1D6AF833-6590-41C0-B14E-970B09CC8E7B}">
      <dgm:prSet>
        <dgm:style>
          <a:lnRef idx="1">
            <a:schemeClr val="dk1"/>
          </a:lnRef>
          <a:fillRef idx="2">
            <a:schemeClr val="dk1"/>
          </a:fillRef>
          <a:effectRef idx="1">
            <a:schemeClr val="dk1"/>
          </a:effectRef>
          <a:fontRef idx="minor">
            <a:schemeClr val="dk1"/>
          </a:fontRef>
        </dgm:style>
      </dgm:prSet>
      <dgm:spPr/>
      <dgm:t>
        <a:bodyPr/>
        <a:lstStyle/>
        <a:p>
          <a:pPr rtl="0"/>
          <a:r>
            <a:rPr lang="en-US" b="1" baseline="0" dirty="0" smtClean="0">
              <a:solidFill>
                <a:srgbClr val="002060"/>
              </a:solidFill>
            </a:rPr>
            <a:t>Airway crowding</a:t>
          </a:r>
          <a:endParaRPr lang="en-US" b="1" dirty="0">
            <a:solidFill>
              <a:srgbClr val="002060"/>
            </a:solidFill>
          </a:endParaRPr>
        </a:p>
      </dgm:t>
    </dgm:pt>
    <dgm:pt modelId="{62E3FEC7-0E4C-4B01-89CB-1C651E9C2D81}" type="parTrans" cxnId="{D590BBEF-6000-4651-8D73-37C3F66D0314}">
      <dgm:prSet/>
      <dgm:spPr/>
      <dgm:t>
        <a:bodyPr/>
        <a:lstStyle/>
        <a:p>
          <a:endParaRPr lang="en-US"/>
        </a:p>
      </dgm:t>
    </dgm:pt>
    <dgm:pt modelId="{D1AD57CC-9F22-4200-86AA-FC50D67DF0C6}" type="sibTrans" cxnId="{D590BBEF-6000-4651-8D73-37C3F66D0314}">
      <dgm:prSet/>
      <dgm:spPr/>
      <dgm:t>
        <a:bodyPr/>
        <a:lstStyle/>
        <a:p>
          <a:endParaRPr lang="en-US"/>
        </a:p>
      </dgm:t>
    </dgm:pt>
    <dgm:pt modelId="{82A1B189-4FE9-4E87-A12B-733C65F78B76}">
      <dgm:prSet>
        <dgm:style>
          <a:lnRef idx="1">
            <a:schemeClr val="dk1"/>
          </a:lnRef>
          <a:fillRef idx="2">
            <a:schemeClr val="dk1"/>
          </a:fillRef>
          <a:effectRef idx="1">
            <a:schemeClr val="dk1"/>
          </a:effectRef>
          <a:fontRef idx="minor">
            <a:schemeClr val="dk1"/>
          </a:fontRef>
        </dgm:style>
      </dgm:prSet>
      <dgm:spPr/>
      <dgm:t>
        <a:bodyPr/>
        <a:lstStyle/>
        <a:p>
          <a:pPr rtl="0"/>
          <a:r>
            <a:rPr lang="en-US" b="1" baseline="0" dirty="0" smtClean="0">
              <a:solidFill>
                <a:srgbClr val="FFFF00"/>
              </a:solidFill>
            </a:rPr>
            <a:t>Central obesity</a:t>
          </a:r>
          <a:endParaRPr lang="en-US" dirty="0">
            <a:solidFill>
              <a:srgbClr val="FFFF00"/>
            </a:solidFill>
          </a:endParaRPr>
        </a:p>
      </dgm:t>
    </dgm:pt>
    <dgm:pt modelId="{2ABF06DB-43AE-444F-B3DA-64CB9E948A24}" type="parTrans" cxnId="{05BFD08D-F518-46A9-BA5E-CE7C6B30730A}">
      <dgm:prSet/>
      <dgm:spPr/>
      <dgm:t>
        <a:bodyPr/>
        <a:lstStyle/>
        <a:p>
          <a:endParaRPr lang="en-US"/>
        </a:p>
      </dgm:t>
    </dgm:pt>
    <dgm:pt modelId="{88768CAB-BD8B-47A3-BE24-22FE96070275}" type="sibTrans" cxnId="{05BFD08D-F518-46A9-BA5E-CE7C6B30730A}">
      <dgm:prSet/>
      <dgm:spPr/>
      <dgm:t>
        <a:bodyPr/>
        <a:lstStyle/>
        <a:p>
          <a:endParaRPr lang="en-US"/>
        </a:p>
      </dgm:t>
    </dgm:pt>
    <dgm:pt modelId="{28535B99-5486-4143-9FDC-B89470C77E68}">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Large tongue</a:t>
          </a:r>
          <a:endParaRPr lang="en-US" dirty="0"/>
        </a:p>
      </dgm:t>
    </dgm:pt>
    <dgm:pt modelId="{4202B529-0628-4BC7-A8B3-3FC540383BDA}" type="parTrans" cxnId="{0F934859-2F17-41B0-BEBF-D017F6E076EB}">
      <dgm:prSet/>
      <dgm:spPr/>
      <dgm:t>
        <a:bodyPr/>
        <a:lstStyle/>
        <a:p>
          <a:endParaRPr lang="en-US"/>
        </a:p>
      </dgm:t>
    </dgm:pt>
    <dgm:pt modelId="{D76F8B7F-B56C-41E0-90E0-9458F8C98BC6}" type="sibTrans" cxnId="{0F934859-2F17-41B0-BEBF-D017F6E076EB}">
      <dgm:prSet/>
      <dgm:spPr/>
      <dgm:t>
        <a:bodyPr/>
        <a:lstStyle/>
        <a:p>
          <a:endParaRPr lang="en-US"/>
        </a:p>
      </dgm:t>
    </dgm:pt>
    <dgm:pt modelId="{B5CDEBA2-E8B6-4B42-B20D-B103FAD4CCED}">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Jaw set back</a:t>
          </a:r>
          <a:endParaRPr lang="en-US" dirty="0"/>
        </a:p>
      </dgm:t>
    </dgm:pt>
    <dgm:pt modelId="{DF39B908-90D5-40FA-BD25-11C679F4474E}" type="parTrans" cxnId="{C5C5FB83-FFA0-4DA0-B4D1-2A114DF3088D}">
      <dgm:prSet/>
      <dgm:spPr/>
      <dgm:t>
        <a:bodyPr/>
        <a:lstStyle/>
        <a:p>
          <a:endParaRPr lang="en-US"/>
        </a:p>
      </dgm:t>
    </dgm:pt>
    <dgm:pt modelId="{E94A8D59-F201-468E-A8F8-281FE8F87C65}" type="sibTrans" cxnId="{C5C5FB83-FFA0-4DA0-B4D1-2A114DF3088D}">
      <dgm:prSet/>
      <dgm:spPr/>
      <dgm:t>
        <a:bodyPr/>
        <a:lstStyle/>
        <a:p>
          <a:endParaRPr lang="en-US"/>
        </a:p>
      </dgm:t>
    </dgm:pt>
    <dgm:pt modelId="{69B78F25-3E2F-44F2-95CE-954AAB4B20FA}">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Large tonsils</a:t>
          </a:r>
          <a:endParaRPr lang="en-US" dirty="0"/>
        </a:p>
      </dgm:t>
    </dgm:pt>
    <dgm:pt modelId="{C4B938B7-546F-4853-931D-0D014BB9F576}" type="parTrans" cxnId="{BD77A276-E398-46AE-ADB2-8DBD8C0A6046}">
      <dgm:prSet/>
      <dgm:spPr/>
      <dgm:t>
        <a:bodyPr/>
        <a:lstStyle/>
        <a:p>
          <a:endParaRPr lang="en-US"/>
        </a:p>
      </dgm:t>
    </dgm:pt>
    <dgm:pt modelId="{C085AD72-DC63-4247-A9BA-DBE0009A8C00}" type="sibTrans" cxnId="{BD77A276-E398-46AE-ADB2-8DBD8C0A6046}">
      <dgm:prSet/>
      <dgm:spPr/>
      <dgm:t>
        <a:bodyPr/>
        <a:lstStyle/>
        <a:p>
          <a:endParaRPr lang="en-US"/>
        </a:p>
      </dgm:t>
    </dgm:pt>
    <dgm:pt modelId="{E172ABDA-F8C4-48F9-95EB-101BDD100EB2}">
      <dgm:prSet>
        <dgm:style>
          <a:lnRef idx="1">
            <a:schemeClr val="dk1"/>
          </a:lnRef>
          <a:fillRef idx="2">
            <a:schemeClr val="dk1"/>
          </a:fillRef>
          <a:effectRef idx="1">
            <a:schemeClr val="dk1"/>
          </a:effectRef>
          <a:fontRef idx="minor">
            <a:schemeClr val="dk1"/>
          </a:fontRef>
        </dgm:style>
      </dgm:prSet>
      <dgm:spPr/>
      <dgm:t>
        <a:bodyPr/>
        <a:lstStyle/>
        <a:p>
          <a:pPr rtl="0"/>
          <a:r>
            <a:rPr lang="en-US" b="1" baseline="0" dirty="0" smtClean="0">
              <a:solidFill>
                <a:srgbClr val="002060"/>
              </a:solidFill>
            </a:rPr>
            <a:t>Demographic</a:t>
          </a:r>
          <a:endParaRPr lang="en-US" b="1" dirty="0">
            <a:solidFill>
              <a:srgbClr val="002060"/>
            </a:solidFill>
          </a:endParaRPr>
        </a:p>
      </dgm:t>
    </dgm:pt>
    <dgm:pt modelId="{6E3DABBC-48CF-4B6F-810F-06E7D71F7F14}" type="parTrans" cxnId="{CD05ADC8-0D18-4260-96BD-DB965D42DE12}">
      <dgm:prSet/>
      <dgm:spPr/>
      <dgm:t>
        <a:bodyPr/>
        <a:lstStyle/>
        <a:p>
          <a:endParaRPr lang="en-US"/>
        </a:p>
      </dgm:t>
    </dgm:pt>
    <dgm:pt modelId="{5162742D-F399-4D65-98AC-D6D31CC3A0FF}" type="sibTrans" cxnId="{CD05ADC8-0D18-4260-96BD-DB965D42DE12}">
      <dgm:prSet/>
      <dgm:spPr/>
      <dgm:t>
        <a:bodyPr/>
        <a:lstStyle/>
        <a:p>
          <a:endParaRPr lang="en-US"/>
        </a:p>
      </dgm:t>
    </dgm:pt>
    <dgm:pt modelId="{C229A8C7-AC2F-4C37-A1E6-2F55EB280CB6}">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solidFill>
                <a:srgbClr val="FFFF66"/>
              </a:solidFill>
            </a:rPr>
            <a:t>Middle age </a:t>
          </a:r>
          <a:endParaRPr lang="en-US" dirty="0">
            <a:solidFill>
              <a:srgbClr val="FFFF66"/>
            </a:solidFill>
          </a:endParaRPr>
        </a:p>
      </dgm:t>
    </dgm:pt>
    <dgm:pt modelId="{B3EBFDEF-5B9C-4652-99A1-31154ACB8F0D}" type="parTrans" cxnId="{0D94CB46-806D-4A6E-8822-6219590E0377}">
      <dgm:prSet/>
      <dgm:spPr/>
      <dgm:t>
        <a:bodyPr/>
        <a:lstStyle/>
        <a:p>
          <a:endParaRPr lang="en-US"/>
        </a:p>
      </dgm:t>
    </dgm:pt>
    <dgm:pt modelId="{22557E67-C62C-4D5A-BCCB-99AFCB8DC293}" type="sibTrans" cxnId="{0D94CB46-806D-4A6E-8822-6219590E0377}">
      <dgm:prSet/>
      <dgm:spPr/>
      <dgm:t>
        <a:bodyPr/>
        <a:lstStyle/>
        <a:p>
          <a:endParaRPr lang="en-US"/>
        </a:p>
      </dgm:t>
    </dgm:pt>
    <dgm:pt modelId="{09527B6E-54EF-4205-9545-53475D28760C}">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solidFill>
                <a:srgbClr val="FFFF66"/>
              </a:solidFill>
            </a:rPr>
            <a:t>Male gender</a:t>
          </a:r>
          <a:endParaRPr lang="en-US" dirty="0">
            <a:solidFill>
              <a:srgbClr val="FFFF66"/>
            </a:solidFill>
          </a:endParaRPr>
        </a:p>
      </dgm:t>
    </dgm:pt>
    <dgm:pt modelId="{91C1DF33-1A4D-48CE-88D4-874264650273}" type="parTrans" cxnId="{1AAA6B7C-085C-4A60-A249-C95111C80E21}">
      <dgm:prSet/>
      <dgm:spPr/>
      <dgm:t>
        <a:bodyPr/>
        <a:lstStyle/>
        <a:p>
          <a:endParaRPr lang="en-US"/>
        </a:p>
      </dgm:t>
    </dgm:pt>
    <dgm:pt modelId="{820C56A7-AD23-4403-97E5-2B0ED1176BB0}" type="sibTrans" cxnId="{1AAA6B7C-085C-4A60-A249-C95111C80E21}">
      <dgm:prSet/>
      <dgm:spPr/>
      <dgm:t>
        <a:bodyPr/>
        <a:lstStyle/>
        <a:p>
          <a:endParaRPr lang="en-US"/>
        </a:p>
      </dgm:t>
    </dgm:pt>
    <dgm:pt modelId="{FFF8BEBB-1A8C-462C-8C42-68AEDA13081A}">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Heredity</a:t>
          </a:r>
          <a:endParaRPr lang="en-US" dirty="0"/>
        </a:p>
      </dgm:t>
    </dgm:pt>
    <dgm:pt modelId="{BB2F84A2-CD83-414C-910E-C09B494BF631}" type="parTrans" cxnId="{F6B55F7D-8062-44A5-9511-5FF686EE8093}">
      <dgm:prSet/>
      <dgm:spPr/>
      <dgm:t>
        <a:bodyPr/>
        <a:lstStyle/>
        <a:p>
          <a:endParaRPr lang="en-US"/>
        </a:p>
      </dgm:t>
    </dgm:pt>
    <dgm:pt modelId="{05F959DC-20F9-4E41-B5DC-9431D419E986}" type="sibTrans" cxnId="{F6B55F7D-8062-44A5-9511-5FF686EE8093}">
      <dgm:prSet/>
      <dgm:spPr/>
      <dgm:t>
        <a:bodyPr/>
        <a:lstStyle/>
        <a:p>
          <a:endParaRPr lang="en-US"/>
        </a:p>
      </dgm:t>
    </dgm:pt>
    <dgm:pt modelId="{8C176908-4C13-4A58-9F80-078335793A68}">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Menopause</a:t>
          </a:r>
          <a:endParaRPr lang="en-US" dirty="0"/>
        </a:p>
      </dgm:t>
    </dgm:pt>
    <dgm:pt modelId="{660D51B2-8C05-42CE-B1C5-19BC1D646B86}" type="parTrans" cxnId="{0F700272-AA30-41D3-9741-84BA193F44C9}">
      <dgm:prSet/>
      <dgm:spPr/>
      <dgm:t>
        <a:bodyPr/>
        <a:lstStyle/>
        <a:p>
          <a:endParaRPr lang="en-US"/>
        </a:p>
      </dgm:t>
    </dgm:pt>
    <dgm:pt modelId="{711FE18C-C005-4FC8-AD2E-CC016869E774}" type="sibTrans" cxnId="{0F700272-AA30-41D3-9741-84BA193F44C9}">
      <dgm:prSet/>
      <dgm:spPr/>
      <dgm:t>
        <a:bodyPr/>
        <a:lstStyle/>
        <a:p>
          <a:endParaRPr lang="en-US"/>
        </a:p>
      </dgm:t>
    </dgm:pt>
    <dgm:pt modelId="{1BFBC93B-3724-4E90-9561-347BA1E88840}">
      <dgm:prSet>
        <dgm:style>
          <a:lnRef idx="1">
            <a:schemeClr val="dk1"/>
          </a:lnRef>
          <a:fillRef idx="2">
            <a:schemeClr val="dk1"/>
          </a:fillRef>
          <a:effectRef idx="1">
            <a:schemeClr val="dk1"/>
          </a:effectRef>
          <a:fontRef idx="minor">
            <a:schemeClr val="dk1"/>
          </a:fontRef>
        </dgm:style>
      </dgm:prSet>
      <dgm:spPr/>
      <dgm:t>
        <a:bodyPr/>
        <a:lstStyle/>
        <a:p>
          <a:pPr rtl="0"/>
          <a:r>
            <a:rPr lang="en-US" b="1" baseline="0" dirty="0" smtClean="0">
              <a:solidFill>
                <a:srgbClr val="002060"/>
              </a:solidFill>
            </a:rPr>
            <a:t>“Floppy” airway</a:t>
          </a:r>
          <a:endParaRPr lang="en-US" b="1" dirty="0">
            <a:solidFill>
              <a:srgbClr val="002060"/>
            </a:solidFill>
          </a:endParaRPr>
        </a:p>
      </dgm:t>
    </dgm:pt>
    <dgm:pt modelId="{174E9922-2D36-483C-BC42-CBFA640A36FB}" type="parTrans" cxnId="{F94D2319-4953-4306-8E8A-9F24973ADB59}">
      <dgm:prSet/>
      <dgm:spPr/>
      <dgm:t>
        <a:bodyPr/>
        <a:lstStyle/>
        <a:p>
          <a:endParaRPr lang="en-US"/>
        </a:p>
      </dgm:t>
    </dgm:pt>
    <dgm:pt modelId="{64D81D8E-9153-4CEA-9C3A-FF8684035336}" type="sibTrans" cxnId="{F94D2319-4953-4306-8E8A-9F24973ADB59}">
      <dgm:prSet/>
      <dgm:spPr/>
      <dgm:t>
        <a:bodyPr/>
        <a:lstStyle/>
        <a:p>
          <a:endParaRPr lang="en-US"/>
        </a:p>
      </dgm:t>
    </dgm:pt>
    <dgm:pt modelId="{F8D62667-4FB3-4A36-BBFF-00A387C5FC86}">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Alcohol</a:t>
          </a:r>
          <a:endParaRPr lang="en-US" dirty="0"/>
        </a:p>
      </dgm:t>
    </dgm:pt>
    <dgm:pt modelId="{DADAE0C9-4898-4B5B-8AF9-85AA2E0E6683}" type="parTrans" cxnId="{1ACB00A2-63A6-49FE-93FA-DE40427F8B54}">
      <dgm:prSet/>
      <dgm:spPr/>
      <dgm:t>
        <a:bodyPr/>
        <a:lstStyle/>
        <a:p>
          <a:endParaRPr lang="en-US"/>
        </a:p>
      </dgm:t>
    </dgm:pt>
    <dgm:pt modelId="{59D0B2E2-F7A4-4849-9667-6038E5389E50}" type="sibTrans" cxnId="{1ACB00A2-63A6-49FE-93FA-DE40427F8B54}">
      <dgm:prSet/>
      <dgm:spPr/>
      <dgm:t>
        <a:bodyPr/>
        <a:lstStyle/>
        <a:p>
          <a:endParaRPr lang="en-US"/>
        </a:p>
      </dgm:t>
    </dgm:pt>
    <dgm:pt modelId="{863AEEF6-3BF2-419F-BD24-8F1DF816C216}">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Narcotics</a:t>
          </a:r>
          <a:endParaRPr lang="en-US" dirty="0"/>
        </a:p>
      </dgm:t>
    </dgm:pt>
    <dgm:pt modelId="{B4B82BEB-9DEF-4E09-A0C9-3F1630873539}" type="parTrans" cxnId="{93D8F399-4ECA-4F6E-99FC-E410C9D1224C}">
      <dgm:prSet/>
      <dgm:spPr/>
      <dgm:t>
        <a:bodyPr/>
        <a:lstStyle/>
        <a:p>
          <a:endParaRPr lang="en-US"/>
        </a:p>
      </dgm:t>
    </dgm:pt>
    <dgm:pt modelId="{246F7D34-9C95-4855-AF9D-AC3BDF494D72}" type="sibTrans" cxnId="{93D8F399-4ECA-4F6E-99FC-E410C9D1224C}">
      <dgm:prSet/>
      <dgm:spPr/>
      <dgm:t>
        <a:bodyPr/>
        <a:lstStyle/>
        <a:p>
          <a:endParaRPr lang="en-US"/>
        </a:p>
      </dgm:t>
    </dgm:pt>
    <dgm:pt modelId="{A87D8483-FA44-41EC-B4AE-9F94AF2AB4E1}">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Sedatives</a:t>
          </a:r>
          <a:endParaRPr lang="en-US" dirty="0"/>
        </a:p>
      </dgm:t>
    </dgm:pt>
    <dgm:pt modelId="{0EDEEB88-C646-486E-9880-1DF9A6CDBA0B}" type="parTrans" cxnId="{0B8D7EDC-5167-421F-9344-E7DFE30BB254}">
      <dgm:prSet/>
      <dgm:spPr/>
      <dgm:t>
        <a:bodyPr/>
        <a:lstStyle/>
        <a:p>
          <a:endParaRPr lang="en-US"/>
        </a:p>
      </dgm:t>
    </dgm:pt>
    <dgm:pt modelId="{F7415D54-8356-4EF4-8E93-581A4A44D5DC}" type="sibTrans" cxnId="{0B8D7EDC-5167-421F-9344-E7DFE30BB254}">
      <dgm:prSet/>
      <dgm:spPr/>
      <dgm:t>
        <a:bodyPr/>
        <a:lstStyle/>
        <a:p>
          <a:endParaRPr lang="en-US"/>
        </a:p>
      </dgm:t>
    </dgm:pt>
    <dgm:pt modelId="{EF4A66AB-4686-433F-9BED-B0082084EE50}">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Age</a:t>
          </a:r>
          <a:endParaRPr lang="en-US" dirty="0"/>
        </a:p>
      </dgm:t>
    </dgm:pt>
    <dgm:pt modelId="{52CECFD6-C746-4406-9779-1151D796CA2E}" type="parTrans" cxnId="{8765300C-3885-45EA-8A5C-FB0814B34524}">
      <dgm:prSet/>
      <dgm:spPr/>
      <dgm:t>
        <a:bodyPr/>
        <a:lstStyle/>
        <a:p>
          <a:endParaRPr lang="en-US"/>
        </a:p>
      </dgm:t>
    </dgm:pt>
    <dgm:pt modelId="{7B7A0703-7D85-49A8-BF49-55BAFF75F447}" type="sibTrans" cxnId="{8765300C-3885-45EA-8A5C-FB0814B34524}">
      <dgm:prSet/>
      <dgm:spPr/>
      <dgm:t>
        <a:bodyPr/>
        <a:lstStyle/>
        <a:p>
          <a:endParaRPr lang="en-US"/>
        </a:p>
      </dgm:t>
    </dgm:pt>
    <dgm:pt modelId="{7C314681-7B34-4274-9069-D23013E5A037}">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Low thyroid function</a:t>
          </a:r>
          <a:endParaRPr lang="en-US" dirty="0"/>
        </a:p>
      </dgm:t>
    </dgm:pt>
    <dgm:pt modelId="{087E25AA-9DA4-4D92-89AC-460E105ACAFA}" type="parTrans" cxnId="{E5ED79AD-71D8-4ACF-BDF5-79845C8E0707}">
      <dgm:prSet/>
      <dgm:spPr/>
      <dgm:t>
        <a:bodyPr/>
        <a:lstStyle/>
        <a:p>
          <a:endParaRPr lang="en-US"/>
        </a:p>
      </dgm:t>
    </dgm:pt>
    <dgm:pt modelId="{CE6972AC-79DE-4749-A36A-8972227A79A3}" type="sibTrans" cxnId="{E5ED79AD-71D8-4ACF-BDF5-79845C8E0707}">
      <dgm:prSet/>
      <dgm:spPr/>
      <dgm:t>
        <a:bodyPr/>
        <a:lstStyle/>
        <a:p>
          <a:endParaRPr lang="en-US"/>
        </a:p>
      </dgm:t>
    </dgm:pt>
    <dgm:pt modelId="{69A22BE4-6692-4DCD-ADCE-639D2010AFFE}">
      <dgm:prSet>
        <dgm:style>
          <a:lnRef idx="1">
            <a:schemeClr val="dk1"/>
          </a:lnRef>
          <a:fillRef idx="2">
            <a:schemeClr val="dk1"/>
          </a:fillRef>
          <a:effectRef idx="1">
            <a:schemeClr val="dk1"/>
          </a:effectRef>
          <a:fontRef idx="minor">
            <a:schemeClr val="dk1"/>
          </a:fontRef>
        </dgm:style>
      </dgm:prSet>
      <dgm:spPr/>
      <dgm:t>
        <a:bodyPr/>
        <a:lstStyle/>
        <a:p>
          <a:pPr rtl="0"/>
          <a:r>
            <a:rPr lang="en-US" b="1" baseline="0" dirty="0" smtClean="0">
              <a:solidFill>
                <a:srgbClr val="002060"/>
              </a:solidFill>
            </a:rPr>
            <a:t>Nose problems</a:t>
          </a:r>
          <a:endParaRPr lang="en-US" b="1" dirty="0">
            <a:solidFill>
              <a:srgbClr val="002060"/>
            </a:solidFill>
          </a:endParaRPr>
        </a:p>
      </dgm:t>
    </dgm:pt>
    <dgm:pt modelId="{CBE164CF-F5BA-47A2-BC10-8559D8EB6BFB}" type="parTrans" cxnId="{17109BD8-44F5-4E0B-BEE4-2D5738975810}">
      <dgm:prSet/>
      <dgm:spPr/>
      <dgm:t>
        <a:bodyPr/>
        <a:lstStyle/>
        <a:p>
          <a:endParaRPr lang="en-US"/>
        </a:p>
      </dgm:t>
    </dgm:pt>
    <dgm:pt modelId="{F48F4E09-C8D6-4334-B7E2-98D23308004B}" type="sibTrans" cxnId="{17109BD8-44F5-4E0B-BEE4-2D5738975810}">
      <dgm:prSet/>
      <dgm:spPr/>
      <dgm:t>
        <a:bodyPr/>
        <a:lstStyle/>
        <a:p>
          <a:endParaRPr lang="en-US"/>
        </a:p>
      </dgm:t>
    </dgm:pt>
    <dgm:pt modelId="{522B9F01-8EA2-4D67-9679-5171EB974A2B}">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Deviated septum</a:t>
          </a:r>
          <a:endParaRPr lang="en-US" dirty="0"/>
        </a:p>
      </dgm:t>
    </dgm:pt>
    <dgm:pt modelId="{2D6634C2-488F-4A63-AEFD-625677002A3D}" type="parTrans" cxnId="{9AA5D97E-2299-4E6F-BE28-CE5CF0D8A3ED}">
      <dgm:prSet/>
      <dgm:spPr/>
      <dgm:t>
        <a:bodyPr/>
        <a:lstStyle/>
        <a:p>
          <a:endParaRPr lang="en-US"/>
        </a:p>
      </dgm:t>
    </dgm:pt>
    <dgm:pt modelId="{A9E565D0-6238-4EDE-BA0C-32384FE5BD07}" type="sibTrans" cxnId="{9AA5D97E-2299-4E6F-BE28-CE5CF0D8A3ED}">
      <dgm:prSet/>
      <dgm:spPr/>
      <dgm:t>
        <a:bodyPr/>
        <a:lstStyle/>
        <a:p>
          <a:endParaRPr lang="en-US"/>
        </a:p>
      </dgm:t>
    </dgm:pt>
    <dgm:pt modelId="{EB0388A7-CC96-47C6-9205-86310FF691A8}">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Polyps, allergies</a:t>
          </a:r>
          <a:endParaRPr lang="en-US" dirty="0"/>
        </a:p>
      </dgm:t>
    </dgm:pt>
    <dgm:pt modelId="{B7865B86-733A-44B5-9A3D-AF3F4C861339}" type="parTrans" cxnId="{1A7329D6-046D-43A4-B5CE-825D7FC94BA5}">
      <dgm:prSet/>
      <dgm:spPr/>
      <dgm:t>
        <a:bodyPr/>
        <a:lstStyle/>
        <a:p>
          <a:endParaRPr lang="en-US"/>
        </a:p>
      </dgm:t>
    </dgm:pt>
    <dgm:pt modelId="{1F5755B6-7C18-440E-A33A-458525901EB9}" type="sibTrans" cxnId="{1A7329D6-046D-43A4-B5CE-825D7FC94BA5}">
      <dgm:prSet/>
      <dgm:spPr/>
      <dgm:t>
        <a:bodyPr/>
        <a:lstStyle/>
        <a:p>
          <a:endParaRPr lang="en-US"/>
        </a:p>
      </dgm:t>
    </dgm:pt>
    <dgm:pt modelId="{DFC177EB-7282-426D-BF40-6FCD0154F1F2}">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Smoking</a:t>
          </a:r>
          <a:endParaRPr lang="en-US" baseline="0" dirty="0"/>
        </a:p>
      </dgm:t>
    </dgm:pt>
    <dgm:pt modelId="{ED62F3E9-F8F5-4168-8832-E6BE6ED739B8}" type="parTrans" cxnId="{8F6ADA5D-5029-487F-B59B-9A29FE69E54D}">
      <dgm:prSet/>
      <dgm:spPr/>
      <dgm:t>
        <a:bodyPr/>
        <a:lstStyle/>
        <a:p>
          <a:endParaRPr lang="en-US"/>
        </a:p>
      </dgm:t>
    </dgm:pt>
    <dgm:pt modelId="{FC92B954-45F8-475F-8F9D-85F33C94692E}" type="sibTrans" cxnId="{8F6ADA5D-5029-487F-B59B-9A29FE69E54D}">
      <dgm:prSet/>
      <dgm:spPr/>
      <dgm:t>
        <a:bodyPr/>
        <a:lstStyle/>
        <a:p>
          <a:endParaRPr lang="en-US"/>
        </a:p>
      </dgm:t>
    </dgm:pt>
    <dgm:pt modelId="{C1325CB6-8711-4666-BBEE-C06C60CA2EA1}">
      <dgm:prSet>
        <dgm:style>
          <a:lnRef idx="1">
            <a:schemeClr val="dk1"/>
          </a:lnRef>
          <a:fillRef idx="2">
            <a:schemeClr val="dk1"/>
          </a:fillRef>
          <a:effectRef idx="1">
            <a:schemeClr val="dk1"/>
          </a:effectRef>
          <a:fontRef idx="minor">
            <a:schemeClr val="dk1"/>
          </a:fontRef>
        </dgm:style>
      </dgm:prSet>
      <dgm:spPr/>
      <dgm:t>
        <a:bodyPr/>
        <a:lstStyle/>
        <a:p>
          <a:pPr rtl="0"/>
          <a:endParaRPr lang="en-US" baseline="0" dirty="0"/>
        </a:p>
      </dgm:t>
    </dgm:pt>
    <dgm:pt modelId="{807B62C4-D9A5-4DF1-87DD-65F078C69EAA}" type="parTrans" cxnId="{FE06A5C0-967F-41F7-BEDE-C631D2E9CA31}">
      <dgm:prSet/>
      <dgm:spPr/>
      <dgm:t>
        <a:bodyPr/>
        <a:lstStyle/>
        <a:p>
          <a:endParaRPr lang="en-US"/>
        </a:p>
      </dgm:t>
    </dgm:pt>
    <dgm:pt modelId="{27FD035C-6C4B-485A-AAEE-98D23FC6BEC4}" type="sibTrans" cxnId="{FE06A5C0-967F-41F7-BEDE-C631D2E9CA31}">
      <dgm:prSet/>
      <dgm:spPr/>
      <dgm:t>
        <a:bodyPr/>
        <a:lstStyle/>
        <a:p>
          <a:endParaRPr lang="en-US"/>
        </a:p>
      </dgm:t>
    </dgm:pt>
    <dgm:pt modelId="{1E219F6B-912D-4CE9-8E9D-9C05EA6559E0}">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Race</a:t>
          </a:r>
          <a:endParaRPr lang="en-US" dirty="0"/>
        </a:p>
      </dgm:t>
    </dgm:pt>
    <dgm:pt modelId="{EBB9471B-0617-421D-89B4-B9A05146718A}" type="parTrans" cxnId="{721D0BBD-9D73-4572-81BB-360776A98FDD}">
      <dgm:prSet/>
      <dgm:spPr/>
      <dgm:t>
        <a:bodyPr/>
        <a:lstStyle/>
        <a:p>
          <a:endParaRPr lang="en-US"/>
        </a:p>
      </dgm:t>
    </dgm:pt>
    <dgm:pt modelId="{C42C4E89-6BAE-4035-82A6-10A982443B72}" type="sibTrans" cxnId="{721D0BBD-9D73-4572-81BB-360776A98FDD}">
      <dgm:prSet/>
      <dgm:spPr/>
      <dgm:t>
        <a:bodyPr/>
        <a:lstStyle/>
        <a:p>
          <a:endParaRPr lang="en-US"/>
        </a:p>
      </dgm:t>
    </dgm:pt>
    <dgm:pt modelId="{49117894-C451-46BE-8112-D9CE41A56A05}" type="pres">
      <dgm:prSet presAssocID="{3C37981C-DFBF-4BA5-A3BF-D200A98A35AC}" presName="Name0" presStyleCnt="0">
        <dgm:presLayoutVars>
          <dgm:dir/>
          <dgm:animLvl val="lvl"/>
          <dgm:resizeHandles val="exact"/>
        </dgm:presLayoutVars>
      </dgm:prSet>
      <dgm:spPr/>
      <dgm:t>
        <a:bodyPr/>
        <a:lstStyle/>
        <a:p>
          <a:endParaRPr lang="en-US"/>
        </a:p>
      </dgm:t>
    </dgm:pt>
    <dgm:pt modelId="{40E10C45-573F-46B5-B42C-B1549D1D071D}" type="pres">
      <dgm:prSet presAssocID="{1D6AF833-6590-41C0-B14E-970B09CC8E7B}" presName="composite" presStyleCnt="0"/>
      <dgm:spPr/>
    </dgm:pt>
    <dgm:pt modelId="{6F9AF8C2-C187-466A-88F3-5B8B767C5E55}" type="pres">
      <dgm:prSet presAssocID="{1D6AF833-6590-41C0-B14E-970B09CC8E7B}" presName="parTx" presStyleLbl="alignNode1" presStyleIdx="0" presStyleCnt="4">
        <dgm:presLayoutVars>
          <dgm:chMax val="0"/>
          <dgm:chPref val="0"/>
          <dgm:bulletEnabled val="1"/>
        </dgm:presLayoutVars>
      </dgm:prSet>
      <dgm:spPr/>
      <dgm:t>
        <a:bodyPr/>
        <a:lstStyle/>
        <a:p>
          <a:endParaRPr lang="en-US"/>
        </a:p>
      </dgm:t>
    </dgm:pt>
    <dgm:pt modelId="{6C78D76E-0DCD-4EC7-9A1F-C3E6352CED61}" type="pres">
      <dgm:prSet presAssocID="{1D6AF833-6590-41C0-B14E-970B09CC8E7B}" presName="desTx" presStyleLbl="alignAccFollowNode1" presStyleIdx="0" presStyleCnt="4">
        <dgm:presLayoutVars>
          <dgm:bulletEnabled val="1"/>
        </dgm:presLayoutVars>
      </dgm:prSet>
      <dgm:spPr/>
      <dgm:t>
        <a:bodyPr/>
        <a:lstStyle/>
        <a:p>
          <a:endParaRPr lang="en-US"/>
        </a:p>
      </dgm:t>
    </dgm:pt>
    <dgm:pt modelId="{7837BC38-75DF-46F8-B1BC-FF1FFAC4F0F3}" type="pres">
      <dgm:prSet presAssocID="{D1AD57CC-9F22-4200-86AA-FC50D67DF0C6}" presName="space" presStyleCnt="0"/>
      <dgm:spPr/>
    </dgm:pt>
    <dgm:pt modelId="{63986CD3-A78A-4F91-A746-C07A517F2B24}" type="pres">
      <dgm:prSet presAssocID="{E172ABDA-F8C4-48F9-95EB-101BDD100EB2}" presName="composite" presStyleCnt="0"/>
      <dgm:spPr/>
    </dgm:pt>
    <dgm:pt modelId="{0DBC7FD7-7AB0-4EC8-B626-F5577AEAD230}" type="pres">
      <dgm:prSet presAssocID="{E172ABDA-F8C4-48F9-95EB-101BDD100EB2}" presName="parTx" presStyleLbl="alignNode1" presStyleIdx="1" presStyleCnt="4">
        <dgm:presLayoutVars>
          <dgm:chMax val="0"/>
          <dgm:chPref val="0"/>
          <dgm:bulletEnabled val="1"/>
        </dgm:presLayoutVars>
      </dgm:prSet>
      <dgm:spPr/>
      <dgm:t>
        <a:bodyPr/>
        <a:lstStyle/>
        <a:p>
          <a:endParaRPr lang="en-US"/>
        </a:p>
      </dgm:t>
    </dgm:pt>
    <dgm:pt modelId="{95839F63-6CB7-4B5B-9F3D-928B26258A1E}" type="pres">
      <dgm:prSet presAssocID="{E172ABDA-F8C4-48F9-95EB-101BDD100EB2}" presName="desTx" presStyleLbl="alignAccFollowNode1" presStyleIdx="1" presStyleCnt="4">
        <dgm:presLayoutVars>
          <dgm:bulletEnabled val="1"/>
        </dgm:presLayoutVars>
      </dgm:prSet>
      <dgm:spPr/>
      <dgm:t>
        <a:bodyPr/>
        <a:lstStyle/>
        <a:p>
          <a:endParaRPr lang="en-US"/>
        </a:p>
      </dgm:t>
    </dgm:pt>
    <dgm:pt modelId="{662F3624-B8AE-43D4-BB3D-3D9F616E2ED2}" type="pres">
      <dgm:prSet presAssocID="{5162742D-F399-4D65-98AC-D6D31CC3A0FF}" presName="space" presStyleCnt="0"/>
      <dgm:spPr/>
    </dgm:pt>
    <dgm:pt modelId="{4AFDAEF3-D03C-4461-A3B4-B27BCCF7D863}" type="pres">
      <dgm:prSet presAssocID="{1BFBC93B-3724-4E90-9561-347BA1E88840}" presName="composite" presStyleCnt="0"/>
      <dgm:spPr/>
    </dgm:pt>
    <dgm:pt modelId="{E8D50702-C2CF-4907-A8EF-EEA89592AF39}" type="pres">
      <dgm:prSet presAssocID="{1BFBC93B-3724-4E90-9561-347BA1E88840}" presName="parTx" presStyleLbl="alignNode1" presStyleIdx="2" presStyleCnt="4">
        <dgm:presLayoutVars>
          <dgm:chMax val="0"/>
          <dgm:chPref val="0"/>
          <dgm:bulletEnabled val="1"/>
        </dgm:presLayoutVars>
      </dgm:prSet>
      <dgm:spPr/>
      <dgm:t>
        <a:bodyPr/>
        <a:lstStyle/>
        <a:p>
          <a:endParaRPr lang="en-US"/>
        </a:p>
      </dgm:t>
    </dgm:pt>
    <dgm:pt modelId="{9E57A176-BDDC-431F-9AF4-E91FB65B49EC}" type="pres">
      <dgm:prSet presAssocID="{1BFBC93B-3724-4E90-9561-347BA1E88840}" presName="desTx" presStyleLbl="alignAccFollowNode1" presStyleIdx="2" presStyleCnt="4">
        <dgm:presLayoutVars>
          <dgm:bulletEnabled val="1"/>
        </dgm:presLayoutVars>
      </dgm:prSet>
      <dgm:spPr/>
      <dgm:t>
        <a:bodyPr/>
        <a:lstStyle/>
        <a:p>
          <a:endParaRPr lang="en-US"/>
        </a:p>
      </dgm:t>
    </dgm:pt>
    <dgm:pt modelId="{342A4CE5-EEBE-4A00-B4F2-D4901B017D38}" type="pres">
      <dgm:prSet presAssocID="{64D81D8E-9153-4CEA-9C3A-FF8684035336}" presName="space" presStyleCnt="0"/>
      <dgm:spPr/>
    </dgm:pt>
    <dgm:pt modelId="{4A7F7207-B7B0-402C-8403-2C266CA48594}" type="pres">
      <dgm:prSet presAssocID="{69A22BE4-6692-4DCD-ADCE-639D2010AFFE}" presName="composite" presStyleCnt="0"/>
      <dgm:spPr/>
    </dgm:pt>
    <dgm:pt modelId="{79775A37-6969-46F2-B2A9-8B3135539BE0}" type="pres">
      <dgm:prSet presAssocID="{69A22BE4-6692-4DCD-ADCE-639D2010AFFE}" presName="parTx" presStyleLbl="alignNode1" presStyleIdx="3" presStyleCnt="4">
        <dgm:presLayoutVars>
          <dgm:chMax val="0"/>
          <dgm:chPref val="0"/>
          <dgm:bulletEnabled val="1"/>
        </dgm:presLayoutVars>
      </dgm:prSet>
      <dgm:spPr/>
      <dgm:t>
        <a:bodyPr/>
        <a:lstStyle/>
        <a:p>
          <a:endParaRPr lang="en-US"/>
        </a:p>
      </dgm:t>
    </dgm:pt>
    <dgm:pt modelId="{E4380053-2770-4E3F-9D60-9F3F5B940ACE}" type="pres">
      <dgm:prSet presAssocID="{69A22BE4-6692-4DCD-ADCE-639D2010AFFE}" presName="desTx" presStyleLbl="alignAccFollowNode1" presStyleIdx="3" presStyleCnt="4">
        <dgm:presLayoutVars>
          <dgm:bulletEnabled val="1"/>
        </dgm:presLayoutVars>
      </dgm:prSet>
      <dgm:spPr/>
      <dgm:t>
        <a:bodyPr/>
        <a:lstStyle/>
        <a:p>
          <a:endParaRPr lang="en-US"/>
        </a:p>
      </dgm:t>
    </dgm:pt>
  </dgm:ptLst>
  <dgm:cxnLst>
    <dgm:cxn modelId="{3215B2AF-B6BD-49A2-B89E-0EA150795D98}" type="presOf" srcId="{7C314681-7B34-4274-9069-D23013E5A037}" destId="{9E57A176-BDDC-431F-9AF4-E91FB65B49EC}" srcOrd="0" destOrd="4" presId="urn:microsoft.com/office/officeart/2005/8/layout/hList1"/>
    <dgm:cxn modelId="{21BD3D4F-9B9F-41FF-B955-1E16A0DC1CB2}" type="presOf" srcId="{E172ABDA-F8C4-48F9-95EB-101BDD100EB2}" destId="{0DBC7FD7-7AB0-4EC8-B626-F5577AEAD230}" srcOrd="0" destOrd="0" presId="urn:microsoft.com/office/officeart/2005/8/layout/hList1"/>
    <dgm:cxn modelId="{0008F6C2-74C9-46B3-86E6-9271ABF74671}" type="presOf" srcId="{3C37981C-DFBF-4BA5-A3BF-D200A98A35AC}" destId="{49117894-C451-46BE-8112-D9CE41A56A05}" srcOrd="0" destOrd="0" presId="urn:microsoft.com/office/officeart/2005/8/layout/hList1"/>
    <dgm:cxn modelId="{CF41D204-C6C9-4CA1-8A4D-1FFE2B849533}" type="presOf" srcId="{F8D62667-4FB3-4A36-BBFF-00A387C5FC86}" destId="{9E57A176-BDDC-431F-9AF4-E91FB65B49EC}" srcOrd="0" destOrd="0" presId="urn:microsoft.com/office/officeart/2005/8/layout/hList1"/>
    <dgm:cxn modelId="{1ACB00A2-63A6-49FE-93FA-DE40427F8B54}" srcId="{1BFBC93B-3724-4E90-9561-347BA1E88840}" destId="{F8D62667-4FB3-4A36-BBFF-00A387C5FC86}" srcOrd="0" destOrd="0" parTransId="{DADAE0C9-4898-4B5B-8AF9-85AA2E0E6683}" sibTransId="{59D0B2E2-F7A4-4849-9667-6038E5389E50}"/>
    <dgm:cxn modelId="{C5C5FB83-FFA0-4DA0-B4D1-2A114DF3088D}" srcId="{1D6AF833-6590-41C0-B14E-970B09CC8E7B}" destId="{B5CDEBA2-E8B6-4B42-B20D-B103FAD4CCED}" srcOrd="2" destOrd="0" parTransId="{DF39B908-90D5-40FA-BD25-11C679F4474E}" sibTransId="{E94A8D59-F201-468E-A8F8-281FE8F87C65}"/>
    <dgm:cxn modelId="{F8F13AE4-34BF-4D21-AE7C-C249849B046C}" type="presOf" srcId="{EB0388A7-CC96-47C6-9205-86310FF691A8}" destId="{E4380053-2770-4E3F-9D60-9F3F5B940ACE}" srcOrd="0" destOrd="1" presId="urn:microsoft.com/office/officeart/2005/8/layout/hList1"/>
    <dgm:cxn modelId="{2939203B-EC0F-4ED8-9D54-10736B7F7F7F}" type="presOf" srcId="{8C176908-4C13-4A58-9F80-078335793A68}" destId="{95839F63-6CB7-4B5B-9F3D-928B26258A1E}" srcOrd="0" destOrd="4" presId="urn:microsoft.com/office/officeart/2005/8/layout/hList1"/>
    <dgm:cxn modelId="{05BFD08D-F518-46A9-BA5E-CE7C6B30730A}" srcId="{1D6AF833-6590-41C0-B14E-970B09CC8E7B}" destId="{82A1B189-4FE9-4E87-A12B-733C65F78B76}" srcOrd="0" destOrd="0" parTransId="{2ABF06DB-43AE-444F-B3DA-64CB9E948A24}" sibTransId="{88768CAB-BD8B-47A3-BE24-22FE96070275}"/>
    <dgm:cxn modelId="{E926D701-9DB1-456D-8154-024503DDD1CF}" type="presOf" srcId="{522B9F01-8EA2-4D67-9679-5171EB974A2B}" destId="{E4380053-2770-4E3F-9D60-9F3F5B940ACE}" srcOrd="0" destOrd="0" presId="urn:microsoft.com/office/officeart/2005/8/layout/hList1"/>
    <dgm:cxn modelId="{16914DAD-CD98-46F3-A2E0-DB6FE7BC887F}" type="presOf" srcId="{82A1B189-4FE9-4E87-A12B-733C65F78B76}" destId="{6C78D76E-0DCD-4EC7-9A1F-C3E6352CED61}" srcOrd="0" destOrd="0" presId="urn:microsoft.com/office/officeart/2005/8/layout/hList1"/>
    <dgm:cxn modelId="{BD77A276-E398-46AE-ADB2-8DBD8C0A6046}" srcId="{1D6AF833-6590-41C0-B14E-970B09CC8E7B}" destId="{69B78F25-3E2F-44F2-95CE-954AAB4B20FA}" srcOrd="3" destOrd="0" parTransId="{C4B938B7-546F-4853-931D-0D014BB9F576}" sibTransId="{C085AD72-DC63-4247-A9BA-DBE0009A8C00}"/>
    <dgm:cxn modelId="{F6DD1B27-F969-4A4B-8D17-D112FF922A74}" type="presOf" srcId="{28535B99-5486-4143-9FDC-B89470C77E68}" destId="{6C78D76E-0DCD-4EC7-9A1F-C3E6352CED61}" srcOrd="0" destOrd="1" presId="urn:microsoft.com/office/officeart/2005/8/layout/hList1"/>
    <dgm:cxn modelId="{F94D2319-4953-4306-8E8A-9F24973ADB59}" srcId="{3C37981C-DFBF-4BA5-A3BF-D200A98A35AC}" destId="{1BFBC93B-3724-4E90-9561-347BA1E88840}" srcOrd="2" destOrd="0" parTransId="{174E9922-2D36-483C-BC42-CBFA640A36FB}" sibTransId="{64D81D8E-9153-4CEA-9C3A-FF8684035336}"/>
    <dgm:cxn modelId="{B79119AF-009E-4C49-A845-5F719A3716B5}" type="presOf" srcId="{C229A8C7-AC2F-4C37-A1E6-2F55EB280CB6}" destId="{95839F63-6CB7-4B5B-9F3D-928B26258A1E}" srcOrd="0" destOrd="0" presId="urn:microsoft.com/office/officeart/2005/8/layout/hList1"/>
    <dgm:cxn modelId="{CD05ADC8-0D18-4260-96BD-DB965D42DE12}" srcId="{3C37981C-DFBF-4BA5-A3BF-D200A98A35AC}" destId="{E172ABDA-F8C4-48F9-95EB-101BDD100EB2}" srcOrd="1" destOrd="0" parTransId="{6E3DABBC-48CF-4B6F-810F-06E7D71F7F14}" sibTransId="{5162742D-F399-4D65-98AC-D6D31CC3A0FF}"/>
    <dgm:cxn modelId="{5D86B54A-4052-4BF2-A405-F030E1D19AB6}" type="presOf" srcId="{69B78F25-3E2F-44F2-95CE-954AAB4B20FA}" destId="{6C78D76E-0DCD-4EC7-9A1F-C3E6352CED61}" srcOrd="0" destOrd="3" presId="urn:microsoft.com/office/officeart/2005/8/layout/hList1"/>
    <dgm:cxn modelId="{D65ABD10-373F-4360-BA44-6A7302283048}" type="presOf" srcId="{DFC177EB-7282-426D-BF40-6FCD0154F1F2}" destId="{E4380053-2770-4E3F-9D60-9F3F5B940ACE}" srcOrd="0" destOrd="2" presId="urn:microsoft.com/office/officeart/2005/8/layout/hList1"/>
    <dgm:cxn modelId="{0F934859-2F17-41B0-BEBF-D017F6E076EB}" srcId="{1D6AF833-6590-41C0-B14E-970B09CC8E7B}" destId="{28535B99-5486-4143-9FDC-B89470C77E68}" srcOrd="1" destOrd="0" parTransId="{4202B529-0628-4BC7-A8B3-3FC540383BDA}" sibTransId="{D76F8B7F-B56C-41E0-90E0-9458F8C98BC6}"/>
    <dgm:cxn modelId="{0B8D7EDC-5167-421F-9344-E7DFE30BB254}" srcId="{1BFBC93B-3724-4E90-9561-347BA1E88840}" destId="{A87D8483-FA44-41EC-B4AE-9F94AF2AB4E1}" srcOrd="2" destOrd="0" parTransId="{0EDEEB88-C646-486E-9880-1DF9A6CDBA0B}" sibTransId="{F7415D54-8356-4EF4-8E93-581A4A44D5DC}"/>
    <dgm:cxn modelId="{17109BD8-44F5-4E0B-BEE4-2D5738975810}" srcId="{3C37981C-DFBF-4BA5-A3BF-D200A98A35AC}" destId="{69A22BE4-6692-4DCD-ADCE-639D2010AFFE}" srcOrd="3" destOrd="0" parTransId="{CBE164CF-F5BA-47A2-BC10-8559D8EB6BFB}" sibTransId="{F48F4E09-C8D6-4334-B7E2-98D23308004B}"/>
    <dgm:cxn modelId="{FE06A5C0-967F-41F7-BEDE-C631D2E9CA31}" srcId="{69A22BE4-6692-4DCD-ADCE-639D2010AFFE}" destId="{C1325CB6-8711-4666-BBEE-C06C60CA2EA1}" srcOrd="3" destOrd="0" parTransId="{807B62C4-D9A5-4DF1-87DD-65F078C69EAA}" sibTransId="{27FD035C-6C4B-485A-AAEE-98D23FC6BEC4}"/>
    <dgm:cxn modelId="{8D7030F6-8FDC-41B5-B4A7-B3DCCFD65DE7}" type="presOf" srcId="{1BFBC93B-3724-4E90-9561-347BA1E88840}" destId="{E8D50702-C2CF-4907-A8EF-EEA89592AF39}" srcOrd="0" destOrd="0" presId="urn:microsoft.com/office/officeart/2005/8/layout/hList1"/>
    <dgm:cxn modelId="{6A7B0CF1-79B4-4A7C-A65D-DD95B0744274}" type="presOf" srcId="{69A22BE4-6692-4DCD-ADCE-639D2010AFFE}" destId="{79775A37-6969-46F2-B2A9-8B3135539BE0}" srcOrd="0" destOrd="0" presId="urn:microsoft.com/office/officeart/2005/8/layout/hList1"/>
    <dgm:cxn modelId="{A96A8563-F1F5-40B6-8551-FDDD1A5FD4D9}" type="presOf" srcId="{C1325CB6-8711-4666-BBEE-C06C60CA2EA1}" destId="{E4380053-2770-4E3F-9D60-9F3F5B940ACE}" srcOrd="0" destOrd="3" presId="urn:microsoft.com/office/officeart/2005/8/layout/hList1"/>
    <dgm:cxn modelId="{F6CC8D6D-F578-4505-962B-18FAF2CE5F1C}" type="presOf" srcId="{863AEEF6-3BF2-419F-BD24-8F1DF816C216}" destId="{9E57A176-BDDC-431F-9AF4-E91FB65B49EC}" srcOrd="0" destOrd="1" presId="urn:microsoft.com/office/officeart/2005/8/layout/hList1"/>
    <dgm:cxn modelId="{93D8F399-4ECA-4F6E-99FC-E410C9D1224C}" srcId="{1BFBC93B-3724-4E90-9561-347BA1E88840}" destId="{863AEEF6-3BF2-419F-BD24-8F1DF816C216}" srcOrd="1" destOrd="0" parTransId="{B4B82BEB-9DEF-4E09-A0C9-3F1630873539}" sibTransId="{246F7D34-9C95-4855-AF9D-AC3BDF494D72}"/>
    <dgm:cxn modelId="{8F6ADA5D-5029-487F-B59B-9A29FE69E54D}" srcId="{69A22BE4-6692-4DCD-ADCE-639D2010AFFE}" destId="{DFC177EB-7282-426D-BF40-6FCD0154F1F2}" srcOrd="2" destOrd="0" parTransId="{ED62F3E9-F8F5-4168-8832-E6BE6ED739B8}" sibTransId="{FC92B954-45F8-475F-8F9D-85F33C94692E}"/>
    <dgm:cxn modelId="{721D0BBD-9D73-4572-81BB-360776A98FDD}" srcId="{E172ABDA-F8C4-48F9-95EB-101BDD100EB2}" destId="{1E219F6B-912D-4CE9-8E9D-9C05EA6559E0}" srcOrd="3" destOrd="0" parTransId="{EBB9471B-0617-421D-89B4-B9A05146718A}" sibTransId="{C42C4E89-6BAE-4035-82A6-10A982443B72}"/>
    <dgm:cxn modelId="{B74D27A6-D903-4E46-BD61-4C25F8D6B0E7}" type="presOf" srcId="{1D6AF833-6590-41C0-B14E-970B09CC8E7B}" destId="{6F9AF8C2-C187-466A-88F3-5B8B767C5E55}" srcOrd="0" destOrd="0" presId="urn:microsoft.com/office/officeart/2005/8/layout/hList1"/>
    <dgm:cxn modelId="{D590BBEF-6000-4651-8D73-37C3F66D0314}" srcId="{3C37981C-DFBF-4BA5-A3BF-D200A98A35AC}" destId="{1D6AF833-6590-41C0-B14E-970B09CC8E7B}" srcOrd="0" destOrd="0" parTransId="{62E3FEC7-0E4C-4B01-89CB-1C651E9C2D81}" sibTransId="{D1AD57CC-9F22-4200-86AA-FC50D67DF0C6}"/>
    <dgm:cxn modelId="{EBB214E1-42BD-4B9A-BBB7-C5B96A90B6CB}" type="presOf" srcId="{B5CDEBA2-E8B6-4B42-B20D-B103FAD4CCED}" destId="{6C78D76E-0DCD-4EC7-9A1F-C3E6352CED61}" srcOrd="0" destOrd="2" presId="urn:microsoft.com/office/officeart/2005/8/layout/hList1"/>
    <dgm:cxn modelId="{8765300C-3885-45EA-8A5C-FB0814B34524}" srcId="{1BFBC93B-3724-4E90-9561-347BA1E88840}" destId="{EF4A66AB-4686-433F-9BED-B0082084EE50}" srcOrd="3" destOrd="0" parTransId="{52CECFD6-C746-4406-9779-1151D796CA2E}" sibTransId="{7B7A0703-7D85-49A8-BF49-55BAFF75F447}"/>
    <dgm:cxn modelId="{E4685FBA-7CE5-46AE-85E6-3B66C1259003}" type="presOf" srcId="{09527B6E-54EF-4205-9545-53475D28760C}" destId="{95839F63-6CB7-4B5B-9F3D-928B26258A1E}" srcOrd="0" destOrd="1" presId="urn:microsoft.com/office/officeart/2005/8/layout/hList1"/>
    <dgm:cxn modelId="{E5ED79AD-71D8-4ACF-BDF5-79845C8E0707}" srcId="{1BFBC93B-3724-4E90-9561-347BA1E88840}" destId="{7C314681-7B34-4274-9069-D23013E5A037}" srcOrd="4" destOrd="0" parTransId="{087E25AA-9DA4-4D92-89AC-460E105ACAFA}" sibTransId="{CE6972AC-79DE-4749-A36A-8972227A79A3}"/>
    <dgm:cxn modelId="{0D94CB46-806D-4A6E-8822-6219590E0377}" srcId="{E172ABDA-F8C4-48F9-95EB-101BDD100EB2}" destId="{C229A8C7-AC2F-4C37-A1E6-2F55EB280CB6}" srcOrd="0" destOrd="0" parTransId="{B3EBFDEF-5B9C-4652-99A1-31154ACB8F0D}" sibTransId="{22557E67-C62C-4D5A-BCCB-99AFCB8DC293}"/>
    <dgm:cxn modelId="{0F700272-AA30-41D3-9741-84BA193F44C9}" srcId="{E172ABDA-F8C4-48F9-95EB-101BDD100EB2}" destId="{8C176908-4C13-4A58-9F80-078335793A68}" srcOrd="4" destOrd="0" parTransId="{660D51B2-8C05-42CE-B1C5-19BC1D646B86}" sibTransId="{711FE18C-C005-4FC8-AD2E-CC016869E774}"/>
    <dgm:cxn modelId="{4D5D2265-BF22-49BE-9001-FCC32E9AA45B}" type="presOf" srcId="{FFF8BEBB-1A8C-462C-8C42-68AEDA13081A}" destId="{95839F63-6CB7-4B5B-9F3D-928B26258A1E}" srcOrd="0" destOrd="2" presId="urn:microsoft.com/office/officeart/2005/8/layout/hList1"/>
    <dgm:cxn modelId="{F6B55F7D-8062-44A5-9511-5FF686EE8093}" srcId="{E172ABDA-F8C4-48F9-95EB-101BDD100EB2}" destId="{FFF8BEBB-1A8C-462C-8C42-68AEDA13081A}" srcOrd="2" destOrd="0" parTransId="{BB2F84A2-CD83-414C-910E-C09B494BF631}" sibTransId="{05F959DC-20F9-4E41-B5DC-9431D419E986}"/>
    <dgm:cxn modelId="{1A7329D6-046D-43A4-B5CE-825D7FC94BA5}" srcId="{69A22BE4-6692-4DCD-ADCE-639D2010AFFE}" destId="{EB0388A7-CC96-47C6-9205-86310FF691A8}" srcOrd="1" destOrd="0" parTransId="{B7865B86-733A-44B5-9A3D-AF3F4C861339}" sibTransId="{1F5755B6-7C18-440E-A33A-458525901EB9}"/>
    <dgm:cxn modelId="{88B29E2D-AD65-4816-AC4B-BFDF6AE84D1E}" type="presOf" srcId="{EF4A66AB-4686-433F-9BED-B0082084EE50}" destId="{9E57A176-BDDC-431F-9AF4-E91FB65B49EC}" srcOrd="0" destOrd="3" presId="urn:microsoft.com/office/officeart/2005/8/layout/hList1"/>
    <dgm:cxn modelId="{9AA5D97E-2299-4E6F-BE28-CE5CF0D8A3ED}" srcId="{69A22BE4-6692-4DCD-ADCE-639D2010AFFE}" destId="{522B9F01-8EA2-4D67-9679-5171EB974A2B}" srcOrd="0" destOrd="0" parTransId="{2D6634C2-488F-4A63-AEFD-625677002A3D}" sibTransId="{A9E565D0-6238-4EDE-BA0C-32384FE5BD07}"/>
    <dgm:cxn modelId="{1AAA6B7C-085C-4A60-A249-C95111C80E21}" srcId="{E172ABDA-F8C4-48F9-95EB-101BDD100EB2}" destId="{09527B6E-54EF-4205-9545-53475D28760C}" srcOrd="1" destOrd="0" parTransId="{91C1DF33-1A4D-48CE-88D4-874264650273}" sibTransId="{820C56A7-AD23-4403-97E5-2B0ED1176BB0}"/>
    <dgm:cxn modelId="{9FEEC26E-02A4-4DFB-B3E3-5407F6371368}" type="presOf" srcId="{1E219F6B-912D-4CE9-8E9D-9C05EA6559E0}" destId="{95839F63-6CB7-4B5B-9F3D-928B26258A1E}" srcOrd="0" destOrd="3" presId="urn:microsoft.com/office/officeart/2005/8/layout/hList1"/>
    <dgm:cxn modelId="{EC90F152-F666-43DA-8239-ED4DFBE6C38D}" type="presOf" srcId="{A87D8483-FA44-41EC-B4AE-9F94AF2AB4E1}" destId="{9E57A176-BDDC-431F-9AF4-E91FB65B49EC}" srcOrd="0" destOrd="2" presId="urn:microsoft.com/office/officeart/2005/8/layout/hList1"/>
    <dgm:cxn modelId="{EB417BE7-6CAA-4A0E-B1B4-5F837D6434F0}" type="presParOf" srcId="{49117894-C451-46BE-8112-D9CE41A56A05}" destId="{40E10C45-573F-46B5-B42C-B1549D1D071D}" srcOrd="0" destOrd="0" presId="urn:microsoft.com/office/officeart/2005/8/layout/hList1"/>
    <dgm:cxn modelId="{B4ECCAA0-4D03-4392-996B-3710E71ECF18}" type="presParOf" srcId="{40E10C45-573F-46B5-B42C-B1549D1D071D}" destId="{6F9AF8C2-C187-466A-88F3-5B8B767C5E55}" srcOrd="0" destOrd="0" presId="urn:microsoft.com/office/officeart/2005/8/layout/hList1"/>
    <dgm:cxn modelId="{5A8643FA-4CA5-4555-B74D-2ECDB33630DC}" type="presParOf" srcId="{40E10C45-573F-46B5-B42C-B1549D1D071D}" destId="{6C78D76E-0DCD-4EC7-9A1F-C3E6352CED61}" srcOrd="1" destOrd="0" presId="urn:microsoft.com/office/officeart/2005/8/layout/hList1"/>
    <dgm:cxn modelId="{1A03B2AD-DA6C-4AD6-84E5-0F7721271AB3}" type="presParOf" srcId="{49117894-C451-46BE-8112-D9CE41A56A05}" destId="{7837BC38-75DF-46F8-B1BC-FF1FFAC4F0F3}" srcOrd="1" destOrd="0" presId="urn:microsoft.com/office/officeart/2005/8/layout/hList1"/>
    <dgm:cxn modelId="{C78205E1-E80F-4431-A291-80CAA546EE41}" type="presParOf" srcId="{49117894-C451-46BE-8112-D9CE41A56A05}" destId="{63986CD3-A78A-4F91-A746-C07A517F2B24}" srcOrd="2" destOrd="0" presId="urn:microsoft.com/office/officeart/2005/8/layout/hList1"/>
    <dgm:cxn modelId="{4B9BD25C-E255-4320-8B46-2884985556CD}" type="presParOf" srcId="{63986CD3-A78A-4F91-A746-C07A517F2B24}" destId="{0DBC7FD7-7AB0-4EC8-B626-F5577AEAD230}" srcOrd="0" destOrd="0" presId="urn:microsoft.com/office/officeart/2005/8/layout/hList1"/>
    <dgm:cxn modelId="{E997D4FD-4079-4618-A763-9B1F80EDC6A5}" type="presParOf" srcId="{63986CD3-A78A-4F91-A746-C07A517F2B24}" destId="{95839F63-6CB7-4B5B-9F3D-928B26258A1E}" srcOrd="1" destOrd="0" presId="urn:microsoft.com/office/officeart/2005/8/layout/hList1"/>
    <dgm:cxn modelId="{DB14E866-FBC0-4654-B141-A1950D2E55D1}" type="presParOf" srcId="{49117894-C451-46BE-8112-D9CE41A56A05}" destId="{662F3624-B8AE-43D4-BB3D-3D9F616E2ED2}" srcOrd="3" destOrd="0" presId="urn:microsoft.com/office/officeart/2005/8/layout/hList1"/>
    <dgm:cxn modelId="{B6E63360-6E7E-4FE8-A6BC-0B75793B05E6}" type="presParOf" srcId="{49117894-C451-46BE-8112-D9CE41A56A05}" destId="{4AFDAEF3-D03C-4461-A3B4-B27BCCF7D863}" srcOrd="4" destOrd="0" presId="urn:microsoft.com/office/officeart/2005/8/layout/hList1"/>
    <dgm:cxn modelId="{B2620134-AB48-4726-AA9B-010A91F59A8C}" type="presParOf" srcId="{4AFDAEF3-D03C-4461-A3B4-B27BCCF7D863}" destId="{E8D50702-C2CF-4907-A8EF-EEA89592AF39}" srcOrd="0" destOrd="0" presId="urn:microsoft.com/office/officeart/2005/8/layout/hList1"/>
    <dgm:cxn modelId="{6AEED7D5-0D90-46DF-89F6-6099BF2358EC}" type="presParOf" srcId="{4AFDAEF3-D03C-4461-A3B4-B27BCCF7D863}" destId="{9E57A176-BDDC-431F-9AF4-E91FB65B49EC}" srcOrd="1" destOrd="0" presId="urn:microsoft.com/office/officeart/2005/8/layout/hList1"/>
    <dgm:cxn modelId="{61CE071E-D8B9-4706-880A-E097BFAE3A7C}" type="presParOf" srcId="{49117894-C451-46BE-8112-D9CE41A56A05}" destId="{342A4CE5-EEBE-4A00-B4F2-D4901B017D38}" srcOrd="5" destOrd="0" presId="urn:microsoft.com/office/officeart/2005/8/layout/hList1"/>
    <dgm:cxn modelId="{8C5016F1-6D75-4E91-8943-87B26CE1C056}" type="presParOf" srcId="{49117894-C451-46BE-8112-D9CE41A56A05}" destId="{4A7F7207-B7B0-402C-8403-2C266CA48594}" srcOrd="6" destOrd="0" presId="urn:microsoft.com/office/officeart/2005/8/layout/hList1"/>
    <dgm:cxn modelId="{F4A38395-11FA-4DC1-95F1-606C86D5D7AE}" type="presParOf" srcId="{4A7F7207-B7B0-402C-8403-2C266CA48594}" destId="{79775A37-6969-46F2-B2A9-8B3135539BE0}" srcOrd="0" destOrd="0" presId="urn:microsoft.com/office/officeart/2005/8/layout/hList1"/>
    <dgm:cxn modelId="{E370D19C-74C9-4EAA-AEAF-11ECFDEBEC84}" type="presParOf" srcId="{4A7F7207-B7B0-402C-8403-2C266CA48594}" destId="{E4380053-2770-4E3F-9D60-9F3F5B940A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7981C-DFBF-4BA5-A3BF-D200A98A35AC}" type="doc">
      <dgm:prSet loTypeId="urn:microsoft.com/office/officeart/2005/8/layout/hList1" loCatId="list" qsTypeId="urn:microsoft.com/office/officeart/2005/8/quickstyle/simple1#1" qsCatId="simple" csTypeId="urn:microsoft.com/office/officeart/2005/8/colors/accent1_2#1" csCatId="accent1" phldr="1"/>
      <dgm:spPr/>
      <dgm:t>
        <a:bodyPr/>
        <a:lstStyle/>
        <a:p>
          <a:endParaRPr lang="en-US"/>
        </a:p>
      </dgm:t>
    </dgm:pt>
    <dgm:pt modelId="{1D6AF833-6590-41C0-B14E-970B09CC8E7B}">
      <dgm:prSet>
        <dgm:style>
          <a:lnRef idx="1">
            <a:schemeClr val="dk1"/>
          </a:lnRef>
          <a:fillRef idx="2">
            <a:schemeClr val="dk1"/>
          </a:fillRef>
          <a:effectRef idx="1">
            <a:schemeClr val="dk1"/>
          </a:effectRef>
          <a:fontRef idx="minor">
            <a:schemeClr val="dk1"/>
          </a:fontRef>
        </dgm:style>
      </dgm:prSet>
      <dgm:spPr/>
      <dgm:t>
        <a:bodyPr/>
        <a:lstStyle/>
        <a:p>
          <a:pPr rtl="0"/>
          <a:r>
            <a:rPr lang="en-US" b="1" baseline="0" dirty="0" smtClean="0">
              <a:solidFill>
                <a:srgbClr val="002060"/>
              </a:solidFill>
            </a:rPr>
            <a:t>Airway crowding</a:t>
          </a:r>
          <a:endParaRPr lang="en-US" b="1" dirty="0">
            <a:solidFill>
              <a:srgbClr val="002060"/>
            </a:solidFill>
          </a:endParaRPr>
        </a:p>
      </dgm:t>
    </dgm:pt>
    <dgm:pt modelId="{62E3FEC7-0E4C-4B01-89CB-1C651E9C2D81}" type="parTrans" cxnId="{D590BBEF-6000-4651-8D73-37C3F66D0314}">
      <dgm:prSet/>
      <dgm:spPr/>
      <dgm:t>
        <a:bodyPr/>
        <a:lstStyle/>
        <a:p>
          <a:endParaRPr lang="en-US"/>
        </a:p>
      </dgm:t>
    </dgm:pt>
    <dgm:pt modelId="{D1AD57CC-9F22-4200-86AA-FC50D67DF0C6}" type="sibTrans" cxnId="{D590BBEF-6000-4651-8D73-37C3F66D0314}">
      <dgm:prSet/>
      <dgm:spPr/>
      <dgm:t>
        <a:bodyPr/>
        <a:lstStyle/>
        <a:p>
          <a:endParaRPr lang="en-US"/>
        </a:p>
      </dgm:t>
    </dgm:pt>
    <dgm:pt modelId="{82A1B189-4FE9-4E87-A12B-733C65F78B76}">
      <dgm:prSet>
        <dgm:style>
          <a:lnRef idx="1">
            <a:schemeClr val="dk1"/>
          </a:lnRef>
          <a:fillRef idx="2">
            <a:schemeClr val="dk1"/>
          </a:fillRef>
          <a:effectRef idx="1">
            <a:schemeClr val="dk1"/>
          </a:effectRef>
          <a:fontRef idx="minor">
            <a:schemeClr val="dk1"/>
          </a:fontRef>
        </dgm:style>
      </dgm:prSet>
      <dgm:spPr/>
      <dgm:t>
        <a:bodyPr/>
        <a:lstStyle/>
        <a:p>
          <a:pPr rtl="0"/>
          <a:r>
            <a:rPr lang="en-US" b="1" baseline="0" dirty="0" smtClean="0">
              <a:solidFill>
                <a:srgbClr val="FFFF00"/>
              </a:solidFill>
            </a:rPr>
            <a:t>Central obesity</a:t>
          </a:r>
          <a:endParaRPr lang="en-US" b="1" dirty="0">
            <a:solidFill>
              <a:srgbClr val="FFFF00"/>
            </a:solidFill>
          </a:endParaRPr>
        </a:p>
      </dgm:t>
    </dgm:pt>
    <dgm:pt modelId="{2ABF06DB-43AE-444F-B3DA-64CB9E948A24}" type="parTrans" cxnId="{05BFD08D-F518-46A9-BA5E-CE7C6B30730A}">
      <dgm:prSet/>
      <dgm:spPr/>
      <dgm:t>
        <a:bodyPr/>
        <a:lstStyle/>
        <a:p>
          <a:endParaRPr lang="en-US"/>
        </a:p>
      </dgm:t>
    </dgm:pt>
    <dgm:pt modelId="{88768CAB-BD8B-47A3-BE24-22FE96070275}" type="sibTrans" cxnId="{05BFD08D-F518-46A9-BA5E-CE7C6B30730A}">
      <dgm:prSet/>
      <dgm:spPr/>
      <dgm:t>
        <a:bodyPr/>
        <a:lstStyle/>
        <a:p>
          <a:endParaRPr lang="en-US"/>
        </a:p>
      </dgm:t>
    </dgm:pt>
    <dgm:pt modelId="{28535B99-5486-4143-9FDC-B89470C77E68}">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Large tongue</a:t>
          </a:r>
          <a:endParaRPr lang="en-US" dirty="0"/>
        </a:p>
      </dgm:t>
    </dgm:pt>
    <dgm:pt modelId="{4202B529-0628-4BC7-A8B3-3FC540383BDA}" type="parTrans" cxnId="{0F934859-2F17-41B0-BEBF-D017F6E076EB}">
      <dgm:prSet/>
      <dgm:spPr/>
      <dgm:t>
        <a:bodyPr/>
        <a:lstStyle/>
        <a:p>
          <a:endParaRPr lang="en-US"/>
        </a:p>
      </dgm:t>
    </dgm:pt>
    <dgm:pt modelId="{D76F8B7F-B56C-41E0-90E0-9458F8C98BC6}" type="sibTrans" cxnId="{0F934859-2F17-41B0-BEBF-D017F6E076EB}">
      <dgm:prSet/>
      <dgm:spPr/>
      <dgm:t>
        <a:bodyPr/>
        <a:lstStyle/>
        <a:p>
          <a:endParaRPr lang="en-US"/>
        </a:p>
      </dgm:t>
    </dgm:pt>
    <dgm:pt modelId="{B5CDEBA2-E8B6-4B42-B20D-B103FAD4CCED}">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Jaw set back</a:t>
          </a:r>
          <a:endParaRPr lang="en-US" dirty="0"/>
        </a:p>
      </dgm:t>
    </dgm:pt>
    <dgm:pt modelId="{DF39B908-90D5-40FA-BD25-11C679F4474E}" type="parTrans" cxnId="{C5C5FB83-FFA0-4DA0-B4D1-2A114DF3088D}">
      <dgm:prSet/>
      <dgm:spPr/>
      <dgm:t>
        <a:bodyPr/>
        <a:lstStyle/>
        <a:p>
          <a:endParaRPr lang="en-US"/>
        </a:p>
      </dgm:t>
    </dgm:pt>
    <dgm:pt modelId="{E94A8D59-F201-468E-A8F8-281FE8F87C65}" type="sibTrans" cxnId="{C5C5FB83-FFA0-4DA0-B4D1-2A114DF3088D}">
      <dgm:prSet/>
      <dgm:spPr/>
      <dgm:t>
        <a:bodyPr/>
        <a:lstStyle/>
        <a:p>
          <a:endParaRPr lang="en-US"/>
        </a:p>
      </dgm:t>
    </dgm:pt>
    <dgm:pt modelId="{69B78F25-3E2F-44F2-95CE-954AAB4B20FA}">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Large tonsils</a:t>
          </a:r>
          <a:endParaRPr lang="en-US" dirty="0"/>
        </a:p>
      </dgm:t>
    </dgm:pt>
    <dgm:pt modelId="{C4B938B7-546F-4853-931D-0D014BB9F576}" type="parTrans" cxnId="{BD77A276-E398-46AE-ADB2-8DBD8C0A6046}">
      <dgm:prSet/>
      <dgm:spPr/>
      <dgm:t>
        <a:bodyPr/>
        <a:lstStyle/>
        <a:p>
          <a:endParaRPr lang="en-US"/>
        </a:p>
      </dgm:t>
    </dgm:pt>
    <dgm:pt modelId="{C085AD72-DC63-4247-A9BA-DBE0009A8C00}" type="sibTrans" cxnId="{BD77A276-E398-46AE-ADB2-8DBD8C0A6046}">
      <dgm:prSet/>
      <dgm:spPr/>
      <dgm:t>
        <a:bodyPr/>
        <a:lstStyle/>
        <a:p>
          <a:endParaRPr lang="en-US"/>
        </a:p>
      </dgm:t>
    </dgm:pt>
    <dgm:pt modelId="{E172ABDA-F8C4-48F9-95EB-101BDD100EB2}">
      <dgm:prSet>
        <dgm:style>
          <a:lnRef idx="1">
            <a:schemeClr val="dk1"/>
          </a:lnRef>
          <a:fillRef idx="2">
            <a:schemeClr val="dk1"/>
          </a:fillRef>
          <a:effectRef idx="1">
            <a:schemeClr val="dk1"/>
          </a:effectRef>
          <a:fontRef idx="minor">
            <a:schemeClr val="dk1"/>
          </a:fontRef>
        </dgm:style>
      </dgm:prSet>
      <dgm:spPr/>
      <dgm:t>
        <a:bodyPr/>
        <a:lstStyle/>
        <a:p>
          <a:pPr rtl="0"/>
          <a:r>
            <a:rPr lang="en-US" b="1" baseline="0" dirty="0" smtClean="0">
              <a:solidFill>
                <a:srgbClr val="002060"/>
              </a:solidFill>
            </a:rPr>
            <a:t>Demographic</a:t>
          </a:r>
          <a:endParaRPr lang="en-US" b="1" dirty="0">
            <a:solidFill>
              <a:srgbClr val="002060"/>
            </a:solidFill>
          </a:endParaRPr>
        </a:p>
      </dgm:t>
    </dgm:pt>
    <dgm:pt modelId="{6E3DABBC-48CF-4B6F-810F-06E7D71F7F14}" type="parTrans" cxnId="{CD05ADC8-0D18-4260-96BD-DB965D42DE12}">
      <dgm:prSet/>
      <dgm:spPr/>
      <dgm:t>
        <a:bodyPr/>
        <a:lstStyle/>
        <a:p>
          <a:endParaRPr lang="en-US"/>
        </a:p>
      </dgm:t>
    </dgm:pt>
    <dgm:pt modelId="{5162742D-F399-4D65-98AC-D6D31CC3A0FF}" type="sibTrans" cxnId="{CD05ADC8-0D18-4260-96BD-DB965D42DE12}">
      <dgm:prSet/>
      <dgm:spPr/>
      <dgm:t>
        <a:bodyPr/>
        <a:lstStyle/>
        <a:p>
          <a:endParaRPr lang="en-US"/>
        </a:p>
      </dgm:t>
    </dgm:pt>
    <dgm:pt modelId="{C229A8C7-AC2F-4C37-A1E6-2F55EB280CB6}">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solidFill>
                <a:srgbClr val="FFFF66"/>
              </a:solidFill>
            </a:rPr>
            <a:t>Middle age </a:t>
          </a:r>
          <a:endParaRPr lang="en-US" dirty="0">
            <a:solidFill>
              <a:srgbClr val="FFFF66"/>
            </a:solidFill>
          </a:endParaRPr>
        </a:p>
      </dgm:t>
    </dgm:pt>
    <dgm:pt modelId="{B3EBFDEF-5B9C-4652-99A1-31154ACB8F0D}" type="parTrans" cxnId="{0D94CB46-806D-4A6E-8822-6219590E0377}">
      <dgm:prSet/>
      <dgm:spPr/>
      <dgm:t>
        <a:bodyPr/>
        <a:lstStyle/>
        <a:p>
          <a:endParaRPr lang="en-US"/>
        </a:p>
      </dgm:t>
    </dgm:pt>
    <dgm:pt modelId="{22557E67-C62C-4D5A-BCCB-99AFCB8DC293}" type="sibTrans" cxnId="{0D94CB46-806D-4A6E-8822-6219590E0377}">
      <dgm:prSet/>
      <dgm:spPr/>
      <dgm:t>
        <a:bodyPr/>
        <a:lstStyle/>
        <a:p>
          <a:endParaRPr lang="en-US"/>
        </a:p>
      </dgm:t>
    </dgm:pt>
    <dgm:pt modelId="{09527B6E-54EF-4205-9545-53475D28760C}">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solidFill>
                <a:srgbClr val="FFFF66"/>
              </a:solidFill>
            </a:rPr>
            <a:t>Male gender</a:t>
          </a:r>
          <a:endParaRPr lang="en-US" dirty="0">
            <a:solidFill>
              <a:srgbClr val="FFFF66"/>
            </a:solidFill>
          </a:endParaRPr>
        </a:p>
      </dgm:t>
    </dgm:pt>
    <dgm:pt modelId="{91C1DF33-1A4D-48CE-88D4-874264650273}" type="parTrans" cxnId="{1AAA6B7C-085C-4A60-A249-C95111C80E21}">
      <dgm:prSet/>
      <dgm:spPr/>
      <dgm:t>
        <a:bodyPr/>
        <a:lstStyle/>
        <a:p>
          <a:endParaRPr lang="en-US"/>
        </a:p>
      </dgm:t>
    </dgm:pt>
    <dgm:pt modelId="{820C56A7-AD23-4403-97E5-2B0ED1176BB0}" type="sibTrans" cxnId="{1AAA6B7C-085C-4A60-A249-C95111C80E21}">
      <dgm:prSet/>
      <dgm:spPr/>
      <dgm:t>
        <a:bodyPr/>
        <a:lstStyle/>
        <a:p>
          <a:endParaRPr lang="en-US"/>
        </a:p>
      </dgm:t>
    </dgm:pt>
    <dgm:pt modelId="{FFF8BEBB-1A8C-462C-8C42-68AEDA13081A}">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Heredity</a:t>
          </a:r>
          <a:endParaRPr lang="en-US" dirty="0"/>
        </a:p>
      </dgm:t>
    </dgm:pt>
    <dgm:pt modelId="{BB2F84A2-CD83-414C-910E-C09B494BF631}" type="parTrans" cxnId="{F6B55F7D-8062-44A5-9511-5FF686EE8093}">
      <dgm:prSet/>
      <dgm:spPr/>
      <dgm:t>
        <a:bodyPr/>
        <a:lstStyle/>
        <a:p>
          <a:endParaRPr lang="en-US"/>
        </a:p>
      </dgm:t>
    </dgm:pt>
    <dgm:pt modelId="{05F959DC-20F9-4E41-B5DC-9431D419E986}" type="sibTrans" cxnId="{F6B55F7D-8062-44A5-9511-5FF686EE8093}">
      <dgm:prSet/>
      <dgm:spPr/>
      <dgm:t>
        <a:bodyPr/>
        <a:lstStyle/>
        <a:p>
          <a:endParaRPr lang="en-US"/>
        </a:p>
      </dgm:t>
    </dgm:pt>
    <dgm:pt modelId="{8C176908-4C13-4A58-9F80-078335793A68}">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Menopause</a:t>
          </a:r>
          <a:endParaRPr lang="en-US" dirty="0"/>
        </a:p>
      </dgm:t>
    </dgm:pt>
    <dgm:pt modelId="{660D51B2-8C05-42CE-B1C5-19BC1D646B86}" type="parTrans" cxnId="{0F700272-AA30-41D3-9741-84BA193F44C9}">
      <dgm:prSet/>
      <dgm:spPr/>
      <dgm:t>
        <a:bodyPr/>
        <a:lstStyle/>
        <a:p>
          <a:endParaRPr lang="en-US"/>
        </a:p>
      </dgm:t>
    </dgm:pt>
    <dgm:pt modelId="{711FE18C-C005-4FC8-AD2E-CC016869E774}" type="sibTrans" cxnId="{0F700272-AA30-41D3-9741-84BA193F44C9}">
      <dgm:prSet/>
      <dgm:spPr/>
      <dgm:t>
        <a:bodyPr/>
        <a:lstStyle/>
        <a:p>
          <a:endParaRPr lang="en-US"/>
        </a:p>
      </dgm:t>
    </dgm:pt>
    <dgm:pt modelId="{1BFBC93B-3724-4E90-9561-347BA1E88840}">
      <dgm:prSet>
        <dgm:style>
          <a:lnRef idx="1">
            <a:schemeClr val="dk1"/>
          </a:lnRef>
          <a:fillRef idx="2">
            <a:schemeClr val="dk1"/>
          </a:fillRef>
          <a:effectRef idx="1">
            <a:schemeClr val="dk1"/>
          </a:effectRef>
          <a:fontRef idx="minor">
            <a:schemeClr val="dk1"/>
          </a:fontRef>
        </dgm:style>
      </dgm:prSet>
      <dgm:spPr/>
      <dgm:t>
        <a:bodyPr/>
        <a:lstStyle/>
        <a:p>
          <a:pPr rtl="0"/>
          <a:r>
            <a:rPr lang="en-US" b="1" baseline="0" dirty="0" smtClean="0">
              <a:solidFill>
                <a:srgbClr val="002060"/>
              </a:solidFill>
            </a:rPr>
            <a:t>“Floppy” airway</a:t>
          </a:r>
          <a:endParaRPr lang="en-US" b="1" dirty="0">
            <a:solidFill>
              <a:srgbClr val="002060"/>
            </a:solidFill>
          </a:endParaRPr>
        </a:p>
      </dgm:t>
    </dgm:pt>
    <dgm:pt modelId="{174E9922-2D36-483C-BC42-CBFA640A36FB}" type="parTrans" cxnId="{F94D2319-4953-4306-8E8A-9F24973ADB59}">
      <dgm:prSet/>
      <dgm:spPr/>
      <dgm:t>
        <a:bodyPr/>
        <a:lstStyle/>
        <a:p>
          <a:endParaRPr lang="en-US"/>
        </a:p>
      </dgm:t>
    </dgm:pt>
    <dgm:pt modelId="{64D81D8E-9153-4CEA-9C3A-FF8684035336}" type="sibTrans" cxnId="{F94D2319-4953-4306-8E8A-9F24973ADB59}">
      <dgm:prSet/>
      <dgm:spPr/>
      <dgm:t>
        <a:bodyPr/>
        <a:lstStyle/>
        <a:p>
          <a:endParaRPr lang="en-US"/>
        </a:p>
      </dgm:t>
    </dgm:pt>
    <dgm:pt modelId="{F8D62667-4FB3-4A36-BBFF-00A387C5FC86}">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Alcohol</a:t>
          </a:r>
          <a:endParaRPr lang="en-US" dirty="0"/>
        </a:p>
      </dgm:t>
    </dgm:pt>
    <dgm:pt modelId="{DADAE0C9-4898-4B5B-8AF9-85AA2E0E6683}" type="parTrans" cxnId="{1ACB00A2-63A6-49FE-93FA-DE40427F8B54}">
      <dgm:prSet/>
      <dgm:spPr/>
      <dgm:t>
        <a:bodyPr/>
        <a:lstStyle/>
        <a:p>
          <a:endParaRPr lang="en-US"/>
        </a:p>
      </dgm:t>
    </dgm:pt>
    <dgm:pt modelId="{59D0B2E2-F7A4-4849-9667-6038E5389E50}" type="sibTrans" cxnId="{1ACB00A2-63A6-49FE-93FA-DE40427F8B54}">
      <dgm:prSet/>
      <dgm:spPr/>
      <dgm:t>
        <a:bodyPr/>
        <a:lstStyle/>
        <a:p>
          <a:endParaRPr lang="en-US"/>
        </a:p>
      </dgm:t>
    </dgm:pt>
    <dgm:pt modelId="{863AEEF6-3BF2-419F-BD24-8F1DF816C216}">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Narcotics</a:t>
          </a:r>
          <a:endParaRPr lang="en-US" dirty="0"/>
        </a:p>
      </dgm:t>
    </dgm:pt>
    <dgm:pt modelId="{B4B82BEB-9DEF-4E09-A0C9-3F1630873539}" type="parTrans" cxnId="{93D8F399-4ECA-4F6E-99FC-E410C9D1224C}">
      <dgm:prSet/>
      <dgm:spPr/>
      <dgm:t>
        <a:bodyPr/>
        <a:lstStyle/>
        <a:p>
          <a:endParaRPr lang="en-US"/>
        </a:p>
      </dgm:t>
    </dgm:pt>
    <dgm:pt modelId="{246F7D34-9C95-4855-AF9D-AC3BDF494D72}" type="sibTrans" cxnId="{93D8F399-4ECA-4F6E-99FC-E410C9D1224C}">
      <dgm:prSet/>
      <dgm:spPr/>
      <dgm:t>
        <a:bodyPr/>
        <a:lstStyle/>
        <a:p>
          <a:endParaRPr lang="en-US"/>
        </a:p>
      </dgm:t>
    </dgm:pt>
    <dgm:pt modelId="{A87D8483-FA44-41EC-B4AE-9F94AF2AB4E1}">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Sedatives</a:t>
          </a:r>
          <a:endParaRPr lang="en-US" dirty="0"/>
        </a:p>
      </dgm:t>
    </dgm:pt>
    <dgm:pt modelId="{0EDEEB88-C646-486E-9880-1DF9A6CDBA0B}" type="parTrans" cxnId="{0B8D7EDC-5167-421F-9344-E7DFE30BB254}">
      <dgm:prSet/>
      <dgm:spPr/>
      <dgm:t>
        <a:bodyPr/>
        <a:lstStyle/>
        <a:p>
          <a:endParaRPr lang="en-US"/>
        </a:p>
      </dgm:t>
    </dgm:pt>
    <dgm:pt modelId="{F7415D54-8356-4EF4-8E93-581A4A44D5DC}" type="sibTrans" cxnId="{0B8D7EDC-5167-421F-9344-E7DFE30BB254}">
      <dgm:prSet/>
      <dgm:spPr/>
      <dgm:t>
        <a:bodyPr/>
        <a:lstStyle/>
        <a:p>
          <a:endParaRPr lang="en-US"/>
        </a:p>
      </dgm:t>
    </dgm:pt>
    <dgm:pt modelId="{EF4A66AB-4686-433F-9BED-B0082084EE50}">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Age</a:t>
          </a:r>
          <a:endParaRPr lang="en-US" dirty="0"/>
        </a:p>
      </dgm:t>
    </dgm:pt>
    <dgm:pt modelId="{52CECFD6-C746-4406-9779-1151D796CA2E}" type="parTrans" cxnId="{8765300C-3885-45EA-8A5C-FB0814B34524}">
      <dgm:prSet/>
      <dgm:spPr/>
      <dgm:t>
        <a:bodyPr/>
        <a:lstStyle/>
        <a:p>
          <a:endParaRPr lang="en-US"/>
        </a:p>
      </dgm:t>
    </dgm:pt>
    <dgm:pt modelId="{7B7A0703-7D85-49A8-BF49-55BAFF75F447}" type="sibTrans" cxnId="{8765300C-3885-45EA-8A5C-FB0814B34524}">
      <dgm:prSet/>
      <dgm:spPr/>
      <dgm:t>
        <a:bodyPr/>
        <a:lstStyle/>
        <a:p>
          <a:endParaRPr lang="en-US"/>
        </a:p>
      </dgm:t>
    </dgm:pt>
    <dgm:pt modelId="{7C314681-7B34-4274-9069-D23013E5A037}">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Low thyroid function</a:t>
          </a:r>
          <a:endParaRPr lang="en-US" dirty="0"/>
        </a:p>
      </dgm:t>
    </dgm:pt>
    <dgm:pt modelId="{087E25AA-9DA4-4D92-89AC-460E105ACAFA}" type="parTrans" cxnId="{E5ED79AD-71D8-4ACF-BDF5-79845C8E0707}">
      <dgm:prSet/>
      <dgm:spPr/>
      <dgm:t>
        <a:bodyPr/>
        <a:lstStyle/>
        <a:p>
          <a:endParaRPr lang="en-US"/>
        </a:p>
      </dgm:t>
    </dgm:pt>
    <dgm:pt modelId="{CE6972AC-79DE-4749-A36A-8972227A79A3}" type="sibTrans" cxnId="{E5ED79AD-71D8-4ACF-BDF5-79845C8E0707}">
      <dgm:prSet/>
      <dgm:spPr/>
      <dgm:t>
        <a:bodyPr/>
        <a:lstStyle/>
        <a:p>
          <a:endParaRPr lang="en-US"/>
        </a:p>
      </dgm:t>
    </dgm:pt>
    <dgm:pt modelId="{69A22BE4-6692-4DCD-ADCE-639D2010AFFE}">
      <dgm:prSet>
        <dgm:style>
          <a:lnRef idx="1">
            <a:schemeClr val="dk1"/>
          </a:lnRef>
          <a:fillRef idx="2">
            <a:schemeClr val="dk1"/>
          </a:fillRef>
          <a:effectRef idx="1">
            <a:schemeClr val="dk1"/>
          </a:effectRef>
          <a:fontRef idx="minor">
            <a:schemeClr val="dk1"/>
          </a:fontRef>
        </dgm:style>
      </dgm:prSet>
      <dgm:spPr/>
      <dgm:t>
        <a:bodyPr/>
        <a:lstStyle/>
        <a:p>
          <a:pPr rtl="0"/>
          <a:r>
            <a:rPr lang="en-US" b="1" baseline="0" dirty="0" smtClean="0">
              <a:solidFill>
                <a:srgbClr val="002060"/>
              </a:solidFill>
            </a:rPr>
            <a:t>Nose problems</a:t>
          </a:r>
          <a:endParaRPr lang="en-US" b="1" dirty="0">
            <a:solidFill>
              <a:srgbClr val="002060"/>
            </a:solidFill>
          </a:endParaRPr>
        </a:p>
      </dgm:t>
    </dgm:pt>
    <dgm:pt modelId="{CBE164CF-F5BA-47A2-BC10-8559D8EB6BFB}" type="parTrans" cxnId="{17109BD8-44F5-4E0B-BEE4-2D5738975810}">
      <dgm:prSet/>
      <dgm:spPr/>
      <dgm:t>
        <a:bodyPr/>
        <a:lstStyle/>
        <a:p>
          <a:endParaRPr lang="en-US"/>
        </a:p>
      </dgm:t>
    </dgm:pt>
    <dgm:pt modelId="{F48F4E09-C8D6-4334-B7E2-98D23308004B}" type="sibTrans" cxnId="{17109BD8-44F5-4E0B-BEE4-2D5738975810}">
      <dgm:prSet/>
      <dgm:spPr/>
      <dgm:t>
        <a:bodyPr/>
        <a:lstStyle/>
        <a:p>
          <a:endParaRPr lang="en-US"/>
        </a:p>
      </dgm:t>
    </dgm:pt>
    <dgm:pt modelId="{522B9F01-8EA2-4D67-9679-5171EB974A2B}">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Deviated septum</a:t>
          </a:r>
          <a:endParaRPr lang="en-US" dirty="0"/>
        </a:p>
      </dgm:t>
    </dgm:pt>
    <dgm:pt modelId="{2D6634C2-488F-4A63-AEFD-625677002A3D}" type="parTrans" cxnId="{9AA5D97E-2299-4E6F-BE28-CE5CF0D8A3ED}">
      <dgm:prSet/>
      <dgm:spPr/>
      <dgm:t>
        <a:bodyPr/>
        <a:lstStyle/>
        <a:p>
          <a:endParaRPr lang="en-US"/>
        </a:p>
      </dgm:t>
    </dgm:pt>
    <dgm:pt modelId="{A9E565D0-6238-4EDE-BA0C-32384FE5BD07}" type="sibTrans" cxnId="{9AA5D97E-2299-4E6F-BE28-CE5CF0D8A3ED}">
      <dgm:prSet/>
      <dgm:spPr/>
      <dgm:t>
        <a:bodyPr/>
        <a:lstStyle/>
        <a:p>
          <a:endParaRPr lang="en-US"/>
        </a:p>
      </dgm:t>
    </dgm:pt>
    <dgm:pt modelId="{EB0388A7-CC96-47C6-9205-86310FF691A8}">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Polyps, allergies</a:t>
          </a:r>
          <a:endParaRPr lang="en-US" dirty="0"/>
        </a:p>
      </dgm:t>
    </dgm:pt>
    <dgm:pt modelId="{B7865B86-733A-44B5-9A3D-AF3F4C861339}" type="parTrans" cxnId="{1A7329D6-046D-43A4-B5CE-825D7FC94BA5}">
      <dgm:prSet/>
      <dgm:spPr/>
      <dgm:t>
        <a:bodyPr/>
        <a:lstStyle/>
        <a:p>
          <a:endParaRPr lang="en-US"/>
        </a:p>
      </dgm:t>
    </dgm:pt>
    <dgm:pt modelId="{1F5755B6-7C18-440E-A33A-458525901EB9}" type="sibTrans" cxnId="{1A7329D6-046D-43A4-B5CE-825D7FC94BA5}">
      <dgm:prSet/>
      <dgm:spPr/>
      <dgm:t>
        <a:bodyPr/>
        <a:lstStyle/>
        <a:p>
          <a:endParaRPr lang="en-US"/>
        </a:p>
      </dgm:t>
    </dgm:pt>
    <dgm:pt modelId="{DFC177EB-7282-426D-BF40-6FCD0154F1F2}">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Smoking</a:t>
          </a:r>
          <a:endParaRPr lang="en-US" baseline="0" dirty="0"/>
        </a:p>
      </dgm:t>
    </dgm:pt>
    <dgm:pt modelId="{ED62F3E9-F8F5-4168-8832-E6BE6ED739B8}" type="parTrans" cxnId="{8F6ADA5D-5029-487F-B59B-9A29FE69E54D}">
      <dgm:prSet/>
      <dgm:spPr/>
      <dgm:t>
        <a:bodyPr/>
        <a:lstStyle/>
        <a:p>
          <a:endParaRPr lang="en-US"/>
        </a:p>
      </dgm:t>
    </dgm:pt>
    <dgm:pt modelId="{FC92B954-45F8-475F-8F9D-85F33C94692E}" type="sibTrans" cxnId="{8F6ADA5D-5029-487F-B59B-9A29FE69E54D}">
      <dgm:prSet/>
      <dgm:spPr/>
      <dgm:t>
        <a:bodyPr/>
        <a:lstStyle/>
        <a:p>
          <a:endParaRPr lang="en-US"/>
        </a:p>
      </dgm:t>
    </dgm:pt>
    <dgm:pt modelId="{C1325CB6-8711-4666-BBEE-C06C60CA2EA1}">
      <dgm:prSet>
        <dgm:style>
          <a:lnRef idx="1">
            <a:schemeClr val="dk1"/>
          </a:lnRef>
          <a:fillRef idx="2">
            <a:schemeClr val="dk1"/>
          </a:fillRef>
          <a:effectRef idx="1">
            <a:schemeClr val="dk1"/>
          </a:effectRef>
          <a:fontRef idx="minor">
            <a:schemeClr val="dk1"/>
          </a:fontRef>
        </dgm:style>
      </dgm:prSet>
      <dgm:spPr/>
      <dgm:t>
        <a:bodyPr/>
        <a:lstStyle/>
        <a:p>
          <a:pPr rtl="0"/>
          <a:endParaRPr lang="en-US" baseline="0" dirty="0"/>
        </a:p>
      </dgm:t>
    </dgm:pt>
    <dgm:pt modelId="{807B62C4-D9A5-4DF1-87DD-65F078C69EAA}" type="parTrans" cxnId="{FE06A5C0-967F-41F7-BEDE-C631D2E9CA31}">
      <dgm:prSet/>
      <dgm:spPr/>
      <dgm:t>
        <a:bodyPr/>
        <a:lstStyle/>
        <a:p>
          <a:endParaRPr lang="en-US"/>
        </a:p>
      </dgm:t>
    </dgm:pt>
    <dgm:pt modelId="{27FD035C-6C4B-485A-AAEE-98D23FC6BEC4}" type="sibTrans" cxnId="{FE06A5C0-967F-41F7-BEDE-C631D2E9CA31}">
      <dgm:prSet/>
      <dgm:spPr/>
      <dgm:t>
        <a:bodyPr/>
        <a:lstStyle/>
        <a:p>
          <a:endParaRPr lang="en-US"/>
        </a:p>
      </dgm:t>
    </dgm:pt>
    <dgm:pt modelId="{1E219F6B-912D-4CE9-8E9D-9C05EA6559E0}">
      <dgm:prSet>
        <dgm:style>
          <a:lnRef idx="1">
            <a:schemeClr val="dk1"/>
          </a:lnRef>
          <a:fillRef idx="2">
            <a:schemeClr val="dk1"/>
          </a:fillRef>
          <a:effectRef idx="1">
            <a:schemeClr val="dk1"/>
          </a:effectRef>
          <a:fontRef idx="minor">
            <a:schemeClr val="dk1"/>
          </a:fontRef>
        </dgm:style>
      </dgm:prSet>
      <dgm:spPr/>
      <dgm:t>
        <a:bodyPr/>
        <a:lstStyle/>
        <a:p>
          <a:pPr rtl="0"/>
          <a:r>
            <a:rPr lang="en-US" baseline="0" dirty="0" smtClean="0"/>
            <a:t>Race</a:t>
          </a:r>
          <a:endParaRPr lang="en-US" dirty="0"/>
        </a:p>
      </dgm:t>
    </dgm:pt>
    <dgm:pt modelId="{EBB9471B-0617-421D-89B4-B9A05146718A}" type="parTrans" cxnId="{721D0BBD-9D73-4572-81BB-360776A98FDD}">
      <dgm:prSet/>
      <dgm:spPr/>
      <dgm:t>
        <a:bodyPr/>
        <a:lstStyle/>
        <a:p>
          <a:endParaRPr lang="en-US"/>
        </a:p>
      </dgm:t>
    </dgm:pt>
    <dgm:pt modelId="{C42C4E89-6BAE-4035-82A6-10A982443B72}" type="sibTrans" cxnId="{721D0BBD-9D73-4572-81BB-360776A98FDD}">
      <dgm:prSet/>
      <dgm:spPr/>
      <dgm:t>
        <a:bodyPr/>
        <a:lstStyle/>
        <a:p>
          <a:endParaRPr lang="en-US"/>
        </a:p>
      </dgm:t>
    </dgm:pt>
    <dgm:pt modelId="{49117894-C451-46BE-8112-D9CE41A56A05}" type="pres">
      <dgm:prSet presAssocID="{3C37981C-DFBF-4BA5-A3BF-D200A98A35AC}" presName="Name0" presStyleCnt="0">
        <dgm:presLayoutVars>
          <dgm:dir/>
          <dgm:animLvl val="lvl"/>
          <dgm:resizeHandles val="exact"/>
        </dgm:presLayoutVars>
      </dgm:prSet>
      <dgm:spPr/>
      <dgm:t>
        <a:bodyPr/>
        <a:lstStyle/>
        <a:p>
          <a:endParaRPr lang="en-US"/>
        </a:p>
      </dgm:t>
    </dgm:pt>
    <dgm:pt modelId="{40E10C45-573F-46B5-B42C-B1549D1D071D}" type="pres">
      <dgm:prSet presAssocID="{1D6AF833-6590-41C0-B14E-970B09CC8E7B}" presName="composite" presStyleCnt="0"/>
      <dgm:spPr/>
    </dgm:pt>
    <dgm:pt modelId="{6F9AF8C2-C187-466A-88F3-5B8B767C5E55}" type="pres">
      <dgm:prSet presAssocID="{1D6AF833-6590-41C0-B14E-970B09CC8E7B}" presName="parTx" presStyleLbl="alignNode1" presStyleIdx="0" presStyleCnt="4">
        <dgm:presLayoutVars>
          <dgm:chMax val="0"/>
          <dgm:chPref val="0"/>
          <dgm:bulletEnabled val="1"/>
        </dgm:presLayoutVars>
      </dgm:prSet>
      <dgm:spPr/>
      <dgm:t>
        <a:bodyPr/>
        <a:lstStyle/>
        <a:p>
          <a:endParaRPr lang="en-US"/>
        </a:p>
      </dgm:t>
    </dgm:pt>
    <dgm:pt modelId="{6C78D76E-0DCD-4EC7-9A1F-C3E6352CED61}" type="pres">
      <dgm:prSet presAssocID="{1D6AF833-6590-41C0-B14E-970B09CC8E7B}" presName="desTx" presStyleLbl="alignAccFollowNode1" presStyleIdx="0" presStyleCnt="4">
        <dgm:presLayoutVars>
          <dgm:bulletEnabled val="1"/>
        </dgm:presLayoutVars>
      </dgm:prSet>
      <dgm:spPr/>
      <dgm:t>
        <a:bodyPr/>
        <a:lstStyle/>
        <a:p>
          <a:endParaRPr lang="en-US"/>
        </a:p>
      </dgm:t>
    </dgm:pt>
    <dgm:pt modelId="{7837BC38-75DF-46F8-B1BC-FF1FFAC4F0F3}" type="pres">
      <dgm:prSet presAssocID="{D1AD57CC-9F22-4200-86AA-FC50D67DF0C6}" presName="space" presStyleCnt="0"/>
      <dgm:spPr/>
    </dgm:pt>
    <dgm:pt modelId="{63986CD3-A78A-4F91-A746-C07A517F2B24}" type="pres">
      <dgm:prSet presAssocID="{E172ABDA-F8C4-48F9-95EB-101BDD100EB2}" presName="composite" presStyleCnt="0"/>
      <dgm:spPr/>
    </dgm:pt>
    <dgm:pt modelId="{0DBC7FD7-7AB0-4EC8-B626-F5577AEAD230}" type="pres">
      <dgm:prSet presAssocID="{E172ABDA-F8C4-48F9-95EB-101BDD100EB2}" presName="parTx" presStyleLbl="alignNode1" presStyleIdx="1" presStyleCnt="4">
        <dgm:presLayoutVars>
          <dgm:chMax val="0"/>
          <dgm:chPref val="0"/>
          <dgm:bulletEnabled val="1"/>
        </dgm:presLayoutVars>
      </dgm:prSet>
      <dgm:spPr/>
      <dgm:t>
        <a:bodyPr/>
        <a:lstStyle/>
        <a:p>
          <a:endParaRPr lang="en-US"/>
        </a:p>
      </dgm:t>
    </dgm:pt>
    <dgm:pt modelId="{95839F63-6CB7-4B5B-9F3D-928B26258A1E}" type="pres">
      <dgm:prSet presAssocID="{E172ABDA-F8C4-48F9-95EB-101BDD100EB2}" presName="desTx" presStyleLbl="alignAccFollowNode1" presStyleIdx="1" presStyleCnt="4">
        <dgm:presLayoutVars>
          <dgm:bulletEnabled val="1"/>
        </dgm:presLayoutVars>
      </dgm:prSet>
      <dgm:spPr/>
      <dgm:t>
        <a:bodyPr/>
        <a:lstStyle/>
        <a:p>
          <a:endParaRPr lang="en-US"/>
        </a:p>
      </dgm:t>
    </dgm:pt>
    <dgm:pt modelId="{662F3624-B8AE-43D4-BB3D-3D9F616E2ED2}" type="pres">
      <dgm:prSet presAssocID="{5162742D-F399-4D65-98AC-D6D31CC3A0FF}" presName="space" presStyleCnt="0"/>
      <dgm:spPr/>
    </dgm:pt>
    <dgm:pt modelId="{4AFDAEF3-D03C-4461-A3B4-B27BCCF7D863}" type="pres">
      <dgm:prSet presAssocID="{1BFBC93B-3724-4E90-9561-347BA1E88840}" presName="composite" presStyleCnt="0"/>
      <dgm:spPr/>
    </dgm:pt>
    <dgm:pt modelId="{E8D50702-C2CF-4907-A8EF-EEA89592AF39}" type="pres">
      <dgm:prSet presAssocID="{1BFBC93B-3724-4E90-9561-347BA1E88840}" presName="parTx" presStyleLbl="alignNode1" presStyleIdx="2" presStyleCnt="4">
        <dgm:presLayoutVars>
          <dgm:chMax val="0"/>
          <dgm:chPref val="0"/>
          <dgm:bulletEnabled val="1"/>
        </dgm:presLayoutVars>
      </dgm:prSet>
      <dgm:spPr/>
      <dgm:t>
        <a:bodyPr/>
        <a:lstStyle/>
        <a:p>
          <a:endParaRPr lang="en-US"/>
        </a:p>
      </dgm:t>
    </dgm:pt>
    <dgm:pt modelId="{9E57A176-BDDC-431F-9AF4-E91FB65B49EC}" type="pres">
      <dgm:prSet presAssocID="{1BFBC93B-3724-4E90-9561-347BA1E88840}" presName="desTx" presStyleLbl="alignAccFollowNode1" presStyleIdx="2" presStyleCnt="4">
        <dgm:presLayoutVars>
          <dgm:bulletEnabled val="1"/>
        </dgm:presLayoutVars>
      </dgm:prSet>
      <dgm:spPr/>
      <dgm:t>
        <a:bodyPr/>
        <a:lstStyle/>
        <a:p>
          <a:endParaRPr lang="en-US"/>
        </a:p>
      </dgm:t>
    </dgm:pt>
    <dgm:pt modelId="{342A4CE5-EEBE-4A00-B4F2-D4901B017D38}" type="pres">
      <dgm:prSet presAssocID="{64D81D8E-9153-4CEA-9C3A-FF8684035336}" presName="space" presStyleCnt="0"/>
      <dgm:spPr/>
    </dgm:pt>
    <dgm:pt modelId="{4A7F7207-B7B0-402C-8403-2C266CA48594}" type="pres">
      <dgm:prSet presAssocID="{69A22BE4-6692-4DCD-ADCE-639D2010AFFE}" presName="composite" presStyleCnt="0"/>
      <dgm:spPr/>
    </dgm:pt>
    <dgm:pt modelId="{79775A37-6969-46F2-B2A9-8B3135539BE0}" type="pres">
      <dgm:prSet presAssocID="{69A22BE4-6692-4DCD-ADCE-639D2010AFFE}" presName="parTx" presStyleLbl="alignNode1" presStyleIdx="3" presStyleCnt="4">
        <dgm:presLayoutVars>
          <dgm:chMax val="0"/>
          <dgm:chPref val="0"/>
          <dgm:bulletEnabled val="1"/>
        </dgm:presLayoutVars>
      </dgm:prSet>
      <dgm:spPr/>
      <dgm:t>
        <a:bodyPr/>
        <a:lstStyle/>
        <a:p>
          <a:endParaRPr lang="en-US"/>
        </a:p>
      </dgm:t>
    </dgm:pt>
    <dgm:pt modelId="{E4380053-2770-4E3F-9D60-9F3F5B940ACE}" type="pres">
      <dgm:prSet presAssocID="{69A22BE4-6692-4DCD-ADCE-639D2010AFFE}" presName="desTx" presStyleLbl="alignAccFollowNode1" presStyleIdx="3" presStyleCnt="4">
        <dgm:presLayoutVars>
          <dgm:bulletEnabled val="1"/>
        </dgm:presLayoutVars>
      </dgm:prSet>
      <dgm:spPr/>
      <dgm:t>
        <a:bodyPr/>
        <a:lstStyle/>
        <a:p>
          <a:endParaRPr lang="en-US"/>
        </a:p>
      </dgm:t>
    </dgm:pt>
  </dgm:ptLst>
  <dgm:cxnLst>
    <dgm:cxn modelId="{3215B2AF-B6BD-49A2-B89E-0EA150795D98}" type="presOf" srcId="{7C314681-7B34-4274-9069-D23013E5A037}" destId="{9E57A176-BDDC-431F-9AF4-E91FB65B49EC}" srcOrd="0" destOrd="4" presId="urn:microsoft.com/office/officeart/2005/8/layout/hList1"/>
    <dgm:cxn modelId="{21BD3D4F-9B9F-41FF-B955-1E16A0DC1CB2}" type="presOf" srcId="{E172ABDA-F8C4-48F9-95EB-101BDD100EB2}" destId="{0DBC7FD7-7AB0-4EC8-B626-F5577AEAD230}" srcOrd="0" destOrd="0" presId="urn:microsoft.com/office/officeart/2005/8/layout/hList1"/>
    <dgm:cxn modelId="{0008F6C2-74C9-46B3-86E6-9271ABF74671}" type="presOf" srcId="{3C37981C-DFBF-4BA5-A3BF-D200A98A35AC}" destId="{49117894-C451-46BE-8112-D9CE41A56A05}" srcOrd="0" destOrd="0" presId="urn:microsoft.com/office/officeart/2005/8/layout/hList1"/>
    <dgm:cxn modelId="{CF41D204-C6C9-4CA1-8A4D-1FFE2B849533}" type="presOf" srcId="{F8D62667-4FB3-4A36-BBFF-00A387C5FC86}" destId="{9E57A176-BDDC-431F-9AF4-E91FB65B49EC}" srcOrd="0" destOrd="0" presId="urn:microsoft.com/office/officeart/2005/8/layout/hList1"/>
    <dgm:cxn modelId="{1ACB00A2-63A6-49FE-93FA-DE40427F8B54}" srcId="{1BFBC93B-3724-4E90-9561-347BA1E88840}" destId="{F8D62667-4FB3-4A36-BBFF-00A387C5FC86}" srcOrd="0" destOrd="0" parTransId="{DADAE0C9-4898-4B5B-8AF9-85AA2E0E6683}" sibTransId="{59D0B2E2-F7A4-4849-9667-6038E5389E50}"/>
    <dgm:cxn modelId="{C5C5FB83-FFA0-4DA0-B4D1-2A114DF3088D}" srcId="{1D6AF833-6590-41C0-B14E-970B09CC8E7B}" destId="{B5CDEBA2-E8B6-4B42-B20D-B103FAD4CCED}" srcOrd="2" destOrd="0" parTransId="{DF39B908-90D5-40FA-BD25-11C679F4474E}" sibTransId="{E94A8D59-F201-468E-A8F8-281FE8F87C65}"/>
    <dgm:cxn modelId="{F8F13AE4-34BF-4D21-AE7C-C249849B046C}" type="presOf" srcId="{EB0388A7-CC96-47C6-9205-86310FF691A8}" destId="{E4380053-2770-4E3F-9D60-9F3F5B940ACE}" srcOrd="0" destOrd="1" presId="urn:microsoft.com/office/officeart/2005/8/layout/hList1"/>
    <dgm:cxn modelId="{2939203B-EC0F-4ED8-9D54-10736B7F7F7F}" type="presOf" srcId="{8C176908-4C13-4A58-9F80-078335793A68}" destId="{95839F63-6CB7-4B5B-9F3D-928B26258A1E}" srcOrd="0" destOrd="4" presId="urn:microsoft.com/office/officeart/2005/8/layout/hList1"/>
    <dgm:cxn modelId="{05BFD08D-F518-46A9-BA5E-CE7C6B30730A}" srcId="{1D6AF833-6590-41C0-B14E-970B09CC8E7B}" destId="{82A1B189-4FE9-4E87-A12B-733C65F78B76}" srcOrd="0" destOrd="0" parTransId="{2ABF06DB-43AE-444F-B3DA-64CB9E948A24}" sibTransId="{88768CAB-BD8B-47A3-BE24-22FE96070275}"/>
    <dgm:cxn modelId="{E926D701-9DB1-456D-8154-024503DDD1CF}" type="presOf" srcId="{522B9F01-8EA2-4D67-9679-5171EB974A2B}" destId="{E4380053-2770-4E3F-9D60-9F3F5B940ACE}" srcOrd="0" destOrd="0" presId="urn:microsoft.com/office/officeart/2005/8/layout/hList1"/>
    <dgm:cxn modelId="{16914DAD-CD98-46F3-A2E0-DB6FE7BC887F}" type="presOf" srcId="{82A1B189-4FE9-4E87-A12B-733C65F78B76}" destId="{6C78D76E-0DCD-4EC7-9A1F-C3E6352CED61}" srcOrd="0" destOrd="0" presId="urn:microsoft.com/office/officeart/2005/8/layout/hList1"/>
    <dgm:cxn modelId="{BD77A276-E398-46AE-ADB2-8DBD8C0A6046}" srcId="{1D6AF833-6590-41C0-B14E-970B09CC8E7B}" destId="{69B78F25-3E2F-44F2-95CE-954AAB4B20FA}" srcOrd="3" destOrd="0" parTransId="{C4B938B7-546F-4853-931D-0D014BB9F576}" sibTransId="{C085AD72-DC63-4247-A9BA-DBE0009A8C00}"/>
    <dgm:cxn modelId="{F6DD1B27-F969-4A4B-8D17-D112FF922A74}" type="presOf" srcId="{28535B99-5486-4143-9FDC-B89470C77E68}" destId="{6C78D76E-0DCD-4EC7-9A1F-C3E6352CED61}" srcOrd="0" destOrd="1" presId="urn:microsoft.com/office/officeart/2005/8/layout/hList1"/>
    <dgm:cxn modelId="{F94D2319-4953-4306-8E8A-9F24973ADB59}" srcId="{3C37981C-DFBF-4BA5-A3BF-D200A98A35AC}" destId="{1BFBC93B-3724-4E90-9561-347BA1E88840}" srcOrd="2" destOrd="0" parTransId="{174E9922-2D36-483C-BC42-CBFA640A36FB}" sibTransId="{64D81D8E-9153-4CEA-9C3A-FF8684035336}"/>
    <dgm:cxn modelId="{B79119AF-009E-4C49-A845-5F719A3716B5}" type="presOf" srcId="{C229A8C7-AC2F-4C37-A1E6-2F55EB280CB6}" destId="{95839F63-6CB7-4B5B-9F3D-928B26258A1E}" srcOrd="0" destOrd="0" presId="urn:microsoft.com/office/officeart/2005/8/layout/hList1"/>
    <dgm:cxn modelId="{CD05ADC8-0D18-4260-96BD-DB965D42DE12}" srcId="{3C37981C-DFBF-4BA5-A3BF-D200A98A35AC}" destId="{E172ABDA-F8C4-48F9-95EB-101BDD100EB2}" srcOrd="1" destOrd="0" parTransId="{6E3DABBC-48CF-4B6F-810F-06E7D71F7F14}" sibTransId="{5162742D-F399-4D65-98AC-D6D31CC3A0FF}"/>
    <dgm:cxn modelId="{5D86B54A-4052-4BF2-A405-F030E1D19AB6}" type="presOf" srcId="{69B78F25-3E2F-44F2-95CE-954AAB4B20FA}" destId="{6C78D76E-0DCD-4EC7-9A1F-C3E6352CED61}" srcOrd="0" destOrd="3" presId="urn:microsoft.com/office/officeart/2005/8/layout/hList1"/>
    <dgm:cxn modelId="{D65ABD10-373F-4360-BA44-6A7302283048}" type="presOf" srcId="{DFC177EB-7282-426D-BF40-6FCD0154F1F2}" destId="{E4380053-2770-4E3F-9D60-9F3F5B940ACE}" srcOrd="0" destOrd="2" presId="urn:microsoft.com/office/officeart/2005/8/layout/hList1"/>
    <dgm:cxn modelId="{0F934859-2F17-41B0-BEBF-D017F6E076EB}" srcId="{1D6AF833-6590-41C0-B14E-970B09CC8E7B}" destId="{28535B99-5486-4143-9FDC-B89470C77E68}" srcOrd="1" destOrd="0" parTransId="{4202B529-0628-4BC7-A8B3-3FC540383BDA}" sibTransId="{D76F8B7F-B56C-41E0-90E0-9458F8C98BC6}"/>
    <dgm:cxn modelId="{0B8D7EDC-5167-421F-9344-E7DFE30BB254}" srcId="{1BFBC93B-3724-4E90-9561-347BA1E88840}" destId="{A87D8483-FA44-41EC-B4AE-9F94AF2AB4E1}" srcOrd="2" destOrd="0" parTransId="{0EDEEB88-C646-486E-9880-1DF9A6CDBA0B}" sibTransId="{F7415D54-8356-4EF4-8E93-581A4A44D5DC}"/>
    <dgm:cxn modelId="{17109BD8-44F5-4E0B-BEE4-2D5738975810}" srcId="{3C37981C-DFBF-4BA5-A3BF-D200A98A35AC}" destId="{69A22BE4-6692-4DCD-ADCE-639D2010AFFE}" srcOrd="3" destOrd="0" parTransId="{CBE164CF-F5BA-47A2-BC10-8559D8EB6BFB}" sibTransId="{F48F4E09-C8D6-4334-B7E2-98D23308004B}"/>
    <dgm:cxn modelId="{FE06A5C0-967F-41F7-BEDE-C631D2E9CA31}" srcId="{69A22BE4-6692-4DCD-ADCE-639D2010AFFE}" destId="{C1325CB6-8711-4666-BBEE-C06C60CA2EA1}" srcOrd="3" destOrd="0" parTransId="{807B62C4-D9A5-4DF1-87DD-65F078C69EAA}" sibTransId="{27FD035C-6C4B-485A-AAEE-98D23FC6BEC4}"/>
    <dgm:cxn modelId="{8D7030F6-8FDC-41B5-B4A7-B3DCCFD65DE7}" type="presOf" srcId="{1BFBC93B-3724-4E90-9561-347BA1E88840}" destId="{E8D50702-C2CF-4907-A8EF-EEA89592AF39}" srcOrd="0" destOrd="0" presId="urn:microsoft.com/office/officeart/2005/8/layout/hList1"/>
    <dgm:cxn modelId="{6A7B0CF1-79B4-4A7C-A65D-DD95B0744274}" type="presOf" srcId="{69A22BE4-6692-4DCD-ADCE-639D2010AFFE}" destId="{79775A37-6969-46F2-B2A9-8B3135539BE0}" srcOrd="0" destOrd="0" presId="urn:microsoft.com/office/officeart/2005/8/layout/hList1"/>
    <dgm:cxn modelId="{A96A8563-F1F5-40B6-8551-FDDD1A5FD4D9}" type="presOf" srcId="{C1325CB6-8711-4666-BBEE-C06C60CA2EA1}" destId="{E4380053-2770-4E3F-9D60-9F3F5B940ACE}" srcOrd="0" destOrd="3" presId="urn:microsoft.com/office/officeart/2005/8/layout/hList1"/>
    <dgm:cxn modelId="{F6CC8D6D-F578-4505-962B-18FAF2CE5F1C}" type="presOf" srcId="{863AEEF6-3BF2-419F-BD24-8F1DF816C216}" destId="{9E57A176-BDDC-431F-9AF4-E91FB65B49EC}" srcOrd="0" destOrd="1" presId="urn:microsoft.com/office/officeart/2005/8/layout/hList1"/>
    <dgm:cxn modelId="{93D8F399-4ECA-4F6E-99FC-E410C9D1224C}" srcId="{1BFBC93B-3724-4E90-9561-347BA1E88840}" destId="{863AEEF6-3BF2-419F-BD24-8F1DF816C216}" srcOrd="1" destOrd="0" parTransId="{B4B82BEB-9DEF-4E09-A0C9-3F1630873539}" sibTransId="{246F7D34-9C95-4855-AF9D-AC3BDF494D72}"/>
    <dgm:cxn modelId="{8F6ADA5D-5029-487F-B59B-9A29FE69E54D}" srcId="{69A22BE4-6692-4DCD-ADCE-639D2010AFFE}" destId="{DFC177EB-7282-426D-BF40-6FCD0154F1F2}" srcOrd="2" destOrd="0" parTransId="{ED62F3E9-F8F5-4168-8832-E6BE6ED739B8}" sibTransId="{FC92B954-45F8-475F-8F9D-85F33C94692E}"/>
    <dgm:cxn modelId="{721D0BBD-9D73-4572-81BB-360776A98FDD}" srcId="{E172ABDA-F8C4-48F9-95EB-101BDD100EB2}" destId="{1E219F6B-912D-4CE9-8E9D-9C05EA6559E0}" srcOrd="3" destOrd="0" parTransId="{EBB9471B-0617-421D-89B4-B9A05146718A}" sibTransId="{C42C4E89-6BAE-4035-82A6-10A982443B72}"/>
    <dgm:cxn modelId="{B74D27A6-D903-4E46-BD61-4C25F8D6B0E7}" type="presOf" srcId="{1D6AF833-6590-41C0-B14E-970B09CC8E7B}" destId="{6F9AF8C2-C187-466A-88F3-5B8B767C5E55}" srcOrd="0" destOrd="0" presId="urn:microsoft.com/office/officeart/2005/8/layout/hList1"/>
    <dgm:cxn modelId="{D590BBEF-6000-4651-8D73-37C3F66D0314}" srcId="{3C37981C-DFBF-4BA5-A3BF-D200A98A35AC}" destId="{1D6AF833-6590-41C0-B14E-970B09CC8E7B}" srcOrd="0" destOrd="0" parTransId="{62E3FEC7-0E4C-4B01-89CB-1C651E9C2D81}" sibTransId="{D1AD57CC-9F22-4200-86AA-FC50D67DF0C6}"/>
    <dgm:cxn modelId="{EBB214E1-42BD-4B9A-BBB7-C5B96A90B6CB}" type="presOf" srcId="{B5CDEBA2-E8B6-4B42-B20D-B103FAD4CCED}" destId="{6C78D76E-0DCD-4EC7-9A1F-C3E6352CED61}" srcOrd="0" destOrd="2" presId="urn:microsoft.com/office/officeart/2005/8/layout/hList1"/>
    <dgm:cxn modelId="{8765300C-3885-45EA-8A5C-FB0814B34524}" srcId="{1BFBC93B-3724-4E90-9561-347BA1E88840}" destId="{EF4A66AB-4686-433F-9BED-B0082084EE50}" srcOrd="3" destOrd="0" parTransId="{52CECFD6-C746-4406-9779-1151D796CA2E}" sibTransId="{7B7A0703-7D85-49A8-BF49-55BAFF75F447}"/>
    <dgm:cxn modelId="{E4685FBA-7CE5-46AE-85E6-3B66C1259003}" type="presOf" srcId="{09527B6E-54EF-4205-9545-53475D28760C}" destId="{95839F63-6CB7-4B5B-9F3D-928B26258A1E}" srcOrd="0" destOrd="1" presId="urn:microsoft.com/office/officeart/2005/8/layout/hList1"/>
    <dgm:cxn modelId="{E5ED79AD-71D8-4ACF-BDF5-79845C8E0707}" srcId="{1BFBC93B-3724-4E90-9561-347BA1E88840}" destId="{7C314681-7B34-4274-9069-D23013E5A037}" srcOrd="4" destOrd="0" parTransId="{087E25AA-9DA4-4D92-89AC-460E105ACAFA}" sibTransId="{CE6972AC-79DE-4749-A36A-8972227A79A3}"/>
    <dgm:cxn modelId="{0D94CB46-806D-4A6E-8822-6219590E0377}" srcId="{E172ABDA-F8C4-48F9-95EB-101BDD100EB2}" destId="{C229A8C7-AC2F-4C37-A1E6-2F55EB280CB6}" srcOrd="0" destOrd="0" parTransId="{B3EBFDEF-5B9C-4652-99A1-31154ACB8F0D}" sibTransId="{22557E67-C62C-4D5A-BCCB-99AFCB8DC293}"/>
    <dgm:cxn modelId="{0F700272-AA30-41D3-9741-84BA193F44C9}" srcId="{E172ABDA-F8C4-48F9-95EB-101BDD100EB2}" destId="{8C176908-4C13-4A58-9F80-078335793A68}" srcOrd="4" destOrd="0" parTransId="{660D51B2-8C05-42CE-B1C5-19BC1D646B86}" sibTransId="{711FE18C-C005-4FC8-AD2E-CC016869E774}"/>
    <dgm:cxn modelId="{4D5D2265-BF22-49BE-9001-FCC32E9AA45B}" type="presOf" srcId="{FFF8BEBB-1A8C-462C-8C42-68AEDA13081A}" destId="{95839F63-6CB7-4B5B-9F3D-928B26258A1E}" srcOrd="0" destOrd="2" presId="urn:microsoft.com/office/officeart/2005/8/layout/hList1"/>
    <dgm:cxn modelId="{F6B55F7D-8062-44A5-9511-5FF686EE8093}" srcId="{E172ABDA-F8C4-48F9-95EB-101BDD100EB2}" destId="{FFF8BEBB-1A8C-462C-8C42-68AEDA13081A}" srcOrd="2" destOrd="0" parTransId="{BB2F84A2-CD83-414C-910E-C09B494BF631}" sibTransId="{05F959DC-20F9-4E41-B5DC-9431D419E986}"/>
    <dgm:cxn modelId="{1A7329D6-046D-43A4-B5CE-825D7FC94BA5}" srcId="{69A22BE4-6692-4DCD-ADCE-639D2010AFFE}" destId="{EB0388A7-CC96-47C6-9205-86310FF691A8}" srcOrd="1" destOrd="0" parTransId="{B7865B86-733A-44B5-9A3D-AF3F4C861339}" sibTransId="{1F5755B6-7C18-440E-A33A-458525901EB9}"/>
    <dgm:cxn modelId="{88B29E2D-AD65-4816-AC4B-BFDF6AE84D1E}" type="presOf" srcId="{EF4A66AB-4686-433F-9BED-B0082084EE50}" destId="{9E57A176-BDDC-431F-9AF4-E91FB65B49EC}" srcOrd="0" destOrd="3" presId="urn:microsoft.com/office/officeart/2005/8/layout/hList1"/>
    <dgm:cxn modelId="{9AA5D97E-2299-4E6F-BE28-CE5CF0D8A3ED}" srcId="{69A22BE4-6692-4DCD-ADCE-639D2010AFFE}" destId="{522B9F01-8EA2-4D67-9679-5171EB974A2B}" srcOrd="0" destOrd="0" parTransId="{2D6634C2-488F-4A63-AEFD-625677002A3D}" sibTransId="{A9E565D0-6238-4EDE-BA0C-32384FE5BD07}"/>
    <dgm:cxn modelId="{1AAA6B7C-085C-4A60-A249-C95111C80E21}" srcId="{E172ABDA-F8C4-48F9-95EB-101BDD100EB2}" destId="{09527B6E-54EF-4205-9545-53475D28760C}" srcOrd="1" destOrd="0" parTransId="{91C1DF33-1A4D-48CE-88D4-874264650273}" sibTransId="{820C56A7-AD23-4403-97E5-2B0ED1176BB0}"/>
    <dgm:cxn modelId="{9FEEC26E-02A4-4DFB-B3E3-5407F6371368}" type="presOf" srcId="{1E219F6B-912D-4CE9-8E9D-9C05EA6559E0}" destId="{95839F63-6CB7-4B5B-9F3D-928B26258A1E}" srcOrd="0" destOrd="3" presId="urn:microsoft.com/office/officeart/2005/8/layout/hList1"/>
    <dgm:cxn modelId="{EC90F152-F666-43DA-8239-ED4DFBE6C38D}" type="presOf" srcId="{A87D8483-FA44-41EC-B4AE-9F94AF2AB4E1}" destId="{9E57A176-BDDC-431F-9AF4-E91FB65B49EC}" srcOrd="0" destOrd="2" presId="urn:microsoft.com/office/officeart/2005/8/layout/hList1"/>
    <dgm:cxn modelId="{EB417BE7-6CAA-4A0E-B1B4-5F837D6434F0}" type="presParOf" srcId="{49117894-C451-46BE-8112-D9CE41A56A05}" destId="{40E10C45-573F-46B5-B42C-B1549D1D071D}" srcOrd="0" destOrd="0" presId="urn:microsoft.com/office/officeart/2005/8/layout/hList1"/>
    <dgm:cxn modelId="{B4ECCAA0-4D03-4392-996B-3710E71ECF18}" type="presParOf" srcId="{40E10C45-573F-46B5-B42C-B1549D1D071D}" destId="{6F9AF8C2-C187-466A-88F3-5B8B767C5E55}" srcOrd="0" destOrd="0" presId="urn:microsoft.com/office/officeart/2005/8/layout/hList1"/>
    <dgm:cxn modelId="{5A8643FA-4CA5-4555-B74D-2ECDB33630DC}" type="presParOf" srcId="{40E10C45-573F-46B5-B42C-B1549D1D071D}" destId="{6C78D76E-0DCD-4EC7-9A1F-C3E6352CED61}" srcOrd="1" destOrd="0" presId="urn:microsoft.com/office/officeart/2005/8/layout/hList1"/>
    <dgm:cxn modelId="{1A03B2AD-DA6C-4AD6-84E5-0F7721271AB3}" type="presParOf" srcId="{49117894-C451-46BE-8112-D9CE41A56A05}" destId="{7837BC38-75DF-46F8-B1BC-FF1FFAC4F0F3}" srcOrd="1" destOrd="0" presId="urn:microsoft.com/office/officeart/2005/8/layout/hList1"/>
    <dgm:cxn modelId="{C78205E1-E80F-4431-A291-80CAA546EE41}" type="presParOf" srcId="{49117894-C451-46BE-8112-D9CE41A56A05}" destId="{63986CD3-A78A-4F91-A746-C07A517F2B24}" srcOrd="2" destOrd="0" presId="urn:microsoft.com/office/officeart/2005/8/layout/hList1"/>
    <dgm:cxn modelId="{4B9BD25C-E255-4320-8B46-2884985556CD}" type="presParOf" srcId="{63986CD3-A78A-4F91-A746-C07A517F2B24}" destId="{0DBC7FD7-7AB0-4EC8-B626-F5577AEAD230}" srcOrd="0" destOrd="0" presId="urn:microsoft.com/office/officeart/2005/8/layout/hList1"/>
    <dgm:cxn modelId="{E997D4FD-4079-4618-A763-9B1F80EDC6A5}" type="presParOf" srcId="{63986CD3-A78A-4F91-A746-C07A517F2B24}" destId="{95839F63-6CB7-4B5B-9F3D-928B26258A1E}" srcOrd="1" destOrd="0" presId="urn:microsoft.com/office/officeart/2005/8/layout/hList1"/>
    <dgm:cxn modelId="{DB14E866-FBC0-4654-B141-A1950D2E55D1}" type="presParOf" srcId="{49117894-C451-46BE-8112-D9CE41A56A05}" destId="{662F3624-B8AE-43D4-BB3D-3D9F616E2ED2}" srcOrd="3" destOrd="0" presId="urn:microsoft.com/office/officeart/2005/8/layout/hList1"/>
    <dgm:cxn modelId="{B6E63360-6E7E-4FE8-A6BC-0B75793B05E6}" type="presParOf" srcId="{49117894-C451-46BE-8112-D9CE41A56A05}" destId="{4AFDAEF3-D03C-4461-A3B4-B27BCCF7D863}" srcOrd="4" destOrd="0" presId="urn:microsoft.com/office/officeart/2005/8/layout/hList1"/>
    <dgm:cxn modelId="{B2620134-AB48-4726-AA9B-010A91F59A8C}" type="presParOf" srcId="{4AFDAEF3-D03C-4461-A3B4-B27BCCF7D863}" destId="{E8D50702-C2CF-4907-A8EF-EEA89592AF39}" srcOrd="0" destOrd="0" presId="urn:microsoft.com/office/officeart/2005/8/layout/hList1"/>
    <dgm:cxn modelId="{6AEED7D5-0D90-46DF-89F6-6099BF2358EC}" type="presParOf" srcId="{4AFDAEF3-D03C-4461-A3B4-B27BCCF7D863}" destId="{9E57A176-BDDC-431F-9AF4-E91FB65B49EC}" srcOrd="1" destOrd="0" presId="urn:microsoft.com/office/officeart/2005/8/layout/hList1"/>
    <dgm:cxn modelId="{61CE071E-D8B9-4706-880A-E097BFAE3A7C}" type="presParOf" srcId="{49117894-C451-46BE-8112-D9CE41A56A05}" destId="{342A4CE5-EEBE-4A00-B4F2-D4901B017D38}" srcOrd="5" destOrd="0" presId="urn:microsoft.com/office/officeart/2005/8/layout/hList1"/>
    <dgm:cxn modelId="{8C5016F1-6D75-4E91-8943-87B26CE1C056}" type="presParOf" srcId="{49117894-C451-46BE-8112-D9CE41A56A05}" destId="{4A7F7207-B7B0-402C-8403-2C266CA48594}" srcOrd="6" destOrd="0" presId="urn:microsoft.com/office/officeart/2005/8/layout/hList1"/>
    <dgm:cxn modelId="{F4A38395-11FA-4DC1-95F1-606C86D5D7AE}" type="presParOf" srcId="{4A7F7207-B7B0-402C-8403-2C266CA48594}" destId="{79775A37-6969-46F2-B2A9-8B3135539BE0}" srcOrd="0" destOrd="0" presId="urn:microsoft.com/office/officeart/2005/8/layout/hList1"/>
    <dgm:cxn modelId="{E370D19C-74C9-4EAA-AEAF-11ECFDEBEC84}" type="presParOf" srcId="{4A7F7207-B7B0-402C-8403-2C266CA48594}" destId="{E4380053-2770-4E3F-9D60-9F3F5B940A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9368D6-E1B2-4840-AC4F-9D9095A326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970A4D1-377D-498F-93B8-E34AE42F2925}">
      <dgm:prSet phldrT="[Text]"/>
      <dgm:spPr/>
      <dgm:t>
        <a:bodyPr vert="vert270"/>
        <a:lstStyle/>
        <a:p>
          <a:r>
            <a:rPr lang="en-US" dirty="0" smtClean="0"/>
            <a:t>Accidents</a:t>
          </a:r>
          <a:endParaRPr lang="en-US" dirty="0"/>
        </a:p>
      </dgm:t>
    </dgm:pt>
    <dgm:pt modelId="{617D859A-A230-44FD-ADCB-6B18BE4BB65E}" type="parTrans" cxnId="{8CECD07B-0D4B-4931-8594-75740A6FD3B4}">
      <dgm:prSet/>
      <dgm:spPr/>
      <dgm:t>
        <a:bodyPr/>
        <a:lstStyle/>
        <a:p>
          <a:endParaRPr lang="en-US"/>
        </a:p>
      </dgm:t>
    </dgm:pt>
    <dgm:pt modelId="{29E1971F-0A4A-47AD-9133-FE88DFEBD153}" type="sibTrans" cxnId="{8CECD07B-0D4B-4931-8594-75740A6FD3B4}">
      <dgm:prSet/>
      <dgm:spPr/>
      <dgm:t>
        <a:bodyPr/>
        <a:lstStyle/>
        <a:p>
          <a:endParaRPr lang="en-US"/>
        </a:p>
      </dgm:t>
    </dgm:pt>
    <dgm:pt modelId="{F9E2BF62-3DDE-4837-BCB5-B704C752FA11}">
      <dgm:prSet phldrT="[Text]"/>
      <dgm:spPr/>
      <dgm:t>
        <a:bodyPr/>
        <a:lstStyle/>
        <a:p>
          <a:r>
            <a:rPr lang="en-US" dirty="0" smtClean="0"/>
            <a:t>Ever		68 (67%)</a:t>
          </a:r>
          <a:endParaRPr lang="en-US" dirty="0"/>
        </a:p>
      </dgm:t>
    </dgm:pt>
    <dgm:pt modelId="{9D2C0176-0961-4425-A9CD-8495D869762E}" type="parTrans" cxnId="{2A7DDCB9-BF7F-4F9A-95A0-050FED30CE61}">
      <dgm:prSet/>
      <dgm:spPr/>
      <dgm:t>
        <a:bodyPr/>
        <a:lstStyle/>
        <a:p>
          <a:endParaRPr lang="en-US"/>
        </a:p>
      </dgm:t>
    </dgm:pt>
    <dgm:pt modelId="{38A2AE94-46C8-458D-B389-C0B4B6E210F6}" type="sibTrans" cxnId="{2A7DDCB9-BF7F-4F9A-95A0-050FED30CE61}">
      <dgm:prSet/>
      <dgm:spPr/>
      <dgm:t>
        <a:bodyPr/>
        <a:lstStyle/>
        <a:p>
          <a:endParaRPr lang="en-US"/>
        </a:p>
      </dgm:t>
    </dgm:pt>
    <dgm:pt modelId="{05BDF62A-7947-4DA7-AD49-AE95B09C4FB4}">
      <dgm:prSet phldrT="[Text]"/>
      <dgm:spPr/>
      <dgm:t>
        <a:bodyPr/>
        <a:lstStyle/>
        <a:p>
          <a:r>
            <a:rPr lang="en-US" dirty="0" smtClean="0"/>
            <a:t>Single-vehicle	13 (13%)</a:t>
          </a:r>
          <a:endParaRPr lang="en-US" dirty="0"/>
        </a:p>
      </dgm:t>
    </dgm:pt>
    <dgm:pt modelId="{2B779DC8-68D6-4C8C-A4B1-A5FD7DF43258}" type="parTrans" cxnId="{AB463996-582B-497D-A886-D70FAF038E17}">
      <dgm:prSet/>
      <dgm:spPr/>
      <dgm:t>
        <a:bodyPr/>
        <a:lstStyle/>
        <a:p>
          <a:endParaRPr lang="en-US"/>
        </a:p>
      </dgm:t>
    </dgm:pt>
    <dgm:pt modelId="{29D3233D-E372-410D-8D77-A46A3CFF6C6D}" type="sibTrans" cxnId="{AB463996-582B-497D-A886-D70FAF038E17}">
      <dgm:prSet/>
      <dgm:spPr/>
      <dgm:t>
        <a:bodyPr/>
        <a:lstStyle/>
        <a:p>
          <a:endParaRPr lang="en-US"/>
        </a:p>
      </dgm:t>
    </dgm:pt>
    <dgm:pt modelId="{9F6C4856-DC53-45D0-A21A-56720287D636}">
      <dgm:prSet phldrT="[Text]"/>
      <dgm:spPr/>
      <dgm:t>
        <a:bodyPr/>
        <a:lstStyle/>
        <a:p>
          <a:r>
            <a:rPr lang="en-US" dirty="0" smtClean="0"/>
            <a:t>Sleepy		4 (3.9%)</a:t>
          </a:r>
          <a:endParaRPr lang="en-US" dirty="0"/>
        </a:p>
      </dgm:t>
    </dgm:pt>
    <dgm:pt modelId="{F6232B07-45EE-47D3-AEA7-97575F8E4650}" type="parTrans" cxnId="{64C095CE-6BFC-4827-941A-B53561116223}">
      <dgm:prSet/>
      <dgm:spPr/>
      <dgm:t>
        <a:bodyPr/>
        <a:lstStyle/>
        <a:p>
          <a:endParaRPr lang="en-US"/>
        </a:p>
      </dgm:t>
    </dgm:pt>
    <dgm:pt modelId="{CE967366-E5E2-4844-AF48-0A4A39CF7EAA}" type="sibTrans" cxnId="{64C095CE-6BFC-4827-941A-B53561116223}">
      <dgm:prSet/>
      <dgm:spPr/>
      <dgm:t>
        <a:bodyPr/>
        <a:lstStyle/>
        <a:p>
          <a:endParaRPr lang="en-US"/>
        </a:p>
      </dgm:t>
    </dgm:pt>
    <dgm:pt modelId="{3FC6137B-3432-4BA7-B97D-B1FAD2B02F25}" type="pres">
      <dgm:prSet presAssocID="{E59368D6-E1B2-4840-AC4F-9D9095A326F4}" presName="vert0" presStyleCnt="0">
        <dgm:presLayoutVars>
          <dgm:dir/>
          <dgm:animOne val="branch"/>
          <dgm:animLvl val="lvl"/>
        </dgm:presLayoutVars>
      </dgm:prSet>
      <dgm:spPr/>
      <dgm:t>
        <a:bodyPr/>
        <a:lstStyle/>
        <a:p>
          <a:endParaRPr lang="en-US"/>
        </a:p>
      </dgm:t>
    </dgm:pt>
    <dgm:pt modelId="{EB73A974-026D-4EFA-AAA4-11D8C02DF00D}" type="pres">
      <dgm:prSet presAssocID="{E970A4D1-377D-498F-93B8-E34AE42F2925}" presName="thickLine" presStyleLbl="alignNode1" presStyleIdx="0" presStyleCnt="1"/>
      <dgm:spPr/>
    </dgm:pt>
    <dgm:pt modelId="{4DC1BCE8-1451-4BD8-8534-257A39D5BD38}" type="pres">
      <dgm:prSet presAssocID="{E970A4D1-377D-498F-93B8-E34AE42F2925}" presName="horz1" presStyleCnt="0"/>
      <dgm:spPr/>
    </dgm:pt>
    <dgm:pt modelId="{9E5987C6-DCFE-4C53-867F-002CB730F4A1}" type="pres">
      <dgm:prSet presAssocID="{E970A4D1-377D-498F-93B8-E34AE42F2925}" presName="tx1" presStyleLbl="revTx" presStyleIdx="0" presStyleCnt="4"/>
      <dgm:spPr/>
      <dgm:t>
        <a:bodyPr/>
        <a:lstStyle/>
        <a:p>
          <a:endParaRPr lang="en-US"/>
        </a:p>
      </dgm:t>
    </dgm:pt>
    <dgm:pt modelId="{D34E178B-5DE0-458D-80BB-41D11ABC4B75}" type="pres">
      <dgm:prSet presAssocID="{E970A4D1-377D-498F-93B8-E34AE42F2925}" presName="vert1" presStyleCnt="0"/>
      <dgm:spPr/>
    </dgm:pt>
    <dgm:pt modelId="{9A0E6084-A739-43C1-8ECB-3D71A2BE3EC1}" type="pres">
      <dgm:prSet presAssocID="{F9E2BF62-3DDE-4837-BCB5-B704C752FA11}" presName="vertSpace2a" presStyleCnt="0"/>
      <dgm:spPr/>
    </dgm:pt>
    <dgm:pt modelId="{D3591DBD-CD7F-40B7-A63C-E7A6C1A10A0B}" type="pres">
      <dgm:prSet presAssocID="{F9E2BF62-3DDE-4837-BCB5-B704C752FA11}" presName="horz2" presStyleCnt="0"/>
      <dgm:spPr/>
    </dgm:pt>
    <dgm:pt modelId="{244AE7C7-6F0F-4DA6-968C-78B96C357CC8}" type="pres">
      <dgm:prSet presAssocID="{F9E2BF62-3DDE-4837-BCB5-B704C752FA11}" presName="horzSpace2" presStyleCnt="0"/>
      <dgm:spPr/>
    </dgm:pt>
    <dgm:pt modelId="{6D495452-7FEB-43F4-9251-80C44A341223}" type="pres">
      <dgm:prSet presAssocID="{F9E2BF62-3DDE-4837-BCB5-B704C752FA11}" presName="tx2" presStyleLbl="revTx" presStyleIdx="1" presStyleCnt="4"/>
      <dgm:spPr/>
      <dgm:t>
        <a:bodyPr/>
        <a:lstStyle/>
        <a:p>
          <a:endParaRPr lang="en-US"/>
        </a:p>
      </dgm:t>
    </dgm:pt>
    <dgm:pt modelId="{0AEB4EC9-E4BD-4B54-AC77-7B4AC49B0625}" type="pres">
      <dgm:prSet presAssocID="{F9E2BF62-3DDE-4837-BCB5-B704C752FA11}" presName="vert2" presStyleCnt="0"/>
      <dgm:spPr/>
    </dgm:pt>
    <dgm:pt modelId="{2E3ADF6F-81EF-4350-AE0D-22159C14EEC2}" type="pres">
      <dgm:prSet presAssocID="{F9E2BF62-3DDE-4837-BCB5-B704C752FA11}" presName="thinLine2b" presStyleLbl="callout" presStyleIdx="0" presStyleCnt="3"/>
      <dgm:spPr/>
    </dgm:pt>
    <dgm:pt modelId="{338DC841-98C1-4A85-AD14-D977E0644A71}" type="pres">
      <dgm:prSet presAssocID="{F9E2BF62-3DDE-4837-BCB5-B704C752FA11}" presName="vertSpace2b" presStyleCnt="0"/>
      <dgm:spPr/>
    </dgm:pt>
    <dgm:pt modelId="{FF1777BB-E396-47CD-8206-C73A5D515ABC}" type="pres">
      <dgm:prSet presAssocID="{05BDF62A-7947-4DA7-AD49-AE95B09C4FB4}" presName="horz2" presStyleCnt="0"/>
      <dgm:spPr/>
    </dgm:pt>
    <dgm:pt modelId="{60AA4DB8-6982-4DA9-86B2-49A067AC6492}" type="pres">
      <dgm:prSet presAssocID="{05BDF62A-7947-4DA7-AD49-AE95B09C4FB4}" presName="horzSpace2" presStyleCnt="0"/>
      <dgm:spPr/>
    </dgm:pt>
    <dgm:pt modelId="{24AEB84C-B785-4EC1-8508-A3DB50654A40}" type="pres">
      <dgm:prSet presAssocID="{05BDF62A-7947-4DA7-AD49-AE95B09C4FB4}" presName="tx2" presStyleLbl="revTx" presStyleIdx="2" presStyleCnt="4" custLinFactNeighborY="7600"/>
      <dgm:spPr/>
      <dgm:t>
        <a:bodyPr/>
        <a:lstStyle/>
        <a:p>
          <a:endParaRPr lang="en-US"/>
        </a:p>
      </dgm:t>
    </dgm:pt>
    <dgm:pt modelId="{F687C798-C711-46C6-AC19-06896145E818}" type="pres">
      <dgm:prSet presAssocID="{05BDF62A-7947-4DA7-AD49-AE95B09C4FB4}" presName="vert2" presStyleCnt="0"/>
      <dgm:spPr/>
    </dgm:pt>
    <dgm:pt modelId="{1F45008A-8D54-4E97-8653-14B617460703}" type="pres">
      <dgm:prSet presAssocID="{05BDF62A-7947-4DA7-AD49-AE95B09C4FB4}" presName="thinLine2b" presStyleLbl="callout" presStyleIdx="1" presStyleCnt="3"/>
      <dgm:spPr/>
    </dgm:pt>
    <dgm:pt modelId="{0ABEB278-AC5A-4ADD-868F-DA1C1A69D968}" type="pres">
      <dgm:prSet presAssocID="{05BDF62A-7947-4DA7-AD49-AE95B09C4FB4}" presName="vertSpace2b" presStyleCnt="0"/>
      <dgm:spPr/>
    </dgm:pt>
    <dgm:pt modelId="{6D73ABB7-8ACD-44AE-9D26-E6B00A4D3E65}" type="pres">
      <dgm:prSet presAssocID="{9F6C4856-DC53-45D0-A21A-56720287D636}" presName="horz2" presStyleCnt="0"/>
      <dgm:spPr/>
    </dgm:pt>
    <dgm:pt modelId="{3FF93C9D-420C-40AB-BA75-6D7C34EBA74F}" type="pres">
      <dgm:prSet presAssocID="{9F6C4856-DC53-45D0-A21A-56720287D636}" presName="horzSpace2" presStyleCnt="0"/>
      <dgm:spPr/>
    </dgm:pt>
    <dgm:pt modelId="{E7328FD4-BA3D-4A43-9557-3B98A6C6171F}" type="pres">
      <dgm:prSet presAssocID="{9F6C4856-DC53-45D0-A21A-56720287D636}" presName="tx2" presStyleLbl="revTx" presStyleIdx="3" presStyleCnt="4"/>
      <dgm:spPr/>
      <dgm:t>
        <a:bodyPr/>
        <a:lstStyle/>
        <a:p>
          <a:endParaRPr lang="en-US"/>
        </a:p>
      </dgm:t>
    </dgm:pt>
    <dgm:pt modelId="{6F13A05B-86BC-4160-9F86-D0D04DC4AE8C}" type="pres">
      <dgm:prSet presAssocID="{9F6C4856-DC53-45D0-A21A-56720287D636}" presName="vert2" presStyleCnt="0"/>
      <dgm:spPr/>
    </dgm:pt>
    <dgm:pt modelId="{7F749F19-049C-4F91-84B2-75C158DC6428}" type="pres">
      <dgm:prSet presAssocID="{9F6C4856-DC53-45D0-A21A-56720287D636}" presName="thinLine2b" presStyleLbl="callout" presStyleIdx="2" presStyleCnt="3"/>
      <dgm:spPr/>
    </dgm:pt>
    <dgm:pt modelId="{8D98B75D-4F38-4E6F-8048-7D4C2686E737}" type="pres">
      <dgm:prSet presAssocID="{9F6C4856-DC53-45D0-A21A-56720287D636}" presName="vertSpace2b" presStyleCnt="0"/>
      <dgm:spPr/>
    </dgm:pt>
  </dgm:ptLst>
  <dgm:cxnLst>
    <dgm:cxn modelId="{8CECD07B-0D4B-4931-8594-75740A6FD3B4}" srcId="{E59368D6-E1B2-4840-AC4F-9D9095A326F4}" destId="{E970A4D1-377D-498F-93B8-E34AE42F2925}" srcOrd="0" destOrd="0" parTransId="{617D859A-A230-44FD-ADCB-6B18BE4BB65E}" sibTransId="{29E1971F-0A4A-47AD-9133-FE88DFEBD153}"/>
    <dgm:cxn modelId="{64C095CE-6BFC-4827-941A-B53561116223}" srcId="{E970A4D1-377D-498F-93B8-E34AE42F2925}" destId="{9F6C4856-DC53-45D0-A21A-56720287D636}" srcOrd="2" destOrd="0" parTransId="{F6232B07-45EE-47D3-AEA7-97575F8E4650}" sibTransId="{CE967366-E5E2-4844-AF48-0A4A39CF7EAA}"/>
    <dgm:cxn modelId="{8EEA5224-D15D-4D8B-9188-CB828B478A8D}" type="presOf" srcId="{E970A4D1-377D-498F-93B8-E34AE42F2925}" destId="{9E5987C6-DCFE-4C53-867F-002CB730F4A1}" srcOrd="0" destOrd="0" presId="urn:microsoft.com/office/officeart/2008/layout/LinedList"/>
    <dgm:cxn modelId="{AEE5D6BE-01B4-4D7F-9A72-AC054D2A8CA8}" type="presOf" srcId="{E59368D6-E1B2-4840-AC4F-9D9095A326F4}" destId="{3FC6137B-3432-4BA7-B97D-B1FAD2B02F25}" srcOrd="0" destOrd="0" presId="urn:microsoft.com/office/officeart/2008/layout/LinedList"/>
    <dgm:cxn modelId="{AB463996-582B-497D-A886-D70FAF038E17}" srcId="{E970A4D1-377D-498F-93B8-E34AE42F2925}" destId="{05BDF62A-7947-4DA7-AD49-AE95B09C4FB4}" srcOrd="1" destOrd="0" parTransId="{2B779DC8-68D6-4C8C-A4B1-A5FD7DF43258}" sibTransId="{29D3233D-E372-410D-8D77-A46A3CFF6C6D}"/>
    <dgm:cxn modelId="{18AB8BC6-BFE5-457E-B47E-9B22A16AEE98}" type="presOf" srcId="{F9E2BF62-3DDE-4837-BCB5-B704C752FA11}" destId="{6D495452-7FEB-43F4-9251-80C44A341223}" srcOrd="0" destOrd="0" presId="urn:microsoft.com/office/officeart/2008/layout/LinedList"/>
    <dgm:cxn modelId="{FAC21F9C-1A8D-4BE1-8E45-F9E4C85724D2}" type="presOf" srcId="{9F6C4856-DC53-45D0-A21A-56720287D636}" destId="{E7328FD4-BA3D-4A43-9557-3B98A6C6171F}" srcOrd="0" destOrd="0" presId="urn:microsoft.com/office/officeart/2008/layout/LinedList"/>
    <dgm:cxn modelId="{2A7DDCB9-BF7F-4F9A-95A0-050FED30CE61}" srcId="{E970A4D1-377D-498F-93B8-E34AE42F2925}" destId="{F9E2BF62-3DDE-4837-BCB5-B704C752FA11}" srcOrd="0" destOrd="0" parTransId="{9D2C0176-0961-4425-A9CD-8495D869762E}" sibTransId="{38A2AE94-46C8-458D-B389-C0B4B6E210F6}"/>
    <dgm:cxn modelId="{99317EC9-90F0-4304-BDAD-33F4846A1462}" type="presOf" srcId="{05BDF62A-7947-4DA7-AD49-AE95B09C4FB4}" destId="{24AEB84C-B785-4EC1-8508-A3DB50654A40}" srcOrd="0" destOrd="0" presId="urn:microsoft.com/office/officeart/2008/layout/LinedList"/>
    <dgm:cxn modelId="{5E7B5C25-5030-49D4-9999-072AE59E43D4}" type="presParOf" srcId="{3FC6137B-3432-4BA7-B97D-B1FAD2B02F25}" destId="{EB73A974-026D-4EFA-AAA4-11D8C02DF00D}" srcOrd="0" destOrd="0" presId="urn:microsoft.com/office/officeart/2008/layout/LinedList"/>
    <dgm:cxn modelId="{9A2227C4-CCA7-41C5-BED2-A48C5A606884}" type="presParOf" srcId="{3FC6137B-3432-4BA7-B97D-B1FAD2B02F25}" destId="{4DC1BCE8-1451-4BD8-8534-257A39D5BD38}" srcOrd="1" destOrd="0" presId="urn:microsoft.com/office/officeart/2008/layout/LinedList"/>
    <dgm:cxn modelId="{BD6497DA-2099-4A62-A85D-AD760459DDFD}" type="presParOf" srcId="{4DC1BCE8-1451-4BD8-8534-257A39D5BD38}" destId="{9E5987C6-DCFE-4C53-867F-002CB730F4A1}" srcOrd="0" destOrd="0" presId="urn:microsoft.com/office/officeart/2008/layout/LinedList"/>
    <dgm:cxn modelId="{F9A34DE1-0663-46CE-8186-FF2C8251CD9F}" type="presParOf" srcId="{4DC1BCE8-1451-4BD8-8534-257A39D5BD38}" destId="{D34E178B-5DE0-458D-80BB-41D11ABC4B75}" srcOrd="1" destOrd="0" presId="urn:microsoft.com/office/officeart/2008/layout/LinedList"/>
    <dgm:cxn modelId="{B5CFBEBD-4117-4D45-8FA3-EDF17674610E}" type="presParOf" srcId="{D34E178B-5DE0-458D-80BB-41D11ABC4B75}" destId="{9A0E6084-A739-43C1-8ECB-3D71A2BE3EC1}" srcOrd="0" destOrd="0" presId="urn:microsoft.com/office/officeart/2008/layout/LinedList"/>
    <dgm:cxn modelId="{3DB858EB-D4A2-4190-9956-CE14311A1A7D}" type="presParOf" srcId="{D34E178B-5DE0-458D-80BB-41D11ABC4B75}" destId="{D3591DBD-CD7F-40B7-A63C-E7A6C1A10A0B}" srcOrd="1" destOrd="0" presId="urn:microsoft.com/office/officeart/2008/layout/LinedList"/>
    <dgm:cxn modelId="{41520E94-9417-42B7-A976-F0195CD18438}" type="presParOf" srcId="{D3591DBD-CD7F-40B7-A63C-E7A6C1A10A0B}" destId="{244AE7C7-6F0F-4DA6-968C-78B96C357CC8}" srcOrd="0" destOrd="0" presId="urn:microsoft.com/office/officeart/2008/layout/LinedList"/>
    <dgm:cxn modelId="{82CB4575-425B-425B-8669-0004D4FEF298}" type="presParOf" srcId="{D3591DBD-CD7F-40B7-A63C-E7A6C1A10A0B}" destId="{6D495452-7FEB-43F4-9251-80C44A341223}" srcOrd="1" destOrd="0" presId="urn:microsoft.com/office/officeart/2008/layout/LinedList"/>
    <dgm:cxn modelId="{17C6CC94-BFEE-4392-8BC9-E10A4EAE072C}" type="presParOf" srcId="{D3591DBD-CD7F-40B7-A63C-E7A6C1A10A0B}" destId="{0AEB4EC9-E4BD-4B54-AC77-7B4AC49B0625}" srcOrd="2" destOrd="0" presId="urn:microsoft.com/office/officeart/2008/layout/LinedList"/>
    <dgm:cxn modelId="{E4DD64BA-C87B-4B1F-8753-5C46482A4ED0}" type="presParOf" srcId="{D34E178B-5DE0-458D-80BB-41D11ABC4B75}" destId="{2E3ADF6F-81EF-4350-AE0D-22159C14EEC2}" srcOrd="2" destOrd="0" presId="urn:microsoft.com/office/officeart/2008/layout/LinedList"/>
    <dgm:cxn modelId="{19D1FF0D-4299-47E6-8497-280108C8C2A6}" type="presParOf" srcId="{D34E178B-5DE0-458D-80BB-41D11ABC4B75}" destId="{338DC841-98C1-4A85-AD14-D977E0644A71}" srcOrd="3" destOrd="0" presId="urn:microsoft.com/office/officeart/2008/layout/LinedList"/>
    <dgm:cxn modelId="{1E7805BB-591D-48B9-A47C-17AF7A56CB47}" type="presParOf" srcId="{D34E178B-5DE0-458D-80BB-41D11ABC4B75}" destId="{FF1777BB-E396-47CD-8206-C73A5D515ABC}" srcOrd="4" destOrd="0" presId="urn:microsoft.com/office/officeart/2008/layout/LinedList"/>
    <dgm:cxn modelId="{C021303F-DB76-4426-82A1-502D96C027A7}" type="presParOf" srcId="{FF1777BB-E396-47CD-8206-C73A5D515ABC}" destId="{60AA4DB8-6982-4DA9-86B2-49A067AC6492}" srcOrd="0" destOrd="0" presId="urn:microsoft.com/office/officeart/2008/layout/LinedList"/>
    <dgm:cxn modelId="{3C12D25A-DDC9-4EC1-9744-572B12A8DF66}" type="presParOf" srcId="{FF1777BB-E396-47CD-8206-C73A5D515ABC}" destId="{24AEB84C-B785-4EC1-8508-A3DB50654A40}" srcOrd="1" destOrd="0" presId="urn:microsoft.com/office/officeart/2008/layout/LinedList"/>
    <dgm:cxn modelId="{6FC9935F-4D99-4E4C-B020-1D21B27AA1B0}" type="presParOf" srcId="{FF1777BB-E396-47CD-8206-C73A5D515ABC}" destId="{F687C798-C711-46C6-AC19-06896145E818}" srcOrd="2" destOrd="0" presId="urn:microsoft.com/office/officeart/2008/layout/LinedList"/>
    <dgm:cxn modelId="{4DA104D6-B482-4E06-8756-215651A96E24}" type="presParOf" srcId="{D34E178B-5DE0-458D-80BB-41D11ABC4B75}" destId="{1F45008A-8D54-4E97-8653-14B617460703}" srcOrd="5" destOrd="0" presId="urn:microsoft.com/office/officeart/2008/layout/LinedList"/>
    <dgm:cxn modelId="{38F3BDC1-C007-4374-9E40-334B0F656466}" type="presParOf" srcId="{D34E178B-5DE0-458D-80BB-41D11ABC4B75}" destId="{0ABEB278-AC5A-4ADD-868F-DA1C1A69D968}" srcOrd="6" destOrd="0" presId="urn:microsoft.com/office/officeart/2008/layout/LinedList"/>
    <dgm:cxn modelId="{20AF025A-AB36-4068-AB55-5BB3DA2AE13D}" type="presParOf" srcId="{D34E178B-5DE0-458D-80BB-41D11ABC4B75}" destId="{6D73ABB7-8ACD-44AE-9D26-E6B00A4D3E65}" srcOrd="7" destOrd="0" presId="urn:microsoft.com/office/officeart/2008/layout/LinedList"/>
    <dgm:cxn modelId="{51DD676E-7DC9-4B3F-B334-6E7C2A435641}" type="presParOf" srcId="{6D73ABB7-8ACD-44AE-9D26-E6B00A4D3E65}" destId="{3FF93C9D-420C-40AB-BA75-6D7C34EBA74F}" srcOrd="0" destOrd="0" presId="urn:microsoft.com/office/officeart/2008/layout/LinedList"/>
    <dgm:cxn modelId="{E744F5FB-ADAB-4AB5-A7AB-63668463B215}" type="presParOf" srcId="{6D73ABB7-8ACD-44AE-9D26-E6B00A4D3E65}" destId="{E7328FD4-BA3D-4A43-9557-3B98A6C6171F}" srcOrd="1" destOrd="0" presId="urn:microsoft.com/office/officeart/2008/layout/LinedList"/>
    <dgm:cxn modelId="{4C8F63D3-D93B-4CE1-9D1E-EC706D5CC4D1}" type="presParOf" srcId="{6D73ABB7-8ACD-44AE-9D26-E6B00A4D3E65}" destId="{6F13A05B-86BC-4160-9F86-D0D04DC4AE8C}" srcOrd="2" destOrd="0" presId="urn:microsoft.com/office/officeart/2008/layout/LinedList"/>
    <dgm:cxn modelId="{0F7075C4-CA30-4666-AD40-E1D44EB93E47}" type="presParOf" srcId="{D34E178B-5DE0-458D-80BB-41D11ABC4B75}" destId="{7F749F19-049C-4F91-84B2-75C158DC6428}" srcOrd="8" destOrd="0" presId="urn:microsoft.com/office/officeart/2008/layout/LinedList"/>
    <dgm:cxn modelId="{00C913E8-6430-46A6-A0E3-CE8698856517}" type="presParOf" srcId="{D34E178B-5DE0-458D-80BB-41D11ABC4B75}" destId="{8D98B75D-4F38-4E6F-8048-7D4C2686E73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9368D6-E1B2-4840-AC4F-9D9095A326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970A4D1-377D-498F-93B8-E34AE42F2925}">
      <dgm:prSet phldrT="[Text]"/>
      <dgm:spPr/>
      <dgm:t>
        <a:bodyPr vert="vert270"/>
        <a:lstStyle/>
        <a:p>
          <a:r>
            <a:rPr lang="en-US" dirty="0" smtClean="0"/>
            <a:t>Sleepiness while driving</a:t>
          </a:r>
          <a:endParaRPr lang="en-US" dirty="0"/>
        </a:p>
      </dgm:t>
    </dgm:pt>
    <dgm:pt modelId="{617D859A-A230-44FD-ADCB-6B18BE4BB65E}" type="parTrans" cxnId="{8CECD07B-0D4B-4931-8594-75740A6FD3B4}">
      <dgm:prSet/>
      <dgm:spPr/>
      <dgm:t>
        <a:bodyPr/>
        <a:lstStyle/>
        <a:p>
          <a:endParaRPr lang="en-US"/>
        </a:p>
      </dgm:t>
    </dgm:pt>
    <dgm:pt modelId="{29E1971F-0A4A-47AD-9133-FE88DFEBD153}" type="sibTrans" cxnId="{8CECD07B-0D4B-4931-8594-75740A6FD3B4}">
      <dgm:prSet/>
      <dgm:spPr/>
      <dgm:t>
        <a:bodyPr/>
        <a:lstStyle/>
        <a:p>
          <a:endParaRPr lang="en-US"/>
        </a:p>
      </dgm:t>
    </dgm:pt>
    <dgm:pt modelId="{F9E2BF62-3DDE-4837-BCB5-B704C752FA11}">
      <dgm:prSet phldrT="[Text]"/>
      <dgm:spPr/>
      <dgm:t>
        <a:bodyPr/>
        <a:lstStyle/>
        <a:p>
          <a:r>
            <a:rPr lang="en-US" dirty="0" smtClean="0"/>
            <a:t>Slight		25 (24.5%)</a:t>
          </a:r>
          <a:endParaRPr lang="en-US" dirty="0"/>
        </a:p>
      </dgm:t>
    </dgm:pt>
    <dgm:pt modelId="{9D2C0176-0961-4425-A9CD-8495D869762E}" type="parTrans" cxnId="{2A7DDCB9-BF7F-4F9A-95A0-050FED30CE61}">
      <dgm:prSet/>
      <dgm:spPr/>
      <dgm:t>
        <a:bodyPr/>
        <a:lstStyle/>
        <a:p>
          <a:endParaRPr lang="en-US"/>
        </a:p>
      </dgm:t>
    </dgm:pt>
    <dgm:pt modelId="{38A2AE94-46C8-458D-B389-C0B4B6E210F6}" type="sibTrans" cxnId="{2A7DDCB9-BF7F-4F9A-95A0-050FED30CE61}">
      <dgm:prSet/>
      <dgm:spPr/>
      <dgm:t>
        <a:bodyPr/>
        <a:lstStyle/>
        <a:p>
          <a:endParaRPr lang="en-US"/>
        </a:p>
      </dgm:t>
    </dgm:pt>
    <dgm:pt modelId="{05BDF62A-7947-4DA7-AD49-AE95B09C4FB4}">
      <dgm:prSet phldrT="[Text]"/>
      <dgm:spPr/>
      <dgm:t>
        <a:bodyPr/>
        <a:lstStyle/>
        <a:p>
          <a:r>
            <a:rPr lang="en-US" dirty="0" smtClean="0"/>
            <a:t>Moderate	4 (3.9%)</a:t>
          </a:r>
          <a:endParaRPr lang="en-US" dirty="0"/>
        </a:p>
      </dgm:t>
    </dgm:pt>
    <dgm:pt modelId="{2B779DC8-68D6-4C8C-A4B1-A5FD7DF43258}" type="parTrans" cxnId="{AB463996-582B-497D-A886-D70FAF038E17}">
      <dgm:prSet/>
      <dgm:spPr/>
      <dgm:t>
        <a:bodyPr/>
        <a:lstStyle/>
        <a:p>
          <a:endParaRPr lang="en-US"/>
        </a:p>
      </dgm:t>
    </dgm:pt>
    <dgm:pt modelId="{29D3233D-E372-410D-8D77-A46A3CFF6C6D}" type="sibTrans" cxnId="{AB463996-582B-497D-A886-D70FAF038E17}">
      <dgm:prSet/>
      <dgm:spPr/>
      <dgm:t>
        <a:bodyPr/>
        <a:lstStyle/>
        <a:p>
          <a:endParaRPr lang="en-US"/>
        </a:p>
      </dgm:t>
    </dgm:pt>
    <dgm:pt modelId="{9F6C4856-DC53-45D0-A21A-56720287D636}">
      <dgm:prSet phldrT="[Text]"/>
      <dgm:spPr/>
      <dgm:t>
        <a:bodyPr/>
        <a:lstStyle/>
        <a:p>
          <a:r>
            <a:rPr lang="en-US" dirty="0" smtClean="0"/>
            <a:t>High		0 (0%)</a:t>
          </a:r>
        </a:p>
      </dgm:t>
    </dgm:pt>
    <dgm:pt modelId="{F6232B07-45EE-47D3-AEA7-97575F8E4650}" type="parTrans" cxnId="{64C095CE-6BFC-4827-941A-B53561116223}">
      <dgm:prSet/>
      <dgm:spPr/>
      <dgm:t>
        <a:bodyPr/>
        <a:lstStyle/>
        <a:p>
          <a:endParaRPr lang="en-US"/>
        </a:p>
      </dgm:t>
    </dgm:pt>
    <dgm:pt modelId="{CE967366-E5E2-4844-AF48-0A4A39CF7EAA}" type="sibTrans" cxnId="{64C095CE-6BFC-4827-941A-B53561116223}">
      <dgm:prSet/>
      <dgm:spPr/>
      <dgm:t>
        <a:bodyPr/>
        <a:lstStyle/>
        <a:p>
          <a:endParaRPr lang="en-US"/>
        </a:p>
      </dgm:t>
    </dgm:pt>
    <dgm:pt modelId="{3FC6137B-3432-4BA7-B97D-B1FAD2B02F25}" type="pres">
      <dgm:prSet presAssocID="{E59368D6-E1B2-4840-AC4F-9D9095A326F4}" presName="vert0" presStyleCnt="0">
        <dgm:presLayoutVars>
          <dgm:dir/>
          <dgm:animOne val="branch"/>
          <dgm:animLvl val="lvl"/>
        </dgm:presLayoutVars>
      </dgm:prSet>
      <dgm:spPr/>
      <dgm:t>
        <a:bodyPr/>
        <a:lstStyle/>
        <a:p>
          <a:endParaRPr lang="en-US"/>
        </a:p>
      </dgm:t>
    </dgm:pt>
    <dgm:pt modelId="{EB73A974-026D-4EFA-AAA4-11D8C02DF00D}" type="pres">
      <dgm:prSet presAssocID="{E970A4D1-377D-498F-93B8-E34AE42F2925}" presName="thickLine" presStyleLbl="alignNode1" presStyleIdx="0" presStyleCnt="1"/>
      <dgm:spPr/>
    </dgm:pt>
    <dgm:pt modelId="{4DC1BCE8-1451-4BD8-8534-257A39D5BD38}" type="pres">
      <dgm:prSet presAssocID="{E970A4D1-377D-498F-93B8-E34AE42F2925}" presName="horz1" presStyleCnt="0"/>
      <dgm:spPr/>
    </dgm:pt>
    <dgm:pt modelId="{9E5987C6-DCFE-4C53-867F-002CB730F4A1}" type="pres">
      <dgm:prSet presAssocID="{E970A4D1-377D-498F-93B8-E34AE42F2925}" presName="tx1" presStyleLbl="revTx" presStyleIdx="0" presStyleCnt="4"/>
      <dgm:spPr/>
      <dgm:t>
        <a:bodyPr/>
        <a:lstStyle/>
        <a:p>
          <a:endParaRPr lang="en-US"/>
        </a:p>
      </dgm:t>
    </dgm:pt>
    <dgm:pt modelId="{D34E178B-5DE0-458D-80BB-41D11ABC4B75}" type="pres">
      <dgm:prSet presAssocID="{E970A4D1-377D-498F-93B8-E34AE42F2925}" presName="vert1" presStyleCnt="0"/>
      <dgm:spPr/>
    </dgm:pt>
    <dgm:pt modelId="{9A0E6084-A739-43C1-8ECB-3D71A2BE3EC1}" type="pres">
      <dgm:prSet presAssocID="{F9E2BF62-3DDE-4837-BCB5-B704C752FA11}" presName="vertSpace2a" presStyleCnt="0"/>
      <dgm:spPr/>
    </dgm:pt>
    <dgm:pt modelId="{D3591DBD-CD7F-40B7-A63C-E7A6C1A10A0B}" type="pres">
      <dgm:prSet presAssocID="{F9E2BF62-3DDE-4837-BCB5-B704C752FA11}" presName="horz2" presStyleCnt="0"/>
      <dgm:spPr/>
    </dgm:pt>
    <dgm:pt modelId="{244AE7C7-6F0F-4DA6-968C-78B96C357CC8}" type="pres">
      <dgm:prSet presAssocID="{F9E2BF62-3DDE-4837-BCB5-B704C752FA11}" presName="horzSpace2" presStyleCnt="0"/>
      <dgm:spPr/>
    </dgm:pt>
    <dgm:pt modelId="{6D495452-7FEB-43F4-9251-80C44A341223}" type="pres">
      <dgm:prSet presAssocID="{F9E2BF62-3DDE-4837-BCB5-B704C752FA11}" presName="tx2" presStyleLbl="revTx" presStyleIdx="1" presStyleCnt="4"/>
      <dgm:spPr/>
      <dgm:t>
        <a:bodyPr/>
        <a:lstStyle/>
        <a:p>
          <a:endParaRPr lang="en-US"/>
        </a:p>
      </dgm:t>
    </dgm:pt>
    <dgm:pt modelId="{0AEB4EC9-E4BD-4B54-AC77-7B4AC49B0625}" type="pres">
      <dgm:prSet presAssocID="{F9E2BF62-3DDE-4837-BCB5-B704C752FA11}" presName="vert2" presStyleCnt="0"/>
      <dgm:spPr/>
    </dgm:pt>
    <dgm:pt modelId="{2E3ADF6F-81EF-4350-AE0D-22159C14EEC2}" type="pres">
      <dgm:prSet presAssocID="{F9E2BF62-3DDE-4837-BCB5-B704C752FA11}" presName="thinLine2b" presStyleLbl="callout" presStyleIdx="0" presStyleCnt="3"/>
      <dgm:spPr/>
    </dgm:pt>
    <dgm:pt modelId="{338DC841-98C1-4A85-AD14-D977E0644A71}" type="pres">
      <dgm:prSet presAssocID="{F9E2BF62-3DDE-4837-BCB5-B704C752FA11}" presName="vertSpace2b" presStyleCnt="0"/>
      <dgm:spPr/>
    </dgm:pt>
    <dgm:pt modelId="{FF1777BB-E396-47CD-8206-C73A5D515ABC}" type="pres">
      <dgm:prSet presAssocID="{05BDF62A-7947-4DA7-AD49-AE95B09C4FB4}" presName="horz2" presStyleCnt="0"/>
      <dgm:spPr/>
    </dgm:pt>
    <dgm:pt modelId="{60AA4DB8-6982-4DA9-86B2-49A067AC6492}" type="pres">
      <dgm:prSet presAssocID="{05BDF62A-7947-4DA7-AD49-AE95B09C4FB4}" presName="horzSpace2" presStyleCnt="0"/>
      <dgm:spPr/>
    </dgm:pt>
    <dgm:pt modelId="{24AEB84C-B785-4EC1-8508-A3DB50654A40}" type="pres">
      <dgm:prSet presAssocID="{05BDF62A-7947-4DA7-AD49-AE95B09C4FB4}" presName="tx2" presStyleLbl="revTx" presStyleIdx="2" presStyleCnt="4" custLinFactNeighborY="7600"/>
      <dgm:spPr/>
      <dgm:t>
        <a:bodyPr/>
        <a:lstStyle/>
        <a:p>
          <a:endParaRPr lang="en-US"/>
        </a:p>
      </dgm:t>
    </dgm:pt>
    <dgm:pt modelId="{F687C798-C711-46C6-AC19-06896145E818}" type="pres">
      <dgm:prSet presAssocID="{05BDF62A-7947-4DA7-AD49-AE95B09C4FB4}" presName="vert2" presStyleCnt="0"/>
      <dgm:spPr/>
    </dgm:pt>
    <dgm:pt modelId="{1F45008A-8D54-4E97-8653-14B617460703}" type="pres">
      <dgm:prSet presAssocID="{05BDF62A-7947-4DA7-AD49-AE95B09C4FB4}" presName="thinLine2b" presStyleLbl="callout" presStyleIdx="1" presStyleCnt="3"/>
      <dgm:spPr/>
    </dgm:pt>
    <dgm:pt modelId="{0ABEB278-AC5A-4ADD-868F-DA1C1A69D968}" type="pres">
      <dgm:prSet presAssocID="{05BDF62A-7947-4DA7-AD49-AE95B09C4FB4}" presName="vertSpace2b" presStyleCnt="0"/>
      <dgm:spPr/>
    </dgm:pt>
    <dgm:pt modelId="{6D73ABB7-8ACD-44AE-9D26-E6B00A4D3E65}" type="pres">
      <dgm:prSet presAssocID="{9F6C4856-DC53-45D0-A21A-56720287D636}" presName="horz2" presStyleCnt="0"/>
      <dgm:spPr/>
    </dgm:pt>
    <dgm:pt modelId="{3FF93C9D-420C-40AB-BA75-6D7C34EBA74F}" type="pres">
      <dgm:prSet presAssocID="{9F6C4856-DC53-45D0-A21A-56720287D636}" presName="horzSpace2" presStyleCnt="0"/>
      <dgm:spPr/>
    </dgm:pt>
    <dgm:pt modelId="{E7328FD4-BA3D-4A43-9557-3B98A6C6171F}" type="pres">
      <dgm:prSet presAssocID="{9F6C4856-DC53-45D0-A21A-56720287D636}" presName="tx2" presStyleLbl="revTx" presStyleIdx="3" presStyleCnt="4"/>
      <dgm:spPr/>
      <dgm:t>
        <a:bodyPr/>
        <a:lstStyle/>
        <a:p>
          <a:endParaRPr lang="en-US"/>
        </a:p>
      </dgm:t>
    </dgm:pt>
    <dgm:pt modelId="{6F13A05B-86BC-4160-9F86-D0D04DC4AE8C}" type="pres">
      <dgm:prSet presAssocID="{9F6C4856-DC53-45D0-A21A-56720287D636}" presName="vert2" presStyleCnt="0"/>
      <dgm:spPr/>
    </dgm:pt>
    <dgm:pt modelId="{7F749F19-049C-4F91-84B2-75C158DC6428}" type="pres">
      <dgm:prSet presAssocID="{9F6C4856-DC53-45D0-A21A-56720287D636}" presName="thinLine2b" presStyleLbl="callout" presStyleIdx="2" presStyleCnt="3"/>
      <dgm:spPr/>
    </dgm:pt>
    <dgm:pt modelId="{8D98B75D-4F38-4E6F-8048-7D4C2686E737}" type="pres">
      <dgm:prSet presAssocID="{9F6C4856-DC53-45D0-A21A-56720287D636}" presName="vertSpace2b" presStyleCnt="0"/>
      <dgm:spPr/>
    </dgm:pt>
  </dgm:ptLst>
  <dgm:cxnLst>
    <dgm:cxn modelId="{8CECD07B-0D4B-4931-8594-75740A6FD3B4}" srcId="{E59368D6-E1B2-4840-AC4F-9D9095A326F4}" destId="{E970A4D1-377D-498F-93B8-E34AE42F2925}" srcOrd="0" destOrd="0" parTransId="{617D859A-A230-44FD-ADCB-6B18BE4BB65E}" sibTransId="{29E1971F-0A4A-47AD-9133-FE88DFEBD153}"/>
    <dgm:cxn modelId="{A8B7AA60-5E1F-41EC-8609-05049FA54395}" type="presOf" srcId="{05BDF62A-7947-4DA7-AD49-AE95B09C4FB4}" destId="{24AEB84C-B785-4EC1-8508-A3DB50654A40}" srcOrd="0" destOrd="0" presId="urn:microsoft.com/office/officeart/2008/layout/LinedList"/>
    <dgm:cxn modelId="{64C095CE-6BFC-4827-941A-B53561116223}" srcId="{E970A4D1-377D-498F-93B8-E34AE42F2925}" destId="{9F6C4856-DC53-45D0-A21A-56720287D636}" srcOrd="2" destOrd="0" parTransId="{F6232B07-45EE-47D3-AEA7-97575F8E4650}" sibTransId="{CE967366-E5E2-4844-AF48-0A4A39CF7EAA}"/>
    <dgm:cxn modelId="{8A2ABDF5-EC0A-4D50-A87A-8AEE99F91FE6}" type="presOf" srcId="{9F6C4856-DC53-45D0-A21A-56720287D636}" destId="{E7328FD4-BA3D-4A43-9557-3B98A6C6171F}" srcOrd="0" destOrd="0" presId="urn:microsoft.com/office/officeart/2008/layout/LinedList"/>
    <dgm:cxn modelId="{AB463996-582B-497D-A886-D70FAF038E17}" srcId="{E970A4D1-377D-498F-93B8-E34AE42F2925}" destId="{05BDF62A-7947-4DA7-AD49-AE95B09C4FB4}" srcOrd="1" destOrd="0" parTransId="{2B779DC8-68D6-4C8C-A4B1-A5FD7DF43258}" sibTransId="{29D3233D-E372-410D-8D77-A46A3CFF6C6D}"/>
    <dgm:cxn modelId="{D8336E88-A71A-4B8F-8172-4FC1EBF3962C}" type="presOf" srcId="{E59368D6-E1B2-4840-AC4F-9D9095A326F4}" destId="{3FC6137B-3432-4BA7-B97D-B1FAD2B02F25}" srcOrd="0" destOrd="0" presId="urn:microsoft.com/office/officeart/2008/layout/LinedList"/>
    <dgm:cxn modelId="{C9E52A1C-087D-4321-A7C7-209DF33CF98C}" type="presOf" srcId="{F9E2BF62-3DDE-4837-BCB5-B704C752FA11}" destId="{6D495452-7FEB-43F4-9251-80C44A341223}" srcOrd="0" destOrd="0" presId="urn:microsoft.com/office/officeart/2008/layout/LinedList"/>
    <dgm:cxn modelId="{810731EA-2A94-4E1F-BDF8-1FD9E83A9836}" type="presOf" srcId="{E970A4D1-377D-498F-93B8-E34AE42F2925}" destId="{9E5987C6-DCFE-4C53-867F-002CB730F4A1}" srcOrd="0" destOrd="0" presId="urn:microsoft.com/office/officeart/2008/layout/LinedList"/>
    <dgm:cxn modelId="{2A7DDCB9-BF7F-4F9A-95A0-050FED30CE61}" srcId="{E970A4D1-377D-498F-93B8-E34AE42F2925}" destId="{F9E2BF62-3DDE-4837-BCB5-B704C752FA11}" srcOrd="0" destOrd="0" parTransId="{9D2C0176-0961-4425-A9CD-8495D869762E}" sibTransId="{38A2AE94-46C8-458D-B389-C0B4B6E210F6}"/>
    <dgm:cxn modelId="{1F354993-E5B0-4254-A10F-FD4238F97AF5}" type="presParOf" srcId="{3FC6137B-3432-4BA7-B97D-B1FAD2B02F25}" destId="{EB73A974-026D-4EFA-AAA4-11D8C02DF00D}" srcOrd="0" destOrd="0" presId="urn:microsoft.com/office/officeart/2008/layout/LinedList"/>
    <dgm:cxn modelId="{CED2F321-3980-4960-9472-1577F8EE6F34}" type="presParOf" srcId="{3FC6137B-3432-4BA7-B97D-B1FAD2B02F25}" destId="{4DC1BCE8-1451-4BD8-8534-257A39D5BD38}" srcOrd="1" destOrd="0" presId="urn:microsoft.com/office/officeart/2008/layout/LinedList"/>
    <dgm:cxn modelId="{5CC685D3-6FBD-42FE-B777-6152BBF66D0C}" type="presParOf" srcId="{4DC1BCE8-1451-4BD8-8534-257A39D5BD38}" destId="{9E5987C6-DCFE-4C53-867F-002CB730F4A1}" srcOrd="0" destOrd="0" presId="urn:microsoft.com/office/officeart/2008/layout/LinedList"/>
    <dgm:cxn modelId="{BB51FEA4-AADB-4901-A73B-B665F0CEB838}" type="presParOf" srcId="{4DC1BCE8-1451-4BD8-8534-257A39D5BD38}" destId="{D34E178B-5DE0-458D-80BB-41D11ABC4B75}" srcOrd="1" destOrd="0" presId="urn:microsoft.com/office/officeart/2008/layout/LinedList"/>
    <dgm:cxn modelId="{A354C96F-0777-4B56-8306-BBE47A3C72FE}" type="presParOf" srcId="{D34E178B-5DE0-458D-80BB-41D11ABC4B75}" destId="{9A0E6084-A739-43C1-8ECB-3D71A2BE3EC1}" srcOrd="0" destOrd="0" presId="urn:microsoft.com/office/officeart/2008/layout/LinedList"/>
    <dgm:cxn modelId="{F56BB4F7-B198-4C81-B2E3-65929EDC5ACC}" type="presParOf" srcId="{D34E178B-5DE0-458D-80BB-41D11ABC4B75}" destId="{D3591DBD-CD7F-40B7-A63C-E7A6C1A10A0B}" srcOrd="1" destOrd="0" presId="urn:microsoft.com/office/officeart/2008/layout/LinedList"/>
    <dgm:cxn modelId="{BD437D53-44BD-43DA-A3D9-3303CC4FA912}" type="presParOf" srcId="{D3591DBD-CD7F-40B7-A63C-E7A6C1A10A0B}" destId="{244AE7C7-6F0F-4DA6-968C-78B96C357CC8}" srcOrd="0" destOrd="0" presId="urn:microsoft.com/office/officeart/2008/layout/LinedList"/>
    <dgm:cxn modelId="{9666AE5D-3A26-451D-91CA-D8D9ED2A67B9}" type="presParOf" srcId="{D3591DBD-CD7F-40B7-A63C-E7A6C1A10A0B}" destId="{6D495452-7FEB-43F4-9251-80C44A341223}" srcOrd="1" destOrd="0" presId="urn:microsoft.com/office/officeart/2008/layout/LinedList"/>
    <dgm:cxn modelId="{D8EB9C8E-E72F-43F1-92F5-7F70382CB947}" type="presParOf" srcId="{D3591DBD-CD7F-40B7-A63C-E7A6C1A10A0B}" destId="{0AEB4EC9-E4BD-4B54-AC77-7B4AC49B0625}" srcOrd="2" destOrd="0" presId="urn:microsoft.com/office/officeart/2008/layout/LinedList"/>
    <dgm:cxn modelId="{5CD60441-E6A5-4539-B548-444C447D8283}" type="presParOf" srcId="{D34E178B-5DE0-458D-80BB-41D11ABC4B75}" destId="{2E3ADF6F-81EF-4350-AE0D-22159C14EEC2}" srcOrd="2" destOrd="0" presId="urn:microsoft.com/office/officeart/2008/layout/LinedList"/>
    <dgm:cxn modelId="{5574AA9C-034B-4D93-A75E-7CED84064351}" type="presParOf" srcId="{D34E178B-5DE0-458D-80BB-41D11ABC4B75}" destId="{338DC841-98C1-4A85-AD14-D977E0644A71}" srcOrd="3" destOrd="0" presId="urn:microsoft.com/office/officeart/2008/layout/LinedList"/>
    <dgm:cxn modelId="{C217ABCA-B84C-4587-BC0B-D49E7FD39696}" type="presParOf" srcId="{D34E178B-5DE0-458D-80BB-41D11ABC4B75}" destId="{FF1777BB-E396-47CD-8206-C73A5D515ABC}" srcOrd="4" destOrd="0" presId="urn:microsoft.com/office/officeart/2008/layout/LinedList"/>
    <dgm:cxn modelId="{413CD657-2C13-42E3-8ABF-62074B10014A}" type="presParOf" srcId="{FF1777BB-E396-47CD-8206-C73A5D515ABC}" destId="{60AA4DB8-6982-4DA9-86B2-49A067AC6492}" srcOrd="0" destOrd="0" presId="urn:microsoft.com/office/officeart/2008/layout/LinedList"/>
    <dgm:cxn modelId="{9C5D0EC0-A790-4E76-A2BD-7A67A6660E31}" type="presParOf" srcId="{FF1777BB-E396-47CD-8206-C73A5D515ABC}" destId="{24AEB84C-B785-4EC1-8508-A3DB50654A40}" srcOrd="1" destOrd="0" presId="urn:microsoft.com/office/officeart/2008/layout/LinedList"/>
    <dgm:cxn modelId="{4CEC61AA-335F-4B70-BC9F-B3345807A5DE}" type="presParOf" srcId="{FF1777BB-E396-47CD-8206-C73A5D515ABC}" destId="{F687C798-C711-46C6-AC19-06896145E818}" srcOrd="2" destOrd="0" presId="urn:microsoft.com/office/officeart/2008/layout/LinedList"/>
    <dgm:cxn modelId="{CE94AC4D-EFE1-4F93-918E-08F57A4E6121}" type="presParOf" srcId="{D34E178B-5DE0-458D-80BB-41D11ABC4B75}" destId="{1F45008A-8D54-4E97-8653-14B617460703}" srcOrd="5" destOrd="0" presId="urn:microsoft.com/office/officeart/2008/layout/LinedList"/>
    <dgm:cxn modelId="{0A7C4331-6772-4964-8AC5-6148E9540208}" type="presParOf" srcId="{D34E178B-5DE0-458D-80BB-41D11ABC4B75}" destId="{0ABEB278-AC5A-4ADD-868F-DA1C1A69D968}" srcOrd="6" destOrd="0" presId="urn:microsoft.com/office/officeart/2008/layout/LinedList"/>
    <dgm:cxn modelId="{9DFB874B-C01B-4E86-9F88-8F8750CDB061}" type="presParOf" srcId="{D34E178B-5DE0-458D-80BB-41D11ABC4B75}" destId="{6D73ABB7-8ACD-44AE-9D26-E6B00A4D3E65}" srcOrd="7" destOrd="0" presId="urn:microsoft.com/office/officeart/2008/layout/LinedList"/>
    <dgm:cxn modelId="{9BEBABD6-7E62-4CC1-9820-E09D310B9105}" type="presParOf" srcId="{6D73ABB7-8ACD-44AE-9D26-E6B00A4D3E65}" destId="{3FF93C9D-420C-40AB-BA75-6D7C34EBA74F}" srcOrd="0" destOrd="0" presId="urn:microsoft.com/office/officeart/2008/layout/LinedList"/>
    <dgm:cxn modelId="{210D05E0-58F7-4FF3-9476-93189BD5A06D}" type="presParOf" srcId="{6D73ABB7-8ACD-44AE-9D26-E6B00A4D3E65}" destId="{E7328FD4-BA3D-4A43-9557-3B98A6C6171F}" srcOrd="1" destOrd="0" presId="urn:microsoft.com/office/officeart/2008/layout/LinedList"/>
    <dgm:cxn modelId="{4820E605-8612-47FD-9E59-5298361B3C31}" type="presParOf" srcId="{6D73ABB7-8ACD-44AE-9D26-E6B00A4D3E65}" destId="{6F13A05B-86BC-4160-9F86-D0D04DC4AE8C}" srcOrd="2" destOrd="0" presId="urn:microsoft.com/office/officeart/2008/layout/LinedList"/>
    <dgm:cxn modelId="{272BE513-4B62-4BEF-A067-F0C3BB9FA59C}" type="presParOf" srcId="{D34E178B-5DE0-458D-80BB-41D11ABC4B75}" destId="{7F749F19-049C-4F91-84B2-75C158DC6428}" srcOrd="8" destOrd="0" presId="urn:microsoft.com/office/officeart/2008/layout/LinedList"/>
    <dgm:cxn modelId="{C230C2A6-A64A-45F6-A631-DD8F11B119E6}" type="presParOf" srcId="{D34E178B-5DE0-458D-80BB-41D11ABC4B75}" destId="{8D98B75D-4F38-4E6F-8048-7D4C2686E737}"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9368D6-E1B2-4840-AC4F-9D9095A326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F6C4856-DC53-45D0-A21A-56720287D636}">
      <dgm:prSet phldrT="[Text]"/>
      <dgm:spPr/>
      <dgm:t>
        <a:bodyPr/>
        <a:lstStyle/>
        <a:p>
          <a:r>
            <a:rPr lang="en-US" dirty="0" smtClean="0"/>
            <a:t>4 (1.7%)</a:t>
          </a:r>
        </a:p>
      </dgm:t>
    </dgm:pt>
    <dgm:pt modelId="{CE967366-E5E2-4844-AF48-0A4A39CF7EAA}" type="sibTrans" cxnId="{64C095CE-6BFC-4827-941A-B53561116223}">
      <dgm:prSet/>
      <dgm:spPr/>
      <dgm:t>
        <a:bodyPr/>
        <a:lstStyle/>
        <a:p>
          <a:endParaRPr lang="en-US"/>
        </a:p>
      </dgm:t>
    </dgm:pt>
    <dgm:pt modelId="{F6232B07-45EE-47D3-AEA7-97575F8E4650}" type="parTrans" cxnId="{64C095CE-6BFC-4827-941A-B53561116223}">
      <dgm:prSet/>
      <dgm:spPr/>
      <dgm:t>
        <a:bodyPr/>
        <a:lstStyle/>
        <a:p>
          <a:endParaRPr lang="en-US"/>
        </a:p>
      </dgm:t>
    </dgm:pt>
    <dgm:pt modelId="{05BDF62A-7947-4DA7-AD49-AE95B09C4FB4}">
      <dgm:prSet phldrT="[Text]"/>
      <dgm:spPr/>
      <dgm:t>
        <a:bodyPr/>
        <a:lstStyle/>
        <a:p>
          <a:r>
            <a:rPr lang="en-US" dirty="0" smtClean="0"/>
            <a:t>5 (2.1%)</a:t>
          </a:r>
          <a:endParaRPr lang="en-US" dirty="0"/>
        </a:p>
      </dgm:t>
    </dgm:pt>
    <dgm:pt modelId="{29D3233D-E372-410D-8D77-A46A3CFF6C6D}" type="sibTrans" cxnId="{AB463996-582B-497D-A886-D70FAF038E17}">
      <dgm:prSet/>
      <dgm:spPr/>
      <dgm:t>
        <a:bodyPr/>
        <a:lstStyle/>
        <a:p>
          <a:endParaRPr lang="en-US"/>
        </a:p>
      </dgm:t>
    </dgm:pt>
    <dgm:pt modelId="{2B779DC8-68D6-4C8C-A4B1-A5FD7DF43258}" type="parTrans" cxnId="{AB463996-582B-497D-A886-D70FAF038E17}">
      <dgm:prSet/>
      <dgm:spPr/>
      <dgm:t>
        <a:bodyPr/>
        <a:lstStyle/>
        <a:p>
          <a:endParaRPr lang="en-US"/>
        </a:p>
      </dgm:t>
    </dgm:pt>
    <dgm:pt modelId="{F9E2BF62-3DDE-4837-BCB5-B704C752FA11}">
      <dgm:prSet phldrT="[Text]"/>
      <dgm:spPr/>
      <dgm:t>
        <a:bodyPr/>
        <a:lstStyle/>
        <a:p>
          <a:r>
            <a:rPr lang="en-US" dirty="0" smtClean="0"/>
            <a:t>22 (9.1%)</a:t>
          </a:r>
          <a:endParaRPr lang="en-US" dirty="0"/>
        </a:p>
      </dgm:t>
    </dgm:pt>
    <dgm:pt modelId="{38A2AE94-46C8-458D-B389-C0B4B6E210F6}" type="sibTrans" cxnId="{2A7DDCB9-BF7F-4F9A-95A0-050FED30CE61}">
      <dgm:prSet/>
      <dgm:spPr/>
      <dgm:t>
        <a:bodyPr/>
        <a:lstStyle/>
        <a:p>
          <a:endParaRPr lang="en-US"/>
        </a:p>
      </dgm:t>
    </dgm:pt>
    <dgm:pt modelId="{9D2C0176-0961-4425-A9CD-8495D869762E}" type="parTrans" cxnId="{2A7DDCB9-BF7F-4F9A-95A0-050FED30CE61}">
      <dgm:prSet/>
      <dgm:spPr/>
      <dgm:t>
        <a:bodyPr/>
        <a:lstStyle/>
        <a:p>
          <a:endParaRPr lang="en-US"/>
        </a:p>
      </dgm:t>
    </dgm:pt>
    <dgm:pt modelId="{E970A4D1-377D-498F-93B8-E34AE42F2925}">
      <dgm:prSet phldrT="[Text]"/>
      <dgm:spPr/>
      <dgm:t>
        <a:bodyPr vert="vert270"/>
        <a:lstStyle/>
        <a:p>
          <a:endParaRPr lang="en-US" dirty="0"/>
        </a:p>
      </dgm:t>
    </dgm:pt>
    <dgm:pt modelId="{29E1971F-0A4A-47AD-9133-FE88DFEBD153}" type="sibTrans" cxnId="{8CECD07B-0D4B-4931-8594-75740A6FD3B4}">
      <dgm:prSet/>
      <dgm:spPr/>
      <dgm:t>
        <a:bodyPr/>
        <a:lstStyle/>
        <a:p>
          <a:endParaRPr lang="en-US"/>
        </a:p>
      </dgm:t>
    </dgm:pt>
    <dgm:pt modelId="{617D859A-A230-44FD-ADCB-6B18BE4BB65E}" type="parTrans" cxnId="{8CECD07B-0D4B-4931-8594-75740A6FD3B4}">
      <dgm:prSet/>
      <dgm:spPr/>
      <dgm:t>
        <a:bodyPr/>
        <a:lstStyle/>
        <a:p>
          <a:endParaRPr lang="en-US"/>
        </a:p>
      </dgm:t>
    </dgm:pt>
    <dgm:pt modelId="{3FC6137B-3432-4BA7-B97D-B1FAD2B02F25}" type="pres">
      <dgm:prSet presAssocID="{E59368D6-E1B2-4840-AC4F-9D9095A326F4}" presName="vert0" presStyleCnt="0">
        <dgm:presLayoutVars>
          <dgm:dir/>
          <dgm:animOne val="branch"/>
          <dgm:animLvl val="lvl"/>
        </dgm:presLayoutVars>
      </dgm:prSet>
      <dgm:spPr/>
      <dgm:t>
        <a:bodyPr/>
        <a:lstStyle/>
        <a:p>
          <a:endParaRPr lang="en-US"/>
        </a:p>
      </dgm:t>
    </dgm:pt>
    <dgm:pt modelId="{EB73A974-026D-4EFA-AAA4-11D8C02DF00D}" type="pres">
      <dgm:prSet presAssocID="{E970A4D1-377D-498F-93B8-E34AE42F2925}" presName="thickLine" presStyleLbl="alignNode1" presStyleIdx="0" presStyleCnt="1"/>
      <dgm:spPr/>
    </dgm:pt>
    <dgm:pt modelId="{4DC1BCE8-1451-4BD8-8534-257A39D5BD38}" type="pres">
      <dgm:prSet presAssocID="{E970A4D1-377D-498F-93B8-E34AE42F2925}" presName="horz1" presStyleCnt="0"/>
      <dgm:spPr/>
    </dgm:pt>
    <dgm:pt modelId="{9E5987C6-DCFE-4C53-867F-002CB730F4A1}" type="pres">
      <dgm:prSet presAssocID="{E970A4D1-377D-498F-93B8-E34AE42F2925}" presName="tx1" presStyleLbl="revTx" presStyleIdx="0" presStyleCnt="4" custFlipHor="1" custScaleX="26913"/>
      <dgm:spPr/>
      <dgm:t>
        <a:bodyPr/>
        <a:lstStyle/>
        <a:p>
          <a:endParaRPr lang="en-US"/>
        </a:p>
      </dgm:t>
    </dgm:pt>
    <dgm:pt modelId="{D34E178B-5DE0-458D-80BB-41D11ABC4B75}" type="pres">
      <dgm:prSet presAssocID="{E970A4D1-377D-498F-93B8-E34AE42F2925}" presName="vert1" presStyleCnt="0"/>
      <dgm:spPr/>
    </dgm:pt>
    <dgm:pt modelId="{9A0E6084-A739-43C1-8ECB-3D71A2BE3EC1}" type="pres">
      <dgm:prSet presAssocID="{F9E2BF62-3DDE-4837-BCB5-B704C752FA11}" presName="vertSpace2a" presStyleCnt="0"/>
      <dgm:spPr/>
    </dgm:pt>
    <dgm:pt modelId="{D3591DBD-CD7F-40B7-A63C-E7A6C1A10A0B}" type="pres">
      <dgm:prSet presAssocID="{F9E2BF62-3DDE-4837-BCB5-B704C752FA11}" presName="horz2" presStyleCnt="0"/>
      <dgm:spPr/>
    </dgm:pt>
    <dgm:pt modelId="{244AE7C7-6F0F-4DA6-968C-78B96C357CC8}" type="pres">
      <dgm:prSet presAssocID="{F9E2BF62-3DDE-4837-BCB5-B704C752FA11}" presName="horzSpace2" presStyleCnt="0"/>
      <dgm:spPr/>
    </dgm:pt>
    <dgm:pt modelId="{6D495452-7FEB-43F4-9251-80C44A341223}" type="pres">
      <dgm:prSet presAssocID="{F9E2BF62-3DDE-4837-BCB5-B704C752FA11}" presName="tx2" presStyleLbl="revTx" presStyleIdx="1" presStyleCnt="4"/>
      <dgm:spPr/>
      <dgm:t>
        <a:bodyPr/>
        <a:lstStyle/>
        <a:p>
          <a:endParaRPr lang="en-US"/>
        </a:p>
      </dgm:t>
    </dgm:pt>
    <dgm:pt modelId="{0AEB4EC9-E4BD-4B54-AC77-7B4AC49B0625}" type="pres">
      <dgm:prSet presAssocID="{F9E2BF62-3DDE-4837-BCB5-B704C752FA11}" presName="vert2" presStyleCnt="0"/>
      <dgm:spPr/>
    </dgm:pt>
    <dgm:pt modelId="{2E3ADF6F-81EF-4350-AE0D-22159C14EEC2}" type="pres">
      <dgm:prSet presAssocID="{F9E2BF62-3DDE-4837-BCB5-B704C752FA11}" presName="thinLine2b" presStyleLbl="callout" presStyleIdx="0" presStyleCnt="3"/>
      <dgm:spPr/>
    </dgm:pt>
    <dgm:pt modelId="{338DC841-98C1-4A85-AD14-D977E0644A71}" type="pres">
      <dgm:prSet presAssocID="{F9E2BF62-3DDE-4837-BCB5-B704C752FA11}" presName="vertSpace2b" presStyleCnt="0"/>
      <dgm:spPr/>
    </dgm:pt>
    <dgm:pt modelId="{FF1777BB-E396-47CD-8206-C73A5D515ABC}" type="pres">
      <dgm:prSet presAssocID="{05BDF62A-7947-4DA7-AD49-AE95B09C4FB4}" presName="horz2" presStyleCnt="0"/>
      <dgm:spPr/>
    </dgm:pt>
    <dgm:pt modelId="{60AA4DB8-6982-4DA9-86B2-49A067AC6492}" type="pres">
      <dgm:prSet presAssocID="{05BDF62A-7947-4DA7-AD49-AE95B09C4FB4}" presName="horzSpace2" presStyleCnt="0"/>
      <dgm:spPr/>
    </dgm:pt>
    <dgm:pt modelId="{24AEB84C-B785-4EC1-8508-A3DB50654A40}" type="pres">
      <dgm:prSet presAssocID="{05BDF62A-7947-4DA7-AD49-AE95B09C4FB4}" presName="tx2" presStyleLbl="revTx" presStyleIdx="2" presStyleCnt="4" custLinFactNeighborY="7600"/>
      <dgm:spPr/>
      <dgm:t>
        <a:bodyPr/>
        <a:lstStyle/>
        <a:p>
          <a:endParaRPr lang="en-US"/>
        </a:p>
      </dgm:t>
    </dgm:pt>
    <dgm:pt modelId="{F687C798-C711-46C6-AC19-06896145E818}" type="pres">
      <dgm:prSet presAssocID="{05BDF62A-7947-4DA7-AD49-AE95B09C4FB4}" presName="vert2" presStyleCnt="0"/>
      <dgm:spPr/>
    </dgm:pt>
    <dgm:pt modelId="{1F45008A-8D54-4E97-8653-14B617460703}" type="pres">
      <dgm:prSet presAssocID="{05BDF62A-7947-4DA7-AD49-AE95B09C4FB4}" presName="thinLine2b" presStyleLbl="callout" presStyleIdx="1" presStyleCnt="3"/>
      <dgm:spPr/>
    </dgm:pt>
    <dgm:pt modelId="{0ABEB278-AC5A-4ADD-868F-DA1C1A69D968}" type="pres">
      <dgm:prSet presAssocID="{05BDF62A-7947-4DA7-AD49-AE95B09C4FB4}" presName="vertSpace2b" presStyleCnt="0"/>
      <dgm:spPr/>
    </dgm:pt>
    <dgm:pt modelId="{6D73ABB7-8ACD-44AE-9D26-E6B00A4D3E65}" type="pres">
      <dgm:prSet presAssocID="{9F6C4856-DC53-45D0-A21A-56720287D636}" presName="horz2" presStyleCnt="0"/>
      <dgm:spPr/>
    </dgm:pt>
    <dgm:pt modelId="{3FF93C9D-420C-40AB-BA75-6D7C34EBA74F}" type="pres">
      <dgm:prSet presAssocID="{9F6C4856-DC53-45D0-A21A-56720287D636}" presName="horzSpace2" presStyleCnt="0"/>
      <dgm:spPr/>
    </dgm:pt>
    <dgm:pt modelId="{E7328FD4-BA3D-4A43-9557-3B98A6C6171F}" type="pres">
      <dgm:prSet presAssocID="{9F6C4856-DC53-45D0-A21A-56720287D636}" presName="tx2" presStyleLbl="revTx" presStyleIdx="3" presStyleCnt="4"/>
      <dgm:spPr/>
      <dgm:t>
        <a:bodyPr/>
        <a:lstStyle/>
        <a:p>
          <a:endParaRPr lang="en-US"/>
        </a:p>
      </dgm:t>
    </dgm:pt>
    <dgm:pt modelId="{6F13A05B-86BC-4160-9F86-D0D04DC4AE8C}" type="pres">
      <dgm:prSet presAssocID="{9F6C4856-DC53-45D0-A21A-56720287D636}" presName="vert2" presStyleCnt="0"/>
      <dgm:spPr/>
    </dgm:pt>
    <dgm:pt modelId="{7F749F19-049C-4F91-84B2-75C158DC6428}" type="pres">
      <dgm:prSet presAssocID="{9F6C4856-DC53-45D0-A21A-56720287D636}" presName="thinLine2b" presStyleLbl="callout" presStyleIdx="2" presStyleCnt="3"/>
      <dgm:spPr/>
    </dgm:pt>
    <dgm:pt modelId="{8D98B75D-4F38-4E6F-8048-7D4C2686E737}" type="pres">
      <dgm:prSet presAssocID="{9F6C4856-DC53-45D0-A21A-56720287D636}" presName="vertSpace2b" presStyleCnt="0"/>
      <dgm:spPr/>
    </dgm:pt>
  </dgm:ptLst>
  <dgm:cxnLst>
    <dgm:cxn modelId="{8CECD07B-0D4B-4931-8594-75740A6FD3B4}" srcId="{E59368D6-E1B2-4840-AC4F-9D9095A326F4}" destId="{E970A4D1-377D-498F-93B8-E34AE42F2925}" srcOrd="0" destOrd="0" parTransId="{617D859A-A230-44FD-ADCB-6B18BE4BB65E}" sibTransId="{29E1971F-0A4A-47AD-9133-FE88DFEBD153}"/>
    <dgm:cxn modelId="{64C095CE-6BFC-4827-941A-B53561116223}" srcId="{E970A4D1-377D-498F-93B8-E34AE42F2925}" destId="{9F6C4856-DC53-45D0-A21A-56720287D636}" srcOrd="2" destOrd="0" parTransId="{F6232B07-45EE-47D3-AEA7-97575F8E4650}" sibTransId="{CE967366-E5E2-4844-AF48-0A4A39CF7EAA}"/>
    <dgm:cxn modelId="{592B7E21-CC97-4D37-A8FC-D4F76D62811F}" type="presOf" srcId="{F9E2BF62-3DDE-4837-BCB5-B704C752FA11}" destId="{6D495452-7FEB-43F4-9251-80C44A341223}" srcOrd="0" destOrd="0" presId="urn:microsoft.com/office/officeart/2008/layout/LinedList"/>
    <dgm:cxn modelId="{8D3B94B1-FD57-4F00-BF03-5C823C16F20C}" type="presOf" srcId="{E59368D6-E1B2-4840-AC4F-9D9095A326F4}" destId="{3FC6137B-3432-4BA7-B97D-B1FAD2B02F25}" srcOrd="0" destOrd="0" presId="urn:microsoft.com/office/officeart/2008/layout/LinedList"/>
    <dgm:cxn modelId="{AB463996-582B-497D-A886-D70FAF038E17}" srcId="{E970A4D1-377D-498F-93B8-E34AE42F2925}" destId="{05BDF62A-7947-4DA7-AD49-AE95B09C4FB4}" srcOrd="1" destOrd="0" parTransId="{2B779DC8-68D6-4C8C-A4B1-A5FD7DF43258}" sibTransId="{29D3233D-E372-410D-8D77-A46A3CFF6C6D}"/>
    <dgm:cxn modelId="{392B5389-5A09-4883-9106-6408FF329823}" type="presOf" srcId="{9F6C4856-DC53-45D0-A21A-56720287D636}" destId="{E7328FD4-BA3D-4A43-9557-3B98A6C6171F}" srcOrd="0" destOrd="0" presId="urn:microsoft.com/office/officeart/2008/layout/LinedList"/>
    <dgm:cxn modelId="{B1BC30C0-AE09-4352-A776-DE88AA96368B}" type="presOf" srcId="{E970A4D1-377D-498F-93B8-E34AE42F2925}" destId="{9E5987C6-DCFE-4C53-867F-002CB730F4A1}" srcOrd="0" destOrd="0" presId="urn:microsoft.com/office/officeart/2008/layout/LinedList"/>
    <dgm:cxn modelId="{2A7DDCB9-BF7F-4F9A-95A0-050FED30CE61}" srcId="{E970A4D1-377D-498F-93B8-E34AE42F2925}" destId="{F9E2BF62-3DDE-4837-BCB5-B704C752FA11}" srcOrd="0" destOrd="0" parTransId="{9D2C0176-0961-4425-A9CD-8495D869762E}" sibTransId="{38A2AE94-46C8-458D-B389-C0B4B6E210F6}"/>
    <dgm:cxn modelId="{8724A48D-7DB3-422A-AD14-9E494C5B6853}" type="presOf" srcId="{05BDF62A-7947-4DA7-AD49-AE95B09C4FB4}" destId="{24AEB84C-B785-4EC1-8508-A3DB50654A40}" srcOrd="0" destOrd="0" presId="urn:microsoft.com/office/officeart/2008/layout/LinedList"/>
    <dgm:cxn modelId="{0DC90A7D-30ED-41F0-B41D-2B3AE5290939}" type="presParOf" srcId="{3FC6137B-3432-4BA7-B97D-B1FAD2B02F25}" destId="{EB73A974-026D-4EFA-AAA4-11D8C02DF00D}" srcOrd="0" destOrd="0" presId="urn:microsoft.com/office/officeart/2008/layout/LinedList"/>
    <dgm:cxn modelId="{F34D15EC-4091-4B90-96A4-38F4E0F20C06}" type="presParOf" srcId="{3FC6137B-3432-4BA7-B97D-B1FAD2B02F25}" destId="{4DC1BCE8-1451-4BD8-8534-257A39D5BD38}" srcOrd="1" destOrd="0" presId="urn:microsoft.com/office/officeart/2008/layout/LinedList"/>
    <dgm:cxn modelId="{D630C350-6BB7-47AA-A559-723225BCDE26}" type="presParOf" srcId="{4DC1BCE8-1451-4BD8-8534-257A39D5BD38}" destId="{9E5987C6-DCFE-4C53-867F-002CB730F4A1}" srcOrd="0" destOrd="0" presId="urn:microsoft.com/office/officeart/2008/layout/LinedList"/>
    <dgm:cxn modelId="{E6B6C6E4-37E1-4E3C-B49C-CF95C530A525}" type="presParOf" srcId="{4DC1BCE8-1451-4BD8-8534-257A39D5BD38}" destId="{D34E178B-5DE0-458D-80BB-41D11ABC4B75}" srcOrd="1" destOrd="0" presId="urn:microsoft.com/office/officeart/2008/layout/LinedList"/>
    <dgm:cxn modelId="{025D642C-521C-4A50-95DA-938D36DE7754}" type="presParOf" srcId="{D34E178B-5DE0-458D-80BB-41D11ABC4B75}" destId="{9A0E6084-A739-43C1-8ECB-3D71A2BE3EC1}" srcOrd="0" destOrd="0" presId="urn:microsoft.com/office/officeart/2008/layout/LinedList"/>
    <dgm:cxn modelId="{7228289B-45D2-4D1C-B5F0-F23B37544CDA}" type="presParOf" srcId="{D34E178B-5DE0-458D-80BB-41D11ABC4B75}" destId="{D3591DBD-CD7F-40B7-A63C-E7A6C1A10A0B}" srcOrd="1" destOrd="0" presId="urn:microsoft.com/office/officeart/2008/layout/LinedList"/>
    <dgm:cxn modelId="{695B15F6-A3CC-4EB2-85B7-D3AD7841FB7F}" type="presParOf" srcId="{D3591DBD-CD7F-40B7-A63C-E7A6C1A10A0B}" destId="{244AE7C7-6F0F-4DA6-968C-78B96C357CC8}" srcOrd="0" destOrd="0" presId="urn:microsoft.com/office/officeart/2008/layout/LinedList"/>
    <dgm:cxn modelId="{03ECBE08-9353-4A43-850C-FC9FDADADEB7}" type="presParOf" srcId="{D3591DBD-CD7F-40B7-A63C-E7A6C1A10A0B}" destId="{6D495452-7FEB-43F4-9251-80C44A341223}" srcOrd="1" destOrd="0" presId="urn:microsoft.com/office/officeart/2008/layout/LinedList"/>
    <dgm:cxn modelId="{A94D9B95-A1AE-4DCC-AB9B-A2EE0B634161}" type="presParOf" srcId="{D3591DBD-CD7F-40B7-A63C-E7A6C1A10A0B}" destId="{0AEB4EC9-E4BD-4B54-AC77-7B4AC49B0625}" srcOrd="2" destOrd="0" presId="urn:microsoft.com/office/officeart/2008/layout/LinedList"/>
    <dgm:cxn modelId="{FA29CF78-85A2-424C-B695-8CFEE24E29BE}" type="presParOf" srcId="{D34E178B-5DE0-458D-80BB-41D11ABC4B75}" destId="{2E3ADF6F-81EF-4350-AE0D-22159C14EEC2}" srcOrd="2" destOrd="0" presId="urn:microsoft.com/office/officeart/2008/layout/LinedList"/>
    <dgm:cxn modelId="{57706B99-4C70-4F8C-A306-4E9938657766}" type="presParOf" srcId="{D34E178B-5DE0-458D-80BB-41D11ABC4B75}" destId="{338DC841-98C1-4A85-AD14-D977E0644A71}" srcOrd="3" destOrd="0" presId="urn:microsoft.com/office/officeart/2008/layout/LinedList"/>
    <dgm:cxn modelId="{AD8EE446-668D-441E-9532-6D3A3873E2B1}" type="presParOf" srcId="{D34E178B-5DE0-458D-80BB-41D11ABC4B75}" destId="{FF1777BB-E396-47CD-8206-C73A5D515ABC}" srcOrd="4" destOrd="0" presId="urn:microsoft.com/office/officeart/2008/layout/LinedList"/>
    <dgm:cxn modelId="{67F0EB11-8D28-4F4D-BCFF-212EB1BA7624}" type="presParOf" srcId="{FF1777BB-E396-47CD-8206-C73A5D515ABC}" destId="{60AA4DB8-6982-4DA9-86B2-49A067AC6492}" srcOrd="0" destOrd="0" presId="urn:microsoft.com/office/officeart/2008/layout/LinedList"/>
    <dgm:cxn modelId="{A1C9930F-BCCD-4938-A8C7-628B36DF7C3A}" type="presParOf" srcId="{FF1777BB-E396-47CD-8206-C73A5D515ABC}" destId="{24AEB84C-B785-4EC1-8508-A3DB50654A40}" srcOrd="1" destOrd="0" presId="urn:microsoft.com/office/officeart/2008/layout/LinedList"/>
    <dgm:cxn modelId="{40275155-A705-46D6-A81E-A87F1C175A38}" type="presParOf" srcId="{FF1777BB-E396-47CD-8206-C73A5D515ABC}" destId="{F687C798-C711-46C6-AC19-06896145E818}" srcOrd="2" destOrd="0" presId="urn:microsoft.com/office/officeart/2008/layout/LinedList"/>
    <dgm:cxn modelId="{83778B87-44D7-4734-91A5-D24DAFC3DF35}" type="presParOf" srcId="{D34E178B-5DE0-458D-80BB-41D11ABC4B75}" destId="{1F45008A-8D54-4E97-8653-14B617460703}" srcOrd="5" destOrd="0" presId="urn:microsoft.com/office/officeart/2008/layout/LinedList"/>
    <dgm:cxn modelId="{3DDE0279-E3B2-40C4-A7CF-341743059CA2}" type="presParOf" srcId="{D34E178B-5DE0-458D-80BB-41D11ABC4B75}" destId="{0ABEB278-AC5A-4ADD-868F-DA1C1A69D968}" srcOrd="6" destOrd="0" presId="urn:microsoft.com/office/officeart/2008/layout/LinedList"/>
    <dgm:cxn modelId="{64994DC6-72A6-4B29-B2AC-7FC3ED6CA10E}" type="presParOf" srcId="{D34E178B-5DE0-458D-80BB-41D11ABC4B75}" destId="{6D73ABB7-8ACD-44AE-9D26-E6B00A4D3E65}" srcOrd="7" destOrd="0" presId="urn:microsoft.com/office/officeart/2008/layout/LinedList"/>
    <dgm:cxn modelId="{3F23DCCB-6C89-4613-9484-D857647B770B}" type="presParOf" srcId="{6D73ABB7-8ACD-44AE-9D26-E6B00A4D3E65}" destId="{3FF93C9D-420C-40AB-BA75-6D7C34EBA74F}" srcOrd="0" destOrd="0" presId="urn:microsoft.com/office/officeart/2008/layout/LinedList"/>
    <dgm:cxn modelId="{B76A6117-C489-41F2-A10A-1C05B919A517}" type="presParOf" srcId="{6D73ABB7-8ACD-44AE-9D26-E6B00A4D3E65}" destId="{E7328FD4-BA3D-4A43-9557-3B98A6C6171F}" srcOrd="1" destOrd="0" presId="urn:microsoft.com/office/officeart/2008/layout/LinedList"/>
    <dgm:cxn modelId="{89323391-CFFC-48C3-9CB3-046D1B43838D}" type="presParOf" srcId="{6D73ABB7-8ACD-44AE-9D26-E6B00A4D3E65}" destId="{6F13A05B-86BC-4160-9F86-D0D04DC4AE8C}" srcOrd="2" destOrd="0" presId="urn:microsoft.com/office/officeart/2008/layout/LinedList"/>
    <dgm:cxn modelId="{3CF0425B-68AB-4AAE-9DA3-A7E7BCE8BDF9}" type="presParOf" srcId="{D34E178B-5DE0-458D-80BB-41D11ABC4B75}" destId="{7F749F19-049C-4F91-84B2-75C158DC6428}" srcOrd="8" destOrd="0" presId="urn:microsoft.com/office/officeart/2008/layout/LinedList"/>
    <dgm:cxn modelId="{B88E00E1-81AF-4CD1-A072-84F853274E54}" type="presParOf" srcId="{D34E178B-5DE0-458D-80BB-41D11ABC4B75}" destId="{8D98B75D-4F38-4E6F-8048-7D4C2686E737}" srcOrd="9"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8DFE09-1BCC-49BE-9849-E98BB5DF68C0}" type="doc">
      <dgm:prSet loTypeId="urn:microsoft.com/office/officeart/2005/8/layout/hProcess11" loCatId="process" qsTypeId="urn:microsoft.com/office/officeart/2005/8/quickstyle/simple1" qsCatId="simple" csTypeId="urn:microsoft.com/office/officeart/2005/8/colors/accent1_2" csCatId="accent1" phldr="1"/>
      <dgm:spPr/>
    </dgm:pt>
    <dgm:pt modelId="{69AA0AB9-7379-488A-806C-E9665533FAF6}">
      <dgm:prSet phldrT="[Text]"/>
      <dgm:spPr/>
      <dgm:t>
        <a:bodyPr/>
        <a:lstStyle/>
        <a:p>
          <a:r>
            <a:rPr lang="en-US" dirty="0" smtClean="0">
              <a:solidFill>
                <a:schemeClr val="accent1"/>
              </a:solidFill>
            </a:rPr>
            <a:t>12/96 </a:t>
          </a:r>
        </a:p>
        <a:p>
          <a:r>
            <a:rPr lang="en-US" dirty="0" smtClean="0">
              <a:solidFill>
                <a:schemeClr val="accent1"/>
              </a:solidFill>
            </a:rPr>
            <a:t>ADVISED TO HAVE SLEEP STUDY</a:t>
          </a:r>
          <a:endParaRPr lang="en-US" dirty="0">
            <a:solidFill>
              <a:schemeClr val="accent1"/>
            </a:solidFill>
          </a:endParaRPr>
        </a:p>
      </dgm:t>
    </dgm:pt>
    <dgm:pt modelId="{646E83E4-20DE-42ED-916F-1ADE21EBBD42}" type="parTrans" cxnId="{CAB39049-93FF-4FA6-9B91-97D3A2DC022F}">
      <dgm:prSet/>
      <dgm:spPr/>
      <dgm:t>
        <a:bodyPr/>
        <a:lstStyle/>
        <a:p>
          <a:endParaRPr lang="en-US"/>
        </a:p>
      </dgm:t>
    </dgm:pt>
    <dgm:pt modelId="{D4543AC4-FC3C-4750-A526-75CE08F5B218}" type="sibTrans" cxnId="{CAB39049-93FF-4FA6-9B91-97D3A2DC022F}">
      <dgm:prSet/>
      <dgm:spPr/>
      <dgm:t>
        <a:bodyPr/>
        <a:lstStyle/>
        <a:p>
          <a:endParaRPr lang="en-US"/>
        </a:p>
      </dgm:t>
    </dgm:pt>
    <dgm:pt modelId="{D22BE418-B216-4830-9338-E0B0B99C8E14}">
      <dgm:prSet phldrT="[Text]"/>
      <dgm:spPr>
        <a:solidFill>
          <a:srgbClr val="990000"/>
        </a:solidFill>
        <a:effectLst>
          <a:glow rad="228600">
            <a:schemeClr val="accent2">
              <a:satMod val="175000"/>
              <a:alpha val="40000"/>
            </a:schemeClr>
          </a:glow>
        </a:effectLst>
      </dgm:spPr>
      <dgm:t>
        <a:bodyPr/>
        <a:lstStyle/>
        <a:p>
          <a:r>
            <a:rPr lang="en-US" dirty="0" smtClean="0"/>
            <a:t>7/97 </a:t>
          </a:r>
        </a:p>
        <a:p>
          <a:r>
            <a:rPr lang="en-US" dirty="0" smtClean="0"/>
            <a:t>UTAH CRASH, </a:t>
          </a:r>
        </a:p>
        <a:p>
          <a:r>
            <a:rPr lang="en-US" dirty="0" smtClean="0"/>
            <a:t>2 TROOPERS INJURED</a:t>
          </a:r>
          <a:endParaRPr lang="en-US" dirty="0"/>
        </a:p>
      </dgm:t>
    </dgm:pt>
    <dgm:pt modelId="{F8C580FB-EF81-4F4D-8C95-2F80F32EA62A}" type="parTrans" cxnId="{86CB2DBF-F31C-4214-BF2B-43AFC07ED2DA}">
      <dgm:prSet/>
      <dgm:spPr/>
      <dgm:t>
        <a:bodyPr/>
        <a:lstStyle/>
        <a:p>
          <a:endParaRPr lang="en-US"/>
        </a:p>
      </dgm:t>
    </dgm:pt>
    <dgm:pt modelId="{C65518CF-9C33-482B-AD77-D90C8D454BF9}" type="sibTrans" cxnId="{86CB2DBF-F31C-4214-BF2B-43AFC07ED2DA}">
      <dgm:prSet/>
      <dgm:spPr/>
      <dgm:t>
        <a:bodyPr/>
        <a:lstStyle/>
        <a:p>
          <a:endParaRPr lang="en-US"/>
        </a:p>
      </dgm:t>
    </dgm:pt>
    <dgm:pt modelId="{514EFEFA-59A2-449A-A4F8-9A46DAA6D5AE}">
      <dgm:prSet phldrT="[Text]"/>
      <dgm:spPr/>
      <dgm:t>
        <a:bodyPr/>
        <a:lstStyle/>
        <a:p>
          <a:r>
            <a:rPr lang="en-US" dirty="0" smtClean="0">
              <a:solidFill>
                <a:srgbClr val="00B050"/>
              </a:solidFill>
            </a:rPr>
            <a:t>8/97</a:t>
          </a:r>
        </a:p>
        <a:p>
          <a:r>
            <a:rPr lang="en-US" b="1" dirty="0" smtClean="0">
              <a:solidFill>
                <a:srgbClr val="00B050"/>
              </a:solidFill>
            </a:rPr>
            <a:t>OSA DIAGNOSED</a:t>
          </a:r>
          <a:endParaRPr lang="en-US" b="1" dirty="0">
            <a:solidFill>
              <a:srgbClr val="00B050"/>
            </a:solidFill>
          </a:endParaRPr>
        </a:p>
      </dgm:t>
    </dgm:pt>
    <dgm:pt modelId="{ADADCDA2-79B0-4595-B2DE-03B56231758C}" type="parTrans" cxnId="{B989AF60-370F-4912-8A64-1DD83E3A5883}">
      <dgm:prSet/>
      <dgm:spPr/>
      <dgm:t>
        <a:bodyPr/>
        <a:lstStyle/>
        <a:p>
          <a:endParaRPr lang="en-US"/>
        </a:p>
      </dgm:t>
    </dgm:pt>
    <dgm:pt modelId="{417B424E-FC75-48AE-9CFC-2CAD732C95FF}" type="sibTrans" cxnId="{B989AF60-370F-4912-8A64-1DD83E3A5883}">
      <dgm:prSet/>
      <dgm:spPr/>
      <dgm:t>
        <a:bodyPr/>
        <a:lstStyle/>
        <a:p>
          <a:endParaRPr lang="en-US"/>
        </a:p>
      </dgm:t>
    </dgm:pt>
    <dgm:pt modelId="{201ECD98-2CBC-41EA-9561-1F33946334E0}">
      <dgm:prSet phldrT="[Text]"/>
      <dgm:spPr/>
      <dgm:t>
        <a:bodyPr/>
        <a:lstStyle/>
        <a:p>
          <a:r>
            <a:rPr lang="en-US" dirty="0" smtClean="0">
              <a:solidFill>
                <a:srgbClr val="FFC000"/>
              </a:solidFill>
            </a:rPr>
            <a:t>9/97 </a:t>
          </a:r>
        </a:p>
        <a:p>
          <a:r>
            <a:rPr lang="en-US" dirty="0" smtClean="0">
              <a:solidFill>
                <a:srgbClr val="FFC000"/>
              </a:solidFill>
            </a:rPr>
            <a:t>SURGERY  WITH NO FOLLOW UP</a:t>
          </a:r>
          <a:endParaRPr lang="en-US" dirty="0">
            <a:solidFill>
              <a:srgbClr val="FFC000"/>
            </a:solidFill>
          </a:endParaRPr>
        </a:p>
      </dgm:t>
    </dgm:pt>
    <dgm:pt modelId="{51EF41BA-44B9-491E-A17E-058718EBE238}" type="parTrans" cxnId="{CA4D8AA6-22B7-4416-8286-A7D3DB6BBB64}">
      <dgm:prSet/>
      <dgm:spPr/>
      <dgm:t>
        <a:bodyPr/>
        <a:lstStyle/>
        <a:p>
          <a:endParaRPr lang="en-US"/>
        </a:p>
      </dgm:t>
    </dgm:pt>
    <dgm:pt modelId="{4B432619-4A73-41EC-8609-011502108ABB}" type="sibTrans" cxnId="{CA4D8AA6-22B7-4416-8286-A7D3DB6BBB64}">
      <dgm:prSet/>
      <dgm:spPr/>
      <dgm:t>
        <a:bodyPr/>
        <a:lstStyle/>
        <a:p>
          <a:endParaRPr lang="en-US"/>
        </a:p>
      </dgm:t>
    </dgm:pt>
    <dgm:pt modelId="{421CFC64-869B-4C98-B4B4-7D93CCFD860A}">
      <dgm:prSet phldrT="[Text]"/>
      <dgm:spPr/>
      <dgm:t>
        <a:bodyPr/>
        <a:lstStyle/>
        <a:p>
          <a:r>
            <a:rPr lang="en-US" dirty="0" smtClean="0">
              <a:solidFill>
                <a:schemeClr val="accent1"/>
              </a:solidFill>
            </a:rPr>
            <a:t>8/99 </a:t>
          </a:r>
        </a:p>
        <a:p>
          <a:r>
            <a:rPr lang="en-US" dirty="0" smtClean="0">
              <a:solidFill>
                <a:schemeClr val="accent1"/>
              </a:solidFill>
            </a:rPr>
            <a:t>DOES NOT REPORT OSA, LOW THYROID OR THYROID MEDICINE;</a:t>
          </a:r>
          <a:r>
            <a:rPr lang="en-US" dirty="0" smtClean="0"/>
            <a:t> </a:t>
          </a:r>
        </a:p>
        <a:p>
          <a:r>
            <a:rPr lang="en-US" b="1" dirty="0" smtClean="0">
              <a:solidFill>
                <a:schemeClr val="accent1"/>
              </a:solidFill>
            </a:rPr>
            <a:t>CDL RENEWED</a:t>
          </a:r>
          <a:endParaRPr lang="en-US" b="1" dirty="0">
            <a:solidFill>
              <a:schemeClr val="accent1"/>
            </a:solidFill>
          </a:endParaRPr>
        </a:p>
      </dgm:t>
    </dgm:pt>
    <dgm:pt modelId="{40184245-1E21-4BD4-8D20-0FC924D8F949}" type="parTrans" cxnId="{9EB7D86C-315E-415D-A8B9-FC69480AF402}">
      <dgm:prSet/>
      <dgm:spPr/>
      <dgm:t>
        <a:bodyPr/>
        <a:lstStyle/>
        <a:p>
          <a:endParaRPr lang="en-US"/>
        </a:p>
      </dgm:t>
    </dgm:pt>
    <dgm:pt modelId="{E89CF9D4-1A1C-4678-96FB-CF5B0FE3512F}" type="sibTrans" cxnId="{9EB7D86C-315E-415D-A8B9-FC69480AF402}">
      <dgm:prSet/>
      <dgm:spPr/>
      <dgm:t>
        <a:bodyPr/>
        <a:lstStyle/>
        <a:p>
          <a:endParaRPr lang="en-US"/>
        </a:p>
      </dgm:t>
    </dgm:pt>
    <dgm:pt modelId="{FF11AEC0-E554-40D2-A8FC-443884030CA1}">
      <dgm:prSet phldrT="[Text]"/>
      <dgm:spPr>
        <a:solidFill>
          <a:srgbClr val="990000"/>
        </a:solidFill>
        <a:ln>
          <a:solidFill>
            <a:srgbClr val="C00000"/>
          </a:solidFill>
        </a:ln>
        <a:effectLst>
          <a:glow rad="228600">
            <a:schemeClr val="accent2">
              <a:satMod val="175000"/>
              <a:alpha val="40000"/>
            </a:schemeClr>
          </a:glow>
        </a:effectLst>
      </dgm:spPr>
      <dgm:t>
        <a:bodyPr/>
        <a:lstStyle/>
        <a:p>
          <a:r>
            <a:rPr lang="en-US" dirty="0" smtClean="0"/>
            <a:t>7/26/00 </a:t>
          </a:r>
        </a:p>
        <a:p>
          <a:r>
            <a:rPr lang="en-US" dirty="0" smtClean="0"/>
            <a:t>CRASH, </a:t>
          </a:r>
        </a:p>
        <a:p>
          <a:r>
            <a:rPr lang="en-US" dirty="0" smtClean="0"/>
            <a:t>DEATH OF STATE TROOPER</a:t>
          </a:r>
          <a:endParaRPr lang="en-US" dirty="0"/>
        </a:p>
      </dgm:t>
    </dgm:pt>
    <dgm:pt modelId="{B13109F1-4A62-4E33-8F1D-720C3A305E32}" type="parTrans" cxnId="{B8378C16-C493-4674-8098-48B638E165C4}">
      <dgm:prSet/>
      <dgm:spPr/>
      <dgm:t>
        <a:bodyPr/>
        <a:lstStyle/>
        <a:p>
          <a:endParaRPr lang="en-US"/>
        </a:p>
      </dgm:t>
    </dgm:pt>
    <dgm:pt modelId="{B072FD1C-C2A5-4BEC-AE1B-D64CC552C134}" type="sibTrans" cxnId="{B8378C16-C493-4674-8098-48B638E165C4}">
      <dgm:prSet/>
      <dgm:spPr/>
      <dgm:t>
        <a:bodyPr/>
        <a:lstStyle/>
        <a:p>
          <a:endParaRPr lang="en-US"/>
        </a:p>
      </dgm:t>
    </dgm:pt>
    <dgm:pt modelId="{0D4FA647-24AE-4457-A0C4-5F110E126D6B}" type="pres">
      <dgm:prSet presAssocID="{E38DFE09-1BCC-49BE-9849-E98BB5DF68C0}" presName="Name0" presStyleCnt="0">
        <dgm:presLayoutVars>
          <dgm:dir/>
          <dgm:resizeHandles val="exact"/>
        </dgm:presLayoutVars>
      </dgm:prSet>
      <dgm:spPr/>
    </dgm:pt>
    <dgm:pt modelId="{F1963812-D2BC-482E-A057-E66C119F968E}" type="pres">
      <dgm:prSet presAssocID="{E38DFE09-1BCC-49BE-9849-E98BB5DF68C0}" presName="arrow" presStyleLbl="bgShp" presStyleIdx="0" presStyleCnt="1"/>
      <dgm:spPr>
        <a:solidFill>
          <a:schemeClr val="accent5">
            <a:lumMod val="50000"/>
          </a:schemeClr>
        </a:solidFill>
      </dgm:spPr>
    </dgm:pt>
    <dgm:pt modelId="{6E42F9BA-7121-4801-85B1-5385793234AB}" type="pres">
      <dgm:prSet presAssocID="{E38DFE09-1BCC-49BE-9849-E98BB5DF68C0}" presName="points" presStyleCnt="0"/>
      <dgm:spPr/>
    </dgm:pt>
    <dgm:pt modelId="{94133BD7-150C-4D27-9A25-A35388E9ED34}" type="pres">
      <dgm:prSet presAssocID="{69AA0AB9-7379-488A-806C-E9665533FAF6}" presName="compositeA" presStyleCnt="0"/>
      <dgm:spPr/>
    </dgm:pt>
    <dgm:pt modelId="{3753EAD4-ED0F-4017-A539-0765AEC68FBD}" type="pres">
      <dgm:prSet presAssocID="{69AA0AB9-7379-488A-806C-E9665533FAF6}" presName="textA" presStyleLbl="revTx" presStyleIdx="0" presStyleCnt="6">
        <dgm:presLayoutVars>
          <dgm:bulletEnabled val="1"/>
        </dgm:presLayoutVars>
      </dgm:prSet>
      <dgm:spPr/>
      <dgm:t>
        <a:bodyPr/>
        <a:lstStyle/>
        <a:p>
          <a:endParaRPr lang="en-US"/>
        </a:p>
      </dgm:t>
    </dgm:pt>
    <dgm:pt modelId="{B8CB67E9-AB4F-4411-840A-EAC4E333D563}" type="pres">
      <dgm:prSet presAssocID="{69AA0AB9-7379-488A-806C-E9665533FAF6}" presName="circleA" presStyleLbl="node1" presStyleIdx="0" presStyleCnt="6" custLinFactNeighborY="-68518"/>
      <dgm:spPr>
        <a:prstGeom prst="flowChartExtract">
          <a:avLst/>
        </a:prstGeom>
        <a:solidFill>
          <a:srgbClr val="0070C0"/>
        </a:solidFill>
      </dgm:spPr>
    </dgm:pt>
    <dgm:pt modelId="{F94FEF3F-8C21-45FF-8786-2F9FBFC186FB}" type="pres">
      <dgm:prSet presAssocID="{69AA0AB9-7379-488A-806C-E9665533FAF6}" presName="spaceA" presStyleCnt="0"/>
      <dgm:spPr/>
    </dgm:pt>
    <dgm:pt modelId="{D93E198E-D805-4990-8AE2-7AF3E96D9AF8}" type="pres">
      <dgm:prSet presAssocID="{D4543AC4-FC3C-4750-A526-75CE08F5B218}" presName="space" presStyleCnt="0"/>
      <dgm:spPr/>
    </dgm:pt>
    <dgm:pt modelId="{622023B8-5114-411A-8316-46C172CDDCC0}" type="pres">
      <dgm:prSet presAssocID="{D22BE418-B216-4830-9338-E0B0B99C8E14}" presName="compositeB" presStyleCnt="0"/>
      <dgm:spPr/>
    </dgm:pt>
    <dgm:pt modelId="{8AAA8634-EDA7-42BF-A8FF-9BECDB0E297B}" type="pres">
      <dgm:prSet presAssocID="{D22BE418-B216-4830-9338-E0B0B99C8E14}" presName="textB" presStyleLbl="revTx" presStyleIdx="1" presStyleCnt="6" custScaleY="66666" custLinFactNeighborX="1725" custLinFactNeighborY="-22223">
        <dgm:presLayoutVars>
          <dgm:bulletEnabled val="1"/>
        </dgm:presLayoutVars>
      </dgm:prSet>
      <dgm:spPr/>
      <dgm:t>
        <a:bodyPr/>
        <a:lstStyle/>
        <a:p>
          <a:endParaRPr lang="en-US"/>
        </a:p>
      </dgm:t>
    </dgm:pt>
    <dgm:pt modelId="{7E5B8867-4332-49A3-BA9D-90936AECF68D}" type="pres">
      <dgm:prSet presAssocID="{D22BE418-B216-4830-9338-E0B0B99C8E14}" presName="circleB" presStyleLbl="node1" presStyleIdx="1" presStyleCnt="6" custFlipVert="1" custLinFactNeighborY="-2318"/>
      <dgm:spPr>
        <a:prstGeom prst="irregularSeal1">
          <a:avLst/>
        </a:prstGeom>
        <a:solidFill>
          <a:srgbClr val="FFFF66"/>
        </a:solidFill>
        <a:ln>
          <a:solidFill>
            <a:srgbClr val="C00000"/>
          </a:solidFill>
        </a:ln>
      </dgm:spPr>
    </dgm:pt>
    <dgm:pt modelId="{F350E902-B20B-4889-B663-9D613D70729A}" type="pres">
      <dgm:prSet presAssocID="{D22BE418-B216-4830-9338-E0B0B99C8E14}" presName="spaceB" presStyleCnt="0"/>
      <dgm:spPr/>
    </dgm:pt>
    <dgm:pt modelId="{83E4E56B-7665-4525-9F60-8054BEA6F162}" type="pres">
      <dgm:prSet presAssocID="{C65518CF-9C33-482B-AD77-D90C8D454BF9}" presName="space" presStyleCnt="0"/>
      <dgm:spPr/>
    </dgm:pt>
    <dgm:pt modelId="{0FBC5901-90D0-4F64-8D1C-51461F97A4C2}" type="pres">
      <dgm:prSet presAssocID="{514EFEFA-59A2-449A-A4F8-9A46DAA6D5AE}" presName="compositeA" presStyleCnt="0"/>
      <dgm:spPr/>
    </dgm:pt>
    <dgm:pt modelId="{ACC521A6-2583-445D-8CA1-CAB4F5619FE6}" type="pres">
      <dgm:prSet presAssocID="{514EFEFA-59A2-449A-A4F8-9A46DAA6D5AE}" presName="textA" presStyleLbl="revTx" presStyleIdx="2" presStyleCnt="6">
        <dgm:presLayoutVars>
          <dgm:bulletEnabled val="1"/>
        </dgm:presLayoutVars>
      </dgm:prSet>
      <dgm:spPr/>
      <dgm:t>
        <a:bodyPr/>
        <a:lstStyle/>
        <a:p>
          <a:endParaRPr lang="en-US"/>
        </a:p>
      </dgm:t>
    </dgm:pt>
    <dgm:pt modelId="{4C225049-CF86-492E-8680-9B68B93C9047}" type="pres">
      <dgm:prSet presAssocID="{514EFEFA-59A2-449A-A4F8-9A46DAA6D5AE}" presName="circleA" presStyleLbl="node1" presStyleIdx="2" presStyleCnt="6" custLinFactNeighborY="-68518"/>
      <dgm:spPr>
        <a:prstGeom prst="flowChartExtract">
          <a:avLst/>
        </a:prstGeom>
        <a:solidFill>
          <a:srgbClr val="00B050"/>
        </a:solidFill>
      </dgm:spPr>
    </dgm:pt>
    <dgm:pt modelId="{7759CF17-2596-4BFA-B19F-11CE688F4146}" type="pres">
      <dgm:prSet presAssocID="{514EFEFA-59A2-449A-A4F8-9A46DAA6D5AE}" presName="spaceA" presStyleCnt="0"/>
      <dgm:spPr/>
    </dgm:pt>
    <dgm:pt modelId="{9A9B2C57-4DFA-43D0-9800-4099348C81B5}" type="pres">
      <dgm:prSet presAssocID="{417B424E-FC75-48AE-9CFC-2CAD732C95FF}" presName="space" presStyleCnt="0"/>
      <dgm:spPr/>
    </dgm:pt>
    <dgm:pt modelId="{243FE675-5795-48C8-B289-188B7BCBA875}" type="pres">
      <dgm:prSet presAssocID="{201ECD98-2CBC-41EA-9561-1F33946334E0}" presName="compositeB" presStyleCnt="0"/>
      <dgm:spPr/>
    </dgm:pt>
    <dgm:pt modelId="{26707957-20B3-4684-8486-29B72A5BC170}" type="pres">
      <dgm:prSet presAssocID="{201ECD98-2CBC-41EA-9561-1F33946334E0}" presName="textB" presStyleLbl="revTx" presStyleIdx="3" presStyleCnt="6">
        <dgm:presLayoutVars>
          <dgm:bulletEnabled val="1"/>
        </dgm:presLayoutVars>
      </dgm:prSet>
      <dgm:spPr/>
      <dgm:t>
        <a:bodyPr/>
        <a:lstStyle/>
        <a:p>
          <a:endParaRPr lang="en-US"/>
        </a:p>
      </dgm:t>
    </dgm:pt>
    <dgm:pt modelId="{06DB0F0A-1DF6-428E-B9E6-6ACB3CF9A40A}" type="pres">
      <dgm:prSet presAssocID="{201ECD98-2CBC-41EA-9561-1F33946334E0}" presName="circleB" presStyleLbl="node1" presStyleIdx="3" presStyleCnt="6" custFlipVert="1" custLinFactNeighborY="34488"/>
      <dgm:spPr>
        <a:prstGeom prst="flowChartExtract">
          <a:avLst/>
        </a:prstGeom>
        <a:solidFill>
          <a:srgbClr val="FFC000"/>
        </a:solidFill>
      </dgm:spPr>
    </dgm:pt>
    <dgm:pt modelId="{879D7126-BAFD-4319-BD73-09A53D34B831}" type="pres">
      <dgm:prSet presAssocID="{201ECD98-2CBC-41EA-9561-1F33946334E0}" presName="spaceB" presStyleCnt="0"/>
      <dgm:spPr/>
    </dgm:pt>
    <dgm:pt modelId="{20CFDCBF-E8E6-44F7-9D38-E6392854FF4F}" type="pres">
      <dgm:prSet presAssocID="{4B432619-4A73-41EC-8609-011502108ABB}" presName="space" presStyleCnt="0"/>
      <dgm:spPr/>
    </dgm:pt>
    <dgm:pt modelId="{85AB24B5-3DD7-4F47-8DE0-35A548A52745}" type="pres">
      <dgm:prSet presAssocID="{421CFC64-869B-4C98-B4B4-7D93CCFD860A}" presName="compositeA" presStyleCnt="0"/>
      <dgm:spPr/>
    </dgm:pt>
    <dgm:pt modelId="{EE2F19A2-4C89-478A-98DD-06A33B0D92E0}" type="pres">
      <dgm:prSet presAssocID="{421CFC64-869B-4C98-B4B4-7D93CCFD860A}" presName="textA" presStyleLbl="revTx" presStyleIdx="4" presStyleCnt="6" custScaleX="98184">
        <dgm:presLayoutVars>
          <dgm:bulletEnabled val="1"/>
        </dgm:presLayoutVars>
      </dgm:prSet>
      <dgm:spPr/>
      <dgm:t>
        <a:bodyPr/>
        <a:lstStyle/>
        <a:p>
          <a:endParaRPr lang="en-US"/>
        </a:p>
      </dgm:t>
    </dgm:pt>
    <dgm:pt modelId="{0B5A9872-913A-4753-A80C-94F7475722D4}" type="pres">
      <dgm:prSet presAssocID="{421CFC64-869B-4C98-B4B4-7D93CCFD860A}" presName="circleA" presStyleLbl="node1" presStyleIdx="4" presStyleCnt="6" custLinFactNeighborY="-68518"/>
      <dgm:spPr>
        <a:prstGeom prst="flowChartExtract">
          <a:avLst/>
        </a:prstGeom>
      </dgm:spPr>
    </dgm:pt>
    <dgm:pt modelId="{CE6B981C-1A05-4592-9BDB-3339D9B24EAD}" type="pres">
      <dgm:prSet presAssocID="{421CFC64-869B-4C98-B4B4-7D93CCFD860A}" presName="spaceA" presStyleCnt="0"/>
      <dgm:spPr/>
    </dgm:pt>
    <dgm:pt modelId="{476565CD-E39B-4C23-A827-8A3E38A2193D}" type="pres">
      <dgm:prSet presAssocID="{E89CF9D4-1A1C-4678-96FB-CF5B0FE3512F}" presName="space" presStyleCnt="0"/>
      <dgm:spPr/>
    </dgm:pt>
    <dgm:pt modelId="{61FA085D-14C2-4EBC-B954-EA304FCDE2A5}" type="pres">
      <dgm:prSet presAssocID="{FF11AEC0-E554-40D2-A8FC-443884030CA1}" presName="compositeB" presStyleCnt="0"/>
      <dgm:spPr/>
    </dgm:pt>
    <dgm:pt modelId="{881AF856-24CC-410D-BD7A-087161DEFC23}" type="pres">
      <dgm:prSet presAssocID="{FF11AEC0-E554-40D2-A8FC-443884030CA1}" presName="textB" presStyleLbl="revTx" presStyleIdx="5" presStyleCnt="6" custScaleY="68750" custLinFactNeighborY="-19965">
        <dgm:presLayoutVars>
          <dgm:bulletEnabled val="1"/>
        </dgm:presLayoutVars>
      </dgm:prSet>
      <dgm:spPr/>
      <dgm:t>
        <a:bodyPr/>
        <a:lstStyle/>
        <a:p>
          <a:endParaRPr lang="en-US"/>
        </a:p>
      </dgm:t>
    </dgm:pt>
    <dgm:pt modelId="{6830588C-4807-4AAE-AC8D-3AC1022E347D}" type="pres">
      <dgm:prSet presAssocID="{FF11AEC0-E554-40D2-A8FC-443884030CA1}" presName="circleB" presStyleLbl="node1" presStyleIdx="5" presStyleCnt="6" custFlipVert="1" custLinFactNeighborY="-2318"/>
      <dgm:spPr>
        <a:prstGeom prst="irregularSeal1">
          <a:avLst/>
        </a:prstGeom>
        <a:solidFill>
          <a:srgbClr val="FFFF66"/>
        </a:solidFill>
        <a:ln>
          <a:solidFill>
            <a:srgbClr val="C00000"/>
          </a:solidFill>
        </a:ln>
      </dgm:spPr>
    </dgm:pt>
    <dgm:pt modelId="{9D5BE711-ECA6-4F15-9204-025A5E190D79}" type="pres">
      <dgm:prSet presAssocID="{FF11AEC0-E554-40D2-A8FC-443884030CA1}" presName="spaceB" presStyleCnt="0"/>
      <dgm:spPr/>
    </dgm:pt>
  </dgm:ptLst>
  <dgm:cxnLst>
    <dgm:cxn modelId="{663D37C6-74EF-4454-B8BC-C8CE19B776DA}" type="presOf" srcId="{E38DFE09-1BCC-49BE-9849-E98BB5DF68C0}" destId="{0D4FA647-24AE-4457-A0C4-5F110E126D6B}" srcOrd="0" destOrd="0" presId="urn:microsoft.com/office/officeart/2005/8/layout/hProcess11"/>
    <dgm:cxn modelId="{26A1904A-5887-4C05-9703-AFA44A7FFF36}" type="presOf" srcId="{FF11AEC0-E554-40D2-A8FC-443884030CA1}" destId="{881AF856-24CC-410D-BD7A-087161DEFC23}" srcOrd="0" destOrd="0" presId="urn:microsoft.com/office/officeart/2005/8/layout/hProcess11"/>
    <dgm:cxn modelId="{9EB7D86C-315E-415D-A8B9-FC69480AF402}" srcId="{E38DFE09-1BCC-49BE-9849-E98BB5DF68C0}" destId="{421CFC64-869B-4C98-B4B4-7D93CCFD860A}" srcOrd="4" destOrd="0" parTransId="{40184245-1E21-4BD4-8D20-0FC924D8F949}" sibTransId="{E89CF9D4-1A1C-4678-96FB-CF5B0FE3512F}"/>
    <dgm:cxn modelId="{2397F22C-0A3F-4CAF-AB81-6A59A4D56C10}" type="presOf" srcId="{D22BE418-B216-4830-9338-E0B0B99C8E14}" destId="{8AAA8634-EDA7-42BF-A8FF-9BECDB0E297B}" srcOrd="0" destOrd="0" presId="urn:microsoft.com/office/officeart/2005/8/layout/hProcess11"/>
    <dgm:cxn modelId="{DAD24F61-0B65-4BB9-9C2E-425753004678}" type="presOf" srcId="{201ECD98-2CBC-41EA-9561-1F33946334E0}" destId="{26707957-20B3-4684-8486-29B72A5BC170}" srcOrd="0" destOrd="0" presId="urn:microsoft.com/office/officeart/2005/8/layout/hProcess11"/>
    <dgm:cxn modelId="{CA4D8AA6-22B7-4416-8286-A7D3DB6BBB64}" srcId="{E38DFE09-1BCC-49BE-9849-E98BB5DF68C0}" destId="{201ECD98-2CBC-41EA-9561-1F33946334E0}" srcOrd="3" destOrd="0" parTransId="{51EF41BA-44B9-491E-A17E-058718EBE238}" sibTransId="{4B432619-4A73-41EC-8609-011502108ABB}"/>
    <dgm:cxn modelId="{B989AF60-370F-4912-8A64-1DD83E3A5883}" srcId="{E38DFE09-1BCC-49BE-9849-E98BB5DF68C0}" destId="{514EFEFA-59A2-449A-A4F8-9A46DAA6D5AE}" srcOrd="2" destOrd="0" parTransId="{ADADCDA2-79B0-4595-B2DE-03B56231758C}" sibTransId="{417B424E-FC75-48AE-9CFC-2CAD732C95FF}"/>
    <dgm:cxn modelId="{5A0E3A50-DEE9-4383-8E2E-98685CC2E183}" type="presOf" srcId="{514EFEFA-59A2-449A-A4F8-9A46DAA6D5AE}" destId="{ACC521A6-2583-445D-8CA1-CAB4F5619FE6}" srcOrd="0" destOrd="0" presId="urn:microsoft.com/office/officeart/2005/8/layout/hProcess11"/>
    <dgm:cxn modelId="{660243C2-96E7-4483-A0D2-8F571870F327}" type="presOf" srcId="{69AA0AB9-7379-488A-806C-E9665533FAF6}" destId="{3753EAD4-ED0F-4017-A539-0765AEC68FBD}" srcOrd="0" destOrd="0" presId="urn:microsoft.com/office/officeart/2005/8/layout/hProcess11"/>
    <dgm:cxn modelId="{B8378C16-C493-4674-8098-48B638E165C4}" srcId="{E38DFE09-1BCC-49BE-9849-E98BB5DF68C0}" destId="{FF11AEC0-E554-40D2-A8FC-443884030CA1}" srcOrd="5" destOrd="0" parTransId="{B13109F1-4A62-4E33-8F1D-720C3A305E32}" sibTransId="{B072FD1C-C2A5-4BEC-AE1B-D64CC552C134}"/>
    <dgm:cxn modelId="{2488A724-0F3E-40FB-8D62-FC70E97C3A0C}" type="presOf" srcId="{421CFC64-869B-4C98-B4B4-7D93CCFD860A}" destId="{EE2F19A2-4C89-478A-98DD-06A33B0D92E0}" srcOrd="0" destOrd="0" presId="urn:microsoft.com/office/officeart/2005/8/layout/hProcess11"/>
    <dgm:cxn modelId="{CAB39049-93FF-4FA6-9B91-97D3A2DC022F}" srcId="{E38DFE09-1BCC-49BE-9849-E98BB5DF68C0}" destId="{69AA0AB9-7379-488A-806C-E9665533FAF6}" srcOrd="0" destOrd="0" parTransId="{646E83E4-20DE-42ED-916F-1ADE21EBBD42}" sibTransId="{D4543AC4-FC3C-4750-A526-75CE08F5B218}"/>
    <dgm:cxn modelId="{86CB2DBF-F31C-4214-BF2B-43AFC07ED2DA}" srcId="{E38DFE09-1BCC-49BE-9849-E98BB5DF68C0}" destId="{D22BE418-B216-4830-9338-E0B0B99C8E14}" srcOrd="1" destOrd="0" parTransId="{F8C580FB-EF81-4F4D-8C95-2F80F32EA62A}" sibTransId="{C65518CF-9C33-482B-AD77-D90C8D454BF9}"/>
    <dgm:cxn modelId="{0E4F677C-BFB9-475F-8349-5D4ED8217ACC}" type="presParOf" srcId="{0D4FA647-24AE-4457-A0C4-5F110E126D6B}" destId="{F1963812-D2BC-482E-A057-E66C119F968E}" srcOrd="0" destOrd="0" presId="urn:microsoft.com/office/officeart/2005/8/layout/hProcess11"/>
    <dgm:cxn modelId="{FE0985CB-F301-4EEC-8E83-930FDC11357E}" type="presParOf" srcId="{0D4FA647-24AE-4457-A0C4-5F110E126D6B}" destId="{6E42F9BA-7121-4801-85B1-5385793234AB}" srcOrd="1" destOrd="0" presId="urn:microsoft.com/office/officeart/2005/8/layout/hProcess11"/>
    <dgm:cxn modelId="{0579B4DA-7E7F-49FA-B44E-0233364B4DC8}" type="presParOf" srcId="{6E42F9BA-7121-4801-85B1-5385793234AB}" destId="{94133BD7-150C-4D27-9A25-A35388E9ED34}" srcOrd="0" destOrd="0" presId="urn:microsoft.com/office/officeart/2005/8/layout/hProcess11"/>
    <dgm:cxn modelId="{AEECB3EB-3C54-4239-B929-A9E79554C18C}" type="presParOf" srcId="{94133BD7-150C-4D27-9A25-A35388E9ED34}" destId="{3753EAD4-ED0F-4017-A539-0765AEC68FBD}" srcOrd="0" destOrd="0" presId="urn:microsoft.com/office/officeart/2005/8/layout/hProcess11"/>
    <dgm:cxn modelId="{C570D7C8-E011-4AE7-A096-B85B3D84E9AA}" type="presParOf" srcId="{94133BD7-150C-4D27-9A25-A35388E9ED34}" destId="{B8CB67E9-AB4F-4411-840A-EAC4E333D563}" srcOrd="1" destOrd="0" presId="urn:microsoft.com/office/officeart/2005/8/layout/hProcess11"/>
    <dgm:cxn modelId="{E9CEA286-8636-4B11-94F6-CBE5A9FAC20C}" type="presParOf" srcId="{94133BD7-150C-4D27-9A25-A35388E9ED34}" destId="{F94FEF3F-8C21-45FF-8786-2F9FBFC186FB}" srcOrd="2" destOrd="0" presId="urn:microsoft.com/office/officeart/2005/8/layout/hProcess11"/>
    <dgm:cxn modelId="{9E3C53ED-E848-4C2D-BDF2-AFBE55CD78BE}" type="presParOf" srcId="{6E42F9BA-7121-4801-85B1-5385793234AB}" destId="{D93E198E-D805-4990-8AE2-7AF3E96D9AF8}" srcOrd="1" destOrd="0" presId="urn:microsoft.com/office/officeart/2005/8/layout/hProcess11"/>
    <dgm:cxn modelId="{5E947CE2-68EF-4BC3-A81D-48AFFAACD3DA}" type="presParOf" srcId="{6E42F9BA-7121-4801-85B1-5385793234AB}" destId="{622023B8-5114-411A-8316-46C172CDDCC0}" srcOrd="2" destOrd="0" presId="urn:microsoft.com/office/officeart/2005/8/layout/hProcess11"/>
    <dgm:cxn modelId="{2072DA36-1A11-4A91-8F71-4C45E0D91636}" type="presParOf" srcId="{622023B8-5114-411A-8316-46C172CDDCC0}" destId="{8AAA8634-EDA7-42BF-A8FF-9BECDB0E297B}" srcOrd="0" destOrd="0" presId="urn:microsoft.com/office/officeart/2005/8/layout/hProcess11"/>
    <dgm:cxn modelId="{3C165951-6E01-4C8C-B10B-FAA162CF2A9B}" type="presParOf" srcId="{622023B8-5114-411A-8316-46C172CDDCC0}" destId="{7E5B8867-4332-49A3-BA9D-90936AECF68D}" srcOrd="1" destOrd="0" presId="urn:microsoft.com/office/officeart/2005/8/layout/hProcess11"/>
    <dgm:cxn modelId="{83B0240E-CB98-4125-BAF1-B7F9CDA63166}" type="presParOf" srcId="{622023B8-5114-411A-8316-46C172CDDCC0}" destId="{F350E902-B20B-4889-B663-9D613D70729A}" srcOrd="2" destOrd="0" presId="urn:microsoft.com/office/officeart/2005/8/layout/hProcess11"/>
    <dgm:cxn modelId="{E869FA5A-637B-48E6-82DC-3AD63C5B1A07}" type="presParOf" srcId="{6E42F9BA-7121-4801-85B1-5385793234AB}" destId="{83E4E56B-7665-4525-9F60-8054BEA6F162}" srcOrd="3" destOrd="0" presId="urn:microsoft.com/office/officeart/2005/8/layout/hProcess11"/>
    <dgm:cxn modelId="{69091A79-7B1D-4978-8D50-B9CB108CB0DE}" type="presParOf" srcId="{6E42F9BA-7121-4801-85B1-5385793234AB}" destId="{0FBC5901-90D0-4F64-8D1C-51461F97A4C2}" srcOrd="4" destOrd="0" presId="urn:microsoft.com/office/officeart/2005/8/layout/hProcess11"/>
    <dgm:cxn modelId="{944747D5-6485-4335-AE5D-FC199C9ABA10}" type="presParOf" srcId="{0FBC5901-90D0-4F64-8D1C-51461F97A4C2}" destId="{ACC521A6-2583-445D-8CA1-CAB4F5619FE6}" srcOrd="0" destOrd="0" presId="urn:microsoft.com/office/officeart/2005/8/layout/hProcess11"/>
    <dgm:cxn modelId="{CCB08B45-BDFE-4E08-BBF0-C2DC7EAFC74D}" type="presParOf" srcId="{0FBC5901-90D0-4F64-8D1C-51461F97A4C2}" destId="{4C225049-CF86-492E-8680-9B68B93C9047}" srcOrd="1" destOrd="0" presId="urn:microsoft.com/office/officeart/2005/8/layout/hProcess11"/>
    <dgm:cxn modelId="{AD4FE37A-9BA7-4779-82E4-F1609A3158BE}" type="presParOf" srcId="{0FBC5901-90D0-4F64-8D1C-51461F97A4C2}" destId="{7759CF17-2596-4BFA-B19F-11CE688F4146}" srcOrd="2" destOrd="0" presId="urn:microsoft.com/office/officeart/2005/8/layout/hProcess11"/>
    <dgm:cxn modelId="{62A0B867-0175-4BE4-B8FD-77FB38D1FF20}" type="presParOf" srcId="{6E42F9BA-7121-4801-85B1-5385793234AB}" destId="{9A9B2C57-4DFA-43D0-9800-4099348C81B5}" srcOrd="5" destOrd="0" presId="urn:microsoft.com/office/officeart/2005/8/layout/hProcess11"/>
    <dgm:cxn modelId="{F9D66982-61CC-4CF6-8180-03F6DB2E4B2A}" type="presParOf" srcId="{6E42F9BA-7121-4801-85B1-5385793234AB}" destId="{243FE675-5795-48C8-B289-188B7BCBA875}" srcOrd="6" destOrd="0" presId="urn:microsoft.com/office/officeart/2005/8/layout/hProcess11"/>
    <dgm:cxn modelId="{B5FF927A-0E16-4CB6-924B-CAB7FF3D5372}" type="presParOf" srcId="{243FE675-5795-48C8-B289-188B7BCBA875}" destId="{26707957-20B3-4684-8486-29B72A5BC170}" srcOrd="0" destOrd="0" presId="urn:microsoft.com/office/officeart/2005/8/layout/hProcess11"/>
    <dgm:cxn modelId="{9949E686-D714-4994-8C4D-A8E23914A99C}" type="presParOf" srcId="{243FE675-5795-48C8-B289-188B7BCBA875}" destId="{06DB0F0A-1DF6-428E-B9E6-6ACB3CF9A40A}" srcOrd="1" destOrd="0" presId="urn:microsoft.com/office/officeart/2005/8/layout/hProcess11"/>
    <dgm:cxn modelId="{625EA70D-19E5-42F1-85B9-030528ADA2A3}" type="presParOf" srcId="{243FE675-5795-48C8-B289-188B7BCBA875}" destId="{879D7126-BAFD-4319-BD73-09A53D34B831}" srcOrd="2" destOrd="0" presId="urn:microsoft.com/office/officeart/2005/8/layout/hProcess11"/>
    <dgm:cxn modelId="{33A17FA4-9ECD-4F6B-8FB2-4A10B9D75193}" type="presParOf" srcId="{6E42F9BA-7121-4801-85B1-5385793234AB}" destId="{20CFDCBF-E8E6-44F7-9D38-E6392854FF4F}" srcOrd="7" destOrd="0" presId="urn:microsoft.com/office/officeart/2005/8/layout/hProcess11"/>
    <dgm:cxn modelId="{C0ED23EC-F4DF-4901-B2B9-7C039188E8DD}" type="presParOf" srcId="{6E42F9BA-7121-4801-85B1-5385793234AB}" destId="{85AB24B5-3DD7-4F47-8DE0-35A548A52745}" srcOrd="8" destOrd="0" presId="urn:microsoft.com/office/officeart/2005/8/layout/hProcess11"/>
    <dgm:cxn modelId="{202C55D6-0975-440E-BE84-A34D6C12FF6A}" type="presParOf" srcId="{85AB24B5-3DD7-4F47-8DE0-35A548A52745}" destId="{EE2F19A2-4C89-478A-98DD-06A33B0D92E0}" srcOrd="0" destOrd="0" presId="urn:microsoft.com/office/officeart/2005/8/layout/hProcess11"/>
    <dgm:cxn modelId="{12DBEF1E-44F1-47CA-A356-565830CBCED2}" type="presParOf" srcId="{85AB24B5-3DD7-4F47-8DE0-35A548A52745}" destId="{0B5A9872-913A-4753-A80C-94F7475722D4}" srcOrd="1" destOrd="0" presId="urn:microsoft.com/office/officeart/2005/8/layout/hProcess11"/>
    <dgm:cxn modelId="{EA5F8A85-DC9F-4790-9475-AB46E9E0B3E4}" type="presParOf" srcId="{85AB24B5-3DD7-4F47-8DE0-35A548A52745}" destId="{CE6B981C-1A05-4592-9BDB-3339D9B24EAD}" srcOrd="2" destOrd="0" presId="urn:microsoft.com/office/officeart/2005/8/layout/hProcess11"/>
    <dgm:cxn modelId="{D3BAE666-0878-4981-BAD3-36EACDAA1965}" type="presParOf" srcId="{6E42F9BA-7121-4801-85B1-5385793234AB}" destId="{476565CD-E39B-4C23-A827-8A3E38A2193D}" srcOrd="9" destOrd="0" presId="urn:microsoft.com/office/officeart/2005/8/layout/hProcess11"/>
    <dgm:cxn modelId="{1E188E31-E677-49F8-9B18-AD31036D7FED}" type="presParOf" srcId="{6E42F9BA-7121-4801-85B1-5385793234AB}" destId="{61FA085D-14C2-4EBC-B954-EA304FCDE2A5}" srcOrd="10" destOrd="0" presId="urn:microsoft.com/office/officeart/2005/8/layout/hProcess11"/>
    <dgm:cxn modelId="{482CB293-5FAD-4ECC-A9E0-754D080C4E40}" type="presParOf" srcId="{61FA085D-14C2-4EBC-B954-EA304FCDE2A5}" destId="{881AF856-24CC-410D-BD7A-087161DEFC23}" srcOrd="0" destOrd="0" presId="urn:microsoft.com/office/officeart/2005/8/layout/hProcess11"/>
    <dgm:cxn modelId="{0CFDF34E-5713-46BA-87AC-807A48533E5B}" type="presParOf" srcId="{61FA085D-14C2-4EBC-B954-EA304FCDE2A5}" destId="{6830588C-4807-4AAE-AC8D-3AC1022E347D}" srcOrd="1" destOrd="0" presId="urn:microsoft.com/office/officeart/2005/8/layout/hProcess11"/>
    <dgm:cxn modelId="{86FCDA45-D0C7-43FD-AA51-D576D09368DE}" type="presParOf" srcId="{61FA085D-14C2-4EBC-B954-EA304FCDE2A5}" destId="{9D5BE711-ECA6-4F15-9204-025A5E190D7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63812-D2BC-482E-A057-E66C119F968E}">
      <dsp:nvSpPr>
        <dsp:cNvPr id="0" name=""/>
        <dsp:cNvSpPr/>
      </dsp:nvSpPr>
      <dsp:spPr>
        <a:xfrm>
          <a:off x="0" y="1234440"/>
          <a:ext cx="8915400" cy="1645920"/>
        </a:xfrm>
        <a:prstGeom prst="notchedRightArrow">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sp>
    <dsp:sp modelId="{3753EAD4-ED0F-4017-A539-0765AEC68FBD}">
      <dsp:nvSpPr>
        <dsp:cNvPr id="0" name=""/>
        <dsp:cNvSpPr/>
      </dsp:nvSpPr>
      <dsp:spPr>
        <a:xfrm>
          <a:off x="2203" y="0"/>
          <a:ext cx="1283112"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solidFill>
                <a:schemeClr val="accent1"/>
              </a:solidFill>
            </a:rPr>
            <a:t>12/96 </a:t>
          </a:r>
        </a:p>
        <a:p>
          <a:pPr lvl="0" algn="ctr" defTabSz="577850">
            <a:lnSpc>
              <a:spcPct val="90000"/>
            </a:lnSpc>
            <a:spcBef>
              <a:spcPct val="0"/>
            </a:spcBef>
            <a:spcAft>
              <a:spcPct val="35000"/>
            </a:spcAft>
          </a:pPr>
          <a:r>
            <a:rPr lang="en-US" sz="1300" kern="1200" dirty="0" smtClean="0">
              <a:solidFill>
                <a:schemeClr val="accent1"/>
              </a:solidFill>
            </a:rPr>
            <a:t>ADVISED TO HAVE SLEEP STUDY</a:t>
          </a:r>
          <a:endParaRPr lang="en-US" sz="1300" kern="1200" dirty="0">
            <a:solidFill>
              <a:schemeClr val="accent1"/>
            </a:solidFill>
          </a:endParaRPr>
        </a:p>
      </dsp:txBody>
      <dsp:txXfrm>
        <a:off x="2203" y="0"/>
        <a:ext cx="1283112" cy="1645920"/>
      </dsp:txXfrm>
    </dsp:sp>
    <dsp:sp modelId="{B8CB67E9-AB4F-4411-840A-EAC4E333D563}">
      <dsp:nvSpPr>
        <dsp:cNvPr id="0" name=""/>
        <dsp:cNvSpPr/>
      </dsp:nvSpPr>
      <dsp:spPr>
        <a:xfrm>
          <a:off x="438020" y="1569722"/>
          <a:ext cx="411480" cy="411480"/>
        </a:xfrm>
        <a:prstGeom prst="flowChartExtra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A8634-EDA7-42BF-A8FF-9BECDB0E297B}">
      <dsp:nvSpPr>
        <dsp:cNvPr id="0" name=""/>
        <dsp:cNvSpPr/>
      </dsp:nvSpPr>
      <dsp:spPr>
        <a:xfrm>
          <a:off x="1371605" y="2514595"/>
          <a:ext cx="1283112" cy="1097269"/>
        </a:xfrm>
        <a:prstGeom prst="rect">
          <a:avLst/>
        </a:prstGeom>
        <a:solidFill>
          <a:srgbClr val="990000"/>
        </a:solidFill>
        <a:ln>
          <a:noFill/>
        </a:ln>
        <a:effectLst>
          <a:glow rad="228600">
            <a:schemeClr val="accent2">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7/97 </a:t>
          </a:r>
        </a:p>
        <a:p>
          <a:pPr lvl="0" algn="ctr" defTabSz="577850">
            <a:lnSpc>
              <a:spcPct val="90000"/>
            </a:lnSpc>
            <a:spcBef>
              <a:spcPct val="0"/>
            </a:spcBef>
            <a:spcAft>
              <a:spcPct val="35000"/>
            </a:spcAft>
          </a:pPr>
          <a:r>
            <a:rPr lang="en-US" sz="1300" kern="1200" dirty="0" smtClean="0"/>
            <a:t>UTAH CRASH, </a:t>
          </a:r>
        </a:p>
        <a:p>
          <a:pPr lvl="0" algn="ctr" defTabSz="577850">
            <a:lnSpc>
              <a:spcPct val="90000"/>
            </a:lnSpc>
            <a:spcBef>
              <a:spcPct val="0"/>
            </a:spcBef>
            <a:spcAft>
              <a:spcPct val="35000"/>
            </a:spcAft>
          </a:pPr>
          <a:r>
            <a:rPr lang="en-US" sz="1300" kern="1200" dirty="0" smtClean="0"/>
            <a:t>2 TROOPERS INJURED</a:t>
          </a:r>
          <a:endParaRPr lang="en-US" sz="1300" kern="1200" dirty="0"/>
        </a:p>
      </dsp:txBody>
      <dsp:txXfrm>
        <a:off x="1371605" y="2514595"/>
        <a:ext cx="1283112" cy="1097269"/>
      </dsp:txXfrm>
    </dsp:sp>
    <dsp:sp modelId="{7E5B8867-4332-49A3-BA9D-90936AECF68D}">
      <dsp:nvSpPr>
        <dsp:cNvPr id="0" name=""/>
        <dsp:cNvSpPr/>
      </dsp:nvSpPr>
      <dsp:spPr>
        <a:xfrm flipV="1">
          <a:off x="1785288" y="1979284"/>
          <a:ext cx="411480" cy="411480"/>
        </a:xfrm>
        <a:prstGeom prst="irregularSeal1">
          <a:avLst/>
        </a:prstGeom>
        <a:solidFill>
          <a:srgbClr val="FFFF66"/>
        </a:solidFill>
        <a:ln w="1079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ACC521A6-2583-445D-8CA1-CAB4F5619FE6}">
      <dsp:nvSpPr>
        <dsp:cNvPr id="0" name=""/>
        <dsp:cNvSpPr/>
      </dsp:nvSpPr>
      <dsp:spPr>
        <a:xfrm>
          <a:off x="2696739" y="0"/>
          <a:ext cx="1283112"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solidFill>
                <a:srgbClr val="00B050"/>
              </a:solidFill>
            </a:rPr>
            <a:t>8/97</a:t>
          </a:r>
        </a:p>
        <a:p>
          <a:pPr lvl="0" algn="ctr" defTabSz="577850">
            <a:lnSpc>
              <a:spcPct val="90000"/>
            </a:lnSpc>
            <a:spcBef>
              <a:spcPct val="0"/>
            </a:spcBef>
            <a:spcAft>
              <a:spcPct val="35000"/>
            </a:spcAft>
          </a:pPr>
          <a:r>
            <a:rPr lang="en-US" sz="1300" b="1" kern="1200" dirty="0" smtClean="0">
              <a:solidFill>
                <a:srgbClr val="00B050"/>
              </a:solidFill>
            </a:rPr>
            <a:t>OSA DIAGNOSED</a:t>
          </a:r>
          <a:endParaRPr lang="en-US" sz="1300" b="1" kern="1200" dirty="0">
            <a:solidFill>
              <a:srgbClr val="00B050"/>
            </a:solidFill>
          </a:endParaRPr>
        </a:p>
      </dsp:txBody>
      <dsp:txXfrm>
        <a:off x="2696739" y="0"/>
        <a:ext cx="1283112" cy="1645920"/>
      </dsp:txXfrm>
    </dsp:sp>
    <dsp:sp modelId="{4C225049-CF86-492E-8680-9B68B93C9047}">
      <dsp:nvSpPr>
        <dsp:cNvPr id="0" name=""/>
        <dsp:cNvSpPr/>
      </dsp:nvSpPr>
      <dsp:spPr>
        <a:xfrm>
          <a:off x="3132556" y="1569722"/>
          <a:ext cx="411480" cy="411480"/>
        </a:xfrm>
        <a:prstGeom prst="flowChartExtract">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707957-20B3-4684-8486-29B72A5BC170}">
      <dsp:nvSpPr>
        <dsp:cNvPr id="0" name=""/>
        <dsp:cNvSpPr/>
      </dsp:nvSpPr>
      <dsp:spPr>
        <a:xfrm>
          <a:off x="4044007" y="2468880"/>
          <a:ext cx="1283112"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solidFill>
                <a:srgbClr val="FFC000"/>
              </a:solidFill>
            </a:rPr>
            <a:t>9/97 </a:t>
          </a:r>
        </a:p>
        <a:p>
          <a:pPr lvl="0" algn="ctr" defTabSz="577850">
            <a:lnSpc>
              <a:spcPct val="90000"/>
            </a:lnSpc>
            <a:spcBef>
              <a:spcPct val="0"/>
            </a:spcBef>
            <a:spcAft>
              <a:spcPct val="35000"/>
            </a:spcAft>
          </a:pPr>
          <a:r>
            <a:rPr lang="en-US" sz="1300" kern="1200" dirty="0" smtClean="0">
              <a:solidFill>
                <a:srgbClr val="FFC000"/>
              </a:solidFill>
            </a:rPr>
            <a:t>SURGERY  WITH NO FOLLOW UP</a:t>
          </a:r>
          <a:endParaRPr lang="en-US" sz="1300" kern="1200" dirty="0">
            <a:solidFill>
              <a:srgbClr val="FFC000"/>
            </a:solidFill>
          </a:endParaRPr>
        </a:p>
      </dsp:txBody>
      <dsp:txXfrm>
        <a:off x="4044007" y="2468880"/>
        <a:ext cx="1283112" cy="1645920"/>
      </dsp:txXfrm>
    </dsp:sp>
    <dsp:sp modelId="{06DB0F0A-1DF6-428E-B9E6-6ACB3CF9A40A}">
      <dsp:nvSpPr>
        <dsp:cNvPr id="0" name=""/>
        <dsp:cNvSpPr/>
      </dsp:nvSpPr>
      <dsp:spPr>
        <a:xfrm flipV="1">
          <a:off x="4479823" y="1993571"/>
          <a:ext cx="411480" cy="411480"/>
        </a:xfrm>
        <a:prstGeom prst="flowChartExtract">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F19A2-4C89-478A-98DD-06A33B0D92E0}">
      <dsp:nvSpPr>
        <dsp:cNvPr id="0" name=""/>
        <dsp:cNvSpPr/>
      </dsp:nvSpPr>
      <dsp:spPr>
        <a:xfrm>
          <a:off x="5402926" y="0"/>
          <a:ext cx="1259811"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solidFill>
                <a:schemeClr val="accent1"/>
              </a:solidFill>
            </a:rPr>
            <a:t>8/99 </a:t>
          </a:r>
        </a:p>
        <a:p>
          <a:pPr lvl="0" algn="ctr" defTabSz="577850">
            <a:lnSpc>
              <a:spcPct val="90000"/>
            </a:lnSpc>
            <a:spcBef>
              <a:spcPct val="0"/>
            </a:spcBef>
            <a:spcAft>
              <a:spcPct val="35000"/>
            </a:spcAft>
          </a:pPr>
          <a:r>
            <a:rPr lang="en-US" sz="1300" kern="1200" dirty="0" smtClean="0">
              <a:solidFill>
                <a:schemeClr val="accent1"/>
              </a:solidFill>
            </a:rPr>
            <a:t>DOES NOT REPORT OSA, LOW THYROID OR THYROID MEDICINE;</a:t>
          </a:r>
          <a:r>
            <a:rPr lang="en-US" sz="1300" kern="1200" dirty="0" smtClean="0"/>
            <a:t> </a:t>
          </a:r>
        </a:p>
        <a:p>
          <a:pPr lvl="0" algn="ctr" defTabSz="577850">
            <a:lnSpc>
              <a:spcPct val="90000"/>
            </a:lnSpc>
            <a:spcBef>
              <a:spcPct val="0"/>
            </a:spcBef>
            <a:spcAft>
              <a:spcPct val="35000"/>
            </a:spcAft>
          </a:pPr>
          <a:r>
            <a:rPr lang="en-US" sz="1300" b="1" kern="1200" dirty="0" smtClean="0">
              <a:solidFill>
                <a:schemeClr val="accent1"/>
              </a:solidFill>
            </a:rPr>
            <a:t>CDL RENEWED</a:t>
          </a:r>
          <a:endParaRPr lang="en-US" sz="1300" b="1" kern="1200" dirty="0">
            <a:solidFill>
              <a:schemeClr val="accent1"/>
            </a:solidFill>
          </a:endParaRPr>
        </a:p>
      </dsp:txBody>
      <dsp:txXfrm>
        <a:off x="5402926" y="0"/>
        <a:ext cx="1259811" cy="1645920"/>
      </dsp:txXfrm>
    </dsp:sp>
    <dsp:sp modelId="{0B5A9872-913A-4753-A80C-94F7475722D4}">
      <dsp:nvSpPr>
        <dsp:cNvPr id="0" name=""/>
        <dsp:cNvSpPr/>
      </dsp:nvSpPr>
      <dsp:spPr>
        <a:xfrm>
          <a:off x="5827091" y="1569722"/>
          <a:ext cx="411480" cy="411480"/>
        </a:xfrm>
        <a:prstGeom prst="flowChartExtra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AF856-24CC-410D-BD7A-087161DEFC23}">
      <dsp:nvSpPr>
        <dsp:cNvPr id="0" name=""/>
        <dsp:cNvSpPr/>
      </dsp:nvSpPr>
      <dsp:spPr>
        <a:xfrm>
          <a:off x="6738543" y="2526034"/>
          <a:ext cx="1283112" cy="1131570"/>
        </a:xfrm>
        <a:prstGeom prst="rect">
          <a:avLst/>
        </a:prstGeom>
        <a:solidFill>
          <a:srgbClr val="990000"/>
        </a:solidFill>
        <a:ln>
          <a:solidFill>
            <a:srgbClr val="C00000"/>
          </a:solidFill>
        </a:ln>
        <a:effectLst>
          <a:glow rad="228600">
            <a:schemeClr val="accent2">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7/26/00 </a:t>
          </a:r>
        </a:p>
        <a:p>
          <a:pPr lvl="0" algn="ctr" defTabSz="577850">
            <a:lnSpc>
              <a:spcPct val="90000"/>
            </a:lnSpc>
            <a:spcBef>
              <a:spcPct val="0"/>
            </a:spcBef>
            <a:spcAft>
              <a:spcPct val="35000"/>
            </a:spcAft>
          </a:pPr>
          <a:r>
            <a:rPr lang="en-US" sz="1300" kern="1200" dirty="0" smtClean="0"/>
            <a:t>CRASH, </a:t>
          </a:r>
        </a:p>
        <a:p>
          <a:pPr lvl="0" algn="ctr" defTabSz="577850">
            <a:lnSpc>
              <a:spcPct val="90000"/>
            </a:lnSpc>
            <a:spcBef>
              <a:spcPct val="0"/>
            </a:spcBef>
            <a:spcAft>
              <a:spcPct val="35000"/>
            </a:spcAft>
          </a:pPr>
          <a:r>
            <a:rPr lang="en-US" sz="1300" kern="1200" dirty="0" smtClean="0"/>
            <a:t>DEATH OF STATE TROOPER</a:t>
          </a:r>
          <a:endParaRPr lang="en-US" sz="1300" kern="1200" dirty="0"/>
        </a:p>
      </dsp:txBody>
      <dsp:txXfrm>
        <a:off x="6738543" y="2526034"/>
        <a:ext cx="1283112" cy="1131570"/>
      </dsp:txXfrm>
    </dsp:sp>
    <dsp:sp modelId="{6830588C-4807-4AAE-AC8D-3AC1022E347D}">
      <dsp:nvSpPr>
        <dsp:cNvPr id="0" name=""/>
        <dsp:cNvSpPr/>
      </dsp:nvSpPr>
      <dsp:spPr>
        <a:xfrm flipV="1">
          <a:off x="7174359" y="1970709"/>
          <a:ext cx="411480" cy="411480"/>
        </a:xfrm>
        <a:prstGeom prst="irregularSeal1">
          <a:avLst/>
        </a:prstGeom>
        <a:solidFill>
          <a:srgbClr val="FFFF66"/>
        </a:solidFill>
        <a:ln w="1079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AF8C2-C187-466A-88F3-5B8B767C5E55}">
      <dsp:nvSpPr>
        <dsp:cNvPr id="0" name=""/>
        <dsp:cNvSpPr/>
      </dsp:nvSpPr>
      <dsp:spPr>
        <a:xfrm>
          <a:off x="3065" y="578086"/>
          <a:ext cx="1843273" cy="722186"/>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2060"/>
              </a:solidFill>
            </a:rPr>
            <a:t>Airway crowding</a:t>
          </a:r>
          <a:endParaRPr lang="en-US" sz="2000" b="1" kern="1200" dirty="0">
            <a:solidFill>
              <a:srgbClr val="002060"/>
            </a:solidFill>
          </a:endParaRPr>
        </a:p>
      </dsp:txBody>
      <dsp:txXfrm>
        <a:off x="3065" y="578086"/>
        <a:ext cx="1843273" cy="722186"/>
      </dsp:txXfrm>
    </dsp:sp>
    <dsp:sp modelId="{6C78D76E-0DCD-4EC7-9A1F-C3E6352CED61}">
      <dsp:nvSpPr>
        <dsp:cNvPr id="0" name=""/>
        <dsp:cNvSpPr/>
      </dsp:nvSpPr>
      <dsp:spPr>
        <a:xfrm>
          <a:off x="3065" y="1300273"/>
          <a:ext cx="1843273" cy="2160239"/>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baseline="0" dirty="0" smtClean="0">
              <a:solidFill>
                <a:srgbClr val="FFFF00"/>
              </a:solidFill>
            </a:rPr>
            <a:t>Central obesity</a:t>
          </a:r>
          <a:endParaRPr lang="en-US" sz="2000" kern="1200" dirty="0">
            <a:solidFill>
              <a:srgbClr val="FFFF00"/>
            </a:solidFill>
          </a:endParaRPr>
        </a:p>
        <a:p>
          <a:pPr marL="228600" lvl="1" indent="-228600" algn="l" defTabSz="889000" rtl="0">
            <a:lnSpc>
              <a:spcPct val="90000"/>
            </a:lnSpc>
            <a:spcBef>
              <a:spcPct val="0"/>
            </a:spcBef>
            <a:spcAft>
              <a:spcPct val="15000"/>
            </a:spcAft>
            <a:buChar char="••"/>
          </a:pPr>
          <a:r>
            <a:rPr lang="en-US" sz="2000" kern="1200" baseline="0" dirty="0" smtClean="0"/>
            <a:t>Large tongue</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Jaw set back</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Large tonsils</a:t>
          </a:r>
          <a:endParaRPr lang="en-US" sz="2000" kern="1200" dirty="0"/>
        </a:p>
      </dsp:txBody>
      <dsp:txXfrm>
        <a:off x="3065" y="1300273"/>
        <a:ext cx="1843273" cy="2160239"/>
      </dsp:txXfrm>
    </dsp:sp>
    <dsp:sp modelId="{0DBC7FD7-7AB0-4EC8-B626-F5577AEAD230}">
      <dsp:nvSpPr>
        <dsp:cNvPr id="0" name=""/>
        <dsp:cNvSpPr/>
      </dsp:nvSpPr>
      <dsp:spPr>
        <a:xfrm>
          <a:off x="2104397" y="578086"/>
          <a:ext cx="1843273" cy="722186"/>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2060"/>
              </a:solidFill>
            </a:rPr>
            <a:t>Demographic</a:t>
          </a:r>
          <a:endParaRPr lang="en-US" sz="2000" b="1" kern="1200" dirty="0">
            <a:solidFill>
              <a:srgbClr val="002060"/>
            </a:solidFill>
          </a:endParaRPr>
        </a:p>
      </dsp:txBody>
      <dsp:txXfrm>
        <a:off x="2104397" y="578086"/>
        <a:ext cx="1843273" cy="722186"/>
      </dsp:txXfrm>
    </dsp:sp>
    <dsp:sp modelId="{95839F63-6CB7-4B5B-9F3D-928B26258A1E}">
      <dsp:nvSpPr>
        <dsp:cNvPr id="0" name=""/>
        <dsp:cNvSpPr/>
      </dsp:nvSpPr>
      <dsp:spPr>
        <a:xfrm>
          <a:off x="2104397" y="1300273"/>
          <a:ext cx="1843273" cy="2160239"/>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baseline="0" dirty="0" smtClean="0">
              <a:solidFill>
                <a:srgbClr val="FFFF66"/>
              </a:solidFill>
            </a:rPr>
            <a:t>Middle age </a:t>
          </a:r>
          <a:endParaRPr lang="en-US" sz="2000" kern="1200" dirty="0">
            <a:solidFill>
              <a:srgbClr val="FFFF66"/>
            </a:solidFill>
          </a:endParaRPr>
        </a:p>
        <a:p>
          <a:pPr marL="228600" lvl="1" indent="-228600" algn="l" defTabSz="889000" rtl="0">
            <a:lnSpc>
              <a:spcPct val="90000"/>
            </a:lnSpc>
            <a:spcBef>
              <a:spcPct val="0"/>
            </a:spcBef>
            <a:spcAft>
              <a:spcPct val="15000"/>
            </a:spcAft>
            <a:buChar char="••"/>
          </a:pPr>
          <a:r>
            <a:rPr lang="en-US" sz="2000" kern="1200" baseline="0" dirty="0" smtClean="0">
              <a:solidFill>
                <a:srgbClr val="FFFF66"/>
              </a:solidFill>
            </a:rPr>
            <a:t>Male gender</a:t>
          </a:r>
          <a:endParaRPr lang="en-US" sz="2000" kern="1200" dirty="0">
            <a:solidFill>
              <a:srgbClr val="FFFF66"/>
            </a:solidFill>
          </a:endParaRPr>
        </a:p>
        <a:p>
          <a:pPr marL="228600" lvl="1" indent="-228600" algn="l" defTabSz="889000" rtl="0">
            <a:lnSpc>
              <a:spcPct val="90000"/>
            </a:lnSpc>
            <a:spcBef>
              <a:spcPct val="0"/>
            </a:spcBef>
            <a:spcAft>
              <a:spcPct val="15000"/>
            </a:spcAft>
            <a:buChar char="••"/>
          </a:pPr>
          <a:r>
            <a:rPr lang="en-US" sz="2000" kern="1200" baseline="0" dirty="0" smtClean="0"/>
            <a:t>Heredity</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Race</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Menopause</a:t>
          </a:r>
          <a:endParaRPr lang="en-US" sz="2000" kern="1200" dirty="0"/>
        </a:p>
      </dsp:txBody>
      <dsp:txXfrm>
        <a:off x="2104397" y="1300273"/>
        <a:ext cx="1843273" cy="2160239"/>
      </dsp:txXfrm>
    </dsp:sp>
    <dsp:sp modelId="{E8D50702-C2CF-4907-A8EF-EEA89592AF39}">
      <dsp:nvSpPr>
        <dsp:cNvPr id="0" name=""/>
        <dsp:cNvSpPr/>
      </dsp:nvSpPr>
      <dsp:spPr>
        <a:xfrm>
          <a:off x="4205729" y="578086"/>
          <a:ext cx="1843273" cy="722186"/>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2060"/>
              </a:solidFill>
            </a:rPr>
            <a:t>“Floppy” airway</a:t>
          </a:r>
          <a:endParaRPr lang="en-US" sz="2000" b="1" kern="1200" dirty="0">
            <a:solidFill>
              <a:srgbClr val="002060"/>
            </a:solidFill>
          </a:endParaRPr>
        </a:p>
      </dsp:txBody>
      <dsp:txXfrm>
        <a:off x="4205729" y="578086"/>
        <a:ext cx="1843273" cy="722186"/>
      </dsp:txXfrm>
    </dsp:sp>
    <dsp:sp modelId="{9E57A176-BDDC-431F-9AF4-E91FB65B49EC}">
      <dsp:nvSpPr>
        <dsp:cNvPr id="0" name=""/>
        <dsp:cNvSpPr/>
      </dsp:nvSpPr>
      <dsp:spPr>
        <a:xfrm>
          <a:off x="4205729" y="1300273"/>
          <a:ext cx="1843273" cy="2160239"/>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baseline="0" dirty="0" smtClean="0"/>
            <a:t>Alcohol</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Narcotics</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Sedatives</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Age</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Low thyroid function</a:t>
          </a:r>
          <a:endParaRPr lang="en-US" sz="2000" kern="1200" dirty="0"/>
        </a:p>
      </dsp:txBody>
      <dsp:txXfrm>
        <a:off x="4205729" y="1300273"/>
        <a:ext cx="1843273" cy="2160239"/>
      </dsp:txXfrm>
    </dsp:sp>
    <dsp:sp modelId="{79775A37-6969-46F2-B2A9-8B3135539BE0}">
      <dsp:nvSpPr>
        <dsp:cNvPr id="0" name=""/>
        <dsp:cNvSpPr/>
      </dsp:nvSpPr>
      <dsp:spPr>
        <a:xfrm>
          <a:off x="6307060" y="578086"/>
          <a:ext cx="1843273" cy="722186"/>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2060"/>
              </a:solidFill>
            </a:rPr>
            <a:t>Nose problems</a:t>
          </a:r>
          <a:endParaRPr lang="en-US" sz="2000" b="1" kern="1200" dirty="0">
            <a:solidFill>
              <a:srgbClr val="002060"/>
            </a:solidFill>
          </a:endParaRPr>
        </a:p>
      </dsp:txBody>
      <dsp:txXfrm>
        <a:off x="6307060" y="578086"/>
        <a:ext cx="1843273" cy="722186"/>
      </dsp:txXfrm>
    </dsp:sp>
    <dsp:sp modelId="{E4380053-2770-4E3F-9D60-9F3F5B940ACE}">
      <dsp:nvSpPr>
        <dsp:cNvPr id="0" name=""/>
        <dsp:cNvSpPr/>
      </dsp:nvSpPr>
      <dsp:spPr>
        <a:xfrm>
          <a:off x="6307060" y="1300273"/>
          <a:ext cx="1843273" cy="2160239"/>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baseline="0" dirty="0" smtClean="0"/>
            <a:t>Deviated septum</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Polyps, allergies</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Smoking</a:t>
          </a:r>
          <a:endParaRPr lang="en-US" sz="2000" kern="1200" baseline="0" dirty="0"/>
        </a:p>
        <a:p>
          <a:pPr marL="228600" lvl="1" indent="-228600" algn="l" defTabSz="889000" rtl="0">
            <a:lnSpc>
              <a:spcPct val="90000"/>
            </a:lnSpc>
            <a:spcBef>
              <a:spcPct val="0"/>
            </a:spcBef>
            <a:spcAft>
              <a:spcPct val="15000"/>
            </a:spcAft>
            <a:buChar char="••"/>
          </a:pPr>
          <a:endParaRPr lang="en-US" sz="2000" kern="1200" baseline="0" dirty="0"/>
        </a:p>
      </dsp:txBody>
      <dsp:txXfrm>
        <a:off x="6307060" y="1300273"/>
        <a:ext cx="1843273" cy="2160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AF8C2-C187-466A-88F3-5B8B767C5E55}">
      <dsp:nvSpPr>
        <dsp:cNvPr id="0" name=""/>
        <dsp:cNvSpPr/>
      </dsp:nvSpPr>
      <dsp:spPr>
        <a:xfrm>
          <a:off x="3065" y="578086"/>
          <a:ext cx="1843273" cy="722186"/>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2060"/>
              </a:solidFill>
            </a:rPr>
            <a:t>Airway crowding</a:t>
          </a:r>
          <a:endParaRPr lang="en-US" sz="2000" b="1" kern="1200" dirty="0">
            <a:solidFill>
              <a:srgbClr val="002060"/>
            </a:solidFill>
          </a:endParaRPr>
        </a:p>
      </dsp:txBody>
      <dsp:txXfrm>
        <a:off x="3065" y="578086"/>
        <a:ext cx="1843273" cy="722186"/>
      </dsp:txXfrm>
    </dsp:sp>
    <dsp:sp modelId="{6C78D76E-0DCD-4EC7-9A1F-C3E6352CED61}">
      <dsp:nvSpPr>
        <dsp:cNvPr id="0" name=""/>
        <dsp:cNvSpPr/>
      </dsp:nvSpPr>
      <dsp:spPr>
        <a:xfrm>
          <a:off x="3065" y="1300273"/>
          <a:ext cx="1843273" cy="2160239"/>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baseline="0" dirty="0" smtClean="0">
              <a:solidFill>
                <a:srgbClr val="FFFF00"/>
              </a:solidFill>
            </a:rPr>
            <a:t>Central obesity</a:t>
          </a:r>
          <a:endParaRPr lang="en-US" sz="2000" b="1" kern="1200" dirty="0">
            <a:solidFill>
              <a:srgbClr val="FFFF00"/>
            </a:solidFill>
          </a:endParaRPr>
        </a:p>
        <a:p>
          <a:pPr marL="228600" lvl="1" indent="-228600" algn="l" defTabSz="889000" rtl="0">
            <a:lnSpc>
              <a:spcPct val="90000"/>
            </a:lnSpc>
            <a:spcBef>
              <a:spcPct val="0"/>
            </a:spcBef>
            <a:spcAft>
              <a:spcPct val="15000"/>
            </a:spcAft>
            <a:buChar char="••"/>
          </a:pPr>
          <a:r>
            <a:rPr lang="en-US" sz="2000" kern="1200" baseline="0" dirty="0" smtClean="0"/>
            <a:t>Large tongue</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Jaw set back</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Large tonsils</a:t>
          </a:r>
          <a:endParaRPr lang="en-US" sz="2000" kern="1200" dirty="0"/>
        </a:p>
      </dsp:txBody>
      <dsp:txXfrm>
        <a:off x="3065" y="1300273"/>
        <a:ext cx="1843273" cy="2160239"/>
      </dsp:txXfrm>
    </dsp:sp>
    <dsp:sp modelId="{0DBC7FD7-7AB0-4EC8-B626-F5577AEAD230}">
      <dsp:nvSpPr>
        <dsp:cNvPr id="0" name=""/>
        <dsp:cNvSpPr/>
      </dsp:nvSpPr>
      <dsp:spPr>
        <a:xfrm>
          <a:off x="2104397" y="578086"/>
          <a:ext cx="1843273" cy="722186"/>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2060"/>
              </a:solidFill>
            </a:rPr>
            <a:t>Demographic</a:t>
          </a:r>
          <a:endParaRPr lang="en-US" sz="2000" b="1" kern="1200" dirty="0">
            <a:solidFill>
              <a:srgbClr val="002060"/>
            </a:solidFill>
          </a:endParaRPr>
        </a:p>
      </dsp:txBody>
      <dsp:txXfrm>
        <a:off x="2104397" y="578086"/>
        <a:ext cx="1843273" cy="722186"/>
      </dsp:txXfrm>
    </dsp:sp>
    <dsp:sp modelId="{95839F63-6CB7-4B5B-9F3D-928B26258A1E}">
      <dsp:nvSpPr>
        <dsp:cNvPr id="0" name=""/>
        <dsp:cNvSpPr/>
      </dsp:nvSpPr>
      <dsp:spPr>
        <a:xfrm>
          <a:off x="2104397" y="1300273"/>
          <a:ext cx="1843273" cy="2160239"/>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baseline="0" dirty="0" smtClean="0">
              <a:solidFill>
                <a:srgbClr val="FFFF66"/>
              </a:solidFill>
            </a:rPr>
            <a:t>Middle age </a:t>
          </a:r>
          <a:endParaRPr lang="en-US" sz="2000" kern="1200" dirty="0">
            <a:solidFill>
              <a:srgbClr val="FFFF66"/>
            </a:solidFill>
          </a:endParaRPr>
        </a:p>
        <a:p>
          <a:pPr marL="228600" lvl="1" indent="-228600" algn="l" defTabSz="889000" rtl="0">
            <a:lnSpc>
              <a:spcPct val="90000"/>
            </a:lnSpc>
            <a:spcBef>
              <a:spcPct val="0"/>
            </a:spcBef>
            <a:spcAft>
              <a:spcPct val="15000"/>
            </a:spcAft>
            <a:buChar char="••"/>
          </a:pPr>
          <a:r>
            <a:rPr lang="en-US" sz="2000" kern="1200" baseline="0" dirty="0" smtClean="0">
              <a:solidFill>
                <a:srgbClr val="FFFF66"/>
              </a:solidFill>
            </a:rPr>
            <a:t>Male gender</a:t>
          </a:r>
          <a:endParaRPr lang="en-US" sz="2000" kern="1200" dirty="0">
            <a:solidFill>
              <a:srgbClr val="FFFF66"/>
            </a:solidFill>
          </a:endParaRPr>
        </a:p>
        <a:p>
          <a:pPr marL="228600" lvl="1" indent="-228600" algn="l" defTabSz="889000" rtl="0">
            <a:lnSpc>
              <a:spcPct val="90000"/>
            </a:lnSpc>
            <a:spcBef>
              <a:spcPct val="0"/>
            </a:spcBef>
            <a:spcAft>
              <a:spcPct val="15000"/>
            </a:spcAft>
            <a:buChar char="••"/>
          </a:pPr>
          <a:r>
            <a:rPr lang="en-US" sz="2000" kern="1200" baseline="0" dirty="0" smtClean="0"/>
            <a:t>Heredity</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Race</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Menopause</a:t>
          </a:r>
          <a:endParaRPr lang="en-US" sz="2000" kern="1200" dirty="0"/>
        </a:p>
      </dsp:txBody>
      <dsp:txXfrm>
        <a:off x="2104397" y="1300273"/>
        <a:ext cx="1843273" cy="2160239"/>
      </dsp:txXfrm>
    </dsp:sp>
    <dsp:sp modelId="{E8D50702-C2CF-4907-A8EF-EEA89592AF39}">
      <dsp:nvSpPr>
        <dsp:cNvPr id="0" name=""/>
        <dsp:cNvSpPr/>
      </dsp:nvSpPr>
      <dsp:spPr>
        <a:xfrm>
          <a:off x="4205729" y="578086"/>
          <a:ext cx="1843273" cy="722186"/>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2060"/>
              </a:solidFill>
            </a:rPr>
            <a:t>“Floppy” airway</a:t>
          </a:r>
          <a:endParaRPr lang="en-US" sz="2000" b="1" kern="1200" dirty="0">
            <a:solidFill>
              <a:srgbClr val="002060"/>
            </a:solidFill>
          </a:endParaRPr>
        </a:p>
      </dsp:txBody>
      <dsp:txXfrm>
        <a:off x="4205729" y="578086"/>
        <a:ext cx="1843273" cy="722186"/>
      </dsp:txXfrm>
    </dsp:sp>
    <dsp:sp modelId="{9E57A176-BDDC-431F-9AF4-E91FB65B49EC}">
      <dsp:nvSpPr>
        <dsp:cNvPr id="0" name=""/>
        <dsp:cNvSpPr/>
      </dsp:nvSpPr>
      <dsp:spPr>
        <a:xfrm>
          <a:off x="4205729" y="1300273"/>
          <a:ext cx="1843273" cy="2160239"/>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baseline="0" dirty="0" smtClean="0"/>
            <a:t>Alcohol</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Narcotics</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Sedatives</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Age</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Low thyroid function</a:t>
          </a:r>
          <a:endParaRPr lang="en-US" sz="2000" kern="1200" dirty="0"/>
        </a:p>
      </dsp:txBody>
      <dsp:txXfrm>
        <a:off x="4205729" y="1300273"/>
        <a:ext cx="1843273" cy="2160239"/>
      </dsp:txXfrm>
    </dsp:sp>
    <dsp:sp modelId="{79775A37-6969-46F2-B2A9-8B3135539BE0}">
      <dsp:nvSpPr>
        <dsp:cNvPr id="0" name=""/>
        <dsp:cNvSpPr/>
      </dsp:nvSpPr>
      <dsp:spPr>
        <a:xfrm>
          <a:off x="6307060" y="578086"/>
          <a:ext cx="1843273" cy="722186"/>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baseline="0" dirty="0" smtClean="0">
              <a:solidFill>
                <a:srgbClr val="002060"/>
              </a:solidFill>
            </a:rPr>
            <a:t>Nose problems</a:t>
          </a:r>
          <a:endParaRPr lang="en-US" sz="2000" b="1" kern="1200" dirty="0">
            <a:solidFill>
              <a:srgbClr val="002060"/>
            </a:solidFill>
          </a:endParaRPr>
        </a:p>
      </dsp:txBody>
      <dsp:txXfrm>
        <a:off x="6307060" y="578086"/>
        <a:ext cx="1843273" cy="722186"/>
      </dsp:txXfrm>
    </dsp:sp>
    <dsp:sp modelId="{E4380053-2770-4E3F-9D60-9F3F5B940ACE}">
      <dsp:nvSpPr>
        <dsp:cNvPr id="0" name=""/>
        <dsp:cNvSpPr/>
      </dsp:nvSpPr>
      <dsp:spPr>
        <a:xfrm>
          <a:off x="6307060" y="1300273"/>
          <a:ext cx="1843273" cy="2160239"/>
        </a:xfrm>
        <a:prstGeom prst="rect">
          <a:avLst/>
        </a:prstGeom>
        <a:gradFill rotWithShape="1">
          <a:gsLst>
            <a:gs pos="0">
              <a:schemeClr val="dk1">
                <a:tint val="83000"/>
                <a:shade val="100000"/>
                <a:satMod val="100000"/>
              </a:schemeClr>
            </a:gs>
            <a:gs pos="100000">
              <a:schemeClr val="dk1">
                <a:tint val="61000"/>
                <a:alpha val="100000"/>
                <a:satMod val="200000"/>
              </a:schemeClr>
            </a:gs>
          </a:gsLst>
          <a:path path="circle">
            <a:fillToRect l="100000" t="100000" r="100000" b="100000"/>
          </a:path>
        </a:gradFill>
        <a:ln w="9525" cap="flat" cmpd="sng" algn="ctr">
          <a:solidFill>
            <a:schemeClr val="dk1"/>
          </a:solidFill>
          <a:prstDash val="solid"/>
        </a:ln>
        <a:effectLst>
          <a:outerShdw blurRad="38100" dist="254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baseline="0" dirty="0" smtClean="0"/>
            <a:t>Deviated septum</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Polyps, allergies</a:t>
          </a:r>
          <a:endParaRPr lang="en-US" sz="2000" kern="1200" dirty="0"/>
        </a:p>
        <a:p>
          <a:pPr marL="228600" lvl="1" indent="-228600" algn="l" defTabSz="889000" rtl="0">
            <a:lnSpc>
              <a:spcPct val="90000"/>
            </a:lnSpc>
            <a:spcBef>
              <a:spcPct val="0"/>
            </a:spcBef>
            <a:spcAft>
              <a:spcPct val="15000"/>
            </a:spcAft>
            <a:buChar char="••"/>
          </a:pPr>
          <a:r>
            <a:rPr lang="en-US" sz="2000" kern="1200" baseline="0" dirty="0" smtClean="0"/>
            <a:t>Smoking</a:t>
          </a:r>
          <a:endParaRPr lang="en-US" sz="2000" kern="1200" baseline="0" dirty="0"/>
        </a:p>
        <a:p>
          <a:pPr marL="228600" lvl="1" indent="-228600" algn="l" defTabSz="889000" rtl="0">
            <a:lnSpc>
              <a:spcPct val="90000"/>
            </a:lnSpc>
            <a:spcBef>
              <a:spcPct val="0"/>
            </a:spcBef>
            <a:spcAft>
              <a:spcPct val="15000"/>
            </a:spcAft>
            <a:buChar char="••"/>
          </a:pPr>
          <a:endParaRPr lang="en-US" sz="2000" kern="1200" baseline="0" dirty="0"/>
        </a:p>
      </dsp:txBody>
      <dsp:txXfrm>
        <a:off x="6307060" y="1300273"/>
        <a:ext cx="1843273" cy="2160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3A974-026D-4EFA-AAA4-11D8C02DF00D}">
      <dsp:nvSpPr>
        <dsp:cNvPr id="0" name=""/>
        <dsp:cNvSpPr/>
      </dsp:nvSpPr>
      <dsp:spPr>
        <a:xfrm>
          <a:off x="0" y="0"/>
          <a:ext cx="5791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987C6-DCFE-4C53-867F-002CB730F4A1}">
      <dsp:nvSpPr>
        <dsp:cNvPr id="0" name=""/>
        <dsp:cNvSpPr/>
      </dsp:nvSpPr>
      <dsp:spPr>
        <a:xfrm>
          <a:off x="0" y="0"/>
          <a:ext cx="1158240" cy="190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Accidents</a:t>
          </a:r>
          <a:endParaRPr lang="en-US" sz="3300" kern="1200" dirty="0"/>
        </a:p>
      </dsp:txBody>
      <dsp:txXfrm>
        <a:off x="0" y="0"/>
        <a:ext cx="1158240" cy="1904999"/>
      </dsp:txXfrm>
    </dsp:sp>
    <dsp:sp modelId="{6D495452-7FEB-43F4-9251-80C44A341223}">
      <dsp:nvSpPr>
        <dsp:cNvPr id="0" name=""/>
        <dsp:cNvSpPr/>
      </dsp:nvSpPr>
      <dsp:spPr>
        <a:xfrm>
          <a:off x="1245108" y="29765"/>
          <a:ext cx="4546092"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Ever		68 (67%)</a:t>
          </a:r>
          <a:endParaRPr lang="en-US" sz="2700" kern="1200" dirty="0"/>
        </a:p>
      </dsp:txBody>
      <dsp:txXfrm>
        <a:off x="1245108" y="29765"/>
        <a:ext cx="4546092" cy="595312"/>
      </dsp:txXfrm>
    </dsp:sp>
    <dsp:sp modelId="{2E3ADF6F-81EF-4350-AE0D-22159C14EEC2}">
      <dsp:nvSpPr>
        <dsp:cNvPr id="0" name=""/>
        <dsp:cNvSpPr/>
      </dsp:nvSpPr>
      <dsp:spPr>
        <a:xfrm>
          <a:off x="1158239" y="625078"/>
          <a:ext cx="46329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EB84C-B785-4EC1-8508-A3DB50654A40}">
      <dsp:nvSpPr>
        <dsp:cNvPr id="0" name=""/>
        <dsp:cNvSpPr/>
      </dsp:nvSpPr>
      <dsp:spPr>
        <a:xfrm>
          <a:off x="1245108" y="700087"/>
          <a:ext cx="4546092"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Single-vehicle	13 (13%)</a:t>
          </a:r>
          <a:endParaRPr lang="en-US" sz="2700" kern="1200" dirty="0"/>
        </a:p>
      </dsp:txBody>
      <dsp:txXfrm>
        <a:off x="1245108" y="700087"/>
        <a:ext cx="4546092" cy="595312"/>
      </dsp:txXfrm>
    </dsp:sp>
    <dsp:sp modelId="{1F45008A-8D54-4E97-8653-14B617460703}">
      <dsp:nvSpPr>
        <dsp:cNvPr id="0" name=""/>
        <dsp:cNvSpPr/>
      </dsp:nvSpPr>
      <dsp:spPr>
        <a:xfrm>
          <a:off x="1158239" y="1250156"/>
          <a:ext cx="46329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328FD4-BA3D-4A43-9557-3B98A6C6171F}">
      <dsp:nvSpPr>
        <dsp:cNvPr id="0" name=""/>
        <dsp:cNvSpPr/>
      </dsp:nvSpPr>
      <dsp:spPr>
        <a:xfrm>
          <a:off x="1245108" y="1279921"/>
          <a:ext cx="4546092"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Sleepy		4 (3.9%)</a:t>
          </a:r>
          <a:endParaRPr lang="en-US" sz="2700" kern="1200" dirty="0"/>
        </a:p>
      </dsp:txBody>
      <dsp:txXfrm>
        <a:off x="1245108" y="1279921"/>
        <a:ext cx="4546092" cy="595312"/>
      </dsp:txXfrm>
    </dsp:sp>
    <dsp:sp modelId="{7F749F19-049C-4F91-84B2-75C158DC6428}">
      <dsp:nvSpPr>
        <dsp:cNvPr id="0" name=""/>
        <dsp:cNvSpPr/>
      </dsp:nvSpPr>
      <dsp:spPr>
        <a:xfrm>
          <a:off x="1158239" y="1875234"/>
          <a:ext cx="46329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3A974-026D-4EFA-AAA4-11D8C02DF00D}">
      <dsp:nvSpPr>
        <dsp:cNvPr id="0" name=""/>
        <dsp:cNvSpPr/>
      </dsp:nvSpPr>
      <dsp:spPr>
        <a:xfrm>
          <a:off x="0" y="0"/>
          <a:ext cx="5791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987C6-DCFE-4C53-867F-002CB730F4A1}">
      <dsp:nvSpPr>
        <dsp:cNvPr id="0" name=""/>
        <dsp:cNvSpPr/>
      </dsp:nvSpPr>
      <dsp:spPr>
        <a:xfrm>
          <a:off x="0" y="0"/>
          <a:ext cx="1158240" cy="190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Sleepiness while driving</a:t>
          </a:r>
          <a:endParaRPr lang="en-US" sz="2500" kern="1200" dirty="0"/>
        </a:p>
      </dsp:txBody>
      <dsp:txXfrm>
        <a:off x="0" y="0"/>
        <a:ext cx="1158240" cy="1904999"/>
      </dsp:txXfrm>
    </dsp:sp>
    <dsp:sp modelId="{6D495452-7FEB-43F4-9251-80C44A341223}">
      <dsp:nvSpPr>
        <dsp:cNvPr id="0" name=""/>
        <dsp:cNvSpPr/>
      </dsp:nvSpPr>
      <dsp:spPr>
        <a:xfrm>
          <a:off x="1245108" y="29765"/>
          <a:ext cx="4546092"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Slight		25 (24.5%)</a:t>
          </a:r>
          <a:endParaRPr lang="en-US" sz="2700" kern="1200" dirty="0"/>
        </a:p>
      </dsp:txBody>
      <dsp:txXfrm>
        <a:off x="1245108" y="29765"/>
        <a:ext cx="4546092" cy="595312"/>
      </dsp:txXfrm>
    </dsp:sp>
    <dsp:sp modelId="{2E3ADF6F-81EF-4350-AE0D-22159C14EEC2}">
      <dsp:nvSpPr>
        <dsp:cNvPr id="0" name=""/>
        <dsp:cNvSpPr/>
      </dsp:nvSpPr>
      <dsp:spPr>
        <a:xfrm>
          <a:off x="1158239" y="625078"/>
          <a:ext cx="46329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EB84C-B785-4EC1-8508-A3DB50654A40}">
      <dsp:nvSpPr>
        <dsp:cNvPr id="0" name=""/>
        <dsp:cNvSpPr/>
      </dsp:nvSpPr>
      <dsp:spPr>
        <a:xfrm>
          <a:off x="1245108" y="700087"/>
          <a:ext cx="4546092"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Moderate	4 (3.9%)</a:t>
          </a:r>
          <a:endParaRPr lang="en-US" sz="2700" kern="1200" dirty="0"/>
        </a:p>
      </dsp:txBody>
      <dsp:txXfrm>
        <a:off x="1245108" y="700087"/>
        <a:ext cx="4546092" cy="595312"/>
      </dsp:txXfrm>
    </dsp:sp>
    <dsp:sp modelId="{1F45008A-8D54-4E97-8653-14B617460703}">
      <dsp:nvSpPr>
        <dsp:cNvPr id="0" name=""/>
        <dsp:cNvSpPr/>
      </dsp:nvSpPr>
      <dsp:spPr>
        <a:xfrm>
          <a:off x="1158239" y="1250156"/>
          <a:ext cx="46329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328FD4-BA3D-4A43-9557-3B98A6C6171F}">
      <dsp:nvSpPr>
        <dsp:cNvPr id="0" name=""/>
        <dsp:cNvSpPr/>
      </dsp:nvSpPr>
      <dsp:spPr>
        <a:xfrm>
          <a:off x="1245108" y="1279921"/>
          <a:ext cx="4546092"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High		0 (0%)</a:t>
          </a:r>
        </a:p>
      </dsp:txBody>
      <dsp:txXfrm>
        <a:off x="1245108" y="1279921"/>
        <a:ext cx="4546092" cy="595312"/>
      </dsp:txXfrm>
    </dsp:sp>
    <dsp:sp modelId="{7F749F19-049C-4F91-84B2-75C158DC6428}">
      <dsp:nvSpPr>
        <dsp:cNvPr id="0" name=""/>
        <dsp:cNvSpPr/>
      </dsp:nvSpPr>
      <dsp:spPr>
        <a:xfrm>
          <a:off x="1158239" y="1875234"/>
          <a:ext cx="46329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3A974-026D-4EFA-AAA4-11D8C02DF00D}">
      <dsp:nvSpPr>
        <dsp:cNvPr id="0" name=""/>
        <dsp:cNvSpPr/>
      </dsp:nvSpPr>
      <dsp:spPr>
        <a:xfrm>
          <a:off x="0" y="0"/>
          <a:ext cx="2819399"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987C6-DCFE-4C53-867F-002CB730F4A1}">
      <dsp:nvSpPr>
        <dsp:cNvPr id="0" name=""/>
        <dsp:cNvSpPr/>
      </dsp:nvSpPr>
      <dsp:spPr>
        <a:xfrm flipH="1">
          <a:off x="0" y="0"/>
          <a:ext cx="151757" cy="190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26670" tIns="26670" rIns="26670" bIns="26670" numCol="1" spcCol="1270" anchor="t" anchorCtr="0">
          <a:noAutofit/>
        </a:bodyPr>
        <a:lstStyle/>
        <a:p>
          <a:pPr lvl="0" algn="l" defTabSz="311150">
            <a:lnSpc>
              <a:spcPct val="90000"/>
            </a:lnSpc>
            <a:spcBef>
              <a:spcPct val="0"/>
            </a:spcBef>
            <a:spcAft>
              <a:spcPct val="35000"/>
            </a:spcAft>
          </a:pPr>
          <a:endParaRPr lang="en-US" sz="700" kern="1200" dirty="0"/>
        </a:p>
      </dsp:txBody>
      <dsp:txXfrm>
        <a:off x="0" y="0"/>
        <a:ext cx="151757" cy="1904999"/>
      </dsp:txXfrm>
    </dsp:sp>
    <dsp:sp modelId="{6D495452-7FEB-43F4-9251-80C44A341223}">
      <dsp:nvSpPr>
        <dsp:cNvPr id="0" name=""/>
        <dsp:cNvSpPr/>
      </dsp:nvSpPr>
      <dsp:spPr>
        <a:xfrm>
          <a:off x="194048" y="29765"/>
          <a:ext cx="2213228"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22 (9.1%)</a:t>
          </a:r>
          <a:endParaRPr lang="en-US" sz="2700" kern="1200" dirty="0"/>
        </a:p>
      </dsp:txBody>
      <dsp:txXfrm>
        <a:off x="194048" y="29765"/>
        <a:ext cx="2213228" cy="595312"/>
      </dsp:txXfrm>
    </dsp:sp>
    <dsp:sp modelId="{2E3ADF6F-81EF-4350-AE0D-22159C14EEC2}">
      <dsp:nvSpPr>
        <dsp:cNvPr id="0" name=""/>
        <dsp:cNvSpPr/>
      </dsp:nvSpPr>
      <dsp:spPr>
        <a:xfrm>
          <a:off x="151757" y="625078"/>
          <a:ext cx="22555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EB84C-B785-4EC1-8508-A3DB50654A40}">
      <dsp:nvSpPr>
        <dsp:cNvPr id="0" name=""/>
        <dsp:cNvSpPr/>
      </dsp:nvSpPr>
      <dsp:spPr>
        <a:xfrm>
          <a:off x="194048" y="700087"/>
          <a:ext cx="2213228"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5 (2.1%)</a:t>
          </a:r>
          <a:endParaRPr lang="en-US" sz="2700" kern="1200" dirty="0"/>
        </a:p>
      </dsp:txBody>
      <dsp:txXfrm>
        <a:off x="194048" y="700087"/>
        <a:ext cx="2213228" cy="595312"/>
      </dsp:txXfrm>
    </dsp:sp>
    <dsp:sp modelId="{1F45008A-8D54-4E97-8653-14B617460703}">
      <dsp:nvSpPr>
        <dsp:cNvPr id="0" name=""/>
        <dsp:cNvSpPr/>
      </dsp:nvSpPr>
      <dsp:spPr>
        <a:xfrm>
          <a:off x="151757" y="1250156"/>
          <a:ext cx="22555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328FD4-BA3D-4A43-9557-3B98A6C6171F}">
      <dsp:nvSpPr>
        <dsp:cNvPr id="0" name=""/>
        <dsp:cNvSpPr/>
      </dsp:nvSpPr>
      <dsp:spPr>
        <a:xfrm>
          <a:off x="194048" y="1279921"/>
          <a:ext cx="2213228"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4 (1.7%)</a:t>
          </a:r>
        </a:p>
      </dsp:txBody>
      <dsp:txXfrm>
        <a:off x="194048" y="1279921"/>
        <a:ext cx="2213228" cy="595312"/>
      </dsp:txXfrm>
    </dsp:sp>
    <dsp:sp modelId="{7F749F19-049C-4F91-84B2-75C158DC6428}">
      <dsp:nvSpPr>
        <dsp:cNvPr id="0" name=""/>
        <dsp:cNvSpPr/>
      </dsp:nvSpPr>
      <dsp:spPr>
        <a:xfrm>
          <a:off x="151757" y="1875234"/>
          <a:ext cx="22555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63812-D2BC-482E-A057-E66C119F968E}">
      <dsp:nvSpPr>
        <dsp:cNvPr id="0" name=""/>
        <dsp:cNvSpPr/>
      </dsp:nvSpPr>
      <dsp:spPr>
        <a:xfrm>
          <a:off x="0" y="1234440"/>
          <a:ext cx="8915400" cy="1645920"/>
        </a:xfrm>
        <a:prstGeom prst="notchedRightArrow">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sp>
    <dsp:sp modelId="{3753EAD4-ED0F-4017-A539-0765AEC68FBD}">
      <dsp:nvSpPr>
        <dsp:cNvPr id="0" name=""/>
        <dsp:cNvSpPr/>
      </dsp:nvSpPr>
      <dsp:spPr>
        <a:xfrm>
          <a:off x="2203" y="0"/>
          <a:ext cx="1283112"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solidFill>
                <a:schemeClr val="accent1"/>
              </a:solidFill>
            </a:rPr>
            <a:t>12/96 </a:t>
          </a:r>
        </a:p>
        <a:p>
          <a:pPr lvl="0" algn="ctr" defTabSz="577850">
            <a:lnSpc>
              <a:spcPct val="90000"/>
            </a:lnSpc>
            <a:spcBef>
              <a:spcPct val="0"/>
            </a:spcBef>
            <a:spcAft>
              <a:spcPct val="35000"/>
            </a:spcAft>
          </a:pPr>
          <a:r>
            <a:rPr lang="en-US" sz="1300" kern="1200" dirty="0" smtClean="0">
              <a:solidFill>
                <a:schemeClr val="accent1"/>
              </a:solidFill>
            </a:rPr>
            <a:t>ADVISED TO HAVE SLEEP STUDY</a:t>
          </a:r>
          <a:endParaRPr lang="en-US" sz="1300" kern="1200" dirty="0">
            <a:solidFill>
              <a:schemeClr val="accent1"/>
            </a:solidFill>
          </a:endParaRPr>
        </a:p>
      </dsp:txBody>
      <dsp:txXfrm>
        <a:off x="2203" y="0"/>
        <a:ext cx="1283112" cy="1645920"/>
      </dsp:txXfrm>
    </dsp:sp>
    <dsp:sp modelId="{B8CB67E9-AB4F-4411-840A-EAC4E333D563}">
      <dsp:nvSpPr>
        <dsp:cNvPr id="0" name=""/>
        <dsp:cNvSpPr/>
      </dsp:nvSpPr>
      <dsp:spPr>
        <a:xfrm>
          <a:off x="438020" y="1569722"/>
          <a:ext cx="411480" cy="411480"/>
        </a:xfrm>
        <a:prstGeom prst="flowChartExtract">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A8634-EDA7-42BF-A8FF-9BECDB0E297B}">
      <dsp:nvSpPr>
        <dsp:cNvPr id="0" name=""/>
        <dsp:cNvSpPr/>
      </dsp:nvSpPr>
      <dsp:spPr>
        <a:xfrm>
          <a:off x="1371605" y="2514595"/>
          <a:ext cx="1283112" cy="1097269"/>
        </a:xfrm>
        <a:prstGeom prst="rect">
          <a:avLst/>
        </a:prstGeom>
        <a:solidFill>
          <a:srgbClr val="990000"/>
        </a:solidFill>
        <a:ln>
          <a:noFill/>
        </a:ln>
        <a:effectLst>
          <a:glow rad="228600">
            <a:schemeClr val="accent2">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7/97 </a:t>
          </a:r>
        </a:p>
        <a:p>
          <a:pPr lvl="0" algn="ctr" defTabSz="577850">
            <a:lnSpc>
              <a:spcPct val="90000"/>
            </a:lnSpc>
            <a:spcBef>
              <a:spcPct val="0"/>
            </a:spcBef>
            <a:spcAft>
              <a:spcPct val="35000"/>
            </a:spcAft>
          </a:pPr>
          <a:r>
            <a:rPr lang="en-US" sz="1300" kern="1200" dirty="0" smtClean="0"/>
            <a:t>UTAH CRASH, </a:t>
          </a:r>
        </a:p>
        <a:p>
          <a:pPr lvl="0" algn="ctr" defTabSz="577850">
            <a:lnSpc>
              <a:spcPct val="90000"/>
            </a:lnSpc>
            <a:spcBef>
              <a:spcPct val="0"/>
            </a:spcBef>
            <a:spcAft>
              <a:spcPct val="35000"/>
            </a:spcAft>
          </a:pPr>
          <a:r>
            <a:rPr lang="en-US" sz="1300" kern="1200" dirty="0" smtClean="0"/>
            <a:t>2 TROOPERS INJURED</a:t>
          </a:r>
          <a:endParaRPr lang="en-US" sz="1300" kern="1200" dirty="0"/>
        </a:p>
      </dsp:txBody>
      <dsp:txXfrm>
        <a:off x="1371605" y="2514595"/>
        <a:ext cx="1283112" cy="1097269"/>
      </dsp:txXfrm>
    </dsp:sp>
    <dsp:sp modelId="{7E5B8867-4332-49A3-BA9D-90936AECF68D}">
      <dsp:nvSpPr>
        <dsp:cNvPr id="0" name=""/>
        <dsp:cNvSpPr/>
      </dsp:nvSpPr>
      <dsp:spPr>
        <a:xfrm flipV="1">
          <a:off x="1785288" y="1979284"/>
          <a:ext cx="411480" cy="411480"/>
        </a:xfrm>
        <a:prstGeom prst="irregularSeal1">
          <a:avLst/>
        </a:prstGeom>
        <a:solidFill>
          <a:srgbClr val="FFFF66"/>
        </a:solidFill>
        <a:ln w="1079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ACC521A6-2583-445D-8CA1-CAB4F5619FE6}">
      <dsp:nvSpPr>
        <dsp:cNvPr id="0" name=""/>
        <dsp:cNvSpPr/>
      </dsp:nvSpPr>
      <dsp:spPr>
        <a:xfrm>
          <a:off x="2696739" y="0"/>
          <a:ext cx="1283112"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solidFill>
                <a:srgbClr val="00B050"/>
              </a:solidFill>
            </a:rPr>
            <a:t>8/97</a:t>
          </a:r>
        </a:p>
        <a:p>
          <a:pPr lvl="0" algn="ctr" defTabSz="577850">
            <a:lnSpc>
              <a:spcPct val="90000"/>
            </a:lnSpc>
            <a:spcBef>
              <a:spcPct val="0"/>
            </a:spcBef>
            <a:spcAft>
              <a:spcPct val="35000"/>
            </a:spcAft>
          </a:pPr>
          <a:r>
            <a:rPr lang="en-US" sz="1300" b="1" kern="1200" dirty="0" smtClean="0">
              <a:solidFill>
                <a:srgbClr val="00B050"/>
              </a:solidFill>
            </a:rPr>
            <a:t>OSA DIAGNOSED</a:t>
          </a:r>
          <a:endParaRPr lang="en-US" sz="1300" b="1" kern="1200" dirty="0">
            <a:solidFill>
              <a:srgbClr val="00B050"/>
            </a:solidFill>
          </a:endParaRPr>
        </a:p>
      </dsp:txBody>
      <dsp:txXfrm>
        <a:off x="2696739" y="0"/>
        <a:ext cx="1283112" cy="1645920"/>
      </dsp:txXfrm>
    </dsp:sp>
    <dsp:sp modelId="{4C225049-CF86-492E-8680-9B68B93C9047}">
      <dsp:nvSpPr>
        <dsp:cNvPr id="0" name=""/>
        <dsp:cNvSpPr/>
      </dsp:nvSpPr>
      <dsp:spPr>
        <a:xfrm>
          <a:off x="3132556" y="1569722"/>
          <a:ext cx="411480" cy="411480"/>
        </a:xfrm>
        <a:prstGeom prst="flowChartExtract">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707957-20B3-4684-8486-29B72A5BC170}">
      <dsp:nvSpPr>
        <dsp:cNvPr id="0" name=""/>
        <dsp:cNvSpPr/>
      </dsp:nvSpPr>
      <dsp:spPr>
        <a:xfrm>
          <a:off x="4044007" y="2468880"/>
          <a:ext cx="1283112"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solidFill>
                <a:srgbClr val="FFC000"/>
              </a:solidFill>
            </a:rPr>
            <a:t>9/97 </a:t>
          </a:r>
        </a:p>
        <a:p>
          <a:pPr lvl="0" algn="ctr" defTabSz="577850">
            <a:lnSpc>
              <a:spcPct val="90000"/>
            </a:lnSpc>
            <a:spcBef>
              <a:spcPct val="0"/>
            </a:spcBef>
            <a:spcAft>
              <a:spcPct val="35000"/>
            </a:spcAft>
          </a:pPr>
          <a:r>
            <a:rPr lang="en-US" sz="1300" kern="1200" dirty="0" smtClean="0">
              <a:solidFill>
                <a:srgbClr val="FFC000"/>
              </a:solidFill>
            </a:rPr>
            <a:t>SURGERY  WITH NO FOLLOW UP</a:t>
          </a:r>
          <a:endParaRPr lang="en-US" sz="1300" kern="1200" dirty="0">
            <a:solidFill>
              <a:srgbClr val="FFC000"/>
            </a:solidFill>
          </a:endParaRPr>
        </a:p>
      </dsp:txBody>
      <dsp:txXfrm>
        <a:off x="4044007" y="2468880"/>
        <a:ext cx="1283112" cy="1645920"/>
      </dsp:txXfrm>
    </dsp:sp>
    <dsp:sp modelId="{06DB0F0A-1DF6-428E-B9E6-6ACB3CF9A40A}">
      <dsp:nvSpPr>
        <dsp:cNvPr id="0" name=""/>
        <dsp:cNvSpPr/>
      </dsp:nvSpPr>
      <dsp:spPr>
        <a:xfrm flipV="1">
          <a:off x="4479823" y="1993571"/>
          <a:ext cx="411480" cy="411480"/>
        </a:xfrm>
        <a:prstGeom prst="flowChartExtract">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F19A2-4C89-478A-98DD-06A33B0D92E0}">
      <dsp:nvSpPr>
        <dsp:cNvPr id="0" name=""/>
        <dsp:cNvSpPr/>
      </dsp:nvSpPr>
      <dsp:spPr>
        <a:xfrm>
          <a:off x="5402926" y="0"/>
          <a:ext cx="1259811"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solidFill>
                <a:schemeClr val="accent1"/>
              </a:solidFill>
            </a:rPr>
            <a:t>8/99 </a:t>
          </a:r>
        </a:p>
        <a:p>
          <a:pPr lvl="0" algn="ctr" defTabSz="577850">
            <a:lnSpc>
              <a:spcPct val="90000"/>
            </a:lnSpc>
            <a:spcBef>
              <a:spcPct val="0"/>
            </a:spcBef>
            <a:spcAft>
              <a:spcPct val="35000"/>
            </a:spcAft>
          </a:pPr>
          <a:r>
            <a:rPr lang="en-US" sz="1300" kern="1200" dirty="0" smtClean="0">
              <a:solidFill>
                <a:schemeClr val="accent1"/>
              </a:solidFill>
            </a:rPr>
            <a:t>DOES NOT REPORT OSA, LOW THYROID OR THYROID MEDICINE;</a:t>
          </a:r>
          <a:r>
            <a:rPr lang="en-US" sz="1300" kern="1200" dirty="0" smtClean="0"/>
            <a:t> </a:t>
          </a:r>
        </a:p>
        <a:p>
          <a:pPr lvl="0" algn="ctr" defTabSz="577850">
            <a:lnSpc>
              <a:spcPct val="90000"/>
            </a:lnSpc>
            <a:spcBef>
              <a:spcPct val="0"/>
            </a:spcBef>
            <a:spcAft>
              <a:spcPct val="35000"/>
            </a:spcAft>
          </a:pPr>
          <a:r>
            <a:rPr lang="en-US" sz="1300" b="1" kern="1200" dirty="0" smtClean="0">
              <a:solidFill>
                <a:schemeClr val="accent1"/>
              </a:solidFill>
            </a:rPr>
            <a:t>CDL RENEWED</a:t>
          </a:r>
          <a:endParaRPr lang="en-US" sz="1300" b="1" kern="1200" dirty="0">
            <a:solidFill>
              <a:schemeClr val="accent1"/>
            </a:solidFill>
          </a:endParaRPr>
        </a:p>
      </dsp:txBody>
      <dsp:txXfrm>
        <a:off x="5402926" y="0"/>
        <a:ext cx="1259811" cy="1645920"/>
      </dsp:txXfrm>
    </dsp:sp>
    <dsp:sp modelId="{0B5A9872-913A-4753-A80C-94F7475722D4}">
      <dsp:nvSpPr>
        <dsp:cNvPr id="0" name=""/>
        <dsp:cNvSpPr/>
      </dsp:nvSpPr>
      <dsp:spPr>
        <a:xfrm>
          <a:off x="5827091" y="1569722"/>
          <a:ext cx="411480" cy="411480"/>
        </a:xfrm>
        <a:prstGeom prst="flowChartExtra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AF856-24CC-410D-BD7A-087161DEFC23}">
      <dsp:nvSpPr>
        <dsp:cNvPr id="0" name=""/>
        <dsp:cNvSpPr/>
      </dsp:nvSpPr>
      <dsp:spPr>
        <a:xfrm>
          <a:off x="6738543" y="2526034"/>
          <a:ext cx="1283112" cy="1131570"/>
        </a:xfrm>
        <a:prstGeom prst="rect">
          <a:avLst/>
        </a:prstGeom>
        <a:solidFill>
          <a:srgbClr val="990000"/>
        </a:solidFill>
        <a:ln>
          <a:solidFill>
            <a:srgbClr val="C00000"/>
          </a:solidFill>
        </a:ln>
        <a:effectLst>
          <a:glow rad="228600">
            <a:schemeClr val="accent2">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7/26/00 </a:t>
          </a:r>
        </a:p>
        <a:p>
          <a:pPr lvl="0" algn="ctr" defTabSz="577850">
            <a:lnSpc>
              <a:spcPct val="90000"/>
            </a:lnSpc>
            <a:spcBef>
              <a:spcPct val="0"/>
            </a:spcBef>
            <a:spcAft>
              <a:spcPct val="35000"/>
            </a:spcAft>
          </a:pPr>
          <a:r>
            <a:rPr lang="en-US" sz="1300" kern="1200" dirty="0" smtClean="0"/>
            <a:t>CRASH, </a:t>
          </a:r>
        </a:p>
        <a:p>
          <a:pPr lvl="0" algn="ctr" defTabSz="577850">
            <a:lnSpc>
              <a:spcPct val="90000"/>
            </a:lnSpc>
            <a:spcBef>
              <a:spcPct val="0"/>
            </a:spcBef>
            <a:spcAft>
              <a:spcPct val="35000"/>
            </a:spcAft>
          </a:pPr>
          <a:r>
            <a:rPr lang="en-US" sz="1300" kern="1200" dirty="0" smtClean="0"/>
            <a:t>DEATH OF STATE TROOPER</a:t>
          </a:r>
          <a:endParaRPr lang="en-US" sz="1300" kern="1200" dirty="0"/>
        </a:p>
      </dsp:txBody>
      <dsp:txXfrm>
        <a:off x="6738543" y="2526034"/>
        <a:ext cx="1283112" cy="1131570"/>
      </dsp:txXfrm>
    </dsp:sp>
    <dsp:sp modelId="{6830588C-4807-4AAE-AC8D-3AC1022E347D}">
      <dsp:nvSpPr>
        <dsp:cNvPr id="0" name=""/>
        <dsp:cNvSpPr/>
      </dsp:nvSpPr>
      <dsp:spPr>
        <a:xfrm flipV="1">
          <a:off x="7174359" y="1970709"/>
          <a:ext cx="411480" cy="411480"/>
        </a:xfrm>
        <a:prstGeom prst="irregularSeal1">
          <a:avLst/>
        </a:prstGeom>
        <a:solidFill>
          <a:srgbClr val="FFFF66"/>
        </a:solidFill>
        <a:ln w="1079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I. Gurubhagavatula</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8/29/2011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535D8A-511E-4F61-9FF2-BFB9DC33FA02}" type="slidenum">
              <a:rPr lang="en-US" smtClean="0"/>
              <a:t>‹#›</a:t>
            </a:fld>
            <a:endParaRPr lang="en-US"/>
          </a:p>
        </p:txBody>
      </p:sp>
    </p:spTree>
    <p:extLst>
      <p:ext uri="{BB962C8B-B14F-4D97-AF65-F5344CB8AC3E}">
        <p14:creationId xmlns:p14="http://schemas.microsoft.com/office/powerpoint/2010/main" val="201067953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smtClean="0"/>
              <a:t>I. Gurubhagavatula</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r>
              <a:rPr lang="en-US" smtClean="0"/>
              <a:t>8/29/2011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C06002A-3093-4109-9EAC-7696C504068D}" type="slidenum">
              <a:rPr lang="en-US"/>
              <a:pPr>
                <a:defRPr/>
              </a:pPr>
              <a:t>‹#›</a:t>
            </a:fld>
            <a:endParaRPr lang="en-US"/>
          </a:p>
        </p:txBody>
      </p:sp>
    </p:spTree>
    <p:extLst>
      <p:ext uri="{BB962C8B-B14F-4D97-AF65-F5344CB8AC3E}">
        <p14:creationId xmlns:p14="http://schemas.microsoft.com/office/powerpoint/2010/main" val="272460951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wakeinphilly.org/Legal/Engum/26July2000TNaccident.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wakeinphilly.org/Legal/Engum/26July2000TNaccident.shtml#9" TargetMode="External"/><Relationship Id="rId7" Type="http://schemas.openxmlformats.org/officeDocument/2006/relationships/hyperlink" Target="http://www.awakeinphilly.org/Legal/Engum/26July2000TNaccident.shtml#15"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awakeinphilly.org/Legal/Engum/26July2000TNaccident.shtml#14" TargetMode="External"/><Relationship Id="rId5" Type="http://schemas.openxmlformats.org/officeDocument/2006/relationships/hyperlink" Target="http://www.awakeinphilly.org/Legal/Engum/26July2000TNaccident.shtml#13" TargetMode="External"/><Relationship Id="rId4" Type="http://schemas.openxmlformats.org/officeDocument/2006/relationships/hyperlink" Target="http://www.awakeinphilly.org/Legal/Engum/26July2000TNaccident.shtml#1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y ago, community-based study, drew 4286 CDL holders from around </a:t>
            </a:r>
            <a:r>
              <a:rPr lang="en-US" dirty="0" err="1" smtClean="0"/>
              <a:t>Phila</a:t>
            </a:r>
            <a:r>
              <a:rPr lang="en-US" dirty="0" smtClean="0"/>
              <a:t>;</a:t>
            </a:r>
            <a:r>
              <a:rPr lang="en-US" baseline="0" dirty="0" smtClean="0"/>
              <a:t> we studied 406 of them in our lab, did PSG, MSLT, PVT, DADT</a:t>
            </a:r>
          </a:p>
          <a:p>
            <a:r>
              <a:rPr lang="en-US" baseline="0" dirty="0" smtClean="0"/>
              <a:t> -- purpose was to evaluate prevalence; </a:t>
            </a:r>
          </a:p>
          <a:p>
            <a:r>
              <a:rPr lang="en-US" baseline="0" dirty="0" smtClean="0"/>
              <a:t> -- evaluated screening </a:t>
            </a:r>
            <a:r>
              <a:rPr lang="en-US" baseline="0" dirty="0" err="1" smtClean="0"/>
              <a:t>stratgies</a:t>
            </a:r>
            <a:r>
              <a:rPr lang="en-US" baseline="0" dirty="0" smtClean="0"/>
              <a:t> for </a:t>
            </a:r>
            <a:r>
              <a:rPr lang="en-US" baseline="0" dirty="0" err="1" smtClean="0"/>
              <a:t>osa</a:t>
            </a:r>
            <a:r>
              <a:rPr lang="en-US" baseline="0" dirty="0" smtClean="0"/>
              <a:t> and lab measures of sleepiness</a:t>
            </a:r>
          </a:p>
          <a:p>
            <a:endParaRPr lang="en-US" baseline="0" dirty="0" smtClean="0"/>
          </a:p>
          <a:p>
            <a:r>
              <a:rPr lang="en-US" baseline="0" dirty="0" smtClean="0"/>
              <a:t>NIH: more recent, last year; =100; screening using in-home sleep studies</a:t>
            </a:r>
          </a:p>
          <a:p>
            <a:endParaRPr lang="en-US" baseline="0" dirty="0" smtClean="0"/>
          </a:p>
          <a:p>
            <a:r>
              <a:rPr lang="en-US" baseline="0" dirty="0" err="1" smtClean="0"/>
              <a:t>Clinicl</a:t>
            </a:r>
            <a:r>
              <a:rPr lang="en-US" baseline="0" dirty="0" smtClean="0"/>
              <a:t> program</a:t>
            </a:r>
            <a:endParaRPr lang="en-US" dirty="0" smtClean="0"/>
          </a:p>
        </p:txBody>
      </p:sp>
      <p:sp>
        <p:nvSpPr>
          <p:cNvPr id="4" name="Header Placeholder 3"/>
          <p:cNvSpPr>
            <a:spLocks noGrp="1"/>
          </p:cNvSpPr>
          <p:nvPr>
            <p:ph type="hdr" sz="quarter" idx="10"/>
          </p:nvPr>
        </p:nvSpPr>
        <p:spPr/>
        <p:txBody>
          <a:bodyPr/>
          <a:lstStyle/>
          <a:p>
            <a:pPr>
              <a:defRPr/>
            </a:pPr>
            <a:r>
              <a:rPr lang="en-US" smtClean="0"/>
              <a:t>I. Gurubhagavatula</a:t>
            </a:r>
            <a:endParaRPr lang="en-US"/>
          </a:p>
        </p:txBody>
      </p:sp>
      <p:sp>
        <p:nvSpPr>
          <p:cNvPr id="5" name="Date Placeholder 4"/>
          <p:cNvSpPr>
            <a:spLocks noGrp="1"/>
          </p:cNvSpPr>
          <p:nvPr>
            <p:ph type="dt" idx="11"/>
          </p:nvPr>
        </p:nvSpPr>
        <p:spPr/>
        <p:txBody>
          <a:bodyPr/>
          <a:lstStyle/>
          <a:p>
            <a:pPr>
              <a:defRPr/>
            </a:pPr>
            <a:r>
              <a:rPr lang="en-US" smtClean="0"/>
              <a:t>8/29/2011</a:t>
            </a:r>
            <a:endParaRPr lang="en-US"/>
          </a:p>
        </p:txBody>
      </p:sp>
      <p:sp>
        <p:nvSpPr>
          <p:cNvPr id="6" name="Slide Number Placeholder 5"/>
          <p:cNvSpPr>
            <a:spLocks noGrp="1"/>
          </p:cNvSpPr>
          <p:nvPr>
            <p:ph type="sldNum" sz="quarter" idx="12"/>
          </p:nvPr>
        </p:nvSpPr>
        <p:spPr/>
        <p:txBody>
          <a:bodyPr/>
          <a:lstStyle/>
          <a:p>
            <a:pPr>
              <a:defRPr/>
            </a:pPr>
            <a:fld id="{6C06002A-3093-4109-9EAC-7696C504068D}" type="slidenum">
              <a:rPr lang="en-US" smtClean="0"/>
              <a:pPr>
                <a:defRPr/>
              </a:pPr>
              <a:t>2</a:t>
            </a:fld>
            <a:endParaRPr lang="en-US"/>
          </a:p>
        </p:txBody>
      </p:sp>
    </p:spTree>
    <p:extLst>
      <p:ext uri="{BB962C8B-B14F-4D97-AF65-F5344CB8AC3E}">
        <p14:creationId xmlns:p14="http://schemas.microsoft.com/office/powerpoint/2010/main" val="50051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 Gurubhagavatula</a:t>
            </a:r>
            <a:endParaRPr lang="en-US"/>
          </a:p>
        </p:txBody>
      </p:sp>
      <p:sp>
        <p:nvSpPr>
          <p:cNvPr id="5" name="Date Placeholder 4"/>
          <p:cNvSpPr>
            <a:spLocks noGrp="1"/>
          </p:cNvSpPr>
          <p:nvPr>
            <p:ph type="dt" idx="11"/>
          </p:nvPr>
        </p:nvSpPr>
        <p:spPr/>
        <p:txBody>
          <a:bodyPr/>
          <a:lstStyle/>
          <a:p>
            <a:pPr>
              <a:defRPr/>
            </a:pPr>
            <a:r>
              <a:rPr lang="en-US" smtClean="0"/>
              <a:t>8/29/2011</a:t>
            </a:r>
            <a:endParaRPr lang="en-US"/>
          </a:p>
        </p:txBody>
      </p:sp>
      <p:sp>
        <p:nvSpPr>
          <p:cNvPr id="6" name="Slide Number Placeholder 5"/>
          <p:cNvSpPr>
            <a:spLocks noGrp="1"/>
          </p:cNvSpPr>
          <p:nvPr>
            <p:ph type="sldNum" sz="quarter" idx="12"/>
          </p:nvPr>
        </p:nvSpPr>
        <p:spPr/>
        <p:txBody>
          <a:bodyPr/>
          <a:lstStyle/>
          <a:p>
            <a:pPr>
              <a:defRPr/>
            </a:pPr>
            <a:fld id="{6C06002A-3093-4109-9EAC-7696C504068D}" type="slidenum">
              <a:rPr lang="en-US" smtClean="0"/>
              <a:pPr>
                <a:defRPr/>
              </a:pPr>
              <a:t>44</a:t>
            </a:fld>
            <a:endParaRPr lang="en-US"/>
          </a:p>
        </p:txBody>
      </p:sp>
    </p:spTree>
    <p:extLst>
      <p:ext uri="{BB962C8B-B14F-4D97-AF65-F5344CB8AC3E}">
        <p14:creationId xmlns:p14="http://schemas.microsoft.com/office/powerpoint/2010/main" val="394415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smtClean="0"/>
              <a:t>“</a:t>
            </a:r>
            <a:r>
              <a:rPr lang="en-US" sz="1200" b="0" i="0" u="none" strike="noStrike" kern="1200" baseline="0" dirty="0" smtClean="0">
                <a:solidFill>
                  <a:schemeClr val="tx1"/>
                </a:solidFill>
                <a:latin typeface="+mn-lt"/>
                <a:ea typeface="+mn-ea"/>
                <a:cs typeface="+mn-cs"/>
              </a:rPr>
              <a:t>Because OSA screening is not mandated by the FMCSA and no central registry of examinations or examiner exists, drivers could ignore a PSG</a:t>
            </a:r>
          </a:p>
          <a:p>
            <a:r>
              <a:rPr lang="en-US" sz="1200" b="0" i="0" u="none" strike="noStrike" kern="1200" baseline="0" dirty="0" smtClean="0">
                <a:solidFill>
                  <a:schemeClr val="tx1"/>
                </a:solidFill>
                <a:latin typeface="+mn-lt"/>
                <a:ea typeface="+mn-ea"/>
                <a:cs typeface="+mn-cs"/>
              </a:rPr>
              <a:t>referral and seek medical certification </a:t>
            </a:r>
            <a:r>
              <a:rPr lang="en-US" sz="1200" b="0" i="0" u="none" strike="noStrike" kern="1200" baseline="0" dirty="0" err="1" smtClean="0">
                <a:solidFill>
                  <a:schemeClr val="tx1"/>
                </a:solidFill>
                <a:latin typeface="+mn-lt"/>
                <a:ea typeface="+mn-ea"/>
                <a:cs typeface="+mn-cs"/>
              </a:rPr>
              <a:t>froms</a:t>
            </a:r>
            <a:r>
              <a:rPr lang="en-US" sz="1200" b="0" i="0" u="none" strike="noStrike" kern="1200" baseline="0" dirty="0" smtClean="0">
                <a:solidFill>
                  <a:schemeClr val="tx1"/>
                </a:solidFill>
                <a:latin typeface="+mn-lt"/>
                <a:ea typeface="+mn-ea"/>
                <a:cs typeface="+mn-cs"/>
              </a:rPr>
              <a:t> another clinic. The majority of clinics and practitioners performing CDME examinations do not apply</a:t>
            </a:r>
          </a:p>
          <a:p>
            <a:r>
              <a:rPr lang="en-US" sz="1200" b="0" i="0" u="none" strike="noStrike" kern="1200" baseline="0" dirty="0" smtClean="0">
                <a:solidFill>
                  <a:schemeClr val="tx1"/>
                </a:solidFill>
                <a:latin typeface="+mn-lt"/>
                <a:ea typeface="+mn-ea"/>
                <a:cs typeface="+mn-cs"/>
              </a:rPr>
              <a:t>the JTF guidelines or other rigorous OSA screening protocols (unpublished observations).”  </a:t>
            </a:r>
          </a:p>
          <a:p>
            <a:r>
              <a:rPr lang="en-US" sz="1200" b="0" i="0" u="none" strike="noStrike" kern="1200" baseline="0" dirty="0" smtClean="0">
                <a:solidFill>
                  <a:schemeClr val="tx1"/>
                </a:solidFill>
                <a:latin typeface="+mn-lt"/>
                <a:ea typeface="+mn-ea"/>
                <a:cs typeface="+mn-cs"/>
              </a:rPr>
              <a:t>14 were unwilling to provide objective documentation of compliance. </a:t>
            </a:r>
          </a:p>
          <a:p>
            <a:r>
              <a:rPr lang="en-US" sz="1200" b="0" i="0" u="none" strike="noStrike" kern="1200" baseline="0" dirty="0" smtClean="0">
                <a:solidFill>
                  <a:schemeClr val="tx1"/>
                </a:solidFill>
                <a:latin typeface="+mn-lt"/>
                <a:ea typeface="+mn-ea"/>
                <a:cs typeface="+mn-cs"/>
              </a:rPr>
              <a:t>3 drivers submitted reports documenting non-compliance, </a:t>
            </a:r>
          </a:p>
          <a:p>
            <a:r>
              <a:rPr lang="en-US" sz="1200" b="0" i="0" u="none" strike="noStrike" kern="1200" baseline="0" dirty="0" smtClean="0">
                <a:solidFill>
                  <a:schemeClr val="tx1"/>
                </a:solidFill>
                <a:latin typeface="+mn-lt"/>
                <a:ea typeface="+mn-ea"/>
                <a:cs typeface="+mn-cs"/>
              </a:rPr>
              <a:t>two drivers refused CPAP. </a:t>
            </a:r>
          </a:p>
          <a:p>
            <a:r>
              <a:rPr lang="en-US" sz="1200" b="0" i="0" u="none" strike="noStrike" kern="1200" baseline="0" dirty="0" smtClean="0">
                <a:solidFill>
                  <a:schemeClr val="tx1"/>
                </a:solidFill>
                <a:latin typeface="+mn-lt"/>
                <a:ea typeface="+mn-ea"/>
                <a:cs typeface="+mn-cs"/>
              </a:rPr>
              <a:t>Finally, another driver did not tolerate CPAP and was prescribed “auto-PAP,” with compliance data pending at the close of follow-up.</a:t>
            </a:r>
          </a:p>
          <a:p>
            <a:r>
              <a:rPr lang="en-US" i="1" dirty="0" smtClean="0"/>
              <a:t>To evaluate consensus criteria for screening commercial</a:t>
            </a:r>
          </a:p>
          <a:p>
            <a:r>
              <a:rPr lang="en-US" i="1" dirty="0" smtClean="0"/>
              <a:t>drivers for obstructive sleep apnea (OSA). </a:t>
            </a:r>
            <a:r>
              <a:rPr lang="en-US" b="1" i="1" dirty="0" smtClean="0"/>
              <a:t>Methods: </a:t>
            </a:r>
            <a:r>
              <a:rPr lang="en-US" i="1" dirty="0" smtClean="0"/>
              <a:t>Consecutive drivers</a:t>
            </a:r>
          </a:p>
          <a:p>
            <a:r>
              <a:rPr lang="en-US" i="1" dirty="0" smtClean="0"/>
              <a:t>underwent OSA screening using Joint Task Force consensus criteria at</a:t>
            </a:r>
          </a:p>
          <a:p>
            <a:r>
              <a:rPr lang="en-US" i="1" dirty="0" smtClean="0"/>
              <a:t>commercial driver medical examinations. Outcomes included: clinical</a:t>
            </a:r>
          </a:p>
          <a:p>
            <a:r>
              <a:rPr lang="en-US" i="1" dirty="0" smtClean="0"/>
              <a:t>yield of screening; and drivers’ compliance with </a:t>
            </a:r>
            <a:r>
              <a:rPr lang="en-US" i="1" dirty="0" err="1" smtClean="0"/>
              <a:t>polysomnography</a:t>
            </a:r>
            <a:r>
              <a:rPr lang="en-US" i="1" dirty="0" smtClean="0"/>
              <a:t> (PSG)</a:t>
            </a:r>
          </a:p>
          <a:p>
            <a:r>
              <a:rPr lang="en-US" i="1" dirty="0" smtClean="0"/>
              <a:t>referrals and OSA treatment. </a:t>
            </a:r>
            <a:r>
              <a:rPr lang="en-US" b="1" i="1" dirty="0" smtClean="0"/>
              <a:t>Results: </a:t>
            </a:r>
            <a:r>
              <a:rPr lang="en-US" i="1" dirty="0" smtClean="0"/>
              <a:t>Among 456 drivers, 53 (12%)</a:t>
            </a:r>
          </a:p>
          <a:p>
            <a:r>
              <a:rPr lang="en-US" i="1" dirty="0" smtClean="0"/>
              <a:t>were referred for PSG, and 20/20 were confirmed to have OSA,</a:t>
            </a:r>
          </a:p>
          <a:p>
            <a:r>
              <a:rPr lang="en-US" i="1" dirty="0" smtClean="0"/>
              <a:t>supporting a high positive predictive value. The other 33 drivers referred</a:t>
            </a:r>
          </a:p>
          <a:p>
            <a:r>
              <a:rPr lang="en-US" i="1" dirty="0" smtClean="0"/>
              <a:t>for PSG were lost to follow-up but demonstrated no significant differences</a:t>
            </a:r>
          </a:p>
          <a:p>
            <a:r>
              <a:rPr lang="en-US" i="1" dirty="0" smtClean="0"/>
              <a:t>from those with confirmed OSA. After diagnosis, only one of 20</a:t>
            </a:r>
          </a:p>
          <a:p>
            <a:r>
              <a:rPr lang="en-US" i="1" dirty="0" smtClean="0"/>
              <a:t>drivers with confirmed OSA demonstrated treatment compliance. </a:t>
            </a:r>
            <a:r>
              <a:rPr lang="en-US" b="1" i="1" dirty="0" smtClean="0"/>
              <a:t>Conclusions:</a:t>
            </a:r>
          </a:p>
          <a:p>
            <a:r>
              <a:rPr lang="en-US" i="1" dirty="0" smtClean="0"/>
              <a:t>Drivers identified by the consensus criteria have a high</a:t>
            </a:r>
          </a:p>
          <a:p>
            <a:r>
              <a:rPr lang="en-US" i="1" dirty="0" smtClean="0"/>
              <a:t>likelihood of OSA. Drivers’ poor compliance with PSGs and OSA</a:t>
            </a:r>
          </a:p>
          <a:p>
            <a:r>
              <a:rPr lang="en-US" i="1" dirty="0" smtClean="0"/>
              <a:t>treatment support federally mandated screening of commercial drivers.</a:t>
            </a:r>
          </a:p>
          <a:p>
            <a:r>
              <a:rPr lang="en-US" dirty="0" smtClean="0"/>
              <a:t>(J </a:t>
            </a:r>
            <a:r>
              <a:rPr lang="en-US" dirty="0" err="1" smtClean="0"/>
              <a:t>Occup</a:t>
            </a:r>
            <a:r>
              <a:rPr lang="en-US" dirty="0" smtClean="0"/>
              <a:t> Environ Med. </a:t>
            </a:r>
            <a:r>
              <a:rPr lang="en-US" i="1" dirty="0" smtClean="0"/>
              <a:t>2009;51:275–282</a:t>
            </a:r>
            <a:r>
              <a:rPr lang="en-US" dirty="0" smtClean="0"/>
              <a:t>)</a:t>
            </a:r>
          </a:p>
        </p:txBody>
      </p:sp>
      <p:sp>
        <p:nvSpPr>
          <p:cNvPr id="2" name="Header Placeholder 1"/>
          <p:cNvSpPr>
            <a:spLocks noGrp="1"/>
          </p:cNvSpPr>
          <p:nvPr>
            <p:ph type="hdr" sz="quarter" idx="10"/>
          </p:nvPr>
        </p:nvSpPr>
        <p:spPr/>
        <p:txBody>
          <a:bodyPr/>
          <a:lstStyle/>
          <a:p>
            <a:pPr>
              <a:defRPr/>
            </a:pPr>
            <a:r>
              <a:rPr lang="en-US" smtClean="0"/>
              <a:t>I. Gurubhagavatula</a:t>
            </a:r>
            <a:endParaRPr lang="en-US"/>
          </a:p>
        </p:txBody>
      </p:sp>
      <p:sp>
        <p:nvSpPr>
          <p:cNvPr id="3" name="Date Placeholder 2"/>
          <p:cNvSpPr>
            <a:spLocks noGrp="1"/>
          </p:cNvSpPr>
          <p:nvPr>
            <p:ph type="dt" idx="11"/>
          </p:nvPr>
        </p:nvSpPr>
        <p:spPr/>
        <p:txBody>
          <a:bodyPr/>
          <a:lstStyle/>
          <a:p>
            <a:pPr>
              <a:defRPr/>
            </a:pPr>
            <a:r>
              <a:rPr lang="en-US" smtClean="0"/>
              <a:t>8/29/2011</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is right for us to act</a:t>
            </a:r>
            <a:endParaRPr lang="en-US" dirty="0"/>
          </a:p>
        </p:txBody>
      </p:sp>
      <p:sp>
        <p:nvSpPr>
          <p:cNvPr id="4" name="Header Placeholder 3"/>
          <p:cNvSpPr>
            <a:spLocks noGrp="1"/>
          </p:cNvSpPr>
          <p:nvPr>
            <p:ph type="hdr" sz="quarter" idx="10"/>
          </p:nvPr>
        </p:nvSpPr>
        <p:spPr/>
        <p:txBody>
          <a:bodyPr/>
          <a:lstStyle/>
          <a:p>
            <a:pPr>
              <a:defRPr/>
            </a:pPr>
            <a:r>
              <a:rPr lang="en-US" smtClean="0"/>
              <a:t>I. Gurubhagavatula</a:t>
            </a:r>
            <a:endParaRPr lang="en-US"/>
          </a:p>
        </p:txBody>
      </p:sp>
      <p:sp>
        <p:nvSpPr>
          <p:cNvPr id="5" name="Date Placeholder 4"/>
          <p:cNvSpPr>
            <a:spLocks noGrp="1"/>
          </p:cNvSpPr>
          <p:nvPr>
            <p:ph type="dt" idx="11"/>
          </p:nvPr>
        </p:nvSpPr>
        <p:spPr/>
        <p:txBody>
          <a:bodyPr/>
          <a:lstStyle/>
          <a:p>
            <a:pPr>
              <a:defRPr/>
            </a:pPr>
            <a:r>
              <a:rPr lang="en-US" smtClean="0"/>
              <a:t>8/29/2011</a:t>
            </a:r>
            <a:endParaRPr lang="en-US"/>
          </a:p>
        </p:txBody>
      </p:sp>
      <p:sp>
        <p:nvSpPr>
          <p:cNvPr id="6" name="Slide Number Placeholder 5"/>
          <p:cNvSpPr>
            <a:spLocks noGrp="1"/>
          </p:cNvSpPr>
          <p:nvPr>
            <p:ph type="sldNum" sz="quarter" idx="12"/>
          </p:nvPr>
        </p:nvSpPr>
        <p:spPr/>
        <p:txBody>
          <a:bodyPr/>
          <a:lstStyle/>
          <a:p>
            <a:pPr>
              <a:defRPr/>
            </a:pPr>
            <a:fld id="{6C06002A-3093-4109-9EAC-7696C504068D}" type="slidenum">
              <a:rPr lang="en-US" smtClean="0"/>
              <a:pPr>
                <a:defRPr/>
              </a:pPr>
              <a:t>54</a:t>
            </a:fld>
            <a:endParaRPr lang="en-US"/>
          </a:p>
        </p:txBody>
      </p:sp>
    </p:spTree>
    <p:extLst>
      <p:ext uri="{BB962C8B-B14F-4D97-AF65-F5344CB8AC3E}">
        <p14:creationId xmlns:p14="http://schemas.microsoft.com/office/powerpoint/2010/main" val="1111763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he known in 1996 what would eventually</a:t>
            </a:r>
            <a:r>
              <a:rPr lang="en-US" baseline="0" dirty="0" smtClean="0"/>
              <a:t> happen in 2000- that he would lose his job, his company would go out of business, he would be liable for millions of dollars in legal claims, and that he would cause the death of another individual and serious injury to another and injuries to others, he might have behaved differently; </a:t>
            </a:r>
          </a:p>
          <a:p>
            <a:r>
              <a:rPr lang="en-US" baseline="0" dirty="0" smtClean="0"/>
              <a:t>But the research data says that his pattern of behavior is typical – </a:t>
            </a:r>
          </a:p>
          <a:p>
            <a:r>
              <a:rPr lang="en-US" baseline="0" dirty="0" smtClean="0"/>
              <a:t>The avoidance of discovery, and perhaps a feeling that he did not perceive himself to be impaired.</a:t>
            </a:r>
          </a:p>
          <a:p>
            <a:r>
              <a:rPr lang="en-US" baseline="0" dirty="0" smtClean="0"/>
              <a:t>This is where a mandate can make a difference.</a:t>
            </a:r>
            <a:endParaRPr lang="en-US" dirty="0"/>
          </a:p>
        </p:txBody>
      </p:sp>
      <p:sp>
        <p:nvSpPr>
          <p:cNvPr id="4" name="Slide Number Placeholder 3"/>
          <p:cNvSpPr>
            <a:spLocks noGrp="1"/>
          </p:cNvSpPr>
          <p:nvPr>
            <p:ph type="sldNum" sz="quarter" idx="10"/>
          </p:nvPr>
        </p:nvSpPr>
        <p:spPr/>
        <p:txBody>
          <a:bodyPr/>
          <a:lstStyle/>
          <a:p>
            <a:pPr>
              <a:defRPr/>
            </a:pPr>
            <a:fld id="{6C06002A-3093-4109-9EAC-7696C504068D}" type="slidenum">
              <a:rPr lang="en-US" smtClean="0"/>
              <a:pPr>
                <a:defRPr/>
              </a:pPr>
              <a:t>55</a:t>
            </a:fld>
            <a:endParaRPr lang="en-US"/>
          </a:p>
        </p:txBody>
      </p:sp>
      <p:sp>
        <p:nvSpPr>
          <p:cNvPr id="5" name="Header Placeholder 4"/>
          <p:cNvSpPr>
            <a:spLocks noGrp="1"/>
          </p:cNvSpPr>
          <p:nvPr>
            <p:ph type="hdr" sz="quarter" idx="11"/>
          </p:nvPr>
        </p:nvSpPr>
        <p:spPr/>
        <p:txBody>
          <a:bodyPr/>
          <a:lstStyle/>
          <a:p>
            <a:pPr>
              <a:defRPr/>
            </a:pPr>
            <a:r>
              <a:rPr lang="en-US" smtClean="0"/>
              <a:t>I. Gurubhagavatula</a:t>
            </a:r>
            <a:endParaRPr lang="en-US"/>
          </a:p>
        </p:txBody>
      </p:sp>
      <p:sp>
        <p:nvSpPr>
          <p:cNvPr id="6" name="Date Placeholder 5"/>
          <p:cNvSpPr>
            <a:spLocks noGrp="1"/>
          </p:cNvSpPr>
          <p:nvPr>
            <p:ph type="dt" idx="12"/>
          </p:nvPr>
        </p:nvSpPr>
        <p:spPr/>
        <p:txBody>
          <a:bodyPr/>
          <a:lstStyle/>
          <a:p>
            <a:pPr>
              <a:defRPr/>
            </a:pPr>
            <a:r>
              <a:rPr lang="en-US" smtClean="0"/>
              <a:t>8/29/2011</a:t>
            </a:r>
            <a:endParaRPr lang="en-US"/>
          </a:p>
        </p:txBody>
      </p:sp>
    </p:spTree>
    <p:extLst>
      <p:ext uri="{BB962C8B-B14F-4D97-AF65-F5344CB8AC3E}">
        <p14:creationId xmlns:p14="http://schemas.microsoft.com/office/powerpoint/2010/main" val="329650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900" dirty="0" smtClean="0">
                <a:hlinkClick r:id="rId3"/>
              </a:rPr>
              <a:t>http://www.awakeinphilly.org/Legal/Engum/26July2000TNaccident.shtml</a:t>
            </a:r>
            <a:endParaRPr lang="en-US" sz="900" dirty="0" smtClean="0"/>
          </a:p>
          <a:p>
            <a:pPr>
              <a:lnSpc>
                <a:spcPct val="90000"/>
              </a:lnSpc>
            </a:pPr>
            <a:r>
              <a:rPr lang="en-US" sz="900" b="1" dirty="0" smtClean="0"/>
              <a:t>Jackson, TN – July 26, 2000 A loaded semi-trailer, traveling eastbound at about 65 mph in a 55 mph construction zone hit a state trooper car from behind, which subsequently exploded and caught fire. The cruiser was trailing construction vehicles traveling along the highway. The semi then crossed the sunken meridian and entered the westbound lanes, colliding with a pickup truck before coming to rest on the opposite shoulder. The police officer was killed and the driver of the pickup was seriously injured. </a:t>
            </a:r>
          </a:p>
          <a:p>
            <a:pPr>
              <a:lnSpc>
                <a:spcPct val="90000"/>
              </a:lnSpc>
            </a:pPr>
            <a:r>
              <a:rPr lang="en-US" sz="900" b="1" dirty="0" smtClean="0"/>
              <a:t> </a:t>
            </a:r>
          </a:p>
          <a:p>
            <a:pPr>
              <a:lnSpc>
                <a:spcPct val="90000"/>
              </a:lnSpc>
            </a:pPr>
            <a:r>
              <a:rPr lang="en-US" sz="900" b="1" dirty="0" smtClean="0"/>
              <a:t>The National Transportation Safety Board (NTSB) investigated the accident and found three safety issues that contributed to the accident:</a:t>
            </a:r>
          </a:p>
          <a:p>
            <a:pPr>
              <a:lnSpc>
                <a:spcPct val="90000"/>
              </a:lnSpc>
            </a:pPr>
            <a:r>
              <a:rPr lang="en-US" sz="900" b="1" dirty="0" smtClean="0"/>
              <a:t> Lack of communication between the Tennessee Department of Transportation, its contractors, and the Tennessee Highway Patrol. </a:t>
            </a:r>
          </a:p>
          <a:p>
            <a:pPr>
              <a:lnSpc>
                <a:spcPct val="90000"/>
              </a:lnSpc>
            </a:pPr>
            <a:r>
              <a:rPr lang="en-US" sz="900" b="1" dirty="0" smtClean="0"/>
              <a:t>Inadequate planning and coordinating of traffic control responsibilities between highway construction personnel and law enforcement officers before engaging in work zone activities. </a:t>
            </a:r>
          </a:p>
          <a:p>
            <a:pPr>
              <a:lnSpc>
                <a:spcPct val="90000"/>
              </a:lnSpc>
            </a:pPr>
            <a:r>
              <a:rPr lang="en-US" sz="900" b="1" dirty="0" smtClean="0"/>
              <a:t>Inadequate training for officers in safe traffic control procedures within highway work zones.</a:t>
            </a:r>
          </a:p>
          <a:p>
            <a:pPr>
              <a:lnSpc>
                <a:spcPct val="90000"/>
              </a:lnSpc>
            </a:pPr>
            <a:r>
              <a:rPr lang="en-US" sz="900" b="1" dirty="0" smtClean="0"/>
              <a:t>Idaho Trucker Charged With Murder For Killing Trooper </a:t>
            </a:r>
          </a:p>
          <a:p>
            <a:pPr>
              <a:lnSpc>
                <a:spcPct val="90000"/>
              </a:lnSpc>
            </a:pPr>
            <a:r>
              <a:rPr lang="en-US" sz="900" dirty="0" smtClean="0"/>
              <a:t>An Idaho trucker who killed a Tennessee State trooper in a July 26 accident has been charged with second-degree murder and three other felony counts.</a:t>
            </a:r>
          </a:p>
          <a:p>
            <a:pPr>
              <a:lnSpc>
                <a:spcPct val="90000"/>
              </a:lnSpc>
            </a:pPr>
            <a:r>
              <a:rPr lang="en-US" sz="900" dirty="0" smtClean="0"/>
              <a:t>According to Associated Press reports, trucker Clifford James </a:t>
            </a:r>
            <a:r>
              <a:rPr lang="en-US" sz="900" dirty="0" err="1" smtClean="0"/>
              <a:t>Engum's</a:t>
            </a:r>
            <a:r>
              <a:rPr lang="en-US" sz="900" dirty="0" smtClean="0"/>
              <a:t> tractor-trailer smashed into the back of Trooper Lynn Ross's patrol car on Interstate 40 near Jackson, TN. Joyce Ann </a:t>
            </a:r>
            <a:r>
              <a:rPr lang="en-US" sz="900" dirty="0" err="1" smtClean="0"/>
              <a:t>Misener</a:t>
            </a:r>
            <a:r>
              <a:rPr lang="en-US" sz="900" dirty="0" smtClean="0"/>
              <a:t> of Rogers, AR, was killed and seven others injured in a chain of wrecks caused by the accident.</a:t>
            </a:r>
          </a:p>
          <a:p>
            <a:pPr>
              <a:lnSpc>
                <a:spcPct val="90000"/>
              </a:lnSpc>
            </a:pPr>
            <a:r>
              <a:rPr lang="en-US" sz="900" dirty="0" err="1" smtClean="0"/>
              <a:t>Engum</a:t>
            </a:r>
            <a:r>
              <a:rPr lang="en-US" sz="900" dirty="0" smtClean="0"/>
              <a:t> has been charged with second-degree murder, vehicular homicide, aggravated assault and reckless endangerment. He was also charged with a misdemeanor count of reckless driving. District Attorney Jerry Woodall said he could serve up to 20 years in prison on the murder charge, with up to 10 more years each for vehicular homicide and aggravated assault charges and five years for reckless endangerment.</a:t>
            </a:r>
          </a:p>
          <a:p>
            <a:pPr>
              <a:lnSpc>
                <a:spcPct val="90000"/>
              </a:lnSpc>
            </a:pPr>
            <a:r>
              <a:rPr lang="en-US" sz="1200" b="0" i="0" kern="1200" dirty="0" smtClean="0">
                <a:solidFill>
                  <a:schemeClr val="tx1"/>
                </a:solidFill>
                <a:effectLst/>
                <a:latin typeface="+mn-lt"/>
                <a:ea typeface="+mn-ea"/>
                <a:cs typeface="+mn-cs"/>
              </a:rPr>
              <a:t> defendant Clifford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was driving a tractor trailer truck owned by defendant Eck Miller Transportation Company, Inc., and was traveling east on Interstate 40 when, at exit 86, his truck plowed into the rear of </a:t>
            </a:r>
            <a:r>
              <a:rPr lang="en-US" sz="1200" b="1" i="0" kern="1200" dirty="0" smtClean="0">
                <a:solidFill>
                  <a:schemeClr val="tx1"/>
                </a:solidFill>
                <a:effectLst/>
                <a:latin typeface="+mn-lt"/>
                <a:ea typeface="+mn-ea"/>
                <a:cs typeface="+mn-cs"/>
              </a:rPr>
              <a:t>40 year old </a:t>
            </a:r>
            <a:r>
              <a:rPr lang="en-US" sz="1200" b="0" i="0" kern="1200" dirty="0" smtClean="0">
                <a:solidFill>
                  <a:schemeClr val="tx1"/>
                </a:solidFill>
                <a:effectLst/>
                <a:latin typeface="+mn-lt"/>
                <a:ea typeface="+mn-ea"/>
                <a:cs typeface="+mn-cs"/>
              </a:rPr>
              <a:t>Lynn McCarthy Ross's patrol car, sending the patrol car careening approximately 150 feet down the east lanes of the interstate and into the median where the patrol car flipped upside down and exploded.  Trooper Lynn Ross (male)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was killed as a result of the accident.</a:t>
            </a:r>
          </a:p>
          <a:p>
            <a:pPr>
              <a:lnSpc>
                <a:spcPct val="90000"/>
              </a:lnSpc>
            </a:pPr>
            <a:r>
              <a:rPr lang="en-US" sz="1200" b="1" i="0" kern="1200" dirty="0" smtClean="0">
                <a:solidFill>
                  <a:schemeClr val="tx1"/>
                </a:solidFill>
                <a:effectLst/>
                <a:latin typeface="+mn-lt"/>
                <a:ea typeface="+mn-ea"/>
                <a:cs typeface="+mn-cs"/>
              </a:rPr>
              <a:t>****No evidence that brakes were applied;</a:t>
            </a:r>
            <a:r>
              <a:rPr lang="en-US" sz="1200" b="1" i="0" kern="1200" baseline="0" dirty="0" smtClean="0">
                <a:solidFill>
                  <a:schemeClr val="tx1"/>
                </a:solidFill>
                <a:effectLst/>
                <a:latin typeface="+mn-lt"/>
                <a:ea typeface="+mn-ea"/>
                <a:cs typeface="+mn-cs"/>
              </a:rPr>
              <a:t> no evidence that he tried to redirect the vehicle****; Lighting was fine, trooper’s vehicle had emergency lights on; charged w/driving while sleepy, speeding, failing to take corrective action</a:t>
            </a:r>
            <a:endParaRPr lang="en-US" sz="1200" b="1" i="0" kern="1200" dirty="0" smtClean="0">
              <a:solidFill>
                <a:schemeClr val="tx1"/>
              </a:solidFill>
              <a:effectLst/>
              <a:latin typeface="+mn-lt"/>
              <a:ea typeface="+mn-ea"/>
              <a:cs typeface="+mn-cs"/>
            </a:endParaRPr>
          </a:p>
          <a:p>
            <a:pPr>
              <a:lnSpc>
                <a:spcPct val="90000"/>
              </a:lnSpc>
            </a:pPr>
            <a:r>
              <a:rPr lang="en-US" sz="1200" b="0" i="0" kern="1200" dirty="0" smtClean="0">
                <a:solidFill>
                  <a:schemeClr val="tx1"/>
                </a:solidFill>
                <a:effectLst/>
                <a:latin typeface="+mn-lt"/>
                <a:ea typeface="+mn-ea"/>
                <a:cs typeface="+mn-cs"/>
              </a:rPr>
              <a:t>Deceased</a:t>
            </a:r>
            <a:r>
              <a:rPr lang="en-US" sz="1200" b="0" i="0" kern="1200" baseline="0" dirty="0" smtClean="0">
                <a:solidFill>
                  <a:schemeClr val="tx1"/>
                </a:solidFill>
                <a:effectLst/>
                <a:latin typeface="+mn-lt"/>
                <a:ea typeface="+mn-ea"/>
                <a:cs typeface="+mn-cs"/>
              </a:rPr>
              <a:t> had three minor children at home</a:t>
            </a:r>
          </a:p>
          <a:p>
            <a:pPr>
              <a:lnSpc>
                <a:spcPct val="90000"/>
              </a:lnSpc>
            </a:pPr>
            <a:r>
              <a:rPr lang="en-US" sz="1200" b="0" i="0" kern="1200" dirty="0" smtClean="0">
                <a:solidFill>
                  <a:schemeClr val="tx1"/>
                </a:solidFill>
                <a:effectLst/>
                <a:latin typeface="+mn-lt"/>
                <a:ea typeface="+mn-ea"/>
                <a:cs typeface="+mn-cs"/>
              </a:rPr>
              <a:t>     12.  Defendant Eck Miller was negligent, careless and reckless in its decision to employ, retain and allow defendant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to operate its tractor trailers on public streets and highways.  Defendant Eck Miller negligently entrusted its tractor trailer to Clifford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despite the fat that he had a substandard driving record, despite the fact that he had previously been found guilty of falsifying a logbook, and despite the fact that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while operating a tractor trailer truck, had previously been involved in a substantially similar rear-end collision tat resulted in serious injuries and damages to two (2) Utah State Troopers and the vehicles they were operating.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WHEREFORE</a:t>
            </a:r>
            <a:r>
              <a:rPr lang="en-US" sz="1200" b="0" i="0" kern="1200" dirty="0" smtClean="0">
                <a:solidFill>
                  <a:schemeClr val="tx1"/>
                </a:solidFill>
                <a:effectLst/>
                <a:latin typeface="+mn-lt"/>
                <a:ea typeface="+mn-ea"/>
                <a:cs typeface="+mn-cs"/>
              </a:rPr>
              <a:t>, plaintiffs demand </a:t>
            </a:r>
            <a:r>
              <a:rPr lang="en-US" sz="1200" b="0" i="0" kern="1200" dirty="0" err="1" smtClean="0">
                <a:solidFill>
                  <a:schemeClr val="tx1"/>
                </a:solidFill>
                <a:effectLst/>
                <a:latin typeface="+mn-lt"/>
                <a:ea typeface="+mn-ea"/>
                <a:cs typeface="+mn-cs"/>
              </a:rPr>
              <a:t>judgement</a:t>
            </a:r>
            <a:r>
              <a:rPr lang="en-US" sz="1200" b="0" i="0" kern="1200" dirty="0" smtClean="0">
                <a:solidFill>
                  <a:schemeClr val="tx1"/>
                </a:solidFill>
                <a:effectLst/>
                <a:latin typeface="+mn-lt"/>
                <a:ea typeface="+mn-ea"/>
                <a:cs typeface="+mn-cs"/>
              </a:rPr>
              <a:t> against the defendants for compensatory damages in the amount of Five Million and No/100 Dollars ($5,000,000.00) and for punitive damages in the amount of Fifty Million and No/100 Dollars ($50,000,000.00), together with court costs and discretionary costs incurred in prosecuting this action.  The plaintiffs further demand that a jury be impaneled to try this case.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a:lnSpc>
                <a:spcPct val="90000"/>
              </a:lnSpc>
            </a:pPr>
            <a:endParaRPr lang="en-US" sz="900" dirty="0" smtClean="0"/>
          </a:p>
        </p:txBody>
      </p:sp>
      <p:sp>
        <p:nvSpPr>
          <p:cNvPr id="2" name="Header Placeholder 1"/>
          <p:cNvSpPr>
            <a:spLocks noGrp="1"/>
          </p:cNvSpPr>
          <p:nvPr>
            <p:ph type="hdr" sz="quarter" idx="10"/>
          </p:nvPr>
        </p:nvSpPr>
        <p:spPr/>
        <p:txBody>
          <a:bodyPr/>
          <a:lstStyle/>
          <a:p>
            <a:pPr>
              <a:defRPr/>
            </a:pPr>
            <a:r>
              <a:rPr lang="en-US" smtClean="0"/>
              <a:t>I. Gurubhagavatula</a:t>
            </a:r>
            <a:endParaRPr lang="en-US"/>
          </a:p>
        </p:txBody>
      </p:sp>
      <p:sp>
        <p:nvSpPr>
          <p:cNvPr id="3" name="Date Placeholder 2"/>
          <p:cNvSpPr>
            <a:spLocks noGrp="1"/>
          </p:cNvSpPr>
          <p:nvPr>
            <p:ph type="dt" idx="11"/>
          </p:nvPr>
        </p:nvSpPr>
        <p:spPr/>
        <p:txBody>
          <a:bodyPr/>
          <a:lstStyle/>
          <a:p>
            <a:pPr>
              <a:defRPr/>
            </a:pPr>
            <a:r>
              <a:rPr lang="en-US" smtClean="0"/>
              <a:t>8/29/2011</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sng" kern="1200" dirty="0" smtClean="0">
                <a:solidFill>
                  <a:schemeClr val="tx1"/>
                </a:solidFill>
                <a:effectLst/>
                <a:latin typeface="+mn-lt"/>
                <a:ea typeface="+mn-ea"/>
                <a:cs typeface="+mn-cs"/>
              </a:rPr>
              <a:t>July 1997, when he struck a stopped highway patrol car in Utah, seriously injuring two troopers. The patrol car had been parked on the roadway to prevent other vehicles from running into a load of spilled gravel.</a:t>
            </a:r>
            <a:r>
              <a:rPr lang="en-US" sz="1200" b="0" i="0" u="sng" kern="1200" baseline="30000" dirty="0" smtClean="0">
                <a:solidFill>
                  <a:schemeClr val="tx1"/>
                </a:solidFill>
                <a:effectLst/>
                <a:latin typeface="+mn-lt"/>
                <a:ea typeface="+mn-ea"/>
                <a:cs typeface="+mn-cs"/>
                <a:hlinkClick r:id="rId3"/>
              </a:rPr>
              <a:t>9</a:t>
            </a:r>
            <a:r>
              <a:rPr lang="en-US" sz="1200" b="0" i="0" u="sng" kern="1200" dirty="0" smtClean="0">
                <a:solidFill>
                  <a:schemeClr val="tx1"/>
                </a:solidFill>
                <a:effectLst/>
                <a:latin typeface="+mn-lt"/>
                <a:ea typeface="+mn-ea"/>
                <a:cs typeface="+mn-cs"/>
              </a:rPr>
              <a:t> After the Jackson, Tennessee, accident, the driver stated to the THP that he might have fallen asleep immediately before the accident.  (got</a:t>
            </a:r>
            <a:r>
              <a:rPr lang="en-US" sz="1200" b="0" i="0" u="sng" kern="1200" baseline="0" dirty="0" smtClean="0">
                <a:solidFill>
                  <a:schemeClr val="tx1"/>
                </a:solidFill>
                <a:effectLst/>
                <a:latin typeface="+mn-lt"/>
                <a:ea typeface="+mn-ea"/>
                <a:cs typeface="+mn-cs"/>
              </a:rPr>
              <a:t> charged with a misdemeanor and was fined)</a:t>
            </a:r>
          </a:p>
          <a:p>
            <a:r>
              <a:rPr lang="en-US" sz="1200" b="0" i="0" u="sng" kern="1200" dirty="0" smtClean="0">
                <a:solidFill>
                  <a:schemeClr val="tx1"/>
                </a:solidFill>
                <a:effectLst/>
                <a:latin typeface="+mn-lt"/>
                <a:ea typeface="+mn-ea"/>
                <a:cs typeface="+mn-cs"/>
              </a:rPr>
              <a:t>In September 1998, the driver was diagnosed with hypothyroidism</a:t>
            </a:r>
            <a:r>
              <a:rPr lang="en-US" sz="1200" b="0" i="0" u="sng" kern="1200" baseline="30000" dirty="0" smtClean="0">
                <a:solidFill>
                  <a:schemeClr val="tx1"/>
                </a:solidFill>
                <a:effectLst/>
                <a:latin typeface="+mn-lt"/>
                <a:ea typeface="+mn-ea"/>
                <a:cs typeface="+mn-cs"/>
                <a:hlinkClick r:id="rId4"/>
              </a:rPr>
              <a:t>12</a:t>
            </a:r>
            <a:r>
              <a:rPr lang="en-US" sz="1200" b="0" i="0" u="sng" kern="1200" baseline="300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rPr>
              <a:t>and placed on replacement thyroid hormone. He noted this condition on his October 1998 commercial driver medical examination form and was found by the physician performing the examination to have markedly diminished deep tendon reflexes.</a:t>
            </a:r>
            <a:r>
              <a:rPr lang="en-US" sz="1200" b="0" i="0" u="sng" kern="1200" baseline="30000" dirty="0" smtClean="0">
                <a:solidFill>
                  <a:schemeClr val="tx1"/>
                </a:solidFill>
                <a:effectLst/>
                <a:latin typeface="+mn-lt"/>
                <a:ea typeface="+mn-ea"/>
                <a:cs typeface="+mn-cs"/>
                <a:hlinkClick r:id="rId5"/>
              </a:rPr>
              <a:t>13</a:t>
            </a:r>
            <a:r>
              <a:rPr lang="en-US" sz="1200" b="0" i="0" u="sng" kern="1200" dirty="0" smtClean="0">
                <a:solidFill>
                  <a:schemeClr val="tx1"/>
                </a:solidFill>
                <a:effectLst/>
                <a:latin typeface="+mn-lt"/>
                <a:ea typeface="+mn-ea"/>
                <a:cs typeface="+mn-cs"/>
              </a:rPr>
              <a:t> The physician noted that the driver had just begun replacement therapy but did not limit or deny the medical certificate.</a:t>
            </a:r>
          </a:p>
          <a:p>
            <a:r>
              <a:rPr lang="en-US" sz="1200" b="0" i="0" u="sng" kern="1200" dirty="0" smtClean="0">
                <a:solidFill>
                  <a:schemeClr val="tx1"/>
                </a:solidFill>
                <a:effectLst/>
                <a:latin typeface="+mn-lt"/>
                <a:ea typeface="+mn-ea"/>
                <a:cs typeface="+mn-cs"/>
              </a:rPr>
              <a:t>On his August 1999 commercial driver medical examination form, the driver made no mention of hypothyroidism or his history of sleep apnea. Although he had been prescribed medication for his hypothyroidism, he indicated that he was not on any medication.</a:t>
            </a:r>
          </a:p>
          <a:p>
            <a:r>
              <a:rPr lang="en-US" sz="1200" b="0" i="0" u="sng" kern="1200" dirty="0" smtClean="0">
                <a:solidFill>
                  <a:schemeClr val="tx1"/>
                </a:solidFill>
                <a:effectLst/>
                <a:latin typeface="+mn-lt"/>
                <a:ea typeface="+mn-ea"/>
                <a:cs typeface="+mn-cs"/>
              </a:rPr>
              <a:t>Following the accident, a pill bottle was found in the driver's truck cab. The bottle contained 85 of 90 pills of levothyroxine, a thyroid hormone replacement. The prescription date was 1998, with an expiration date of December 1999. The labeling noted that the prescription was the first of four available for refill of the medication. A blood test performed by the THP following this accident indicated that his thyroid hormone level was markedly low. Symptoms of untreated hypothyroidism may include fatigue, lethargy, constipation, cold intolerance, stiffness and cramping of the muscles, carpal tunnel syndrome, and, over time, a slowing of intellectual and motor activity, a decrease in appetite, and an increase in weight. Obstructive sleep apnea is also associated with untreated hypothyroidism.</a:t>
            </a:r>
            <a:r>
              <a:rPr lang="en-US" sz="1200" b="0" i="0" u="sng" kern="1200" baseline="30000" dirty="0" smtClean="0">
                <a:solidFill>
                  <a:schemeClr val="tx1"/>
                </a:solidFill>
                <a:effectLst/>
                <a:latin typeface="+mn-lt"/>
                <a:ea typeface="+mn-ea"/>
                <a:cs typeface="+mn-cs"/>
                <a:hlinkClick r:id="rId6"/>
              </a:rPr>
              <a:t>14</a:t>
            </a:r>
            <a:endParaRPr lang="en-US" sz="1200" b="0" i="0" u="sng"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rPr>
              <a:t>Neither obstructive sleep apnea nor hypothyroidism is specifically disqualifying for commercial drivers, although nonbinding Federal Motor Carrier Safety Administration (FMCSA) advisory criteria note that "there are many conditions that interfere with oxygen exchange ... including ... sleep apnea. If the medical examiner detects a respiratory dysfunction that in any way is likely to interfere with the driver's ability to safely control and drive a commercial motor vehicle, the driver must be referred to a specialist for further evaluation or therapy."</a:t>
            </a:r>
            <a:r>
              <a:rPr lang="en-US" sz="1200" b="0" i="0" u="sng" kern="1200" baseline="30000" dirty="0" smtClean="0">
                <a:solidFill>
                  <a:schemeClr val="tx1"/>
                </a:solidFill>
                <a:effectLst/>
                <a:latin typeface="+mn-lt"/>
                <a:ea typeface="+mn-ea"/>
                <a:cs typeface="+mn-cs"/>
                <a:hlinkClick r:id="rId7"/>
              </a:rPr>
              <a:t>15</a:t>
            </a:r>
            <a:r>
              <a:rPr lang="en-US" sz="1200" b="0" i="0" u="sng" kern="1200" dirty="0" smtClean="0">
                <a:solidFill>
                  <a:schemeClr val="tx1"/>
                </a:solidFill>
                <a:effectLst/>
                <a:latin typeface="+mn-lt"/>
                <a:ea typeface="+mn-ea"/>
                <a:cs typeface="+mn-cs"/>
              </a:rPr>
              <a:t> No FMCSA guidelines address hypothyroidism.</a:t>
            </a:r>
          </a:p>
          <a:p>
            <a:r>
              <a:rPr lang="en-US" dirty="0" smtClean="0"/>
              <a:t/>
            </a:r>
            <a:br>
              <a:rPr lang="en-US" dirty="0" smtClean="0"/>
            </a:br>
            <a:endParaRPr lang="en-US" sz="1200" b="0" i="0" u="sng"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Apneic Trucker Who Killed Tennessee</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Trooper Owes Family $5 Million</a:t>
            </a:r>
          </a:p>
          <a:p>
            <a:r>
              <a:rPr lang="en-US" sz="1200" b="0" i="0" kern="1200" dirty="0" smtClean="0">
                <a:solidFill>
                  <a:schemeClr val="tx1"/>
                </a:solidFill>
                <a:effectLst/>
                <a:latin typeface="+mn-lt"/>
                <a:ea typeface="+mn-ea"/>
                <a:cs typeface="+mn-cs"/>
              </a:rPr>
              <a:t>Just where is that dividing line between providing for your family and being irresponsible? For Clifford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that line has been made clear by his actions, or rather, his lack of action.</a:t>
            </a:r>
          </a:p>
          <a:p>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you see, used to drive big rigs down the highways of the United States. He did that until he was sent to prison for killing a Tennessee state trooper. Let's back up just a minute here and look at the many events that led to </a:t>
            </a:r>
            <a:r>
              <a:rPr lang="en-US" sz="1200" b="0" i="0" kern="1200" dirty="0" err="1" smtClean="0">
                <a:solidFill>
                  <a:schemeClr val="tx1"/>
                </a:solidFill>
                <a:effectLst/>
                <a:latin typeface="+mn-lt"/>
                <a:ea typeface="+mn-ea"/>
                <a:cs typeface="+mn-cs"/>
              </a:rPr>
              <a:t>Engun</a:t>
            </a:r>
            <a:r>
              <a:rPr lang="en-US" sz="1200" b="0" i="0" kern="1200" dirty="0" smtClean="0">
                <a:solidFill>
                  <a:schemeClr val="tx1"/>
                </a:solidFill>
                <a:effectLst/>
                <a:latin typeface="+mn-lt"/>
                <a:ea typeface="+mn-ea"/>
                <a:cs typeface="+mn-cs"/>
              </a:rPr>
              <a:t> being used as a classic example of irresponsibility behind the wheel of a vehicle — and his work vehicle being an 18-wheeler.</a:t>
            </a:r>
          </a:p>
          <a:p>
            <a:r>
              <a:rPr lang="en-US" sz="1200" b="0" i="0" kern="1200" dirty="0" smtClean="0">
                <a:solidFill>
                  <a:schemeClr val="tx1"/>
                </a:solidFill>
                <a:effectLst/>
                <a:latin typeface="+mn-lt"/>
                <a:ea typeface="+mn-ea"/>
                <a:cs typeface="+mn-cs"/>
              </a:rPr>
              <a:t>In terms of coming into the public spotlight, </a:t>
            </a:r>
            <a:r>
              <a:rPr lang="en-US" sz="1200" b="0" i="0" kern="1200" dirty="0" err="1" smtClean="0">
                <a:solidFill>
                  <a:schemeClr val="tx1"/>
                </a:solidFill>
                <a:effectLst/>
                <a:latin typeface="+mn-lt"/>
                <a:ea typeface="+mn-ea"/>
                <a:cs typeface="+mn-cs"/>
              </a:rPr>
              <a:t>Engum's</a:t>
            </a:r>
            <a:r>
              <a:rPr lang="en-US" sz="1200" b="0" i="0" kern="1200" dirty="0" smtClean="0">
                <a:solidFill>
                  <a:schemeClr val="tx1"/>
                </a:solidFill>
                <a:effectLst/>
                <a:latin typeface="+mn-lt"/>
                <a:ea typeface="+mn-ea"/>
                <a:cs typeface="+mn-cs"/>
              </a:rPr>
              <a:t> story begins in July 1997 when he was involved in an accident and injured two state trooper in Utah. In that accident, the patrol car was parked in the roadway to prevent other vehicles from running into a pile of gravel which had been spilled in the roadway.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plowed into the patrol car, with his tractor-semitrailer, seriously injuring two troopers.</a:t>
            </a:r>
          </a:p>
          <a:p>
            <a:r>
              <a:rPr lang="en-US" sz="1200" b="0" i="0" kern="1200" dirty="0" smtClean="0">
                <a:solidFill>
                  <a:schemeClr val="tx1"/>
                </a:solidFill>
                <a:effectLst/>
                <a:latin typeface="+mn-lt"/>
                <a:ea typeface="+mn-ea"/>
                <a:cs typeface="+mn-cs"/>
              </a:rPr>
              <a:t>Seven months before this accident, in December 1996, however,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had been hospitalized for an infection in his legs. While hospitalized,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was warned by his physician at the VA hospital that he likely had sleep apnea and should undergo a sleep study to determine if he did, in fact, have apnea, and determine its severity.</a:t>
            </a:r>
          </a:p>
          <a:p>
            <a:r>
              <a:rPr lang="en-US" sz="1200" b="0" i="0" kern="1200" dirty="0" smtClean="0">
                <a:solidFill>
                  <a:schemeClr val="tx1"/>
                </a:solidFill>
                <a:effectLst/>
                <a:latin typeface="+mn-lt"/>
                <a:ea typeface="+mn-ea"/>
                <a:cs typeface="+mn-cs"/>
              </a:rPr>
              <a:t>Being the upstanding pillar of the community that history now shows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to have been, he told the doctors he would take part in the strongly suggested sleep study “promptly.” He explained he didn't have time to have a sleep study performed in December 1996, according to medical records released by the National Transportation Safety Board (NTSB). According to the medical records, he told the doctors at the VA hospital he had to return to work.</a:t>
            </a:r>
          </a:p>
          <a:p>
            <a:r>
              <a:rPr lang="en-US" sz="1200" b="0" i="0" kern="1200" dirty="0" smtClean="0">
                <a:solidFill>
                  <a:schemeClr val="tx1"/>
                </a:solidFill>
                <a:effectLst/>
                <a:latin typeface="+mn-lt"/>
                <a:ea typeface="+mn-ea"/>
                <a:cs typeface="+mn-cs"/>
              </a:rPr>
              <a:t>For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promptly getting a sleep study meant going for the study in August 1997 — one month after careening his truck into the patrol car in Utah, injuring the two state troopers. Bear in mind, this accident occurred more than seven months after being told by doctors at the VA hospital that he likely suffered from obstructive sleep apnea.</a:t>
            </a:r>
          </a:p>
          <a:p>
            <a:r>
              <a:rPr lang="en-US" sz="1200" b="0" i="0" kern="1200" dirty="0" smtClean="0">
                <a:solidFill>
                  <a:schemeClr val="tx1"/>
                </a:solidFill>
                <a:effectLst/>
                <a:latin typeface="+mn-lt"/>
                <a:ea typeface="+mn-ea"/>
                <a:cs typeface="+mn-cs"/>
              </a:rPr>
              <a:t>After his sleep study,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was told that he did, in fact, have sleep apnea, and required a CPAP machine to treat the condition. After receiving his CPAP in September 1997,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decided he could not tolerate the machine, and instead, opted for a surgical fix. Now, since there is no surgery available that effectively cures sleep apnea, he likely had a procedure which either eliminated his snoring, which </a:t>
            </a:r>
            <a:r>
              <a:rPr lang="en-US" sz="1200" b="1" i="1" kern="1200" dirty="0" smtClean="0">
                <a:solidFill>
                  <a:schemeClr val="tx1"/>
                </a:solidFill>
                <a:effectLst/>
                <a:latin typeface="+mn-lt"/>
                <a:ea typeface="+mn-ea"/>
                <a:cs typeface="+mn-cs"/>
              </a:rPr>
              <a:t>may</a:t>
            </a:r>
            <a:r>
              <a:rPr lang="en-US" sz="1200" b="0" i="0" kern="1200" dirty="0" smtClean="0">
                <a:solidFill>
                  <a:schemeClr val="tx1"/>
                </a:solidFill>
                <a:effectLst/>
                <a:latin typeface="+mn-lt"/>
                <a:ea typeface="+mn-ea"/>
                <a:cs typeface="+mn-cs"/>
              </a:rPr>
              <a:t> have helped reduce the number of apneas he suffered per hour while sleeping, but even that isn't clear. It seems there were some post-operative complications, including swelling of the neck, which resulted in difficulty swallowing and anxiety for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Despite the problems,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failed to keep a post-operative appointment, and then failed to have a follow-up sleep study to see if the surgery had lessened the severity of his apnea or even the total number of apneas he suffered per hour.</a:t>
            </a:r>
          </a:p>
          <a:p>
            <a:r>
              <a:rPr lang="en-US" sz="1200" b="0" i="0" kern="1200" dirty="0" smtClean="0">
                <a:solidFill>
                  <a:schemeClr val="tx1"/>
                </a:solidFill>
                <a:effectLst/>
                <a:latin typeface="+mn-lt"/>
                <a:ea typeface="+mn-ea"/>
                <a:cs typeface="+mn-cs"/>
              </a:rPr>
              <a:t>Then, more than 42 months later,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killed a Tennessee state trooper when he fell asleep at the wheel of the tractor-semitrailer he was driving for Eck Miller Transportation Co.</a:t>
            </a:r>
          </a:p>
          <a:p>
            <a:r>
              <a:rPr lang="en-US" sz="1200" b="0" i="0" kern="1200" dirty="0" smtClean="0">
                <a:solidFill>
                  <a:schemeClr val="tx1"/>
                </a:solidFill>
                <a:effectLst/>
                <a:latin typeface="+mn-lt"/>
                <a:ea typeface="+mn-ea"/>
                <a:cs typeface="+mn-cs"/>
              </a:rPr>
              <a:t>According to medical information released by the NTSB,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should have been disqualified from having a commercial driver's license (CDL) for several reasons -- one being that he suffered from untreated sleep apnea. Had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been disqualified from having a CDL, and possibly even a regular driver's license, the Tennessee trooper would be alive today.</a:t>
            </a:r>
          </a:p>
          <a:p>
            <a:r>
              <a:rPr lang="en-US" sz="1200" b="0" i="0" kern="1200" dirty="0" smtClean="0">
                <a:solidFill>
                  <a:schemeClr val="tx1"/>
                </a:solidFill>
                <a:effectLst/>
                <a:latin typeface="+mn-lt"/>
                <a:ea typeface="+mn-ea"/>
                <a:cs typeface="+mn-cs"/>
              </a:rPr>
              <a:t>The role of apnea in this case: extreme.</a:t>
            </a:r>
          </a:p>
          <a:p>
            <a:r>
              <a:rPr lang="en-US" sz="1200" b="0" i="0" kern="1200" dirty="0" smtClean="0">
                <a:solidFill>
                  <a:schemeClr val="tx1"/>
                </a:solidFill>
                <a:effectLst/>
                <a:latin typeface="+mn-lt"/>
                <a:ea typeface="+mn-ea"/>
                <a:cs typeface="+mn-cs"/>
              </a:rPr>
              <a:t>The role of non-compliance in this case: extreme.</a:t>
            </a:r>
          </a:p>
          <a:p>
            <a:r>
              <a:rPr lang="en-US" sz="1200" b="0" i="0" kern="1200" dirty="0" smtClean="0">
                <a:solidFill>
                  <a:schemeClr val="tx1"/>
                </a:solidFill>
                <a:effectLst/>
                <a:latin typeface="+mn-lt"/>
                <a:ea typeface="+mn-ea"/>
                <a:cs typeface="+mn-cs"/>
              </a:rPr>
              <a:t>The role of CPAP or </a:t>
            </a:r>
            <a:r>
              <a:rPr lang="en-US" sz="1200" b="0" i="0" kern="1200" dirty="0" err="1" smtClean="0">
                <a:solidFill>
                  <a:schemeClr val="tx1"/>
                </a:solidFill>
                <a:effectLst/>
                <a:latin typeface="+mn-lt"/>
                <a:ea typeface="+mn-ea"/>
                <a:cs typeface="+mn-cs"/>
              </a:rPr>
              <a:t>BiPAP</a:t>
            </a:r>
            <a:r>
              <a:rPr lang="en-US" sz="1200" b="0" i="0" kern="1200" dirty="0" smtClean="0">
                <a:solidFill>
                  <a:schemeClr val="tx1"/>
                </a:solidFill>
                <a:effectLst/>
                <a:latin typeface="+mn-lt"/>
                <a:ea typeface="+mn-ea"/>
                <a:cs typeface="+mn-cs"/>
              </a:rPr>
              <a:t> in this case: none (</a:t>
            </a:r>
            <a:r>
              <a:rPr lang="en-US" sz="1200" b="0" i="0" kern="1200" dirty="0" err="1" smtClean="0">
                <a:solidFill>
                  <a:schemeClr val="tx1"/>
                </a:solidFill>
                <a:effectLst/>
                <a:latin typeface="+mn-lt"/>
                <a:ea typeface="+mn-ea"/>
                <a:cs typeface="+mn-cs"/>
              </a:rPr>
              <a:t>Engum</a:t>
            </a:r>
            <a:r>
              <a:rPr lang="en-US" sz="1200" b="0" i="0" kern="1200" dirty="0" smtClean="0">
                <a:solidFill>
                  <a:schemeClr val="tx1"/>
                </a:solidFill>
                <a:effectLst/>
                <a:latin typeface="+mn-lt"/>
                <a:ea typeface="+mn-ea"/>
                <a:cs typeface="+mn-cs"/>
              </a:rPr>
              <a:t> was non-compliant)</a:t>
            </a:r>
          </a:p>
          <a:p>
            <a:endParaRPr lang="en-US" dirty="0"/>
          </a:p>
        </p:txBody>
      </p:sp>
      <p:sp>
        <p:nvSpPr>
          <p:cNvPr id="4" name="Header Placeholder 3"/>
          <p:cNvSpPr>
            <a:spLocks noGrp="1"/>
          </p:cNvSpPr>
          <p:nvPr>
            <p:ph type="hdr" sz="quarter" idx="10"/>
          </p:nvPr>
        </p:nvSpPr>
        <p:spPr/>
        <p:txBody>
          <a:bodyPr/>
          <a:lstStyle/>
          <a:p>
            <a:pPr>
              <a:defRPr/>
            </a:pPr>
            <a:r>
              <a:rPr lang="en-US" smtClean="0"/>
              <a:t>I. Gurubhagavatula</a:t>
            </a:r>
            <a:endParaRPr lang="en-US"/>
          </a:p>
        </p:txBody>
      </p:sp>
      <p:sp>
        <p:nvSpPr>
          <p:cNvPr id="5" name="Date Placeholder 4"/>
          <p:cNvSpPr>
            <a:spLocks noGrp="1"/>
          </p:cNvSpPr>
          <p:nvPr>
            <p:ph type="dt" idx="11"/>
          </p:nvPr>
        </p:nvSpPr>
        <p:spPr/>
        <p:txBody>
          <a:bodyPr/>
          <a:lstStyle/>
          <a:p>
            <a:pPr>
              <a:defRPr/>
            </a:pPr>
            <a:r>
              <a:rPr lang="en-US" smtClean="0"/>
              <a:t>8/29/2011</a:t>
            </a:r>
            <a:endParaRPr lang="en-US"/>
          </a:p>
        </p:txBody>
      </p:sp>
      <p:sp>
        <p:nvSpPr>
          <p:cNvPr id="6" name="Slide Number Placeholder 5"/>
          <p:cNvSpPr>
            <a:spLocks noGrp="1"/>
          </p:cNvSpPr>
          <p:nvPr>
            <p:ph type="sldNum" sz="quarter" idx="12"/>
          </p:nvPr>
        </p:nvSpPr>
        <p:spPr/>
        <p:txBody>
          <a:bodyPr/>
          <a:lstStyle/>
          <a:p>
            <a:pPr>
              <a:defRPr/>
            </a:pPr>
            <a:fld id="{6C06002A-3093-4109-9EAC-7696C504068D}" type="slidenum">
              <a:rPr lang="en-US" smtClean="0"/>
              <a:pPr>
                <a:defRPr/>
              </a:pPr>
              <a:t>4</a:t>
            </a:fld>
            <a:endParaRPr lang="en-US"/>
          </a:p>
        </p:txBody>
      </p:sp>
    </p:spTree>
    <p:extLst>
      <p:ext uri="{BB962C8B-B14F-4D97-AF65-F5344CB8AC3E}">
        <p14:creationId xmlns:p14="http://schemas.microsoft.com/office/powerpoint/2010/main" val="147527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a normal night’s sleep look like, anyway?</a:t>
            </a:r>
            <a:endParaRPr lang="en-US" dirty="0"/>
          </a:p>
        </p:txBody>
      </p:sp>
      <p:sp>
        <p:nvSpPr>
          <p:cNvPr id="4" name="Slide Number Placeholder 3"/>
          <p:cNvSpPr>
            <a:spLocks noGrp="1"/>
          </p:cNvSpPr>
          <p:nvPr>
            <p:ph type="sldNum" sz="quarter" idx="10"/>
          </p:nvPr>
        </p:nvSpPr>
        <p:spPr/>
        <p:txBody>
          <a:bodyPr/>
          <a:lstStyle/>
          <a:p>
            <a:fld id="{8C89FB3A-80B3-4E3B-8A43-4E104F492C1F}" type="slidenum">
              <a:rPr lang="en-US" smtClean="0"/>
              <a:t>15</a:t>
            </a:fld>
            <a:endParaRPr lang="en-US"/>
          </a:p>
        </p:txBody>
      </p:sp>
    </p:spTree>
    <p:extLst>
      <p:ext uri="{BB962C8B-B14F-4D97-AF65-F5344CB8AC3E}">
        <p14:creationId xmlns:p14="http://schemas.microsoft.com/office/powerpoint/2010/main" val="394651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This study provides the latest estimates of unit costs for highway crashes involving</a:t>
            </a:r>
          </a:p>
          <a:p>
            <a:r>
              <a:rPr lang="en-US" dirty="0" smtClean="0"/>
              <a:t>medium/heavy trucks by severity. Based on the latest data available, the estimated</a:t>
            </a:r>
          </a:p>
          <a:p>
            <a:r>
              <a:rPr lang="en-US" dirty="0" smtClean="0"/>
              <a:t>cost of police-reported crashes involving trucks with a gross weight rating of more </a:t>
            </a:r>
          </a:p>
          <a:p>
            <a:r>
              <a:rPr lang="en-US" dirty="0" smtClean="0"/>
              <a:t>than 10,000 pounds averaged  $91,112 (in 2005 dollars). These costs represent the</a:t>
            </a:r>
          </a:p>
          <a:p>
            <a:r>
              <a:rPr lang="en-US" dirty="0" smtClean="0"/>
              <a:t>present value, computed at a 4% discount rate, of all costs over the victims’ expected</a:t>
            </a:r>
          </a:p>
          <a:p>
            <a:r>
              <a:rPr lang="en-US" dirty="0" smtClean="0"/>
              <a:t>life span that result from a crash. They include medically related costs, emergency</a:t>
            </a:r>
          </a:p>
          <a:p>
            <a:r>
              <a:rPr lang="en-US" dirty="0" smtClean="0"/>
              <a:t>services costs, property damage costs, lost productivity, and the monetized value of</a:t>
            </a:r>
          </a:p>
          <a:p>
            <a:r>
              <a:rPr lang="en-US" dirty="0" smtClean="0"/>
              <a:t>the pain, suffering, and quality of life that the family loses because of a death or</a:t>
            </a:r>
          </a:p>
          <a:p>
            <a:r>
              <a:rPr lang="en-US" dirty="0" smtClean="0"/>
              <a:t>injury. Other notable findings include:</a:t>
            </a:r>
          </a:p>
          <a:p>
            <a:r>
              <a:rPr lang="en-US" dirty="0" smtClean="0"/>
              <a:t>· Crashes in which truck-tractors with two or three trailers were involved were the </a:t>
            </a:r>
          </a:p>
          <a:p>
            <a:r>
              <a:rPr lang="en-US" dirty="0" smtClean="0"/>
              <a:t>rarest but their cost was the highest among all crashes – $ 289,549 per crash. </a:t>
            </a:r>
          </a:p>
          <a:p>
            <a:r>
              <a:rPr lang="en-US" dirty="0" smtClean="0"/>
              <a:t>· Crashes in which straight trucks with no trailers were involved had the lowest</a:t>
            </a:r>
          </a:p>
          <a:p>
            <a:r>
              <a:rPr lang="en-US" dirty="0" smtClean="0"/>
              <a:t>cost – $ 56,296 per crash.</a:t>
            </a:r>
          </a:p>
          <a:p>
            <a:r>
              <a:rPr lang="en-US" dirty="0" smtClean="0"/>
              <a:t>· The average cost of property damage only (PDO) crashes was $15,114</a:t>
            </a:r>
          </a:p>
          <a:p>
            <a:r>
              <a:rPr lang="en-US" dirty="0" smtClean="0"/>
              <a:t>· The costs per non-fatal injury crash averaged $ 195,258.</a:t>
            </a:r>
          </a:p>
          <a:p>
            <a:r>
              <a:rPr lang="en-US" dirty="0" smtClean="0"/>
              <a:t>· As expected, fatal crashes cost more than any other crashes. The average cost of</a:t>
            </a:r>
          </a:p>
          <a:p>
            <a:r>
              <a:rPr lang="en-US" dirty="0" smtClean="0"/>
              <a:t>fatal crashes was $ 3,604,518 per crash.</a:t>
            </a:r>
          </a:p>
          <a:p>
            <a:r>
              <a:rPr lang="en-US" dirty="0" smtClean="0"/>
              <a:t>· The cost estimates exclude mental health care costs for crash victims, roadside</a:t>
            </a:r>
          </a:p>
          <a:p>
            <a:r>
              <a:rPr lang="en-US" dirty="0" smtClean="0"/>
              <a:t>furniture repair costs, cargo delays, earnings lost by family and friends caring for </a:t>
            </a:r>
          </a:p>
          <a:p>
            <a:r>
              <a:rPr lang="en-US" dirty="0" smtClean="0"/>
              <a:t>the injured, and the value of schoolwork lost.</a:t>
            </a:r>
            <a:endParaRPr lang="en-US" dirty="0"/>
          </a:p>
        </p:txBody>
      </p:sp>
      <p:sp>
        <p:nvSpPr>
          <p:cNvPr id="4" name="Header Placeholder 3"/>
          <p:cNvSpPr>
            <a:spLocks noGrp="1"/>
          </p:cNvSpPr>
          <p:nvPr>
            <p:ph type="hdr" sz="quarter" idx="10"/>
          </p:nvPr>
        </p:nvSpPr>
        <p:spPr/>
        <p:txBody>
          <a:bodyPr/>
          <a:lstStyle/>
          <a:p>
            <a:pPr>
              <a:defRPr/>
            </a:pPr>
            <a:r>
              <a:rPr lang="en-US" smtClean="0"/>
              <a:t>I. Gurubhagavatula</a:t>
            </a:r>
            <a:endParaRPr lang="en-US"/>
          </a:p>
        </p:txBody>
      </p:sp>
      <p:sp>
        <p:nvSpPr>
          <p:cNvPr id="5" name="Date Placeholder 4"/>
          <p:cNvSpPr>
            <a:spLocks noGrp="1"/>
          </p:cNvSpPr>
          <p:nvPr>
            <p:ph type="dt" idx="11"/>
          </p:nvPr>
        </p:nvSpPr>
        <p:spPr/>
        <p:txBody>
          <a:bodyPr/>
          <a:lstStyle/>
          <a:p>
            <a:pPr>
              <a:defRPr/>
            </a:pPr>
            <a:r>
              <a:rPr lang="en-US" smtClean="0"/>
              <a:t>8/29/2011</a:t>
            </a:r>
            <a:endParaRPr lang="en-US"/>
          </a:p>
        </p:txBody>
      </p:sp>
      <p:sp>
        <p:nvSpPr>
          <p:cNvPr id="6" name="Slide Number Placeholder 5"/>
          <p:cNvSpPr>
            <a:spLocks noGrp="1"/>
          </p:cNvSpPr>
          <p:nvPr>
            <p:ph type="sldNum" sz="quarter" idx="12"/>
          </p:nvPr>
        </p:nvSpPr>
        <p:spPr/>
        <p:txBody>
          <a:bodyPr/>
          <a:lstStyle/>
          <a:p>
            <a:pPr>
              <a:defRPr/>
            </a:pPr>
            <a:fld id="{6C06002A-3093-4109-9EAC-7696C504068D}" type="slidenum">
              <a:rPr lang="en-US" smtClean="0"/>
              <a:pPr>
                <a:defRPr/>
              </a:pPr>
              <a:t>25</a:t>
            </a:fld>
            <a:endParaRPr lang="en-US"/>
          </a:p>
        </p:txBody>
      </p:sp>
    </p:spTree>
    <p:extLst>
      <p:ext uri="{BB962C8B-B14F-4D97-AF65-F5344CB8AC3E}">
        <p14:creationId xmlns:p14="http://schemas.microsoft.com/office/powerpoint/2010/main" val="337496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Least-squares estimates of mean Multiple Sleep Latency Test (MSLT) with standard errors controlling for apnea severity category, sleep duration category, age, sex, and body mass index. (</a:t>
            </a:r>
            <a:r>
              <a:rPr lang="en-US" i="1" dirty="0" smtClean="0"/>
              <a:t>A</a:t>
            </a:r>
            <a:r>
              <a:rPr lang="en-US" dirty="0" smtClean="0"/>
              <a:t>) Apnea–hypopnea index category. (</a:t>
            </a:r>
            <a:r>
              <a:rPr lang="en-US" i="1" dirty="0" smtClean="0"/>
              <a:t>B</a:t>
            </a:r>
            <a:r>
              <a:rPr lang="en-US" dirty="0" smtClean="0"/>
              <a:t>) Mean length of cumulative duration of relative inactivity.</a:t>
            </a:r>
          </a:p>
          <a:p>
            <a:pPr>
              <a:spcBef>
                <a:spcPct val="0"/>
              </a:spcBef>
            </a:pPr>
            <a:endParaRPr lang="en-US" dirty="0" smtClean="0"/>
          </a:p>
          <a:p>
            <a:pPr>
              <a:spcBef>
                <a:spcPct val="0"/>
              </a:spcBef>
            </a:pPr>
            <a:r>
              <a:rPr lang="en-US" dirty="0" smtClean="0"/>
              <a:t>Sleepiness plays an important role in major crashes of commercial</a:t>
            </a:r>
            <a:r>
              <a:rPr lang="en-US" baseline="30000" dirty="0" smtClean="0"/>
              <a:t> </a:t>
            </a:r>
            <a:r>
              <a:rPr lang="en-US" dirty="0" smtClean="0"/>
              <a:t>vehicles. Because determinants are likely to include inadequate</a:t>
            </a:r>
            <a:r>
              <a:rPr lang="en-US" baseline="30000" dirty="0" smtClean="0"/>
              <a:t> </a:t>
            </a:r>
            <a:r>
              <a:rPr lang="en-US" dirty="0" smtClean="0"/>
              <a:t>sleep and sleep apnea, we evaluated the role of short sleep</a:t>
            </a:r>
            <a:r>
              <a:rPr lang="en-US" baseline="30000" dirty="0" smtClean="0"/>
              <a:t> </a:t>
            </a:r>
            <a:r>
              <a:rPr lang="en-US" dirty="0" smtClean="0"/>
              <a:t>durations over 1 </a:t>
            </a:r>
            <a:r>
              <a:rPr lang="en-US" dirty="0" err="1" smtClean="0"/>
              <a:t>wk</a:t>
            </a:r>
            <a:r>
              <a:rPr lang="en-US" dirty="0" smtClean="0"/>
              <a:t> at home and sleep apnea in subjective sleepiness</a:t>
            </a:r>
            <a:r>
              <a:rPr lang="en-US" baseline="30000" dirty="0" smtClean="0"/>
              <a:t> </a:t>
            </a:r>
            <a:r>
              <a:rPr lang="en-US" dirty="0" smtClean="0"/>
              <a:t>(Epworth Sleepiness Scale), objective sleepiness (reduced sleep</a:t>
            </a:r>
            <a:r>
              <a:rPr lang="en-US" baseline="30000" dirty="0" smtClean="0"/>
              <a:t> </a:t>
            </a:r>
            <a:r>
              <a:rPr lang="en-US" dirty="0" smtClean="0"/>
              <a:t>latency as determined by the Multiple Sleep Latency Test), and</a:t>
            </a:r>
            <a:r>
              <a:rPr lang="en-US" baseline="30000" dirty="0" smtClean="0"/>
              <a:t> </a:t>
            </a:r>
            <a:r>
              <a:rPr lang="en-US" dirty="0" smtClean="0"/>
              <a:t>neurobehavioral functioning (lapses in performance, tracking</a:t>
            </a:r>
            <a:r>
              <a:rPr lang="en-US" baseline="30000" dirty="0" smtClean="0"/>
              <a:t> </a:t>
            </a:r>
            <a:r>
              <a:rPr lang="en-US" dirty="0" smtClean="0"/>
              <a:t>error in Divided Attention Driving Task) in commercial drivers.</a:t>
            </a:r>
            <a:r>
              <a:rPr lang="en-US" baseline="30000" dirty="0" smtClean="0"/>
              <a:t> </a:t>
            </a:r>
            <a:r>
              <a:rPr lang="en-US" dirty="0" smtClean="0"/>
              <a:t>Studies were conducted in 247 of 551 drivers at higher risk</a:t>
            </a:r>
            <a:r>
              <a:rPr lang="en-US" baseline="30000" dirty="0" smtClean="0"/>
              <a:t> </a:t>
            </a:r>
            <a:r>
              <a:rPr lang="en-US" dirty="0" smtClean="0"/>
              <a:t>for apnea and in 159 of 778 drivers at lower risk. A multivariate</a:t>
            </a:r>
            <a:r>
              <a:rPr lang="en-US" baseline="30000" dirty="0" smtClean="0"/>
              <a:t> </a:t>
            </a:r>
            <a:r>
              <a:rPr lang="en-US" dirty="0" smtClean="0"/>
              <a:t>linear association between the sets of outcomes and risk factors</a:t>
            </a:r>
            <a:r>
              <a:rPr lang="en-US" baseline="30000" dirty="0" smtClean="0"/>
              <a:t> </a:t>
            </a:r>
            <a:r>
              <a:rPr lang="en-US" dirty="0" smtClean="0"/>
              <a:t>was confirmed (p &lt; 0.0001). Increases in subjective </a:t>
            </a:r>
            <a:r>
              <a:rPr lang="en-US" dirty="0" err="1" smtClean="0"/>
              <a:t>sleepinesswere</a:t>
            </a:r>
            <a:r>
              <a:rPr lang="en-US" dirty="0" smtClean="0"/>
              <a:t> associated with shorter sleep durations but not with increases</a:t>
            </a:r>
            <a:r>
              <a:rPr lang="en-US" baseline="30000" dirty="0" smtClean="0"/>
              <a:t> </a:t>
            </a:r>
            <a:r>
              <a:rPr lang="en-US" dirty="0" smtClean="0"/>
              <a:t>in severity of apnea. Increases in objective sleepiness and</a:t>
            </a:r>
            <a:r>
              <a:rPr lang="en-US" baseline="30000" dirty="0" smtClean="0"/>
              <a:t> </a:t>
            </a:r>
            <a:r>
              <a:rPr lang="en-US" dirty="0" smtClean="0"/>
              <a:t>performance lapses, as well as poorer lane tracking, were associated</a:t>
            </a:r>
            <a:r>
              <a:rPr lang="en-US" baseline="30000" dirty="0" smtClean="0"/>
              <a:t> </a:t>
            </a:r>
            <a:r>
              <a:rPr lang="en-US" dirty="0" smtClean="0"/>
              <a:t>with shorter sleep durations. Associations with sleep apnea</a:t>
            </a:r>
            <a:r>
              <a:rPr lang="en-US" baseline="30000" dirty="0" smtClean="0"/>
              <a:t> </a:t>
            </a:r>
            <a:r>
              <a:rPr lang="en-US" dirty="0" smtClean="0"/>
              <a:t>severity were not as robust and not strictly monotonic. A significant</a:t>
            </a:r>
            <a:r>
              <a:rPr lang="en-US" baseline="30000" dirty="0" smtClean="0"/>
              <a:t> </a:t>
            </a:r>
            <a:r>
              <a:rPr lang="en-US" dirty="0" smtClean="0"/>
              <a:t>linear association with sleep apnea was demonstrated only for</a:t>
            </a:r>
            <a:r>
              <a:rPr lang="en-US" baseline="30000" dirty="0" smtClean="0"/>
              <a:t> </a:t>
            </a:r>
            <a:r>
              <a:rPr lang="en-US" dirty="0" smtClean="0"/>
              <a:t>reduced sleep latency. The effects of severe apnea (apnea–hypopnea</a:t>
            </a:r>
            <a:r>
              <a:rPr lang="en-US" baseline="30000" dirty="0" smtClean="0"/>
              <a:t> </a:t>
            </a:r>
            <a:r>
              <a:rPr lang="en-US" dirty="0" smtClean="0"/>
              <a:t>index, at least 30 episodes/h), which occurred in 4.7%, and</a:t>
            </a:r>
            <a:r>
              <a:rPr lang="en-US" baseline="30000" dirty="0" smtClean="0"/>
              <a:t> </a:t>
            </a:r>
            <a:r>
              <a:rPr lang="en-US" dirty="0" smtClean="0"/>
              <a:t>of sleep duration less than 5 h/night, which occurred in 13.5%,</a:t>
            </a:r>
            <a:r>
              <a:rPr lang="en-US" baseline="30000" dirty="0" smtClean="0"/>
              <a:t> </a:t>
            </a:r>
            <a:r>
              <a:rPr lang="en-US" dirty="0" smtClean="0"/>
              <a:t>were similar in terms of their impact on objective sleepiness.</a:t>
            </a:r>
            <a:r>
              <a:rPr lang="en-US" baseline="30000" dirty="0" smtClean="0"/>
              <a:t> </a:t>
            </a:r>
            <a:r>
              <a:rPr lang="en-US" dirty="0" smtClean="0"/>
              <a:t>Thus, addressing impairment in commercial drivers requires addressing</a:t>
            </a:r>
            <a:r>
              <a:rPr lang="en-US" baseline="30000" dirty="0" smtClean="0"/>
              <a:t> </a:t>
            </a:r>
            <a:r>
              <a:rPr lang="en-US" dirty="0" smtClean="0"/>
              <a:t>both insufficient sleep and sleep apnea, the former being more</a:t>
            </a:r>
            <a:r>
              <a:rPr lang="en-US" baseline="30000" dirty="0" smtClean="0"/>
              <a:t> </a:t>
            </a:r>
            <a:r>
              <a:rPr lang="en-US" dirty="0" smtClean="0"/>
              <a:t>common.</a:t>
            </a:r>
          </a:p>
          <a:p>
            <a:pPr>
              <a:spcBef>
                <a:spcPct val="0"/>
              </a:spcBef>
            </a:pPr>
            <a:r>
              <a:rPr lang="en-US" dirty="0" smtClean="0"/>
              <a:t/>
            </a:r>
            <a:br>
              <a:rPr lang="en-US" dirty="0" smtClean="0"/>
            </a:br>
            <a:endParaRPr lang="en-US" dirty="0" smtClean="0"/>
          </a:p>
        </p:txBody>
      </p:sp>
      <p:sp>
        <p:nvSpPr>
          <p:cNvPr id="1146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7096F5F8-8A9C-4F94-9137-375FE254D20D}" type="slidenum">
              <a:rPr lang="en-US" sz="1200"/>
              <a:pPr algn="r"/>
              <a:t>27</a:t>
            </a:fld>
            <a:endParaRPr lang="en-US" sz="1200"/>
          </a:p>
        </p:txBody>
      </p:sp>
      <p:sp>
        <p:nvSpPr>
          <p:cNvPr id="2" name="Header Placeholder 1"/>
          <p:cNvSpPr>
            <a:spLocks noGrp="1"/>
          </p:cNvSpPr>
          <p:nvPr>
            <p:ph type="hdr" sz="quarter" idx="10"/>
          </p:nvPr>
        </p:nvSpPr>
        <p:spPr/>
        <p:txBody>
          <a:bodyPr/>
          <a:lstStyle/>
          <a:p>
            <a:pPr>
              <a:defRPr/>
            </a:pPr>
            <a:r>
              <a:rPr lang="en-US" smtClean="0"/>
              <a:t>I. Gurubhagavatula</a:t>
            </a:r>
            <a:endParaRPr lang="en-US"/>
          </a:p>
        </p:txBody>
      </p:sp>
      <p:sp>
        <p:nvSpPr>
          <p:cNvPr id="3" name="Date Placeholder 2"/>
          <p:cNvSpPr>
            <a:spLocks noGrp="1"/>
          </p:cNvSpPr>
          <p:nvPr>
            <p:ph type="dt" idx="11"/>
          </p:nvPr>
        </p:nvSpPr>
        <p:spPr/>
        <p:txBody>
          <a:bodyPr/>
          <a:lstStyle/>
          <a:p>
            <a:pPr>
              <a:defRPr/>
            </a:pPr>
            <a:r>
              <a:rPr lang="en-US" smtClean="0"/>
              <a:t>8/29/2011</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Degree of desaturation</a:t>
            </a:r>
            <a:r>
              <a:rPr lang="en-US" baseline="0" dirty="0" smtClean="0"/>
              <a:t> remits</a:t>
            </a:r>
          </a:p>
          <a:p>
            <a:r>
              <a:rPr lang="en-US" baseline="0" dirty="0" smtClean="0"/>
              <a:t>As CPAP is increased, get REM rebound, get SWS!</a:t>
            </a:r>
          </a:p>
          <a:p>
            <a:r>
              <a:rPr lang="en-US" baseline="0" dirty="0" smtClean="0"/>
              <a:t>Some smaller events persist in REM sleep</a:t>
            </a:r>
          </a:p>
          <a:p>
            <a:r>
              <a:rPr lang="en-US" baseline="0" dirty="0" smtClean="0"/>
              <a:t>CPAP is further increased so that REM apnea is abolished and Sat is maintained above 90%.</a:t>
            </a:r>
            <a:endParaRPr lang="en-US" dirty="0"/>
          </a:p>
        </p:txBody>
      </p:sp>
      <p:sp>
        <p:nvSpPr>
          <p:cNvPr id="4" name="Header Placeholder 3"/>
          <p:cNvSpPr>
            <a:spLocks noGrp="1"/>
          </p:cNvSpPr>
          <p:nvPr>
            <p:ph type="hdr" sz="quarter" idx="10"/>
          </p:nvPr>
        </p:nvSpPr>
        <p:spPr/>
        <p:txBody>
          <a:bodyPr/>
          <a:lstStyle/>
          <a:p>
            <a:pPr>
              <a:defRPr/>
            </a:pPr>
            <a:r>
              <a:rPr lang="en-US" smtClean="0"/>
              <a:t>I. Gurubhagavatula</a:t>
            </a:r>
            <a:endParaRPr lang="en-US"/>
          </a:p>
        </p:txBody>
      </p:sp>
      <p:sp>
        <p:nvSpPr>
          <p:cNvPr id="5" name="Date Placeholder 4"/>
          <p:cNvSpPr>
            <a:spLocks noGrp="1"/>
          </p:cNvSpPr>
          <p:nvPr>
            <p:ph type="dt" idx="11"/>
          </p:nvPr>
        </p:nvSpPr>
        <p:spPr/>
        <p:txBody>
          <a:bodyPr/>
          <a:lstStyle/>
          <a:p>
            <a:pPr>
              <a:defRPr/>
            </a:pPr>
            <a:r>
              <a:rPr lang="en-US" smtClean="0"/>
              <a:t>8/29/2011</a:t>
            </a:r>
            <a:endParaRPr lang="en-US"/>
          </a:p>
        </p:txBody>
      </p:sp>
      <p:sp>
        <p:nvSpPr>
          <p:cNvPr id="6" name="Slide Number Placeholder 5"/>
          <p:cNvSpPr>
            <a:spLocks noGrp="1"/>
          </p:cNvSpPr>
          <p:nvPr>
            <p:ph type="sldNum" sz="quarter" idx="12"/>
          </p:nvPr>
        </p:nvSpPr>
        <p:spPr/>
        <p:txBody>
          <a:bodyPr/>
          <a:lstStyle/>
          <a:p>
            <a:pPr>
              <a:defRPr/>
            </a:pPr>
            <a:fld id="{6C06002A-3093-4109-9EAC-7696C504068D}" type="slidenum">
              <a:rPr lang="en-US" smtClean="0"/>
              <a:pPr>
                <a:defRPr/>
              </a:pPr>
              <a:t>38</a:t>
            </a:fld>
            <a:endParaRPr lang="en-US"/>
          </a:p>
        </p:txBody>
      </p:sp>
    </p:spTree>
    <p:extLst>
      <p:ext uri="{BB962C8B-B14F-4D97-AF65-F5344CB8AC3E}">
        <p14:creationId xmlns:p14="http://schemas.microsoft.com/office/powerpoint/2010/main" val="69807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driver with severe</a:t>
            </a:r>
            <a:r>
              <a:rPr lang="en-US" baseline="0" dirty="0" smtClean="0"/>
              <a:t> OSA</a:t>
            </a:r>
          </a:p>
          <a:p>
            <a:r>
              <a:rPr lang="en-US" baseline="0" dirty="0" smtClean="0"/>
              <a:t>AHI 114/h</a:t>
            </a:r>
          </a:p>
          <a:p>
            <a:r>
              <a:rPr lang="en-US" baseline="0" dirty="0" smtClean="0"/>
              <a:t>CPAP 17 </a:t>
            </a:r>
            <a:r>
              <a:rPr lang="en-US" baseline="0" dirty="0" smtClean="0">
                <a:sym typeface="Wingdings" pitchFamily="2" charset="2"/>
              </a:rPr>
              <a:t> dropped to 10/hour</a:t>
            </a:r>
          </a:p>
          <a:p>
            <a:r>
              <a:rPr lang="en-US" baseline="0" dirty="0" smtClean="0">
                <a:sym typeface="Wingdings" pitchFamily="2" charset="2"/>
              </a:rPr>
              <a:t>Felt better on the first night</a:t>
            </a: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I. Gurubhagavatula</a:t>
            </a:r>
            <a:endParaRPr lang="en-US"/>
          </a:p>
        </p:txBody>
      </p:sp>
      <p:sp>
        <p:nvSpPr>
          <p:cNvPr id="5" name="Date Placeholder 4"/>
          <p:cNvSpPr>
            <a:spLocks noGrp="1"/>
          </p:cNvSpPr>
          <p:nvPr>
            <p:ph type="dt" idx="11"/>
          </p:nvPr>
        </p:nvSpPr>
        <p:spPr/>
        <p:txBody>
          <a:bodyPr/>
          <a:lstStyle/>
          <a:p>
            <a:pPr>
              <a:defRPr/>
            </a:pPr>
            <a:r>
              <a:rPr lang="en-US" smtClean="0"/>
              <a:t>8/29/2011</a:t>
            </a:r>
            <a:endParaRPr lang="en-US"/>
          </a:p>
        </p:txBody>
      </p:sp>
      <p:sp>
        <p:nvSpPr>
          <p:cNvPr id="6" name="Slide Number Placeholder 5"/>
          <p:cNvSpPr>
            <a:spLocks noGrp="1"/>
          </p:cNvSpPr>
          <p:nvPr>
            <p:ph type="sldNum" sz="quarter" idx="12"/>
          </p:nvPr>
        </p:nvSpPr>
        <p:spPr/>
        <p:txBody>
          <a:bodyPr/>
          <a:lstStyle/>
          <a:p>
            <a:pPr>
              <a:defRPr/>
            </a:pPr>
            <a:fld id="{6C06002A-3093-4109-9EAC-7696C504068D}" type="slidenum">
              <a:rPr lang="en-US" smtClean="0"/>
              <a:pPr>
                <a:defRPr/>
              </a:pPr>
              <a:t>39</a:t>
            </a:fld>
            <a:endParaRPr lang="en-US"/>
          </a:p>
        </p:txBody>
      </p:sp>
    </p:spTree>
    <p:extLst>
      <p:ext uri="{BB962C8B-B14F-4D97-AF65-F5344CB8AC3E}">
        <p14:creationId xmlns:p14="http://schemas.microsoft.com/office/powerpoint/2010/main" val="332344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Pooling of the data using a random-effects model meta-analysis (Figure 1) found that CPAP significantly reduces the risk for a motor vehicle crash among individuals with severe OSA (Pre-Post Treatment Crash Risk Ratio [RR] = 0.278, 95% CI: 0.22 to 0.35; P &lt; 0.001). This equates to large reduction in observed crash risk (65% to 78%) following the onset of treatment. A series of sensitivity analyses found our findings to be robust. We performed an additional sensitivity analysis to determine whether excluding data from the subgroup of individuals included in </a:t>
            </a:r>
            <a:r>
              <a:rPr lang="en-US" sz="1200" b="0" i="0" u="none" strike="noStrike" kern="1200" baseline="0" dirty="0" err="1" smtClean="0">
                <a:solidFill>
                  <a:schemeClr val="tx1"/>
                </a:solidFill>
                <a:latin typeface="+mn-lt"/>
                <a:ea typeface="+mn-ea"/>
                <a:cs typeface="+mn-cs"/>
              </a:rPr>
              <a:t>Engleman</a:t>
            </a:r>
            <a:r>
              <a:rPr lang="en-US" sz="1200" b="0" i="0" u="none" strike="noStrike" kern="1200" baseline="0" dirty="0" smtClean="0">
                <a:solidFill>
                  <a:schemeClr val="tx1"/>
                </a:solidFill>
                <a:latin typeface="+mn-lt"/>
                <a:ea typeface="+mn-ea"/>
                <a:cs typeface="+mn-cs"/>
              </a:rPr>
              <a:t> et al.35 who experienced </a:t>
            </a:r>
            <a:r>
              <a:rPr lang="en-US" sz="1200" b="0" i="0" u="none" strike="noStrike" kern="1200" baseline="0" dirty="0" err="1" smtClean="0">
                <a:solidFill>
                  <a:schemeClr val="tx1"/>
                </a:solidFill>
                <a:latin typeface="+mn-lt"/>
                <a:ea typeface="+mn-ea"/>
                <a:cs typeface="+mn-cs"/>
              </a:rPr>
              <a:t>noninjurious</a:t>
            </a:r>
            <a:r>
              <a:rPr lang="en-US" sz="1200" b="0" i="0" u="none" strike="noStrike" kern="1200" baseline="0" dirty="0" smtClean="0">
                <a:solidFill>
                  <a:schemeClr val="tx1"/>
                </a:solidFill>
                <a:latin typeface="+mn-lt"/>
                <a:ea typeface="+mn-ea"/>
                <a:cs typeface="+mn-cs"/>
              </a:rPr>
              <a:t> crashes had an impact on our findings. We examined the impact of replacing the findings from the injurious treatment group in this study with crash data from the group of individuals who experienced </a:t>
            </a:r>
            <a:r>
              <a:rPr lang="en-US" sz="1200" b="0" i="0" u="none" strike="noStrike" kern="1200" baseline="0" dirty="0" err="1" smtClean="0">
                <a:solidFill>
                  <a:schemeClr val="tx1"/>
                </a:solidFill>
                <a:latin typeface="+mn-lt"/>
                <a:ea typeface="+mn-ea"/>
                <a:cs typeface="+mn-cs"/>
              </a:rPr>
              <a:t>noninjurious</a:t>
            </a:r>
            <a:r>
              <a:rPr lang="en-US" sz="1200" b="0" i="0" u="none" strike="noStrike" kern="1200" baseline="0" dirty="0" smtClean="0">
                <a:solidFill>
                  <a:schemeClr val="tx1"/>
                </a:solidFill>
                <a:latin typeface="+mn-lt"/>
                <a:ea typeface="+mn-ea"/>
                <a:cs typeface="+mn-cs"/>
              </a:rPr>
              <a:t> crashes. This analysis confirmed the robustness of our original findings. </a:t>
            </a:r>
            <a:endParaRPr lang="en-US" dirty="0"/>
          </a:p>
        </p:txBody>
      </p:sp>
      <p:sp>
        <p:nvSpPr>
          <p:cNvPr id="4" name="Header Placeholder 3"/>
          <p:cNvSpPr>
            <a:spLocks noGrp="1"/>
          </p:cNvSpPr>
          <p:nvPr>
            <p:ph type="hdr" sz="quarter" idx="10"/>
          </p:nvPr>
        </p:nvSpPr>
        <p:spPr/>
        <p:txBody>
          <a:bodyPr/>
          <a:lstStyle/>
          <a:p>
            <a:pPr>
              <a:defRPr/>
            </a:pPr>
            <a:r>
              <a:rPr lang="en-US" smtClean="0"/>
              <a:t>I. Gurubhagavatula</a:t>
            </a:r>
            <a:endParaRPr lang="en-US"/>
          </a:p>
        </p:txBody>
      </p:sp>
      <p:sp>
        <p:nvSpPr>
          <p:cNvPr id="5" name="Date Placeholder 4"/>
          <p:cNvSpPr>
            <a:spLocks noGrp="1"/>
          </p:cNvSpPr>
          <p:nvPr>
            <p:ph type="dt" idx="11"/>
          </p:nvPr>
        </p:nvSpPr>
        <p:spPr/>
        <p:txBody>
          <a:bodyPr/>
          <a:lstStyle/>
          <a:p>
            <a:pPr>
              <a:defRPr/>
            </a:pPr>
            <a:r>
              <a:rPr lang="en-US" smtClean="0"/>
              <a:t>8/29/2011</a:t>
            </a:r>
            <a:endParaRPr lang="en-US"/>
          </a:p>
        </p:txBody>
      </p:sp>
      <p:sp>
        <p:nvSpPr>
          <p:cNvPr id="6" name="Slide Number Placeholder 5"/>
          <p:cNvSpPr>
            <a:spLocks noGrp="1"/>
          </p:cNvSpPr>
          <p:nvPr>
            <p:ph type="sldNum" sz="quarter" idx="12"/>
          </p:nvPr>
        </p:nvSpPr>
        <p:spPr/>
        <p:txBody>
          <a:bodyPr/>
          <a:lstStyle/>
          <a:p>
            <a:pPr>
              <a:defRPr/>
            </a:pPr>
            <a:fld id="{6C06002A-3093-4109-9EAC-7696C504068D}" type="slidenum">
              <a:rPr lang="en-US" smtClean="0"/>
              <a:pPr>
                <a:defRPr/>
              </a:pPr>
              <a:t>43</a:t>
            </a:fld>
            <a:endParaRPr lang="en-US"/>
          </a:p>
        </p:txBody>
      </p:sp>
    </p:spTree>
    <p:extLst>
      <p:ext uri="{BB962C8B-B14F-4D97-AF65-F5344CB8AC3E}">
        <p14:creationId xmlns:p14="http://schemas.microsoft.com/office/powerpoint/2010/main" val="70971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D788F28-C39B-405E-9DB8-C27EB085C87C}" type="datetime1">
              <a:rPr lang="en-US"/>
              <a:pPr>
                <a:defRPr/>
              </a:pPr>
              <a:t>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F9BB72-5989-46A7-A0D4-CA32455F07F6}" type="slidenum">
              <a:rPr lang="en-US"/>
              <a:pPr>
                <a:defRPr/>
              </a:pPr>
              <a:t>‹#›</a:t>
            </a:fld>
            <a:endParaRPr lang="en-US"/>
          </a:p>
        </p:txBody>
      </p:sp>
    </p:spTree>
    <p:extLst>
      <p:ext uri="{BB962C8B-B14F-4D97-AF65-F5344CB8AC3E}">
        <p14:creationId xmlns:p14="http://schemas.microsoft.com/office/powerpoint/2010/main" val="375987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85AD07-D295-48B3-85DC-527C5BAFB50D}" type="datetime1">
              <a:rPr lang="en-US"/>
              <a:pPr>
                <a:defRPr/>
              </a:pPr>
              <a:t>12/7/2011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06A5AA-21F3-47BF-BF6F-169EC668C461}" type="slidenum">
              <a:rPr lang="en-US"/>
              <a:pPr>
                <a:defRPr/>
              </a:pPr>
              <a:t>‹#›</a:t>
            </a:fld>
            <a:endParaRPr lang="en-US" dirty="0"/>
          </a:p>
        </p:txBody>
      </p:sp>
    </p:spTree>
    <p:extLst>
      <p:ext uri="{BB962C8B-B14F-4D97-AF65-F5344CB8AC3E}">
        <p14:creationId xmlns:p14="http://schemas.microsoft.com/office/powerpoint/2010/main" val="69877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66541E-D343-4FB0-BAAC-EDAEC720F3C2}" type="datetime1">
              <a:rPr lang="en-US"/>
              <a:pPr>
                <a:defRPr/>
              </a:pPr>
              <a:t>12/7/2011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86B1A-7B3A-4533-A53C-D6E39B57771F}" type="slidenum">
              <a:rPr lang="en-US"/>
              <a:pPr>
                <a:defRPr/>
              </a:pPr>
              <a:t>‹#›</a:t>
            </a:fld>
            <a:endParaRPr lang="en-US" dirty="0"/>
          </a:p>
        </p:txBody>
      </p:sp>
    </p:spTree>
    <p:extLst>
      <p:ext uri="{BB962C8B-B14F-4D97-AF65-F5344CB8AC3E}">
        <p14:creationId xmlns:p14="http://schemas.microsoft.com/office/powerpoint/2010/main" val="260386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lvl1pPr>
              <a:defRPr sz="4000"/>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45CC2818-9F96-44C9-8904-914C089B9E9F}" type="datetime1">
              <a:rPr lang="en-US"/>
              <a:pPr>
                <a:defRPr/>
              </a:pPr>
              <a:t>12/7/2011</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15874D49-F597-41FE-B234-093094F7140F}" type="slidenum">
              <a:rPr lang="en-US"/>
              <a:pPr>
                <a:defRPr/>
              </a:pPr>
              <a:t>‹#›</a:t>
            </a:fld>
            <a:endParaRPr lang="en-US" dirty="0"/>
          </a:p>
        </p:txBody>
      </p:sp>
    </p:spTree>
    <p:extLst>
      <p:ext uri="{BB962C8B-B14F-4D97-AF65-F5344CB8AC3E}">
        <p14:creationId xmlns:p14="http://schemas.microsoft.com/office/powerpoint/2010/main" val="379437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B97D22-CB4D-4E25-BA80-69F8502704F4}" type="datetime1">
              <a:rPr lang="en-US"/>
              <a:pPr>
                <a:defRPr/>
              </a:pPr>
              <a:t>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4288C-FDCC-4E26-9846-4C1441A73D79}" type="slidenum">
              <a:rPr lang="en-US"/>
              <a:pPr>
                <a:defRPr/>
              </a:pPr>
              <a:t>‹#›</a:t>
            </a:fld>
            <a:endParaRPr lang="en-US"/>
          </a:p>
        </p:txBody>
      </p:sp>
    </p:spTree>
    <p:extLst>
      <p:ext uri="{BB962C8B-B14F-4D97-AF65-F5344CB8AC3E}">
        <p14:creationId xmlns:p14="http://schemas.microsoft.com/office/powerpoint/2010/main" val="349076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fld id="{EB15E8C1-008A-4D4F-8242-349316956F6C}" type="datetime1">
              <a:rPr lang="en-US"/>
              <a:pPr>
                <a:defRPr/>
              </a:pPr>
              <a:t>12/7/2011</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65C2225F-4320-42FA-B918-58BEF96E17ED}" type="slidenum">
              <a:rPr lang="en-US"/>
              <a:pPr>
                <a:defRPr/>
              </a:pPr>
              <a:t>‹#›</a:t>
            </a:fld>
            <a:endParaRPr lang="en-US" dirty="0"/>
          </a:p>
        </p:txBody>
      </p:sp>
    </p:spTree>
    <p:extLst>
      <p:ext uri="{BB962C8B-B14F-4D97-AF65-F5344CB8AC3E}">
        <p14:creationId xmlns:p14="http://schemas.microsoft.com/office/powerpoint/2010/main" val="268744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E4E7FA5D-5CC5-42C5-8C9E-0B155790B738}" type="datetime1">
              <a:rPr lang="en-US"/>
              <a:pPr>
                <a:defRPr/>
              </a:pPr>
              <a:t>12/7/2011</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E671200A-6F2E-4E67-95CC-92F2FA31DE1D}" type="slidenum">
              <a:rPr lang="en-US"/>
              <a:pPr>
                <a:defRPr/>
              </a:pPr>
              <a:t>‹#›</a:t>
            </a:fld>
            <a:endParaRPr lang="en-US" dirty="0"/>
          </a:p>
        </p:txBody>
      </p:sp>
    </p:spTree>
    <p:extLst>
      <p:ext uri="{BB962C8B-B14F-4D97-AF65-F5344CB8AC3E}">
        <p14:creationId xmlns:p14="http://schemas.microsoft.com/office/powerpoint/2010/main" val="421158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507D5A0-B6EA-4714-AD29-F0EF4566AB82}" type="datetime1">
              <a:rPr lang="en-US"/>
              <a:pPr>
                <a:defRPr/>
              </a:pPr>
              <a:t>12/7/2011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C9689B-58C6-4D70-AE3F-72CE780E1739}" type="slidenum">
              <a:rPr lang="en-US"/>
              <a:pPr>
                <a:defRPr/>
              </a:pPr>
              <a:t>‹#›</a:t>
            </a:fld>
            <a:endParaRPr lang="en-US" dirty="0"/>
          </a:p>
        </p:txBody>
      </p:sp>
    </p:spTree>
    <p:extLst>
      <p:ext uri="{BB962C8B-B14F-4D97-AF65-F5344CB8AC3E}">
        <p14:creationId xmlns:p14="http://schemas.microsoft.com/office/powerpoint/2010/main" val="183589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F3FDC3-F9DC-4E47-8B03-BA77E43BCFB6}" type="datetime1">
              <a:rPr lang="en-US"/>
              <a:pPr>
                <a:defRPr/>
              </a:pPr>
              <a:t>12/7/2011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A16B52-DBB6-4A32-A7DA-371C96846544}" type="slidenum">
              <a:rPr lang="en-US"/>
              <a:pPr>
                <a:defRPr/>
              </a:pPr>
              <a:t>‹#›</a:t>
            </a:fld>
            <a:endParaRPr lang="en-US" dirty="0"/>
          </a:p>
        </p:txBody>
      </p:sp>
    </p:spTree>
    <p:extLst>
      <p:ext uri="{BB962C8B-B14F-4D97-AF65-F5344CB8AC3E}">
        <p14:creationId xmlns:p14="http://schemas.microsoft.com/office/powerpoint/2010/main" val="368442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D6005135-78ED-4A89-BB0A-08B9E6035F10}" type="datetime1">
              <a:rPr lang="en-US"/>
              <a:pPr>
                <a:defRPr/>
              </a:pPr>
              <a:t>12/7/2011</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A39A58E9-5AA9-4C9B-AF34-54906F853F5D}" type="slidenum">
              <a:rPr lang="en-US"/>
              <a:pPr>
                <a:defRPr/>
              </a:pPr>
              <a:t>‹#›</a:t>
            </a:fld>
            <a:endParaRPr lang="en-US" dirty="0"/>
          </a:p>
        </p:txBody>
      </p:sp>
    </p:spTree>
    <p:extLst>
      <p:ext uri="{BB962C8B-B14F-4D97-AF65-F5344CB8AC3E}">
        <p14:creationId xmlns:p14="http://schemas.microsoft.com/office/powerpoint/2010/main" val="247079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4A0F3B4-F38B-44B3-944F-FEB4BD86D7B1}" type="datetime1">
              <a:rPr lang="en-US"/>
              <a:pPr>
                <a:defRPr/>
              </a:pPr>
              <a:t>12/7/2011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A5D3F68-4150-4038-BEE5-DC6FF542EFFE}" type="slidenum">
              <a:rPr lang="en-US"/>
              <a:pPr>
                <a:defRPr/>
              </a:pPr>
              <a:t>‹#›</a:t>
            </a:fld>
            <a:endParaRPr lang="en-US"/>
          </a:p>
        </p:txBody>
      </p:sp>
    </p:spTree>
    <p:extLst>
      <p:ext uri="{BB962C8B-B14F-4D97-AF65-F5344CB8AC3E}">
        <p14:creationId xmlns:p14="http://schemas.microsoft.com/office/powerpoint/2010/main" val="99416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smtClean="0">
                <a:solidFill>
                  <a:schemeClr val="tx1"/>
                </a:solidFill>
                <a:latin typeface="+mn-lt"/>
              </a:defRPr>
            </a:lvl1pPr>
          </a:lstStyle>
          <a:p>
            <a:pPr>
              <a:defRPr/>
            </a:pPr>
            <a:fld id="{24244299-ABDB-48F2-A724-14AB4104D887}" type="datetime1">
              <a:rPr lang="en-US"/>
              <a:pPr>
                <a:defRPr/>
              </a:pPr>
              <a:t>12/7/2011</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dirty="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aseline="0" smtClean="0">
                <a:solidFill>
                  <a:schemeClr val="tx1"/>
                </a:solidFill>
                <a:latin typeface="+mn-lt"/>
              </a:defRPr>
            </a:lvl1pPr>
          </a:lstStyle>
          <a:p>
            <a:pPr>
              <a:defRPr/>
            </a:pPr>
            <a:fld id="{AA2DA07D-5D81-4570-B299-239372ACE8B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740" r:id="rId1"/>
    <p:sldLayoutId id="2147484732" r:id="rId2"/>
    <p:sldLayoutId id="2147484741" r:id="rId3"/>
    <p:sldLayoutId id="2147484733" r:id="rId4"/>
    <p:sldLayoutId id="2147484734" r:id="rId5"/>
    <p:sldLayoutId id="2147484735" r:id="rId6"/>
    <p:sldLayoutId id="2147484736" r:id="rId7"/>
    <p:sldLayoutId id="2147484737" r:id="rId8"/>
    <p:sldLayoutId id="2147484742" r:id="rId9"/>
    <p:sldLayoutId id="2147484738" r:id="rId10"/>
    <p:sldLayoutId id="2147484739" r:id="rId11"/>
  </p:sldLayoutIdLst>
  <p:hf sldNum="0" hdr="0" ftr="0" dt="0"/>
  <p:txStyles>
    <p:titleStyle>
      <a:lvl1pPr algn="l" rtl="0" fontAlgn="base">
        <a:spcBef>
          <a:spcPct val="0"/>
        </a:spcBef>
        <a:spcAft>
          <a:spcPct val="0"/>
        </a:spcAft>
        <a:defRPr sz="3000" kern="1200" cap="all" spc="50">
          <a:solidFill>
            <a:schemeClr val="tx1"/>
          </a:solidFill>
          <a:latin typeface="+mj-lt"/>
          <a:ea typeface="+mj-ea"/>
          <a:cs typeface="+mj-cs"/>
        </a:defRPr>
      </a:lvl1pPr>
      <a:lvl2pPr algn="l" rtl="0" fontAlgn="base">
        <a:spcBef>
          <a:spcPct val="0"/>
        </a:spcBef>
        <a:spcAft>
          <a:spcPct val="0"/>
        </a:spcAft>
        <a:defRPr sz="3000">
          <a:solidFill>
            <a:schemeClr val="tx1"/>
          </a:solidFill>
          <a:latin typeface="Calibri" pitchFamily="34" charset="0"/>
        </a:defRPr>
      </a:lvl2pPr>
      <a:lvl3pPr algn="l" rtl="0" fontAlgn="base">
        <a:spcBef>
          <a:spcPct val="0"/>
        </a:spcBef>
        <a:spcAft>
          <a:spcPct val="0"/>
        </a:spcAft>
        <a:defRPr sz="3000">
          <a:solidFill>
            <a:schemeClr val="tx1"/>
          </a:solidFill>
          <a:latin typeface="Calibri" pitchFamily="34" charset="0"/>
        </a:defRPr>
      </a:lvl3pPr>
      <a:lvl4pPr algn="l" rtl="0" fontAlgn="base">
        <a:spcBef>
          <a:spcPct val="0"/>
        </a:spcBef>
        <a:spcAft>
          <a:spcPct val="0"/>
        </a:spcAft>
        <a:defRPr sz="3000">
          <a:solidFill>
            <a:schemeClr val="tx1"/>
          </a:solidFill>
          <a:latin typeface="Calibri" pitchFamily="34" charset="0"/>
        </a:defRPr>
      </a:lvl4pPr>
      <a:lvl5pPr algn="l" rtl="0" fontAlgn="base">
        <a:spcBef>
          <a:spcPct val="0"/>
        </a:spcBef>
        <a:spcAft>
          <a:spcPct val="0"/>
        </a:spcAft>
        <a:defRPr sz="3000">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horacic.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fmcsa.dot.gov/documents/facts-research/CMV-Fact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thoracic.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sleephealth.com/Collateral/Documents/English-US/Schneider_TB_Symposium_Paper.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47800" y="4114800"/>
            <a:ext cx="6400800" cy="1752600"/>
          </a:xfrm>
        </p:spPr>
        <p:txBody>
          <a:bodyPr wrap="square" numCol="1" anchor="t" anchorCtr="0" compatLnSpc="1">
            <a:prstTxWarp prst="textNoShape">
              <a:avLst/>
            </a:prstTxWarp>
            <a:normAutofit fontScale="77500" lnSpcReduction="20000"/>
          </a:bodyPr>
          <a:lstStyle/>
          <a:p>
            <a:pPr>
              <a:spcBef>
                <a:spcPct val="0"/>
              </a:spcBef>
              <a:spcAft>
                <a:spcPct val="0"/>
              </a:spcAft>
            </a:pPr>
            <a:r>
              <a:rPr lang="en-US" sz="2400" smtClean="0"/>
              <a:t>Indira Gurubhagavatula, MD, MPH</a:t>
            </a:r>
          </a:p>
          <a:p>
            <a:pPr>
              <a:spcBef>
                <a:spcPct val="0"/>
              </a:spcBef>
              <a:spcAft>
                <a:spcPct val="0"/>
              </a:spcAft>
            </a:pPr>
            <a:endParaRPr lang="en-US" sz="2400" smtClean="0"/>
          </a:p>
          <a:p>
            <a:pPr>
              <a:spcBef>
                <a:spcPct val="0"/>
              </a:spcBef>
              <a:spcAft>
                <a:spcPct val="0"/>
              </a:spcAft>
            </a:pPr>
            <a:r>
              <a:rPr lang="en-US" sz="2400" smtClean="0"/>
              <a:t>Assistant Professor of Medicine</a:t>
            </a:r>
          </a:p>
          <a:p>
            <a:pPr>
              <a:spcBef>
                <a:spcPct val="0"/>
              </a:spcBef>
              <a:spcAft>
                <a:spcPct val="0"/>
              </a:spcAft>
            </a:pPr>
            <a:r>
              <a:rPr lang="en-US" sz="2400" smtClean="0"/>
              <a:t>University of Pennsylvania Medical Center</a:t>
            </a:r>
          </a:p>
          <a:p>
            <a:pPr>
              <a:spcBef>
                <a:spcPct val="0"/>
              </a:spcBef>
              <a:spcAft>
                <a:spcPct val="0"/>
              </a:spcAft>
            </a:pPr>
            <a:endParaRPr lang="en-US" sz="2400" smtClean="0"/>
          </a:p>
          <a:p>
            <a:pPr>
              <a:spcBef>
                <a:spcPct val="0"/>
              </a:spcBef>
              <a:spcAft>
                <a:spcPct val="0"/>
              </a:spcAft>
            </a:pPr>
            <a:r>
              <a:rPr lang="en-US" sz="2400" smtClean="0"/>
              <a:t>Director, Sleep Disorders Clinic</a:t>
            </a:r>
          </a:p>
          <a:p>
            <a:pPr>
              <a:spcBef>
                <a:spcPct val="0"/>
              </a:spcBef>
              <a:spcAft>
                <a:spcPct val="0"/>
              </a:spcAft>
            </a:pPr>
            <a:r>
              <a:rPr lang="en-US" sz="2400" smtClean="0"/>
              <a:t>Philadelphia VA Medical Center</a:t>
            </a:r>
          </a:p>
        </p:txBody>
      </p:sp>
      <p:sp>
        <p:nvSpPr>
          <p:cNvPr id="3" name="Title 2"/>
          <p:cNvSpPr>
            <a:spLocks noGrp="1"/>
          </p:cNvSpPr>
          <p:nvPr>
            <p:ph type="ctrTitle"/>
          </p:nvPr>
        </p:nvSpPr>
        <p:spPr>
          <a:xfrm>
            <a:off x="685800" y="2008188"/>
            <a:ext cx="7772400" cy="1470025"/>
          </a:xfrm>
        </p:spPr>
        <p:txBody>
          <a:bodyPr wrap="square" numCol="1" compatLnSpc="1">
            <a:prstTxWarp prst="textNoShape">
              <a:avLst/>
            </a:prstTxWarp>
          </a:bodyPr>
          <a:lstStyle/>
          <a:p>
            <a:r>
              <a:rPr lang="en-US" sz="3400" cap="none" smtClean="0"/>
              <a:t>SCREENING FOR </a:t>
            </a:r>
            <a:br>
              <a:rPr lang="en-US" sz="3400" cap="none" smtClean="0"/>
            </a:br>
            <a:r>
              <a:rPr lang="en-US" sz="3400" cap="none" smtClean="0"/>
              <a:t>OBSTRUCTIVE SLEEP APNEA IN </a:t>
            </a:r>
            <a:br>
              <a:rPr lang="en-US" sz="3400" cap="none" smtClean="0"/>
            </a:br>
            <a:r>
              <a:rPr lang="en-US" sz="3400" cap="none" smtClean="0"/>
              <a:t>COMMERCIAL VEHICLE OPERATORS</a:t>
            </a:r>
          </a:p>
        </p:txBody>
      </p:sp>
      <p:pic>
        <p:nvPicPr>
          <p:cNvPr id="14344" name="Picture 8" descr="shield_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70588"/>
            <a:ext cx="946150" cy="887412"/>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1"/>
          <p:cNvSpPr>
            <a:spLocks/>
          </p:cNvSpPr>
          <p:nvPr/>
        </p:nvSpPr>
        <p:spPr bwMode="auto">
          <a:xfrm>
            <a:off x="1447800" y="53340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Clr>
                <a:schemeClr val="tx2"/>
              </a:buClr>
              <a:buFont typeface="Arial" charset="0"/>
              <a:buNone/>
            </a:pPr>
            <a:r>
              <a:rPr lang="en-US" sz="2400" dirty="0" smtClean="0">
                <a:solidFill>
                  <a:schemeClr val="tx2"/>
                </a:solidFill>
                <a:latin typeface="Calibri" pitchFamily="34" charset="0"/>
              </a:rPr>
              <a:t>Wednesday, December 7, </a:t>
            </a:r>
            <a:r>
              <a:rPr lang="en-US" sz="2400" dirty="0">
                <a:solidFill>
                  <a:schemeClr val="tx2"/>
                </a:solidFill>
                <a:latin typeface="Calibri" pitchFamily="34" charset="0"/>
              </a:rPr>
              <a:t>2011</a:t>
            </a:r>
          </a:p>
          <a:p>
            <a:pPr algn="ctr">
              <a:buClr>
                <a:schemeClr val="tx2"/>
              </a:buClr>
              <a:buFont typeface="Arial" charset="0"/>
              <a:buNone/>
            </a:pPr>
            <a:r>
              <a:rPr lang="en-US" sz="2400" dirty="0">
                <a:solidFill>
                  <a:schemeClr val="tx2"/>
                </a:solidFill>
                <a:latin typeface="Calibri" pitchFamily="34" charset="0"/>
              </a:rPr>
              <a:t>Alexandria, VA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quarter" idx="14"/>
          </p:nvPr>
        </p:nvSpPr>
        <p:spPr>
          <a:xfrm>
            <a:off x="4800600" y="1828800"/>
            <a:ext cx="3733800" cy="3505200"/>
          </a:xfrm>
        </p:spPr>
        <p:txBody>
          <a:bodyPr wrap="square" numCol="1" anchor="t" anchorCtr="0" compatLnSpc="1">
            <a:prstTxWarp prst="textNoShape">
              <a:avLst/>
            </a:prstTxWarp>
            <a:noAutofit/>
          </a:bodyPr>
          <a:lstStyle/>
          <a:p>
            <a:pPr>
              <a:spcBef>
                <a:spcPts val="50"/>
              </a:spcBef>
              <a:spcAft>
                <a:spcPts val="50"/>
              </a:spcAft>
            </a:pPr>
            <a:r>
              <a:rPr lang="en-US" sz="2400" dirty="0" smtClean="0"/>
              <a:t>sleepiness despite adequate sleep duration</a:t>
            </a:r>
          </a:p>
          <a:p>
            <a:pPr>
              <a:spcBef>
                <a:spcPts val="50"/>
              </a:spcBef>
              <a:spcAft>
                <a:spcPts val="50"/>
              </a:spcAft>
            </a:pPr>
            <a:r>
              <a:rPr lang="en-US" sz="2400" dirty="0" smtClean="0"/>
              <a:t>low mood, memory, concentration</a:t>
            </a:r>
          </a:p>
          <a:p>
            <a:pPr>
              <a:spcBef>
                <a:spcPts val="50"/>
              </a:spcBef>
              <a:spcAft>
                <a:spcPts val="50"/>
              </a:spcAft>
            </a:pPr>
            <a:r>
              <a:rPr lang="en-US" sz="2400" dirty="0" smtClean="0"/>
              <a:t>Reduced attention, reaction time</a:t>
            </a:r>
          </a:p>
          <a:p>
            <a:pPr>
              <a:spcBef>
                <a:spcPts val="50"/>
              </a:spcBef>
              <a:spcAft>
                <a:spcPts val="50"/>
              </a:spcAft>
            </a:pPr>
            <a:r>
              <a:rPr lang="en-US" sz="2400" dirty="0" smtClean="0"/>
              <a:t>Morning headache </a:t>
            </a:r>
          </a:p>
          <a:p>
            <a:r>
              <a:rPr lang="en-US" sz="2400" dirty="0" smtClean="0"/>
              <a:t>Impotence</a:t>
            </a:r>
          </a:p>
          <a:p>
            <a:endParaRPr lang="en-US" sz="2400" dirty="0" smtClean="0"/>
          </a:p>
        </p:txBody>
      </p:sp>
      <p:sp>
        <p:nvSpPr>
          <p:cNvPr id="14" name="Content Placeholder 13"/>
          <p:cNvSpPr>
            <a:spLocks noGrp="1"/>
          </p:cNvSpPr>
          <p:nvPr>
            <p:ph sz="quarter" idx="13"/>
          </p:nvPr>
        </p:nvSpPr>
        <p:spPr>
          <a:xfrm>
            <a:off x="609600" y="1828800"/>
            <a:ext cx="3733800" cy="3505200"/>
          </a:xfrm>
        </p:spPr>
        <p:txBody>
          <a:bodyPr>
            <a:noAutofit/>
          </a:bodyPr>
          <a:lstStyle/>
          <a:p>
            <a:pPr fontAlgn="auto">
              <a:spcBef>
                <a:spcPts val="50"/>
              </a:spcBef>
              <a:spcAft>
                <a:spcPts val="50"/>
              </a:spcAft>
              <a:buFont typeface="Arial" pitchFamily="34" charset="0"/>
              <a:buChar char="•"/>
              <a:defRPr/>
            </a:pPr>
            <a:r>
              <a:rPr lang="en-US" sz="2400" dirty="0">
                <a:cs typeface="Calibri" pitchFamily="34" charset="0"/>
              </a:rPr>
              <a:t>loud snoring </a:t>
            </a:r>
          </a:p>
          <a:p>
            <a:pPr fontAlgn="auto">
              <a:spcBef>
                <a:spcPts val="50"/>
              </a:spcBef>
              <a:spcAft>
                <a:spcPts val="50"/>
              </a:spcAft>
              <a:buFont typeface="Arial" pitchFamily="34" charset="0"/>
              <a:buChar char="•"/>
              <a:defRPr/>
            </a:pPr>
            <a:r>
              <a:rPr lang="en-US" sz="2400" dirty="0">
                <a:cs typeface="Calibri" pitchFamily="34" charset="0"/>
              </a:rPr>
              <a:t>choking </a:t>
            </a:r>
            <a:r>
              <a:rPr lang="en-US" sz="2400" dirty="0" smtClean="0">
                <a:cs typeface="Calibri" pitchFamily="34" charset="0"/>
              </a:rPr>
              <a:t>during </a:t>
            </a:r>
            <a:r>
              <a:rPr lang="en-US" sz="2400" dirty="0">
                <a:cs typeface="Calibri" pitchFamily="34" charset="0"/>
              </a:rPr>
              <a:t>sleep  </a:t>
            </a:r>
          </a:p>
          <a:p>
            <a:pPr fontAlgn="auto">
              <a:spcBef>
                <a:spcPts val="50"/>
              </a:spcBef>
              <a:spcAft>
                <a:spcPts val="50"/>
              </a:spcAft>
              <a:buFont typeface="Arial" pitchFamily="34" charset="0"/>
              <a:buChar char="•"/>
              <a:defRPr/>
            </a:pPr>
            <a:r>
              <a:rPr lang="en-US" sz="2400" dirty="0">
                <a:cs typeface="Calibri" pitchFamily="34" charset="0"/>
              </a:rPr>
              <a:t>gasping/snorting </a:t>
            </a:r>
          </a:p>
          <a:p>
            <a:pPr fontAlgn="auto">
              <a:spcBef>
                <a:spcPts val="50"/>
              </a:spcBef>
              <a:spcAft>
                <a:spcPts val="50"/>
              </a:spcAft>
              <a:buFont typeface="Arial" pitchFamily="34" charset="0"/>
              <a:buChar char="•"/>
              <a:defRPr/>
            </a:pPr>
            <a:r>
              <a:rPr lang="en-US" sz="2400" dirty="0">
                <a:cs typeface="Calibri" pitchFamily="34" charset="0"/>
              </a:rPr>
              <a:t>witnessed </a:t>
            </a:r>
            <a:r>
              <a:rPr lang="en-US" sz="2400" dirty="0" smtClean="0">
                <a:cs typeface="Calibri" pitchFamily="34" charset="0"/>
              </a:rPr>
              <a:t>apneas  </a:t>
            </a:r>
            <a:endParaRPr lang="en-US" sz="2400" dirty="0">
              <a:cs typeface="Calibri" pitchFamily="34" charset="0"/>
            </a:endParaRPr>
          </a:p>
          <a:p>
            <a:pPr fontAlgn="auto">
              <a:spcBef>
                <a:spcPts val="50"/>
              </a:spcBef>
              <a:spcAft>
                <a:spcPts val="50"/>
              </a:spcAft>
              <a:buFont typeface="Arial" pitchFamily="34" charset="0"/>
              <a:buChar char="•"/>
              <a:defRPr/>
            </a:pPr>
            <a:r>
              <a:rPr lang="en-US" sz="2400" dirty="0" smtClean="0">
                <a:cs typeface="Calibri" pitchFamily="34" charset="0"/>
              </a:rPr>
              <a:t>nighttime urination </a:t>
            </a:r>
          </a:p>
        </p:txBody>
      </p:sp>
      <p:sp>
        <p:nvSpPr>
          <p:cNvPr id="2" name="Title 1"/>
          <p:cNvSpPr>
            <a:spLocks noGrp="1"/>
          </p:cNvSpPr>
          <p:nvPr>
            <p:ph type="title"/>
          </p:nvPr>
        </p:nvSpPr>
        <p:spPr/>
        <p:txBody>
          <a:bodyPr/>
          <a:lstStyle/>
          <a:p>
            <a:pPr fontAlgn="auto">
              <a:spcAft>
                <a:spcPts val="0"/>
              </a:spcAft>
              <a:defRPr/>
            </a:pPr>
            <a:r>
              <a:rPr lang="en-US" sz="4000" dirty="0" smtClean="0"/>
              <a:t>SYMPTOMS OF OSA</a:t>
            </a:r>
            <a:endParaRPr lang="en-US" sz="4000" dirty="0"/>
          </a:p>
        </p:txBody>
      </p:sp>
      <p:sp>
        <p:nvSpPr>
          <p:cNvPr id="5" name="Text Placeholder 4"/>
          <p:cNvSpPr>
            <a:spLocks noGrp="1"/>
          </p:cNvSpPr>
          <p:nvPr>
            <p:ph type="body" idx="1"/>
          </p:nvPr>
        </p:nvSpPr>
        <p:spPr>
          <a:xfrm>
            <a:off x="609600" y="1295400"/>
            <a:ext cx="3733800" cy="574675"/>
          </a:xfrm>
        </p:spPr>
        <p:txBody>
          <a:bodyPr/>
          <a:lstStyle/>
          <a:p>
            <a:pPr fontAlgn="auto">
              <a:buFont typeface="Arial" pitchFamily="34" charset="0"/>
              <a:buNone/>
              <a:defRPr/>
            </a:pPr>
            <a:r>
              <a:rPr lang="en-US" sz="2400" dirty="0" smtClean="0"/>
              <a:t>DURING SLEEP</a:t>
            </a:r>
            <a:endParaRPr lang="en-US" sz="2400" dirty="0"/>
          </a:p>
        </p:txBody>
      </p:sp>
      <p:sp>
        <p:nvSpPr>
          <p:cNvPr id="6" name="Text Placeholder 5"/>
          <p:cNvSpPr>
            <a:spLocks noGrp="1"/>
          </p:cNvSpPr>
          <p:nvPr>
            <p:ph type="body" sz="quarter" idx="3"/>
          </p:nvPr>
        </p:nvSpPr>
        <p:spPr>
          <a:xfrm>
            <a:off x="4800600" y="1295400"/>
            <a:ext cx="3733800" cy="574675"/>
          </a:xfrm>
        </p:spPr>
        <p:txBody>
          <a:bodyPr/>
          <a:lstStyle/>
          <a:p>
            <a:pPr fontAlgn="auto">
              <a:buFont typeface="Arial" pitchFamily="34" charset="0"/>
              <a:buNone/>
              <a:defRPr/>
            </a:pPr>
            <a:r>
              <a:rPr lang="en-US" sz="2400" dirty="0" smtClean="0"/>
              <a:t>DURING WAKEFULNESS</a:t>
            </a:r>
            <a:endParaRPr lang="en-US" sz="2400" dirty="0"/>
          </a:p>
        </p:txBody>
      </p:sp>
      <p:sp>
        <p:nvSpPr>
          <p:cNvPr id="17414" name="TextBox 6"/>
          <p:cNvSpPr txBox="1">
            <a:spLocks noChangeArrowheads="1"/>
          </p:cNvSpPr>
          <p:nvPr/>
        </p:nvSpPr>
        <p:spPr bwMode="auto">
          <a:xfrm>
            <a:off x="2057400" y="5181600"/>
            <a:ext cx="4837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dirty="0"/>
              <a:t>worse with weight gain, </a:t>
            </a:r>
            <a:r>
              <a:rPr lang="en-US" sz="2400" dirty="0" smtClean="0"/>
              <a:t>age, alcohol</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3362325"/>
            <a:ext cx="7885113" cy="1362075"/>
          </a:xfrm>
        </p:spPr>
        <p:txBody>
          <a:bodyPr/>
          <a:lstStyle/>
          <a:p>
            <a:r>
              <a:rPr lang="en-US" dirty="0" smtClean="0"/>
              <a:t>SELF-REPORTED SYMPTOMS ARE NOT ALWAYS RELIABLE</a:t>
            </a:r>
            <a:endParaRPr lang="en-US" dirty="0"/>
          </a:p>
        </p:txBody>
      </p:sp>
      <p:sp>
        <p:nvSpPr>
          <p:cNvPr id="8" name="Subtitle 7"/>
          <p:cNvSpPr>
            <a:spLocks noGrp="1"/>
          </p:cNvSpPr>
          <p:nvPr>
            <p:ph type="body" idx="1"/>
          </p:nvPr>
        </p:nvSpPr>
        <p:spPr>
          <a:xfrm>
            <a:off x="609600" y="3376613"/>
            <a:ext cx="7885113" cy="1500187"/>
          </a:xfrm>
        </p:spPr>
        <p:txBody>
          <a:bodyPr>
            <a:normAutofit/>
          </a:bodyPr>
          <a:lstStyle/>
          <a:p>
            <a:r>
              <a:rPr lang="en-US" sz="2800" dirty="0" smtClean="0"/>
              <a:t>USE OBJECTIVE EVALUATION</a:t>
            </a:r>
            <a:endParaRPr lang="en-US" sz="2800" dirty="0"/>
          </a:p>
        </p:txBody>
      </p:sp>
    </p:spTree>
    <p:extLst>
      <p:ext uri="{BB962C8B-B14F-4D97-AF65-F5344CB8AC3E}">
        <p14:creationId xmlns:p14="http://schemas.microsoft.com/office/powerpoint/2010/main" val="708442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7924800" cy="1143000"/>
          </a:xfrm>
        </p:spPr>
        <p:txBody>
          <a:bodyPr/>
          <a:lstStyle/>
          <a:p>
            <a:pPr fontAlgn="auto">
              <a:spcAft>
                <a:spcPts val="0"/>
              </a:spcAft>
              <a:defRPr/>
            </a:pPr>
            <a:r>
              <a:rPr lang="en-US" dirty="0" smtClean="0"/>
              <a:t>Who is at risk for </a:t>
            </a:r>
            <a:r>
              <a:rPr lang="en-US" dirty="0" err="1" smtClean="0"/>
              <a:t>osa</a:t>
            </a:r>
            <a:r>
              <a:rPr lang="en-US" dirty="0" smtClean="0"/>
              <a:t>?</a:t>
            </a:r>
            <a:endParaRPr lang="en-US" dirty="0"/>
          </a:p>
        </p:txBody>
      </p:sp>
      <p:graphicFrame>
        <p:nvGraphicFramePr>
          <p:cNvPr id="7" name="Diagram 6"/>
          <p:cNvGraphicFramePr/>
          <p:nvPr>
            <p:extLst>
              <p:ext uri="{D42A27DB-BD31-4B8C-83A1-F6EECF244321}">
                <p14:modId xmlns:p14="http://schemas.microsoft.com/office/powerpoint/2010/main" val="103932822"/>
              </p:ext>
            </p:extLst>
          </p:nvPr>
        </p:nvGraphicFramePr>
        <p:xfrm>
          <a:off x="533400" y="1355725"/>
          <a:ext cx="8153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7"/>
          <p:cNvSpPr txBox="1">
            <a:spLocks noChangeArrowheads="1"/>
          </p:cNvSpPr>
          <p:nvPr/>
        </p:nvSpPr>
        <p:spPr>
          <a:xfrm>
            <a:off x="4686300" y="1371600"/>
            <a:ext cx="4000500" cy="4038600"/>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fontAlgn="auto">
              <a:lnSpc>
                <a:spcPct val="90000"/>
              </a:lnSpc>
              <a:defRPr/>
            </a:pPr>
            <a:endParaRPr lang="en-US" sz="2800" dirty="0" smtClean="0"/>
          </a:p>
          <a:p>
            <a:pPr fontAlgn="auto">
              <a:lnSpc>
                <a:spcPct val="90000"/>
              </a:lnSpc>
              <a:defRPr/>
            </a:pP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EXAMPLE OF AN APNEA</a:t>
            </a:r>
            <a:endParaRPr lang="en-US" dirty="0"/>
          </a:p>
        </p:txBody>
      </p:sp>
      <p:pic>
        <p:nvPicPr>
          <p:cNvPr id="19458" name="Picture 4" descr="PSG_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7009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pPr fontAlgn="auto">
              <a:spcAft>
                <a:spcPts val="0"/>
              </a:spcAft>
              <a:defRPr/>
            </a:pPr>
            <a:r>
              <a:rPr lang="en-US" dirty="0" smtClean="0"/>
              <a:t>OSA AND OXYGEN LEVEL DURING SLEEP</a:t>
            </a:r>
            <a:endParaRPr lang="en-US" dirty="0"/>
          </a:p>
        </p:txBody>
      </p:sp>
      <p:pic>
        <p:nvPicPr>
          <p:cNvPr id="20482" name="Picture 4" descr="Color O2-adjusted"/>
          <p:cNvPicPr>
            <a:picLocks noChangeAspect="1" noChangeArrowheads="1"/>
          </p:cNvPicPr>
          <p:nvPr/>
        </p:nvPicPr>
        <p:blipFill>
          <a:blip r:embed="rId2">
            <a:extLst>
              <a:ext uri="{28A0092B-C50C-407E-A947-70E740481C1C}">
                <a14:useLocalDpi xmlns:a14="http://schemas.microsoft.com/office/drawing/2010/main" val="0"/>
              </a:ext>
            </a:extLst>
          </a:blip>
          <a:srcRect l="3334" t="6580" r="2499" b="14473"/>
          <a:stretch>
            <a:fillRect/>
          </a:stretch>
        </p:blipFill>
        <p:spPr bwMode="auto">
          <a:xfrm>
            <a:off x="838200" y="1524000"/>
            <a:ext cx="73390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sleep architecture</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03" y="2543174"/>
            <a:ext cx="8786970" cy="225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76600" y="4800600"/>
            <a:ext cx="3005375" cy="584775"/>
          </a:xfrm>
          <a:prstGeom prst="rect">
            <a:avLst/>
          </a:prstGeom>
          <a:noFill/>
        </p:spPr>
        <p:txBody>
          <a:bodyPr wrap="none" rtlCol="0">
            <a:spAutoFit/>
          </a:bodyPr>
          <a:lstStyle/>
          <a:p>
            <a:r>
              <a:rPr lang="en-US" sz="3200" dirty="0" smtClean="0"/>
              <a:t>HOURS OF SLEEP</a:t>
            </a:r>
            <a:endParaRPr lang="en-US" sz="3200" dirty="0"/>
          </a:p>
        </p:txBody>
      </p:sp>
    </p:spTree>
    <p:extLst>
      <p:ext uri="{BB962C8B-B14F-4D97-AF65-F5344CB8AC3E}">
        <p14:creationId xmlns:p14="http://schemas.microsoft.com/office/powerpoint/2010/main" val="1865944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77343" y="6364069"/>
            <a:ext cx="1941622" cy="646331"/>
          </a:xfrm>
          <a:prstGeom prst="rect">
            <a:avLst/>
          </a:prstGeom>
          <a:noFill/>
        </p:spPr>
        <p:txBody>
          <a:bodyPr wrap="none" rtlCol="0">
            <a:spAutoFit/>
          </a:bodyPr>
          <a:lstStyle/>
          <a:p>
            <a:r>
              <a:rPr lang="en-US" dirty="0" smtClean="0">
                <a:hlinkClick r:id="rId2"/>
              </a:rPr>
              <a:t>www.thoracic.org</a:t>
            </a:r>
            <a:endParaRPr lang="en-US" dirty="0" smtClean="0"/>
          </a:p>
          <a:p>
            <a:endParaRPr lang="en-US" dirty="0"/>
          </a:p>
        </p:txBody>
      </p:sp>
      <p:sp>
        <p:nvSpPr>
          <p:cNvPr id="9" name="Title 1"/>
          <p:cNvSpPr>
            <a:spLocks noGrp="1"/>
          </p:cNvSpPr>
          <p:nvPr>
            <p:ph type="title"/>
          </p:nvPr>
        </p:nvSpPr>
        <p:spPr>
          <a:xfrm>
            <a:off x="609600" y="274638"/>
            <a:ext cx="7924800" cy="1143000"/>
          </a:xfrm>
        </p:spPr>
        <p:txBody>
          <a:bodyPr/>
          <a:lstStyle/>
          <a:p>
            <a:r>
              <a:rPr lang="en-US" sz="3200" dirty="0" smtClean="0"/>
              <a:t>sleep architecture during sleep apnea</a:t>
            </a:r>
            <a:endParaRPr lang="en-US" sz="3200" dirty="0"/>
          </a:p>
        </p:txBody>
      </p:sp>
      <p:sp>
        <p:nvSpPr>
          <p:cNvPr id="5" name="TextBox 4"/>
          <p:cNvSpPr txBox="1"/>
          <p:nvPr/>
        </p:nvSpPr>
        <p:spPr>
          <a:xfrm>
            <a:off x="2971800" y="3560422"/>
            <a:ext cx="2403222" cy="923330"/>
          </a:xfrm>
          <a:prstGeom prst="rect">
            <a:avLst/>
          </a:prstGeom>
          <a:noFill/>
        </p:spPr>
        <p:txBody>
          <a:bodyPr wrap="none" rtlCol="0">
            <a:spAutoFit/>
          </a:bodyPr>
          <a:lstStyle/>
          <a:p>
            <a:r>
              <a:rPr lang="en-US" b="1" dirty="0" smtClean="0">
                <a:solidFill>
                  <a:schemeClr val="bg1"/>
                </a:solidFill>
              </a:rPr>
              <a:t>Sleep fragmentation</a:t>
            </a:r>
          </a:p>
          <a:p>
            <a:r>
              <a:rPr lang="en-US" b="1" dirty="0" smtClean="0">
                <a:solidFill>
                  <a:schemeClr val="bg1"/>
                </a:solidFill>
              </a:rPr>
              <a:t>No N3, REM</a:t>
            </a:r>
          </a:p>
          <a:p>
            <a:r>
              <a:rPr lang="en-US" b="1" dirty="0" smtClean="0">
                <a:solidFill>
                  <a:schemeClr val="bg1"/>
                </a:solidFill>
              </a:rPr>
              <a:t>Desaturation</a:t>
            </a:r>
            <a:endParaRPr lang="en-US" b="1"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3820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839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988376"/>
            <a:ext cx="3581400" cy="1143000"/>
          </a:xfrm>
        </p:spPr>
        <p:txBody>
          <a:bodyPr wrap="square" numCol="1" compatLnSpc="1">
            <a:prstTxWarp prst="textNoShape">
              <a:avLst/>
            </a:prstTxWarp>
          </a:bodyPr>
          <a:lstStyle/>
          <a:p>
            <a:r>
              <a:rPr lang="en-US" sz="2800" u="sng" cap="none" smtClean="0"/>
              <a:t>APNEAS + HYPOPNEAS</a:t>
            </a:r>
            <a:r>
              <a:rPr lang="en-US" sz="2800" cap="none" smtClean="0"/>
              <a:t/>
            </a:r>
            <a:br>
              <a:rPr lang="en-US" sz="2800" cap="none" smtClean="0"/>
            </a:br>
            <a:r>
              <a:rPr lang="en-US" sz="2800" cap="none" smtClean="0"/>
              <a:t>      HOURS OF SLEEP</a:t>
            </a:r>
          </a:p>
        </p:txBody>
      </p:sp>
      <p:graphicFrame>
        <p:nvGraphicFramePr>
          <p:cNvPr id="21537" name="Group 33"/>
          <p:cNvGraphicFramePr>
            <a:graphicFrameLocks noGrp="1"/>
          </p:cNvGraphicFramePr>
          <p:nvPr>
            <p:ph sz="quarter" idx="13"/>
            <p:extLst>
              <p:ext uri="{D42A27DB-BD31-4B8C-83A1-F6EECF244321}">
                <p14:modId xmlns:p14="http://schemas.microsoft.com/office/powerpoint/2010/main" val="2466746888"/>
              </p:ext>
            </p:extLst>
          </p:nvPr>
        </p:nvGraphicFramePr>
        <p:xfrm>
          <a:off x="2133600" y="2164714"/>
          <a:ext cx="5029200" cy="3626486"/>
        </p:xfrm>
        <a:graphic>
          <a:graphicData uri="http://schemas.openxmlformats.org/drawingml/2006/table">
            <a:tbl>
              <a:tblPr/>
              <a:tblGrid>
                <a:gridCol w="2362200"/>
                <a:gridCol w="2667000"/>
              </a:tblGrid>
              <a:tr h="62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rgbClr val="FFFFFF"/>
                          </a:solidFill>
                          <a:effectLst/>
                          <a:latin typeface="Calibri" pitchFamily="34" charset="0"/>
                        </a:rPr>
                        <a:t>Severity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rgbClr val="FFFFFF"/>
                          </a:solidFill>
                          <a:effectLst/>
                          <a:latin typeface="Calibri" pitchFamily="34" charset="0"/>
                        </a:rPr>
                        <a:t>AHI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0" i="0" u="none" strike="noStrike" cap="none" normalizeH="0" baseline="0" dirty="0" smtClean="0">
                          <a:ln>
                            <a:noFill/>
                          </a:ln>
                          <a:solidFill>
                            <a:schemeClr val="tx1"/>
                          </a:solidFill>
                          <a:effectLst/>
                          <a:latin typeface="Calibri" pitchFamily="34" charset="0"/>
                        </a:rPr>
                        <a:t>(events/hour)</a:t>
                      </a:r>
                      <a:endParaRPr kumimoji="0" lang="en-US" sz="34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0" i="0" u="none" strike="noStrike" cap="none" normalizeH="0" baseline="0" smtClean="0">
                          <a:ln>
                            <a:noFill/>
                          </a:ln>
                          <a:solidFill>
                            <a:srgbClr val="000000"/>
                          </a:solidFill>
                          <a:effectLst/>
                          <a:latin typeface="Calibri" pitchFamily="34"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0" i="0" u="none" strike="noStrike" cap="none" normalizeH="0" baseline="0" smtClean="0">
                          <a:ln>
                            <a:noFill/>
                          </a:ln>
                          <a:solidFill>
                            <a:srgbClr val="000000"/>
                          </a:solidFill>
                          <a:effectLst/>
                          <a:latin typeface="Calibri"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tr>
              <a:tr h="62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0" i="0" u="none" strike="noStrike" cap="none" normalizeH="0" baseline="0" smtClean="0">
                          <a:ln>
                            <a:noFill/>
                          </a:ln>
                          <a:solidFill>
                            <a:srgbClr val="000000"/>
                          </a:solidFill>
                          <a:effectLst/>
                          <a:latin typeface="Calibri" pitchFamily="34" charset="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0" i="0" u="none" strike="noStrike" cap="none" normalizeH="0" baseline="0" smtClean="0">
                          <a:ln>
                            <a:noFill/>
                          </a:ln>
                          <a:solidFill>
                            <a:srgbClr val="000000"/>
                          </a:solidFill>
                          <a:effectLst/>
                          <a:latin typeface="Calibri" pitchFamily="34" charset="0"/>
                        </a:rPr>
                        <a:t>[5-15)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0" i="0" u="none" strike="noStrike" cap="none" normalizeH="0" baseline="0" smtClean="0">
                          <a:ln>
                            <a:noFill/>
                          </a:ln>
                          <a:solidFill>
                            <a:srgbClr val="000000"/>
                          </a:solidFill>
                          <a:effectLst/>
                          <a:latin typeface="Calibri" pitchFamily="34"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0" i="0" u="none" strike="noStrike" cap="none" normalizeH="0" baseline="0" smtClean="0">
                          <a:ln>
                            <a:noFill/>
                          </a:ln>
                          <a:solidFill>
                            <a:srgbClr val="000000"/>
                          </a:solidFill>
                          <a:effectLst/>
                          <a:latin typeface="Calibri" pitchFamily="34" charset="0"/>
                        </a:rPr>
                        <a:t>[15-30)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DE3"/>
                    </a:solidFill>
                  </a:tcPr>
                </a:tc>
              </a:tr>
              <a:tr h="62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0" i="0" u="none" strike="noStrike" cap="none" normalizeH="0" baseline="0" dirty="0" smtClean="0">
                          <a:ln>
                            <a:noFill/>
                          </a:ln>
                          <a:solidFill>
                            <a:srgbClr val="000000"/>
                          </a:solidFill>
                          <a:effectLst/>
                          <a:latin typeface="Calibri" pitchFamily="34" charset="0"/>
                        </a:rPr>
                        <a:t>Severe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0" i="0" u="none" strike="noStrike" cap="none" normalizeH="0" baseline="0" dirty="0" smtClean="0">
                          <a:ln>
                            <a:noFill/>
                          </a:ln>
                          <a:solidFill>
                            <a:srgbClr val="000000"/>
                          </a:solidFill>
                          <a:effectLst/>
                          <a:latin typeface="Calibri" pitchFamily="34" charset="0"/>
                        </a:rPr>
                        <a:t>&gt;=30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F1"/>
                    </a:solidFill>
                  </a:tcPr>
                </a:tc>
              </a:tr>
            </a:tbl>
          </a:graphicData>
        </a:graphic>
      </p:graphicFrame>
      <p:sp>
        <p:nvSpPr>
          <p:cNvPr id="5" name="Title 1"/>
          <p:cNvSpPr txBox="1">
            <a:spLocks/>
          </p:cNvSpPr>
          <p:nvPr/>
        </p:nvSpPr>
        <p:spPr>
          <a:xfrm>
            <a:off x="1905000" y="457200"/>
            <a:ext cx="5638800" cy="715963"/>
          </a:xfrm>
          <a:prstGeom prst="rect">
            <a:avLst/>
          </a:prstGeom>
        </p:spPr>
        <p:txBody>
          <a:bodyPr anchor="b"/>
          <a:lstStyle>
            <a:lvl1pPr algn="l" defTabSz="914400" rtl="0" eaLnBrk="1" latinLnBrk="0" hangingPunct="1">
              <a:spcBef>
                <a:spcPct val="0"/>
              </a:spcBef>
              <a:buNone/>
              <a:defRPr sz="4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dirty="0" smtClean="0"/>
              <a:t>Apnea-hypopnea index</a:t>
            </a:r>
            <a:endParaRPr lang="en-US" dirty="0"/>
          </a:p>
        </p:txBody>
      </p:sp>
      <p:sp>
        <p:nvSpPr>
          <p:cNvPr id="6" name="TextBox 5"/>
          <p:cNvSpPr txBox="1"/>
          <p:nvPr/>
        </p:nvSpPr>
        <p:spPr>
          <a:xfrm>
            <a:off x="5334000" y="6364069"/>
            <a:ext cx="2670218" cy="307777"/>
          </a:xfrm>
          <a:prstGeom prst="rect">
            <a:avLst/>
          </a:prstGeom>
          <a:noFill/>
        </p:spPr>
        <p:txBody>
          <a:bodyPr wrap="none" rtlCol="0">
            <a:spAutoFit/>
          </a:bodyPr>
          <a:lstStyle/>
          <a:p>
            <a:r>
              <a:rPr lang="en-US" sz="1400" dirty="0" smtClean="0"/>
              <a:t>AASM Task Force, Sleep, 1999</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r>
              <a:rPr lang="en-US" sz="3600" cap="none" smtClean="0"/>
              <a:t>IS SEVERE SLEEP APNEA COMMON IN COMMERCIAL DRIVERS?</a:t>
            </a:r>
          </a:p>
        </p:txBody>
      </p:sp>
      <p:graphicFrame>
        <p:nvGraphicFramePr>
          <p:cNvPr id="23600" name="Group 48"/>
          <p:cNvGraphicFramePr>
            <a:graphicFrameLocks noGrp="1"/>
          </p:cNvGraphicFramePr>
          <p:nvPr/>
        </p:nvGraphicFramePr>
        <p:xfrm>
          <a:off x="1828800" y="2438400"/>
          <a:ext cx="6019800" cy="2286000"/>
        </p:xfrm>
        <a:graphic>
          <a:graphicData uri="http://schemas.openxmlformats.org/drawingml/2006/table">
            <a:tbl>
              <a:tblPr/>
              <a:tblGrid>
                <a:gridCol w="1447800"/>
                <a:gridCol w="2200275"/>
                <a:gridCol w="2371725"/>
              </a:tblGrid>
              <a:tr h="7620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5050"/>
                          </a:solidFill>
                          <a:effectLst/>
                          <a:latin typeface="Calibri" pitchFamily="34" charset="0"/>
                        </a:rPr>
                        <a:t>COMMERCIAL DRIVERS</a:t>
                      </a:r>
                    </a:p>
                  </a:txBody>
                  <a:tcPr anchor="ctr" horzOverflow="overflow">
                    <a:lnL w="28575" cap="flat" cmpd="dbl" algn="ctr">
                      <a:solidFill>
                        <a:schemeClr val="tx1"/>
                      </a:solidFill>
                      <a:prstDash val="solid"/>
                      <a:round/>
                      <a:headEnd type="none" w="med" len="med"/>
                      <a:tailEnd type="none" w="med" len="med"/>
                    </a:lnL>
                    <a:lnR w="28575" cap="flat" cmpd="dbl" algn="ctr">
                      <a:solidFill>
                        <a:schemeClr val="tx1"/>
                      </a:solidFill>
                      <a:prstDash val="solid"/>
                      <a:round/>
                      <a:headEnd type="none" w="med" len="med"/>
                      <a:tailEnd type="none" w="med" len="med"/>
                    </a:lnR>
                    <a:lnT w="28575" cap="flat" cmpd="dbl" algn="ctr">
                      <a:solidFill>
                        <a:schemeClr val="tx1"/>
                      </a:solidFill>
                      <a:prstDash val="solid"/>
                      <a:round/>
                      <a:headEnd type="none" w="med" len="med"/>
                      <a:tailEnd type="none" w="med" len="med"/>
                    </a:lnT>
                    <a:lnB w="12700" cap="flat" cmpd="dbl"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5050"/>
                          </a:solidFill>
                          <a:effectLst/>
                          <a:latin typeface="Calibri" pitchFamily="34" charset="0"/>
                        </a:rPr>
                        <a:t>FMCSA</a:t>
                      </a:r>
                    </a:p>
                  </a:txBody>
                  <a:tcPr anchor="ctr" horzOverflow="overflow">
                    <a:lnL w="28575" cap="flat" cmpd="dbl" algn="ctr">
                      <a:solidFill>
                        <a:schemeClr val="tx1"/>
                      </a:solidFill>
                      <a:prstDash val="solid"/>
                      <a:round/>
                      <a:headEnd type="none" w="med" len="med"/>
                      <a:tailEnd type="none" w="med" len="med"/>
                    </a:lnL>
                    <a:lnR w="12700" cap="flat" cmpd="dbl" algn="ctr">
                      <a:solidFill>
                        <a:schemeClr val="tx1"/>
                      </a:solidFill>
                      <a:prstDash val="solid"/>
                      <a:round/>
                      <a:headEnd type="none" w="med" len="med"/>
                      <a:tailEnd type="none" w="med" len="med"/>
                    </a:lnR>
                    <a:lnT w="12700" cap="flat" cmpd="dbl"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5050"/>
                          </a:solidFill>
                          <a:effectLst/>
                          <a:latin typeface="Calibri" pitchFamily="34" charset="0"/>
                        </a:rPr>
                        <a:t>AUSTRALIA</a:t>
                      </a:r>
                    </a:p>
                  </a:txBody>
                  <a:tcPr anchor="ctr" horzOverflow="overflow">
                    <a:lnL w="12700" cap="flat" cmpd="dbl" algn="ctr">
                      <a:solidFill>
                        <a:schemeClr val="tx1"/>
                      </a:solidFill>
                      <a:prstDash val="solid"/>
                      <a:round/>
                      <a:headEnd type="none" w="med" len="med"/>
                      <a:tailEnd type="none" w="med" len="med"/>
                    </a:lnL>
                    <a:lnR w="12700" cap="flat" cmpd="dbl" algn="ctr">
                      <a:solidFill>
                        <a:schemeClr val="tx1"/>
                      </a:solidFill>
                      <a:prstDash val="solid"/>
                      <a:round/>
                      <a:headEnd type="none" w="med" len="med"/>
                      <a:tailEnd type="none" w="med" len="med"/>
                    </a:lnR>
                    <a:lnT w="12700" cap="flat" cmpd="dbl"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5050"/>
                          </a:solidFill>
                          <a:effectLst/>
                          <a:latin typeface="Calibri" pitchFamily="34" charset="0"/>
                        </a:rPr>
                        <a:t>STANFORD</a:t>
                      </a:r>
                    </a:p>
                  </a:txBody>
                  <a:tcPr anchor="ctr" horzOverflow="overflow">
                    <a:lnL w="12700" cap="flat" cmpd="dbl" algn="ctr">
                      <a:solidFill>
                        <a:schemeClr val="tx1"/>
                      </a:solidFill>
                      <a:prstDash val="solid"/>
                      <a:round/>
                      <a:headEnd type="none" w="med" len="med"/>
                      <a:tailEnd type="none" w="med" len="med"/>
                    </a:lnL>
                    <a:lnR w="28575" cap="flat" cmpd="dbl" algn="ctr">
                      <a:solidFill>
                        <a:schemeClr val="tx1"/>
                      </a:solidFill>
                      <a:prstDash val="solid"/>
                      <a:round/>
                      <a:headEnd type="none" w="med" len="med"/>
                      <a:tailEnd type="none" w="med" len="med"/>
                    </a:lnR>
                    <a:lnT w="12700" cap="flat" cmpd="dbl"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rPr>
                        <a:t>4.7%</a:t>
                      </a:r>
                    </a:p>
                  </a:txBody>
                  <a:tcPr anchor="ctr" horzOverflow="overflow">
                    <a:lnL w="28575" cap="flat" cmpd="dbl" algn="ctr">
                      <a:solidFill>
                        <a:schemeClr val="tx1"/>
                      </a:solidFill>
                      <a:prstDash val="solid"/>
                      <a:round/>
                      <a:headEnd type="none" w="med" len="med"/>
                      <a:tailEnd type="none" w="med" len="med"/>
                    </a:lnL>
                    <a:lnR w="12700" cap="flat" cmpd="dbl"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dbl"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rPr>
                        <a:t>10.6%</a:t>
                      </a:r>
                    </a:p>
                  </a:txBody>
                  <a:tcPr anchor="ctr" horzOverflow="overflow">
                    <a:lnL w="12700" cap="flat" cmpd="dbl" algn="ctr">
                      <a:solidFill>
                        <a:schemeClr val="tx1"/>
                      </a:solidFill>
                      <a:prstDash val="solid"/>
                      <a:round/>
                      <a:headEnd type="none" w="med" len="med"/>
                      <a:tailEnd type="none" w="med" len="med"/>
                    </a:lnL>
                    <a:lnR w="12700" cap="flat" cmpd="dbl"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dbl"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rPr>
                        <a:t>10%</a:t>
                      </a:r>
                    </a:p>
                  </a:txBody>
                  <a:tcPr anchor="ctr" horzOverflow="overflow">
                    <a:lnL w="12700" cap="flat" cmpd="dbl" algn="ctr">
                      <a:solidFill>
                        <a:schemeClr val="tx1"/>
                      </a:solidFill>
                      <a:prstDash val="solid"/>
                      <a:round/>
                      <a:headEnd type="none" w="med" len="med"/>
                      <a:tailEnd type="none" w="med" len="med"/>
                    </a:lnL>
                    <a:lnR w="28575" cap="flat" cmpd="dbl"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dbl"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4" name="Text Box 29"/>
          <p:cNvSpPr txBox="1">
            <a:spLocks noChangeArrowheads="1"/>
          </p:cNvSpPr>
          <p:nvPr/>
        </p:nvSpPr>
        <p:spPr bwMode="auto">
          <a:xfrm>
            <a:off x="4613275" y="6172200"/>
            <a:ext cx="4225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a:latin typeface="Arial" charset="0"/>
              </a:rPr>
              <a:t>Pack et al: FMCSA Pub. #DOT-RT-02-030,Washington, DC, 2002</a:t>
            </a:r>
          </a:p>
          <a:p>
            <a:r>
              <a:rPr lang="en-US" sz="1000">
                <a:latin typeface="Arial" charset="0"/>
              </a:rPr>
              <a:t>Howard et al: AJRCCM (170):1014, 2004 </a:t>
            </a:r>
          </a:p>
          <a:p>
            <a:r>
              <a:rPr lang="en-US" sz="1000">
                <a:latin typeface="Arial" charset="0"/>
              </a:rPr>
              <a:t>Stoohs et al,  Chest (107):1275, 1995</a:t>
            </a:r>
          </a:p>
        </p:txBody>
      </p:sp>
      <p:sp>
        <p:nvSpPr>
          <p:cNvPr id="23599" name="Text Box 47"/>
          <p:cNvSpPr txBox="1">
            <a:spLocks noChangeArrowheads="1"/>
          </p:cNvSpPr>
          <p:nvPr/>
        </p:nvSpPr>
        <p:spPr bwMode="auto">
          <a:xfrm>
            <a:off x="2971800" y="4967288"/>
            <a:ext cx="390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prevalence of AHI &gt;= 30 events/hour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Criteria for POPULATION screening</a:t>
            </a:r>
            <a:endParaRPr lang="en-US" dirty="0"/>
          </a:p>
        </p:txBody>
      </p:sp>
      <p:sp>
        <p:nvSpPr>
          <p:cNvPr id="3" name="Content Placeholder 2"/>
          <p:cNvSpPr>
            <a:spLocks noGrp="1"/>
          </p:cNvSpPr>
          <p:nvPr>
            <p:ph sz="quarter" idx="13"/>
          </p:nvPr>
        </p:nvSpPr>
        <p:spPr/>
        <p:txBody>
          <a:bodyPr>
            <a:normAutofit/>
          </a:bodyPr>
          <a:lstStyle/>
          <a:p>
            <a:r>
              <a:rPr lang="en-US" sz="3200" dirty="0" smtClean="0"/>
              <a:t>High prevalence</a:t>
            </a:r>
          </a:p>
          <a:p>
            <a:r>
              <a:rPr lang="en-US" sz="3200" dirty="0" smtClean="0">
                <a:solidFill>
                  <a:schemeClr val="bg1">
                    <a:lumMod val="50000"/>
                    <a:lumOff val="50000"/>
                  </a:schemeClr>
                </a:solidFill>
              </a:rPr>
              <a:t>Associated with adverse consequences</a:t>
            </a:r>
          </a:p>
          <a:p>
            <a:r>
              <a:rPr lang="en-US" sz="3200" dirty="0" smtClean="0">
                <a:solidFill>
                  <a:schemeClr val="bg1">
                    <a:lumMod val="50000"/>
                    <a:lumOff val="50000"/>
                  </a:schemeClr>
                </a:solidFill>
              </a:rPr>
              <a:t>Long interval between symptom onset and the development of adverse consequences</a:t>
            </a:r>
          </a:p>
          <a:p>
            <a:r>
              <a:rPr lang="en-US" sz="3200" dirty="0" smtClean="0">
                <a:solidFill>
                  <a:schemeClr val="bg1">
                    <a:lumMod val="50000"/>
                    <a:lumOff val="50000"/>
                  </a:schemeClr>
                </a:solidFill>
              </a:rPr>
              <a:t>Identifiable in the latent stage</a:t>
            </a:r>
          </a:p>
          <a:p>
            <a:r>
              <a:rPr lang="en-US" sz="3200" dirty="0" smtClean="0">
                <a:solidFill>
                  <a:schemeClr val="bg1">
                    <a:lumMod val="50000"/>
                    <a:lumOff val="50000"/>
                  </a:schemeClr>
                </a:solidFill>
              </a:rPr>
              <a:t>Effective treatment is available</a:t>
            </a:r>
            <a:endParaRPr lang="en-US" sz="3200" dirty="0">
              <a:solidFill>
                <a:schemeClr val="bg1">
                  <a:lumMod val="50000"/>
                  <a:lumOff val="50000"/>
                </a:schemeClr>
              </a:solidFill>
            </a:endParaRPr>
          </a:p>
        </p:txBody>
      </p:sp>
      <p:sp>
        <p:nvSpPr>
          <p:cNvPr id="4" name="Text Box 7"/>
          <p:cNvSpPr txBox="1">
            <a:spLocks noChangeArrowheads="1"/>
          </p:cNvSpPr>
          <p:nvPr/>
        </p:nvSpPr>
        <p:spPr bwMode="auto">
          <a:xfrm>
            <a:off x="6841194" y="6459379"/>
            <a:ext cx="154080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err="1" smtClean="0"/>
              <a:t>Baumel</a:t>
            </a:r>
            <a:r>
              <a:rPr lang="en-US" sz="1000" dirty="0" smtClean="0"/>
              <a:t>, AJRCCM 1994</a:t>
            </a:r>
            <a:endParaRPr lang="en-US" sz="1000" dirty="0"/>
          </a:p>
        </p:txBody>
      </p:sp>
    </p:spTree>
    <p:extLst>
      <p:ext uri="{BB962C8B-B14F-4D97-AF65-F5344CB8AC3E}">
        <p14:creationId xmlns:p14="http://schemas.microsoft.com/office/powerpoint/2010/main" val="249373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sp>
        <p:nvSpPr>
          <p:cNvPr id="5" name="Content Placeholder 4"/>
          <p:cNvSpPr>
            <a:spLocks noGrp="1"/>
          </p:cNvSpPr>
          <p:nvPr>
            <p:ph sz="quarter" idx="13"/>
          </p:nvPr>
        </p:nvSpPr>
        <p:spPr/>
        <p:txBody>
          <a:bodyPr>
            <a:noAutofit/>
          </a:bodyPr>
          <a:lstStyle/>
          <a:p>
            <a:r>
              <a:rPr lang="en-US" sz="2800" dirty="0" smtClean="0"/>
              <a:t>FMCSA-funded study of commercial drivers</a:t>
            </a:r>
          </a:p>
          <a:p>
            <a:pPr lvl="1"/>
            <a:r>
              <a:rPr lang="en-US" sz="2800" dirty="0" smtClean="0"/>
              <a:t>Screening for sleep apnea</a:t>
            </a:r>
          </a:p>
          <a:p>
            <a:pPr lvl="1"/>
            <a:r>
              <a:rPr lang="en-US" sz="2800" dirty="0" smtClean="0"/>
              <a:t>Laboratory measures of sleepiness</a:t>
            </a:r>
          </a:p>
          <a:p>
            <a:r>
              <a:rPr lang="en-US" sz="2800" dirty="0" smtClean="0"/>
              <a:t>NIH – NIOSH/CDC-funded study of screening for sleep apnea in commercial drivers</a:t>
            </a:r>
          </a:p>
          <a:p>
            <a:pPr lvl="1"/>
            <a:r>
              <a:rPr lang="en-US" sz="2800" dirty="0" smtClean="0"/>
              <a:t>In progress</a:t>
            </a:r>
          </a:p>
          <a:p>
            <a:r>
              <a:rPr lang="en-US" sz="2800" dirty="0" smtClean="0"/>
              <a:t>Screening commercial vehicle operators for sleep apnea</a:t>
            </a:r>
          </a:p>
          <a:p>
            <a:pPr lvl="1"/>
            <a:endParaRPr lang="en-US" sz="2800" dirty="0"/>
          </a:p>
        </p:txBody>
      </p:sp>
    </p:spTree>
    <p:extLst>
      <p:ext uri="{BB962C8B-B14F-4D97-AF65-F5344CB8AC3E}">
        <p14:creationId xmlns:p14="http://schemas.microsoft.com/office/powerpoint/2010/main" val="900732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r>
              <a:rPr lang="en-US" sz="2800" cap="none" smtClean="0"/>
              <a:t>WHY IS APNEA SO COMMON IN COMMERCIAL DRIVERS?</a:t>
            </a:r>
          </a:p>
        </p:txBody>
      </p:sp>
      <p:sp>
        <p:nvSpPr>
          <p:cNvPr id="24605" name="Text Box 30"/>
          <p:cNvSpPr txBox="1">
            <a:spLocks noChangeArrowheads="1"/>
          </p:cNvSpPr>
          <p:nvPr/>
        </p:nvSpPr>
        <p:spPr bwMode="auto">
          <a:xfrm>
            <a:off x="4343400" y="6172200"/>
            <a:ext cx="4225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a:latin typeface="Arial" charset="0"/>
              </a:rPr>
              <a:t>Pack et al: FMCSA Pub. #DOT-RT-02-030,Washington, DC, 2002</a:t>
            </a:r>
          </a:p>
          <a:p>
            <a:r>
              <a:rPr lang="en-US" sz="1000">
                <a:latin typeface="Arial" charset="0"/>
              </a:rPr>
              <a:t>Howard et al: AJRCCM (170):1014, 2004 </a:t>
            </a:r>
          </a:p>
          <a:p>
            <a:r>
              <a:rPr lang="en-US" sz="1000">
                <a:latin typeface="Arial" charset="0"/>
              </a:rPr>
              <a:t>Stoohs et al,  Chest (107):1275, 1995</a:t>
            </a:r>
          </a:p>
        </p:txBody>
      </p:sp>
      <p:graphicFrame>
        <p:nvGraphicFramePr>
          <p:cNvPr id="7" name="Diagram 6"/>
          <p:cNvGraphicFramePr/>
          <p:nvPr>
            <p:extLst>
              <p:ext uri="{D42A27DB-BD31-4B8C-83A1-F6EECF244321}">
                <p14:modId xmlns:p14="http://schemas.microsoft.com/office/powerpoint/2010/main" val="266569191"/>
              </p:ext>
            </p:extLst>
          </p:nvPr>
        </p:nvGraphicFramePr>
        <p:xfrm>
          <a:off x="533400" y="1355725"/>
          <a:ext cx="8153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610" name="Oval 34"/>
          <p:cNvSpPr>
            <a:spLocks noChangeArrowheads="1"/>
          </p:cNvSpPr>
          <p:nvPr/>
        </p:nvSpPr>
        <p:spPr bwMode="auto">
          <a:xfrm>
            <a:off x="304800" y="2667000"/>
            <a:ext cx="1981200" cy="7620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1" name="Oval 35"/>
          <p:cNvSpPr>
            <a:spLocks noChangeArrowheads="1"/>
          </p:cNvSpPr>
          <p:nvPr/>
        </p:nvSpPr>
        <p:spPr bwMode="auto">
          <a:xfrm>
            <a:off x="2590800" y="2667000"/>
            <a:ext cx="1981200" cy="7620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 GROWING PROBLEM</a:t>
            </a:r>
            <a:endParaRPr lang="en-US" dirty="0"/>
          </a:p>
        </p:txBody>
      </p:sp>
      <p:pic>
        <p:nvPicPr>
          <p:cNvPr id="1028" name="Picture 4" descr="http://www.lipidsonline.org/slides/slideimgs/talk043__s002_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73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compatLnSpc="1">
            <a:prstTxWarp prst="textNoShape">
              <a:avLst/>
            </a:prstTxWarp>
          </a:bodyPr>
          <a:lstStyle/>
          <a:p>
            <a:r>
              <a:rPr lang="en-US" sz="3200" cap="none" dirty="0" smtClean="0"/>
              <a:t>BMI DISTRIBUTION IN TWO COHORTS OF </a:t>
            </a:r>
            <a:br>
              <a:rPr lang="en-US" sz="3200" cap="none" dirty="0" smtClean="0"/>
            </a:br>
            <a:r>
              <a:rPr lang="en-US" sz="3200" cap="none" dirty="0" smtClean="0"/>
              <a:t>CDL HOLDERS, 2002 and 2011</a:t>
            </a:r>
          </a:p>
        </p:txBody>
      </p:sp>
      <p:graphicFrame>
        <p:nvGraphicFramePr>
          <p:cNvPr id="4" name="Chart 3"/>
          <p:cNvGraphicFramePr>
            <a:graphicFrameLocks/>
          </p:cNvGraphicFramePr>
          <p:nvPr>
            <p:extLst>
              <p:ext uri="{D42A27DB-BD31-4B8C-83A1-F6EECF244321}">
                <p14:modId xmlns:p14="http://schemas.microsoft.com/office/powerpoint/2010/main" val="3161150169"/>
              </p:ext>
            </p:extLst>
          </p:nvPr>
        </p:nvGraphicFramePr>
        <p:xfrm>
          <a:off x="533400" y="1600200"/>
          <a:ext cx="8543925" cy="4362450"/>
        </p:xfrm>
        <a:graphic>
          <a:graphicData uri="http://schemas.openxmlformats.org/drawingml/2006/chart">
            <c:chart xmlns:c="http://schemas.openxmlformats.org/drawingml/2006/chart" xmlns:r="http://schemas.openxmlformats.org/officeDocument/2006/relationships" r:id="rId2"/>
          </a:graphicData>
        </a:graphic>
      </p:graphicFrame>
      <p:sp>
        <p:nvSpPr>
          <p:cNvPr id="75780" name="TextBox 4"/>
          <p:cNvSpPr txBox="1">
            <a:spLocks noChangeArrowheads="1"/>
          </p:cNvSpPr>
          <p:nvPr/>
        </p:nvSpPr>
        <p:spPr bwMode="auto">
          <a:xfrm rot="16200000">
            <a:off x="-1635125" y="3267075"/>
            <a:ext cx="3854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t>Percent in BMI range</a:t>
            </a:r>
          </a:p>
        </p:txBody>
      </p:sp>
      <p:sp>
        <p:nvSpPr>
          <p:cNvPr id="5" name="Text Box 30"/>
          <p:cNvSpPr txBox="1">
            <a:spLocks noChangeArrowheads="1"/>
          </p:cNvSpPr>
          <p:nvPr/>
        </p:nvSpPr>
        <p:spPr bwMode="auto">
          <a:xfrm>
            <a:off x="4343400" y="6308725"/>
            <a:ext cx="4495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100" dirty="0">
                <a:latin typeface="Arial" charset="0"/>
              </a:rPr>
              <a:t>Pack et al: FMCSA Pub. #DOT-RT-02-030,Washington, DC, </a:t>
            </a:r>
            <a:r>
              <a:rPr lang="en-US" sz="1100" dirty="0" smtClean="0">
                <a:latin typeface="Arial" charset="0"/>
              </a:rPr>
              <a:t>2002</a:t>
            </a:r>
          </a:p>
          <a:p>
            <a:r>
              <a:rPr lang="en-US" sz="1100" dirty="0" smtClean="0"/>
              <a:t>NIOSH/CDC R01 OH-009149-3, 2011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895600"/>
            <a:ext cx="7924800" cy="1143000"/>
          </a:xfrm>
        </p:spPr>
        <p:txBody>
          <a:bodyPr wrap="square" numCol="1" compatLnSpc="1">
            <a:prstTxWarp prst="textNoShape">
              <a:avLst/>
            </a:prstTxWarp>
          </a:bodyPr>
          <a:lstStyle/>
          <a:p>
            <a:pPr algn="ctr"/>
            <a:r>
              <a:rPr lang="en-US" cap="none" smtClean="0"/>
              <a:t>WHY IS OSA IN COMMERCIAL DRIVERS OF PARTICULAR IMPORTANCE?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000" cap="none" dirty="0" smtClean="0"/>
              <a:t>SLEEPINESS AND CRASHES IN CMV OPERATORS: 2009</a:t>
            </a:r>
          </a:p>
        </p:txBody>
      </p:sp>
      <p:sp>
        <p:nvSpPr>
          <p:cNvPr id="102403" name="Rectangle 3"/>
          <p:cNvSpPr>
            <a:spLocks noGrp="1"/>
          </p:cNvSpPr>
          <p:nvPr>
            <p:ph type="body" idx="4294967295"/>
          </p:nvPr>
        </p:nvSpPr>
        <p:spPr bwMode="auto">
          <a:xfrm>
            <a:off x="609600" y="1524000"/>
            <a:ext cx="79248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sz="3200" dirty="0" smtClean="0"/>
              <a:t>341,000 </a:t>
            </a:r>
            <a:r>
              <a:rPr lang="en-US" sz="3200" dirty="0"/>
              <a:t>police-reported large truck </a:t>
            </a:r>
            <a:r>
              <a:rPr lang="en-US" sz="3200" dirty="0" smtClean="0"/>
              <a:t>and bus crashes</a:t>
            </a:r>
          </a:p>
          <a:p>
            <a:pPr lvl="1"/>
            <a:r>
              <a:rPr lang="en-US" sz="3200" dirty="0" smtClean="0"/>
              <a:t>4,321 death</a:t>
            </a:r>
          </a:p>
          <a:p>
            <a:pPr lvl="1"/>
            <a:r>
              <a:rPr lang="en-US" sz="3200" dirty="0" smtClean="0"/>
              <a:t>60,000 injuries</a:t>
            </a:r>
          </a:p>
          <a:p>
            <a:pPr lvl="1"/>
            <a:r>
              <a:rPr lang="en-US" sz="3200" dirty="0" smtClean="0"/>
              <a:t>278,000 property damage</a:t>
            </a:r>
          </a:p>
          <a:p>
            <a:r>
              <a:rPr lang="en-US" sz="3200" dirty="0" smtClean="0"/>
              <a:t>Traffic crash victims in truck and bus crashes</a:t>
            </a:r>
          </a:p>
          <a:p>
            <a:pPr lvl="1"/>
            <a:r>
              <a:rPr lang="en-US" sz="3200" dirty="0" smtClean="0"/>
              <a:t>3,619 killed</a:t>
            </a:r>
          </a:p>
          <a:p>
            <a:pPr lvl="1"/>
            <a:r>
              <a:rPr lang="en-US" sz="3200" dirty="0" smtClean="0"/>
              <a:t>33,000 injured</a:t>
            </a:r>
          </a:p>
        </p:txBody>
      </p:sp>
      <p:sp>
        <p:nvSpPr>
          <p:cNvPr id="102404" name="Text Box 4"/>
          <p:cNvSpPr txBox="1">
            <a:spLocks noChangeArrowheads="1"/>
          </p:cNvSpPr>
          <p:nvPr/>
        </p:nvSpPr>
        <p:spPr bwMode="auto">
          <a:xfrm>
            <a:off x="3657600" y="6477000"/>
            <a:ext cx="40014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hlinkClick r:id="rId2"/>
              </a:rPr>
              <a:t>http://www.fmcsa.dot.gov/documents/facts-research/CMV-Facts.pdf</a:t>
            </a:r>
            <a:endParaRPr lang="en-US" sz="1000" dirty="0"/>
          </a:p>
        </p:txBody>
      </p:sp>
    </p:spTree>
    <p:extLst>
      <p:ext uri="{BB962C8B-B14F-4D97-AF65-F5344CB8AC3E}">
        <p14:creationId xmlns:p14="http://schemas.microsoft.com/office/powerpoint/2010/main" val="1535448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95" name="Text Box 39"/>
          <p:cNvSpPr txBox="1">
            <a:spLocks noChangeArrowheads="1"/>
          </p:cNvSpPr>
          <p:nvPr/>
        </p:nvSpPr>
        <p:spPr bwMode="auto">
          <a:xfrm>
            <a:off x="3686603" y="6308725"/>
            <a:ext cx="50049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dirty="0"/>
              <a:t>http://www.fmcsa.dot.gov/documents/facts-research/CMV-Facts.pdf</a:t>
            </a:r>
          </a:p>
          <a:p>
            <a:pPr algn="r"/>
            <a:r>
              <a:rPr lang="en-US" sz="1000" dirty="0"/>
              <a:t>http://</a:t>
            </a:r>
            <a:r>
              <a:rPr lang="en-US" sz="1000" dirty="0" smtClean="0"/>
              <a:t>www.fmcsa.dot.gov/facts-research/facts-figures/analysis-statistics/cmvfacts.htm</a:t>
            </a:r>
            <a:r>
              <a:rPr lang="en-US" sz="1000" dirty="0"/>
              <a:t/>
            </a:r>
            <a:br>
              <a:rPr lang="en-US" sz="1000" dirty="0"/>
            </a:br>
            <a:r>
              <a:rPr lang="en-US" sz="1000" dirty="0"/>
              <a:t>http://ai.volpe.dot.gov/carrierresearchresults/pdfs/crash%20costs%202006.pdf</a:t>
            </a:r>
          </a:p>
        </p:txBody>
      </p:sp>
      <p:graphicFrame>
        <p:nvGraphicFramePr>
          <p:cNvPr id="96470" name="Group 214"/>
          <p:cNvGraphicFramePr>
            <a:graphicFrameLocks noGrp="1"/>
          </p:cNvGraphicFramePr>
          <p:nvPr>
            <p:ph sz="half" idx="4294967295"/>
            <p:extLst>
              <p:ext uri="{D42A27DB-BD31-4B8C-83A1-F6EECF244321}">
                <p14:modId xmlns:p14="http://schemas.microsoft.com/office/powerpoint/2010/main" val="2124426614"/>
              </p:ext>
            </p:extLst>
          </p:nvPr>
        </p:nvGraphicFramePr>
        <p:xfrm>
          <a:off x="762000" y="762000"/>
          <a:ext cx="7548563" cy="2284095"/>
        </p:xfrm>
        <a:graphic>
          <a:graphicData uri="http://schemas.openxmlformats.org/drawingml/2006/table">
            <a:tbl>
              <a:tblPr/>
              <a:tblGrid>
                <a:gridCol w="321215"/>
                <a:gridCol w="1766685"/>
                <a:gridCol w="1766685"/>
                <a:gridCol w="1936616"/>
                <a:gridCol w="1757362"/>
              </a:tblGrid>
              <a:tr h="533400">
                <a:tc gridSpan="5">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900" b="0" i="0" u="none" strike="noStrike" cap="none" normalizeH="0" baseline="0" dirty="0" smtClean="0">
                          <a:ln>
                            <a:noFill/>
                          </a:ln>
                          <a:solidFill>
                            <a:schemeClr val="tx2"/>
                          </a:solidFill>
                          <a:effectLst/>
                          <a:latin typeface="Calibri" pitchFamily="34" charset="0"/>
                          <a:cs typeface="Arial" charset="0"/>
                        </a:rPr>
                        <a:t>COST OF CMV CRASHES (2008 DOLLARS) </a:t>
                      </a:r>
                    </a:p>
                  </a:txBody>
                  <a:tcPr anchor="b"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8388">
                <a:tc>
                  <a:txBody>
                    <a:bodyPr/>
                    <a:lstStyle/>
                    <a:p>
                      <a:pPr marL="0" marR="0" lvl="0" indent="0" algn="ctr" defTabSz="914400" rtl="0" eaLnBrk="1" fontAlgn="base" latinLnBrk="0" hangingPunct="1">
                        <a:lnSpc>
                          <a:spcPct val="100000"/>
                        </a:lnSpc>
                        <a:spcBef>
                          <a:spcPct val="20000"/>
                        </a:spcBef>
                        <a:spcAft>
                          <a:spcPts val="600"/>
                        </a:spcAft>
                        <a:buClr>
                          <a:schemeClr val="tx2"/>
                        </a:buClr>
                        <a:buSzTx/>
                        <a:buFont typeface="Arial" charset="0"/>
                        <a:buNone/>
                        <a:tabLst/>
                      </a:pPr>
                      <a:endParaRPr kumimoji="0" lang="en-US" sz="2400" b="0" i="0" u="none" strike="noStrike" cap="none" normalizeH="0" baseline="0" smtClean="0">
                        <a:ln>
                          <a:noFill/>
                        </a:ln>
                        <a:solidFill>
                          <a:schemeClr val="tx1"/>
                        </a:solidFill>
                        <a:effectLst/>
                        <a:latin typeface="Calibri"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Fatal</a:t>
                      </a:r>
                      <a:endParaRPr kumimoji="0" lang="en-US" sz="2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Injury</a:t>
                      </a:r>
                      <a:endParaRPr kumimoji="0" lang="en-US" sz="2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Property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Damage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Only</a:t>
                      </a:r>
                      <a:endParaRPr kumimoji="0" lang="en-US" sz="2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TOTAL</a:t>
                      </a:r>
                      <a:endParaRPr kumimoji="0" lang="en-US" sz="2400" b="0" i="0" u="none" strike="noStrike" cap="none" normalizeH="0" baseline="0" smtClean="0">
                        <a:ln>
                          <a:noFill/>
                        </a:ln>
                        <a:solidFill>
                          <a:schemeClr val="tx1"/>
                        </a:solidFill>
                        <a:effectLst/>
                        <a:latin typeface="Calibri" pitchFamily="34" charset="0"/>
                      </a:endParaRPr>
                    </a:p>
                  </a:txBody>
                  <a:tcPr anchor="b" horzOverflow="overflow">
                    <a:lnL>
                      <a:noFill/>
                    </a:lnL>
                    <a:lnR cap="flat">
                      <a:noFill/>
                    </a:lnR>
                    <a:lnT>
                      <a:noFill/>
                    </a:lnT>
                    <a:lnB>
                      <a:noFill/>
                    </a:lnB>
                    <a:lnTlToBr>
                      <a:noFill/>
                    </a:lnTlToBr>
                    <a:lnBlToTr>
                      <a:noFill/>
                    </a:lnBlToTr>
                    <a:noFill/>
                  </a:tcPr>
                </a:tc>
              </a:tr>
              <a:tr h="561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$23 billion </a:t>
                      </a:r>
                      <a:endParaRPr kumimoji="0" lang="en-US" sz="2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$20 billion </a:t>
                      </a:r>
                      <a:endParaRPr kumimoji="0" lang="en-US" sz="2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$5 billion </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$48 billion</a:t>
                      </a:r>
                      <a:endParaRPr kumimoji="0" lang="en-US" sz="2400" b="0" i="0" u="none" strike="noStrike" cap="none" normalizeH="0" baseline="0" dirty="0" smtClean="0">
                        <a:ln>
                          <a:noFill/>
                        </a:ln>
                        <a:solidFill>
                          <a:schemeClr val="tx1"/>
                        </a:solidFill>
                        <a:effectLst/>
                        <a:latin typeface="Calibri" pitchFamily="34" charset="0"/>
                      </a:endParaRPr>
                    </a:p>
                  </a:txBody>
                  <a:tcPr anchor="b" horzOverflow="overflow">
                    <a:lnL>
                      <a:noFill/>
                    </a:lnL>
                    <a:lnR cap="flat">
                      <a:noFill/>
                    </a:lnR>
                    <a:lnT>
                      <a:noFill/>
                    </a:lnT>
                    <a:lnB cap="flat">
                      <a:noFill/>
                    </a:lnB>
                    <a:lnTlToBr>
                      <a:noFill/>
                    </a:lnTlToBr>
                    <a:lnBlToTr>
                      <a:noFill/>
                    </a:lnBlToTr>
                    <a:noFill/>
                  </a:tcPr>
                </a:tc>
              </a:tr>
            </a:tbl>
          </a:graphicData>
        </a:graphic>
      </p:graphicFrame>
      <p:graphicFrame>
        <p:nvGraphicFramePr>
          <p:cNvPr id="96452" name="Group 196"/>
          <p:cNvGraphicFramePr>
            <a:graphicFrameLocks noGrp="1"/>
          </p:cNvGraphicFramePr>
          <p:nvPr/>
        </p:nvGraphicFramePr>
        <p:xfrm>
          <a:off x="1371600" y="4267200"/>
          <a:ext cx="6477000" cy="1371600"/>
        </p:xfrm>
        <a:graphic>
          <a:graphicData uri="http://schemas.openxmlformats.org/drawingml/2006/table">
            <a:tbl>
              <a:tblPr/>
              <a:tblGrid>
                <a:gridCol w="2743200"/>
                <a:gridCol w="3733800"/>
              </a:tblGrid>
              <a:tr h="685800">
                <a:tc>
                  <a:txBody>
                    <a:bodyPr/>
                    <a:lstStyle/>
                    <a:p>
                      <a:pPr marL="0" marR="0" lvl="0" indent="0" algn="l" defTabSz="914400" rtl="0" eaLnBrk="1" fontAlgn="base" latinLnBrk="0" hangingPunct="1">
                        <a:lnSpc>
                          <a:spcPct val="100000"/>
                        </a:lnSpc>
                        <a:spcBef>
                          <a:spcPct val="20000"/>
                        </a:spcBef>
                        <a:spcAft>
                          <a:spcPts val="600"/>
                        </a:spcAft>
                        <a:buClr>
                          <a:schemeClr val="tx2"/>
                        </a:buClr>
                        <a:buSzTx/>
                        <a:buFont typeface="Arial" charset="0"/>
                        <a:buNone/>
                        <a:tabLst/>
                      </a:pPr>
                      <a:r>
                        <a:rPr kumimoji="0" lang="en-US" sz="3200" b="0" i="0" u="none" strike="noStrike" cap="none" normalizeH="0" baseline="0" smtClean="0">
                          <a:ln>
                            <a:noFill/>
                          </a:ln>
                          <a:solidFill>
                            <a:schemeClr val="tx1"/>
                          </a:solidFill>
                          <a:effectLst/>
                          <a:latin typeface="Calibri" pitchFamily="34" charset="0"/>
                        </a:rPr>
                        <a:t>Non-fatal crash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
                          <a:schemeClr val="tx2"/>
                        </a:buClr>
                        <a:buSzTx/>
                        <a:buFont typeface="Arial" charset="0"/>
                        <a:buNone/>
                        <a:tabLst/>
                      </a:pPr>
                      <a:r>
                        <a:rPr kumimoji="0" lang="en-US" sz="3200" b="0" i="0" u="none" strike="noStrike" cap="none" normalizeH="0" baseline="0" smtClean="0">
                          <a:ln>
                            <a:noFill/>
                          </a:ln>
                          <a:solidFill>
                            <a:schemeClr val="tx1"/>
                          </a:solidFill>
                          <a:effectLst/>
                          <a:latin typeface="Calibri" pitchFamily="34" charset="0"/>
                        </a:rPr>
                        <a:t>$91,112/crash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ts val="600"/>
                        </a:spcAft>
                        <a:buClr>
                          <a:schemeClr val="tx2"/>
                        </a:buClr>
                        <a:buSzTx/>
                        <a:buFont typeface="Arial" charset="0"/>
                        <a:buNone/>
                        <a:tabLst/>
                      </a:pPr>
                      <a:r>
                        <a:rPr kumimoji="0" lang="en-US" sz="3200" b="0" i="0" u="none" strike="noStrike" cap="none" normalizeH="0" baseline="0" smtClean="0">
                          <a:ln>
                            <a:noFill/>
                          </a:ln>
                          <a:solidFill>
                            <a:schemeClr val="tx1"/>
                          </a:solidFill>
                          <a:effectLst/>
                          <a:latin typeface="Calibri" pitchFamily="34" charset="0"/>
                        </a:rPr>
                        <a:t>Fatal crash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
                          <a:schemeClr val="tx2"/>
                        </a:buClr>
                        <a:buSzTx/>
                        <a:buFont typeface="Arial" charset="0"/>
                        <a:buNone/>
                        <a:tabLst/>
                      </a:pPr>
                      <a:r>
                        <a:rPr kumimoji="0" lang="en-US" sz="3200" b="0" i="0" u="none" strike="noStrike" cap="none" normalizeH="0" baseline="0" smtClean="0">
                          <a:ln>
                            <a:noFill/>
                          </a:ln>
                          <a:solidFill>
                            <a:schemeClr val="tx1"/>
                          </a:solidFill>
                          <a:effectLst/>
                          <a:latin typeface="Calibri" pitchFamily="34" charset="0"/>
                        </a:rPr>
                        <a:t>$3.6 million/crash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22165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143000"/>
          </a:xfrm>
        </p:spPr>
        <p:txBody>
          <a:bodyPr/>
          <a:lstStyle/>
          <a:p>
            <a:r>
              <a:rPr lang="en-US" dirty="0" err="1" smtClean="0"/>
              <a:t>Cdl</a:t>
            </a:r>
            <a:r>
              <a:rPr lang="en-US" dirty="0" smtClean="0"/>
              <a:t> holder self-reports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593939697"/>
              </p:ext>
            </p:extLst>
          </p:nvPr>
        </p:nvGraphicFramePr>
        <p:xfrm>
          <a:off x="381000" y="4038600"/>
          <a:ext cx="57912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584826982"/>
              </p:ext>
            </p:extLst>
          </p:nvPr>
        </p:nvGraphicFramePr>
        <p:xfrm>
          <a:off x="381000" y="1905000"/>
          <a:ext cx="5791200" cy="190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153083038"/>
              </p:ext>
            </p:extLst>
          </p:nvPr>
        </p:nvGraphicFramePr>
        <p:xfrm>
          <a:off x="6118538" y="1905000"/>
          <a:ext cx="2819400" cy="1905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Box 6"/>
          <p:cNvSpPr txBox="1"/>
          <p:nvPr/>
        </p:nvSpPr>
        <p:spPr>
          <a:xfrm>
            <a:off x="2359842" y="1367135"/>
            <a:ext cx="2964081" cy="461665"/>
          </a:xfrm>
          <a:prstGeom prst="rect">
            <a:avLst/>
          </a:prstGeom>
          <a:noFill/>
        </p:spPr>
        <p:txBody>
          <a:bodyPr wrap="none" rtlCol="0">
            <a:spAutoFit/>
          </a:bodyPr>
          <a:lstStyle/>
          <a:p>
            <a:r>
              <a:rPr lang="en-US" sz="2400" dirty="0" smtClean="0"/>
              <a:t>102 CDL HOLDERS</a:t>
            </a:r>
            <a:endParaRPr lang="en-US" sz="2400" dirty="0"/>
          </a:p>
        </p:txBody>
      </p:sp>
      <p:sp>
        <p:nvSpPr>
          <p:cNvPr id="8" name="TextBox 7"/>
          <p:cNvSpPr txBox="1"/>
          <p:nvPr/>
        </p:nvSpPr>
        <p:spPr>
          <a:xfrm>
            <a:off x="6243502" y="1367135"/>
            <a:ext cx="2443298" cy="461665"/>
          </a:xfrm>
          <a:prstGeom prst="rect">
            <a:avLst/>
          </a:prstGeom>
          <a:noFill/>
        </p:spPr>
        <p:txBody>
          <a:bodyPr wrap="none" rtlCol="0">
            <a:spAutoFit/>
          </a:bodyPr>
          <a:lstStyle/>
          <a:p>
            <a:r>
              <a:rPr lang="en-US" sz="2400" dirty="0" smtClean="0"/>
              <a:t>250 VETERANS</a:t>
            </a:r>
            <a:endParaRPr lang="en-US" sz="2400" dirty="0"/>
          </a:p>
        </p:txBody>
      </p:sp>
      <p:sp>
        <p:nvSpPr>
          <p:cNvPr id="9" name="TextBox 8"/>
          <p:cNvSpPr txBox="1"/>
          <p:nvPr/>
        </p:nvSpPr>
        <p:spPr>
          <a:xfrm>
            <a:off x="6253635" y="6248400"/>
            <a:ext cx="2204565" cy="553998"/>
          </a:xfrm>
          <a:prstGeom prst="rect">
            <a:avLst/>
          </a:prstGeom>
          <a:noFill/>
        </p:spPr>
        <p:txBody>
          <a:bodyPr wrap="square" rtlCol="0">
            <a:spAutoFit/>
          </a:bodyPr>
          <a:lstStyle/>
          <a:p>
            <a:r>
              <a:rPr lang="en-US" sz="1000" dirty="0" smtClean="0"/>
              <a:t>NIOSH/CDC R01 OH-009149-3</a:t>
            </a:r>
          </a:p>
          <a:p>
            <a:r>
              <a:rPr lang="en-US" sz="1000" dirty="0"/>
              <a:t>K23 </a:t>
            </a:r>
            <a:r>
              <a:rPr lang="en-US" sz="1000" dirty="0" smtClean="0"/>
              <a:t>RR16068</a:t>
            </a:r>
          </a:p>
          <a:p>
            <a:r>
              <a:rPr lang="en-US" sz="1000" dirty="0" smtClean="0"/>
              <a:t>VISN4 PILOT PROJECT GRANT</a:t>
            </a:r>
          </a:p>
        </p:txBody>
      </p:sp>
    </p:spTree>
    <p:extLst>
      <p:ext uri="{BB962C8B-B14F-4D97-AF65-F5344CB8AC3E}">
        <p14:creationId xmlns:p14="http://schemas.microsoft.com/office/powerpoint/2010/main" val="1236909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fontAlgn="auto">
              <a:spcAft>
                <a:spcPts val="0"/>
              </a:spcAft>
              <a:defRPr/>
            </a:pPr>
            <a:r>
              <a:rPr lang="en-US" dirty="0" smtClean="0"/>
              <a:t>Estimates of OBJECTIVELY MEASURED SLEEPINESS IN COMMERCIAL DRIVERS</a:t>
            </a:r>
            <a:endParaRPr lang="en-US" dirty="0"/>
          </a:p>
        </p:txBody>
      </p:sp>
      <p:pic>
        <p:nvPicPr>
          <p:cNvPr id="113667" name="Picture 2" descr="http://ajrccm.atsjournals.org/content/vol174/issue4/images/large/446fig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77184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Box 3"/>
          <p:cNvSpPr txBox="1">
            <a:spLocks noChangeArrowheads="1"/>
          </p:cNvSpPr>
          <p:nvPr/>
        </p:nvSpPr>
        <p:spPr bwMode="auto">
          <a:xfrm>
            <a:off x="4800600" y="6172200"/>
            <a:ext cx="371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Pack et al, AJRCCM 174(4): 446, 2006 </a:t>
            </a:r>
          </a:p>
          <a:p>
            <a:endParaRPr lang="en-US"/>
          </a:p>
        </p:txBody>
      </p:sp>
    </p:spTree>
    <p:extLst>
      <p:ext uri="{BB962C8B-B14F-4D97-AF65-F5344CB8AC3E}">
        <p14:creationId xmlns:p14="http://schemas.microsoft.com/office/powerpoint/2010/main" val="1151588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fontAlgn="auto">
              <a:spcAft>
                <a:spcPts val="0"/>
              </a:spcAft>
              <a:defRPr/>
            </a:pPr>
            <a:r>
              <a:rPr lang="en-US" dirty="0" smtClean="0"/>
              <a:t>Estimated Lapses during psychomotor vigilance testing IN COMMERCIAL DRIVERS</a:t>
            </a:r>
            <a:endParaRPr lang="en-US" dirty="0"/>
          </a:p>
        </p:txBody>
      </p:sp>
      <p:pic>
        <p:nvPicPr>
          <p:cNvPr id="115715" name="Picture 4" descr="http://ajrccm.atsjournals.org/content/vol174/issue4/images/large/446fig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8816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Box 4"/>
          <p:cNvSpPr txBox="1">
            <a:spLocks noChangeArrowheads="1"/>
          </p:cNvSpPr>
          <p:nvPr/>
        </p:nvSpPr>
        <p:spPr bwMode="auto">
          <a:xfrm>
            <a:off x="4800600" y="6172200"/>
            <a:ext cx="371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Pack et al, AJRCCM 174(4): 446, 2006 </a:t>
            </a:r>
          </a:p>
          <a:p>
            <a:endParaRPr lang="en-US"/>
          </a:p>
        </p:txBody>
      </p:sp>
    </p:spTree>
    <p:extLst>
      <p:ext uri="{BB962C8B-B14F-4D97-AF65-F5344CB8AC3E}">
        <p14:creationId xmlns:p14="http://schemas.microsoft.com/office/powerpoint/2010/main" val="3855885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fontAlgn="auto">
              <a:spcAft>
                <a:spcPts val="0"/>
              </a:spcAft>
              <a:defRPr/>
            </a:pPr>
            <a:r>
              <a:rPr lang="en-US" dirty="0" smtClean="0"/>
              <a:t>Estimated Divided attention driving errors IN COMMERCIAL DRIVERS</a:t>
            </a:r>
            <a:endParaRPr lang="en-US" dirty="0"/>
          </a:p>
        </p:txBody>
      </p:sp>
      <p:pic>
        <p:nvPicPr>
          <p:cNvPr id="116739" name="Picture 2" descr="http://ajrccm.atsjournals.org/content/vol174/issue4/images/large/446fig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86677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Box 4"/>
          <p:cNvSpPr txBox="1">
            <a:spLocks noChangeArrowheads="1"/>
          </p:cNvSpPr>
          <p:nvPr/>
        </p:nvSpPr>
        <p:spPr bwMode="auto">
          <a:xfrm>
            <a:off x="4800600" y="6172200"/>
            <a:ext cx="371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Pack et al, AJRCCM 174(4): 446, 2006 </a:t>
            </a:r>
          </a:p>
          <a:p>
            <a:endParaRPr lang="en-US"/>
          </a:p>
        </p:txBody>
      </p:sp>
    </p:spTree>
    <p:extLst>
      <p:ext uri="{BB962C8B-B14F-4D97-AF65-F5344CB8AC3E}">
        <p14:creationId xmlns:p14="http://schemas.microsoft.com/office/powerpoint/2010/main" val="2732350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0" y="4572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a:solidFill>
                  <a:srgbClr val="FFFF00"/>
                </a:solidFill>
                <a:latin typeface="+mj-lt"/>
              </a:rPr>
              <a:t>Jackson, Tennessee, July 26, 2000</a:t>
            </a:r>
          </a:p>
        </p:txBody>
      </p:sp>
      <p:pic>
        <p:nvPicPr>
          <p:cNvPr id="122883" name="Picture 3" descr="slide0057_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31950"/>
            <a:ext cx="2819400" cy="2092325"/>
          </a:xfrm>
          <a:prstGeom prst="rect">
            <a:avLst/>
          </a:prstGeom>
          <a:noFill/>
          <a:effectLst>
            <a:outerShdw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
        <p:nvSpPr>
          <p:cNvPr id="122884" name="Text Box 4"/>
          <p:cNvSpPr txBox="1">
            <a:spLocks noChangeArrowheads="1"/>
          </p:cNvSpPr>
          <p:nvPr/>
        </p:nvSpPr>
        <p:spPr bwMode="auto">
          <a:xfrm>
            <a:off x="304800" y="5867400"/>
            <a:ext cx="5715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latin typeface="+mj-lt"/>
              </a:rPr>
              <a:t>Tennessee State Trooper Killed</a:t>
            </a:r>
          </a:p>
          <a:p>
            <a:pPr algn="ctr"/>
            <a:r>
              <a:rPr lang="en-US" sz="2400">
                <a:latin typeface="+mj-lt"/>
              </a:rPr>
              <a:t>Driver of Chevy Blazer Seriously Injured</a:t>
            </a:r>
          </a:p>
        </p:txBody>
      </p:sp>
      <p:pic>
        <p:nvPicPr>
          <p:cNvPr id="122885" name="Picture 5" descr="jackson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1524000"/>
            <a:ext cx="5737225" cy="4238625"/>
          </a:xfrm>
          <a:prstGeom prst="rect">
            <a:avLst/>
          </a:prstGeom>
          <a:noFill/>
          <a:effectLst>
            <a:outerShdw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pic>
        <p:nvPicPr>
          <p:cNvPr id="122886" name="Picture 6" descr="jackson copy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9175" y="3940175"/>
            <a:ext cx="2892425" cy="2155825"/>
          </a:xfrm>
          <a:prstGeom prst="rect">
            <a:avLst/>
          </a:prstGeom>
          <a:noFill/>
          <a:effectLst>
            <a:outerShdw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Criteria for POPULATION screening</a:t>
            </a:r>
            <a:endParaRPr lang="en-US" dirty="0"/>
          </a:p>
        </p:txBody>
      </p:sp>
      <p:sp>
        <p:nvSpPr>
          <p:cNvPr id="3" name="Content Placeholder 2"/>
          <p:cNvSpPr>
            <a:spLocks noGrp="1"/>
          </p:cNvSpPr>
          <p:nvPr>
            <p:ph sz="quarter" idx="13"/>
          </p:nvPr>
        </p:nvSpPr>
        <p:spPr/>
        <p:txBody>
          <a:bodyPr>
            <a:normAutofit/>
          </a:bodyPr>
          <a:lstStyle/>
          <a:p>
            <a:r>
              <a:rPr lang="en-US" sz="3200" dirty="0" smtClean="0">
                <a:solidFill>
                  <a:schemeClr val="bg1">
                    <a:lumMod val="50000"/>
                    <a:lumOff val="50000"/>
                  </a:schemeClr>
                </a:solidFill>
              </a:rPr>
              <a:t>High prevalence</a:t>
            </a:r>
          </a:p>
          <a:p>
            <a:r>
              <a:rPr lang="en-US" sz="3200" dirty="0" smtClean="0"/>
              <a:t>Associated with adverse consequences</a:t>
            </a:r>
          </a:p>
          <a:p>
            <a:r>
              <a:rPr lang="en-US" sz="3200" dirty="0" smtClean="0">
                <a:solidFill>
                  <a:schemeClr val="bg1">
                    <a:lumMod val="50000"/>
                    <a:lumOff val="50000"/>
                  </a:schemeClr>
                </a:solidFill>
              </a:rPr>
              <a:t>Long interval between symptom onset and the development of adverse consequences</a:t>
            </a:r>
          </a:p>
          <a:p>
            <a:r>
              <a:rPr lang="en-US" sz="3200" dirty="0" smtClean="0">
                <a:solidFill>
                  <a:schemeClr val="bg1">
                    <a:lumMod val="50000"/>
                    <a:lumOff val="50000"/>
                  </a:schemeClr>
                </a:solidFill>
              </a:rPr>
              <a:t>Identifiable in the latent stage</a:t>
            </a:r>
          </a:p>
          <a:p>
            <a:r>
              <a:rPr lang="en-US" sz="3200" dirty="0" smtClean="0">
                <a:solidFill>
                  <a:schemeClr val="bg1">
                    <a:lumMod val="50000"/>
                    <a:lumOff val="50000"/>
                  </a:schemeClr>
                </a:solidFill>
              </a:rPr>
              <a:t>Effective treatment is available</a:t>
            </a:r>
            <a:endParaRPr lang="en-US" sz="3200" dirty="0">
              <a:solidFill>
                <a:schemeClr val="bg1">
                  <a:lumMod val="50000"/>
                  <a:lumOff val="50000"/>
                </a:schemeClr>
              </a:solidFill>
            </a:endParaRPr>
          </a:p>
        </p:txBody>
      </p:sp>
      <p:sp>
        <p:nvSpPr>
          <p:cNvPr id="4" name="Text Box 7"/>
          <p:cNvSpPr txBox="1">
            <a:spLocks noChangeArrowheads="1"/>
          </p:cNvSpPr>
          <p:nvPr/>
        </p:nvSpPr>
        <p:spPr bwMode="auto">
          <a:xfrm>
            <a:off x="6841194" y="6459379"/>
            <a:ext cx="154080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err="1" smtClean="0"/>
              <a:t>Baumel</a:t>
            </a:r>
            <a:r>
              <a:rPr lang="en-US" sz="1000" dirty="0" smtClean="0"/>
              <a:t>, AJRCCM 1994</a:t>
            </a:r>
            <a:endParaRPr lang="en-US" sz="1000" dirty="0"/>
          </a:p>
        </p:txBody>
      </p:sp>
    </p:spTree>
    <p:extLst>
      <p:ext uri="{BB962C8B-B14F-4D97-AF65-F5344CB8AC3E}">
        <p14:creationId xmlns:p14="http://schemas.microsoft.com/office/powerpoint/2010/main" val="2493735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1143000"/>
          </a:xfrm>
        </p:spPr>
        <p:txBody>
          <a:bodyPr/>
          <a:lstStyle/>
          <a:p>
            <a:pPr fontAlgn="auto">
              <a:spcAft>
                <a:spcPts val="0"/>
              </a:spcAft>
              <a:defRPr/>
            </a:pPr>
            <a:r>
              <a:rPr lang="en-US" dirty="0" smtClean="0"/>
              <a:t>SLEEP STUDY</a:t>
            </a:r>
            <a:endParaRPr lang="en-US" dirty="0"/>
          </a:p>
        </p:txBody>
      </p:sp>
      <p:sp>
        <p:nvSpPr>
          <p:cNvPr id="4" name="Rectangle 3"/>
          <p:cNvSpPr txBox="1">
            <a:spLocks noChangeArrowheads="1"/>
          </p:cNvSpPr>
          <p:nvPr/>
        </p:nvSpPr>
        <p:spPr>
          <a:xfrm>
            <a:off x="381000" y="1676400"/>
            <a:ext cx="4000500" cy="4038600"/>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fontAlgn="auto">
              <a:defRPr/>
            </a:pPr>
            <a:r>
              <a:rPr lang="en-US" sz="2800" dirty="0" smtClean="0"/>
              <a:t>Brain waves</a:t>
            </a:r>
          </a:p>
          <a:p>
            <a:pPr fontAlgn="auto">
              <a:defRPr/>
            </a:pPr>
            <a:r>
              <a:rPr lang="en-US" sz="2800" dirty="0" smtClean="0"/>
              <a:t>Eye movement</a:t>
            </a:r>
          </a:p>
          <a:p>
            <a:pPr fontAlgn="auto">
              <a:defRPr/>
            </a:pPr>
            <a:r>
              <a:rPr lang="en-US" sz="2800" dirty="0" smtClean="0"/>
              <a:t>Chin, leg muscles </a:t>
            </a:r>
          </a:p>
          <a:p>
            <a:pPr fontAlgn="auto">
              <a:defRPr/>
            </a:pPr>
            <a:r>
              <a:rPr lang="en-US" sz="2800" dirty="0" smtClean="0"/>
              <a:t>Chest and abdomen effort</a:t>
            </a:r>
          </a:p>
          <a:p>
            <a:pPr fontAlgn="auto">
              <a:defRPr/>
            </a:pPr>
            <a:r>
              <a:rPr lang="en-US" sz="2800" dirty="0" smtClean="0"/>
              <a:t>Airflow, snoring</a:t>
            </a:r>
          </a:p>
          <a:p>
            <a:pPr fontAlgn="auto">
              <a:defRPr/>
            </a:pPr>
            <a:r>
              <a:rPr lang="en-US" sz="2800" dirty="0" smtClean="0"/>
              <a:t>Oxygen level</a:t>
            </a:r>
            <a:endParaRPr lang="en-US" sz="2800" dirty="0"/>
          </a:p>
        </p:txBody>
      </p:sp>
      <p:pic>
        <p:nvPicPr>
          <p:cNvPr id="27651" name="Content Placeholder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114800" y="1752600"/>
            <a:ext cx="4800600" cy="3733800"/>
          </a:xfrm>
        </p:spPr>
      </p:pic>
      <p:sp>
        <p:nvSpPr>
          <p:cNvPr id="27653" name="Text Box 5"/>
          <p:cNvSpPr txBox="1">
            <a:spLocks noChangeArrowheads="1"/>
          </p:cNvSpPr>
          <p:nvPr/>
        </p:nvSpPr>
        <p:spPr bwMode="auto">
          <a:xfrm>
            <a:off x="1981200" y="6096000"/>
            <a:ext cx="61102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400">
                <a:solidFill>
                  <a:srgbClr val="FFFF66"/>
                </a:solidFill>
                <a:latin typeface="Calibri" pitchFamily="34" charset="0"/>
              </a:rPr>
              <a:t>85% of cases remain undiagnosed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embletta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209800"/>
            <a:ext cx="4724400" cy="33416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381000" y="1676400"/>
            <a:ext cx="4000500" cy="4038600"/>
          </a:xfrm>
          <a:prstGeom prst="rect">
            <a:avLst/>
          </a:prstGeom>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spcAft>
                <a:spcPts val="600"/>
              </a:spcAft>
              <a:buClr>
                <a:schemeClr val="tx2"/>
              </a:buClr>
              <a:buFont typeface="Arial" charset="0"/>
              <a:buNone/>
            </a:pPr>
            <a:r>
              <a:rPr lang="en-US" sz="2800">
                <a:solidFill>
                  <a:schemeClr val="bg1"/>
                </a:solidFill>
              </a:rPr>
              <a:t>Brain waves</a:t>
            </a:r>
          </a:p>
          <a:p>
            <a:pPr>
              <a:spcBef>
                <a:spcPct val="20000"/>
              </a:spcBef>
              <a:spcAft>
                <a:spcPts val="600"/>
              </a:spcAft>
              <a:buClr>
                <a:schemeClr val="tx2"/>
              </a:buClr>
              <a:buFont typeface="Arial" charset="0"/>
              <a:buNone/>
            </a:pPr>
            <a:r>
              <a:rPr lang="en-US" sz="2800">
                <a:solidFill>
                  <a:schemeClr val="bg1"/>
                </a:solidFill>
              </a:rPr>
              <a:t>Eye movement</a:t>
            </a:r>
          </a:p>
          <a:p>
            <a:pPr>
              <a:spcBef>
                <a:spcPct val="20000"/>
              </a:spcBef>
              <a:spcAft>
                <a:spcPts val="600"/>
              </a:spcAft>
              <a:buClr>
                <a:schemeClr val="tx2"/>
              </a:buClr>
              <a:buFont typeface="Arial" charset="0"/>
              <a:buNone/>
            </a:pPr>
            <a:r>
              <a:rPr lang="en-US" sz="2800">
                <a:solidFill>
                  <a:schemeClr val="bg1"/>
                </a:solidFill>
              </a:rPr>
              <a:t>Chin, leg muscles</a:t>
            </a:r>
            <a:r>
              <a:rPr lang="en-US" sz="2800"/>
              <a:t> </a:t>
            </a:r>
          </a:p>
          <a:p>
            <a:pPr>
              <a:spcBef>
                <a:spcPct val="20000"/>
              </a:spcBef>
              <a:spcAft>
                <a:spcPts val="600"/>
              </a:spcAft>
              <a:buClr>
                <a:schemeClr val="tx2"/>
              </a:buClr>
              <a:buFont typeface="Arial" charset="0"/>
              <a:buChar char="•"/>
            </a:pPr>
            <a:r>
              <a:rPr lang="en-US" sz="2800"/>
              <a:t>Chest and abdomen effort</a:t>
            </a:r>
          </a:p>
          <a:p>
            <a:pPr>
              <a:spcBef>
                <a:spcPct val="20000"/>
              </a:spcBef>
              <a:spcAft>
                <a:spcPts val="600"/>
              </a:spcAft>
              <a:buClr>
                <a:schemeClr val="tx2"/>
              </a:buClr>
              <a:buFont typeface="Arial" charset="0"/>
              <a:buChar char="•"/>
            </a:pPr>
            <a:r>
              <a:rPr lang="en-US" sz="2800"/>
              <a:t>Airflow, snoring</a:t>
            </a:r>
          </a:p>
          <a:p>
            <a:pPr>
              <a:spcBef>
                <a:spcPct val="20000"/>
              </a:spcBef>
              <a:spcAft>
                <a:spcPts val="600"/>
              </a:spcAft>
              <a:buClr>
                <a:schemeClr val="tx2"/>
              </a:buClr>
              <a:buFont typeface="Arial" charset="0"/>
              <a:buChar char="•"/>
            </a:pPr>
            <a:r>
              <a:rPr lang="en-US" sz="2800"/>
              <a:t>Oxygen level</a:t>
            </a:r>
          </a:p>
        </p:txBody>
      </p:sp>
      <p:sp>
        <p:nvSpPr>
          <p:cNvPr id="76807" name="Text Box 7"/>
          <p:cNvSpPr txBox="1">
            <a:spLocks noChangeArrowheads="1"/>
          </p:cNvSpPr>
          <p:nvPr/>
        </p:nvSpPr>
        <p:spPr bwMode="auto">
          <a:xfrm>
            <a:off x="5897563" y="6459538"/>
            <a:ext cx="2789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http://www.fette-thimm.de/img/embletta400.jpg</a:t>
            </a:r>
          </a:p>
        </p:txBody>
      </p:sp>
      <p:sp>
        <p:nvSpPr>
          <p:cNvPr id="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solidFill>
                  <a:srgbClr val="FFFF66"/>
                </a:solidFill>
              </a:rPr>
              <a:t>PORTABLE</a:t>
            </a:r>
            <a:r>
              <a:rPr lang="en-US" cap="none" smtClean="0"/>
              <a:t> SLEEP STUDY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0" y="6019800"/>
            <a:ext cx="7924800" cy="609600"/>
          </a:xfrm>
        </p:spPr>
        <p:txBody>
          <a:bodyPr/>
          <a:lstStyle/>
          <a:p>
            <a:pPr fontAlgn="auto">
              <a:spcAft>
                <a:spcPts val="0"/>
              </a:spcAft>
              <a:defRPr/>
            </a:pPr>
            <a:r>
              <a:rPr lang="en-US" sz="2800" dirty="0" smtClean="0"/>
              <a:t>RECEIVER OPERATING CHARACTERISTIC CURVE </a:t>
            </a:r>
            <a:endParaRPr lang="en-US" sz="2800" dirty="0"/>
          </a:p>
        </p:txBody>
      </p:sp>
      <p:sp>
        <p:nvSpPr>
          <p:cNvPr id="4" name="TextBox 3"/>
          <p:cNvSpPr txBox="1"/>
          <p:nvPr/>
        </p:nvSpPr>
        <p:spPr>
          <a:xfrm rot="16200000">
            <a:off x="-111063" y="2927980"/>
            <a:ext cx="2783134" cy="584775"/>
          </a:xfrm>
          <a:prstGeom prst="rect">
            <a:avLst/>
          </a:prstGeom>
          <a:noFill/>
        </p:spPr>
        <p:txBody>
          <a:bodyPr wrap="none" rtlCol="0">
            <a:spAutoFit/>
          </a:bodyPr>
          <a:lstStyle/>
          <a:p>
            <a:r>
              <a:rPr lang="en-US" sz="3200" dirty="0" smtClean="0"/>
              <a:t>Sensitivity (%)</a:t>
            </a:r>
            <a:endParaRPr lang="en-US" sz="3200" dirty="0"/>
          </a:p>
        </p:txBody>
      </p:sp>
      <p:sp>
        <p:nvSpPr>
          <p:cNvPr id="10" name="TextBox 9"/>
          <p:cNvSpPr txBox="1"/>
          <p:nvPr/>
        </p:nvSpPr>
        <p:spPr>
          <a:xfrm>
            <a:off x="2971800" y="5410200"/>
            <a:ext cx="3147015" cy="584775"/>
          </a:xfrm>
          <a:prstGeom prst="rect">
            <a:avLst/>
          </a:prstGeom>
          <a:noFill/>
        </p:spPr>
        <p:txBody>
          <a:bodyPr wrap="none" rtlCol="0">
            <a:spAutoFit/>
          </a:bodyPr>
          <a:lstStyle/>
          <a:p>
            <a:r>
              <a:rPr lang="en-US" sz="3200" dirty="0" smtClean="0"/>
              <a:t>1-Specificity (%)</a:t>
            </a:r>
            <a:endParaRPr lang="en-US" sz="3200" dirty="0"/>
          </a:p>
        </p:txBody>
      </p:sp>
      <p:grpSp>
        <p:nvGrpSpPr>
          <p:cNvPr id="11" name="Group 10"/>
          <p:cNvGrpSpPr/>
          <p:nvPr/>
        </p:nvGrpSpPr>
        <p:grpSpPr>
          <a:xfrm>
            <a:off x="1905000" y="990600"/>
            <a:ext cx="4884906" cy="4712732"/>
            <a:chOff x="1905000" y="838200"/>
            <a:chExt cx="4884906" cy="4712732"/>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933450"/>
              <a:ext cx="42195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7400" y="4767720"/>
              <a:ext cx="312906" cy="369332"/>
            </a:xfrm>
            <a:prstGeom prst="rect">
              <a:avLst/>
            </a:prstGeom>
            <a:noFill/>
          </p:spPr>
          <p:txBody>
            <a:bodyPr wrap="none" rtlCol="0">
              <a:spAutoFit/>
            </a:bodyPr>
            <a:lstStyle/>
            <a:p>
              <a:r>
                <a:rPr lang="en-US" dirty="0" smtClean="0"/>
                <a:t>0</a:t>
              </a:r>
              <a:endParaRPr lang="en-US" dirty="0"/>
            </a:p>
          </p:txBody>
        </p:sp>
        <p:sp>
          <p:nvSpPr>
            <p:cNvPr id="12" name="TextBox 11"/>
            <p:cNvSpPr txBox="1"/>
            <p:nvPr/>
          </p:nvSpPr>
          <p:spPr>
            <a:xfrm>
              <a:off x="1905000" y="4038600"/>
              <a:ext cx="505267" cy="369332"/>
            </a:xfrm>
            <a:prstGeom prst="rect">
              <a:avLst/>
            </a:prstGeom>
            <a:noFill/>
          </p:spPr>
          <p:txBody>
            <a:bodyPr wrap="none" rtlCol="0">
              <a:spAutoFit/>
            </a:bodyPr>
            <a:lstStyle/>
            <a:p>
              <a:r>
                <a:rPr lang="en-US" dirty="0" smtClean="0"/>
                <a:t>0.2</a:t>
              </a:r>
              <a:endParaRPr lang="en-US" dirty="0"/>
            </a:p>
          </p:txBody>
        </p:sp>
        <p:sp>
          <p:nvSpPr>
            <p:cNvPr id="13" name="TextBox 12"/>
            <p:cNvSpPr txBox="1"/>
            <p:nvPr/>
          </p:nvSpPr>
          <p:spPr>
            <a:xfrm>
              <a:off x="1933133" y="3200400"/>
              <a:ext cx="505267" cy="369332"/>
            </a:xfrm>
            <a:prstGeom prst="rect">
              <a:avLst/>
            </a:prstGeom>
            <a:noFill/>
          </p:spPr>
          <p:txBody>
            <a:bodyPr wrap="none" rtlCol="0">
              <a:spAutoFit/>
            </a:bodyPr>
            <a:lstStyle/>
            <a:p>
              <a:r>
                <a:rPr lang="en-US" dirty="0" smtClean="0"/>
                <a:t>0.4</a:t>
              </a:r>
              <a:endParaRPr lang="en-US" dirty="0"/>
            </a:p>
          </p:txBody>
        </p:sp>
        <p:sp>
          <p:nvSpPr>
            <p:cNvPr id="14" name="TextBox 13"/>
            <p:cNvSpPr txBox="1"/>
            <p:nvPr/>
          </p:nvSpPr>
          <p:spPr>
            <a:xfrm>
              <a:off x="1961266" y="2362200"/>
              <a:ext cx="505267" cy="369332"/>
            </a:xfrm>
            <a:prstGeom prst="rect">
              <a:avLst/>
            </a:prstGeom>
            <a:noFill/>
          </p:spPr>
          <p:txBody>
            <a:bodyPr wrap="none" rtlCol="0">
              <a:spAutoFit/>
            </a:bodyPr>
            <a:lstStyle/>
            <a:p>
              <a:r>
                <a:rPr lang="en-US" dirty="0" smtClean="0"/>
                <a:t>0.6</a:t>
              </a:r>
              <a:endParaRPr lang="en-US" dirty="0"/>
            </a:p>
          </p:txBody>
        </p:sp>
        <p:sp>
          <p:nvSpPr>
            <p:cNvPr id="15" name="TextBox 14"/>
            <p:cNvSpPr txBox="1"/>
            <p:nvPr/>
          </p:nvSpPr>
          <p:spPr>
            <a:xfrm>
              <a:off x="1989399" y="1600200"/>
              <a:ext cx="505267" cy="369332"/>
            </a:xfrm>
            <a:prstGeom prst="rect">
              <a:avLst/>
            </a:prstGeom>
            <a:noFill/>
          </p:spPr>
          <p:txBody>
            <a:bodyPr wrap="none" rtlCol="0">
              <a:spAutoFit/>
            </a:bodyPr>
            <a:lstStyle/>
            <a:p>
              <a:r>
                <a:rPr lang="en-US" dirty="0" smtClean="0"/>
                <a:t>0.8</a:t>
              </a:r>
              <a:endParaRPr lang="en-US" dirty="0"/>
            </a:p>
          </p:txBody>
        </p:sp>
        <p:sp>
          <p:nvSpPr>
            <p:cNvPr id="16" name="TextBox 15"/>
            <p:cNvSpPr txBox="1"/>
            <p:nvPr/>
          </p:nvSpPr>
          <p:spPr>
            <a:xfrm>
              <a:off x="2201694" y="838200"/>
              <a:ext cx="312906" cy="369332"/>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2438400" y="5105400"/>
              <a:ext cx="312906" cy="369332"/>
            </a:xfrm>
            <a:prstGeom prst="rect">
              <a:avLst/>
            </a:prstGeom>
            <a:noFill/>
          </p:spPr>
          <p:txBody>
            <a:bodyPr wrap="none" rtlCol="0">
              <a:spAutoFit/>
            </a:bodyPr>
            <a:lstStyle/>
            <a:p>
              <a:r>
                <a:rPr lang="en-US" dirty="0" smtClean="0"/>
                <a:t>0</a:t>
              </a:r>
              <a:endParaRPr lang="en-US" dirty="0"/>
            </a:p>
          </p:txBody>
        </p:sp>
        <p:sp>
          <p:nvSpPr>
            <p:cNvPr id="18" name="TextBox 17"/>
            <p:cNvSpPr txBox="1"/>
            <p:nvPr/>
          </p:nvSpPr>
          <p:spPr>
            <a:xfrm>
              <a:off x="6477000" y="5181600"/>
              <a:ext cx="312906" cy="369332"/>
            </a:xfrm>
            <a:prstGeom prst="rect">
              <a:avLst/>
            </a:prstGeom>
            <a:noFill/>
          </p:spPr>
          <p:txBody>
            <a:bodyPr wrap="none" rtlCol="0">
              <a:spAutoFit/>
            </a:bodyPr>
            <a:lstStyle/>
            <a:p>
              <a:r>
                <a:rPr lang="en-US" dirty="0" smtClean="0"/>
                <a:t>1</a:t>
              </a:r>
              <a:endParaRPr lang="en-US" dirty="0"/>
            </a:p>
          </p:txBody>
        </p:sp>
        <p:sp>
          <p:nvSpPr>
            <p:cNvPr id="8" name="TextBox 7"/>
            <p:cNvSpPr txBox="1"/>
            <p:nvPr/>
          </p:nvSpPr>
          <p:spPr>
            <a:xfrm>
              <a:off x="4343400" y="3212068"/>
              <a:ext cx="1140056" cy="369332"/>
            </a:xfrm>
            <a:prstGeom prst="rect">
              <a:avLst/>
            </a:prstGeom>
            <a:noFill/>
          </p:spPr>
          <p:txBody>
            <a:bodyPr wrap="none" rtlCol="0">
              <a:spAutoFit/>
            </a:bodyPr>
            <a:lstStyle/>
            <a:p>
              <a:r>
                <a:rPr lang="en-US" b="1" dirty="0" smtClean="0">
                  <a:solidFill>
                    <a:schemeClr val="bg1"/>
                  </a:solidFill>
                </a:rPr>
                <a:t>AUC=0.5</a:t>
              </a:r>
              <a:endParaRPr lang="en-US" b="1" dirty="0">
                <a:solidFill>
                  <a:schemeClr val="bg1"/>
                </a:solidFill>
              </a:endParaRPr>
            </a:p>
          </p:txBody>
        </p:sp>
        <p:sp>
          <p:nvSpPr>
            <p:cNvPr id="21" name="TextBox 20"/>
            <p:cNvSpPr txBox="1"/>
            <p:nvPr/>
          </p:nvSpPr>
          <p:spPr>
            <a:xfrm>
              <a:off x="3276600" y="1535668"/>
              <a:ext cx="947695" cy="369332"/>
            </a:xfrm>
            <a:prstGeom prst="rect">
              <a:avLst/>
            </a:prstGeom>
            <a:noFill/>
          </p:spPr>
          <p:txBody>
            <a:bodyPr wrap="none" rtlCol="0">
              <a:spAutoFit/>
            </a:bodyPr>
            <a:lstStyle/>
            <a:p>
              <a:r>
                <a:rPr lang="en-US" b="1" dirty="0" smtClean="0">
                  <a:solidFill>
                    <a:schemeClr val="bg1"/>
                  </a:solidFill>
                </a:rPr>
                <a:t>AUC=1</a:t>
              </a:r>
              <a:endParaRPr lang="en-US" b="1" dirty="0">
                <a:solidFill>
                  <a:schemeClr val="bg1"/>
                </a:solidFill>
              </a:endParaRPr>
            </a:p>
          </p:txBody>
        </p:sp>
        <p:sp>
          <p:nvSpPr>
            <p:cNvPr id="9" name="TextBox 8"/>
            <p:cNvSpPr txBox="1"/>
            <p:nvPr/>
          </p:nvSpPr>
          <p:spPr>
            <a:xfrm rot="18571263">
              <a:off x="3168501" y="2400752"/>
              <a:ext cx="1261884" cy="369332"/>
            </a:xfrm>
            <a:prstGeom prst="rect">
              <a:avLst/>
            </a:prstGeom>
            <a:noFill/>
          </p:spPr>
          <p:txBody>
            <a:bodyPr wrap="none" rtlCol="0">
              <a:spAutoFit/>
            </a:bodyPr>
            <a:lstStyle/>
            <a:p>
              <a:r>
                <a:rPr lang="en-US" dirty="0" smtClean="0">
                  <a:solidFill>
                    <a:schemeClr val="bg1"/>
                  </a:solidFill>
                </a:rPr>
                <a:t>Actual test</a:t>
              </a:r>
              <a:endParaRPr lang="en-US" dirty="0">
                <a:solidFill>
                  <a:schemeClr val="bg1"/>
                </a:solidFill>
              </a:endParaRPr>
            </a:p>
          </p:txBody>
        </p:sp>
      </p:grpSp>
      <p:sp>
        <p:nvSpPr>
          <p:cNvPr id="25" name="Title 1"/>
          <p:cNvSpPr txBox="1">
            <a:spLocks/>
          </p:cNvSpPr>
          <p:nvPr/>
        </p:nvSpPr>
        <p:spPr>
          <a:xfrm>
            <a:off x="914400" y="457200"/>
            <a:ext cx="7924800" cy="609600"/>
          </a:xfrm>
          <a:prstGeom prst="rect">
            <a:avLst/>
          </a:prstGeom>
        </p:spPr>
        <p:txBody>
          <a:bodyPr vert="horz" lIns="91440" tIns="45720" rIns="91440" bIns="45720" rtlCol="0" anchor="b" anchorCtr="0">
            <a:noAutofit/>
          </a:bodyPr>
          <a:lstStyle>
            <a:lvl1pPr algn="l" rtl="0" fontAlgn="base">
              <a:spcBef>
                <a:spcPct val="0"/>
              </a:spcBef>
              <a:spcAft>
                <a:spcPct val="0"/>
              </a:spcAft>
              <a:defRPr sz="4000" kern="1200" cap="all" spc="50">
                <a:solidFill>
                  <a:schemeClr val="tx1"/>
                </a:solidFill>
                <a:latin typeface="+mj-lt"/>
                <a:ea typeface="+mj-ea"/>
                <a:cs typeface="+mj-cs"/>
              </a:defRPr>
            </a:lvl1pPr>
            <a:lvl2pPr algn="l" rtl="0" fontAlgn="base">
              <a:spcBef>
                <a:spcPct val="0"/>
              </a:spcBef>
              <a:spcAft>
                <a:spcPct val="0"/>
              </a:spcAft>
              <a:defRPr sz="3000">
                <a:solidFill>
                  <a:schemeClr val="tx1"/>
                </a:solidFill>
                <a:latin typeface="Calibri" pitchFamily="34" charset="0"/>
              </a:defRPr>
            </a:lvl2pPr>
            <a:lvl3pPr algn="l" rtl="0" fontAlgn="base">
              <a:spcBef>
                <a:spcPct val="0"/>
              </a:spcBef>
              <a:spcAft>
                <a:spcPct val="0"/>
              </a:spcAft>
              <a:defRPr sz="3000">
                <a:solidFill>
                  <a:schemeClr val="tx1"/>
                </a:solidFill>
                <a:latin typeface="Calibri" pitchFamily="34" charset="0"/>
              </a:defRPr>
            </a:lvl3pPr>
            <a:lvl4pPr algn="l" rtl="0" fontAlgn="base">
              <a:spcBef>
                <a:spcPct val="0"/>
              </a:spcBef>
              <a:spcAft>
                <a:spcPct val="0"/>
              </a:spcAft>
              <a:defRPr sz="3000">
                <a:solidFill>
                  <a:schemeClr val="tx1"/>
                </a:solidFill>
                <a:latin typeface="Calibri" pitchFamily="34" charset="0"/>
              </a:defRPr>
            </a:lvl4pPr>
            <a:lvl5pPr algn="l" rtl="0" fontAlgn="base">
              <a:spcBef>
                <a:spcPct val="0"/>
              </a:spcBef>
              <a:spcAft>
                <a:spcPct val="0"/>
              </a:spcAft>
              <a:defRPr sz="3000">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sz="2800" dirty="0" smtClean="0"/>
              <a:t>HOW DO WE ASSESS HOW WELL DIAGNOSTIC TECHNOLOGIES WORK?</a:t>
            </a:r>
            <a:endParaRPr lang="en-US" sz="2800" dirty="0"/>
          </a:p>
        </p:txBody>
      </p:sp>
    </p:spTree>
    <p:extLst>
      <p:ext uri="{BB962C8B-B14F-4D97-AF65-F5344CB8AC3E}">
        <p14:creationId xmlns:p14="http://schemas.microsoft.com/office/powerpoint/2010/main" val="126821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00"/>
            <a:ext cx="7924800" cy="1143000"/>
          </a:xfrm>
        </p:spPr>
        <p:txBody>
          <a:bodyPr/>
          <a:lstStyle/>
          <a:p>
            <a:pPr fontAlgn="auto">
              <a:spcAft>
                <a:spcPts val="0"/>
              </a:spcAft>
              <a:defRPr/>
            </a:pPr>
            <a:r>
              <a:rPr lang="en-US" sz="3200" dirty="0" smtClean="0"/>
              <a:t>Usefulness of SCREENING TOOLS IN PREDICTING SEVERE APNEA in </a:t>
            </a:r>
            <a:r>
              <a:rPr lang="en-US" sz="3200" dirty="0"/>
              <a:t/>
            </a:r>
            <a:br>
              <a:rPr lang="en-US" sz="3200" dirty="0"/>
            </a:br>
            <a:r>
              <a:rPr lang="en-US" sz="3200" dirty="0" smtClean="0"/>
              <a:t>57 CDL HOLDERS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167217830"/>
              </p:ext>
            </p:extLst>
          </p:nvPr>
        </p:nvGraphicFramePr>
        <p:xfrm>
          <a:off x="381001" y="2151005"/>
          <a:ext cx="8381999" cy="2420995"/>
        </p:xfrm>
        <a:graphic>
          <a:graphicData uri="http://schemas.openxmlformats.org/drawingml/2006/table">
            <a:tbl>
              <a:tblPr>
                <a:tableStyleId>{5C22544A-7EE6-4342-B048-85BDC9FD1C3A}</a:tableStyleId>
              </a:tblPr>
              <a:tblGrid>
                <a:gridCol w="685800"/>
                <a:gridCol w="2057400"/>
                <a:gridCol w="990600"/>
                <a:gridCol w="1600200"/>
                <a:gridCol w="1676400"/>
                <a:gridCol w="1371599"/>
              </a:tblGrid>
              <a:tr h="1197364">
                <a:tc>
                  <a:txBody>
                    <a:bodyPr/>
                    <a:lstStyle/>
                    <a:p>
                      <a:pPr marL="0" marR="0" algn="l">
                        <a:spcBef>
                          <a:spcPts val="0"/>
                        </a:spcBef>
                        <a:spcAft>
                          <a:spcPts val="0"/>
                        </a:spcAft>
                      </a:pPr>
                      <a:r>
                        <a:rPr lang="en-US" sz="2400" dirty="0">
                          <a:effectLst/>
                        </a:rPr>
                        <a:t> </a:t>
                      </a:r>
                      <a:endParaRPr lang="en-US" sz="2400" dirty="0">
                        <a:effectLst/>
                        <a:latin typeface="Times New Roman"/>
                        <a:ea typeface="Times New Roman"/>
                      </a:endParaRPr>
                    </a:p>
                  </a:txBody>
                  <a:tcPr marL="0" marR="0" marT="0" marB="0"/>
                </a:tc>
                <a:tc>
                  <a:txBody>
                    <a:bodyPr/>
                    <a:lstStyle/>
                    <a:p>
                      <a:pPr marL="0" marR="0" algn="ctr"/>
                      <a:r>
                        <a:rPr lang="en-US" sz="2400" dirty="0" smtClean="0">
                          <a:effectLst/>
                        </a:rPr>
                        <a:t>Neck</a:t>
                      </a:r>
                      <a:r>
                        <a:rPr lang="en-US" sz="2400" baseline="0" dirty="0" smtClean="0">
                          <a:effectLst/>
                        </a:rPr>
                        <a:t> circumference</a:t>
                      </a:r>
                      <a:endParaRPr lang="en-US" sz="2400" dirty="0">
                        <a:effectLst/>
                        <a:latin typeface="Times New Roman"/>
                        <a:ea typeface="Times New Roman"/>
                      </a:endParaRPr>
                    </a:p>
                  </a:txBody>
                  <a:tcPr marL="0" marR="0" marT="0" marB="0" anchor="ctr"/>
                </a:tc>
                <a:tc>
                  <a:txBody>
                    <a:bodyPr/>
                    <a:lstStyle/>
                    <a:p>
                      <a:pPr marL="0" marR="0" algn="ctr"/>
                      <a:r>
                        <a:rPr lang="en-US" sz="2400" dirty="0">
                          <a:effectLst/>
                        </a:rPr>
                        <a:t>BMI</a:t>
                      </a:r>
                      <a:endParaRPr lang="en-US" sz="2400" dirty="0">
                        <a:effectLst/>
                        <a:latin typeface="Times New Roman"/>
                        <a:ea typeface="Times New Roman"/>
                      </a:endParaRPr>
                    </a:p>
                  </a:txBody>
                  <a:tcPr marL="0" marR="0" marT="0" marB="0" anchor="ctr"/>
                </a:tc>
                <a:tc>
                  <a:txBody>
                    <a:bodyPr/>
                    <a:lstStyle/>
                    <a:p>
                      <a:pPr marL="0" marR="0" algn="ctr"/>
                      <a:r>
                        <a:rPr lang="en-US" sz="2400" dirty="0" err="1" smtClean="0">
                          <a:effectLst/>
                        </a:rPr>
                        <a:t>oximetry</a:t>
                      </a:r>
                      <a:endParaRPr lang="en-US" sz="2400" dirty="0">
                        <a:effectLst/>
                        <a:latin typeface="Times New Roman"/>
                        <a:ea typeface="Times New Roman"/>
                      </a:endParaRPr>
                    </a:p>
                  </a:txBody>
                  <a:tcPr marL="0" marR="0" marT="0" marB="0" anchor="ctr"/>
                </a:tc>
                <a:tc>
                  <a:txBody>
                    <a:bodyPr/>
                    <a:lstStyle/>
                    <a:p>
                      <a:pPr marL="0" marR="0" algn="ctr"/>
                      <a:r>
                        <a:rPr lang="en-US" sz="2400" dirty="0" smtClean="0">
                          <a:effectLst/>
                        </a:rPr>
                        <a:t>In-home,</a:t>
                      </a:r>
                      <a:r>
                        <a:rPr lang="en-US" sz="2400" baseline="0" dirty="0" smtClean="0">
                          <a:effectLst/>
                        </a:rPr>
                        <a:t> abridged </a:t>
                      </a:r>
                      <a:r>
                        <a:rPr lang="en-US" sz="2400" dirty="0" smtClean="0">
                          <a:effectLst/>
                        </a:rPr>
                        <a:t>study</a:t>
                      </a:r>
                      <a:endParaRPr lang="en-US" sz="2400" dirty="0">
                        <a:effectLst/>
                        <a:latin typeface="Times New Roman"/>
                        <a:ea typeface="Times New Roman"/>
                      </a:endParaRPr>
                    </a:p>
                  </a:txBody>
                  <a:tcPr marL="0" marR="0" marT="0" marB="0" anchor="ctr"/>
                </a:tc>
                <a:tc>
                  <a:txBody>
                    <a:bodyPr/>
                    <a:lstStyle/>
                    <a:p>
                      <a:pPr marL="0" marR="0" algn="ctr">
                        <a:spcBef>
                          <a:spcPts val="0"/>
                        </a:spcBef>
                        <a:spcAft>
                          <a:spcPts val="0"/>
                        </a:spcAft>
                      </a:pPr>
                      <a:r>
                        <a:rPr lang="en-US" sz="2400" dirty="0" smtClean="0">
                          <a:effectLst/>
                        </a:rPr>
                        <a:t>Full sleep</a:t>
                      </a:r>
                      <a:r>
                        <a:rPr lang="en-US" sz="2400" baseline="0" dirty="0" smtClean="0">
                          <a:effectLst/>
                        </a:rPr>
                        <a:t> study</a:t>
                      </a:r>
                      <a:endParaRPr lang="en-US" sz="2400" dirty="0">
                        <a:effectLst/>
                        <a:latin typeface="Times New Roman"/>
                        <a:ea typeface="Times New Roman"/>
                      </a:endParaRPr>
                    </a:p>
                  </a:txBody>
                  <a:tcPr marL="0" marR="0" marT="0" marB="0" anchor="ctr"/>
                </a:tc>
              </a:tr>
              <a:tr h="701070">
                <a:tc>
                  <a:txBody>
                    <a:bodyPr/>
                    <a:lstStyle/>
                    <a:p>
                      <a:pPr marL="0" marR="0" algn="l"/>
                      <a:r>
                        <a:rPr lang="en-US" sz="2300" dirty="0" smtClean="0">
                          <a:effectLst/>
                        </a:rPr>
                        <a:t>AUC*</a:t>
                      </a:r>
                      <a:endParaRPr lang="en-US" sz="2300" dirty="0">
                        <a:effectLst/>
                        <a:latin typeface="Times New Roman"/>
                        <a:ea typeface="Times New Roman"/>
                      </a:endParaRPr>
                    </a:p>
                  </a:txBody>
                  <a:tcPr marL="0" marR="0" marT="0" marB="0"/>
                </a:tc>
                <a:tc>
                  <a:txBody>
                    <a:bodyPr/>
                    <a:lstStyle/>
                    <a:p>
                      <a:pPr marL="0" marR="0" algn="ctr"/>
                      <a:r>
                        <a:rPr lang="en-US" sz="2400" dirty="0" smtClean="0">
                          <a:effectLst/>
                        </a:rPr>
                        <a:t>0.68</a:t>
                      </a:r>
                      <a:endParaRPr lang="en-US" sz="2400" dirty="0">
                        <a:effectLst/>
                        <a:latin typeface="Times New Roman"/>
                        <a:ea typeface="Times New Roman"/>
                      </a:endParaRPr>
                    </a:p>
                  </a:txBody>
                  <a:tcPr marL="0" marR="0" marT="0" marB="0"/>
                </a:tc>
                <a:tc>
                  <a:txBody>
                    <a:bodyPr/>
                    <a:lstStyle/>
                    <a:p>
                      <a:pPr marL="0" marR="0" algn="ctr"/>
                      <a:r>
                        <a:rPr lang="en-US" sz="2400" dirty="0" smtClean="0">
                          <a:effectLst/>
                        </a:rPr>
                        <a:t>0.72</a:t>
                      </a:r>
                      <a:endParaRPr lang="en-US" sz="2400" dirty="0">
                        <a:effectLst/>
                        <a:latin typeface="Times New Roman"/>
                        <a:ea typeface="Times New Roman"/>
                      </a:endParaRPr>
                    </a:p>
                  </a:txBody>
                  <a:tcPr marL="0" marR="0" marT="0" marB="0"/>
                </a:tc>
                <a:tc>
                  <a:txBody>
                    <a:bodyPr/>
                    <a:lstStyle/>
                    <a:p>
                      <a:pPr marL="0" marR="0" algn="ctr"/>
                      <a:r>
                        <a:rPr lang="en-US" sz="2400" dirty="0" smtClean="0">
                          <a:effectLst/>
                        </a:rPr>
                        <a:t>0.91</a:t>
                      </a:r>
                      <a:endParaRPr lang="en-US" sz="2400" dirty="0">
                        <a:effectLst/>
                        <a:latin typeface="Times New Roman"/>
                        <a:ea typeface="Times New Roman"/>
                      </a:endParaRPr>
                    </a:p>
                  </a:txBody>
                  <a:tcPr marL="0" marR="0" marT="0" marB="0"/>
                </a:tc>
                <a:tc>
                  <a:txBody>
                    <a:bodyPr/>
                    <a:lstStyle/>
                    <a:p>
                      <a:pPr marL="0" marR="0" algn="ctr"/>
                      <a:r>
                        <a:rPr lang="en-US" sz="2400" dirty="0" smtClean="0">
                          <a:effectLst/>
                        </a:rPr>
                        <a:t>0.96</a:t>
                      </a:r>
                      <a:endParaRPr lang="en-US" sz="2400" dirty="0">
                        <a:effectLst/>
                        <a:latin typeface="Times New Roman"/>
                        <a:ea typeface="Times New Roman"/>
                      </a:endParaRPr>
                    </a:p>
                  </a:txBody>
                  <a:tcPr marL="0" marR="0" marT="0" marB="0"/>
                </a:tc>
                <a:tc>
                  <a:txBody>
                    <a:bodyPr/>
                    <a:lstStyle/>
                    <a:p>
                      <a:pPr marL="0" marR="0" algn="ctr"/>
                      <a:r>
                        <a:rPr lang="en-US" sz="2400" dirty="0">
                          <a:effectLst/>
                        </a:rPr>
                        <a:t>1</a:t>
                      </a:r>
                      <a:endParaRPr lang="en-US" sz="2400" dirty="0">
                        <a:effectLst/>
                        <a:latin typeface="Times New Roman"/>
                        <a:ea typeface="Times New Roman"/>
                      </a:endParaRPr>
                    </a:p>
                  </a:txBody>
                  <a:tcPr marL="0" marR="0" marT="0" marB="0"/>
                </a:tc>
              </a:tr>
              <a:tr h="522561">
                <a:tc>
                  <a:txBody>
                    <a:bodyPr/>
                    <a:lstStyle/>
                    <a:p>
                      <a:pPr marL="0" marR="0" algn="l"/>
                      <a:r>
                        <a:rPr lang="en-US" sz="2300" dirty="0">
                          <a:effectLst/>
                        </a:rPr>
                        <a:t>N</a:t>
                      </a:r>
                      <a:endParaRPr lang="en-US" sz="2300" dirty="0">
                        <a:effectLst/>
                        <a:latin typeface="Times New Roman"/>
                        <a:ea typeface="Times New Roman"/>
                      </a:endParaRPr>
                    </a:p>
                  </a:txBody>
                  <a:tcPr marL="0" marR="0" marT="0" marB="0"/>
                </a:tc>
                <a:tc>
                  <a:txBody>
                    <a:bodyPr/>
                    <a:lstStyle/>
                    <a:p>
                      <a:pPr marL="0" marR="0" algn="ctr"/>
                      <a:r>
                        <a:rPr lang="en-US" sz="2400" dirty="0">
                          <a:effectLst/>
                        </a:rPr>
                        <a:t>57</a:t>
                      </a:r>
                      <a:endParaRPr lang="en-US" sz="2400" dirty="0">
                        <a:effectLst/>
                        <a:latin typeface="Times New Roman"/>
                        <a:ea typeface="Times New Roman"/>
                      </a:endParaRPr>
                    </a:p>
                  </a:txBody>
                  <a:tcPr marL="0" marR="0" marT="0" marB="0"/>
                </a:tc>
                <a:tc>
                  <a:txBody>
                    <a:bodyPr/>
                    <a:lstStyle/>
                    <a:p>
                      <a:pPr marL="0" marR="0" algn="ctr"/>
                      <a:r>
                        <a:rPr lang="en-US" sz="2400" dirty="0" smtClean="0">
                          <a:effectLst/>
                        </a:rPr>
                        <a:t>57</a:t>
                      </a:r>
                      <a:endParaRPr lang="en-US" sz="2400" dirty="0">
                        <a:effectLst/>
                        <a:latin typeface="Times New Roman"/>
                        <a:ea typeface="Times New Roman"/>
                      </a:endParaRPr>
                    </a:p>
                  </a:txBody>
                  <a:tcPr marL="0" marR="0" marT="0" marB="0"/>
                </a:tc>
                <a:tc>
                  <a:txBody>
                    <a:bodyPr/>
                    <a:lstStyle/>
                    <a:p>
                      <a:pPr marL="0" marR="0" algn="ctr"/>
                      <a:r>
                        <a:rPr lang="en-US" sz="2400">
                          <a:effectLst/>
                        </a:rPr>
                        <a:t>57</a:t>
                      </a:r>
                      <a:endParaRPr lang="en-US" sz="2400">
                        <a:effectLst/>
                        <a:latin typeface="Times New Roman"/>
                        <a:ea typeface="Times New Roman"/>
                      </a:endParaRPr>
                    </a:p>
                  </a:txBody>
                  <a:tcPr marL="0" marR="0" marT="0" marB="0"/>
                </a:tc>
                <a:tc>
                  <a:txBody>
                    <a:bodyPr/>
                    <a:lstStyle/>
                    <a:p>
                      <a:pPr marL="0" marR="0" algn="ctr"/>
                      <a:r>
                        <a:rPr lang="en-US" sz="2400" dirty="0">
                          <a:effectLst/>
                        </a:rPr>
                        <a:t>57</a:t>
                      </a:r>
                      <a:endParaRPr lang="en-US" sz="2400" dirty="0">
                        <a:effectLst/>
                        <a:latin typeface="Times New Roman"/>
                        <a:ea typeface="Times New Roman"/>
                      </a:endParaRPr>
                    </a:p>
                  </a:txBody>
                  <a:tcPr marL="0" marR="0" marT="0" marB="0"/>
                </a:tc>
                <a:tc>
                  <a:txBody>
                    <a:bodyPr/>
                    <a:lstStyle/>
                    <a:p>
                      <a:pPr marL="0" marR="0" algn="ctr"/>
                      <a:r>
                        <a:rPr lang="en-US" sz="2400" dirty="0">
                          <a:effectLst/>
                        </a:rPr>
                        <a:t>57</a:t>
                      </a:r>
                      <a:endParaRPr lang="en-US" sz="2400" dirty="0">
                        <a:effectLst/>
                        <a:latin typeface="Times New Roman"/>
                        <a:ea typeface="Times New Roman"/>
                      </a:endParaRPr>
                    </a:p>
                  </a:txBody>
                  <a:tcPr marL="0" marR="0" marT="0" marB="0"/>
                </a:tc>
              </a:tr>
            </a:tbl>
          </a:graphicData>
        </a:graphic>
      </p:graphicFrame>
      <p:sp>
        <p:nvSpPr>
          <p:cNvPr id="5" name="TextBox 4"/>
          <p:cNvSpPr txBox="1"/>
          <p:nvPr/>
        </p:nvSpPr>
        <p:spPr>
          <a:xfrm>
            <a:off x="5963207" y="6400800"/>
            <a:ext cx="2052165" cy="246221"/>
          </a:xfrm>
          <a:prstGeom prst="rect">
            <a:avLst/>
          </a:prstGeom>
          <a:noFill/>
        </p:spPr>
        <p:txBody>
          <a:bodyPr wrap="none" rtlCol="0">
            <a:spAutoFit/>
          </a:bodyPr>
          <a:lstStyle/>
          <a:p>
            <a:r>
              <a:rPr lang="en-US" sz="1000" dirty="0" smtClean="0"/>
              <a:t>NIOSH/CDC R01 OH-009149-3</a:t>
            </a:r>
          </a:p>
        </p:txBody>
      </p:sp>
      <p:sp>
        <p:nvSpPr>
          <p:cNvPr id="6" name="Text Box 5"/>
          <p:cNvSpPr txBox="1">
            <a:spLocks noChangeArrowheads="1"/>
          </p:cNvSpPr>
          <p:nvPr/>
        </p:nvSpPr>
        <p:spPr bwMode="auto">
          <a:xfrm>
            <a:off x="685800" y="5083314"/>
            <a:ext cx="55524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latin typeface="Calibri" pitchFamily="34" charset="0"/>
              </a:rPr>
              <a:t>*Area under receiver-operating characteristic curve</a:t>
            </a:r>
          </a:p>
          <a:p>
            <a:r>
              <a:rPr lang="en-US" sz="2000" dirty="0" smtClean="0">
                <a:latin typeface="Calibri" pitchFamily="34" charset="0"/>
              </a:rPr>
              <a:t>0.5 = poor, 1=perfect</a:t>
            </a:r>
            <a:endParaRPr lang="en-US" sz="2000" dirty="0">
              <a:latin typeface="Calibri" pitchFamily="34" charset="0"/>
            </a:endParaRPr>
          </a:p>
        </p:txBody>
      </p:sp>
    </p:spTree>
    <p:extLst>
      <p:ext uri="{BB962C8B-B14F-4D97-AF65-F5344CB8AC3E}">
        <p14:creationId xmlns:p14="http://schemas.microsoft.com/office/powerpoint/2010/main" val="4281316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Criteria for POPULATION screening</a:t>
            </a:r>
            <a:endParaRPr lang="en-US" dirty="0"/>
          </a:p>
        </p:txBody>
      </p:sp>
      <p:sp>
        <p:nvSpPr>
          <p:cNvPr id="3" name="Content Placeholder 2"/>
          <p:cNvSpPr>
            <a:spLocks noGrp="1"/>
          </p:cNvSpPr>
          <p:nvPr>
            <p:ph sz="quarter" idx="13"/>
          </p:nvPr>
        </p:nvSpPr>
        <p:spPr/>
        <p:txBody>
          <a:bodyPr>
            <a:normAutofit/>
          </a:bodyPr>
          <a:lstStyle/>
          <a:p>
            <a:r>
              <a:rPr lang="en-US" sz="3200" dirty="0" smtClean="0">
                <a:solidFill>
                  <a:schemeClr val="bg1">
                    <a:lumMod val="50000"/>
                    <a:lumOff val="50000"/>
                  </a:schemeClr>
                </a:solidFill>
              </a:rPr>
              <a:t>High prevalence</a:t>
            </a:r>
          </a:p>
          <a:p>
            <a:r>
              <a:rPr lang="en-US" sz="3200" dirty="0" smtClean="0">
                <a:solidFill>
                  <a:schemeClr val="bg1">
                    <a:lumMod val="50000"/>
                    <a:lumOff val="50000"/>
                  </a:schemeClr>
                </a:solidFill>
              </a:rPr>
              <a:t>Associated with adverse consequences</a:t>
            </a:r>
          </a:p>
          <a:p>
            <a:r>
              <a:rPr lang="en-US" sz="3200" dirty="0" smtClean="0">
                <a:solidFill>
                  <a:schemeClr val="bg1">
                    <a:lumMod val="50000"/>
                    <a:lumOff val="50000"/>
                  </a:schemeClr>
                </a:solidFill>
              </a:rPr>
              <a:t>Long interval between symptom onset and the development of adverse consequences</a:t>
            </a:r>
          </a:p>
          <a:p>
            <a:r>
              <a:rPr lang="en-US" sz="3200" dirty="0" smtClean="0"/>
              <a:t>Identifiable in the latent stage</a:t>
            </a:r>
          </a:p>
          <a:p>
            <a:r>
              <a:rPr lang="en-US" sz="3200" dirty="0" smtClean="0">
                <a:solidFill>
                  <a:schemeClr val="bg1">
                    <a:lumMod val="50000"/>
                    <a:lumOff val="50000"/>
                  </a:schemeClr>
                </a:solidFill>
              </a:rPr>
              <a:t>Effective treatment is available</a:t>
            </a:r>
            <a:endParaRPr lang="en-US" sz="3200" dirty="0">
              <a:solidFill>
                <a:schemeClr val="bg1">
                  <a:lumMod val="50000"/>
                  <a:lumOff val="50000"/>
                </a:schemeClr>
              </a:solidFill>
            </a:endParaRPr>
          </a:p>
        </p:txBody>
      </p:sp>
      <p:sp>
        <p:nvSpPr>
          <p:cNvPr id="4" name="Text Box 7"/>
          <p:cNvSpPr txBox="1">
            <a:spLocks noChangeArrowheads="1"/>
          </p:cNvSpPr>
          <p:nvPr/>
        </p:nvSpPr>
        <p:spPr bwMode="auto">
          <a:xfrm>
            <a:off x="6841194" y="6459379"/>
            <a:ext cx="154080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err="1" smtClean="0"/>
              <a:t>Baumel</a:t>
            </a:r>
            <a:r>
              <a:rPr lang="en-US" sz="1000" dirty="0" smtClean="0"/>
              <a:t>, AJRCCM 1994</a:t>
            </a:r>
            <a:endParaRPr lang="en-US" sz="1000" dirty="0"/>
          </a:p>
        </p:txBody>
      </p:sp>
    </p:spTree>
    <p:extLst>
      <p:ext uri="{BB962C8B-B14F-4D97-AF65-F5344CB8AC3E}">
        <p14:creationId xmlns:p14="http://schemas.microsoft.com/office/powerpoint/2010/main" val="2493735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000" cap="none" smtClean="0"/>
              <a:t>TREATMENT OF OSA: CONTINUOUS POSITIVE AIRWAY PRESSURE (CPAP)</a:t>
            </a:r>
          </a:p>
        </p:txBody>
      </p:sp>
      <p:pic>
        <p:nvPicPr>
          <p:cNvPr id="1075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524000"/>
            <a:ext cx="37385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6" descr="cp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07527" name="Rectangle 7"/>
          <p:cNvSpPr>
            <a:spLocks noChangeArrowheads="1"/>
          </p:cNvSpPr>
          <p:nvPr/>
        </p:nvSpPr>
        <p:spPr bwMode="auto">
          <a:xfrm>
            <a:off x="5029200" y="6045200"/>
            <a:ext cx="25955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http://www.bluewatersleepclinic.com/images/cpap.jpg</a:t>
            </a:r>
          </a:p>
        </p:txBody>
      </p:sp>
      <p:sp>
        <p:nvSpPr>
          <p:cNvPr id="107528" name="Rectangle 8"/>
          <p:cNvSpPr>
            <a:spLocks noChangeArrowheads="1"/>
          </p:cNvSpPr>
          <p:nvPr/>
        </p:nvSpPr>
        <p:spPr bwMode="auto">
          <a:xfrm>
            <a:off x="533400" y="6045200"/>
            <a:ext cx="3022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http://www.apneesante.com/english/images/cpap_couple3.png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8"/>
          <p:cNvSpPr txBox="1">
            <a:spLocks noChangeArrowheads="1"/>
          </p:cNvSpPr>
          <p:nvPr/>
        </p:nvSpPr>
        <p:spPr bwMode="auto">
          <a:xfrm>
            <a:off x="4986338" y="6248400"/>
            <a:ext cx="2940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900">
                <a:latin typeface="Arial" charset="0"/>
              </a:rPr>
              <a:t>http://www.sleepwise.com.au/images/D912193040.gif</a:t>
            </a:r>
          </a:p>
          <a:p>
            <a:pPr eaLnBrk="0" hangingPunct="0"/>
            <a:r>
              <a:rPr lang="en-US" sz="900">
                <a:latin typeface="Arial" charset="0"/>
              </a:rPr>
              <a:t>http://www.resmed.com/uk/images/cpap_treatment.jpg</a:t>
            </a:r>
          </a:p>
        </p:txBody>
      </p:sp>
      <p:pic>
        <p:nvPicPr>
          <p:cNvPr id="28679" name="Picture 7" descr="cpap_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17725"/>
            <a:ext cx="3000375" cy="2987675"/>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sleep_apn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22488"/>
            <a:ext cx="4572000" cy="2982912"/>
          </a:xfrm>
          <a:prstGeom prst="rect">
            <a:avLst/>
          </a:prstGeom>
          <a:noFill/>
          <a:extLst>
            <a:ext uri="{909E8E84-426E-40DD-AFC4-6F175D3DCCD1}">
              <a14:hiddenFill xmlns:a14="http://schemas.microsoft.com/office/drawing/2010/main">
                <a:solidFill>
                  <a:srgbClr val="FFFFFF"/>
                </a:solidFill>
              </a14:hiddenFill>
            </a:ext>
          </a:extLst>
        </p:spPr>
      </p:pic>
      <p:sp>
        <p:nvSpPr>
          <p:cNvPr id="28684" name="Rectangle 12"/>
          <p:cNvSpPr>
            <a:spLocks/>
          </p:cNvSpPr>
          <p:nvPr/>
        </p:nvSpPr>
        <p:spPr bwMode="auto">
          <a:xfrm>
            <a:off x="609600" y="228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000">
                <a:latin typeface="Calibri" pitchFamily="34" charset="0"/>
              </a:rPr>
              <a:t>TREATMENT OF OSA: CONTINUOUS POSITIVE AIRWAY PRESSURE (CPAP)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Brace 3"/>
          <p:cNvSpPr/>
          <p:nvPr/>
        </p:nvSpPr>
        <p:spPr>
          <a:xfrm rot="5400000">
            <a:off x="1924343" y="1961858"/>
            <a:ext cx="609601" cy="430588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5400000">
            <a:off x="6524771" y="1914086"/>
            <a:ext cx="609601" cy="4401431"/>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407988" y="4466272"/>
            <a:ext cx="2537874" cy="1200329"/>
          </a:xfrm>
          <a:prstGeom prst="rect">
            <a:avLst/>
          </a:prstGeom>
          <a:noFill/>
        </p:spPr>
        <p:txBody>
          <a:bodyPr wrap="none" rtlCol="0">
            <a:spAutoFit/>
          </a:bodyPr>
          <a:lstStyle/>
          <a:p>
            <a:r>
              <a:rPr lang="en-US" dirty="0" smtClean="0"/>
              <a:t>Without CPAP</a:t>
            </a:r>
          </a:p>
          <a:p>
            <a:pPr marL="285750" indent="-285750">
              <a:buFont typeface="Arial" pitchFamily="34" charset="0"/>
              <a:buChar char="•"/>
            </a:pPr>
            <a:r>
              <a:rPr lang="en-US" dirty="0" smtClean="0"/>
              <a:t>Sleep fragmentation</a:t>
            </a:r>
          </a:p>
          <a:p>
            <a:pPr marL="285750" indent="-285750">
              <a:buFont typeface="Arial" pitchFamily="34" charset="0"/>
              <a:buChar char="•"/>
            </a:pPr>
            <a:r>
              <a:rPr lang="en-US" dirty="0" smtClean="0"/>
              <a:t>No N3, REM</a:t>
            </a:r>
          </a:p>
          <a:p>
            <a:pPr marL="285750" indent="-285750">
              <a:buFont typeface="Arial" pitchFamily="34" charset="0"/>
              <a:buChar char="•"/>
            </a:pPr>
            <a:r>
              <a:rPr lang="en-US" dirty="0" smtClean="0"/>
              <a:t>Desaturation</a:t>
            </a:r>
            <a:endParaRPr lang="en-US" dirty="0"/>
          </a:p>
        </p:txBody>
      </p:sp>
      <p:sp>
        <p:nvSpPr>
          <p:cNvPr id="8" name="TextBox 7"/>
          <p:cNvSpPr txBox="1"/>
          <p:nvPr/>
        </p:nvSpPr>
        <p:spPr>
          <a:xfrm>
            <a:off x="5715000" y="4466272"/>
            <a:ext cx="3179075" cy="1477328"/>
          </a:xfrm>
          <a:prstGeom prst="rect">
            <a:avLst/>
          </a:prstGeom>
          <a:noFill/>
        </p:spPr>
        <p:txBody>
          <a:bodyPr wrap="none" rtlCol="0">
            <a:spAutoFit/>
          </a:bodyPr>
          <a:lstStyle/>
          <a:p>
            <a:r>
              <a:rPr lang="en-US" dirty="0" smtClean="0"/>
              <a:t>With CPAP</a:t>
            </a:r>
          </a:p>
          <a:p>
            <a:pPr marL="285750" indent="-285750">
              <a:buFont typeface="Arial" pitchFamily="34" charset="0"/>
              <a:buChar char="•"/>
            </a:pPr>
            <a:r>
              <a:rPr lang="en-US" dirty="0" smtClean="0"/>
              <a:t>Sleep consolidation</a:t>
            </a:r>
          </a:p>
          <a:p>
            <a:pPr marL="285750" indent="-285750">
              <a:buFont typeface="Arial" pitchFamily="34" charset="0"/>
              <a:buChar char="•"/>
            </a:pPr>
            <a:r>
              <a:rPr lang="en-US" dirty="0" smtClean="0"/>
              <a:t>REM rebound</a:t>
            </a:r>
          </a:p>
          <a:p>
            <a:pPr marL="285750" indent="-285750">
              <a:buFont typeface="Arial" pitchFamily="34" charset="0"/>
              <a:buChar char="•"/>
            </a:pPr>
            <a:r>
              <a:rPr lang="en-US" dirty="0" smtClean="0"/>
              <a:t>Slow wave sleep achieved</a:t>
            </a:r>
          </a:p>
          <a:p>
            <a:pPr marL="285750" indent="-285750">
              <a:buFont typeface="Arial" pitchFamily="34" charset="0"/>
              <a:buChar char="•"/>
            </a:pPr>
            <a:r>
              <a:rPr lang="en-US" dirty="0" smtClean="0"/>
              <a:t>Saturation restored</a:t>
            </a:r>
            <a:endParaRPr lang="en-US" dirty="0"/>
          </a:p>
        </p:txBody>
      </p:sp>
      <p:sp>
        <p:nvSpPr>
          <p:cNvPr id="7" name="TextBox 6"/>
          <p:cNvSpPr txBox="1"/>
          <p:nvPr/>
        </p:nvSpPr>
        <p:spPr>
          <a:xfrm>
            <a:off x="6877343" y="6364069"/>
            <a:ext cx="1941622" cy="646331"/>
          </a:xfrm>
          <a:prstGeom prst="rect">
            <a:avLst/>
          </a:prstGeom>
          <a:noFill/>
        </p:spPr>
        <p:txBody>
          <a:bodyPr wrap="none" rtlCol="0">
            <a:spAutoFit/>
          </a:bodyPr>
          <a:lstStyle/>
          <a:p>
            <a:r>
              <a:rPr lang="en-US" dirty="0" smtClean="0">
                <a:hlinkClick r:id="rId3"/>
              </a:rPr>
              <a:t>www.thoracic.org</a:t>
            </a:r>
            <a:endParaRPr lang="en-US" dirty="0" smtClean="0"/>
          </a:p>
          <a:p>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447800"/>
            <a:ext cx="88773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2"/>
          <p:cNvSpPr>
            <a:spLocks/>
          </p:cNvSpPr>
          <p:nvPr/>
        </p:nvSpPr>
        <p:spPr bwMode="auto">
          <a:xfrm>
            <a:off x="6096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600" dirty="0" smtClean="0">
                <a:latin typeface="Calibri" pitchFamily="34" charset="0"/>
              </a:rPr>
              <a:t>EFFECTS OF CPAP ON SLEEP AND SAO2</a:t>
            </a:r>
            <a:endParaRPr lang="en-US" sz="3600" dirty="0">
              <a:latin typeface="Calibri" pitchFamily="34" charset="0"/>
            </a:endParaRPr>
          </a:p>
        </p:txBody>
      </p:sp>
    </p:spTree>
    <p:extLst>
      <p:ext uri="{BB962C8B-B14F-4D97-AF65-F5344CB8AC3E}">
        <p14:creationId xmlns:p14="http://schemas.microsoft.com/office/powerpoint/2010/main" val="4041642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 REBOUND AFTER CPAP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523140"/>
            <a:ext cx="7010399" cy="503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27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4"/>
            <p:extLst>
              <p:ext uri="{D42A27DB-BD31-4B8C-83A1-F6EECF244321}">
                <p14:modId xmlns:p14="http://schemas.microsoft.com/office/powerpoint/2010/main" val="3435457405"/>
              </p:ext>
            </p:extLst>
          </p:nvPr>
        </p:nvGraphicFramePr>
        <p:xfrm>
          <a:off x="228600" y="1600200"/>
          <a:ext cx="8915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TIMELINE OF EVENTS LEADING TO CRASH</a:t>
            </a:r>
            <a:endParaRPr lang="en-US" dirty="0"/>
          </a:p>
        </p:txBody>
      </p:sp>
      <p:sp>
        <p:nvSpPr>
          <p:cNvPr id="7" name="Text Box 4"/>
          <p:cNvSpPr txBox="1">
            <a:spLocks noChangeArrowheads="1"/>
          </p:cNvSpPr>
          <p:nvPr/>
        </p:nvSpPr>
        <p:spPr bwMode="auto">
          <a:xfrm>
            <a:off x="4556125" y="6459538"/>
            <a:ext cx="42148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http://www.awakeinphilly.org/Legal/Engum/26July2000TNaccident.shtml</a:t>
            </a:r>
          </a:p>
        </p:txBody>
      </p:sp>
    </p:spTree>
    <p:extLst>
      <p:ext uri="{BB962C8B-B14F-4D97-AF65-F5344CB8AC3E}">
        <p14:creationId xmlns:p14="http://schemas.microsoft.com/office/powerpoint/2010/main" val="2246131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treatment for </a:t>
            </a:r>
            <a:r>
              <a:rPr lang="en-US" dirty="0" err="1" smtClean="0"/>
              <a:t>osa</a:t>
            </a:r>
            <a:endParaRPr lang="en-US" dirty="0"/>
          </a:p>
        </p:txBody>
      </p:sp>
      <p:sp>
        <p:nvSpPr>
          <p:cNvPr id="3" name="Content Placeholder 2"/>
          <p:cNvSpPr>
            <a:spLocks noGrp="1"/>
          </p:cNvSpPr>
          <p:nvPr>
            <p:ph sz="quarter" idx="13"/>
          </p:nvPr>
        </p:nvSpPr>
        <p:spPr>
          <a:xfrm>
            <a:off x="609600" y="1447800"/>
            <a:ext cx="7924800" cy="4114800"/>
          </a:xfrm>
        </p:spPr>
        <p:txBody>
          <a:bodyPr>
            <a:noAutofit/>
          </a:bodyPr>
          <a:lstStyle/>
          <a:p>
            <a:pPr fontAlgn="auto">
              <a:buFont typeface="Arial" pitchFamily="34" charset="0"/>
              <a:buChar char="•"/>
              <a:defRPr/>
            </a:pPr>
            <a:r>
              <a:rPr lang="en-US" sz="3200" dirty="0" smtClean="0"/>
              <a:t>Wear CPAP during sleep (in berth)</a:t>
            </a:r>
            <a:endParaRPr lang="en-US" sz="3200" dirty="0"/>
          </a:p>
          <a:p>
            <a:pPr fontAlgn="auto">
              <a:buFont typeface="Arial" pitchFamily="34" charset="0"/>
              <a:buChar char="•"/>
              <a:defRPr/>
            </a:pPr>
            <a:r>
              <a:rPr lang="en-US" sz="3200" dirty="0" smtClean="0"/>
              <a:t>Lose weight</a:t>
            </a:r>
            <a:endParaRPr lang="en-US" sz="3200" dirty="0"/>
          </a:p>
          <a:p>
            <a:pPr fontAlgn="auto">
              <a:buFont typeface="Arial" pitchFamily="34" charset="0"/>
              <a:buChar char="•"/>
              <a:defRPr/>
            </a:pPr>
            <a:r>
              <a:rPr lang="en-US" sz="3200" dirty="0"/>
              <a:t>Avoid sedatives, alcohol, narcotics</a:t>
            </a:r>
          </a:p>
          <a:p>
            <a:pPr fontAlgn="auto">
              <a:buFont typeface="Arial" pitchFamily="34" charset="0"/>
              <a:buChar char="•"/>
              <a:defRPr/>
            </a:pPr>
            <a:r>
              <a:rPr lang="en-US" sz="3200" dirty="0"/>
              <a:t>Make sure nasal passages are open</a:t>
            </a:r>
          </a:p>
          <a:p>
            <a:pPr fontAlgn="auto">
              <a:buFont typeface="Arial" pitchFamily="34" charset="0"/>
              <a:buChar char="•"/>
              <a:defRPr/>
            </a:pPr>
            <a:r>
              <a:rPr lang="en-US" sz="3200" dirty="0"/>
              <a:t>Follow safe driving habits</a:t>
            </a:r>
          </a:p>
          <a:p>
            <a:pPr fontAlgn="auto">
              <a:buFont typeface="Arial" pitchFamily="34" charset="0"/>
              <a:buChar char="•"/>
              <a:defRPr/>
            </a:pPr>
            <a:r>
              <a:rPr lang="en-US" sz="3200" dirty="0" smtClean="0"/>
              <a:t>Monitor blood </a:t>
            </a:r>
            <a:r>
              <a:rPr lang="en-US" sz="3200" dirty="0"/>
              <a:t>pressure, heart </a:t>
            </a:r>
            <a:r>
              <a:rPr lang="en-US" sz="3200" dirty="0" smtClean="0"/>
              <a:t>health</a:t>
            </a:r>
            <a:endParaRPr 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143000"/>
          </a:xfrm>
        </p:spPr>
        <p:txBody>
          <a:bodyPr wrap="square" numCol="1" compatLnSpc="1">
            <a:prstTxWarp prst="textNoShape">
              <a:avLst/>
            </a:prstTxWarp>
          </a:bodyPr>
          <a:lstStyle/>
          <a:p>
            <a:r>
              <a:rPr lang="en-US" sz="3600" cap="none" smtClean="0"/>
              <a:t>WHAT ARE THE BENEFITS OF CPAP?</a:t>
            </a:r>
          </a:p>
        </p:txBody>
      </p:sp>
      <p:sp>
        <p:nvSpPr>
          <p:cNvPr id="3" name="Content Placeholder 2"/>
          <p:cNvSpPr>
            <a:spLocks noGrp="1"/>
          </p:cNvSpPr>
          <p:nvPr>
            <p:ph sz="quarter" idx="13"/>
          </p:nvPr>
        </p:nvSpPr>
        <p:spPr>
          <a:xfrm>
            <a:off x="457200" y="1752600"/>
            <a:ext cx="4038600" cy="4114800"/>
          </a:xfrm>
        </p:spPr>
        <p:txBody>
          <a:bodyPr wrap="square" numCol="1" anchor="t" anchorCtr="0" compatLnSpc="1">
            <a:prstTxWarp prst="textNoShape">
              <a:avLst/>
            </a:prstTxWarp>
            <a:noAutofit/>
          </a:bodyPr>
          <a:lstStyle/>
          <a:p>
            <a:r>
              <a:rPr lang="en-US" sz="3000" smtClean="0"/>
              <a:t>Lowers crash risk </a:t>
            </a:r>
          </a:p>
          <a:p>
            <a:r>
              <a:rPr lang="en-US" sz="3000" smtClean="0"/>
              <a:t>Improves alertness</a:t>
            </a:r>
          </a:p>
          <a:p>
            <a:r>
              <a:rPr lang="en-US" sz="3000" smtClean="0"/>
              <a:t>Improves performance on driving simulator</a:t>
            </a:r>
          </a:p>
          <a:p>
            <a:r>
              <a:rPr lang="en-US" sz="3000" smtClean="0"/>
              <a:t>Lowers blood pressure</a:t>
            </a:r>
          </a:p>
        </p:txBody>
      </p:sp>
      <p:sp>
        <p:nvSpPr>
          <p:cNvPr id="4" name="Content Placeholder 2"/>
          <p:cNvSpPr>
            <a:spLocks/>
          </p:cNvSpPr>
          <p:nvPr/>
        </p:nvSpPr>
        <p:spPr bwMode="auto">
          <a:xfrm>
            <a:off x="4800600" y="17526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spcAft>
                <a:spcPts val="600"/>
              </a:spcAft>
              <a:buClr>
                <a:schemeClr val="tx2"/>
              </a:buClr>
              <a:buFont typeface="Arial" charset="0"/>
              <a:buChar char="•"/>
            </a:pPr>
            <a:r>
              <a:rPr lang="en-US" sz="3000">
                <a:latin typeface="Calibri" pitchFamily="34" charset="0"/>
              </a:rPr>
              <a:t>Raises oxygen level</a:t>
            </a:r>
          </a:p>
          <a:p>
            <a:pPr marL="342900" indent="-342900">
              <a:spcBef>
                <a:spcPct val="20000"/>
              </a:spcBef>
              <a:spcAft>
                <a:spcPts val="600"/>
              </a:spcAft>
              <a:buClr>
                <a:schemeClr val="tx2"/>
              </a:buClr>
              <a:buFont typeface="Arial" charset="0"/>
              <a:buChar char="•"/>
            </a:pPr>
            <a:r>
              <a:rPr lang="en-US" sz="3000">
                <a:latin typeface="Calibri" pitchFamily="34" charset="0"/>
              </a:rPr>
              <a:t>Lowers AHI</a:t>
            </a:r>
          </a:p>
          <a:p>
            <a:pPr marL="342900" indent="-342900">
              <a:spcBef>
                <a:spcPct val="20000"/>
              </a:spcBef>
              <a:spcAft>
                <a:spcPts val="600"/>
              </a:spcAft>
              <a:buClr>
                <a:schemeClr val="tx2"/>
              </a:buClr>
              <a:buFont typeface="Arial" charset="0"/>
              <a:buChar char="•"/>
            </a:pPr>
            <a:r>
              <a:rPr lang="en-US" sz="3000">
                <a:latin typeface="Calibri" pitchFamily="34" charset="0"/>
              </a:rPr>
              <a:t>More efficient work performance</a:t>
            </a:r>
          </a:p>
          <a:p>
            <a:pPr marL="342900" indent="-342900">
              <a:spcBef>
                <a:spcPct val="20000"/>
              </a:spcBef>
              <a:spcAft>
                <a:spcPts val="600"/>
              </a:spcAft>
              <a:buClr>
                <a:schemeClr val="tx2"/>
              </a:buClr>
              <a:buFont typeface="Arial" charset="0"/>
              <a:buChar char="•"/>
            </a:pPr>
            <a:r>
              <a:rPr lang="en-US" sz="3000">
                <a:latin typeface="Calibri" pitchFamily="34" charset="0"/>
              </a:rPr>
              <a:t>Reduces health care costs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p:cNvSpPr>
          <p:nvPr>
            <p:ph type="body" idx="4294967295"/>
          </p:nvPr>
        </p:nvSpPr>
        <p:spPr bwMode="auto">
          <a:xfrm>
            <a:off x="609600" y="2484437"/>
            <a:ext cx="7924800" cy="3840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0000"/>
              </a:lnSpc>
              <a:buNone/>
            </a:pPr>
            <a:r>
              <a:rPr lang="en-US" sz="2800" dirty="0" smtClean="0"/>
              <a:t>9 studies of crash risk in OSA patients showed that  after treatment with CPAP:</a:t>
            </a:r>
          </a:p>
          <a:p>
            <a:pPr lvl="1">
              <a:lnSpc>
                <a:spcPct val="80000"/>
              </a:lnSpc>
            </a:pPr>
            <a:r>
              <a:rPr lang="en-US" sz="2800" dirty="0" smtClean="0"/>
              <a:t>Crash risk dropped</a:t>
            </a:r>
          </a:p>
          <a:p>
            <a:pPr lvl="2">
              <a:lnSpc>
                <a:spcPct val="80000"/>
              </a:lnSpc>
            </a:pPr>
            <a:r>
              <a:rPr lang="en-US" sz="1400" dirty="0" smtClean="0"/>
              <a:t>risk ratio = 0.278, 95% CI: 0.22 to 0.35; P &lt; 0.001</a:t>
            </a:r>
          </a:p>
          <a:p>
            <a:pPr lvl="1">
              <a:lnSpc>
                <a:spcPct val="80000"/>
              </a:lnSpc>
            </a:pPr>
            <a:r>
              <a:rPr lang="en-US" sz="2800" dirty="0" smtClean="0"/>
              <a:t>Daytime sleepiness improved after one night</a:t>
            </a:r>
          </a:p>
          <a:p>
            <a:pPr lvl="1">
              <a:lnSpc>
                <a:spcPct val="80000"/>
              </a:lnSpc>
            </a:pPr>
            <a:r>
              <a:rPr lang="en-US" sz="2800" dirty="0" smtClean="0"/>
              <a:t>Simulated driving performance improved within 2-7 days</a:t>
            </a:r>
          </a:p>
        </p:txBody>
      </p:sp>
      <p:pic>
        <p:nvPicPr>
          <p:cNvPr id="77828"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01000" cy="1824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5562600" y="6445250"/>
            <a:ext cx="25669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err="1"/>
              <a:t>Tregear</a:t>
            </a:r>
            <a:r>
              <a:rPr lang="en-US" sz="1200" dirty="0"/>
              <a:t>, Sleep, 33(10):1373, 2010 </a:t>
            </a:r>
          </a:p>
        </p:txBody>
      </p:sp>
      <p:sp>
        <p:nvSpPr>
          <p:cNvPr id="6" name="Text Box 6"/>
          <p:cNvSpPr txBox="1">
            <a:spLocks noChangeArrowheads="1"/>
          </p:cNvSpPr>
          <p:nvPr/>
        </p:nvSpPr>
        <p:spPr bwMode="auto">
          <a:xfrm>
            <a:off x="4815342" y="6200001"/>
            <a:ext cx="40238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funded by </a:t>
            </a:r>
            <a:r>
              <a:rPr lang="en-US" sz="1200" dirty="0" smtClean="0"/>
              <a:t>FMCSA GS-10F-0177N/DTMC75-06-F-00039 </a:t>
            </a:r>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bwMode="auto">
          <a:xfrm>
            <a:off x="609600" y="228600"/>
            <a:ext cx="7924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algn="ctr"/>
            <a:r>
              <a:rPr lang="en-US" sz="3000" cap="none" smtClean="0"/>
              <a:t>DATA FROM 9 STUDIES SHOW THAT AFTER CPAP,</a:t>
            </a:r>
            <a:br>
              <a:rPr lang="en-US" sz="3000" cap="none" smtClean="0"/>
            </a:br>
            <a:endParaRPr lang="en-US" sz="3000" cap="none" smtClean="0"/>
          </a:p>
        </p:txBody>
      </p:sp>
      <p:pic>
        <p:nvPicPr>
          <p:cNvPr id="788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19" t="7984" r="78086" b="15928"/>
          <a:stretch/>
        </p:blipFill>
        <p:spPr bwMode="auto">
          <a:xfrm>
            <a:off x="3474929" y="1143000"/>
            <a:ext cx="2240071" cy="459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3" name="Text Box 5"/>
          <p:cNvSpPr txBox="1">
            <a:spLocks noChangeArrowheads="1"/>
          </p:cNvSpPr>
          <p:nvPr/>
        </p:nvSpPr>
        <p:spPr bwMode="auto">
          <a:xfrm>
            <a:off x="5562600" y="6445250"/>
            <a:ext cx="25669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err="1"/>
              <a:t>Tregear</a:t>
            </a:r>
            <a:r>
              <a:rPr lang="en-US" sz="1200" dirty="0"/>
              <a:t>, Sleep, 33(10):1373, 2010 </a:t>
            </a:r>
          </a:p>
        </p:txBody>
      </p:sp>
      <p:sp>
        <p:nvSpPr>
          <p:cNvPr id="78854" name="Text Box 6"/>
          <p:cNvSpPr txBox="1">
            <a:spLocks noChangeArrowheads="1"/>
          </p:cNvSpPr>
          <p:nvPr/>
        </p:nvSpPr>
        <p:spPr bwMode="auto">
          <a:xfrm>
            <a:off x="4815342" y="6200001"/>
            <a:ext cx="40238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dirty="0"/>
              <a:t>funded by </a:t>
            </a:r>
            <a:r>
              <a:rPr lang="en-US" sz="1200" dirty="0" smtClean="0"/>
              <a:t>FMCSA GS-10F-0177N/DTMC75-06-F-00039 </a:t>
            </a:r>
            <a:endParaRPr lang="en-US" sz="1200" dirty="0"/>
          </a:p>
        </p:txBody>
      </p:sp>
      <p:sp>
        <p:nvSpPr>
          <p:cNvPr id="78855" name="Rectangle 7"/>
          <p:cNvSpPr>
            <a:spLocks/>
          </p:cNvSpPr>
          <p:nvPr/>
        </p:nvSpPr>
        <p:spPr bwMode="auto">
          <a:xfrm>
            <a:off x="5943600" y="1752600"/>
            <a:ext cx="2883692" cy="40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000" dirty="0" smtClean="0">
                <a:latin typeface="Calibri" pitchFamily="34" charset="0"/>
              </a:rPr>
              <a:t>AND POOLED ESTIMATE FROM 3 STUDIES SHOWED IT DROPS TO RATES SIMILAR TO THOSE SEEN IN CONTROLS</a:t>
            </a:r>
            <a:endParaRPr lang="en-US" sz="3000" dirty="0">
              <a:latin typeface="Calibri" pitchFamily="34" charset="0"/>
            </a:endParaRPr>
          </a:p>
        </p:txBody>
      </p:sp>
      <p:sp>
        <p:nvSpPr>
          <p:cNvPr id="78858" name="Rectangle 10"/>
          <p:cNvSpPr>
            <a:spLocks/>
          </p:cNvSpPr>
          <p:nvPr/>
        </p:nvSpPr>
        <p:spPr bwMode="auto">
          <a:xfrm>
            <a:off x="228600" y="16002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000" dirty="0">
                <a:latin typeface="Calibri" pitchFamily="34" charset="0"/>
              </a:rPr>
              <a:t>CRASH RISK </a:t>
            </a:r>
            <a:r>
              <a:rPr lang="en-US" sz="3000" dirty="0" smtClean="0">
                <a:latin typeface="Calibri" pitchFamily="34" charset="0"/>
              </a:rPr>
              <a:t>DROPS,</a:t>
            </a:r>
            <a:endParaRPr lang="en-US" sz="3000" dirty="0">
              <a:latin typeface="Calibri" pitchFamily="34" charset="0"/>
            </a:endParaRPr>
          </a:p>
        </p:txBody>
      </p:sp>
      <p:sp>
        <p:nvSpPr>
          <p:cNvPr id="2" name="Oval 1"/>
          <p:cNvSpPr/>
          <p:nvPr/>
        </p:nvSpPr>
        <p:spPr>
          <a:xfrm>
            <a:off x="4594964" y="5410200"/>
            <a:ext cx="1348636" cy="4131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bwMode="auto">
          <a:xfrm>
            <a:off x="609600" y="-58738"/>
            <a:ext cx="7924800" cy="8921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000" cap="none" smtClean="0"/>
              <a:t>INDUSTRY INITIATIVES: Waste Management, Inc.</a:t>
            </a:r>
            <a:endParaRPr lang="en-US" sz="5100" cap="none" smtClean="0"/>
          </a:p>
        </p:txBody>
      </p:sp>
      <p:sp>
        <p:nvSpPr>
          <p:cNvPr id="83971" name="Rectangle 3"/>
          <p:cNvSpPr>
            <a:spLocks noGrp="1"/>
          </p:cNvSpPr>
          <p:nvPr>
            <p:ph type="body" idx="4294967295"/>
          </p:nvPr>
        </p:nvSpPr>
        <p:spPr bwMode="auto">
          <a:xfrm>
            <a:off x="1371600" y="2819400"/>
            <a:ext cx="6524625"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lnSpc>
                <a:spcPct val="80000"/>
              </a:lnSpc>
              <a:buNone/>
            </a:pPr>
            <a:r>
              <a:rPr lang="en-US" sz="2600" dirty="0" smtClean="0"/>
              <a:t>12 months before </a:t>
            </a:r>
            <a:r>
              <a:rPr lang="en-US" sz="2600" dirty="0" err="1" smtClean="0"/>
              <a:t>vs</a:t>
            </a:r>
            <a:r>
              <a:rPr lang="en-US" sz="2600" dirty="0" smtClean="0"/>
              <a:t> 24 months after CPAP</a:t>
            </a:r>
          </a:p>
        </p:txBody>
      </p:sp>
      <p:sp>
        <p:nvSpPr>
          <p:cNvPr id="83972" name="Text Box 4"/>
          <p:cNvSpPr txBox="1">
            <a:spLocks noChangeArrowheads="1"/>
          </p:cNvSpPr>
          <p:nvPr/>
        </p:nvSpPr>
        <p:spPr bwMode="auto">
          <a:xfrm>
            <a:off x="5562600" y="6400800"/>
            <a:ext cx="323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Hoffman, JOEM 52(5): 473, 2010 </a:t>
            </a:r>
          </a:p>
        </p:txBody>
      </p:sp>
      <p:pic>
        <p:nvPicPr>
          <p:cNvPr id="839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30300"/>
            <a:ext cx="66008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579801157"/>
              </p:ext>
            </p:extLst>
          </p:nvPr>
        </p:nvGraphicFramePr>
        <p:xfrm>
          <a:off x="1447800" y="3505200"/>
          <a:ext cx="6172200" cy="2021840"/>
        </p:xfrm>
        <a:graphic>
          <a:graphicData uri="http://schemas.openxmlformats.org/drawingml/2006/table">
            <a:tbl>
              <a:tblPr firstRow="1" bandRow="1">
                <a:tableStyleId>{5C22544A-7EE6-4342-B048-85BDC9FD1C3A}</a:tableStyleId>
              </a:tblPr>
              <a:tblGrid>
                <a:gridCol w="2667000"/>
                <a:gridCol w="1905000"/>
                <a:gridCol w="1600200"/>
              </a:tblGrid>
              <a:tr h="370840">
                <a:tc>
                  <a:txBody>
                    <a:bodyPr/>
                    <a:lstStyle/>
                    <a:p>
                      <a:endParaRPr lang="en-US" dirty="0"/>
                    </a:p>
                  </a:txBody>
                  <a:tcPr/>
                </a:tc>
                <a:tc>
                  <a:txBody>
                    <a:bodyPr/>
                    <a:lstStyle/>
                    <a:p>
                      <a:r>
                        <a:rPr lang="en-US" dirty="0" smtClean="0"/>
                        <a:t>OSA</a:t>
                      </a:r>
                      <a:r>
                        <a:rPr lang="en-US" baseline="0" dirty="0" smtClean="0"/>
                        <a:t> + </a:t>
                      </a:r>
                      <a:r>
                        <a:rPr lang="en-US" baseline="0" dirty="0" smtClean="0"/>
                        <a:t>CPAP</a:t>
                      </a:r>
                    </a:p>
                    <a:p>
                      <a:r>
                        <a:rPr lang="en-US" baseline="0" dirty="0" smtClean="0"/>
                        <a:t>N=156</a:t>
                      </a:r>
                      <a:endParaRPr lang="en-US" dirty="0"/>
                    </a:p>
                  </a:txBody>
                  <a:tcPr/>
                </a:tc>
                <a:tc>
                  <a:txBody>
                    <a:bodyPr/>
                    <a:lstStyle/>
                    <a:p>
                      <a:r>
                        <a:rPr lang="en-US" dirty="0" smtClean="0"/>
                        <a:t>OSA, no </a:t>
                      </a:r>
                      <a:r>
                        <a:rPr lang="en-US" dirty="0" smtClean="0"/>
                        <a:t>CPAP</a:t>
                      </a:r>
                    </a:p>
                    <a:p>
                      <a:r>
                        <a:rPr lang="en-US" dirty="0" smtClean="0"/>
                        <a:t>N=92</a:t>
                      </a:r>
                      <a:endParaRPr lang="en-US" dirty="0"/>
                    </a:p>
                  </a:txBody>
                  <a:tcPr/>
                </a:tc>
              </a:tr>
              <a:tr h="370840">
                <a:tc>
                  <a:txBody>
                    <a:bodyPr/>
                    <a:lstStyle/>
                    <a:p>
                      <a:r>
                        <a:rPr lang="en-US" dirty="0" smtClean="0"/>
                        <a:t>Missed workdays</a:t>
                      </a:r>
                      <a:endParaRPr lang="en-US" dirty="0"/>
                    </a:p>
                  </a:txBody>
                  <a:tcPr/>
                </a:tc>
                <a:tc>
                  <a:txBody>
                    <a:bodyPr/>
                    <a:lstStyle/>
                    <a:p>
                      <a:r>
                        <a:rPr lang="en-US" b="1" dirty="0" smtClean="0"/>
                        <a:t>↓ 40.6%</a:t>
                      </a:r>
                      <a:endParaRPr lang="en-US" dirty="0"/>
                    </a:p>
                  </a:txBody>
                  <a:tcPr/>
                </a:tc>
                <a:tc>
                  <a:txBody>
                    <a:bodyPr/>
                    <a:lstStyle/>
                    <a:p>
                      <a:r>
                        <a:rPr lang="en-US" b="1" dirty="0" smtClean="0"/>
                        <a:t>↑ </a:t>
                      </a:r>
                      <a:r>
                        <a:rPr lang="en-US" b="0" dirty="0" smtClean="0"/>
                        <a:t>33.6%</a:t>
                      </a:r>
                      <a:endParaRPr lang="en-US" b="0" dirty="0"/>
                    </a:p>
                  </a:txBody>
                  <a:tcPr/>
                </a:tc>
              </a:tr>
              <a:tr h="370840">
                <a:tc>
                  <a:txBody>
                    <a:bodyPr/>
                    <a:lstStyle/>
                    <a:p>
                      <a:r>
                        <a:rPr lang="en-US" dirty="0" smtClean="0"/>
                        <a:t>Disability claimant rates</a:t>
                      </a:r>
                      <a:endParaRPr lang="en-US" dirty="0"/>
                    </a:p>
                  </a:txBody>
                  <a:tcPr/>
                </a:tc>
                <a:tc>
                  <a:txBody>
                    <a:bodyPr/>
                    <a:lstStyle/>
                    <a:p>
                      <a:r>
                        <a:rPr lang="en-US" b="1" dirty="0" smtClean="0"/>
                        <a:t>↓↓ 47.8%</a:t>
                      </a:r>
                      <a:endParaRPr lang="en-US" dirty="0"/>
                    </a:p>
                  </a:txBody>
                  <a:tcPr/>
                </a:tc>
                <a:tc>
                  <a:txBody>
                    <a:bodyPr/>
                    <a:lstStyle/>
                    <a:p>
                      <a:r>
                        <a:rPr lang="en-US" b="1" dirty="0" smtClean="0"/>
                        <a:t>↓ </a:t>
                      </a:r>
                      <a:r>
                        <a:rPr lang="en-US" b="0" dirty="0" smtClean="0"/>
                        <a:t>9.1%</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Total health plan and disability costs</a:t>
                      </a:r>
                    </a:p>
                  </a:txBody>
                  <a:tcPr/>
                </a:tc>
                <a:tc>
                  <a:txBody>
                    <a:bodyPr/>
                    <a:lstStyle/>
                    <a:p>
                      <a:r>
                        <a:rPr lang="en-US" b="1" dirty="0" smtClean="0"/>
                        <a:t>↓↓</a:t>
                      </a:r>
                      <a:r>
                        <a:rPr lang="en-US" b="1" baseline="0" dirty="0" smtClean="0"/>
                        <a:t> </a:t>
                      </a:r>
                      <a:r>
                        <a:rPr lang="en-US" b="1" dirty="0" smtClean="0"/>
                        <a:t>$6341</a:t>
                      </a:r>
                      <a:endParaRPr lang="en-US" b="1" dirty="0"/>
                    </a:p>
                  </a:txBody>
                  <a:tcPr/>
                </a:tc>
                <a:tc>
                  <a:txBody>
                    <a:bodyPr/>
                    <a:lstStyle/>
                    <a:p>
                      <a:r>
                        <a:rPr lang="en-US" b="1" dirty="0" smtClean="0"/>
                        <a:t>↓ </a:t>
                      </a:r>
                      <a:r>
                        <a:rPr lang="en-US" b="0" dirty="0" smtClean="0"/>
                        <a:t>$1,206</a:t>
                      </a:r>
                      <a:endParaRPr lang="en-US" b="0" dirty="0"/>
                    </a:p>
                  </a:txBody>
                  <a:tcPr/>
                </a:tc>
              </a:tr>
            </a:tbl>
          </a:graphicData>
        </a:graphic>
      </p:graphicFrame>
      <p:sp>
        <p:nvSpPr>
          <p:cNvPr id="4" name="TextBox 3"/>
          <p:cNvSpPr txBox="1"/>
          <p:nvPr/>
        </p:nvSpPr>
        <p:spPr>
          <a:xfrm>
            <a:off x="695960" y="5562600"/>
            <a:ext cx="7609840" cy="369332"/>
          </a:xfrm>
          <a:prstGeom prst="rect">
            <a:avLst/>
          </a:prstGeom>
          <a:noFill/>
        </p:spPr>
        <p:txBody>
          <a:bodyPr wrap="none" rtlCol="0">
            <a:spAutoFit/>
          </a:bodyPr>
          <a:lstStyle/>
          <a:p>
            <a:r>
              <a:rPr lang="en-US" dirty="0" smtClean="0"/>
              <a:t>OSA group had fewer claims in “Other” and Circulatory System disorders</a:t>
            </a:r>
            <a:endParaRPr lang="en-US" dirty="0"/>
          </a:p>
        </p:txBody>
      </p:sp>
    </p:spTree>
    <p:extLst>
      <p:ext uri="{BB962C8B-B14F-4D97-AF65-F5344CB8AC3E}">
        <p14:creationId xmlns:p14="http://schemas.microsoft.com/office/powerpoint/2010/main" val="23603904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59064" y="6383179"/>
            <a:ext cx="588013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smtClean="0">
                <a:hlinkClick r:id="rId2"/>
              </a:rPr>
              <a:t>http://www.sleephealth.com/Collateral/Documents/English-US/Schneider_TB_Symposium_Paper.pdf</a:t>
            </a:r>
            <a:endParaRPr lang="en-US" sz="1000" dirty="0"/>
          </a:p>
        </p:txBody>
      </p:sp>
      <p:sp>
        <p:nvSpPr>
          <p:cNvPr id="3" name="Title 2"/>
          <p:cNvSpPr>
            <a:spLocks noGrp="1"/>
          </p:cNvSpPr>
          <p:nvPr>
            <p:ph type="title"/>
          </p:nvPr>
        </p:nvSpPr>
        <p:spPr/>
        <p:txBody>
          <a:bodyPr/>
          <a:lstStyle/>
          <a:p>
            <a:r>
              <a:rPr lang="en-US" sz="2800" cap="none" dirty="0"/>
              <a:t>INDUSTRY INITIATIVES: SCHNEIDER TRUCKING</a:t>
            </a:r>
            <a:br>
              <a:rPr lang="en-US" sz="2800" cap="none" dirty="0"/>
            </a:br>
            <a:r>
              <a:rPr lang="en-US" sz="2800" cap="none" dirty="0"/>
              <a:t>N=348 DRIVERS WITH OSA</a:t>
            </a:r>
            <a:endParaRPr lang="en-US" sz="2800"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677685520"/>
              </p:ext>
            </p:extLst>
          </p:nvPr>
        </p:nvGraphicFramePr>
        <p:xfrm>
          <a:off x="1066800" y="1600200"/>
          <a:ext cx="6781800" cy="2743200"/>
        </p:xfrm>
        <a:graphic>
          <a:graphicData uri="http://schemas.openxmlformats.org/drawingml/2006/table">
            <a:tbl>
              <a:tblPr firstRow="1" bandRow="1">
                <a:tableStyleId>{5C22544A-7EE6-4342-B048-85BDC9FD1C3A}</a:tableStyleId>
              </a:tblPr>
              <a:tblGrid>
                <a:gridCol w="4267200"/>
                <a:gridCol w="2514600"/>
              </a:tblGrid>
              <a:tr h="914400">
                <a:tc>
                  <a:txBody>
                    <a:bodyPr/>
                    <a:lstStyle/>
                    <a:p>
                      <a:r>
                        <a:rPr lang="en-US" sz="2400" dirty="0" smtClean="0">
                          <a:solidFill>
                            <a:schemeClr val="bg1"/>
                          </a:solidFill>
                        </a:rPr>
                        <a:t>PMPM health care spending</a:t>
                      </a:r>
                      <a:endParaRPr lang="en-US" sz="2400" dirty="0">
                        <a:solidFill>
                          <a:schemeClr val="bg1"/>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  $539 (47.8%) (p&lt;.0001)</a:t>
                      </a:r>
                    </a:p>
                  </a:txBody>
                  <a:tcPr>
                    <a:solidFill>
                      <a:schemeClr val="accent1">
                        <a:lumMod val="20000"/>
                        <a:lumOff val="80000"/>
                      </a:schemeClr>
                    </a:solidFill>
                  </a:tcPr>
                </a:tc>
              </a:tr>
              <a:tr h="914400">
                <a:tc>
                  <a:txBody>
                    <a:bodyPr/>
                    <a:lstStyle/>
                    <a:p>
                      <a:r>
                        <a:rPr lang="en-US" sz="2400" dirty="0" smtClean="0"/>
                        <a:t>Preventable driving accidents (225 FT-CPAP-treated drivers)</a:t>
                      </a:r>
                      <a:r>
                        <a:rPr lang="en-US" sz="2400" baseline="0" dirty="0" smtClean="0"/>
                        <a:t> </a:t>
                      </a:r>
                      <a:endParaRPr lang="en-US" sz="2400" dirty="0"/>
                    </a:p>
                  </a:txBody>
                  <a:tcPr/>
                </a:tc>
                <a:tc>
                  <a:txBody>
                    <a:bodyPr/>
                    <a:lstStyle/>
                    <a:p>
                      <a:r>
                        <a:rPr lang="en-US" sz="2400" dirty="0" smtClean="0"/>
                        <a:t>↓ 73%</a:t>
                      </a:r>
                      <a:endParaRPr lang="en-US" sz="2400" dirty="0"/>
                    </a:p>
                  </a:txBody>
                  <a:tcPr anchor="ctr"/>
                </a:tc>
              </a:tr>
              <a:tr h="914400">
                <a:tc>
                  <a:txBody>
                    <a:bodyPr/>
                    <a:lstStyle/>
                    <a:p>
                      <a:r>
                        <a:rPr lang="en-US" sz="2400" dirty="0" smtClean="0"/>
                        <a:t>Driver retention rate, compared to 2004 global corporate rate</a:t>
                      </a:r>
                      <a:endParaRPr lang="en-US" sz="2400" dirty="0"/>
                    </a:p>
                  </a:txBody>
                  <a:tcPr/>
                </a:tc>
                <a:tc>
                  <a:txBody>
                    <a:bodyPr/>
                    <a:lstStyle/>
                    <a:p>
                      <a:r>
                        <a:rPr lang="en-US" sz="2400" dirty="0" smtClean="0"/>
                        <a:t>↑ 2.29 times</a:t>
                      </a:r>
                      <a:endParaRPr lang="en-US" sz="2400" dirty="0"/>
                    </a:p>
                  </a:txBody>
                  <a:tcPr anchor="ctr"/>
                </a:tc>
              </a:tr>
            </a:tbl>
          </a:graphicData>
        </a:graphic>
      </p:graphicFrame>
      <p:sp>
        <p:nvSpPr>
          <p:cNvPr id="9" name="Rectangle 3"/>
          <p:cNvSpPr txBox="1">
            <a:spLocks/>
          </p:cNvSpPr>
          <p:nvPr/>
        </p:nvSpPr>
        <p:spPr bwMode="auto">
          <a:xfrm>
            <a:off x="1066800" y="4648200"/>
            <a:ext cx="6858000" cy="137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77500" lnSpcReduction="20000"/>
          </a:bodyPr>
          <a:lstStyle>
            <a:lvl1pPr marL="342900" indent="-3429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nSpc>
                <a:spcPct val="80000"/>
              </a:lnSpc>
              <a:buFont typeface="Arial" charset="0"/>
              <a:buNone/>
            </a:pPr>
            <a:r>
              <a:rPr lang="en-US" sz="2400" dirty="0" smtClean="0"/>
              <a:t>“CPAP as a treatment for sleep apnea yielded very high returns…</a:t>
            </a:r>
          </a:p>
          <a:p>
            <a:pPr marL="0" indent="0">
              <a:lnSpc>
                <a:spcPct val="120000"/>
              </a:lnSpc>
              <a:buFont typeface="Arial" charset="0"/>
              <a:buNone/>
            </a:pPr>
            <a:r>
              <a:rPr lang="en-US" sz="2400" dirty="0" smtClean="0"/>
              <a:t>produces both short and long-term savings and reduces hospitalizations.”</a:t>
            </a:r>
          </a:p>
          <a:p>
            <a:pPr algn="r">
              <a:spcBef>
                <a:spcPct val="0"/>
              </a:spcBef>
              <a:spcAft>
                <a:spcPct val="0"/>
              </a:spcAft>
              <a:buClrTx/>
              <a:buFontTx/>
              <a:buNone/>
            </a:pPr>
            <a:r>
              <a:rPr lang="en-US" sz="1500" dirty="0" smtClean="0"/>
              <a:t>Don </a:t>
            </a:r>
            <a:r>
              <a:rPr lang="en-US" sz="1500" dirty="0" err="1" smtClean="0"/>
              <a:t>Osterberg</a:t>
            </a:r>
            <a:r>
              <a:rPr lang="en-US" sz="1500" dirty="0" smtClean="0"/>
              <a:t>, Sleep Apnea &amp; Trucking Conference, BWI Airport, 5/12/2010</a:t>
            </a:r>
          </a:p>
        </p:txBody>
      </p:sp>
    </p:spTree>
    <p:extLst>
      <p:ext uri="{BB962C8B-B14F-4D97-AF65-F5344CB8AC3E}">
        <p14:creationId xmlns:p14="http://schemas.microsoft.com/office/powerpoint/2010/main" val="2146764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INITIATIVES: JB HUNT</a:t>
            </a:r>
            <a:endParaRPr lang="en-US" dirty="0"/>
          </a:p>
        </p:txBody>
      </p:sp>
      <p:sp>
        <p:nvSpPr>
          <p:cNvPr id="3" name="Content Placeholder 2"/>
          <p:cNvSpPr>
            <a:spLocks noGrp="1"/>
          </p:cNvSpPr>
          <p:nvPr>
            <p:ph sz="quarter" idx="13"/>
          </p:nvPr>
        </p:nvSpPr>
        <p:spPr/>
        <p:txBody>
          <a:bodyPr>
            <a:normAutofit/>
          </a:bodyPr>
          <a:lstStyle/>
          <a:p>
            <a:pPr>
              <a:lnSpc>
                <a:spcPct val="80000"/>
              </a:lnSpc>
            </a:pPr>
            <a:r>
              <a:rPr lang="en-US" sz="3400" dirty="0" smtClean="0"/>
              <a:t>Clinical </a:t>
            </a:r>
            <a:r>
              <a:rPr lang="en-US" sz="3400" dirty="0"/>
              <a:t>trial in progress</a:t>
            </a:r>
          </a:p>
          <a:p>
            <a:pPr>
              <a:lnSpc>
                <a:spcPct val="80000"/>
              </a:lnSpc>
            </a:pPr>
            <a:r>
              <a:rPr lang="en-US" sz="3400" dirty="0"/>
              <a:t>Partnered with two sleep provider groups to screen drivers for apnea</a:t>
            </a:r>
          </a:p>
          <a:p>
            <a:pPr>
              <a:lnSpc>
                <a:spcPct val="80000"/>
              </a:lnSpc>
            </a:pPr>
            <a:r>
              <a:rPr lang="en-US" sz="3400" dirty="0"/>
              <a:t>Will assess </a:t>
            </a:r>
            <a:endParaRPr lang="en-US" sz="3400" dirty="0" smtClean="0"/>
          </a:p>
          <a:p>
            <a:pPr lvl="1">
              <a:lnSpc>
                <a:spcPct val="80000"/>
              </a:lnSpc>
            </a:pPr>
            <a:r>
              <a:rPr lang="en-US" sz="3400" dirty="0" smtClean="0"/>
              <a:t>Compliance</a:t>
            </a:r>
          </a:p>
          <a:p>
            <a:pPr lvl="1">
              <a:lnSpc>
                <a:spcPct val="80000"/>
              </a:lnSpc>
            </a:pPr>
            <a:r>
              <a:rPr lang="en-US" sz="3400" dirty="0" smtClean="0"/>
              <a:t>Health care costs</a:t>
            </a:r>
          </a:p>
          <a:p>
            <a:pPr lvl="1">
              <a:lnSpc>
                <a:spcPct val="80000"/>
              </a:lnSpc>
            </a:pPr>
            <a:r>
              <a:rPr lang="en-US" sz="3400" dirty="0" smtClean="0"/>
              <a:t>Accident rates</a:t>
            </a:r>
            <a:endParaRPr lang="en-US" sz="3400" dirty="0"/>
          </a:p>
        </p:txBody>
      </p:sp>
    </p:spTree>
    <p:extLst>
      <p:ext uri="{BB962C8B-B14F-4D97-AF65-F5344CB8AC3E}">
        <p14:creationId xmlns:p14="http://schemas.microsoft.com/office/powerpoint/2010/main" val="4147932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t>HOW DO WE KNOW PATIENTS ARE USING CPAP?</a:t>
            </a:r>
          </a:p>
        </p:txBody>
      </p:sp>
      <p:sp>
        <p:nvSpPr>
          <p:cNvPr id="87043" name="Rectangle 3"/>
          <p:cNvSpPr>
            <a:spLocks noGrp="1"/>
          </p:cNvSpPr>
          <p:nvPr>
            <p:ph type="body" sz="half" idx="4294967295"/>
          </p:nvPr>
        </p:nvSpPr>
        <p:spPr bwMode="auto">
          <a:xfrm>
            <a:off x="609600" y="2255838"/>
            <a:ext cx="3886200" cy="3733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000" smtClean="0"/>
              <a:t>Data cards</a:t>
            </a:r>
          </a:p>
          <a:p>
            <a:r>
              <a:rPr lang="en-US" sz="3000" smtClean="0"/>
              <a:t>SD cards</a:t>
            </a:r>
          </a:p>
          <a:p>
            <a:r>
              <a:rPr lang="en-US" sz="3000" smtClean="0"/>
              <a:t>Remote/wireless</a:t>
            </a:r>
          </a:p>
        </p:txBody>
      </p:sp>
      <p:sp>
        <p:nvSpPr>
          <p:cNvPr id="87045" name="Rectangle 5"/>
          <p:cNvSpPr>
            <a:spLocks noGrp="1"/>
          </p:cNvSpPr>
          <p:nvPr>
            <p:ph type="body" sz="half" idx="4294967295"/>
          </p:nvPr>
        </p:nvSpPr>
        <p:spPr bwMode="auto">
          <a:xfrm>
            <a:off x="4876800" y="2255838"/>
            <a:ext cx="3886200"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000" smtClean="0"/>
              <a:t>Hours of use</a:t>
            </a:r>
          </a:p>
          <a:p>
            <a:r>
              <a:rPr lang="en-US" sz="3000" smtClean="0"/>
              <a:t>Pressure level</a:t>
            </a:r>
          </a:p>
          <a:p>
            <a:r>
              <a:rPr lang="en-US" sz="3000" smtClean="0"/>
              <a:t>Residual apnea</a:t>
            </a:r>
          </a:p>
          <a:p>
            <a:r>
              <a:rPr lang="en-US" sz="3000" smtClean="0"/>
              <a:t>Mask leak</a:t>
            </a:r>
          </a:p>
          <a:p>
            <a:endParaRPr lang="en-US" sz="1500" smtClean="0"/>
          </a:p>
        </p:txBody>
      </p:sp>
      <p:sp>
        <p:nvSpPr>
          <p:cNvPr id="87046" name="Text Box 6"/>
          <p:cNvSpPr txBox="1">
            <a:spLocks noChangeArrowheads="1"/>
          </p:cNvSpPr>
          <p:nvPr/>
        </p:nvSpPr>
        <p:spPr bwMode="auto">
          <a:xfrm>
            <a:off x="838200" y="5105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spcAft>
                <a:spcPts val="600"/>
              </a:spcAft>
              <a:buClr>
                <a:schemeClr val="tx2"/>
              </a:buClr>
              <a:buFont typeface="Arial" charset="0"/>
              <a:buNone/>
            </a:pPr>
            <a:r>
              <a:rPr lang="en-US" sz="2400" i="1"/>
              <a:t>Issues can be addressed in “real” time</a:t>
            </a:r>
          </a:p>
        </p:txBody>
      </p:sp>
      <p:sp>
        <p:nvSpPr>
          <p:cNvPr id="5" name="Text Placeholder 4"/>
          <p:cNvSpPr>
            <a:spLocks/>
          </p:cNvSpPr>
          <p:nvPr/>
        </p:nvSpPr>
        <p:spPr bwMode="auto">
          <a:xfrm>
            <a:off x="609600" y="1600200"/>
            <a:ext cx="3733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Bef>
                <a:spcPct val="20000"/>
              </a:spcBef>
              <a:spcAft>
                <a:spcPts val="600"/>
              </a:spcAft>
              <a:buClr>
                <a:schemeClr val="tx2"/>
              </a:buClr>
              <a:buFont typeface="Arial" charset="0"/>
              <a:buNone/>
            </a:pPr>
            <a:r>
              <a:rPr lang="en-US" sz="2400">
                <a:solidFill>
                  <a:schemeClr val="tx2"/>
                </a:solidFill>
                <a:latin typeface="Calibri" pitchFamily="34" charset="0"/>
              </a:rPr>
              <a:t>MONITORING SYSTEMS</a:t>
            </a:r>
          </a:p>
        </p:txBody>
      </p:sp>
      <p:sp>
        <p:nvSpPr>
          <p:cNvPr id="6" name="Text Placeholder 5"/>
          <p:cNvSpPr>
            <a:spLocks/>
          </p:cNvSpPr>
          <p:nvPr/>
        </p:nvSpPr>
        <p:spPr bwMode="auto">
          <a:xfrm>
            <a:off x="4953000" y="1600200"/>
            <a:ext cx="3733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Bef>
                <a:spcPct val="20000"/>
              </a:spcBef>
              <a:spcAft>
                <a:spcPts val="600"/>
              </a:spcAft>
              <a:buClr>
                <a:schemeClr val="tx2"/>
              </a:buClr>
              <a:buFont typeface="Arial" charset="0"/>
              <a:buNone/>
            </a:pPr>
            <a:r>
              <a:rPr lang="en-US" sz="2400">
                <a:solidFill>
                  <a:schemeClr val="tx2"/>
                </a:solidFill>
                <a:latin typeface="Calibri" pitchFamily="34" charset="0"/>
              </a:rPr>
              <a:t>REPORTED DATA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1" name="Picture 7" descr="encoreanywhere_sc04_l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382000" cy="483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Criteria for POPULATION screening</a:t>
            </a:r>
            <a:endParaRPr lang="en-US" dirty="0"/>
          </a:p>
        </p:txBody>
      </p:sp>
      <p:sp>
        <p:nvSpPr>
          <p:cNvPr id="3" name="Content Placeholder 2"/>
          <p:cNvSpPr>
            <a:spLocks noGrp="1"/>
          </p:cNvSpPr>
          <p:nvPr>
            <p:ph sz="quarter" idx="13"/>
          </p:nvPr>
        </p:nvSpPr>
        <p:spPr/>
        <p:txBody>
          <a:bodyPr>
            <a:normAutofit/>
          </a:bodyPr>
          <a:lstStyle/>
          <a:p>
            <a:r>
              <a:rPr lang="en-US" sz="3200" dirty="0" smtClean="0">
                <a:solidFill>
                  <a:schemeClr val="bg1">
                    <a:lumMod val="50000"/>
                    <a:lumOff val="50000"/>
                  </a:schemeClr>
                </a:solidFill>
              </a:rPr>
              <a:t>High prevalence</a:t>
            </a:r>
          </a:p>
          <a:p>
            <a:r>
              <a:rPr lang="en-US" sz="3200" dirty="0" smtClean="0">
                <a:solidFill>
                  <a:schemeClr val="bg1">
                    <a:lumMod val="50000"/>
                    <a:lumOff val="50000"/>
                  </a:schemeClr>
                </a:solidFill>
              </a:rPr>
              <a:t>Associated with adverse consequences</a:t>
            </a:r>
          </a:p>
          <a:p>
            <a:r>
              <a:rPr lang="en-US" sz="3200" dirty="0" smtClean="0">
                <a:solidFill>
                  <a:schemeClr val="bg1">
                    <a:lumMod val="50000"/>
                    <a:lumOff val="50000"/>
                  </a:schemeClr>
                </a:solidFill>
              </a:rPr>
              <a:t>Long interval between symptom onset and the development of adverse consequences</a:t>
            </a:r>
          </a:p>
          <a:p>
            <a:r>
              <a:rPr lang="en-US" sz="3200" dirty="0" smtClean="0">
                <a:solidFill>
                  <a:schemeClr val="bg1">
                    <a:lumMod val="50000"/>
                    <a:lumOff val="50000"/>
                  </a:schemeClr>
                </a:solidFill>
              </a:rPr>
              <a:t>Identifiable in the latent stage</a:t>
            </a:r>
          </a:p>
          <a:p>
            <a:r>
              <a:rPr lang="en-US" sz="3200" dirty="0" smtClean="0"/>
              <a:t>Effective treatment is available</a:t>
            </a:r>
            <a:endParaRPr lang="en-US" sz="3200" dirty="0"/>
          </a:p>
        </p:txBody>
      </p:sp>
      <p:sp>
        <p:nvSpPr>
          <p:cNvPr id="4" name="Text Box 7"/>
          <p:cNvSpPr txBox="1">
            <a:spLocks noChangeArrowheads="1"/>
          </p:cNvSpPr>
          <p:nvPr/>
        </p:nvSpPr>
        <p:spPr bwMode="auto">
          <a:xfrm>
            <a:off x="6841194" y="6459379"/>
            <a:ext cx="154080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err="1" smtClean="0"/>
              <a:t>Baumel</a:t>
            </a:r>
            <a:r>
              <a:rPr lang="en-US" sz="1000" dirty="0" smtClean="0"/>
              <a:t>, AJRCCM 1994</a:t>
            </a:r>
            <a:endParaRPr lang="en-US" sz="1000" dirty="0"/>
          </a:p>
        </p:txBody>
      </p:sp>
    </p:spTree>
    <p:extLst>
      <p:ext uri="{BB962C8B-B14F-4D97-AF65-F5344CB8AC3E}">
        <p14:creationId xmlns:p14="http://schemas.microsoft.com/office/powerpoint/2010/main" val="249373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r>
              <a:rPr lang="en-US" cap="none" smtClean="0"/>
              <a:t>OUTCOME</a:t>
            </a:r>
          </a:p>
        </p:txBody>
      </p:sp>
      <p:sp>
        <p:nvSpPr>
          <p:cNvPr id="15364" name="Rectangle 4"/>
          <p:cNvSpPr>
            <a:spLocks noGrp="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0" hangingPunct="0">
              <a:spcBef>
                <a:spcPct val="0"/>
              </a:spcBef>
            </a:pPr>
            <a:r>
              <a:rPr lang="en-US" sz="3600" dirty="0" smtClean="0"/>
              <a:t>Pleaded guilty to </a:t>
            </a:r>
          </a:p>
          <a:p>
            <a:pPr lvl="1" eaLnBrk="0" hangingPunct="0">
              <a:spcBef>
                <a:spcPct val="0"/>
              </a:spcBef>
            </a:pPr>
            <a:r>
              <a:rPr lang="en-US" sz="3600" dirty="0" smtClean="0"/>
              <a:t>vehicular homicide by recklessness</a:t>
            </a:r>
          </a:p>
          <a:p>
            <a:pPr lvl="1" eaLnBrk="0" hangingPunct="0">
              <a:spcBef>
                <a:spcPct val="0"/>
              </a:spcBef>
            </a:pPr>
            <a:r>
              <a:rPr lang="en-US" sz="3600" dirty="0" smtClean="0"/>
              <a:t>aggravated assault with a deadly weapon</a:t>
            </a:r>
          </a:p>
          <a:p>
            <a:pPr eaLnBrk="0" hangingPunct="0">
              <a:spcBef>
                <a:spcPct val="0"/>
              </a:spcBef>
            </a:pPr>
            <a:r>
              <a:rPr lang="en-US" sz="3600" dirty="0" smtClean="0"/>
              <a:t>Driver and company responsible for paying $3.25 million judgment to trooper’s family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bwMode="auto">
          <a:xfrm>
            <a:off x="762000" y="2819400"/>
            <a:ext cx="7924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000" cap="none" smtClean="0"/>
              <a:t>SCREENING AND MANAGEMENT GUIDELINES FOR OSA IN COMMERCIAL DRIVERS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p:cNvSpPr>
          <p:nvPr/>
        </p:nvSpPr>
        <p:spPr bwMode="auto">
          <a:xfrm>
            <a:off x="609600" y="274638"/>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000">
                <a:latin typeface="Calibri" pitchFamily="34" charset="0"/>
              </a:rPr>
              <a:t>TWO SETS OF GUIDELINES ARE AVAILABLE FOR SCREENING AND TREATMENT</a:t>
            </a:r>
          </a:p>
        </p:txBody>
      </p:sp>
      <p:sp>
        <p:nvSpPr>
          <p:cNvPr id="15" name="Content Placeholder 14"/>
          <p:cNvSpPr>
            <a:spLocks/>
          </p:cNvSpPr>
          <p:nvPr/>
        </p:nvSpPr>
        <p:spPr bwMode="auto">
          <a:xfrm>
            <a:off x="4800600" y="1981200"/>
            <a:ext cx="3733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50"/>
              </a:spcBef>
              <a:spcAft>
                <a:spcPts val="50"/>
              </a:spcAft>
              <a:buClr>
                <a:schemeClr val="tx2"/>
              </a:buClr>
              <a:buFont typeface="Arial" charset="0"/>
              <a:buChar char="•"/>
            </a:pPr>
            <a:r>
              <a:rPr lang="en-US" sz="2400" dirty="0">
                <a:latin typeface="Calibri" pitchFamily="34" charset="0"/>
              </a:rPr>
              <a:t>When to keep driver </a:t>
            </a:r>
          </a:p>
          <a:p>
            <a:pPr marL="742950" lvl="1" indent="-285750">
              <a:spcBef>
                <a:spcPts val="50"/>
              </a:spcBef>
              <a:spcAft>
                <a:spcPts val="50"/>
              </a:spcAft>
              <a:buClr>
                <a:schemeClr val="tx2"/>
              </a:buClr>
              <a:buFont typeface="Arial" charset="0"/>
              <a:buChar char="•"/>
            </a:pPr>
            <a:r>
              <a:rPr lang="en-US" sz="2400" dirty="0">
                <a:latin typeface="Calibri" pitchFamily="34" charset="0"/>
              </a:rPr>
              <a:t>in-service</a:t>
            </a:r>
          </a:p>
          <a:p>
            <a:pPr marL="742950" lvl="1" indent="-285750">
              <a:spcBef>
                <a:spcPts val="50"/>
              </a:spcBef>
              <a:spcAft>
                <a:spcPts val="50"/>
              </a:spcAft>
              <a:buClr>
                <a:schemeClr val="tx2"/>
              </a:buClr>
              <a:buFont typeface="Arial" charset="0"/>
              <a:buChar char="•"/>
            </a:pPr>
            <a:r>
              <a:rPr lang="en-US" sz="2400" dirty="0">
                <a:latin typeface="Calibri" pitchFamily="34" charset="0"/>
              </a:rPr>
              <a:t>conditional in-service</a:t>
            </a:r>
          </a:p>
          <a:p>
            <a:pPr marL="742950" lvl="1" indent="-285750">
              <a:spcBef>
                <a:spcPts val="50"/>
              </a:spcBef>
              <a:spcAft>
                <a:spcPts val="50"/>
              </a:spcAft>
              <a:buClr>
                <a:schemeClr val="tx2"/>
              </a:buClr>
              <a:buFont typeface="Arial" charset="0"/>
              <a:buChar char="•"/>
            </a:pPr>
            <a:r>
              <a:rPr lang="en-US" sz="2400" dirty="0">
                <a:latin typeface="Calibri" pitchFamily="34" charset="0"/>
              </a:rPr>
              <a:t>out-of-service</a:t>
            </a:r>
          </a:p>
          <a:p>
            <a:pPr marL="342900" indent="-342900">
              <a:spcBef>
                <a:spcPts val="50"/>
              </a:spcBef>
              <a:spcAft>
                <a:spcPts val="50"/>
              </a:spcAft>
              <a:buClr>
                <a:schemeClr val="tx2"/>
              </a:buClr>
              <a:buFont typeface="Arial" charset="0"/>
              <a:buChar char="•"/>
            </a:pPr>
            <a:r>
              <a:rPr lang="en-US" sz="2400" dirty="0">
                <a:latin typeface="Calibri" pitchFamily="34" charset="0"/>
              </a:rPr>
              <a:t>Diagnosis</a:t>
            </a:r>
          </a:p>
          <a:p>
            <a:pPr marL="342900" indent="-342900">
              <a:spcBef>
                <a:spcPts val="50"/>
              </a:spcBef>
              <a:spcAft>
                <a:spcPts val="50"/>
              </a:spcAft>
              <a:buClr>
                <a:schemeClr val="tx2"/>
              </a:buClr>
              <a:buFont typeface="Arial" charset="0"/>
              <a:buChar char="•"/>
            </a:pPr>
            <a:r>
              <a:rPr lang="en-US" sz="2400" dirty="0">
                <a:latin typeface="Calibri" pitchFamily="34" charset="0"/>
              </a:rPr>
              <a:t>Treatment</a:t>
            </a:r>
          </a:p>
          <a:p>
            <a:pPr marL="342900" indent="-342900">
              <a:spcBef>
                <a:spcPts val="50"/>
              </a:spcBef>
              <a:spcAft>
                <a:spcPts val="50"/>
              </a:spcAft>
              <a:buClr>
                <a:schemeClr val="tx2"/>
              </a:buClr>
              <a:buFont typeface="Arial" charset="0"/>
              <a:buChar char="•"/>
            </a:pPr>
            <a:r>
              <a:rPr lang="en-US" sz="2400" dirty="0">
                <a:latin typeface="Calibri" pitchFamily="34" charset="0"/>
              </a:rPr>
              <a:t>Reinstatement after </a:t>
            </a:r>
            <a:r>
              <a:rPr lang="en-US" sz="2400" dirty="0" smtClean="0">
                <a:latin typeface="Calibri" pitchFamily="34" charset="0"/>
              </a:rPr>
              <a:t>out of service</a:t>
            </a:r>
            <a:endParaRPr lang="en-US" sz="2400" dirty="0">
              <a:latin typeface="Calibri" pitchFamily="34" charset="0"/>
            </a:endParaRPr>
          </a:p>
        </p:txBody>
      </p:sp>
      <p:sp>
        <p:nvSpPr>
          <p:cNvPr id="5" name="Text Placeholder 4"/>
          <p:cNvSpPr>
            <a:spLocks/>
          </p:cNvSpPr>
          <p:nvPr/>
        </p:nvSpPr>
        <p:spPr bwMode="auto">
          <a:xfrm>
            <a:off x="609600" y="3997325"/>
            <a:ext cx="3733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Bef>
                <a:spcPct val="20000"/>
              </a:spcBef>
              <a:spcAft>
                <a:spcPts val="600"/>
              </a:spcAft>
              <a:buClr>
                <a:schemeClr val="tx2"/>
              </a:buClr>
              <a:buFont typeface="Arial" charset="0"/>
              <a:buNone/>
            </a:pPr>
            <a:r>
              <a:rPr lang="en-US" sz="3600" dirty="0" smtClean="0">
                <a:solidFill>
                  <a:schemeClr val="tx2"/>
                </a:solidFill>
                <a:latin typeface="Calibri" pitchFamily="34" charset="0"/>
              </a:rPr>
              <a:t>MEP</a:t>
            </a:r>
            <a:endParaRPr lang="en-US" sz="3600" dirty="0">
              <a:solidFill>
                <a:schemeClr val="tx2"/>
              </a:solidFill>
              <a:latin typeface="Calibri" pitchFamily="34" charset="0"/>
            </a:endParaRPr>
          </a:p>
          <a:p>
            <a:pPr>
              <a:spcBef>
                <a:spcPct val="20000"/>
              </a:spcBef>
              <a:spcAft>
                <a:spcPts val="600"/>
              </a:spcAft>
              <a:buClr>
                <a:schemeClr val="tx2"/>
              </a:buClr>
              <a:buFont typeface="Arial" charset="0"/>
              <a:buNone/>
            </a:pPr>
            <a:r>
              <a:rPr lang="en-US" sz="3600" dirty="0">
                <a:solidFill>
                  <a:schemeClr val="tx2"/>
                </a:solidFill>
                <a:latin typeface="Calibri" pitchFamily="34" charset="0"/>
              </a:rPr>
              <a:t>TRI-SOCIETY TASK FORCE</a:t>
            </a:r>
          </a:p>
        </p:txBody>
      </p:sp>
      <p:sp>
        <p:nvSpPr>
          <p:cNvPr id="95239" name="Text Box 7"/>
          <p:cNvSpPr txBox="1">
            <a:spLocks noChangeArrowheads="1"/>
          </p:cNvSpPr>
          <p:nvPr/>
        </p:nvSpPr>
        <p:spPr bwMode="auto">
          <a:xfrm>
            <a:off x="2743200" y="63849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a:t>http://www.fmcsa.dot.gov/rules-regulations/TOPICS/mep/report/Sleep-MEP-Panel-Recommendations-508.pdf</a:t>
            </a:r>
          </a:p>
          <a:p>
            <a:r>
              <a:rPr lang="en-US" sz="1000"/>
              <a:t>Hartenbaum, CHEST, 130:902, 2006</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000" cap="none" smtClean="0"/>
              <a:t>ARE GUIDELINES ENOUGH?</a:t>
            </a:r>
          </a:p>
        </p:txBody>
      </p:sp>
      <p:sp>
        <p:nvSpPr>
          <p:cNvPr id="110595" name="Text Box 3"/>
          <p:cNvSpPr txBox="1">
            <a:spLocks noChangeArrowheads="1"/>
          </p:cNvSpPr>
          <p:nvPr/>
        </p:nvSpPr>
        <p:spPr bwMode="auto">
          <a:xfrm>
            <a:off x="6324600" y="6507163"/>
            <a:ext cx="2325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Parks, JOEM, 51 (3): 275, 2009</a:t>
            </a:r>
            <a:endParaRPr lang="en-US" sz="1200" b="1"/>
          </a:p>
        </p:txBody>
      </p:sp>
      <p:grpSp>
        <p:nvGrpSpPr>
          <p:cNvPr id="110596" name="Group 4"/>
          <p:cNvGrpSpPr>
            <a:grpSpLocks/>
          </p:cNvGrpSpPr>
          <p:nvPr/>
        </p:nvGrpSpPr>
        <p:grpSpPr bwMode="auto">
          <a:xfrm>
            <a:off x="-76200" y="1690688"/>
            <a:ext cx="8763000" cy="3109912"/>
            <a:chOff x="240" y="1152"/>
            <a:chExt cx="5520" cy="1959"/>
          </a:xfrm>
        </p:grpSpPr>
        <p:sp>
          <p:nvSpPr>
            <p:cNvPr id="110597" name="Text Box 5"/>
            <p:cNvSpPr txBox="1">
              <a:spLocks noChangeArrowheads="1"/>
            </p:cNvSpPr>
            <p:nvPr/>
          </p:nvSpPr>
          <p:spPr bwMode="auto">
            <a:xfrm>
              <a:off x="672" y="1152"/>
              <a:ext cx="29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t>Screened    456	</a:t>
              </a:r>
            </a:p>
          </p:txBody>
        </p:sp>
        <p:sp>
          <p:nvSpPr>
            <p:cNvPr id="110598" name="Text Box 6"/>
            <p:cNvSpPr txBox="1">
              <a:spLocks noChangeArrowheads="1"/>
            </p:cNvSpPr>
            <p:nvPr/>
          </p:nvSpPr>
          <p:spPr bwMode="auto">
            <a:xfrm>
              <a:off x="768" y="2313"/>
              <a:ext cx="32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dirty="0"/>
                <a:t>OSA confirmed     20 (100%)</a:t>
              </a:r>
            </a:p>
          </p:txBody>
        </p:sp>
        <p:sp>
          <p:nvSpPr>
            <p:cNvPr id="110599" name="Text Box 7"/>
            <p:cNvSpPr txBox="1">
              <a:spLocks noChangeArrowheads="1"/>
            </p:cNvSpPr>
            <p:nvPr/>
          </p:nvSpPr>
          <p:spPr bwMode="auto">
            <a:xfrm>
              <a:off x="4320" y="1698"/>
              <a:ext cx="14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t>33 lost to follow up</a:t>
              </a:r>
            </a:p>
          </p:txBody>
        </p:sp>
        <p:sp>
          <p:nvSpPr>
            <p:cNvPr id="110600" name="Text Box 8"/>
            <p:cNvSpPr txBox="1">
              <a:spLocks noChangeArrowheads="1"/>
            </p:cNvSpPr>
            <p:nvPr/>
          </p:nvSpPr>
          <p:spPr bwMode="auto">
            <a:xfrm>
              <a:off x="240" y="2880"/>
              <a:ext cx="32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t>Demonstrated CPAP compliance      1</a:t>
              </a:r>
            </a:p>
          </p:txBody>
        </p:sp>
        <p:sp>
          <p:nvSpPr>
            <p:cNvPr id="110601" name="Text Box 9"/>
            <p:cNvSpPr txBox="1">
              <a:spLocks noChangeArrowheads="1"/>
            </p:cNvSpPr>
            <p:nvPr/>
          </p:nvSpPr>
          <p:spPr bwMode="auto">
            <a:xfrm>
              <a:off x="1104" y="1717"/>
              <a:ext cx="27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t>Referred for PSG      53 (12%)</a:t>
              </a:r>
            </a:p>
          </p:txBody>
        </p:sp>
        <p:sp>
          <p:nvSpPr>
            <p:cNvPr id="110602" name="Line 10"/>
            <p:cNvSpPr>
              <a:spLocks noChangeShapeType="1"/>
            </p:cNvSpPr>
            <p:nvPr/>
          </p:nvSpPr>
          <p:spPr bwMode="auto">
            <a:xfrm>
              <a:off x="3360" y="1392"/>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3" name="Line 11"/>
            <p:cNvSpPr>
              <a:spLocks noChangeShapeType="1"/>
            </p:cNvSpPr>
            <p:nvPr/>
          </p:nvSpPr>
          <p:spPr bwMode="auto">
            <a:xfrm>
              <a:off x="3360" y="2016"/>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4" name="Line 12"/>
            <p:cNvSpPr>
              <a:spLocks noChangeShapeType="1"/>
            </p:cNvSpPr>
            <p:nvPr/>
          </p:nvSpPr>
          <p:spPr bwMode="auto">
            <a:xfrm>
              <a:off x="3360" y="2592"/>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5" name="Line 13"/>
            <p:cNvSpPr>
              <a:spLocks noChangeShapeType="1"/>
            </p:cNvSpPr>
            <p:nvPr/>
          </p:nvSpPr>
          <p:spPr bwMode="auto">
            <a:xfrm>
              <a:off x="3888" y="182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060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685800"/>
            <a:ext cx="3733800"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607" name="Text Box 15"/>
          <p:cNvSpPr txBox="1">
            <a:spLocks noChangeArrowheads="1"/>
          </p:cNvSpPr>
          <p:nvPr/>
        </p:nvSpPr>
        <p:spPr bwMode="auto">
          <a:xfrm>
            <a:off x="5927725" y="4151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10608" name="Text Box 16"/>
          <p:cNvSpPr txBox="1">
            <a:spLocks noChangeArrowheads="1"/>
          </p:cNvSpPr>
          <p:nvPr/>
        </p:nvSpPr>
        <p:spPr bwMode="auto">
          <a:xfrm>
            <a:off x="685800" y="5027613"/>
            <a:ext cx="7772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i="1">
                <a:solidFill>
                  <a:srgbClr val="FFFF66"/>
                </a:solidFill>
              </a:rPr>
              <a:t>“Drivers identified by the consensus criteria have a high likelihood of OSA.  Drivers’ poor compliance with PSGs and OSA treatment support federally mandated screening of commercial drivers”</a:t>
            </a:r>
          </a:p>
        </p:txBody>
      </p:sp>
      <p:sp>
        <p:nvSpPr>
          <p:cNvPr id="2" name="TextBox 1"/>
          <p:cNvSpPr txBox="1"/>
          <p:nvPr/>
        </p:nvSpPr>
        <p:spPr>
          <a:xfrm>
            <a:off x="5867827" y="3429000"/>
            <a:ext cx="2056973" cy="646331"/>
          </a:xfrm>
          <a:prstGeom prst="rect">
            <a:avLst/>
          </a:prstGeom>
          <a:noFill/>
        </p:spPr>
        <p:txBody>
          <a:bodyPr wrap="none" rtlCol="0">
            <a:spAutoFit/>
          </a:bodyPr>
          <a:lstStyle/>
          <a:p>
            <a:r>
              <a:rPr lang="en-US" dirty="0" smtClean="0"/>
              <a:t>(7 by self-report, </a:t>
            </a:r>
          </a:p>
          <a:p>
            <a:r>
              <a:rPr lang="en-US" dirty="0" smtClean="0"/>
              <a:t>13 by new testing)</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compatLnSpc="1">
            <a:prstTxWarp prst="textNoShape">
              <a:avLst/>
            </a:prstTxWarp>
          </a:bodyPr>
          <a:lstStyle/>
          <a:p>
            <a:r>
              <a:rPr lang="en-US" sz="4000" cap="none" smtClean="0"/>
              <a:t>SUMMARY</a:t>
            </a:r>
          </a:p>
        </p:txBody>
      </p:sp>
      <p:sp>
        <p:nvSpPr>
          <p:cNvPr id="3" name="Content Placeholder 2"/>
          <p:cNvSpPr>
            <a:spLocks noGrp="1"/>
          </p:cNvSpPr>
          <p:nvPr>
            <p:ph sz="quarter" idx="4294967295"/>
          </p:nvPr>
        </p:nvSpPr>
        <p:spPr>
          <a:xfrm>
            <a:off x="609600" y="1600200"/>
            <a:ext cx="3581400" cy="4114800"/>
          </a:xfrm>
        </p:spPr>
        <p:txBody>
          <a:bodyPr wrap="square" numCol="1" anchor="t" anchorCtr="0" compatLnSpc="1">
            <a:prstTxWarp prst="textNoShape">
              <a:avLst/>
            </a:prstTxWarp>
          </a:bodyPr>
          <a:lstStyle/>
          <a:p>
            <a:pPr>
              <a:lnSpc>
                <a:spcPct val="90000"/>
              </a:lnSpc>
            </a:pPr>
            <a:r>
              <a:rPr lang="en-US" sz="2200" smtClean="0"/>
              <a:t>SLEEP APNEA IS </a:t>
            </a:r>
          </a:p>
          <a:p>
            <a:pPr lvl="1">
              <a:lnSpc>
                <a:spcPct val="90000"/>
              </a:lnSpc>
            </a:pPr>
            <a:r>
              <a:rPr lang="en-US" sz="2200" smtClean="0"/>
              <a:t>COMMON IN COMMERCIAL DRIVERS</a:t>
            </a:r>
          </a:p>
          <a:p>
            <a:pPr lvl="1">
              <a:lnSpc>
                <a:spcPct val="90000"/>
              </a:lnSpc>
            </a:pPr>
            <a:r>
              <a:rPr lang="en-US" sz="2200" smtClean="0"/>
              <a:t>CAUSES SLEEPINESS</a:t>
            </a:r>
          </a:p>
          <a:p>
            <a:pPr lvl="1">
              <a:lnSpc>
                <a:spcPct val="90000"/>
              </a:lnSpc>
            </a:pPr>
            <a:r>
              <a:rPr lang="en-US" sz="2200" smtClean="0"/>
              <a:t>LINKED TO CRASHES</a:t>
            </a:r>
          </a:p>
          <a:p>
            <a:pPr lvl="1">
              <a:lnSpc>
                <a:spcPct val="90000"/>
              </a:lnSpc>
            </a:pPr>
            <a:r>
              <a:rPr lang="en-US" sz="2200" smtClean="0"/>
              <a:t>CAN BE DIAGNOSED IN THE HOME</a:t>
            </a:r>
          </a:p>
        </p:txBody>
      </p:sp>
      <p:sp>
        <p:nvSpPr>
          <p:cNvPr id="4" name="Content Placeholder 2"/>
          <p:cNvSpPr>
            <a:spLocks/>
          </p:cNvSpPr>
          <p:nvPr/>
        </p:nvSpPr>
        <p:spPr bwMode="auto">
          <a:xfrm>
            <a:off x="609600" y="4343400"/>
            <a:ext cx="792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spcAft>
                <a:spcPts val="600"/>
              </a:spcAft>
              <a:buClr>
                <a:schemeClr val="tx2"/>
              </a:buClr>
              <a:buFont typeface="Arial" charset="0"/>
              <a:buNone/>
            </a:pPr>
            <a:endParaRPr lang="en-US" sz="2200" dirty="0">
              <a:latin typeface="Calibri" pitchFamily="34" charset="0"/>
            </a:endParaRPr>
          </a:p>
          <a:p>
            <a:pPr algn="ctr">
              <a:lnSpc>
                <a:spcPct val="90000"/>
              </a:lnSpc>
              <a:spcBef>
                <a:spcPct val="20000"/>
              </a:spcBef>
              <a:spcAft>
                <a:spcPts val="600"/>
              </a:spcAft>
              <a:buClr>
                <a:schemeClr val="tx2"/>
              </a:buClr>
              <a:buFont typeface="Arial" charset="0"/>
              <a:buNone/>
            </a:pPr>
            <a:r>
              <a:rPr lang="en-US" sz="2200" dirty="0">
                <a:latin typeface="Calibri" pitchFamily="34" charset="0"/>
              </a:rPr>
              <a:t>TWO SETS OF GUIDELINES ARE AVAILABLE FOR SCREENING AND EVALUATING FITNESS FOR DUTY</a:t>
            </a:r>
          </a:p>
          <a:p>
            <a:pPr algn="ctr">
              <a:lnSpc>
                <a:spcPct val="90000"/>
              </a:lnSpc>
              <a:spcBef>
                <a:spcPct val="20000"/>
              </a:spcBef>
              <a:spcAft>
                <a:spcPts val="600"/>
              </a:spcAft>
              <a:buClr>
                <a:schemeClr val="tx2"/>
              </a:buClr>
              <a:buFont typeface="Arial" charset="0"/>
              <a:buNone/>
            </a:pPr>
            <a:r>
              <a:rPr lang="en-US" sz="2200" dirty="0" smtClean="0">
                <a:solidFill>
                  <a:srgbClr val="FF0000"/>
                </a:solidFill>
                <a:latin typeface="Calibri" pitchFamily="34" charset="0"/>
              </a:rPr>
              <a:t>NOT ENOUGH DRIVERS ARE </a:t>
            </a:r>
            <a:r>
              <a:rPr lang="en-US" sz="2200" dirty="0">
                <a:solidFill>
                  <a:srgbClr val="FF0000"/>
                </a:solidFill>
                <a:latin typeface="Calibri" pitchFamily="34" charset="0"/>
              </a:rPr>
              <a:t>GETTING </a:t>
            </a:r>
            <a:r>
              <a:rPr lang="en-US" sz="2200" dirty="0" smtClean="0">
                <a:solidFill>
                  <a:srgbClr val="FF0000"/>
                </a:solidFill>
                <a:latin typeface="Calibri" pitchFamily="34" charset="0"/>
              </a:rPr>
              <a:t>HELPED</a:t>
            </a:r>
            <a:endParaRPr lang="en-US" sz="2200" dirty="0">
              <a:solidFill>
                <a:srgbClr val="FF0000"/>
              </a:solidFill>
              <a:latin typeface="Calibri" pitchFamily="34" charset="0"/>
            </a:endParaRPr>
          </a:p>
        </p:txBody>
      </p:sp>
      <p:sp>
        <p:nvSpPr>
          <p:cNvPr id="5" name="Content Placeholder 2"/>
          <p:cNvSpPr>
            <a:spLocks/>
          </p:cNvSpPr>
          <p:nvPr/>
        </p:nvSpPr>
        <p:spPr bwMode="auto">
          <a:xfrm>
            <a:off x="4876800" y="1524000"/>
            <a:ext cx="358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spcAft>
                <a:spcPts val="600"/>
              </a:spcAft>
              <a:buClr>
                <a:schemeClr val="tx2"/>
              </a:buClr>
              <a:buFont typeface="Arial" charset="0"/>
              <a:buChar char="•"/>
            </a:pPr>
            <a:r>
              <a:rPr lang="en-US" sz="2200">
                <a:latin typeface="Calibri" pitchFamily="34" charset="0"/>
              </a:rPr>
              <a:t>CPAP TREATMENT IS</a:t>
            </a:r>
          </a:p>
          <a:p>
            <a:pPr marL="742950" lvl="1" indent="-285750">
              <a:lnSpc>
                <a:spcPct val="90000"/>
              </a:lnSpc>
              <a:spcBef>
                <a:spcPct val="20000"/>
              </a:spcBef>
              <a:spcAft>
                <a:spcPts val="600"/>
              </a:spcAft>
              <a:buClr>
                <a:schemeClr val="tx2"/>
              </a:buClr>
              <a:buFont typeface="Arial" charset="0"/>
              <a:buChar char="•"/>
            </a:pPr>
            <a:r>
              <a:rPr lang="en-US" sz="2200">
                <a:latin typeface="Calibri" pitchFamily="34" charset="0"/>
              </a:rPr>
              <a:t>INEXPENSIVE </a:t>
            </a:r>
          </a:p>
          <a:p>
            <a:pPr marL="742950" lvl="1" indent="-285750">
              <a:lnSpc>
                <a:spcPct val="90000"/>
              </a:lnSpc>
              <a:spcBef>
                <a:spcPct val="20000"/>
              </a:spcBef>
              <a:spcAft>
                <a:spcPts val="600"/>
              </a:spcAft>
              <a:buClr>
                <a:schemeClr val="tx2"/>
              </a:buClr>
              <a:buFont typeface="Arial" charset="0"/>
              <a:buChar char="•"/>
            </a:pPr>
            <a:r>
              <a:rPr lang="en-US" sz="2200">
                <a:latin typeface="Calibri" pitchFamily="34" charset="0"/>
              </a:rPr>
              <a:t>ACCESSIBLE</a:t>
            </a:r>
          </a:p>
          <a:p>
            <a:pPr marL="742950" lvl="1" indent="-285750">
              <a:lnSpc>
                <a:spcPct val="90000"/>
              </a:lnSpc>
              <a:spcBef>
                <a:spcPct val="20000"/>
              </a:spcBef>
              <a:spcAft>
                <a:spcPts val="600"/>
              </a:spcAft>
              <a:buClr>
                <a:schemeClr val="tx2"/>
              </a:buClr>
              <a:buFont typeface="Arial" charset="0"/>
              <a:buChar char="•"/>
            </a:pPr>
            <a:r>
              <a:rPr lang="en-US" sz="2200">
                <a:latin typeface="Calibri" pitchFamily="34" charset="0"/>
              </a:rPr>
              <a:t>REDUCES CRASHES AND LOWERS COSTS</a:t>
            </a:r>
          </a:p>
          <a:p>
            <a:pPr marL="742950" lvl="1" indent="-285750">
              <a:lnSpc>
                <a:spcPct val="90000"/>
              </a:lnSpc>
              <a:spcBef>
                <a:spcPct val="20000"/>
              </a:spcBef>
              <a:spcAft>
                <a:spcPts val="600"/>
              </a:spcAft>
              <a:buClr>
                <a:schemeClr val="tx2"/>
              </a:buClr>
              <a:buFont typeface="Arial" charset="0"/>
              <a:buChar char="•"/>
            </a:pPr>
            <a:r>
              <a:rPr lang="en-US" sz="2200">
                <a:latin typeface="Calibri" pitchFamily="34" charset="0"/>
              </a:rPr>
              <a:t>TRACKABLE IN REAL-TIME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bwMode="auto">
          <a:xfrm>
            <a:off x="2895600" y="609600"/>
            <a:ext cx="3810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4600" cap="none" smtClean="0"/>
              <a:t>WHAT NEXT?</a:t>
            </a:r>
          </a:p>
        </p:txBody>
      </p:sp>
      <p:pic>
        <p:nvPicPr>
          <p:cNvPr id="890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100" y="1447800"/>
            <a:ext cx="39751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4"/>
            <p:extLst>
              <p:ext uri="{D42A27DB-BD31-4B8C-83A1-F6EECF244321}">
                <p14:modId xmlns:p14="http://schemas.microsoft.com/office/powerpoint/2010/main" val="1696243745"/>
              </p:ext>
            </p:extLst>
          </p:nvPr>
        </p:nvGraphicFramePr>
        <p:xfrm>
          <a:off x="228600" y="1600200"/>
          <a:ext cx="8915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609600" y="274638"/>
            <a:ext cx="7924800" cy="1143000"/>
          </a:xfrm>
        </p:spPr>
        <p:txBody>
          <a:bodyPr/>
          <a:lstStyle/>
          <a:p>
            <a:r>
              <a:rPr lang="en-US" dirty="0" smtClean="0"/>
              <a:t>TIMELINE OF EVENTS LEADING TO CRASH</a:t>
            </a:r>
            <a:endParaRPr lang="en-US" dirty="0"/>
          </a:p>
        </p:txBody>
      </p:sp>
      <p:sp>
        <p:nvSpPr>
          <p:cNvPr id="7" name="Text Box 4"/>
          <p:cNvSpPr txBox="1">
            <a:spLocks noChangeArrowheads="1"/>
          </p:cNvSpPr>
          <p:nvPr/>
        </p:nvSpPr>
        <p:spPr bwMode="auto">
          <a:xfrm>
            <a:off x="4556125" y="6459538"/>
            <a:ext cx="42148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http://www.awakeinphilly.org/Legal/Engum/26July2000TNaccident.shtml</a:t>
            </a:r>
          </a:p>
        </p:txBody>
      </p:sp>
    </p:spTree>
    <p:extLst>
      <p:ext uri="{BB962C8B-B14F-4D97-AF65-F5344CB8AC3E}">
        <p14:creationId xmlns:p14="http://schemas.microsoft.com/office/powerpoint/2010/main" val="16791340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524000"/>
            <a:ext cx="3733800" cy="4114800"/>
          </a:xfrm>
        </p:spPr>
        <p:txBody>
          <a:bodyPr wrap="square" numCol="1" anchor="t" anchorCtr="0" compatLnSpc="1">
            <a:prstTxWarp prst="textNoShape">
              <a:avLst/>
            </a:prstTxWarp>
            <a:normAutofit/>
          </a:bodyPr>
          <a:lstStyle/>
          <a:p>
            <a:pPr>
              <a:buFont typeface="Arial" charset="0"/>
              <a:buNone/>
            </a:pPr>
            <a:r>
              <a:rPr lang="en-US" sz="2400" smtClean="0"/>
              <a:t>Allan Pack, MD, PhD</a:t>
            </a:r>
          </a:p>
          <a:p>
            <a:pPr>
              <a:buFont typeface="Arial" charset="0"/>
              <a:buNone/>
            </a:pPr>
            <a:r>
              <a:rPr lang="en-US" sz="2400" smtClean="0"/>
              <a:t>Greg Maislin, MS, MA</a:t>
            </a:r>
          </a:p>
          <a:p>
            <a:pPr>
              <a:buFont typeface="Arial" charset="0"/>
              <a:buNone/>
            </a:pPr>
            <a:r>
              <a:rPr lang="en-US" sz="2400" smtClean="0"/>
              <a:t>Sharon Hurley, BA</a:t>
            </a:r>
          </a:p>
          <a:p>
            <a:pPr>
              <a:buFont typeface="Arial" charset="0"/>
              <a:buNone/>
            </a:pPr>
            <a:r>
              <a:rPr lang="en-US" sz="2400" smtClean="0"/>
              <a:t>Lindsay Wick, MS</a:t>
            </a:r>
          </a:p>
          <a:p>
            <a:pPr>
              <a:buFont typeface="Arial" charset="0"/>
              <a:buNone/>
            </a:pPr>
            <a:r>
              <a:rPr lang="en-US" sz="2400" smtClean="0"/>
              <a:t>Christian Morales, MD</a:t>
            </a:r>
          </a:p>
          <a:p>
            <a:pPr>
              <a:buFont typeface="Arial" charset="0"/>
              <a:buNone/>
            </a:pPr>
            <a:r>
              <a:rPr lang="en-US" sz="2400" smtClean="0"/>
              <a:t>Kim Halscheid, BA</a:t>
            </a:r>
          </a:p>
        </p:txBody>
      </p:sp>
      <p:sp>
        <p:nvSpPr>
          <p:cNvPr id="5" name="Content Placeholder 4"/>
          <p:cNvSpPr>
            <a:spLocks noGrp="1"/>
          </p:cNvSpPr>
          <p:nvPr>
            <p:ph sz="quarter" idx="14"/>
          </p:nvPr>
        </p:nvSpPr>
        <p:spPr>
          <a:xfrm>
            <a:off x="4800600" y="1524000"/>
            <a:ext cx="3733800" cy="2895600"/>
          </a:xfrm>
        </p:spPr>
        <p:txBody>
          <a:bodyPr wrap="square" numCol="1" anchor="t" anchorCtr="0" compatLnSpc="1">
            <a:prstTxWarp prst="textNoShape">
              <a:avLst/>
            </a:prstTxWarp>
            <a:noAutofit/>
          </a:bodyPr>
          <a:lstStyle/>
          <a:p>
            <a:pPr>
              <a:buFont typeface="Arial" charset="0"/>
              <a:buNone/>
            </a:pPr>
            <a:r>
              <a:rPr lang="en-US" sz="2400" dirty="0" smtClean="0"/>
              <a:t>Sleep Lab Technologists</a:t>
            </a:r>
          </a:p>
          <a:p>
            <a:pPr>
              <a:buFont typeface="Arial" charset="0"/>
              <a:buNone/>
            </a:pPr>
            <a:r>
              <a:rPr lang="en-US" sz="2400" dirty="0" smtClean="0"/>
              <a:t>Beth Staley</a:t>
            </a:r>
          </a:p>
          <a:p>
            <a:pPr>
              <a:buFont typeface="Arial" charset="0"/>
              <a:buNone/>
            </a:pPr>
            <a:r>
              <a:rPr lang="en-US" sz="2400" dirty="0" smtClean="0"/>
              <a:t>William Wieland</a:t>
            </a:r>
          </a:p>
          <a:p>
            <a:pPr>
              <a:buFont typeface="Arial" charset="0"/>
              <a:buNone/>
            </a:pPr>
            <a:r>
              <a:rPr lang="en-US" sz="2400" dirty="0" err="1" smtClean="0"/>
              <a:t>Haideliza</a:t>
            </a:r>
            <a:r>
              <a:rPr lang="en-US" sz="2400" dirty="0" smtClean="0"/>
              <a:t> Soto - Calderon </a:t>
            </a:r>
          </a:p>
          <a:p>
            <a:pPr>
              <a:buFont typeface="Arial" charset="0"/>
              <a:buNone/>
            </a:pPr>
            <a:r>
              <a:rPr lang="en-US" sz="2400" dirty="0" smtClean="0"/>
              <a:t>Funding sources</a:t>
            </a:r>
          </a:p>
          <a:p>
            <a:r>
              <a:rPr lang="en-US" sz="2400" dirty="0" smtClean="0"/>
              <a:t>FMCSA</a:t>
            </a:r>
          </a:p>
          <a:p>
            <a:r>
              <a:rPr lang="en-US" sz="2400" dirty="0" smtClean="0"/>
              <a:t>NIOSH/CDC </a:t>
            </a:r>
          </a:p>
          <a:p>
            <a:pPr marL="0" indent="0">
              <a:buNone/>
            </a:pPr>
            <a:r>
              <a:rPr lang="en-US" sz="2400" dirty="0" smtClean="0"/>
              <a:t>     R01 OH-009149-3</a:t>
            </a:r>
          </a:p>
          <a:p>
            <a:endParaRPr lang="en-US" sz="2400" dirty="0" smtClean="0"/>
          </a:p>
        </p:txBody>
      </p:sp>
      <p:sp>
        <p:nvSpPr>
          <p:cNvPr id="2" name="Title 1"/>
          <p:cNvSpPr>
            <a:spLocks noGrp="1"/>
          </p:cNvSpPr>
          <p:nvPr>
            <p:ph type="title"/>
          </p:nvPr>
        </p:nvSpPr>
        <p:spPr/>
        <p:txBody>
          <a:bodyPr/>
          <a:lstStyle/>
          <a:p>
            <a:pPr fontAlgn="auto">
              <a:spcAft>
                <a:spcPts val="0"/>
              </a:spcAft>
              <a:defRPr/>
            </a:pPr>
            <a:r>
              <a:rPr lang="en-US" sz="4000" dirty="0" smtClean="0"/>
              <a:t>acknowledgements</a:t>
            </a:r>
            <a:endParaRPr lang="en-US" sz="4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05200" y="2057400"/>
            <a:ext cx="2286000" cy="1401763"/>
          </a:xfrm>
        </p:spPr>
        <p:txBody>
          <a:bodyPr/>
          <a:lstStyle/>
          <a:p>
            <a:pPr fontAlgn="auto">
              <a:spcAft>
                <a:spcPts val="0"/>
              </a:spcAft>
              <a:defRPr/>
            </a:pPr>
            <a:r>
              <a:rPr lang="en-US" dirty="0" smtClean="0"/>
              <a:t>Questions?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Criteria for POPULATION screening</a:t>
            </a:r>
            <a:endParaRPr lang="en-US" dirty="0"/>
          </a:p>
        </p:txBody>
      </p:sp>
      <p:sp>
        <p:nvSpPr>
          <p:cNvPr id="3" name="Content Placeholder 2"/>
          <p:cNvSpPr>
            <a:spLocks noGrp="1"/>
          </p:cNvSpPr>
          <p:nvPr>
            <p:ph sz="quarter" idx="13"/>
          </p:nvPr>
        </p:nvSpPr>
        <p:spPr/>
        <p:txBody>
          <a:bodyPr>
            <a:normAutofit/>
          </a:bodyPr>
          <a:lstStyle/>
          <a:p>
            <a:r>
              <a:rPr lang="en-US" sz="3200" dirty="0" smtClean="0"/>
              <a:t>High prevalence</a:t>
            </a:r>
          </a:p>
          <a:p>
            <a:r>
              <a:rPr lang="en-US" sz="3200" dirty="0" smtClean="0"/>
              <a:t>Associated with adverse consequences</a:t>
            </a:r>
          </a:p>
          <a:p>
            <a:r>
              <a:rPr lang="en-US" sz="3200" dirty="0" smtClean="0"/>
              <a:t>Long interval between symptom onset and the development of adverse consequences</a:t>
            </a:r>
          </a:p>
          <a:p>
            <a:r>
              <a:rPr lang="en-US" sz="3200" dirty="0" smtClean="0"/>
              <a:t>Identifiable in the latent stage</a:t>
            </a:r>
          </a:p>
          <a:p>
            <a:r>
              <a:rPr lang="en-US" sz="3200" dirty="0" smtClean="0"/>
              <a:t>Effective treatment is available</a:t>
            </a:r>
            <a:endParaRPr lang="en-US" sz="3200" dirty="0"/>
          </a:p>
        </p:txBody>
      </p:sp>
      <p:sp>
        <p:nvSpPr>
          <p:cNvPr id="4" name="Text Box 7"/>
          <p:cNvSpPr txBox="1">
            <a:spLocks noChangeArrowheads="1"/>
          </p:cNvSpPr>
          <p:nvPr/>
        </p:nvSpPr>
        <p:spPr bwMode="auto">
          <a:xfrm>
            <a:off x="6841194" y="6459379"/>
            <a:ext cx="154080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err="1" smtClean="0"/>
              <a:t>Baumel</a:t>
            </a:r>
            <a:r>
              <a:rPr lang="en-US" sz="1000" dirty="0" smtClean="0"/>
              <a:t>, AJRCCM 1994</a:t>
            </a:r>
            <a:endParaRPr lang="en-US" sz="1000" dirty="0"/>
          </a:p>
        </p:txBody>
      </p:sp>
    </p:spTree>
    <p:extLst>
      <p:ext uri="{BB962C8B-B14F-4D97-AF65-F5344CB8AC3E}">
        <p14:creationId xmlns:p14="http://schemas.microsoft.com/office/powerpoint/2010/main" val="110341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0"/>
            <a:ext cx="7924800" cy="1143000"/>
          </a:xfrm>
        </p:spPr>
        <p:txBody>
          <a:bodyPr/>
          <a:lstStyle/>
          <a:p>
            <a:pPr fontAlgn="auto">
              <a:spcAft>
                <a:spcPts val="0"/>
              </a:spcAft>
              <a:defRPr/>
            </a:pPr>
            <a:r>
              <a:rPr lang="en-US" sz="4000" dirty="0" smtClean="0"/>
              <a:t>outline</a:t>
            </a:r>
            <a:endParaRPr lang="en-US" sz="4000" dirty="0"/>
          </a:p>
        </p:txBody>
      </p:sp>
      <p:sp>
        <p:nvSpPr>
          <p:cNvPr id="3" name="Content Placeholder 2"/>
          <p:cNvSpPr>
            <a:spLocks noGrp="1"/>
          </p:cNvSpPr>
          <p:nvPr>
            <p:ph sz="quarter" idx="4294967295"/>
          </p:nvPr>
        </p:nvSpPr>
        <p:spPr>
          <a:xfrm>
            <a:off x="609600" y="1143000"/>
            <a:ext cx="7924800" cy="4114800"/>
          </a:xfrm>
        </p:spPr>
        <p:txBody>
          <a:bodyPr wrap="square" numCol="1" anchor="t" anchorCtr="0" compatLnSpc="1">
            <a:prstTxWarp prst="textNoShape">
              <a:avLst/>
            </a:prstTxWarp>
            <a:noAutofit/>
          </a:bodyPr>
          <a:lstStyle/>
          <a:p>
            <a:r>
              <a:rPr lang="en-US" sz="3400" dirty="0" smtClean="0"/>
              <a:t>Symptoms, prevalence, risk factors </a:t>
            </a:r>
          </a:p>
          <a:p>
            <a:r>
              <a:rPr lang="en-US" sz="3400" dirty="0"/>
              <a:t>C</a:t>
            </a:r>
            <a:r>
              <a:rPr lang="en-US" sz="3400" dirty="0" smtClean="0"/>
              <a:t>onsequences</a:t>
            </a:r>
          </a:p>
          <a:p>
            <a:r>
              <a:rPr lang="en-US" sz="3400" dirty="0" smtClean="0"/>
              <a:t>Diagnosis</a:t>
            </a:r>
          </a:p>
          <a:p>
            <a:r>
              <a:rPr lang="en-US" sz="3400" dirty="0" smtClean="0"/>
              <a:t>Treatment</a:t>
            </a:r>
          </a:p>
          <a:p>
            <a:r>
              <a:rPr lang="en-US" sz="3400" dirty="0" smtClean="0"/>
              <a:t>Industry initiatives</a:t>
            </a:r>
          </a:p>
          <a:p>
            <a:r>
              <a:rPr lang="en-US" sz="3400" dirty="0" smtClean="0"/>
              <a:t>Available guidelines</a:t>
            </a:r>
          </a:p>
          <a:p>
            <a:r>
              <a:rPr lang="en-US" sz="3400" dirty="0" smtClean="0"/>
              <a:t>Recommendations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000" cap="none" smtClean="0"/>
              <a:t>WHAT IS SLEEP APNEA?</a:t>
            </a:r>
          </a:p>
        </p:txBody>
      </p:sp>
      <p:pic>
        <p:nvPicPr>
          <p:cNvPr id="108548" name="Picture 4" descr="sleep_apn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14600"/>
            <a:ext cx="4343400" cy="2833688"/>
          </a:xfrm>
          <a:prstGeom prst="rect">
            <a:avLst/>
          </a:prstGeom>
          <a:noFill/>
          <a:extLst>
            <a:ext uri="{909E8E84-426E-40DD-AFC4-6F175D3DCCD1}">
              <a14:hiddenFill xmlns:a14="http://schemas.microsoft.com/office/drawing/2010/main">
                <a:solidFill>
                  <a:srgbClr val="FFFFFF"/>
                </a:solidFill>
              </a14:hiddenFill>
            </a:ext>
          </a:extLst>
        </p:spPr>
      </p:pic>
      <p:pic>
        <p:nvPicPr>
          <p:cNvPr id="108549" name="Picture 5" descr="n5551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25713"/>
            <a:ext cx="4343400" cy="2832100"/>
          </a:xfrm>
          <a:prstGeom prst="rect">
            <a:avLst/>
          </a:prstGeom>
          <a:noFill/>
          <a:extLst>
            <a:ext uri="{909E8E84-426E-40DD-AFC4-6F175D3DCCD1}">
              <a14:hiddenFill xmlns:a14="http://schemas.microsoft.com/office/drawing/2010/main">
                <a:solidFill>
                  <a:srgbClr val="FFFFFF"/>
                </a:solidFill>
              </a14:hiddenFill>
            </a:ext>
          </a:extLst>
        </p:spPr>
      </p:pic>
      <p:sp>
        <p:nvSpPr>
          <p:cNvPr id="108550" name="Text Box 6"/>
          <p:cNvSpPr txBox="1">
            <a:spLocks noChangeArrowheads="1"/>
          </p:cNvSpPr>
          <p:nvPr/>
        </p:nvSpPr>
        <p:spPr bwMode="auto">
          <a:xfrm>
            <a:off x="350838" y="6045200"/>
            <a:ext cx="3763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http://content.revolutionhealth.com/contentimages/n5551303.jpg</a:t>
            </a:r>
          </a:p>
        </p:txBody>
      </p:sp>
      <p:sp>
        <p:nvSpPr>
          <p:cNvPr id="108551" name="Text Box 7"/>
          <p:cNvSpPr txBox="1">
            <a:spLocks noChangeArrowheads="1"/>
          </p:cNvSpPr>
          <p:nvPr/>
        </p:nvSpPr>
        <p:spPr bwMode="auto">
          <a:xfrm>
            <a:off x="5567363" y="6019800"/>
            <a:ext cx="2738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http://www.thetmjcenter.com/sleep_apnea.jpg</a:t>
            </a:r>
          </a:p>
        </p:txBody>
      </p:sp>
      <p:sp>
        <p:nvSpPr>
          <p:cNvPr id="2" name="TextBox 1"/>
          <p:cNvSpPr txBox="1"/>
          <p:nvPr/>
        </p:nvSpPr>
        <p:spPr>
          <a:xfrm>
            <a:off x="2046957" y="5410200"/>
            <a:ext cx="1001043" cy="369332"/>
          </a:xfrm>
          <a:prstGeom prst="rect">
            <a:avLst/>
          </a:prstGeom>
          <a:noFill/>
        </p:spPr>
        <p:txBody>
          <a:bodyPr wrap="none" rtlCol="0">
            <a:spAutoFit/>
          </a:bodyPr>
          <a:lstStyle/>
          <a:p>
            <a:r>
              <a:rPr lang="en-US" dirty="0" smtClean="0"/>
              <a:t>AWAKE</a:t>
            </a:r>
            <a:endParaRPr lang="en-US" dirty="0"/>
          </a:p>
        </p:txBody>
      </p:sp>
      <p:sp>
        <p:nvSpPr>
          <p:cNvPr id="8" name="TextBox 7"/>
          <p:cNvSpPr txBox="1"/>
          <p:nvPr/>
        </p:nvSpPr>
        <p:spPr>
          <a:xfrm>
            <a:off x="6553200" y="5410200"/>
            <a:ext cx="1082348" cy="369332"/>
          </a:xfrm>
          <a:prstGeom prst="rect">
            <a:avLst/>
          </a:prstGeom>
          <a:noFill/>
        </p:spPr>
        <p:txBody>
          <a:bodyPr wrap="none" rtlCol="0">
            <a:spAutoFit/>
          </a:bodyPr>
          <a:lstStyle/>
          <a:p>
            <a:r>
              <a:rPr lang="en-US" dirty="0" smtClean="0"/>
              <a:t>ASLEEP</a:t>
            </a:r>
            <a:endParaRPr lang="en-US" dirty="0"/>
          </a:p>
        </p:txBody>
      </p:sp>
      <p:sp>
        <p:nvSpPr>
          <p:cNvPr id="3" name="TextBox 2"/>
          <p:cNvSpPr txBox="1"/>
          <p:nvPr/>
        </p:nvSpPr>
        <p:spPr>
          <a:xfrm>
            <a:off x="6260755" y="1447800"/>
            <a:ext cx="1351652" cy="923330"/>
          </a:xfrm>
          <a:prstGeom prst="rect">
            <a:avLst/>
          </a:prstGeom>
          <a:noFill/>
        </p:spPr>
        <p:txBody>
          <a:bodyPr wrap="none" rtlCol="0">
            <a:spAutoFit/>
          </a:bodyPr>
          <a:lstStyle/>
          <a:p>
            <a:r>
              <a:rPr lang="en-US" dirty="0" smtClean="0"/>
              <a:t>Snoring</a:t>
            </a:r>
          </a:p>
          <a:p>
            <a:r>
              <a:rPr lang="en-US" dirty="0" smtClean="0"/>
              <a:t>Hypopneas</a:t>
            </a:r>
          </a:p>
          <a:p>
            <a:r>
              <a:rPr lang="en-US" dirty="0" smtClean="0"/>
              <a:t>Apneas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IS SLEEP APNEA?</a:t>
            </a:r>
            <a:endParaRPr lang="en-US" dirty="0"/>
          </a:p>
        </p:txBody>
      </p:sp>
      <p:sp>
        <p:nvSpPr>
          <p:cNvPr id="3" name="Content Placeholder 2"/>
          <p:cNvSpPr>
            <a:spLocks noGrp="1"/>
          </p:cNvSpPr>
          <p:nvPr>
            <p:ph sz="quarter" idx="13"/>
          </p:nvPr>
        </p:nvSpPr>
        <p:spPr>
          <a:xfrm>
            <a:off x="609600" y="1600200"/>
            <a:ext cx="7924800" cy="914400"/>
          </a:xfrm>
        </p:spPr>
        <p:txBody>
          <a:bodyPr>
            <a:normAutofit lnSpcReduction="10000"/>
          </a:bodyPr>
          <a:lstStyle/>
          <a:p>
            <a:pPr algn="ctr" fontAlgn="auto">
              <a:buFont typeface="Arial" pitchFamily="34" charset="0"/>
              <a:buNone/>
              <a:defRPr/>
            </a:pPr>
            <a:r>
              <a:rPr lang="en-US" dirty="0" smtClean="0"/>
              <a:t>Recurrent stops in breathing (apneas) or </a:t>
            </a:r>
          </a:p>
          <a:p>
            <a:pPr algn="ctr" fontAlgn="auto">
              <a:buFont typeface="Arial" pitchFamily="34" charset="0"/>
              <a:buNone/>
              <a:defRPr/>
            </a:pPr>
            <a:r>
              <a:rPr lang="en-US" dirty="0" smtClean="0"/>
              <a:t>decrements in airflow (hypopneas) during sleep</a:t>
            </a:r>
          </a:p>
        </p:txBody>
      </p:sp>
      <p:sp>
        <p:nvSpPr>
          <p:cNvPr id="16387" name="TextBox 3"/>
          <p:cNvSpPr txBox="1">
            <a:spLocks noChangeArrowheads="1"/>
          </p:cNvSpPr>
          <p:nvPr/>
        </p:nvSpPr>
        <p:spPr bwMode="auto">
          <a:xfrm>
            <a:off x="990600" y="2994005"/>
            <a:ext cx="28948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dirty="0"/>
              <a:t>Fall in oxygen level</a:t>
            </a:r>
          </a:p>
          <a:p>
            <a:pPr algn="ctr"/>
            <a:r>
              <a:rPr lang="en-US" sz="2800" dirty="0"/>
              <a:t>(hypoxia)</a:t>
            </a:r>
          </a:p>
        </p:txBody>
      </p:sp>
      <p:sp>
        <p:nvSpPr>
          <p:cNvPr id="16388" name="TextBox 4"/>
          <p:cNvSpPr txBox="1">
            <a:spLocks noChangeArrowheads="1"/>
          </p:cNvSpPr>
          <p:nvPr/>
        </p:nvSpPr>
        <p:spPr bwMode="auto">
          <a:xfrm>
            <a:off x="5562600" y="3008293"/>
            <a:ext cx="2209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a:t>Arousal from sleep</a:t>
            </a:r>
          </a:p>
        </p:txBody>
      </p:sp>
      <p:sp>
        <p:nvSpPr>
          <p:cNvPr id="16389" name="TextBox 5"/>
          <p:cNvSpPr txBox="1">
            <a:spLocks noChangeArrowheads="1"/>
          </p:cNvSpPr>
          <p:nvPr/>
        </p:nvSpPr>
        <p:spPr bwMode="auto">
          <a:xfrm>
            <a:off x="382330" y="4419600"/>
            <a:ext cx="342767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a:t>  - high blood pressure</a:t>
            </a:r>
          </a:p>
          <a:p>
            <a:r>
              <a:rPr lang="en-US" sz="2800"/>
              <a:t>  - heart attack</a:t>
            </a:r>
          </a:p>
          <a:p>
            <a:r>
              <a:rPr lang="en-US" sz="2800"/>
              <a:t>  - stroke</a:t>
            </a:r>
          </a:p>
        </p:txBody>
      </p:sp>
      <p:sp>
        <p:nvSpPr>
          <p:cNvPr id="16390" name="TextBox 6"/>
          <p:cNvSpPr txBox="1">
            <a:spLocks noChangeArrowheads="1"/>
          </p:cNvSpPr>
          <p:nvPr/>
        </p:nvSpPr>
        <p:spPr bwMode="auto">
          <a:xfrm>
            <a:off x="5064745" y="4495800"/>
            <a:ext cx="35728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err="1"/>
              <a:t>Neuro</a:t>
            </a:r>
            <a:r>
              <a:rPr lang="en-US" sz="2800" dirty="0"/>
              <a:t>-cognitive effects</a:t>
            </a:r>
          </a:p>
          <a:p>
            <a:r>
              <a:rPr lang="en-US" sz="2800" dirty="0"/>
              <a:t> </a:t>
            </a:r>
            <a:r>
              <a:rPr lang="en-US" sz="2800" b="1" dirty="0"/>
              <a:t>SLEEPINESS</a:t>
            </a:r>
            <a:endParaRPr lang="en-US" sz="2800" dirty="0"/>
          </a:p>
          <a:p>
            <a:r>
              <a:rPr lang="en-US" sz="2800" dirty="0"/>
              <a:t>  - </a:t>
            </a:r>
            <a:r>
              <a:rPr lang="en-US" sz="2800" dirty="0">
                <a:solidFill>
                  <a:srgbClr val="FFFF00"/>
                </a:solidFill>
              </a:rPr>
              <a:t>crash </a:t>
            </a:r>
            <a:r>
              <a:rPr lang="en-US" sz="2800" dirty="0" smtClean="0">
                <a:solidFill>
                  <a:srgbClr val="FFFF00"/>
                </a:solidFill>
              </a:rPr>
              <a:t>risk</a:t>
            </a:r>
            <a:endParaRPr lang="en-US" sz="2800" dirty="0">
              <a:solidFill>
                <a:srgbClr val="FFFF00"/>
              </a:solidFill>
            </a:endParaRPr>
          </a:p>
        </p:txBody>
      </p:sp>
      <p:cxnSp>
        <p:nvCxnSpPr>
          <p:cNvPr id="16" name="Straight Arrow Connector 15"/>
          <p:cNvCxnSpPr>
            <a:stCxn id="3" idx="2"/>
            <a:endCxn id="16388" idx="0"/>
          </p:cNvCxnSpPr>
          <p:nvPr/>
        </p:nvCxnSpPr>
        <p:spPr>
          <a:xfrm>
            <a:off x="4572000" y="2514600"/>
            <a:ext cx="2095500" cy="493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2"/>
            <a:endCxn id="16387" idx="0"/>
          </p:cNvCxnSpPr>
          <p:nvPr/>
        </p:nvCxnSpPr>
        <p:spPr>
          <a:xfrm flipH="1">
            <a:off x="2438016" y="2514600"/>
            <a:ext cx="2133984" cy="479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61966" y="3962400"/>
            <a:ext cx="453234"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6387" idx="2"/>
          </p:cNvCxnSpPr>
          <p:nvPr/>
        </p:nvCxnSpPr>
        <p:spPr>
          <a:xfrm flipH="1">
            <a:off x="2122644" y="3948112"/>
            <a:ext cx="315372" cy="547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6881</TotalTime>
  <Words>3016</Words>
  <Application>Microsoft Office PowerPoint</Application>
  <PresentationFormat>On-screen Show (4:3)</PresentationFormat>
  <Paragraphs>613</Paragraphs>
  <Slides>57</Slides>
  <Notes>13</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Horizon</vt:lpstr>
      <vt:lpstr>SCREENING FOR  OBSTRUCTIVE SLEEP APNEA IN  COMMERCIAL VEHICLE OPERATORS</vt:lpstr>
      <vt:lpstr>My background</vt:lpstr>
      <vt:lpstr>PowerPoint Presentation</vt:lpstr>
      <vt:lpstr>TIMELINE OF EVENTS LEADING TO CRASH</vt:lpstr>
      <vt:lpstr>OUTCOME</vt:lpstr>
      <vt:lpstr>FOUR Criteria for POPULATION screening</vt:lpstr>
      <vt:lpstr>outline</vt:lpstr>
      <vt:lpstr>WHAT IS SLEEP APNEA?</vt:lpstr>
      <vt:lpstr>WHAT IS SLEEP APNEA?</vt:lpstr>
      <vt:lpstr>SYMPTOMS OF OSA</vt:lpstr>
      <vt:lpstr>SELF-REPORTED SYMPTOMS ARE NOT ALWAYS RELIABLE</vt:lpstr>
      <vt:lpstr>Who is at risk for osa?</vt:lpstr>
      <vt:lpstr>EXAMPLE OF AN APNEA</vt:lpstr>
      <vt:lpstr>OSA AND OXYGEN LEVEL DURING SLEEP</vt:lpstr>
      <vt:lpstr>Normal sleep architecture</vt:lpstr>
      <vt:lpstr>sleep architecture during sleep apnea</vt:lpstr>
      <vt:lpstr>APNEAS + HYPOPNEAS       HOURS OF SLEEP</vt:lpstr>
      <vt:lpstr>IS SEVERE SLEEP APNEA COMMON IN COMMERCIAL DRIVERS?</vt:lpstr>
      <vt:lpstr>FOUR Criteria for POPULATION screening</vt:lpstr>
      <vt:lpstr>WHY IS APNEA SO COMMON IN COMMERCIAL DRIVERS?</vt:lpstr>
      <vt:lpstr>OBESITY: A GROWING PROBLEM</vt:lpstr>
      <vt:lpstr>BMI DISTRIBUTION IN TWO COHORTS OF  CDL HOLDERS, 2002 and 2011</vt:lpstr>
      <vt:lpstr>WHY IS OSA IN COMMERCIAL DRIVERS OF PARTICULAR IMPORTANCE?</vt:lpstr>
      <vt:lpstr>SLEEPINESS AND CRASHES IN CMV OPERATORS: 2009</vt:lpstr>
      <vt:lpstr>PowerPoint Presentation</vt:lpstr>
      <vt:lpstr>Cdl holder self-reports</vt:lpstr>
      <vt:lpstr>Estimates of OBJECTIVELY MEASURED SLEEPINESS IN COMMERCIAL DRIVERS</vt:lpstr>
      <vt:lpstr>Estimated Lapses during psychomotor vigilance testing IN COMMERCIAL DRIVERS</vt:lpstr>
      <vt:lpstr>Estimated Divided attention driving errors IN COMMERCIAL DRIVERS</vt:lpstr>
      <vt:lpstr>FOUR Criteria for POPULATION screening</vt:lpstr>
      <vt:lpstr>SLEEP STUDY</vt:lpstr>
      <vt:lpstr>PORTABLE SLEEP STUDY</vt:lpstr>
      <vt:lpstr>RECEIVER OPERATING CHARACTERISTIC CURVE </vt:lpstr>
      <vt:lpstr>Usefulness of SCREENING TOOLS IN PREDICTING SEVERE APNEA in  57 CDL HOLDERS </vt:lpstr>
      <vt:lpstr>FOUR Criteria for POPULATION screening</vt:lpstr>
      <vt:lpstr>TREATMENT OF OSA: CONTINUOUS POSITIVE AIRWAY PRESSURE (CPAP)</vt:lpstr>
      <vt:lpstr>PowerPoint Presentation</vt:lpstr>
      <vt:lpstr>PowerPoint Presentation</vt:lpstr>
      <vt:lpstr>REM REBOUND AFTER CPAP</vt:lpstr>
      <vt:lpstr>treatment for osa</vt:lpstr>
      <vt:lpstr>WHAT ARE THE BENEFITS OF CPAP?</vt:lpstr>
      <vt:lpstr>PowerPoint Presentation</vt:lpstr>
      <vt:lpstr>DATA FROM 9 STUDIES SHOW THAT AFTER CPAP, </vt:lpstr>
      <vt:lpstr>INDUSTRY INITIATIVES: Waste Management, Inc.</vt:lpstr>
      <vt:lpstr>INDUSTRY INITIATIVES: SCHNEIDER TRUCKING N=348 DRIVERS WITH OSA</vt:lpstr>
      <vt:lpstr>INDUSTRY INITIATIVES: JB HUNT</vt:lpstr>
      <vt:lpstr>HOW DO WE KNOW PATIENTS ARE USING CPAP?</vt:lpstr>
      <vt:lpstr>PowerPoint Presentation</vt:lpstr>
      <vt:lpstr>FOUR Criteria for POPULATION screening</vt:lpstr>
      <vt:lpstr>SCREENING AND MANAGEMENT GUIDELINES FOR OSA IN COMMERCIAL DRIVERS</vt:lpstr>
      <vt:lpstr>PowerPoint Presentation</vt:lpstr>
      <vt:lpstr>ARE GUIDELINES ENOUGH?</vt:lpstr>
      <vt:lpstr>SUMMARY</vt:lpstr>
      <vt:lpstr>WHAT NEXT?</vt:lpstr>
      <vt:lpstr>TIMELINE OF EVENTS LEADING TO CRASH</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Obstructive Sleep Apnea in Commercial vehicle operators</dc:title>
  <dc:creator>indira</dc:creator>
  <cp:lastModifiedBy>indira</cp:lastModifiedBy>
  <cp:revision>528</cp:revision>
  <cp:lastPrinted>2011-08-26T05:01:55Z</cp:lastPrinted>
  <dcterms:created xsi:type="dcterms:W3CDTF">2011-08-20T00:10:58Z</dcterms:created>
  <dcterms:modified xsi:type="dcterms:W3CDTF">2011-12-07T13:03:05Z</dcterms:modified>
</cp:coreProperties>
</file>