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8" r:id="rId1"/>
  </p:sldMasterIdLst>
  <p:notesMasterIdLst>
    <p:notesMasterId r:id="rId36"/>
  </p:notesMasterIdLst>
  <p:handoutMasterIdLst>
    <p:handoutMasterId r:id="rId37"/>
  </p:handoutMasterIdLst>
  <p:sldIdLst>
    <p:sldId id="515" r:id="rId2"/>
    <p:sldId id="453" r:id="rId3"/>
    <p:sldId id="507" r:id="rId4"/>
    <p:sldId id="505" r:id="rId5"/>
    <p:sldId id="499" r:id="rId6"/>
    <p:sldId id="470" r:id="rId7"/>
    <p:sldId id="469" r:id="rId8"/>
    <p:sldId id="466" r:id="rId9"/>
    <p:sldId id="458" r:id="rId10"/>
    <p:sldId id="474" r:id="rId11"/>
    <p:sldId id="497" r:id="rId12"/>
    <p:sldId id="475" r:id="rId13"/>
    <p:sldId id="493" r:id="rId14"/>
    <p:sldId id="502" r:id="rId15"/>
    <p:sldId id="459" r:id="rId16"/>
    <p:sldId id="516" r:id="rId17"/>
    <p:sldId id="479" r:id="rId18"/>
    <p:sldId id="480" r:id="rId19"/>
    <p:sldId id="481" r:id="rId20"/>
    <p:sldId id="494" r:id="rId21"/>
    <p:sldId id="500" r:id="rId22"/>
    <p:sldId id="501" r:id="rId23"/>
    <p:sldId id="460" r:id="rId24"/>
    <p:sldId id="513" r:id="rId25"/>
    <p:sldId id="495" r:id="rId26"/>
    <p:sldId id="461" r:id="rId27"/>
    <p:sldId id="491" r:id="rId28"/>
    <p:sldId id="492" r:id="rId29"/>
    <p:sldId id="496" r:id="rId30"/>
    <p:sldId id="503" r:id="rId31"/>
    <p:sldId id="504" r:id="rId32"/>
    <p:sldId id="462" r:id="rId33"/>
    <p:sldId id="509" r:id="rId34"/>
    <p:sldId id="510" r:id="rId3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5pPr>
    <a:lvl6pPr marL="2286000" algn="l" defTabSz="914400" rtl="0" eaLnBrk="1" latinLnBrk="0" hangingPunct="1">
      <a:defRPr kern="1200">
        <a:solidFill>
          <a:schemeClr val="tx1"/>
        </a:solidFill>
        <a:latin typeface="Times New Roman" pitchFamily="18" charset="0"/>
        <a:ea typeface="ＭＳ Ｐゴシック" pitchFamily="34" charset="-128"/>
        <a:cs typeface="Arial" charset="0"/>
      </a:defRPr>
    </a:lvl6pPr>
    <a:lvl7pPr marL="2743200" algn="l" defTabSz="914400" rtl="0" eaLnBrk="1" latinLnBrk="0" hangingPunct="1">
      <a:defRPr kern="1200">
        <a:solidFill>
          <a:schemeClr val="tx1"/>
        </a:solidFill>
        <a:latin typeface="Times New Roman" pitchFamily="18" charset="0"/>
        <a:ea typeface="ＭＳ Ｐゴシック" pitchFamily="34" charset="-128"/>
        <a:cs typeface="Arial" charset="0"/>
      </a:defRPr>
    </a:lvl7pPr>
    <a:lvl8pPr marL="3200400" algn="l" defTabSz="914400" rtl="0" eaLnBrk="1" latinLnBrk="0" hangingPunct="1">
      <a:defRPr kern="1200">
        <a:solidFill>
          <a:schemeClr val="tx1"/>
        </a:solidFill>
        <a:latin typeface="Times New Roman" pitchFamily="18" charset="0"/>
        <a:ea typeface="ＭＳ Ｐゴシック" pitchFamily="34" charset="-128"/>
        <a:cs typeface="Arial" charset="0"/>
      </a:defRPr>
    </a:lvl8pPr>
    <a:lvl9pPr marL="3657600" algn="l" defTabSz="914400" rtl="0" eaLnBrk="1" latinLnBrk="0" hangingPunct="1">
      <a:defRPr kern="1200">
        <a:solidFill>
          <a:schemeClr val="tx1"/>
        </a:solidFill>
        <a:latin typeface="Times New Roman" pitchFamily="18" charset="0"/>
        <a:ea typeface="ＭＳ Ｐゴシック" pitchFamily="34" charset="-128"/>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quelyn Palmer" initials="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000"/>
    <a:srgbClr val="B40000"/>
    <a:srgbClr val="FFCC00"/>
    <a:srgbClr val="003597"/>
    <a:srgbClr val="FF82FF"/>
    <a:srgbClr val="00CC66"/>
    <a:srgbClr val="B2B2B2"/>
    <a:srgbClr val="409EC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7" autoAdjust="0"/>
    <p:restoredTop sz="96568" autoAdjust="0"/>
  </p:normalViewPr>
  <p:slideViewPr>
    <p:cSldViewPr snapToGrid="0">
      <p:cViewPr>
        <p:scale>
          <a:sx n="80" d="100"/>
          <a:sy n="80" d="100"/>
        </p:scale>
        <p:origin x="-1890"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5" d="100"/>
          <a:sy n="55" d="100"/>
        </p:scale>
        <p:origin x="-174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2947"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endParaRPr lang="en-US"/>
          </a:p>
        </p:txBody>
      </p:sp>
      <p:sp>
        <p:nvSpPr>
          <p:cNvPr id="82948"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2949"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fld id="{3E9C7D1E-3ADC-4221-A36A-192E503F0EB6}" type="slidenum">
              <a:rPr lang="en-US"/>
              <a:pPr>
                <a:defRPr/>
              </a:pPr>
              <a:t>‹#›</a:t>
            </a:fld>
            <a:endParaRPr lang="en-US"/>
          </a:p>
        </p:txBody>
      </p:sp>
    </p:spTree>
    <p:extLst>
      <p:ext uri="{BB962C8B-B14F-4D97-AF65-F5344CB8AC3E}">
        <p14:creationId xmlns:p14="http://schemas.microsoft.com/office/powerpoint/2010/main" val="69930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499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2" tIns="46587" rIns="93172" bIns="465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499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499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fld id="{7AE649E1-D76B-4CCE-9221-61CB5BEE9F21}" type="slidenum">
              <a:rPr lang="en-US"/>
              <a:pPr>
                <a:defRPr/>
              </a:pPr>
              <a:t>‹#›</a:t>
            </a:fld>
            <a:endParaRPr lang="en-US"/>
          </a:p>
        </p:txBody>
      </p:sp>
    </p:spTree>
    <p:extLst>
      <p:ext uri="{BB962C8B-B14F-4D97-AF65-F5344CB8AC3E}">
        <p14:creationId xmlns:p14="http://schemas.microsoft.com/office/powerpoint/2010/main" val="4012828353"/>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1pPr>
    <a:lvl2pPr marL="4572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2pPr>
    <a:lvl3pPr marL="9144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3pPr>
    <a:lvl4pPr marL="13716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4pPr>
    <a:lvl5pPr marL="18288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course will</a:t>
            </a:r>
            <a:r>
              <a:rPr lang="en-US" baseline="0" dirty="0" smtClean="0"/>
              <a:t> help you learn how to plan, prepare for and run more effective meetings, as well as how to follow-up and ensure that the decisions and action items from the meeting are completed. We will explore a number of components of successful meetings including:</a:t>
            </a:r>
          </a:p>
          <a:p>
            <a:pPr marL="171450" indent="-171450">
              <a:buFont typeface="Arial" panose="020B0604020202020204" pitchFamily="34" charset="0"/>
              <a:buChar char="•"/>
            </a:pPr>
            <a:r>
              <a:rPr lang="en-US" baseline="0" dirty="0" smtClean="0"/>
              <a:t>Deciding if you should hold a meeting or not</a:t>
            </a:r>
          </a:p>
          <a:p>
            <a:pPr marL="171450" indent="-171450">
              <a:buFont typeface="Arial" panose="020B0604020202020204" pitchFamily="34" charset="0"/>
              <a:buChar char="•"/>
            </a:pPr>
            <a:r>
              <a:rPr lang="en-US" baseline="0" dirty="0" smtClean="0"/>
              <a:t>How to develop a meeting agenda</a:t>
            </a:r>
          </a:p>
          <a:p>
            <a:pPr marL="171450" indent="-171450">
              <a:buFont typeface="Arial" panose="020B0604020202020204" pitchFamily="34" charset="0"/>
              <a:buChar char="•"/>
            </a:pPr>
            <a:r>
              <a:rPr lang="en-US" baseline="0" dirty="0" smtClean="0"/>
              <a:t>Preparing meetings materials</a:t>
            </a:r>
          </a:p>
          <a:p>
            <a:pPr marL="171450" indent="-171450">
              <a:buFont typeface="Arial" panose="020B0604020202020204" pitchFamily="34" charset="0"/>
              <a:buChar char="•"/>
            </a:pPr>
            <a:r>
              <a:rPr lang="en-US" baseline="0" dirty="0" smtClean="0"/>
              <a:t>Managing meeting logistics</a:t>
            </a:r>
          </a:p>
          <a:p>
            <a:pPr marL="171450" indent="-171450">
              <a:buFont typeface="Arial" panose="020B0604020202020204" pitchFamily="34" charset="0"/>
              <a:buChar char="•"/>
            </a:pPr>
            <a:r>
              <a:rPr lang="en-US" baseline="0" dirty="0" smtClean="0"/>
              <a:t>Helping meeting participants make better decisions; and</a:t>
            </a:r>
          </a:p>
          <a:p>
            <a:pPr marL="171450" indent="-171450">
              <a:buFont typeface="Arial" panose="020B0604020202020204" pitchFamily="34" charset="0"/>
              <a:buChar char="•"/>
            </a:pPr>
            <a:r>
              <a:rPr lang="en-US" baseline="0" dirty="0" smtClean="0"/>
              <a:t>Following-up and tracking action items.</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We will talk about tools and techniques you can use before, during and after the meeting.</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a:t>
            </a:fld>
            <a:endParaRPr lang="en-US"/>
          </a:p>
        </p:txBody>
      </p:sp>
    </p:spTree>
    <p:extLst>
      <p:ext uri="{BB962C8B-B14F-4D97-AF65-F5344CB8AC3E}">
        <p14:creationId xmlns:p14="http://schemas.microsoft.com/office/powerpoint/2010/main" val="658346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3850335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eaLnBrk="0" hangingPunct="0">
              <a:defRPr>
                <a:latin typeface="Times New Roman" pitchFamily="18" charset="0"/>
              </a:defRPr>
            </a:lvl1pPr>
          </a:lstStyle>
          <a:p>
            <a:pPr>
              <a:defRPr/>
            </a:pPr>
            <a:fld id="{C28F8018-1935-4D5B-88AA-B68B391FCFFE}" type="datetime1">
              <a:rPr lang="en-US"/>
              <a:pPr>
                <a:defRPr/>
              </a:pPr>
              <a:t>7/18/2014</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eaLnBrk="0" hangingPunct="0">
              <a:defRPr/>
            </a:lvl1pPr>
          </a:lstStyle>
          <a:p>
            <a:pPr>
              <a:defRPr/>
            </a:pPr>
            <a:endParaRPr lang="en-US"/>
          </a:p>
        </p:txBody>
      </p:sp>
    </p:spTree>
    <p:extLst>
      <p:ext uri="{BB962C8B-B14F-4D97-AF65-F5344CB8AC3E}">
        <p14:creationId xmlns:p14="http://schemas.microsoft.com/office/powerpoint/2010/main" val="35974548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598487"/>
          </a:xfrm>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Date Placeholder 4"/>
          <p:cNvSpPr>
            <a:spLocks noGrp="1"/>
          </p:cNvSpPr>
          <p:nvPr>
            <p:ph type="dt" sz="half" idx="19"/>
          </p:nvPr>
        </p:nvSpPr>
        <p:spPr/>
        <p:txBody>
          <a:bodyPr/>
          <a:lstStyle>
            <a:lvl1pPr eaLnBrk="0" hangingPunct="0">
              <a:defRPr>
                <a:latin typeface="Times New Roman" pitchFamily="18" charset="0"/>
              </a:defRPr>
            </a:lvl1pPr>
          </a:lstStyle>
          <a:p>
            <a:pPr>
              <a:defRPr/>
            </a:pPr>
            <a:fld id="{13BF1EC9-53E6-4AD8-8E16-0C0495C1687C}" type="datetime1">
              <a:rPr lang="en-US"/>
              <a:pPr>
                <a:defRPr/>
              </a:pPr>
              <a:t>7/18/2014</a:t>
            </a:fld>
            <a:endParaRPr lang="en-US"/>
          </a:p>
        </p:txBody>
      </p:sp>
      <p:sp>
        <p:nvSpPr>
          <p:cNvPr id="10" name="Footer Placeholder 5"/>
          <p:cNvSpPr>
            <a:spLocks noGrp="1"/>
          </p:cNvSpPr>
          <p:nvPr>
            <p:ph type="ftr" sz="quarter" idx="20"/>
          </p:nvPr>
        </p:nvSpPr>
        <p:spPr/>
        <p:txBody>
          <a:bodyPr/>
          <a:lstStyle>
            <a:lvl1pPr eaLnBrk="0" hangingPunct="0">
              <a:defRPr/>
            </a:lvl1pPr>
          </a:lstStyle>
          <a:p>
            <a:pPr>
              <a:defRPr/>
            </a:pPr>
            <a:endParaRPr lang="en-US"/>
          </a:p>
        </p:txBody>
      </p:sp>
      <p:sp>
        <p:nvSpPr>
          <p:cNvPr id="13" name="Rectangle 12"/>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7" name="Rectangle 16"/>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8"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2125971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696912"/>
          </a:xfrm>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eaLnBrk="0" hangingPunct="0">
              <a:defRPr>
                <a:latin typeface="Times New Roman" pitchFamily="18" charset="0"/>
              </a:defRPr>
            </a:lvl1pPr>
          </a:lstStyle>
          <a:p>
            <a:pPr>
              <a:defRPr/>
            </a:pPr>
            <a:fld id="{18C3D913-86CC-4EB7-B874-C30405742204}" type="datetime1">
              <a:rPr lang="en-US"/>
              <a:pPr>
                <a:defRPr/>
              </a:pPr>
              <a:t>7/18/2014</a:t>
            </a:fld>
            <a:endParaRPr lang="en-US"/>
          </a:p>
        </p:txBody>
      </p:sp>
      <p:sp>
        <p:nvSpPr>
          <p:cNvPr id="6" name="Footer Placeholder 3"/>
          <p:cNvSpPr>
            <a:spLocks noGrp="1"/>
          </p:cNvSpPr>
          <p:nvPr>
            <p:ph type="ftr" sz="quarter" idx="11"/>
          </p:nvPr>
        </p:nvSpPr>
        <p:spPr/>
        <p:txBody>
          <a:bodyPr/>
          <a:lstStyle>
            <a:lvl1pPr eaLnBrk="0" hangingPunct="0">
              <a:defRPr/>
            </a:lvl1pPr>
          </a:lstStyle>
          <a:p>
            <a:pPr>
              <a:defRPr/>
            </a:pPr>
            <a:endParaRPr lang="en-US"/>
          </a:p>
        </p:txBody>
      </p:sp>
      <p:sp>
        <p:nvSpPr>
          <p:cNvPr id="8" name="Rectangle 7"/>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3194387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3" name="Date Placeholder 1"/>
          <p:cNvSpPr>
            <a:spLocks noGrp="1"/>
          </p:cNvSpPr>
          <p:nvPr>
            <p:ph type="dt" sz="half" idx="10"/>
          </p:nvPr>
        </p:nvSpPr>
        <p:spPr/>
        <p:txBody>
          <a:bodyPr/>
          <a:lstStyle>
            <a:lvl1pPr eaLnBrk="0" hangingPunct="0">
              <a:defRPr>
                <a:latin typeface="Times New Roman" pitchFamily="18" charset="0"/>
              </a:defRPr>
            </a:lvl1pPr>
          </a:lstStyle>
          <a:p>
            <a:pPr>
              <a:defRPr/>
            </a:pPr>
            <a:fld id="{BAF89875-41FA-4934-8AB4-D9C8205A72A8}" type="datetime1">
              <a:rPr lang="en-US"/>
              <a:pPr>
                <a:defRPr/>
              </a:pPr>
              <a:t>7/18/2014</a:t>
            </a:fld>
            <a:endParaRPr lang="en-US"/>
          </a:p>
        </p:txBody>
      </p:sp>
      <p:sp>
        <p:nvSpPr>
          <p:cNvPr id="4" name="Footer Placeholder 2"/>
          <p:cNvSpPr>
            <a:spLocks noGrp="1"/>
          </p:cNvSpPr>
          <p:nvPr>
            <p:ph type="ftr" sz="quarter" idx="11"/>
          </p:nvPr>
        </p:nvSpPr>
        <p:spPr/>
        <p:txBody>
          <a:bodyPr/>
          <a:lstStyle>
            <a:lvl1pPr eaLnBrk="0" hangingPunct="0">
              <a:defRPr/>
            </a:lvl1pPr>
          </a:lstStyle>
          <a:p>
            <a:pPr>
              <a:defRPr/>
            </a:pPr>
            <a:endParaRPr lang="en-US"/>
          </a:p>
        </p:txBody>
      </p:sp>
      <p:sp>
        <p:nvSpPr>
          <p:cNvPr id="5" name="Slide Number Placeholder 3"/>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D2DA3B6E-AAFE-45CE-9A31-8EEBDA239566}" type="slidenum">
              <a:rPr lang="en-US"/>
              <a:pPr>
                <a:defRPr/>
              </a:pPr>
              <a:t>‹#›</a:t>
            </a:fld>
            <a:endParaRPr lang="en-US"/>
          </a:p>
        </p:txBody>
      </p:sp>
    </p:spTree>
    <p:extLst>
      <p:ext uri="{BB962C8B-B14F-4D97-AF65-F5344CB8AC3E}">
        <p14:creationId xmlns:p14="http://schemas.microsoft.com/office/powerpoint/2010/main" val="12193682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TextBox 5"/>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eaLnBrk="0" hangingPunct="0">
              <a:defRPr>
                <a:latin typeface="Times New Roman" pitchFamily="18" charset="0"/>
              </a:defRPr>
            </a:lvl1pPr>
          </a:lstStyle>
          <a:p>
            <a:pPr>
              <a:defRPr/>
            </a:pPr>
            <a:fld id="{D0729E17-3AF3-4879-BA57-CAB0A3079BA5}" type="datetime1">
              <a:rPr lang="en-US"/>
              <a:pPr>
                <a:defRPr/>
              </a:pPr>
              <a:t>7/18/2014</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eaLnBrk="0" hangingPunct="0">
              <a:defRPr/>
            </a:lvl1pPr>
          </a:lstStyle>
          <a:p>
            <a:pPr>
              <a:defRPr/>
            </a:pPr>
            <a:endParaRPr lang="en-US"/>
          </a:p>
        </p:txBody>
      </p:sp>
    </p:spTree>
    <p:extLst>
      <p:ext uri="{BB962C8B-B14F-4D97-AF65-F5344CB8AC3E}">
        <p14:creationId xmlns:p14="http://schemas.microsoft.com/office/powerpoint/2010/main" val="3472651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TextBox 5"/>
          <p:cNvSpPr txBox="1">
            <a:spLocks noChangeArrowheads="1"/>
          </p:cNvSpPr>
          <p:nvPr/>
        </p:nvSpPr>
        <p:spPr bwMode="auto">
          <a:xfrm>
            <a:off x="3989388" y="3370263"/>
            <a:ext cx="220662" cy="36988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eaLnBrk="0" hangingPunct="0">
              <a:defRPr>
                <a:latin typeface="Times New Roman" pitchFamily="18" charset="0"/>
              </a:defRPr>
            </a:lvl1pPr>
          </a:lstStyle>
          <a:p>
            <a:pPr>
              <a:defRPr/>
            </a:pPr>
            <a:fld id="{B2C5C230-B44C-4CE8-8BD8-56FA2507557F}" type="datetime1">
              <a:rPr lang="en-US"/>
              <a:pPr>
                <a:defRPr/>
              </a:pPr>
              <a:t>7/18/2014</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eaLnBrk="0" hangingPunct="0">
              <a:defRPr/>
            </a:lvl1pPr>
          </a:lstStyle>
          <a:p>
            <a:pPr>
              <a:defRPr/>
            </a:pPr>
            <a:endParaRPr lang="en-US"/>
          </a:p>
        </p:txBody>
      </p:sp>
      <p:sp>
        <p:nvSpPr>
          <p:cNvPr id="9" name="Slide Number Placeholder 6"/>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3E38B550-3509-4EF6-8AC2-3C4149945FEF}" type="slidenum">
              <a:rPr lang="en-US"/>
              <a:pPr>
                <a:defRPr/>
              </a:pPr>
              <a:t>‹#›</a:t>
            </a:fld>
            <a:endParaRPr lang="en-US"/>
          </a:p>
        </p:txBody>
      </p:sp>
    </p:spTree>
    <p:extLst>
      <p:ext uri="{BB962C8B-B14F-4D97-AF65-F5344CB8AC3E}">
        <p14:creationId xmlns:p14="http://schemas.microsoft.com/office/powerpoint/2010/main" val="22908459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327025" y="4632325"/>
            <a:ext cx="220663" cy="36988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eaLnBrk="0" hangingPunct="0">
              <a:defRPr>
                <a:latin typeface="Times New Roman" pitchFamily="18" charset="0"/>
              </a:defRPr>
            </a:lvl1pPr>
          </a:lstStyle>
          <a:p>
            <a:pPr>
              <a:defRPr/>
            </a:pPr>
            <a:fld id="{0544DD5D-823D-4B10-98F5-893A36F3E29C}" type="datetime1">
              <a:rPr lang="en-US"/>
              <a:pPr>
                <a:defRPr/>
              </a:pPr>
              <a:t>7/18/2014</a:t>
            </a:fld>
            <a:endParaRPr lang="en-US"/>
          </a:p>
        </p:txBody>
      </p:sp>
      <p:sp>
        <p:nvSpPr>
          <p:cNvPr id="9" name="Footer Placeholder 5"/>
          <p:cNvSpPr>
            <a:spLocks noGrp="1"/>
          </p:cNvSpPr>
          <p:nvPr>
            <p:ph type="ftr" sz="quarter" idx="11"/>
          </p:nvPr>
        </p:nvSpPr>
        <p:spPr/>
        <p:txBody>
          <a:bodyPr/>
          <a:lstStyle>
            <a:lvl1pPr eaLnBrk="0" hangingPunct="0">
              <a:defRPr/>
            </a:lvl1pPr>
          </a:lstStyle>
          <a:p>
            <a:pPr>
              <a:defRPr/>
            </a:pPr>
            <a:endParaRPr lang="en-US"/>
          </a:p>
        </p:txBody>
      </p:sp>
      <p:sp>
        <p:nvSpPr>
          <p:cNvPr id="10" name="Slide Number Placeholder 6"/>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78CD68B-8720-4E3C-A763-AD45D6F7E96A}" type="slidenum">
              <a:rPr lang="en-US"/>
              <a:pPr>
                <a:defRPr/>
              </a:pPr>
              <a:t>‹#›</a:t>
            </a:fld>
            <a:endParaRPr lang="en-US"/>
          </a:p>
        </p:txBody>
      </p:sp>
    </p:spTree>
    <p:extLst>
      <p:ext uri="{BB962C8B-B14F-4D97-AF65-F5344CB8AC3E}">
        <p14:creationId xmlns:p14="http://schemas.microsoft.com/office/powerpoint/2010/main" val="13379524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5211763" y="6235700"/>
            <a:ext cx="1349375" cy="365125"/>
          </a:xfrm>
        </p:spPr>
        <p:txBody>
          <a:bodyPr/>
          <a:lstStyle>
            <a:lvl1pPr eaLnBrk="0" hangingPunct="0">
              <a:defRPr>
                <a:solidFill>
                  <a:srgbClr val="FFFFFF"/>
                </a:solidFill>
                <a:latin typeface="Times New Roman" pitchFamily="18" charset="0"/>
              </a:defRPr>
            </a:lvl1pPr>
          </a:lstStyle>
          <a:p>
            <a:pPr>
              <a:defRPr/>
            </a:pPr>
            <a:fld id="{FBCFCE82-7A5D-40C2-B283-B207A02F9AAA}" type="datetime1">
              <a:rPr lang="en-US"/>
              <a:pPr>
                <a:defRPr/>
              </a:pPr>
              <a:t>7/18/2014</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eaLnBrk="0" hangingPunct="0">
              <a:defRPr>
                <a:solidFill>
                  <a:srgbClr val="FFFFFF"/>
                </a:solidFill>
              </a:defRPr>
            </a:lvl1pPr>
          </a:lstStyle>
          <a:p>
            <a:pPr>
              <a:defRPr/>
            </a:pPr>
            <a:endParaRPr lang="en-US"/>
          </a:p>
        </p:txBody>
      </p:sp>
      <p:sp>
        <p:nvSpPr>
          <p:cNvPr id="11" name="Slide Number Placeholder 6"/>
          <p:cNvSpPr>
            <a:spLocks noGrp="1"/>
          </p:cNvSpPr>
          <p:nvPr>
            <p:ph type="sldNum" sz="quarter" idx="17"/>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75B9AF1-F1DE-47CC-9E35-34C71592AD0B}" type="slidenum">
              <a:rPr lang="en-US"/>
              <a:pPr>
                <a:defRPr/>
              </a:pPr>
              <a:t>‹#›</a:t>
            </a:fld>
            <a:endParaRPr lang="en-US"/>
          </a:p>
        </p:txBody>
      </p:sp>
    </p:spTree>
    <p:extLst>
      <p:ext uri="{BB962C8B-B14F-4D97-AF65-F5344CB8AC3E}">
        <p14:creationId xmlns:p14="http://schemas.microsoft.com/office/powerpoint/2010/main" val="135702660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TextBox 7"/>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Drag picture to placeholder or click icon to add</a:t>
            </a:r>
            <a:endParaRPr noProof="0"/>
          </a:p>
        </p:txBody>
      </p:sp>
      <p:sp>
        <p:nvSpPr>
          <p:cNvPr id="11" name="Date Placeholder 4"/>
          <p:cNvSpPr>
            <a:spLocks noGrp="1"/>
          </p:cNvSpPr>
          <p:nvPr>
            <p:ph type="dt" sz="half" idx="16"/>
          </p:nvPr>
        </p:nvSpPr>
        <p:spPr>
          <a:xfrm>
            <a:off x="3048000" y="6235700"/>
            <a:ext cx="1347788" cy="365125"/>
          </a:xfrm>
        </p:spPr>
        <p:txBody>
          <a:bodyPr/>
          <a:lstStyle>
            <a:lvl1pPr eaLnBrk="0" hangingPunct="0">
              <a:defRPr>
                <a:solidFill>
                  <a:srgbClr val="FFFFFF"/>
                </a:solidFill>
                <a:latin typeface="Times New Roman" pitchFamily="18" charset="0"/>
              </a:defRPr>
            </a:lvl1pPr>
          </a:lstStyle>
          <a:p>
            <a:pPr>
              <a:defRPr/>
            </a:pPr>
            <a:fld id="{059F29C3-10C9-4C72-9CA8-95689D98A6FC}" type="datetime1">
              <a:rPr lang="en-US"/>
              <a:pPr>
                <a:defRPr/>
              </a:pPr>
              <a:t>7/18/2014</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eaLnBrk="0" hangingPunct="0">
              <a:defRPr>
                <a:solidFill>
                  <a:srgbClr val="FFFFFF"/>
                </a:solidFill>
              </a:defRPr>
            </a:lvl1pPr>
          </a:lstStyle>
          <a:p>
            <a:pPr>
              <a:defRPr/>
            </a:pPr>
            <a:endParaRPr lang="en-US"/>
          </a:p>
        </p:txBody>
      </p:sp>
      <p:sp>
        <p:nvSpPr>
          <p:cNvPr id="16" name="Slide Number Placeholder 6"/>
          <p:cNvSpPr>
            <a:spLocks noGrp="1"/>
          </p:cNvSpPr>
          <p:nvPr>
            <p:ph type="sldNum" sz="quarter" idx="18"/>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B0C0466-7361-4A51-A33E-334D155F95F6}" type="slidenum">
              <a:rPr lang="en-US"/>
              <a:pPr>
                <a:defRPr/>
              </a:pPr>
              <a:t>‹#›</a:t>
            </a:fld>
            <a:endParaRPr lang="en-US"/>
          </a:p>
        </p:txBody>
      </p:sp>
    </p:spTree>
    <p:extLst>
      <p:ext uri="{BB962C8B-B14F-4D97-AF65-F5344CB8AC3E}">
        <p14:creationId xmlns:p14="http://schemas.microsoft.com/office/powerpoint/2010/main" val="119562497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TextBox 7"/>
          <p:cNvSpPr txBox="1">
            <a:spLocks noChangeArrowheads="1"/>
          </p:cNvSpPr>
          <p:nvPr/>
        </p:nvSpPr>
        <p:spPr bwMode="auto">
          <a:xfrm>
            <a:off x="4749800" y="3370263"/>
            <a:ext cx="220663" cy="36988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7391400" y="6423025"/>
            <a:ext cx="1536700" cy="365125"/>
          </a:xfrm>
        </p:spPr>
        <p:txBody>
          <a:bodyPr/>
          <a:lstStyle>
            <a:lvl1pPr eaLnBrk="0" hangingPunct="0">
              <a:defRPr>
                <a:latin typeface="Times New Roman" pitchFamily="18" charset="0"/>
              </a:defRPr>
            </a:lvl1pPr>
          </a:lstStyle>
          <a:p>
            <a:pPr>
              <a:defRPr/>
            </a:pPr>
            <a:fld id="{3786517B-EDCE-426D-A77F-661950A7D6A2}" type="datetime1">
              <a:rPr lang="en-US"/>
              <a:pPr>
                <a:defRPr/>
              </a:pPr>
              <a:t>7/18/2014</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eaLnBrk="0" hangingPunct="0">
              <a:defRPr/>
            </a:lvl1pPr>
          </a:lstStyle>
          <a:p>
            <a:pPr>
              <a:defRPr/>
            </a:pPr>
            <a:endParaRPr lang="en-US"/>
          </a:p>
        </p:txBody>
      </p:sp>
      <p:sp>
        <p:nvSpPr>
          <p:cNvPr id="11" name="Slide Number Placeholder 6"/>
          <p:cNvSpPr>
            <a:spLocks noGrp="1"/>
          </p:cNvSpPr>
          <p:nvPr>
            <p:ph type="sldNum" sz="quarter" idx="17"/>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D048FF1D-AF0D-4049-BE14-BD9265DAC955}" type="slidenum">
              <a:rPr lang="en-US"/>
              <a:pPr>
                <a:defRPr/>
              </a:pPr>
              <a:t>‹#›</a:t>
            </a:fld>
            <a:endParaRPr lang="en-US"/>
          </a:p>
        </p:txBody>
      </p:sp>
    </p:spTree>
    <p:extLst>
      <p:ext uri="{BB962C8B-B14F-4D97-AF65-F5344CB8AC3E}">
        <p14:creationId xmlns:p14="http://schemas.microsoft.com/office/powerpoint/2010/main" val="9815171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CB4402FB-56FF-48BB-A730-74C411477FF2}" type="datetime1">
              <a:rPr lang="en-US"/>
              <a:pPr>
                <a:defRPr/>
              </a:pPr>
              <a:t>7/18/2014</a:t>
            </a:fld>
            <a:endParaRPr lang="en-US"/>
          </a:p>
        </p:txBody>
      </p:sp>
      <p:sp>
        <p:nvSpPr>
          <p:cNvPr id="7" name="Footer Placeholder 4"/>
          <p:cNvSpPr>
            <a:spLocks noGrp="1"/>
          </p:cNvSpPr>
          <p:nvPr>
            <p:ph type="ftr" sz="quarter" idx="11"/>
          </p:nvPr>
        </p:nvSpPr>
        <p:spPr/>
        <p:txBody>
          <a:bodyPr/>
          <a:lstStyle>
            <a:lvl1pPr eaLnBrk="0" hangingPunct="0">
              <a:defRPr/>
            </a:lvl1pPr>
          </a:lstStyle>
          <a:p>
            <a:pPr>
              <a:defRPr/>
            </a:pPr>
            <a:endParaRPr lang="en-US"/>
          </a:p>
        </p:txBody>
      </p:sp>
      <p:sp>
        <p:nvSpPr>
          <p:cNvPr id="9" name="Rectangle 8"/>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Rectangle 9"/>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1"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13110631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TextBox 4"/>
          <p:cNvSpPr txBox="1">
            <a:spLocks noChangeArrowheads="1"/>
          </p:cNvSpPr>
          <p:nvPr userDrawn="1"/>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6" name="Rectangle 5"/>
          <p:cNvSpPr/>
          <p:nvPr/>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498475" y="247650"/>
            <a:ext cx="7556500" cy="598487"/>
          </a:xfrm>
        </p:spPr>
        <p:txBody>
          <a:bodyPr/>
          <a:lstStyle/>
          <a:p>
            <a:r>
              <a:rPr lang="en-US" smtClean="0"/>
              <a:t>Click to edit Master title style</a:t>
            </a:r>
            <a:endParaRPr/>
          </a:p>
        </p:txBody>
      </p:sp>
      <p:sp>
        <p:nvSpPr>
          <p:cNvPr id="3" name="Content Placeholder 2"/>
          <p:cNvSpPr>
            <a:spLocks noGrp="1"/>
          </p:cNvSpPr>
          <p:nvPr>
            <p:ph idx="1"/>
          </p:nvPr>
        </p:nvSpPr>
        <p:spPr>
          <a:xfrm>
            <a:off x="498475" y="1295400"/>
            <a:ext cx="7556500" cy="4830764"/>
          </a:xfrm>
        </p:spPr>
        <p:txBody>
          <a:bodyPr/>
          <a:lstStyle>
            <a:lvl2pPr>
              <a:buClr>
                <a:srgbClr val="99BADB"/>
              </a:buClr>
              <a:defRPr/>
            </a:lvl2pPr>
            <a:lvl4pPr>
              <a:buClr>
                <a:srgbClr val="99BADB"/>
              </a:buCl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678E7AB0-E2CB-4D16-8097-42FDB026C256}" type="datetime1">
              <a:rPr lang="en-US"/>
              <a:pPr>
                <a:defRPr/>
              </a:pPr>
              <a:t>7/18/2014</a:t>
            </a:fld>
            <a:endParaRPr lang="en-US"/>
          </a:p>
        </p:txBody>
      </p:sp>
      <p:sp>
        <p:nvSpPr>
          <p:cNvPr id="8" name="Footer Placeholder 4"/>
          <p:cNvSpPr>
            <a:spLocks noGrp="1"/>
          </p:cNvSpPr>
          <p:nvPr>
            <p:ph type="ftr" sz="quarter" idx="11"/>
          </p:nvPr>
        </p:nvSpPr>
        <p:spPr/>
        <p:txBody>
          <a:bodyPr/>
          <a:lstStyle>
            <a:lvl1pPr eaLnBrk="0" hangingPunct="0">
              <a:defRPr/>
            </a:lvl1pPr>
          </a:lstStyle>
          <a:p>
            <a:pPr>
              <a:defRPr/>
            </a:pPr>
            <a:endParaRPr lang="en-US"/>
          </a:p>
        </p:txBody>
      </p:sp>
      <p:sp>
        <p:nvSpPr>
          <p:cNvPr id="9"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103625873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TextBox 4"/>
          <p:cNvSpPr txBox="1">
            <a:spLocks noChangeArrowheads="1"/>
          </p:cNvSpPr>
          <p:nvPr/>
        </p:nvSpPr>
        <p:spPr bwMode="auto">
          <a:xfrm rot="16200000">
            <a:off x="8593932" y="561181"/>
            <a:ext cx="260350" cy="55403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3B6C25B0-23BA-49B3-A84A-4E3D269BFCEB}" type="datetime1">
              <a:rPr lang="en-US"/>
              <a:pPr>
                <a:defRPr/>
              </a:pPr>
              <a:t>7/18/2014</a:t>
            </a:fld>
            <a:endParaRPr lang="en-US"/>
          </a:p>
        </p:txBody>
      </p:sp>
      <p:sp>
        <p:nvSpPr>
          <p:cNvPr id="7" name="Footer Placeholder 4"/>
          <p:cNvSpPr>
            <a:spLocks noGrp="1"/>
          </p:cNvSpPr>
          <p:nvPr>
            <p:ph type="ftr" sz="quarter" idx="11"/>
          </p:nvPr>
        </p:nvSpPr>
        <p:spPr/>
        <p:txBody>
          <a:bodyPr/>
          <a:lstStyle>
            <a:lvl1pPr eaLnBrk="0" hangingPunct="0">
              <a:defRPr/>
            </a:lvl1pPr>
          </a:lstStyle>
          <a:p>
            <a:pPr>
              <a:defRPr/>
            </a:pPr>
            <a:endParaRPr lang="en-US"/>
          </a:p>
        </p:txBody>
      </p:sp>
      <p:sp>
        <p:nvSpPr>
          <p:cNvPr id="8"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EEB688C2-21BD-4C88-95A3-62164E14CFE9}" type="slidenum">
              <a:rPr lang="en-US"/>
              <a:pPr>
                <a:defRPr/>
              </a:pPr>
              <a:t>‹#›</a:t>
            </a:fld>
            <a:endParaRPr lang="en-US"/>
          </a:p>
        </p:txBody>
      </p:sp>
    </p:spTree>
    <p:extLst>
      <p:ext uri="{BB962C8B-B14F-4D97-AF65-F5344CB8AC3E}">
        <p14:creationId xmlns:p14="http://schemas.microsoft.com/office/powerpoint/2010/main" val="2548327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4" y="254794"/>
            <a:ext cx="7556313" cy="623934"/>
          </a:xfrm>
        </p:spPr>
        <p:txBody>
          <a:bodyPr anchor="b"/>
          <a:lstStyle/>
          <a:p>
            <a:r>
              <a:rPr lang="en-US" dirty="0" smtClean="0"/>
              <a:t>Click to edit Master title style</a:t>
            </a:r>
            <a:endParaRPr dirty="0"/>
          </a:p>
        </p:txBody>
      </p:sp>
      <p:sp>
        <p:nvSpPr>
          <p:cNvPr id="3" name="Content Placeholder 2"/>
          <p:cNvSpPr>
            <a:spLocks noGrp="1"/>
          </p:cNvSpPr>
          <p:nvPr>
            <p:ph idx="1"/>
          </p:nvPr>
        </p:nvSpPr>
        <p:spPr>
          <a:xfrm>
            <a:off x="498475" y="1612900"/>
            <a:ext cx="7556500" cy="45132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Text Placeholder 3"/>
          <p:cNvSpPr>
            <a:spLocks noGrp="1"/>
          </p:cNvSpPr>
          <p:nvPr>
            <p:ph type="body" sz="half" idx="2"/>
          </p:nvPr>
        </p:nvSpPr>
        <p:spPr>
          <a:xfrm>
            <a:off x="508715" y="782638"/>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9E131850-79AF-4EA9-9BC7-E77BD87EF3E1}" type="datetime1">
              <a:rPr lang="en-US"/>
              <a:pPr>
                <a:defRPr/>
              </a:pPr>
              <a:t>7/18/2014</a:t>
            </a:fld>
            <a:endParaRPr lang="en-US"/>
          </a:p>
        </p:txBody>
      </p:sp>
      <p:sp>
        <p:nvSpPr>
          <p:cNvPr id="8" name="Footer Placeholder 4"/>
          <p:cNvSpPr>
            <a:spLocks noGrp="1"/>
          </p:cNvSpPr>
          <p:nvPr>
            <p:ph type="ftr" sz="quarter" idx="11"/>
          </p:nvPr>
        </p:nvSpPr>
        <p:spPr/>
        <p:txBody>
          <a:bodyPr/>
          <a:lstStyle>
            <a:lvl1pPr eaLnBrk="0" hangingPunct="0">
              <a:defRPr/>
            </a:lvl1pPr>
          </a:lstStyle>
          <a:p>
            <a:pPr>
              <a:defRPr/>
            </a:pPr>
            <a:endParaRPr lang="en-US"/>
          </a:p>
        </p:txBody>
      </p:sp>
      <p:sp>
        <p:nvSpPr>
          <p:cNvPr id="11" name="Rectangle 10"/>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Rectangle 11"/>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3"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1187967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TextBox 9"/>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eaLnBrk="0" hangingPunct="0">
              <a:defRPr>
                <a:latin typeface="Times New Roman" pitchFamily="18" charset="0"/>
              </a:defRPr>
            </a:lvl1pPr>
          </a:lstStyle>
          <a:p>
            <a:pPr>
              <a:defRPr/>
            </a:pPr>
            <a:fld id="{181255FF-DE1E-43ED-B93C-9270D49ADBD9}" type="datetime1">
              <a:rPr lang="en-US"/>
              <a:pPr>
                <a:defRPr/>
              </a:pPr>
              <a:t>7/18/2014</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eaLnBrk="0" hangingPunct="0">
              <a:defRPr/>
            </a:lvl1pPr>
          </a:lstStyle>
          <a:p>
            <a:pPr>
              <a:defRPr/>
            </a:pPr>
            <a:endParaRPr lang="en-US"/>
          </a:p>
        </p:txBody>
      </p:sp>
    </p:spTree>
    <p:extLst>
      <p:ext uri="{BB962C8B-B14F-4D97-AF65-F5344CB8AC3E}">
        <p14:creationId xmlns:p14="http://schemas.microsoft.com/office/powerpoint/2010/main" val="3071507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eaLnBrk="0" hangingPunct="0">
              <a:defRPr>
                <a:solidFill>
                  <a:srgbClr val="FFFFFF"/>
                </a:solidFill>
                <a:latin typeface="Times New Roman" pitchFamily="18" charset="0"/>
              </a:defRPr>
            </a:lvl1pPr>
          </a:lstStyle>
          <a:p>
            <a:pPr>
              <a:defRPr/>
            </a:pPr>
            <a:fld id="{4AABFB00-3AFD-4967-8A09-A0E73A32548D}" type="datetime1">
              <a:rPr lang="en-US"/>
              <a:pPr>
                <a:defRPr/>
              </a:pPr>
              <a:t>7/18/2014</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eaLnBrk="0" hangingPunct="0">
              <a:defRPr>
                <a:solidFill>
                  <a:srgbClr val="FFFFFF"/>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a:prstGeom prst="rect">
            <a:avLst/>
          </a:prstGeom>
        </p:spPr>
        <p:txBody>
          <a:bodyPr/>
          <a:lstStyle>
            <a:lvl1pPr eaLnBrk="0" hangingPunct="0">
              <a:defRPr>
                <a:latin typeface="Times New Roman" pitchFamily="18" charset="0"/>
              </a:defRPr>
            </a:lvl1pPr>
          </a:lstStyle>
          <a:p>
            <a:pPr>
              <a:defRPr/>
            </a:pPr>
            <a:fld id="{53B1BE28-4B78-4CA9-8BC5-D8D83F7ECF2C}" type="slidenum">
              <a:rPr lang="en-US"/>
              <a:pPr>
                <a:defRPr/>
              </a:pPr>
              <a:t>‹#›</a:t>
            </a:fld>
            <a:endParaRPr lang="en-US"/>
          </a:p>
        </p:txBody>
      </p:sp>
    </p:spTree>
    <p:extLst>
      <p:ext uri="{BB962C8B-B14F-4D97-AF65-F5344CB8AC3E}">
        <p14:creationId xmlns:p14="http://schemas.microsoft.com/office/powerpoint/2010/main" val="38718547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09612"/>
          </a:xfrm>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0"/>
          </p:nvPr>
        </p:nvSpPr>
        <p:spPr/>
        <p:txBody>
          <a:bodyPr/>
          <a:lstStyle>
            <a:lvl1pPr eaLnBrk="0" hangingPunct="0">
              <a:defRPr>
                <a:latin typeface="Times New Roman" pitchFamily="18" charset="0"/>
              </a:defRPr>
            </a:lvl1pPr>
          </a:lstStyle>
          <a:p>
            <a:pPr>
              <a:defRPr/>
            </a:pPr>
            <a:fld id="{9D4CEFF8-D370-4975-8BBD-304DA9211BE0}" type="datetime1">
              <a:rPr lang="en-US"/>
              <a:pPr>
                <a:defRPr/>
              </a:pPr>
              <a:t>7/18/2014</a:t>
            </a:fld>
            <a:endParaRPr lang="en-US"/>
          </a:p>
        </p:txBody>
      </p:sp>
      <p:sp>
        <p:nvSpPr>
          <p:cNvPr id="9" name="Footer Placeholder 5"/>
          <p:cNvSpPr>
            <a:spLocks noGrp="1"/>
          </p:cNvSpPr>
          <p:nvPr>
            <p:ph type="ftr" sz="quarter" idx="11"/>
          </p:nvPr>
        </p:nvSpPr>
        <p:spPr/>
        <p:txBody>
          <a:bodyPr/>
          <a:lstStyle>
            <a:lvl1pPr eaLnBrk="0" hangingPunct="0">
              <a:defRPr/>
            </a:lvl1pPr>
          </a:lstStyle>
          <a:p>
            <a:pPr>
              <a:defRPr/>
            </a:pPr>
            <a:endParaRPr lang="en-US"/>
          </a:p>
        </p:txBody>
      </p:sp>
      <p:sp>
        <p:nvSpPr>
          <p:cNvPr id="11" name="Rectangle 10"/>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Rectangle 11"/>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58577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60412"/>
          </a:xfrm>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eaLnBrk="0" hangingPunct="0">
              <a:defRPr>
                <a:latin typeface="Times New Roman" pitchFamily="18" charset="0"/>
              </a:defRPr>
            </a:lvl1pPr>
          </a:lstStyle>
          <a:p>
            <a:pPr>
              <a:defRPr/>
            </a:pPr>
            <a:fld id="{DF92EF8D-579E-4657-AFC0-1BA9F908840B}" type="datetime1">
              <a:rPr lang="en-US"/>
              <a:pPr>
                <a:defRPr/>
              </a:pPr>
              <a:t>7/18/2014</a:t>
            </a:fld>
            <a:endParaRPr lang="en-US"/>
          </a:p>
        </p:txBody>
      </p:sp>
      <p:sp>
        <p:nvSpPr>
          <p:cNvPr id="10" name="Footer Placeholder 7"/>
          <p:cNvSpPr>
            <a:spLocks noGrp="1"/>
          </p:cNvSpPr>
          <p:nvPr>
            <p:ph type="ftr" sz="quarter" idx="11"/>
          </p:nvPr>
        </p:nvSpPr>
        <p:spPr/>
        <p:txBody>
          <a:bodyPr/>
          <a:lstStyle>
            <a:lvl1pPr eaLnBrk="0" hangingPunct="0">
              <a:defRPr/>
            </a:lvl1pPr>
          </a:lstStyle>
          <a:p>
            <a:pPr>
              <a:defRPr/>
            </a:pPr>
            <a:endParaRPr lang="en-US"/>
          </a:p>
        </p:txBody>
      </p:sp>
      <p:sp>
        <p:nvSpPr>
          <p:cNvPr id="12" name="Rectangle 11"/>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3" name="Rectangle 12"/>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4"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27716443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35012"/>
          </a:xfrm>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4"/>
          <p:cNvSpPr>
            <a:spLocks noGrp="1"/>
          </p:cNvSpPr>
          <p:nvPr>
            <p:ph type="dt" sz="half" idx="15"/>
          </p:nvPr>
        </p:nvSpPr>
        <p:spPr/>
        <p:txBody>
          <a:bodyPr/>
          <a:lstStyle>
            <a:lvl1pPr eaLnBrk="0" hangingPunct="0">
              <a:defRPr>
                <a:latin typeface="Times New Roman" pitchFamily="18" charset="0"/>
              </a:defRPr>
            </a:lvl1pPr>
          </a:lstStyle>
          <a:p>
            <a:pPr>
              <a:defRPr/>
            </a:pPr>
            <a:fld id="{DE6113AF-DDC6-43E4-892E-269375970251}" type="datetime1">
              <a:rPr lang="en-US"/>
              <a:pPr>
                <a:defRPr/>
              </a:pPr>
              <a:t>7/18/2014</a:t>
            </a:fld>
            <a:endParaRPr lang="en-US"/>
          </a:p>
        </p:txBody>
      </p:sp>
      <p:sp>
        <p:nvSpPr>
          <p:cNvPr id="8" name="Footer Placeholder 5"/>
          <p:cNvSpPr>
            <a:spLocks noGrp="1"/>
          </p:cNvSpPr>
          <p:nvPr>
            <p:ph type="ftr" sz="quarter" idx="16"/>
          </p:nvPr>
        </p:nvSpPr>
        <p:spPr/>
        <p:txBody>
          <a:bodyPr/>
          <a:lstStyle>
            <a:lvl1pPr eaLnBrk="0" hangingPunct="0">
              <a:defRPr/>
            </a:lvl1pPr>
          </a:lstStyle>
          <a:p>
            <a:pPr>
              <a:defRPr/>
            </a:pPr>
            <a:endParaRPr lang="en-US"/>
          </a:p>
        </p:txBody>
      </p:sp>
      <p:sp>
        <p:nvSpPr>
          <p:cNvPr id="10" name="Rectangle 9"/>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1" name="Rectangle 10"/>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32887387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598487"/>
          </a:xfrm>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7"/>
          </p:nvPr>
        </p:nvSpPr>
        <p:spPr/>
        <p:txBody>
          <a:bodyPr/>
          <a:lstStyle>
            <a:lvl1pPr eaLnBrk="0" hangingPunct="0">
              <a:defRPr>
                <a:latin typeface="Times New Roman" pitchFamily="18" charset="0"/>
              </a:defRPr>
            </a:lvl1pPr>
          </a:lstStyle>
          <a:p>
            <a:pPr>
              <a:defRPr/>
            </a:pPr>
            <a:fld id="{E9F6D8BD-6F6A-434F-8DB4-603E1BFEC786}" type="datetime1">
              <a:rPr lang="en-US"/>
              <a:pPr>
                <a:defRPr/>
              </a:pPr>
              <a:t>7/18/2014</a:t>
            </a:fld>
            <a:endParaRPr lang="en-US"/>
          </a:p>
        </p:txBody>
      </p:sp>
      <p:sp>
        <p:nvSpPr>
          <p:cNvPr id="9" name="Footer Placeholder 5"/>
          <p:cNvSpPr>
            <a:spLocks noGrp="1"/>
          </p:cNvSpPr>
          <p:nvPr>
            <p:ph type="ftr" sz="quarter" idx="18"/>
          </p:nvPr>
        </p:nvSpPr>
        <p:spPr/>
        <p:txBody>
          <a:bodyPr/>
          <a:lstStyle>
            <a:lvl1pPr eaLnBrk="0" hangingPunct="0">
              <a:defRPr/>
            </a:lvl1pPr>
          </a:lstStyle>
          <a:p>
            <a:pPr>
              <a:defRPr/>
            </a:pPr>
            <a:endParaRPr lang="en-US"/>
          </a:p>
        </p:txBody>
      </p:sp>
      <p:sp>
        <p:nvSpPr>
          <p:cNvPr id="12" name="Rectangle 11"/>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4" name="Rectangle 13"/>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5"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0774486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a:solidFill>
                  <a:srgbClr val="595959"/>
                </a:solidFill>
                <a:latin typeface="Rockwell" charset="0"/>
                <a:ea typeface="ＭＳ Ｐゴシック" charset="-128"/>
                <a:cs typeface="+mn-cs"/>
              </a:defRPr>
            </a:lvl1pPr>
          </a:lstStyle>
          <a:p>
            <a:pPr>
              <a:defRPr/>
            </a:pPr>
            <a:fld id="{F8B4EAB2-CBEA-4B8E-A699-4B84CA8CDF6B}" type="datetime1">
              <a:rPr lang="en-US"/>
              <a:pPr>
                <a:defRPr/>
              </a:pPr>
              <a:t>7/18/2014</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100">
                <a:solidFill>
                  <a:srgbClr val="595959"/>
                </a:solidFill>
                <a:latin typeface="Rockwell" charset="0"/>
                <a:ea typeface="ＭＳ Ｐゴシック" charset="-128"/>
                <a:cs typeface="+mn-cs"/>
              </a:defRPr>
            </a:lvl1pPr>
          </a:lstStyle>
          <a:p>
            <a:pPr>
              <a:defRPr/>
            </a:pPr>
            <a:endParaRPr lang="en-US"/>
          </a:p>
        </p:txBody>
      </p:sp>
      <p:sp>
        <p:nvSpPr>
          <p:cNvPr id="7" name="Rectangle 6"/>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Rectangle 7"/>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Slide Number Placeholder 5"/>
          <p:cNvSpPr>
            <a:spLocks noGrp="1"/>
          </p:cNvSpPr>
          <p:nvPr>
            <p:ph type="sldNum" sz="quarter" idx="4"/>
          </p:nvPr>
        </p:nvSpPr>
        <p:spPr>
          <a:xfrm>
            <a:off x="8305800" y="242888"/>
            <a:ext cx="554038" cy="365125"/>
          </a:xfrm>
          <a:prstGeom prst="rect">
            <a:avLst/>
          </a:prstGeom>
        </p:spPr>
        <p:txBody>
          <a:bodyPr/>
          <a:lstStyle>
            <a:lvl1pPr eaLnBrk="0" hangingPunct="0">
              <a:defRPr>
                <a:solidFill>
                  <a:schemeClr val="bg1"/>
                </a:solidFill>
                <a:latin typeface="Times New Roman" pitchFamily="18" charset="0"/>
              </a:defRPr>
            </a:lvl1pPr>
          </a:lstStyle>
          <a:p>
            <a:pPr>
              <a:defRPr/>
            </a:pPr>
            <a:fld id="{1C4A2245-6785-4A79-AF52-0CBACAD1EC2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31" r:id="rId5"/>
    <p:sldLayoutId id="2147484132" r:id="rId6"/>
    <p:sldLayoutId id="2147484133" r:id="rId7"/>
    <p:sldLayoutId id="2147484134" r:id="rId8"/>
    <p:sldLayoutId id="2147484135" r:id="rId9"/>
    <p:sldLayoutId id="2147484136" r:id="rId10"/>
    <p:sldLayoutId id="2147484137" r:id="rId11"/>
    <p:sldLayoutId id="2147484138" r:id="rId12"/>
    <p:sldLayoutId id="2147484139" r:id="rId13"/>
    <p:sldLayoutId id="2147484140" r:id="rId14"/>
    <p:sldLayoutId id="2147484141" r:id="rId15"/>
    <p:sldLayoutId id="2147484142" r:id="rId16"/>
    <p:sldLayoutId id="2147484143" r:id="rId17"/>
    <p:sldLayoutId id="2147484144" r:id="rId18"/>
    <p:sldLayoutId id="2147484145" r:id="rId19"/>
    <p:sldLayoutId id="2147484146" r:id="rId20"/>
  </p:sldLayoutIdLst>
  <p:timing>
    <p:tnLst>
      <p:par>
        <p:cTn id="1" dur="indefinite" restart="never" nodeType="tmRoot"/>
      </p:par>
    </p:tnLst>
  </p:timing>
  <p:hf hdr="0" ftr="0" dt="0"/>
  <p:txStyles>
    <p:titleStyle>
      <a:lvl1pPr algn="l" rtl="0" eaLnBrk="0" fontAlgn="base" hangingPunct="0">
        <a:spcBef>
          <a:spcPct val="0"/>
        </a:spcBef>
        <a:spcAft>
          <a:spcPct val="0"/>
        </a:spcAft>
        <a:defRPr sz="3600" kern="1200">
          <a:solidFill>
            <a:schemeClr val="accent1"/>
          </a:solidFill>
          <a:latin typeface="+mj-lt"/>
          <a:ea typeface="ＭＳ Ｐゴシック" charset="-128"/>
          <a:cs typeface="MS PGothic" pitchFamily="34"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5pPr>
      <a:lvl6pPr marL="457200" algn="l" rtl="0" fontAlgn="base">
        <a:spcBef>
          <a:spcPct val="0"/>
        </a:spcBef>
        <a:spcAft>
          <a:spcPct val="0"/>
        </a:spcAft>
        <a:defRPr sz="3600">
          <a:solidFill>
            <a:schemeClr val="accent1"/>
          </a:solidFill>
          <a:latin typeface="Rockwell" charset="0"/>
          <a:ea typeface="ＭＳ Ｐゴシック" charset="0"/>
          <a:cs typeface="ＭＳ Ｐゴシック" charset="0"/>
        </a:defRPr>
      </a:lvl6pPr>
      <a:lvl7pPr marL="914400" algn="l" rtl="0" fontAlgn="base">
        <a:spcBef>
          <a:spcPct val="0"/>
        </a:spcBef>
        <a:spcAft>
          <a:spcPct val="0"/>
        </a:spcAft>
        <a:defRPr sz="3600">
          <a:solidFill>
            <a:schemeClr val="accent1"/>
          </a:solidFill>
          <a:latin typeface="Rockwell" charset="0"/>
          <a:ea typeface="ＭＳ Ｐゴシック" charset="0"/>
          <a:cs typeface="ＭＳ Ｐゴシック" charset="0"/>
        </a:defRPr>
      </a:lvl7pPr>
      <a:lvl8pPr marL="1371600" algn="l" rtl="0" fontAlgn="base">
        <a:spcBef>
          <a:spcPct val="0"/>
        </a:spcBef>
        <a:spcAft>
          <a:spcPct val="0"/>
        </a:spcAft>
        <a:defRPr sz="3600">
          <a:solidFill>
            <a:schemeClr val="accent1"/>
          </a:solidFill>
          <a:latin typeface="Rockwell" charset="0"/>
          <a:ea typeface="ＭＳ Ｐゴシック" charset="0"/>
          <a:cs typeface="ＭＳ Ｐゴシック" charset="0"/>
        </a:defRPr>
      </a:lvl8pPr>
      <a:lvl9pPr marL="1828800" algn="l" rtl="0" fontAlgn="base">
        <a:spcBef>
          <a:spcPct val="0"/>
        </a:spcBef>
        <a:spcAft>
          <a:spcPct val="0"/>
        </a:spcAft>
        <a:defRPr sz="3600">
          <a:solidFill>
            <a:schemeClr val="accent1"/>
          </a:solidFill>
          <a:latin typeface="Rockwell" charset="0"/>
          <a:ea typeface="ＭＳ Ｐゴシック" charset="0"/>
          <a:cs typeface="ＭＳ Ｐゴシック" charset="0"/>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kern="1200">
          <a:solidFill>
            <a:srgbClr val="595959"/>
          </a:solidFill>
          <a:latin typeface="+mn-lt"/>
          <a:ea typeface="ＭＳ Ｐゴシック" charset="-128"/>
          <a:cs typeface="MS PGothic" pitchFamily="34" charset="-128"/>
        </a:defRPr>
      </a:lvl1pPr>
      <a:lvl2pPr marL="457200" indent="-228600" algn="l" rtl="0" eaLnBrk="0" fontAlgn="base" hangingPunct="0">
        <a:spcBef>
          <a:spcPts val="600"/>
        </a:spcBef>
        <a:spcAft>
          <a:spcPct val="0"/>
        </a:spcAft>
        <a:buClr>
          <a:srgbClr val="99BADB"/>
        </a:buClr>
        <a:buSzPct val="75000"/>
        <a:buFont typeface="Wingdings" pitchFamily="2" charset="2"/>
        <a:buChar char="n"/>
        <a:defRPr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99BADB"/>
        </a:buClr>
        <a:buSzPct val="75000"/>
        <a:buFont typeface="Wingdings" pitchFamily="2" charset="2"/>
        <a:buChar char="n"/>
        <a:defRPr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ＭＳ Ｐゴシック" charset="-128"/>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4579634" y="5178828"/>
            <a:ext cx="1779716" cy="392323"/>
          </a:xfrm>
        </p:spPr>
        <p:txBody>
          <a:bodyPr>
            <a:normAutofit/>
          </a:bodyPr>
          <a:lstStyle/>
          <a:p>
            <a:pPr eaLnBrk="1" hangingPunct="1">
              <a:defRPr/>
            </a:pPr>
            <a:r>
              <a:rPr lang="en-US" altLang="en-US" sz="1600" u="sng" dirty="0" smtClean="0">
                <a:ea typeface="ＭＳ Ｐゴシック" pitchFamily="34" charset="-128"/>
              </a:rPr>
              <a:t>Prepared by:</a:t>
            </a:r>
            <a:endParaRPr lang="en-US" altLang="en-US" sz="1800" dirty="0" smtClean="0">
              <a:ea typeface="ＭＳ Ｐゴシック" pitchFamily="34" charset="-128"/>
            </a:endParaRPr>
          </a:p>
        </p:txBody>
      </p:sp>
      <p:pic>
        <p:nvPicPr>
          <p:cNvPr id="1026" name="Picture 2" descr="L:\Acclaro Logo\Acclaro_Final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74130" y="5906350"/>
            <a:ext cx="1641307" cy="55534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266985" y="5999356"/>
            <a:ext cx="184731" cy="369332"/>
          </a:xfrm>
          <a:prstGeom prst="rect">
            <a:avLst/>
          </a:prstGeom>
          <a:noFill/>
        </p:spPr>
        <p:txBody>
          <a:bodyPr wrap="none" rtlCol="0">
            <a:spAutoFit/>
          </a:bodyPr>
          <a:lstStyle/>
          <a:p>
            <a:endParaRPr lang="en-US" dirty="0">
              <a:solidFill>
                <a:prstClr val="black"/>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849" y="5571152"/>
            <a:ext cx="21399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01443" y="828028"/>
            <a:ext cx="4014440" cy="3477875"/>
          </a:xfrm>
          <a:prstGeom prst="rect">
            <a:avLst/>
          </a:prstGeom>
          <a:noFill/>
        </p:spPr>
        <p:txBody>
          <a:bodyPr wrap="square" rtlCol="0">
            <a:spAutoFit/>
          </a:bodyPr>
          <a:lstStyle/>
          <a:p>
            <a:r>
              <a:rPr lang="en-US" sz="2800" b="1" dirty="0">
                <a:solidFill>
                  <a:prstClr val="white"/>
                </a:solidFill>
              </a:rPr>
              <a:t>Schedule II Opioids and Stimulants &amp; CMV Crash Risk and Driver </a:t>
            </a:r>
            <a:r>
              <a:rPr lang="en-US" sz="2800" b="1" dirty="0" smtClean="0">
                <a:solidFill>
                  <a:prstClr val="white"/>
                </a:solidFill>
              </a:rPr>
              <a:t>Performance: </a:t>
            </a:r>
          </a:p>
          <a:p>
            <a:endParaRPr lang="en-US" sz="2800" b="1" dirty="0">
              <a:solidFill>
                <a:prstClr val="white"/>
              </a:solidFill>
            </a:endParaRPr>
          </a:p>
          <a:p>
            <a:r>
              <a:rPr lang="en-US" sz="2400" dirty="0" smtClean="0">
                <a:solidFill>
                  <a:prstClr val="white"/>
                </a:solidFill>
              </a:rPr>
              <a:t>A Review of Findings for the Medical </a:t>
            </a:r>
            <a:r>
              <a:rPr lang="en-US" sz="2400" dirty="0" smtClean="0">
                <a:solidFill>
                  <a:prstClr val="white"/>
                </a:solidFill>
              </a:rPr>
              <a:t>Review Board</a:t>
            </a:r>
            <a:r>
              <a:rPr lang="en-US" sz="3200" b="1" dirty="0">
                <a:solidFill>
                  <a:prstClr val="white"/>
                </a:solidFill>
              </a:rPr>
              <a:t/>
            </a:r>
            <a:br>
              <a:rPr lang="en-US" sz="3200" b="1" dirty="0">
                <a:solidFill>
                  <a:prstClr val="white"/>
                </a:solidFill>
              </a:rPr>
            </a:br>
            <a:endParaRPr lang="en-US" sz="3200" b="1" dirty="0">
              <a:solidFill>
                <a:prstClr val="white"/>
              </a:solidFill>
            </a:endParaRPr>
          </a:p>
        </p:txBody>
      </p:sp>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l="20644" t="6542" r="19306"/>
          <a:stretch/>
        </p:blipFill>
        <p:spPr>
          <a:xfrm>
            <a:off x="282633" y="4508613"/>
            <a:ext cx="2626822" cy="2118243"/>
          </a:xfrm>
          <a:prstGeom prst="rect">
            <a:avLst/>
          </a:prstGeom>
        </p:spPr>
      </p:pic>
      <p:sp>
        <p:nvSpPr>
          <p:cNvPr id="10" name="Rectangle 2"/>
          <p:cNvSpPr txBox="1">
            <a:spLocks noChangeArrowheads="1"/>
          </p:cNvSpPr>
          <p:nvPr/>
        </p:nvSpPr>
        <p:spPr bwMode="auto">
          <a:xfrm>
            <a:off x="4579635" y="4456371"/>
            <a:ext cx="1872082" cy="58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a:bodyPr>
          <a:lstStyle>
            <a:lvl1pPr algn="l" rtl="0" eaLnBrk="0" fontAlgn="base" hangingPunct="0">
              <a:spcBef>
                <a:spcPct val="0"/>
              </a:spcBef>
              <a:spcAft>
                <a:spcPct val="0"/>
              </a:spcAft>
              <a:defRPr sz="2800" kern="1200">
                <a:solidFill>
                  <a:schemeClr val="accent1"/>
                </a:solidFill>
                <a:latin typeface="+mj-lt"/>
                <a:ea typeface="ＭＳ Ｐゴシック" charset="-128"/>
                <a:cs typeface="MS PGothic" pitchFamily="34"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5pPr>
            <a:lvl6pPr marL="457200" algn="l" rtl="0" fontAlgn="base">
              <a:spcBef>
                <a:spcPct val="0"/>
              </a:spcBef>
              <a:spcAft>
                <a:spcPct val="0"/>
              </a:spcAft>
              <a:defRPr sz="3600">
                <a:solidFill>
                  <a:schemeClr val="accent1"/>
                </a:solidFill>
                <a:latin typeface="Rockwell" charset="0"/>
                <a:ea typeface="ＭＳ Ｐゴシック" charset="0"/>
                <a:cs typeface="ＭＳ Ｐゴシック" charset="0"/>
              </a:defRPr>
            </a:lvl6pPr>
            <a:lvl7pPr marL="914400" algn="l" rtl="0" fontAlgn="base">
              <a:spcBef>
                <a:spcPct val="0"/>
              </a:spcBef>
              <a:spcAft>
                <a:spcPct val="0"/>
              </a:spcAft>
              <a:defRPr sz="3600">
                <a:solidFill>
                  <a:schemeClr val="accent1"/>
                </a:solidFill>
                <a:latin typeface="Rockwell" charset="0"/>
                <a:ea typeface="ＭＳ Ｐゴシック" charset="0"/>
                <a:cs typeface="ＭＳ Ｐゴシック" charset="0"/>
              </a:defRPr>
            </a:lvl7pPr>
            <a:lvl8pPr marL="1371600" algn="l" rtl="0" fontAlgn="base">
              <a:spcBef>
                <a:spcPct val="0"/>
              </a:spcBef>
              <a:spcAft>
                <a:spcPct val="0"/>
              </a:spcAft>
              <a:defRPr sz="3600">
                <a:solidFill>
                  <a:schemeClr val="accent1"/>
                </a:solidFill>
                <a:latin typeface="Rockwell" charset="0"/>
                <a:ea typeface="ＭＳ Ｐゴシック" charset="0"/>
                <a:cs typeface="ＭＳ Ｐゴシック" charset="0"/>
              </a:defRPr>
            </a:lvl8pPr>
            <a:lvl9pPr marL="1828800" algn="l" rtl="0" fontAlgn="base">
              <a:spcBef>
                <a:spcPct val="0"/>
              </a:spcBef>
              <a:spcAft>
                <a:spcPct val="0"/>
              </a:spcAft>
              <a:defRPr sz="3600">
                <a:solidFill>
                  <a:schemeClr val="accent1"/>
                </a:solidFill>
                <a:latin typeface="Rockwell" charset="0"/>
                <a:ea typeface="ＭＳ Ｐゴシック" charset="0"/>
                <a:cs typeface="ＭＳ Ｐゴシック" charset="0"/>
              </a:defRPr>
            </a:lvl9pPr>
          </a:lstStyle>
          <a:p>
            <a:pPr eaLnBrk="1" hangingPunct="1">
              <a:defRPr/>
            </a:pPr>
            <a:r>
              <a:rPr lang="en-US" altLang="en-US" sz="2400" dirty="0" smtClean="0">
                <a:solidFill>
                  <a:srgbClr val="203C5A"/>
                </a:solidFill>
                <a:ea typeface="ＭＳ Ｐゴシック" pitchFamily="34" charset="-128"/>
              </a:rPr>
              <a:t>July </a:t>
            </a:r>
            <a:r>
              <a:rPr lang="en-US" altLang="en-US" sz="2400" dirty="0" smtClean="0">
                <a:solidFill>
                  <a:srgbClr val="203C5A"/>
                </a:solidFill>
                <a:ea typeface="ＭＳ Ｐゴシック" pitchFamily="34" charset="-128"/>
              </a:rPr>
              <a:t>29, </a:t>
            </a:r>
            <a:r>
              <a:rPr lang="en-US" altLang="en-US" sz="2400" dirty="0" smtClean="0">
                <a:solidFill>
                  <a:srgbClr val="203C5A"/>
                </a:solidFill>
                <a:ea typeface="ＭＳ Ｐゴシック" pitchFamily="34" charset="-128"/>
              </a:rPr>
              <a:t>2014</a:t>
            </a:r>
          </a:p>
        </p:txBody>
      </p:sp>
    </p:spTree>
    <p:extLst>
      <p:ext uri="{BB962C8B-B14F-4D97-AF65-F5344CB8AC3E}">
        <p14:creationId xmlns:p14="http://schemas.microsoft.com/office/powerpoint/2010/main" val="247032679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a:t>
            </a:r>
            <a:r>
              <a:rPr lang="en-US" dirty="0" smtClean="0"/>
              <a:t>: Opioids &amp; Crash Risk</a:t>
            </a:r>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36298789"/>
              </p:ext>
            </p:extLst>
          </p:nvPr>
        </p:nvGraphicFramePr>
        <p:xfrm>
          <a:off x="673097" y="1266199"/>
          <a:ext cx="7821388" cy="5426701"/>
        </p:xfrm>
        <a:graphic>
          <a:graphicData uri="http://schemas.openxmlformats.org/drawingml/2006/table">
            <a:tbl>
              <a:tblPr firstRow="1" firstCol="1" bandRow="1"/>
              <a:tblGrid>
                <a:gridCol w="1226456"/>
                <a:gridCol w="1648280"/>
                <a:gridCol w="1649186"/>
                <a:gridCol w="1648280"/>
                <a:gridCol w="1649186"/>
              </a:tblGrid>
              <a:tr h="375724">
                <a:tc>
                  <a:txBody>
                    <a:bodyPr/>
                    <a:lstStyle/>
                    <a:p>
                      <a:pPr marL="0" marR="0" algn="ctr">
                        <a:lnSpc>
                          <a:spcPct val="115000"/>
                        </a:lnSpc>
                        <a:spcBef>
                          <a:spcPts val="0"/>
                        </a:spcBef>
                        <a:spcAft>
                          <a:spcPts val="0"/>
                        </a:spcAft>
                      </a:pPr>
                      <a:r>
                        <a:rPr lang="en-US" sz="1100" b="1" dirty="0">
                          <a:solidFill>
                            <a:srgbClr val="FFFFFF"/>
                          </a:solidFill>
                          <a:effectLst/>
                          <a:latin typeface="Cambria"/>
                          <a:ea typeface="Times New Roman"/>
                          <a:cs typeface="Times New Roman"/>
                        </a:rPr>
                        <a:t> </a:t>
                      </a:r>
                      <a:endParaRPr lang="en-US" sz="1000" dirty="0">
                        <a:effectLst/>
                        <a:latin typeface="Calibri"/>
                        <a:ea typeface="Calibri"/>
                        <a:cs typeface="Times New Roman"/>
                      </a:endParaRPr>
                    </a:p>
                  </a:txBody>
                  <a:tcPr marL="60319" marR="60319"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Opioid use &amp; driver </a:t>
                      </a:r>
                      <a:r>
                        <a:rPr lang="en-US" sz="1200" b="1" dirty="0" smtClean="0">
                          <a:solidFill>
                            <a:srgbClr val="FFFFFF"/>
                          </a:solidFill>
                          <a:effectLst/>
                          <a:latin typeface="Cambria"/>
                          <a:ea typeface="Calibri"/>
                          <a:cs typeface="Times New Roman"/>
                        </a:rPr>
                        <a:t>fatality</a:t>
                      </a:r>
                      <a:endParaRPr lang="en-US" sz="1200" dirty="0">
                        <a:effectLst/>
                        <a:latin typeface="Calibri"/>
                        <a:ea typeface="Calibri"/>
                        <a:cs typeface="Times New Roman"/>
                      </a:endParaRPr>
                    </a:p>
                  </a:txBody>
                  <a:tcPr marL="60319" marR="60319"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Opioid use &amp; driver </a:t>
                      </a:r>
                      <a:r>
                        <a:rPr lang="en-US" sz="1200" b="1" dirty="0" smtClean="0">
                          <a:solidFill>
                            <a:srgbClr val="FFFFFF"/>
                          </a:solidFill>
                          <a:effectLst/>
                          <a:latin typeface="Cambria"/>
                          <a:ea typeface="Calibri"/>
                          <a:cs typeface="Times New Roman"/>
                        </a:rPr>
                        <a:t>injury</a:t>
                      </a:r>
                      <a:endParaRPr lang="en-US" sz="1200" dirty="0">
                        <a:effectLst/>
                        <a:latin typeface="Calibri"/>
                        <a:ea typeface="Calibri"/>
                        <a:cs typeface="Times New Roman"/>
                      </a:endParaRPr>
                    </a:p>
                  </a:txBody>
                  <a:tcPr marL="60319" marR="60319"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Opioid use &amp; crash </a:t>
                      </a:r>
                      <a:r>
                        <a:rPr lang="en-US" sz="1200" b="1" dirty="0" smtClean="0">
                          <a:solidFill>
                            <a:srgbClr val="FFFFFF"/>
                          </a:solidFill>
                          <a:effectLst/>
                          <a:latin typeface="Cambria"/>
                          <a:ea typeface="Calibri"/>
                          <a:cs typeface="Times New Roman"/>
                        </a:rPr>
                        <a:t>risk</a:t>
                      </a:r>
                      <a:endParaRPr lang="en-US" sz="1200" dirty="0">
                        <a:effectLst/>
                        <a:latin typeface="Calibri"/>
                        <a:ea typeface="Calibri"/>
                        <a:cs typeface="Times New Roman"/>
                      </a:endParaRPr>
                    </a:p>
                  </a:txBody>
                  <a:tcPr marL="60319" marR="60319"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Opioid use &amp; unsafe driver actions</a:t>
                      </a:r>
                      <a:endParaRPr lang="en-US" sz="1200" dirty="0">
                        <a:effectLst/>
                        <a:latin typeface="Calibri"/>
                        <a:ea typeface="Calibri"/>
                        <a:cs typeface="Times New Roman"/>
                      </a:endParaRPr>
                    </a:p>
                  </a:txBody>
                  <a:tcPr marL="60319" marR="60319"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2794449">
                <a:tc>
                  <a:txBody>
                    <a:bodyPr/>
                    <a:lstStyle/>
                    <a:p>
                      <a:pPr marL="0" marR="0" algn="ctr">
                        <a:lnSpc>
                          <a:spcPct val="115000"/>
                        </a:lnSpc>
                        <a:spcBef>
                          <a:spcPts val="0"/>
                        </a:spcBef>
                        <a:spcAft>
                          <a:spcPts val="0"/>
                        </a:spcAft>
                      </a:pPr>
                      <a:r>
                        <a:rPr lang="en-US" sz="1050" b="1" dirty="0">
                          <a:effectLst/>
                          <a:latin typeface="Cambria"/>
                          <a:ea typeface="Times New Roman"/>
                          <a:cs typeface="Times New Roman"/>
                        </a:rPr>
                        <a:t>Original Research Articles</a:t>
                      </a:r>
                      <a:endParaRPr lang="en-US" sz="105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(n=3)</a:t>
                      </a:r>
                    </a:p>
                    <a:p>
                      <a:pPr marL="171450" marR="0" indent="-171450">
                        <a:lnSpc>
                          <a:spcPct val="115000"/>
                        </a:lnSpc>
                        <a:spcBef>
                          <a:spcPts val="0"/>
                        </a:spcBef>
                        <a:spcAft>
                          <a:spcPts val="0"/>
                        </a:spcAft>
                        <a:buFont typeface="Wingdings" panose="05000000000000000000" pitchFamily="2" charset="2"/>
                        <a:buChar char="§"/>
                      </a:pPr>
                      <a:r>
                        <a:rPr lang="en-US" sz="1050" dirty="0">
                          <a:effectLst/>
                          <a:latin typeface="Calibri"/>
                          <a:ea typeface="Calibri"/>
                          <a:cs typeface="Times New Roman"/>
                        </a:rPr>
                        <a:t>All </a:t>
                      </a:r>
                      <a:r>
                        <a:rPr lang="en-US" sz="1050" dirty="0" smtClean="0">
                          <a:effectLst/>
                          <a:latin typeface="Calibri"/>
                          <a:ea typeface="Calibri"/>
                          <a:cs typeface="Times New Roman"/>
                        </a:rPr>
                        <a:t>found </a:t>
                      </a:r>
                      <a:r>
                        <a:rPr lang="en-US" sz="1050" dirty="0">
                          <a:effectLst/>
                          <a:latin typeface="Calibri"/>
                          <a:ea typeface="Calibri"/>
                          <a:cs typeface="Times New Roman"/>
                        </a:rPr>
                        <a:t>significantly increased adjusted </a:t>
                      </a:r>
                      <a:r>
                        <a:rPr lang="en-US" sz="1050" dirty="0" smtClean="0">
                          <a:effectLst/>
                          <a:latin typeface="Calibri"/>
                          <a:ea typeface="Calibri"/>
                          <a:cs typeface="Times New Roman"/>
                        </a:rPr>
                        <a:t>OR</a:t>
                      </a:r>
                      <a:r>
                        <a:rPr lang="en-US" sz="1050" baseline="0" dirty="0" smtClean="0">
                          <a:effectLst/>
                          <a:latin typeface="Calibri"/>
                          <a:ea typeface="Calibri"/>
                          <a:cs typeface="Times New Roman"/>
                        </a:rPr>
                        <a:t> </a:t>
                      </a:r>
                      <a:r>
                        <a:rPr lang="en-US" sz="1050" dirty="0" smtClean="0">
                          <a:effectLst/>
                          <a:latin typeface="Calibri"/>
                          <a:ea typeface="Calibri"/>
                          <a:cs typeface="Times New Roman"/>
                        </a:rPr>
                        <a:t>[*4,</a:t>
                      </a:r>
                      <a:r>
                        <a:rPr lang="en-US" sz="1050" baseline="0" dirty="0" smtClean="0">
                          <a:effectLst/>
                          <a:latin typeface="Calibri"/>
                          <a:ea typeface="Calibri"/>
                          <a:cs typeface="Times New Roman"/>
                        </a:rPr>
                        <a:t> *6, 12]</a:t>
                      </a:r>
                      <a:endParaRPr lang="en-US" sz="1050" dirty="0">
                        <a:effectLst/>
                        <a:latin typeface="Calibri"/>
                        <a:ea typeface="Calibri"/>
                        <a:cs typeface="Times New Roman"/>
                      </a:endParaRPr>
                    </a:p>
                    <a:p>
                      <a:pPr marL="0" marR="0">
                        <a:lnSpc>
                          <a:spcPct val="115000"/>
                        </a:lnSpc>
                        <a:spcBef>
                          <a:spcPts val="0"/>
                        </a:spcBef>
                        <a:spcAft>
                          <a:spcPts val="0"/>
                        </a:spcAft>
                      </a:pPr>
                      <a:r>
                        <a:rPr lang="en-US" sz="1050" dirty="0">
                          <a:effectLst/>
                          <a:latin typeface="Calibri"/>
                          <a:ea typeface="Calibri"/>
                          <a:cs typeface="Times New Roman"/>
                        </a:rPr>
                        <a:t> </a:t>
                      </a: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r>
                        <a:rPr lang="en-US" sz="1050" dirty="0" smtClean="0">
                          <a:effectLst/>
                          <a:latin typeface="Calibri"/>
                          <a:ea typeface="Calibri"/>
                          <a:cs typeface="Times New Roman"/>
                        </a:rPr>
                        <a:t>* </a:t>
                      </a:r>
                      <a:r>
                        <a:rPr lang="en-US" sz="1050" i="1" dirty="0">
                          <a:effectLst/>
                          <a:latin typeface="Calibri"/>
                          <a:ea typeface="Calibri"/>
                          <a:cs typeface="Times New Roman"/>
                        </a:rPr>
                        <a:t>Two studies used same data set</a:t>
                      </a:r>
                      <a:endParaRPr lang="en-US" sz="105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a:t>
                      </a:r>
                      <a:r>
                        <a:rPr lang="en-US" sz="1050" dirty="0" smtClean="0">
                          <a:effectLst/>
                          <a:latin typeface="Calibri"/>
                          <a:ea typeface="Calibri"/>
                          <a:cs typeface="Times New Roman"/>
                        </a:rPr>
                        <a:t>n=5)</a:t>
                      </a:r>
                      <a:endParaRPr lang="en-US" sz="105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Found </a:t>
                      </a:r>
                      <a:r>
                        <a:rPr lang="en-US" sz="1050" dirty="0">
                          <a:effectLst/>
                          <a:latin typeface="Calibri"/>
                          <a:ea typeface="Calibri"/>
                          <a:cs typeface="Times New Roman"/>
                        </a:rPr>
                        <a:t>significantly elevated and increased adjusted </a:t>
                      </a:r>
                      <a:r>
                        <a:rPr lang="en-US" sz="1050" dirty="0" smtClean="0">
                          <a:effectLst/>
                          <a:latin typeface="Calibri"/>
                          <a:ea typeface="Calibri"/>
                          <a:cs typeface="Times New Roman"/>
                        </a:rPr>
                        <a:t>OR</a:t>
                      </a:r>
                      <a:r>
                        <a:rPr lang="en-US" sz="1050" dirty="0">
                          <a:effectLst/>
                          <a:latin typeface="Calibri"/>
                          <a:ea typeface="Calibri"/>
                          <a:cs typeface="Times New Roman"/>
                        </a:rPr>
                        <a:t> </a:t>
                      </a:r>
                      <a:r>
                        <a:rPr lang="en-US" sz="1050" dirty="0" smtClean="0">
                          <a:effectLst/>
                          <a:latin typeface="Calibri"/>
                          <a:ea typeface="Calibri"/>
                          <a:cs typeface="Times New Roman"/>
                        </a:rPr>
                        <a:t>[*4,</a:t>
                      </a:r>
                      <a:r>
                        <a:rPr lang="en-US" sz="1050" baseline="0" dirty="0" smtClean="0">
                          <a:effectLst/>
                          <a:latin typeface="Calibri"/>
                          <a:ea typeface="Calibri"/>
                          <a:cs typeface="Times New Roman"/>
                        </a:rPr>
                        <a:t> *5, *6]</a:t>
                      </a:r>
                    </a:p>
                    <a:p>
                      <a:pPr marL="171450" marR="0" indent="-171450">
                        <a:lnSpc>
                          <a:spcPct val="115000"/>
                        </a:lnSpc>
                        <a:spcBef>
                          <a:spcPts val="0"/>
                        </a:spcBef>
                        <a:spcAft>
                          <a:spcPts val="0"/>
                        </a:spcAft>
                        <a:buFont typeface="Wingdings" panose="05000000000000000000" pitchFamily="2" charset="2"/>
                        <a:buChar char="§"/>
                      </a:pPr>
                      <a:r>
                        <a:rPr lang="en-US" sz="1050" baseline="0" dirty="0" smtClean="0">
                          <a:effectLst/>
                          <a:latin typeface="Calibri"/>
                          <a:ea typeface="Calibri"/>
                          <a:cs typeface="Times New Roman"/>
                        </a:rPr>
                        <a:t>Increased odds for drivers taking opioids; highest odds were for drivers taking 100-199 MEQ [13]</a:t>
                      </a:r>
                      <a:endParaRPr lang="en-US" sz="1050" dirty="0" smtClean="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Increased odds for older</a:t>
                      </a:r>
                      <a:r>
                        <a:rPr lang="en-US" sz="1050" baseline="0" dirty="0" smtClean="0">
                          <a:effectLst/>
                          <a:latin typeface="Calibri"/>
                          <a:ea typeface="Calibri"/>
                          <a:cs typeface="Times New Roman"/>
                        </a:rPr>
                        <a:t> female drivers  compared to older males [14]</a:t>
                      </a:r>
                      <a:endParaRPr lang="en-US" sz="1050" dirty="0" smtClean="0">
                        <a:effectLst/>
                        <a:latin typeface="Calibri"/>
                        <a:ea typeface="Calibri"/>
                        <a:cs typeface="Times New Roman"/>
                      </a:endParaRPr>
                    </a:p>
                    <a:p>
                      <a:pPr marL="0" marR="0">
                        <a:lnSpc>
                          <a:spcPct val="115000"/>
                        </a:lnSpc>
                        <a:spcBef>
                          <a:spcPts val="0"/>
                        </a:spcBef>
                        <a:spcAft>
                          <a:spcPts val="0"/>
                        </a:spcAft>
                      </a:pPr>
                      <a:endParaRPr lang="en-US" sz="1050" dirty="0" smtClean="0">
                        <a:effectLst/>
                        <a:latin typeface="Calibri"/>
                        <a:ea typeface="Calibri"/>
                        <a:cs typeface="Times New Roman"/>
                      </a:endParaRPr>
                    </a:p>
                    <a:p>
                      <a:pPr marL="0" marR="0">
                        <a:lnSpc>
                          <a:spcPct val="115000"/>
                        </a:lnSpc>
                        <a:spcBef>
                          <a:spcPts val="0"/>
                        </a:spcBef>
                        <a:spcAft>
                          <a:spcPts val="0"/>
                        </a:spcAft>
                      </a:pPr>
                      <a:r>
                        <a:rPr lang="en-US" sz="1050" dirty="0" smtClean="0">
                          <a:effectLst/>
                          <a:latin typeface="Calibri"/>
                          <a:ea typeface="Calibri"/>
                          <a:cs typeface="Times New Roman"/>
                        </a:rPr>
                        <a:t>*</a:t>
                      </a:r>
                      <a:r>
                        <a:rPr lang="en-US" sz="1050" i="1" dirty="0" smtClean="0">
                          <a:effectLst/>
                          <a:latin typeface="Calibri"/>
                          <a:ea typeface="Calibri"/>
                          <a:cs typeface="Times New Roman"/>
                        </a:rPr>
                        <a:t>Three studies</a:t>
                      </a:r>
                      <a:r>
                        <a:rPr lang="en-US" sz="1050" i="1" baseline="0" dirty="0" smtClean="0">
                          <a:effectLst/>
                          <a:latin typeface="Calibri"/>
                          <a:ea typeface="Calibri"/>
                          <a:cs typeface="Times New Roman"/>
                        </a:rPr>
                        <a:t> </a:t>
                      </a:r>
                      <a:r>
                        <a:rPr lang="en-US" sz="1050" i="1" dirty="0" smtClean="0">
                          <a:effectLst/>
                          <a:latin typeface="Calibri"/>
                          <a:ea typeface="Calibri"/>
                          <a:cs typeface="Times New Roman"/>
                        </a:rPr>
                        <a:t>used </a:t>
                      </a:r>
                      <a:r>
                        <a:rPr lang="en-US" sz="1050" i="1" dirty="0">
                          <a:effectLst/>
                          <a:latin typeface="Calibri"/>
                          <a:ea typeface="Calibri"/>
                          <a:cs typeface="Times New Roman"/>
                        </a:rPr>
                        <a:t>same data sets from previous cell</a:t>
                      </a:r>
                      <a:endParaRPr lang="en-US" sz="105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smtClean="0">
                          <a:effectLst/>
                          <a:latin typeface="Calibri"/>
                          <a:ea typeface="Calibri"/>
                          <a:cs typeface="Times New Roman"/>
                        </a:rPr>
                        <a:t>(n=3)</a:t>
                      </a: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Increased risk using crude OR [7]</a:t>
                      </a: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Increased IRR</a:t>
                      </a:r>
                      <a:r>
                        <a:rPr lang="en-US" sz="1050" baseline="0" dirty="0" smtClean="0">
                          <a:effectLst/>
                          <a:latin typeface="Calibri"/>
                          <a:ea typeface="Calibri"/>
                          <a:cs typeface="Times New Roman"/>
                        </a:rPr>
                        <a:t> </a:t>
                      </a:r>
                      <a:r>
                        <a:rPr lang="en-US" sz="1050" dirty="0" smtClean="0">
                          <a:effectLst/>
                          <a:latin typeface="Calibri"/>
                          <a:ea typeface="Calibri"/>
                          <a:cs typeface="Times New Roman"/>
                        </a:rPr>
                        <a:t>[11]</a:t>
                      </a: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No significant increase in OR [16]</a:t>
                      </a:r>
                      <a:endParaRPr lang="en-US" sz="105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(n=2)</a:t>
                      </a: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Elevated </a:t>
                      </a:r>
                      <a:r>
                        <a:rPr lang="en-US" sz="1050" dirty="0">
                          <a:effectLst/>
                          <a:latin typeface="Calibri"/>
                          <a:ea typeface="Calibri"/>
                          <a:cs typeface="Times New Roman"/>
                        </a:rPr>
                        <a:t>risk for </a:t>
                      </a:r>
                      <a:r>
                        <a:rPr lang="en-US" sz="1050" dirty="0" smtClean="0">
                          <a:effectLst/>
                          <a:latin typeface="Calibri"/>
                          <a:ea typeface="Calibri"/>
                          <a:cs typeface="Times New Roman"/>
                        </a:rPr>
                        <a:t>women (aged 25-55) </a:t>
                      </a:r>
                      <a:r>
                        <a:rPr lang="en-US" sz="1050" dirty="0">
                          <a:effectLst/>
                          <a:latin typeface="Calibri"/>
                          <a:ea typeface="Calibri"/>
                          <a:cs typeface="Times New Roman"/>
                        </a:rPr>
                        <a:t>&amp; </a:t>
                      </a:r>
                      <a:r>
                        <a:rPr lang="en-US" sz="1050" dirty="0" smtClean="0">
                          <a:effectLst/>
                          <a:latin typeface="Calibri"/>
                          <a:ea typeface="Calibri"/>
                          <a:cs typeface="Times New Roman"/>
                        </a:rPr>
                        <a:t>men (aged 25-65)</a:t>
                      </a:r>
                      <a:r>
                        <a:rPr lang="en-US" sz="1050" baseline="0" dirty="0" smtClean="0">
                          <a:effectLst/>
                          <a:latin typeface="Calibri"/>
                          <a:ea typeface="Calibri"/>
                          <a:cs typeface="Times New Roman"/>
                        </a:rPr>
                        <a:t> [</a:t>
                      </a:r>
                      <a:r>
                        <a:rPr lang="en-US" sz="1050" dirty="0" smtClean="0">
                          <a:effectLst/>
                          <a:latin typeface="Calibri"/>
                          <a:ea typeface="Calibri"/>
                          <a:cs typeface="Times New Roman"/>
                        </a:rPr>
                        <a:t>10] </a:t>
                      </a:r>
                    </a:p>
                    <a:p>
                      <a:pPr marL="171450" marR="0" indent="-171450">
                        <a:lnSpc>
                          <a:spcPct val="115000"/>
                        </a:lnSpc>
                        <a:spcBef>
                          <a:spcPts val="0"/>
                        </a:spcBef>
                        <a:spcAft>
                          <a:spcPts val="0"/>
                        </a:spcAft>
                        <a:buFont typeface="Wingdings" panose="05000000000000000000" pitchFamily="2" charset="2"/>
                        <a:buChar char="§"/>
                      </a:pPr>
                      <a:r>
                        <a:rPr lang="en-US" sz="1050" dirty="0" smtClean="0">
                          <a:effectLst/>
                          <a:latin typeface="Calibri"/>
                          <a:ea typeface="Calibri"/>
                          <a:cs typeface="Times New Roman"/>
                        </a:rPr>
                        <a:t>Increased </a:t>
                      </a:r>
                      <a:r>
                        <a:rPr lang="en-US" sz="1050" dirty="0">
                          <a:effectLst/>
                          <a:latin typeface="Calibri"/>
                          <a:ea typeface="Calibri"/>
                          <a:cs typeface="Times New Roman"/>
                        </a:rPr>
                        <a:t>adjusted OR of at least one unsafe driver action for CMV </a:t>
                      </a:r>
                      <a:r>
                        <a:rPr lang="en-US" sz="1050" dirty="0" smtClean="0">
                          <a:effectLst/>
                          <a:latin typeface="Calibri"/>
                          <a:ea typeface="Calibri"/>
                          <a:cs typeface="Times New Roman"/>
                        </a:rPr>
                        <a:t>drivers [17]</a:t>
                      </a:r>
                      <a:endParaRPr lang="en-US" sz="105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886449">
                <a:tc>
                  <a:txBody>
                    <a:bodyPr/>
                    <a:lstStyle/>
                    <a:p>
                      <a:pPr marL="0" marR="0" algn="ctr">
                        <a:lnSpc>
                          <a:spcPct val="115000"/>
                        </a:lnSpc>
                        <a:spcBef>
                          <a:spcPts val="0"/>
                        </a:spcBef>
                        <a:spcAft>
                          <a:spcPts val="0"/>
                        </a:spcAft>
                      </a:pPr>
                      <a:r>
                        <a:rPr lang="en-US" sz="1050" b="1">
                          <a:effectLst/>
                          <a:latin typeface="Cambria"/>
                          <a:ea typeface="Times New Roman"/>
                          <a:cs typeface="Times New Roman"/>
                        </a:rPr>
                        <a:t>Systematic Reviews</a:t>
                      </a:r>
                      <a:endParaRPr lang="en-US" sz="105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N/A</a:t>
                      </a: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N/A</a:t>
                      </a: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(n=7)</a:t>
                      </a:r>
                    </a:p>
                    <a:p>
                      <a:pPr marL="342900" marR="0" lvl="0" indent="-342900" algn="l" defTabSz="914400" rtl="0" eaLnBrk="1" fontAlgn="auto" latinLnBrk="0" hangingPunct="1">
                        <a:lnSpc>
                          <a:spcPct val="115000"/>
                        </a:lnSpc>
                        <a:spcBef>
                          <a:spcPts val="0"/>
                        </a:spcBef>
                        <a:spcAft>
                          <a:spcPts val="0"/>
                        </a:spcAft>
                        <a:buClrTx/>
                        <a:buSzTx/>
                        <a:buFont typeface="Wingdings"/>
                        <a:buChar char=""/>
                        <a:tabLst>
                          <a:tab pos="228600" algn="l"/>
                          <a:tab pos="457200" algn="l"/>
                        </a:tabLst>
                        <a:defRPr/>
                      </a:pPr>
                      <a:r>
                        <a:rPr kumimoji="0" lang="en-US" sz="1050" b="0" i="0" u="none" strike="noStrike" kern="1200" cap="none" spc="0" normalizeH="0" baseline="0" noProof="0" dirty="0" smtClean="0">
                          <a:ln>
                            <a:noFill/>
                          </a:ln>
                          <a:solidFill>
                            <a:prstClr val="black"/>
                          </a:solidFill>
                          <a:effectLst/>
                          <a:uLnTx/>
                          <a:uFillTx/>
                          <a:latin typeface="Calibri"/>
                          <a:ea typeface="Calibri"/>
                          <a:cs typeface="Times New Roman"/>
                        </a:rPr>
                        <a:t>No increased risk [20, 25] </a:t>
                      </a:r>
                    </a:p>
                    <a:p>
                      <a:pPr marL="342900" marR="0" lvl="0" indent="-342900" algn="l" defTabSz="914400" rtl="0" eaLnBrk="1" fontAlgn="auto" latinLnBrk="0" hangingPunct="1">
                        <a:lnSpc>
                          <a:spcPct val="115000"/>
                        </a:lnSpc>
                        <a:spcBef>
                          <a:spcPts val="0"/>
                        </a:spcBef>
                        <a:spcAft>
                          <a:spcPts val="0"/>
                        </a:spcAft>
                        <a:buClrTx/>
                        <a:buSzTx/>
                        <a:buFont typeface="Wingdings"/>
                        <a:buChar char=""/>
                        <a:tabLst>
                          <a:tab pos="228600" algn="l"/>
                          <a:tab pos="457200" algn="l"/>
                        </a:tabLst>
                        <a:defRPr/>
                      </a:pPr>
                      <a:r>
                        <a:rPr kumimoji="0" lang="en-US" sz="1050" b="0" i="0" u="none" strike="noStrike" kern="1200" cap="none" spc="0" normalizeH="0" baseline="0" noProof="0" dirty="0" smtClean="0">
                          <a:ln>
                            <a:noFill/>
                          </a:ln>
                          <a:solidFill>
                            <a:prstClr val="black"/>
                          </a:solidFill>
                          <a:effectLst/>
                          <a:uLnTx/>
                          <a:uFillTx/>
                          <a:latin typeface="Calibri"/>
                          <a:ea typeface="Calibri"/>
                          <a:cs typeface="Times New Roman"/>
                        </a:rPr>
                        <a:t>Limited evidence [18] </a:t>
                      </a:r>
                    </a:p>
                    <a:p>
                      <a:pPr marL="342900" marR="0" lvl="0" indent="-342900" algn="l" defTabSz="914400" rtl="0" eaLnBrk="1" fontAlgn="auto" latinLnBrk="0" hangingPunct="1">
                        <a:lnSpc>
                          <a:spcPct val="115000"/>
                        </a:lnSpc>
                        <a:spcBef>
                          <a:spcPts val="0"/>
                        </a:spcBef>
                        <a:spcAft>
                          <a:spcPts val="0"/>
                        </a:spcAft>
                        <a:buClrTx/>
                        <a:buSzTx/>
                        <a:buFont typeface="Wingdings"/>
                        <a:buChar char=""/>
                        <a:tabLst>
                          <a:tab pos="228600" algn="l"/>
                          <a:tab pos="457200" algn="l"/>
                        </a:tabLst>
                        <a:defRPr/>
                      </a:pPr>
                      <a:r>
                        <a:rPr kumimoji="0" lang="en-US" sz="1050" b="0" i="0" u="none" strike="noStrike" kern="1200" cap="none" spc="0" normalizeH="0" baseline="0" noProof="0" dirty="0" smtClean="0">
                          <a:ln>
                            <a:noFill/>
                          </a:ln>
                          <a:solidFill>
                            <a:prstClr val="black"/>
                          </a:solidFill>
                          <a:effectLst/>
                          <a:uLnTx/>
                          <a:uFillTx/>
                          <a:latin typeface="Calibri"/>
                          <a:ea typeface="Calibri"/>
                          <a:cs typeface="Times New Roman"/>
                        </a:rPr>
                        <a:t>Insufficient data [19] </a:t>
                      </a:r>
                    </a:p>
                    <a:p>
                      <a:pPr marL="342900" marR="0" lvl="0" indent="-342900" algn="l" defTabSz="914400" rtl="0" eaLnBrk="1" fontAlgn="auto" latinLnBrk="0" hangingPunct="1">
                        <a:lnSpc>
                          <a:spcPct val="115000"/>
                        </a:lnSpc>
                        <a:spcBef>
                          <a:spcPts val="0"/>
                        </a:spcBef>
                        <a:spcAft>
                          <a:spcPts val="0"/>
                        </a:spcAft>
                        <a:buClrTx/>
                        <a:buSzTx/>
                        <a:buFont typeface="Wingdings"/>
                        <a:buChar char=""/>
                        <a:tabLst>
                          <a:tab pos="228600" algn="l"/>
                          <a:tab pos="457200" algn="l"/>
                        </a:tabLst>
                        <a:defRPr/>
                      </a:pPr>
                      <a:r>
                        <a:rPr kumimoji="0" lang="en-US" sz="1050" b="0" i="0" u="none" strike="noStrike" kern="1200" cap="none" spc="0" normalizeH="0" baseline="0" noProof="0" dirty="0" smtClean="0">
                          <a:ln>
                            <a:noFill/>
                          </a:ln>
                          <a:solidFill>
                            <a:prstClr val="black"/>
                          </a:solidFill>
                          <a:effectLst/>
                          <a:uLnTx/>
                          <a:uFillTx/>
                          <a:latin typeface="Calibri"/>
                          <a:ea typeface="Calibri"/>
                          <a:cs typeface="Times New Roman"/>
                        </a:rPr>
                        <a:t>Mixed results [22] </a:t>
                      </a:r>
                    </a:p>
                    <a:p>
                      <a:pPr marL="342900" marR="0" lvl="0" indent="-342900" algn="l" defTabSz="914400" rtl="0" eaLnBrk="1" fontAlgn="auto" latinLnBrk="0" hangingPunct="1">
                        <a:lnSpc>
                          <a:spcPct val="115000"/>
                        </a:lnSpc>
                        <a:spcBef>
                          <a:spcPts val="0"/>
                        </a:spcBef>
                        <a:spcAft>
                          <a:spcPts val="0"/>
                        </a:spcAft>
                        <a:buClrTx/>
                        <a:buSzTx/>
                        <a:buFont typeface="Wingdings"/>
                        <a:buChar char=""/>
                        <a:tabLst>
                          <a:tab pos="228600" algn="l"/>
                          <a:tab pos="457200" algn="l"/>
                        </a:tabLst>
                        <a:defRPr/>
                      </a:pPr>
                      <a:r>
                        <a:rPr kumimoji="0" lang="en-US" sz="1050" b="0" i="0" u="none" strike="noStrike" kern="1200" cap="none" spc="0" normalizeH="0" baseline="0" noProof="0" dirty="0" smtClean="0">
                          <a:ln>
                            <a:noFill/>
                          </a:ln>
                          <a:solidFill>
                            <a:prstClr val="black"/>
                          </a:solidFill>
                          <a:effectLst/>
                          <a:uLnTx/>
                          <a:uFillTx/>
                          <a:latin typeface="Calibri"/>
                          <a:ea typeface="Calibri"/>
                          <a:cs typeface="Times New Roman"/>
                        </a:rPr>
                        <a:t>Increased risk through meta-analysis [21, 23]</a:t>
                      </a:r>
                      <a:endParaRPr kumimoji="0" lang="en-US" sz="1050" b="0" i="0" u="none" strike="noStrike" kern="1200" cap="none" spc="0" normalizeH="0" baseline="0" noProof="0" dirty="0">
                        <a:ln>
                          <a:noFill/>
                        </a:ln>
                        <a:solidFill>
                          <a:prstClr val="black"/>
                        </a:solidFill>
                        <a:effectLst/>
                        <a:uLnTx/>
                        <a:uFillTx/>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N/A</a:t>
                      </a: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56552">
                <a:tc gridSpan="5">
                  <a:txBody>
                    <a:bodyPr/>
                    <a:lstStyle/>
                    <a:p>
                      <a:pPr marL="0" marR="0" algn="ctr">
                        <a:lnSpc>
                          <a:spcPct val="115000"/>
                        </a:lnSpc>
                        <a:spcBef>
                          <a:spcPts val="0"/>
                        </a:spcBef>
                        <a:spcAft>
                          <a:spcPts val="0"/>
                        </a:spcAft>
                      </a:pPr>
                      <a:r>
                        <a:rPr lang="en-US" sz="1000" b="1" dirty="0">
                          <a:effectLst/>
                          <a:latin typeface="Cambria"/>
                          <a:ea typeface="Times New Roman"/>
                          <a:cs typeface="Times New Roman"/>
                        </a:rPr>
                        <a:t>OR= Odds Ratio; IRR= Incident Rate Ratio; SIR= Standard Incidence </a:t>
                      </a:r>
                      <a:r>
                        <a:rPr lang="en-US" sz="1000" b="1" dirty="0" smtClean="0">
                          <a:effectLst/>
                          <a:latin typeface="Cambria"/>
                          <a:ea typeface="Times New Roman"/>
                          <a:cs typeface="Times New Roman"/>
                        </a:rPr>
                        <a:t>Ratio; MEQ= Morphine Equivalent</a:t>
                      </a:r>
                      <a:endParaRPr lang="en-US" sz="1000" dirty="0">
                        <a:effectLst/>
                        <a:latin typeface="Calibri"/>
                        <a:ea typeface="Calibri"/>
                        <a:cs typeface="Times New Roman"/>
                      </a:endParaRPr>
                    </a:p>
                  </a:txBody>
                  <a:tcPr marL="60319" marR="60319"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530103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 Specific </a:t>
            </a:r>
            <a:r>
              <a:rPr lang="en-US" dirty="0" smtClean="0"/>
              <a:t>Opioids &amp; Crash Risk</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66823695"/>
              </p:ext>
            </p:extLst>
          </p:nvPr>
        </p:nvGraphicFramePr>
        <p:xfrm>
          <a:off x="622511" y="1456658"/>
          <a:ext cx="7801824" cy="4799457"/>
        </p:xfrm>
        <a:graphic>
          <a:graphicData uri="http://schemas.openxmlformats.org/drawingml/2006/table">
            <a:tbl>
              <a:tblPr firstRow="1" firstCol="1" bandRow="1"/>
              <a:tblGrid>
                <a:gridCol w="1089289"/>
                <a:gridCol w="2008083"/>
                <a:gridCol w="1723366"/>
                <a:gridCol w="1640046"/>
                <a:gridCol w="1341040"/>
              </a:tblGrid>
              <a:tr h="558165">
                <a:tc>
                  <a:txBody>
                    <a:bodyPr/>
                    <a:lstStyle/>
                    <a:p>
                      <a:pPr marL="0" marR="0" algn="ctr">
                        <a:lnSpc>
                          <a:spcPct val="115000"/>
                        </a:lnSpc>
                        <a:spcBef>
                          <a:spcPts val="0"/>
                        </a:spcBef>
                        <a:spcAft>
                          <a:spcPts val="0"/>
                        </a:spcAft>
                      </a:pPr>
                      <a:r>
                        <a:rPr lang="en-US" sz="1200" b="1" dirty="0">
                          <a:solidFill>
                            <a:srgbClr val="FFFFFF"/>
                          </a:solidFill>
                          <a:effectLst/>
                          <a:latin typeface="Cambria"/>
                          <a:ea typeface="Times New Roman"/>
                          <a:cs typeface="Times New Roman"/>
                        </a:rPr>
                        <a:t> </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Codeine</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Morphine</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Natural Opium Alkaloids</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Methadone</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0">
                <a:tc>
                  <a:txBody>
                    <a:bodyPr/>
                    <a:lstStyle/>
                    <a:p>
                      <a:pPr marL="0" marR="0" algn="ctr">
                        <a:lnSpc>
                          <a:spcPct val="115000"/>
                        </a:lnSpc>
                        <a:spcBef>
                          <a:spcPts val="0"/>
                        </a:spcBef>
                        <a:spcAft>
                          <a:spcPts val="0"/>
                        </a:spcAft>
                      </a:pPr>
                      <a:r>
                        <a:rPr lang="en-US" sz="1100" b="1">
                          <a:effectLst/>
                          <a:latin typeface="Cambria"/>
                          <a:ea typeface="Times New Roman"/>
                          <a:cs typeface="Times New Roman"/>
                        </a:rPr>
                        <a:t>Original Research Articles</a:t>
                      </a:r>
                      <a:endParaRPr lang="en-US" sz="110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 4</a:t>
                      </a:r>
                      <a:r>
                        <a:rPr lang="en-US" sz="1100" dirty="0" smtClean="0">
                          <a:effectLst/>
                          <a:latin typeface="Calibri"/>
                          <a:ea typeface="Calibri"/>
                          <a:cs typeface="Times New Roman"/>
                        </a:rPr>
                        <a:t>)</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Increased SIR; risk decreased and was non-significant</a:t>
                      </a:r>
                      <a:r>
                        <a:rPr lang="en-US" sz="1100" baseline="0" dirty="0" smtClean="0">
                          <a:effectLst/>
                          <a:latin typeface="Calibri"/>
                          <a:ea typeface="Calibri"/>
                          <a:cs typeface="Times New Roman"/>
                        </a:rPr>
                        <a:t> when co-prescriptions were excluded [1]</a:t>
                      </a:r>
                    </a:p>
                    <a:p>
                      <a:pPr marL="171450" marR="0" indent="-171450" algn="l">
                        <a:lnSpc>
                          <a:spcPct val="115000"/>
                        </a:lnSpc>
                        <a:spcBef>
                          <a:spcPts val="0"/>
                        </a:spcBef>
                        <a:spcAft>
                          <a:spcPts val="0"/>
                        </a:spcAft>
                        <a:buFont typeface="Wingdings" panose="05000000000000000000" pitchFamily="2" charset="2"/>
                        <a:buChar char="§"/>
                      </a:pPr>
                      <a:r>
                        <a:rPr lang="en-US" sz="1100" baseline="0" dirty="0" smtClean="0">
                          <a:effectLst/>
                          <a:latin typeface="Calibri"/>
                          <a:ea typeface="Calibri"/>
                          <a:cs typeface="Times New Roman"/>
                        </a:rPr>
                        <a:t>Increased IRR when starting  prescription and four weeks after [11]</a:t>
                      </a:r>
                    </a:p>
                    <a:p>
                      <a:pPr marL="171450" marR="0" indent="-171450" algn="l">
                        <a:lnSpc>
                          <a:spcPct val="115000"/>
                        </a:lnSpc>
                        <a:spcBef>
                          <a:spcPts val="0"/>
                        </a:spcBef>
                        <a:spcAft>
                          <a:spcPts val="0"/>
                        </a:spcAft>
                        <a:buFont typeface="Wingdings" panose="05000000000000000000" pitchFamily="2" charset="2"/>
                        <a:buChar char="§"/>
                      </a:pPr>
                      <a:r>
                        <a:rPr lang="en-US" sz="1100" baseline="0" dirty="0" smtClean="0">
                          <a:effectLst/>
                          <a:latin typeface="Calibri"/>
                          <a:ea typeface="Calibri"/>
                          <a:cs typeface="Times New Roman"/>
                        </a:rPr>
                        <a:t>No difference in codeine prevalence between roadside controls and injured drivers [8] or fatally injured drivers [12]</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r>
                        <a:rPr lang="en-US" sz="1100" dirty="0" smtClean="0">
                          <a:effectLst/>
                          <a:latin typeface="Calibri"/>
                          <a:ea typeface="Calibri"/>
                          <a:cs typeface="Times New Roman"/>
                        </a:rPr>
                        <a:t>)</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No difference in prevalence between roadside controls and injured drivers [8]</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r>
                        <a:rPr lang="en-US" sz="1100" dirty="0" smtClean="0">
                          <a:effectLst/>
                          <a:latin typeface="Calibri"/>
                          <a:ea typeface="Calibri"/>
                          <a:cs typeface="Times New Roman"/>
                        </a:rPr>
                        <a:t>)</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Increased crash</a:t>
                      </a:r>
                      <a:r>
                        <a:rPr lang="en-US" sz="1100" baseline="0" dirty="0" smtClean="0">
                          <a:effectLst/>
                          <a:latin typeface="Calibri"/>
                          <a:ea typeface="Calibri"/>
                          <a:cs typeface="Times New Roman"/>
                        </a:rPr>
                        <a:t> risk from national registry database [3]</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 (n=2)</a:t>
                      </a:r>
                    </a:p>
                    <a:p>
                      <a:pPr marL="171450" marR="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Increased risk of crash [2] </a:t>
                      </a:r>
                    </a:p>
                    <a:p>
                      <a:pPr marL="171450" marR="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Methadone was more prevalent in roadside drivers than drivers involved in accidents [8]</a:t>
                      </a:r>
                    </a:p>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b="1">
                          <a:effectLst/>
                          <a:latin typeface="Cambria"/>
                          <a:ea typeface="Times New Roman"/>
                          <a:cs typeface="Times New Roman"/>
                        </a:rPr>
                        <a:t>Systematic Reviews</a:t>
                      </a:r>
                      <a:endParaRPr lang="en-US" sz="110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N/A</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N/A</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a:effectLst/>
                          <a:latin typeface="Calibri"/>
                          <a:ea typeface="Calibri"/>
                          <a:cs typeface="Times New Roman"/>
                        </a:rPr>
                        <a:t>N/A</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(n=1)</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Increased involvement in accidents &amp; increased responsibility for accidents [24]</a:t>
                      </a:r>
                    </a:p>
                    <a:p>
                      <a:pPr marL="171450" marR="0" indent="-171450" algn="l">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0">
                <a:tc gridSpan="5">
                  <a:txBody>
                    <a:bodyPr/>
                    <a:lstStyle/>
                    <a:p>
                      <a:pPr marL="0" marR="0" algn="ctr">
                        <a:lnSpc>
                          <a:spcPct val="115000"/>
                        </a:lnSpc>
                        <a:spcBef>
                          <a:spcPts val="0"/>
                        </a:spcBef>
                        <a:spcAft>
                          <a:spcPts val="0"/>
                        </a:spcAft>
                      </a:pPr>
                      <a:r>
                        <a:rPr lang="en-US" sz="1100" b="1" dirty="0">
                          <a:effectLst/>
                          <a:latin typeface="Cambria"/>
                          <a:ea typeface="Times New Roman"/>
                          <a:cs typeface="Times New Roman"/>
                        </a:rPr>
                        <a:t>OR= Odds Ratio; IRR= Incident Rate Ratio; SIR= Standard Incidence Ratio</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11</a:t>
            </a:fld>
            <a:endParaRPr lang="en-US"/>
          </a:p>
        </p:txBody>
      </p:sp>
    </p:spTree>
    <p:extLst>
      <p:ext uri="{BB962C8B-B14F-4D97-AF65-F5344CB8AC3E}">
        <p14:creationId xmlns:p14="http://schemas.microsoft.com/office/powerpoint/2010/main" val="1248538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 Stimulants &amp; Crash Risk</a:t>
            </a:r>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12</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55200807"/>
              </p:ext>
            </p:extLst>
          </p:nvPr>
        </p:nvGraphicFramePr>
        <p:xfrm>
          <a:off x="1054100" y="1507067"/>
          <a:ext cx="7150101" cy="4092533"/>
        </p:xfrm>
        <a:graphic>
          <a:graphicData uri="http://schemas.openxmlformats.org/drawingml/2006/table">
            <a:tbl>
              <a:tblPr firstRow="1" firstCol="1" bandRow="1"/>
              <a:tblGrid>
                <a:gridCol w="1431714"/>
                <a:gridCol w="3145113"/>
                <a:gridCol w="2573274"/>
              </a:tblGrid>
              <a:tr h="439036">
                <a:tc>
                  <a:txBody>
                    <a:bodyPr/>
                    <a:lstStyle/>
                    <a:p>
                      <a:pPr marL="0" marR="0" algn="ctr">
                        <a:lnSpc>
                          <a:spcPct val="115000"/>
                        </a:lnSpc>
                        <a:spcBef>
                          <a:spcPts val="0"/>
                        </a:spcBef>
                        <a:spcAft>
                          <a:spcPts val="0"/>
                        </a:spcAft>
                      </a:pPr>
                      <a:r>
                        <a:rPr lang="en-US" sz="1200" b="1" dirty="0">
                          <a:solidFill>
                            <a:srgbClr val="FFFFFF"/>
                          </a:solidFill>
                          <a:effectLst/>
                          <a:latin typeface="Cambria"/>
                          <a:ea typeface="Times New Roman"/>
                          <a:cs typeface="Times New Roman"/>
                        </a:rPr>
                        <a:t> </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Amphetamines</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Methylphenidate</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2283436">
                <a:tc>
                  <a:txBody>
                    <a:bodyPr/>
                    <a:lstStyle/>
                    <a:p>
                      <a:pPr marL="0" marR="0" algn="ctr">
                        <a:lnSpc>
                          <a:spcPct val="115000"/>
                        </a:lnSpc>
                        <a:spcBef>
                          <a:spcPts val="0"/>
                        </a:spcBef>
                        <a:spcAft>
                          <a:spcPts val="0"/>
                        </a:spcAft>
                      </a:pPr>
                      <a:r>
                        <a:rPr lang="en-US" sz="1100" b="1">
                          <a:effectLst/>
                          <a:latin typeface="Cambria"/>
                          <a:ea typeface="Times New Roman"/>
                          <a:cs typeface="Times New Roman"/>
                        </a:rPr>
                        <a:t>Original Research Articles</a:t>
                      </a:r>
                      <a:endParaRPr lang="en-US" sz="110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(n=5)</a:t>
                      </a:r>
                    </a:p>
                    <a:p>
                      <a:pPr marL="342900" marR="0" lvl="0" indent="-342900">
                        <a:lnSpc>
                          <a:spcPct val="115000"/>
                        </a:lnSpc>
                        <a:spcBef>
                          <a:spcPts val="0"/>
                        </a:spcBef>
                        <a:spcAft>
                          <a:spcPts val="0"/>
                        </a:spcAft>
                        <a:buFont typeface="Wingdings"/>
                        <a:buChar char=""/>
                      </a:pPr>
                      <a:r>
                        <a:rPr lang="en-US" sz="1100" dirty="0" smtClean="0">
                          <a:effectLst/>
                          <a:latin typeface="Calibri"/>
                          <a:ea typeface="Calibri"/>
                          <a:cs typeface="Times New Roman"/>
                        </a:rPr>
                        <a:t>Increased </a:t>
                      </a:r>
                      <a:r>
                        <a:rPr lang="en-US" sz="1100" dirty="0">
                          <a:effectLst/>
                          <a:latin typeface="Calibri"/>
                          <a:ea typeface="Calibri"/>
                          <a:cs typeface="Times New Roman"/>
                        </a:rPr>
                        <a:t>risk of drivers being involved in an accident, being seriously injured, and being </a:t>
                      </a:r>
                      <a:r>
                        <a:rPr lang="en-US" sz="1100" dirty="0" smtClean="0">
                          <a:effectLst/>
                          <a:latin typeface="Calibri"/>
                          <a:ea typeface="Calibri"/>
                          <a:cs typeface="Times New Roman"/>
                        </a:rPr>
                        <a:t>killed [*4,</a:t>
                      </a:r>
                      <a:r>
                        <a:rPr lang="en-US" sz="1100" baseline="0" dirty="0" smtClean="0">
                          <a:effectLst/>
                          <a:latin typeface="Calibri"/>
                          <a:ea typeface="Calibri"/>
                          <a:cs typeface="Times New Roman"/>
                        </a:rPr>
                        <a:t> *5, *6, *7, *8]</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endParaRPr lang="en-US" sz="1100" i="1" dirty="0" smtClean="0">
                        <a:effectLst/>
                        <a:latin typeface="Calibri"/>
                        <a:ea typeface="Calibri"/>
                        <a:cs typeface="Times New Roman"/>
                      </a:endParaRPr>
                    </a:p>
                    <a:p>
                      <a:pPr marL="0" marR="0">
                        <a:lnSpc>
                          <a:spcPct val="115000"/>
                        </a:lnSpc>
                        <a:spcBef>
                          <a:spcPts val="0"/>
                        </a:spcBef>
                        <a:spcAft>
                          <a:spcPts val="0"/>
                        </a:spcAft>
                      </a:pPr>
                      <a:endParaRPr lang="en-US" sz="1100" i="1" dirty="0" smtClean="0">
                        <a:effectLst/>
                        <a:latin typeface="Calibri"/>
                        <a:ea typeface="Calibri"/>
                        <a:cs typeface="Times New Roman"/>
                      </a:endParaRPr>
                    </a:p>
                    <a:p>
                      <a:pPr marL="0" marR="0">
                        <a:lnSpc>
                          <a:spcPct val="115000"/>
                        </a:lnSpc>
                        <a:spcBef>
                          <a:spcPts val="0"/>
                        </a:spcBef>
                        <a:spcAft>
                          <a:spcPts val="0"/>
                        </a:spcAft>
                      </a:pPr>
                      <a:endParaRPr lang="en-US" sz="1100" i="1" dirty="0" smtClean="0">
                        <a:effectLst/>
                        <a:latin typeface="Calibri"/>
                        <a:ea typeface="Calibri"/>
                        <a:cs typeface="Times New Roman"/>
                      </a:endParaRPr>
                    </a:p>
                    <a:p>
                      <a:pPr marL="0" marR="0">
                        <a:lnSpc>
                          <a:spcPct val="115000"/>
                        </a:lnSpc>
                        <a:spcBef>
                          <a:spcPts val="0"/>
                        </a:spcBef>
                        <a:spcAft>
                          <a:spcPts val="0"/>
                        </a:spcAft>
                      </a:pPr>
                      <a:r>
                        <a:rPr lang="en-US" sz="1100" i="1" dirty="0" smtClean="0">
                          <a:effectLst/>
                          <a:latin typeface="Calibri"/>
                          <a:ea typeface="Calibri"/>
                          <a:cs typeface="Times New Roman"/>
                        </a:rPr>
                        <a:t>*</a:t>
                      </a:r>
                      <a:r>
                        <a:rPr lang="en-US" sz="1100" i="1" dirty="0">
                          <a:effectLst/>
                          <a:latin typeface="Calibri"/>
                          <a:ea typeface="Calibri"/>
                          <a:cs typeface="Times New Roman"/>
                        </a:rPr>
                        <a:t>All studies used the same data set</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342900" marR="0" lvl="0" indent="-342900">
                        <a:lnSpc>
                          <a:spcPct val="115000"/>
                        </a:lnSpc>
                        <a:spcBef>
                          <a:spcPts val="0"/>
                        </a:spcBef>
                        <a:spcAft>
                          <a:spcPts val="0"/>
                        </a:spcAft>
                        <a:buFont typeface="Wingdings"/>
                        <a:buChar char=""/>
                      </a:pPr>
                      <a:r>
                        <a:rPr lang="en-US" sz="1100" dirty="0">
                          <a:effectLst/>
                          <a:latin typeface="Calibri"/>
                          <a:ea typeface="Calibri"/>
                          <a:cs typeface="Times New Roman"/>
                        </a:rPr>
                        <a:t>Stable use improved self-reported </a:t>
                      </a:r>
                      <a:r>
                        <a:rPr lang="en-US" sz="1100" dirty="0" smtClean="0">
                          <a:effectLst/>
                          <a:latin typeface="Calibri"/>
                          <a:ea typeface="Calibri"/>
                          <a:cs typeface="Times New Roman"/>
                        </a:rPr>
                        <a:t>risky </a:t>
                      </a:r>
                      <a:r>
                        <a:rPr lang="en-US" sz="1100" dirty="0">
                          <a:effectLst/>
                          <a:latin typeface="Calibri"/>
                          <a:ea typeface="Calibri"/>
                          <a:cs typeface="Times New Roman"/>
                        </a:rPr>
                        <a:t>driving </a:t>
                      </a:r>
                      <a:r>
                        <a:rPr lang="en-US" sz="1100" dirty="0" smtClean="0">
                          <a:effectLst/>
                          <a:latin typeface="Calibri"/>
                          <a:ea typeface="Calibri"/>
                          <a:cs typeface="Times New Roman"/>
                        </a:rPr>
                        <a:t>in young </a:t>
                      </a:r>
                      <a:r>
                        <a:rPr lang="en-US" sz="1100" dirty="0">
                          <a:effectLst/>
                          <a:latin typeface="Calibri"/>
                          <a:ea typeface="Calibri"/>
                          <a:cs typeface="Times New Roman"/>
                        </a:rPr>
                        <a:t>drivers with </a:t>
                      </a:r>
                      <a:r>
                        <a:rPr lang="en-US" sz="1100" dirty="0" smtClean="0">
                          <a:effectLst/>
                          <a:latin typeface="Calibri"/>
                          <a:ea typeface="Calibri"/>
                          <a:cs typeface="Times New Roman"/>
                        </a:rPr>
                        <a:t>ADHD [9]</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370061">
                <a:tc>
                  <a:txBody>
                    <a:bodyPr/>
                    <a:lstStyle/>
                    <a:p>
                      <a:pPr marL="0" marR="0" algn="ctr">
                        <a:lnSpc>
                          <a:spcPct val="115000"/>
                        </a:lnSpc>
                        <a:spcBef>
                          <a:spcPts val="0"/>
                        </a:spcBef>
                        <a:spcAft>
                          <a:spcPts val="0"/>
                        </a:spcAft>
                      </a:pPr>
                      <a:r>
                        <a:rPr lang="en-US" sz="1100" b="1">
                          <a:effectLst/>
                          <a:latin typeface="Cambria"/>
                          <a:ea typeface="Times New Roman"/>
                          <a:cs typeface="Times New Roman"/>
                        </a:rPr>
                        <a:t>Systematic Reviews</a:t>
                      </a:r>
                      <a:endParaRPr lang="en-US" sz="110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342900" marR="0" lvl="0" indent="-342900">
                        <a:lnSpc>
                          <a:spcPct val="115000"/>
                        </a:lnSpc>
                        <a:spcBef>
                          <a:spcPts val="0"/>
                        </a:spcBef>
                        <a:spcAft>
                          <a:spcPts val="0"/>
                        </a:spcAft>
                        <a:buFont typeface="Wingdings"/>
                        <a:buChar char=""/>
                      </a:pPr>
                      <a:r>
                        <a:rPr lang="en-US" sz="1100" dirty="0">
                          <a:effectLst/>
                          <a:latin typeface="Calibri"/>
                          <a:ea typeface="Calibri"/>
                          <a:cs typeface="Times New Roman"/>
                        </a:rPr>
                        <a:t>Included four relevant articles; only one showed </a:t>
                      </a:r>
                      <a:r>
                        <a:rPr lang="en-US" sz="1100" dirty="0" smtClean="0">
                          <a:effectLst/>
                          <a:latin typeface="Calibri"/>
                          <a:ea typeface="Calibri"/>
                          <a:cs typeface="Times New Roman"/>
                        </a:rPr>
                        <a:t>impairment 23]</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N/A</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Tree>
    <p:extLst>
      <p:ext uri="{BB962C8B-B14F-4D97-AF65-F5344CB8AC3E}">
        <p14:creationId xmlns:p14="http://schemas.microsoft.com/office/powerpoint/2010/main" val="3736393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 </a:t>
            </a:r>
            <a:r>
              <a:rPr lang="en-US" dirty="0" smtClean="0"/>
              <a:t>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moderate evidence to support the contention that licit use of opioids increases the risk of a motor vehicle crash. </a:t>
            </a:r>
            <a:endParaRPr lang="en-US" sz="2400" dirty="0" smtClean="0"/>
          </a:p>
          <a:p>
            <a:pPr marL="0" indent="0">
              <a:buNone/>
            </a:pPr>
            <a:r>
              <a:rPr lang="en-US" sz="2400" dirty="0" smtClean="0"/>
              <a:t>Several </a:t>
            </a:r>
            <a:r>
              <a:rPr lang="en-US" sz="2400" dirty="0"/>
              <a:t>large and recent studies link opioid use to increased risk of driver fatalities, driver injury, crash risk, and unsafe driver actions. </a:t>
            </a:r>
            <a:endParaRPr lang="en-US" sz="2400" dirty="0" smtClean="0"/>
          </a:p>
          <a:p>
            <a:pPr marL="0" indent="0">
              <a:buNone/>
            </a:pPr>
            <a:r>
              <a:rPr lang="en-US" sz="2400" dirty="0" smtClean="0"/>
              <a:t>Most </a:t>
            </a:r>
            <a:r>
              <a:rPr lang="en-US" sz="2400" dirty="0"/>
              <a:t>identified studies show increased risk. However, many of the findings are drawn from the same large European dataset, and many of them also classify all opioids together. Results for specific opioids are more limited and less convincing</a:t>
            </a:r>
            <a:r>
              <a:rPr lang="en-US" sz="2400" dirty="0" smtClean="0"/>
              <a:t>.</a:t>
            </a:r>
          </a:p>
          <a:p>
            <a:endParaRPr lang="en-US" dirty="0"/>
          </a:p>
          <a:p>
            <a:pPr lvl="1"/>
            <a:endParaRPr lang="en-US" dirty="0" smtClean="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13</a:t>
            </a:fld>
            <a:endParaRPr lang="en-US"/>
          </a:p>
        </p:txBody>
      </p:sp>
    </p:spTree>
    <p:extLst>
      <p:ext uri="{BB962C8B-B14F-4D97-AF65-F5344CB8AC3E}">
        <p14:creationId xmlns:p14="http://schemas.microsoft.com/office/powerpoint/2010/main" val="716239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weak evidence to support the contention that licit use of stimulants increases the risk of a motor vehicle crash. </a:t>
            </a:r>
            <a:endParaRPr lang="en-US" sz="2400" dirty="0" smtClean="0"/>
          </a:p>
          <a:p>
            <a:pPr marL="0" indent="0">
              <a:buNone/>
            </a:pPr>
            <a:r>
              <a:rPr lang="en-US" sz="2400" dirty="0" smtClean="0"/>
              <a:t>Most </a:t>
            </a:r>
            <a:r>
              <a:rPr lang="en-US" sz="2400" dirty="0"/>
              <a:t>of the available evidence pertains to amphetamines and comes from a large European study which showed an increased risk of driver fatalities, driver injury, and crash risk. </a:t>
            </a:r>
            <a:endParaRPr lang="en-US" sz="2400" dirty="0" smtClean="0"/>
          </a:p>
          <a:p>
            <a:pPr marL="0" indent="0">
              <a:buNone/>
            </a:pPr>
            <a:r>
              <a:rPr lang="en-US" sz="2400" dirty="0" smtClean="0"/>
              <a:t>The </a:t>
            </a:r>
            <a:r>
              <a:rPr lang="en-US" sz="2400" dirty="0"/>
              <a:t>use of stimulants to address driver medical conditions such as ADHD may improve driver crash risk based on one small study. Further research is required.</a:t>
            </a:r>
          </a:p>
          <a:p>
            <a:endParaRPr lang="en-US" sz="2400"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14</a:t>
            </a:fld>
            <a:endParaRPr lang="en-US"/>
          </a:p>
        </p:txBody>
      </p:sp>
    </p:spTree>
    <p:extLst>
      <p:ext uri="{BB962C8B-B14F-4D97-AF65-F5344CB8AC3E}">
        <p14:creationId xmlns:p14="http://schemas.microsoft.com/office/powerpoint/2010/main" val="2028979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1b</a:t>
            </a:r>
            <a:endParaRPr lang="en-US" dirty="0"/>
          </a:p>
        </p:txBody>
      </p:sp>
      <p:sp>
        <p:nvSpPr>
          <p:cNvPr id="3" name="Text Placeholder 2"/>
          <p:cNvSpPr>
            <a:spLocks noGrp="1"/>
          </p:cNvSpPr>
          <p:nvPr>
            <p:ph type="body" idx="1"/>
          </p:nvPr>
        </p:nvSpPr>
        <p:spPr/>
        <p:txBody>
          <a:bodyPr>
            <a:normAutofit fontScale="92500" lnSpcReduction="20000"/>
          </a:bodyPr>
          <a:lstStyle/>
          <a:p>
            <a:r>
              <a:rPr lang="en-US" sz="2000" b="1" dirty="0"/>
              <a:t>What is the relationship between licit use of prescribed Schedule II opioids or stimulants and indirect measures of driver performance?</a:t>
            </a:r>
          </a:p>
          <a:p>
            <a:endParaRPr lang="en-US" dirty="0" smtClean="0"/>
          </a:p>
          <a:p>
            <a:r>
              <a:rPr lang="en-US" sz="1700" b="1" dirty="0" smtClean="0"/>
              <a:t>Evidence base n=29</a:t>
            </a:r>
            <a:endParaRPr lang="en-US" sz="17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15</a:t>
            </a:fld>
            <a:endParaRPr lang="en-US"/>
          </a:p>
        </p:txBody>
      </p:sp>
    </p:spTree>
    <p:extLst>
      <p:ext uri="{BB962C8B-B14F-4D97-AF65-F5344CB8AC3E}">
        <p14:creationId xmlns:p14="http://schemas.microsoft.com/office/powerpoint/2010/main" val="3988515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Q1b: Opioids &amp; Indirect Measures</a:t>
            </a:r>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solidFill>
                  <a:prstClr val="white"/>
                </a:solidFill>
              </a:rPr>
              <a:pPr>
                <a:defRPr/>
              </a:pPr>
              <a:t>16</a:t>
            </a:fld>
            <a:endParaRPr lang="en-US">
              <a:solidFill>
                <a:prstClr val="white"/>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84483268"/>
              </p:ext>
            </p:extLst>
          </p:nvPr>
        </p:nvGraphicFramePr>
        <p:xfrm>
          <a:off x="1358899" y="1752600"/>
          <a:ext cx="6375400" cy="4481112"/>
        </p:xfrm>
        <a:graphic>
          <a:graphicData uri="http://schemas.openxmlformats.org/drawingml/2006/table">
            <a:tbl>
              <a:tblPr firstRow="1" firstCol="1" bandRow="1"/>
              <a:tblGrid>
                <a:gridCol w="3187700"/>
                <a:gridCol w="3187700"/>
              </a:tblGrid>
              <a:tr h="540632">
                <a:tc gridSpan="2">
                  <a:txBody>
                    <a:bodyPr/>
                    <a:lstStyle/>
                    <a:p>
                      <a:pPr marL="0" marR="0" algn="ctr">
                        <a:lnSpc>
                          <a:spcPct val="115000"/>
                        </a:lnSpc>
                        <a:spcBef>
                          <a:spcPts val="0"/>
                        </a:spcBef>
                        <a:spcAft>
                          <a:spcPts val="0"/>
                        </a:spcAft>
                      </a:pPr>
                      <a:r>
                        <a:rPr lang="en-US" sz="1600" b="1" dirty="0" smtClean="0">
                          <a:solidFill>
                            <a:schemeClr val="bg1"/>
                          </a:solidFill>
                          <a:effectLst/>
                          <a:latin typeface="Cambria"/>
                          <a:ea typeface="Calibri"/>
                          <a:cs typeface="Times New Roman"/>
                        </a:rPr>
                        <a:t>Opioids</a:t>
                      </a:r>
                      <a:endParaRPr lang="en-US" sz="1600" dirty="0">
                        <a:solidFill>
                          <a:schemeClr val="bg1"/>
                        </a:solidFill>
                        <a:effectLst/>
                        <a:latin typeface="Calibri"/>
                        <a:ea typeface="Calibri"/>
                        <a:cs typeface="Times New Roman"/>
                      </a:endParaRPr>
                    </a:p>
                  </a:txBody>
                  <a:tcPr marL="34803" marR="34803"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17365D"/>
                    </a:solidFill>
                  </a:tcPr>
                </a:tc>
                <a:tc hMerge="1">
                  <a:txBody>
                    <a:bodyPr/>
                    <a:lstStyle/>
                    <a:p>
                      <a:endParaRPr lang="en-US"/>
                    </a:p>
                  </a:txBody>
                  <a:tcPr/>
                </a:tc>
              </a:tr>
              <a:tr h="455917">
                <a:tc>
                  <a:txBody>
                    <a:bodyPr/>
                    <a:lstStyle/>
                    <a:p>
                      <a:pPr marL="0" marR="0" algn="ctr">
                        <a:lnSpc>
                          <a:spcPct val="115000"/>
                        </a:lnSpc>
                        <a:spcBef>
                          <a:spcPts val="0"/>
                        </a:spcBef>
                        <a:spcAft>
                          <a:spcPts val="0"/>
                        </a:spcAft>
                      </a:pPr>
                      <a:r>
                        <a:rPr lang="en-US" sz="1200" b="1" dirty="0" smtClean="0">
                          <a:solidFill>
                            <a:schemeClr val="bg1"/>
                          </a:solidFill>
                          <a:effectLst/>
                          <a:latin typeface="Cambria" panose="02040503050406030204" pitchFamily="18" charset="0"/>
                          <a:ea typeface="Calibri"/>
                          <a:cs typeface="Times New Roman"/>
                        </a:rPr>
                        <a:t>Original</a:t>
                      </a:r>
                      <a:r>
                        <a:rPr lang="en-US" sz="1200" b="1" baseline="0" dirty="0" smtClean="0">
                          <a:solidFill>
                            <a:schemeClr val="bg1"/>
                          </a:solidFill>
                          <a:effectLst/>
                          <a:latin typeface="Cambria" panose="02040503050406030204" pitchFamily="18" charset="0"/>
                          <a:ea typeface="Calibri"/>
                          <a:cs typeface="Times New Roman"/>
                        </a:rPr>
                        <a:t> Research Articles</a:t>
                      </a:r>
                      <a:endParaRPr lang="en-US" sz="1200" b="1" dirty="0">
                        <a:solidFill>
                          <a:schemeClr val="bg1"/>
                        </a:solidFill>
                        <a:effectLst/>
                        <a:latin typeface="Cambria" panose="02040503050406030204" pitchFamily="18" charset="0"/>
                        <a:ea typeface="Calibri"/>
                        <a:cs typeface="Times New Roman"/>
                      </a:endParaRPr>
                    </a:p>
                  </a:txBody>
                  <a:tcPr marL="34803" marR="34803"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defTabSz="914400" rtl="0" eaLnBrk="1" latinLnBrk="0" hangingPunct="1">
                        <a:lnSpc>
                          <a:spcPct val="115000"/>
                        </a:lnSpc>
                        <a:spcBef>
                          <a:spcPts val="0"/>
                        </a:spcBef>
                        <a:spcAft>
                          <a:spcPts val="0"/>
                        </a:spcAft>
                      </a:pPr>
                      <a:r>
                        <a:rPr lang="en-US" sz="1200" b="1" kern="1200" dirty="0" smtClean="0">
                          <a:solidFill>
                            <a:schemeClr val="bg1"/>
                          </a:solidFill>
                          <a:effectLst/>
                          <a:latin typeface="Cambria" panose="02040503050406030204" pitchFamily="18" charset="0"/>
                          <a:ea typeface="Calibri"/>
                          <a:cs typeface="Times New Roman"/>
                        </a:rPr>
                        <a:t>Systematic Reviews</a:t>
                      </a:r>
                      <a:endParaRPr lang="en-US" sz="1200" b="1" kern="1200" dirty="0">
                        <a:solidFill>
                          <a:schemeClr val="bg1"/>
                        </a:solidFill>
                        <a:effectLst/>
                        <a:latin typeface="Cambria" panose="02040503050406030204" pitchFamily="18" charset="0"/>
                        <a:ea typeface="Calibri"/>
                        <a:cs typeface="Times New Roman"/>
                      </a:endParaRPr>
                    </a:p>
                  </a:txBody>
                  <a:tcPr marL="34803" marR="34803"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3484563">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(n=2)</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Impairment</a:t>
                      </a:r>
                      <a:r>
                        <a:rPr lang="en-US" sz="1100" baseline="0" dirty="0" smtClean="0">
                          <a:effectLst/>
                          <a:latin typeface="Calibri"/>
                          <a:ea typeface="Calibri"/>
                          <a:cs typeface="Times New Roman"/>
                        </a:rPr>
                        <a:t> of driving related skills in chronic opioid users compared to healthy controls [33]; but no impairment was shown in actual driving [32]</a:t>
                      </a:r>
                    </a:p>
                    <a:p>
                      <a:pPr marL="171450" marR="0" indent="-171450" algn="l">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34803" marR="3480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(n=6)</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Limited evidence [18]</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No conclusions; insufficient data [19]</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Some</a:t>
                      </a:r>
                      <a:r>
                        <a:rPr lang="en-US" sz="1100" baseline="0" dirty="0" smtClean="0">
                          <a:effectLst/>
                          <a:latin typeface="Calibri"/>
                          <a:ea typeface="Calibri"/>
                          <a:cs typeface="Times New Roman"/>
                        </a:rPr>
                        <a:t> i</a:t>
                      </a:r>
                      <a:r>
                        <a:rPr lang="en-US" sz="1100" dirty="0" smtClean="0">
                          <a:effectLst/>
                          <a:latin typeface="Calibri"/>
                          <a:ea typeface="Calibri"/>
                          <a:cs typeface="Times New Roman"/>
                        </a:rPr>
                        <a:t>mpairment</a:t>
                      </a:r>
                      <a:r>
                        <a:rPr lang="en-US" sz="1100" baseline="0" dirty="0" smtClean="0">
                          <a:effectLst/>
                          <a:latin typeface="Calibri"/>
                          <a:ea typeface="Calibri"/>
                          <a:cs typeface="Times New Roman"/>
                        </a:rPr>
                        <a:t> from stable opioid use found in one-third of studies; strong evidence for no impairment </a:t>
                      </a:r>
                      <a:r>
                        <a:rPr lang="en-US" sz="1100" baseline="0" dirty="0" smtClean="0">
                          <a:solidFill>
                            <a:schemeClr val="tx1"/>
                          </a:solidFill>
                          <a:effectLst/>
                          <a:latin typeface="Calibri"/>
                          <a:ea typeface="Calibri"/>
                          <a:cs typeface="Times New Roman"/>
                        </a:rPr>
                        <a:t>on</a:t>
                      </a:r>
                      <a:r>
                        <a:rPr lang="en-US" sz="1100" baseline="0" dirty="0" smtClean="0">
                          <a:solidFill>
                            <a:srgbClr val="FF0000"/>
                          </a:solidFill>
                          <a:effectLst/>
                          <a:latin typeface="Calibri"/>
                          <a:ea typeface="Calibri"/>
                          <a:cs typeface="Times New Roman"/>
                        </a:rPr>
                        <a:t> </a:t>
                      </a:r>
                      <a:r>
                        <a:rPr lang="en-US" sz="1100" baseline="0" dirty="0" smtClean="0">
                          <a:solidFill>
                            <a:schemeClr val="tx1"/>
                          </a:solidFill>
                          <a:effectLst/>
                          <a:latin typeface="Calibri"/>
                          <a:ea typeface="Calibri"/>
                          <a:cs typeface="Times New Roman"/>
                        </a:rPr>
                        <a:t>simulator</a:t>
                      </a:r>
                      <a:r>
                        <a:rPr lang="en-US" sz="1100" baseline="0" dirty="0" smtClean="0">
                          <a:solidFill>
                            <a:srgbClr val="FF0000"/>
                          </a:solidFill>
                          <a:effectLst/>
                          <a:latin typeface="Calibri"/>
                          <a:ea typeface="Calibri"/>
                          <a:cs typeface="Times New Roman"/>
                        </a:rPr>
                        <a:t> </a:t>
                      </a:r>
                      <a:r>
                        <a:rPr lang="en-US" sz="1100" baseline="0" dirty="0" smtClean="0">
                          <a:effectLst/>
                          <a:latin typeface="Calibri"/>
                          <a:ea typeface="Calibri"/>
                          <a:cs typeface="Times New Roman"/>
                        </a:rPr>
                        <a:t>[20]</a:t>
                      </a:r>
                    </a:p>
                    <a:p>
                      <a:pPr marL="171450" marR="0" indent="-171450" algn="l">
                        <a:lnSpc>
                          <a:spcPct val="115000"/>
                        </a:lnSpc>
                        <a:spcBef>
                          <a:spcPts val="0"/>
                        </a:spcBef>
                        <a:spcAft>
                          <a:spcPts val="0"/>
                        </a:spcAft>
                        <a:buFont typeface="Wingdings" panose="05000000000000000000" pitchFamily="2" charset="2"/>
                        <a:buChar char="§"/>
                      </a:pPr>
                      <a:r>
                        <a:rPr lang="en-US" sz="1100" baseline="0" dirty="0" smtClean="0">
                          <a:effectLst/>
                          <a:latin typeface="Calibri"/>
                          <a:ea typeface="Calibri"/>
                          <a:cs typeface="Times New Roman"/>
                        </a:rPr>
                        <a:t>Minor cognitive deficits for long-term use; impairment associated with higher doses [47]</a:t>
                      </a:r>
                    </a:p>
                    <a:p>
                      <a:pPr marL="171450" marR="0" indent="-171450" algn="l">
                        <a:lnSpc>
                          <a:spcPct val="115000"/>
                        </a:lnSpc>
                        <a:spcBef>
                          <a:spcPts val="0"/>
                        </a:spcBef>
                        <a:spcAft>
                          <a:spcPts val="0"/>
                        </a:spcAft>
                        <a:buFont typeface="Wingdings" panose="05000000000000000000" pitchFamily="2" charset="2"/>
                        <a:buChar char="§"/>
                      </a:pPr>
                      <a:r>
                        <a:rPr lang="en-US" sz="1100" baseline="0" dirty="0" smtClean="0">
                          <a:effectLst/>
                          <a:latin typeface="Calibri"/>
                          <a:ea typeface="Calibri"/>
                          <a:cs typeface="Times New Roman"/>
                        </a:rPr>
                        <a:t>Causes some moderate impairment; effects are dependent upon type and dose of opioid [23]</a:t>
                      </a:r>
                    </a:p>
                    <a:p>
                      <a:pPr marL="171450" marR="0" indent="-171450" algn="l">
                        <a:lnSpc>
                          <a:spcPct val="115000"/>
                        </a:lnSpc>
                        <a:spcBef>
                          <a:spcPts val="0"/>
                        </a:spcBef>
                        <a:spcAft>
                          <a:spcPts val="0"/>
                        </a:spcAft>
                        <a:buFont typeface="Wingdings" panose="05000000000000000000" pitchFamily="2" charset="2"/>
                        <a:buChar char="§"/>
                      </a:pPr>
                      <a:r>
                        <a:rPr lang="en-US" sz="1100" baseline="0" dirty="0" smtClean="0">
                          <a:effectLst/>
                          <a:latin typeface="Calibri"/>
                          <a:ea typeface="Calibri"/>
                          <a:cs typeface="Times New Roman"/>
                        </a:rPr>
                        <a:t>Found two groups of users: new opioid users/recent dose increase (naïve users¹) who are likely to demonstrate impairment; and chronic users who are not impaired by use [25]</a:t>
                      </a:r>
                      <a:endParaRPr lang="en-US" sz="1100" dirty="0">
                        <a:effectLst/>
                        <a:latin typeface="Calibri"/>
                        <a:ea typeface="Calibri"/>
                        <a:cs typeface="Times New Roman"/>
                      </a:endParaRPr>
                    </a:p>
                  </a:txBody>
                  <a:tcPr marL="34803" marR="34803"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2" name="TextBox 1"/>
          <p:cNvSpPr txBox="1"/>
          <p:nvPr/>
        </p:nvSpPr>
        <p:spPr>
          <a:xfrm>
            <a:off x="478458" y="6433026"/>
            <a:ext cx="8106706" cy="261610"/>
          </a:xfrm>
          <a:prstGeom prst="rect">
            <a:avLst/>
          </a:prstGeom>
          <a:noFill/>
        </p:spPr>
        <p:txBody>
          <a:bodyPr wrap="none" rtlCol="0">
            <a:spAutoFit/>
          </a:bodyPr>
          <a:lstStyle/>
          <a:p>
            <a:r>
              <a:rPr lang="en-US" sz="1100" dirty="0" smtClean="0">
                <a:solidFill>
                  <a:prstClr val="black"/>
                </a:solidFill>
              </a:rPr>
              <a:t>¹naive users refers to subjects who are expected to respond differently than chronic drug users due to limited or no prior exposure to the drug</a:t>
            </a:r>
            <a:endParaRPr lang="en-US" sz="1100" dirty="0">
              <a:solidFill>
                <a:prstClr val="black"/>
              </a:solidFill>
            </a:endParaRPr>
          </a:p>
        </p:txBody>
      </p:sp>
    </p:spTree>
    <p:extLst>
      <p:ext uri="{BB962C8B-B14F-4D97-AF65-F5344CB8AC3E}">
        <p14:creationId xmlns:p14="http://schemas.microsoft.com/office/powerpoint/2010/main" val="1119386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Q1b: Opioids </a:t>
            </a:r>
            <a:r>
              <a:rPr lang="en-US" sz="3200" dirty="0" smtClean="0"/>
              <a:t>&amp; Indirect Measures: </a:t>
            </a:r>
            <a:br>
              <a:rPr lang="en-US" sz="3200" dirty="0" smtClean="0"/>
            </a:br>
            <a:r>
              <a:rPr lang="en-US" sz="2800" dirty="0" smtClean="0"/>
              <a:t>Original Research</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526610"/>
              </p:ext>
            </p:extLst>
          </p:nvPr>
        </p:nvGraphicFramePr>
        <p:xfrm>
          <a:off x="203202" y="1244600"/>
          <a:ext cx="8661399" cy="5450586"/>
        </p:xfrm>
        <a:graphic>
          <a:graphicData uri="http://schemas.openxmlformats.org/drawingml/2006/table">
            <a:tbl>
              <a:tblPr firstRow="1" firstCol="1" bandRow="1"/>
              <a:tblGrid>
                <a:gridCol w="1245147"/>
                <a:gridCol w="1245147"/>
                <a:gridCol w="1245147"/>
                <a:gridCol w="1245147"/>
                <a:gridCol w="1113979"/>
                <a:gridCol w="1349000"/>
                <a:gridCol w="1217832"/>
              </a:tblGrid>
              <a:tr h="291288">
                <a:tc>
                  <a:txBody>
                    <a:bodyPr/>
                    <a:lstStyle/>
                    <a:p>
                      <a:pPr marL="0" marR="0" algn="ctr">
                        <a:lnSpc>
                          <a:spcPct val="115000"/>
                        </a:lnSpc>
                        <a:spcBef>
                          <a:spcPts val="0"/>
                        </a:spcBef>
                        <a:spcAft>
                          <a:spcPts val="0"/>
                        </a:spcAft>
                      </a:pPr>
                      <a:r>
                        <a:rPr lang="en-US" sz="1200" b="1" dirty="0">
                          <a:solidFill>
                            <a:srgbClr val="FFFFFF"/>
                          </a:solidFill>
                          <a:effectLst/>
                          <a:latin typeface="Cambria"/>
                          <a:ea typeface="Times New Roman"/>
                          <a:cs typeface="Times New Roman"/>
                        </a:rPr>
                        <a:t>Codeine</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Codeine/</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b="1" dirty="0" err="1">
                          <a:solidFill>
                            <a:srgbClr val="FFFFFF"/>
                          </a:solidFill>
                          <a:effectLst/>
                          <a:latin typeface="Cambria"/>
                          <a:ea typeface="Calibri"/>
                          <a:cs typeface="Times New Roman"/>
                        </a:rPr>
                        <a:t>Paracetamol</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Oxycodone</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Oxycodone/</a:t>
                      </a:r>
                      <a:endParaRPr lang="en-US" sz="1200" dirty="0">
                        <a:effectLst/>
                        <a:latin typeface="Calibri"/>
                        <a:ea typeface="Calibri"/>
                        <a:cs typeface="Times New Roman"/>
                      </a:endParaRPr>
                    </a:p>
                    <a:p>
                      <a:pPr marL="0" marR="0" algn="ctr">
                        <a:lnSpc>
                          <a:spcPct val="115000"/>
                        </a:lnSpc>
                        <a:spcBef>
                          <a:spcPts val="0"/>
                        </a:spcBef>
                        <a:spcAft>
                          <a:spcPts val="0"/>
                        </a:spcAft>
                      </a:pPr>
                      <a:r>
                        <a:rPr lang="en-US" sz="1200" b="1" dirty="0" err="1">
                          <a:solidFill>
                            <a:srgbClr val="FFFFFF"/>
                          </a:solidFill>
                          <a:effectLst/>
                          <a:latin typeface="Cambria"/>
                          <a:ea typeface="Calibri"/>
                          <a:cs typeface="Times New Roman"/>
                        </a:rPr>
                        <a:t>Paracetamol</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Morphine</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Hydrocodone/ </a:t>
                      </a:r>
                      <a:r>
                        <a:rPr lang="en-US" sz="1200" b="1" dirty="0" err="1">
                          <a:solidFill>
                            <a:srgbClr val="FFFFFF"/>
                          </a:solidFill>
                          <a:effectLst/>
                          <a:latin typeface="Cambria"/>
                          <a:ea typeface="Calibri"/>
                          <a:cs typeface="Times New Roman"/>
                        </a:rPr>
                        <a:t>Hydromorphone</a:t>
                      </a:r>
                      <a:r>
                        <a:rPr lang="en-US" sz="1200" b="1" dirty="0">
                          <a:solidFill>
                            <a:srgbClr val="FFFFFF"/>
                          </a:solidFill>
                          <a:effectLst/>
                          <a:latin typeface="Cambria"/>
                          <a:ea typeface="Calibri"/>
                          <a:cs typeface="Times New Roman"/>
                        </a:rPr>
                        <a:t> &amp; </a:t>
                      </a:r>
                      <a:r>
                        <a:rPr lang="en-US" sz="1200" b="1" dirty="0" err="1" smtClean="0">
                          <a:solidFill>
                            <a:srgbClr val="FFFFFF"/>
                          </a:solidFill>
                          <a:effectLst/>
                          <a:latin typeface="Cambria"/>
                          <a:ea typeface="Calibri"/>
                          <a:cs typeface="Times New Roman"/>
                        </a:rPr>
                        <a:t>Meperidine</a:t>
                      </a:r>
                      <a:endParaRPr lang="en-US" sz="1200" dirty="0">
                        <a:effectLst/>
                        <a:latin typeface="Calibri"/>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smtClean="0">
                          <a:solidFill>
                            <a:schemeClr val="bg1"/>
                          </a:solidFill>
                          <a:effectLst/>
                          <a:latin typeface="Cambria" panose="02040503050406030204" pitchFamily="18" charset="0"/>
                          <a:ea typeface="Calibri"/>
                          <a:cs typeface="Times New Roman"/>
                        </a:rPr>
                        <a:t>Methadone</a:t>
                      </a:r>
                      <a:endParaRPr lang="en-US" sz="1200" b="1" dirty="0">
                        <a:solidFill>
                          <a:schemeClr val="bg1"/>
                        </a:solidFill>
                        <a:effectLst/>
                        <a:latin typeface="Cambria" panose="02040503050406030204" pitchFamily="18" charset="0"/>
                        <a:ea typeface="Calibri"/>
                        <a:cs typeface="Times New Roman"/>
                      </a:endParaRPr>
                    </a:p>
                  </a:txBody>
                  <a:tcPr marL="44358" marR="4435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4748286">
                <a:tc>
                  <a:txBody>
                    <a:bodyPr/>
                    <a:lstStyle/>
                    <a:p>
                      <a:pPr marL="0" marR="0" algn="ctr">
                        <a:lnSpc>
                          <a:spcPct val="115000"/>
                        </a:lnSpc>
                        <a:spcBef>
                          <a:spcPts val="0"/>
                        </a:spcBef>
                        <a:spcAft>
                          <a:spcPts val="0"/>
                        </a:spcAft>
                      </a:pPr>
                      <a:r>
                        <a:rPr lang="en-US" sz="1100" b="0" dirty="0">
                          <a:effectLst/>
                          <a:latin typeface="Calibri" panose="020F0502020204030204" pitchFamily="34" charset="0"/>
                          <a:ea typeface="Times New Roman"/>
                          <a:cs typeface="Times New Roman"/>
                        </a:rPr>
                        <a:t>(n=1)</a:t>
                      </a:r>
                      <a:endParaRPr lang="en-US" sz="1100" b="0" dirty="0">
                        <a:effectLst/>
                        <a:latin typeface="Calibri" panose="020F0502020204030204" pitchFamily="34" charset="0"/>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100" b="0" dirty="0">
                          <a:effectLst/>
                          <a:latin typeface="Calibri" panose="020F0502020204030204" pitchFamily="34" charset="0"/>
                          <a:ea typeface="Times New Roman"/>
                          <a:cs typeface="Times New Roman"/>
                        </a:rPr>
                        <a:t>No increased impairment in reaction time for chronic pain patients </a:t>
                      </a:r>
                      <a:r>
                        <a:rPr lang="en-US" sz="1100" b="0" dirty="0" smtClean="0">
                          <a:effectLst/>
                          <a:latin typeface="Calibri" panose="020F0502020204030204" pitchFamily="34" charset="0"/>
                          <a:ea typeface="Times New Roman"/>
                          <a:cs typeface="Times New Roman"/>
                        </a:rPr>
                        <a:t> [30]</a:t>
                      </a:r>
                      <a:endParaRPr lang="en-US" sz="1100" b="0" dirty="0">
                        <a:effectLst/>
                        <a:latin typeface="Calibri" panose="020F0502020204030204" pitchFamily="34" charset="0"/>
                        <a:ea typeface="Calibri"/>
                        <a:cs typeface="Times New Roman"/>
                      </a:endParaRP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lvl="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No significant differences between three drug doses and placebo on driving simulator </a:t>
                      </a:r>
                      <a:r>
                        <a:rPr lang="en-US" sz="1100" dirty="0" smtClean="0">
                          <a:effectLst/>
                          <a:latin typeface="Calibri"/>
                          <a:ea typeface="Calibri"/>
                          <a:cs typeface="Times New Roman"/>
                        </a:rPr>
                        <a:t>tasks [26]</a:t>
                      </a:r>
                      <a:endParaRPr lang="en-US" sz="1100" dirty="0">
                        <a:effectLst/>
                        <a:latin typeface="Calibri"/>
                        <a:ea typeface="Calibri"/>
                        <a:cs typeface="Times New Roman"/>
                      </a:endParaRP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(n=4)</a:t>
                      </a:r>
                    </a:p>
                    <a:p>
                      <a:pPr marL="171450" marR="0" lvl="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No </a:t>
                      </a:r>
                      <a:r>
                        <a:rPr lang="en-US" sz="1100" dirty="0">
                          <a:effectLst/>
                          <a:latin typeface="Calibri"/>
                          <a:ea typeface="Calibri"/>
                          <a:cs typeface="Times New Roman"/>
                        </a:rPr>
                        <a:t>impairment in psychomotor skills after 10 </a:t>
                      </a:r>
                      <a:r>
                        <a:rPr lang="en-US" sz="1100" dirty="0" smtClean="0">
                          <a:effectLst/>
                          <a:latin typeface="Calibri"/>
                          <a:ea typeface="Calibri"/>
                          <a:cs typeface="Times New Roman"/>
                        </a:rPr>
                        <a:t>mg [35,</a:t>
                      </a:r>
                      <a:r>
                        <a:rPr lang="en-US" sz="1100" baseline="0" dirty="0" smtClean="0">
                          <a:effectLst/>
                          <a:latin typeface="Calibri"/>
                          <a:ea typeface="Calibri"/>
                          <a:cs typeface="Times New Roman"/>
                        </a:rPr>
                        <a:t> 36, 37]</a:t>
                      </a:r>
                      <a:r>
                        <a:rPr lang="en-US" sz="1100" dirty="0" smtClean="0">
                          <a:effectLst/>
                          <a:latin typeface="Calibri"/>
                          <a:ea typeface="Calibri"/>
                          <a:cs typeface="Times New Roman"/>
                        </a:rPr>
                        <a:t>, </a:t>
                      </a:r>
                      <a:r>
                        <a:rPr lang="en-US" sz="1100" dirty="0">
                          <a:effectLst/>
                          <a:latin typeface="Calibri"/>
                          <a:ea typeface="Calibri"/>
                          <a:cs typeface="Times New Roman"/>
                        </a:rPr>
                        <a:t>but </a:t>
                      </a:r>
                      <a:r>
                        <a:rPr lang="en-US" sz="1100" dirty="0" smtClean="0">
                          <a:effectLst/>
                          <a:latin typeface="Calibri"/>
                          <a:ea typeface="Calibri"/>
                          <a:cs typeface="Times New Roman"/>
                        </a:rPr>
                        <a:t>one study found </a:t>
                      </a:r>
                      <a:r>
                        <a:rPr lang="en-US" sz="1100" dirty="0">
                          <a:effectLst/>
                          <a:latin typeface="Calibri"/>
                          <a:ea typeface="Calibri"/>
                          <a:cs typeface="Times New Roman"/>
                        </a:rPr>
                        <a:t>significant impairment after 20 </a:t>
                      </a:r>
                      <a:r>
                        <a:rPr lang="en-US" sz="1100" dirty="0" smtClean="0">
                          <a:effectLst/>
                          <a:latin typeface="Calibri"/>
                          <a:ea typeface="Calibri"/>
                          <a:cs typeface="Times New Roman"/>
                        </a:rPr>
                        <a:t>mg [36] </a:t>
                      </a:r>
                      <a:endParaRPr lang="en-US" sz="1100" dirty="0">
                        <a:effectLst/>
                        <a:latin typeface="Calibri"/>
                        <a:ea typeface="Calibri"/>
                        <a:cs typeface="Times New Roman"/>
                      </a:endParaRPr>
                    </a:p>
                    <a:p>
                      <a:pPr marL="171450" marR="0" lvl="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Failed</a:t>
                      </a:r>
                      <a:r>
                        <a:rPr lang="en-US" sz="1100" baseline="0" dirty="0" smtClean="0">
                          <a:effectLst/>
                          <a:latin typeface="Calibri"/>
                          <a:ea typeface="Calibri"/>
                          <a:cs typeface="Times New Roman"/>
                        </a:rPr>
                        <a:t> to show non-inferiority </a:t>
                      </a:r>
                      <a:r>
                        <a:rPr lang="en-US" sz="1100" dirty="0" smtClean="0">
                          <a:effectLst/>
                          <a:latin typeface="Calibri"/>
                          <a:ea typeface="Calibri"/>
                          <a:cs typeface="Times New Roman"/>
                        </a:rPr>
                        <a:t>[28]</a:t>
                      </a:r>
                      <a:endParaRPr lang="en-US" sz="1100" dirty="0">
                        <a:effectLst/>
                        <a:latin typeface="Calibri"/>
                        <a:ea typeface="Calibri"/>
                        <a:cs typeface="Times New Roman"/>
                      </a:endParaRP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lvl="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Three significant differences were found at low dose (5/325 mg; easy &amp; hard tracking &amp; divided attention task</a:t>
                      </a:r>
                      <a:r>
                        <a:rPr lang="en-US" sz="1100" dirty="0" smtClean="0">
                          <a:effectLst/>
                          <a:latin typeface="Calibri"/>
                          <a:ea typeface="Calibri"/>
                          <a:cs typeface="Times New Roman"/>
                        </a:rPr>
                        <a:t>); </a:t>
                      </a:r>
                      <a:r>
                        <a:rPr lang="en-US" sz="1100" dirty="0">
                          <a:effectLst/>
                          <a:latin typeface="Calibri"/>
                          <a:ea typeface="Calibri"/>
                          <a:cs typeface="Times New Roman"/>
                        </a:rPr>
                        <a:t>two differences were found at the high dose (10/650 mg; hard tracking test &amp; divided attention</a:t>
                      </a:r>
                      <a:r>
                        <a:rPr lang="en-US" sz="1100" dirty="0" smtClean="0">
                          <a:effectLst/>
                          <a:latin typeface="Calibri"/>
                          <a:ea typeface="Calibri"/>
                          <a:cs typeface="Times New Roman"/>
                        </a:rPr>
                        <a:t>) [38]</a:t>
                      </a:r>
                      <a:endParaRPr lang="en-US" sz="1100" dirty="0">
                        <a:effectLst/>
                        <a:latin typeface="Calibri"/>
                        <a:ea typeface="Calibri"/>
                        <a:cs typeface="Times New Roman"/>
                      </a:endParaRP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lvl="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High dose morphine group performed significantly worse than low dose morphine group and placebo group; placebo group out-performed both morphine </a:t>
                      </a:r>
                      <a:r>
                        <a:rPr lang="en-US" sz="1100" dirty="0" smtClean="0">
                          <a:effectLst/>
                          <a:latin typeface="Calibri"/>
                          <a:ea typeface="Calibri"/>
                          <a:cs typeface="Times New Roman"/>
                        </a:rPr>
                        <a:t>groups [36]</a:t>
                      </a:r>
                      <a:endParaRPr lang="en-US" sz="1100" dirty="0">
                        <a:effectLst/>
                        <a:latin typeface="Calibri"/>
                        <a:ea typeface="Calibri"/>
                        <a:cs typeface="Times New Roman"/>
                      </a:endParaRP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N/A</a:t>
                      </a: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effectLst/>
                          <a:latin typeface="Calibri"/>
                          <a:ea typeface="Calibri"/>
                          <a:cs typeface="Times New Roman"/>
                        </a:rPr>
                        <a:t>(n=3)</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No differences on five tests between peak and trough groups; peak group performed better on some tasks [27]</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Methadone maintenance (MM) improved cognitive performance after 3 months [29]</a:t>
                      </a:r>
                    </a:p>
                    <a:p>
                      <a:pPr marL="171450" marR="0" indent="-171450" algn="l">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Controls out-performed MM and abstinence group; abstinence group out-performed MM [31]</a:t>
                      </a:r>
                    </a:p>
                  </a:txBody>
                  <a:tcPr marL="44358" marR="4435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17</a:t>
            </a:fld>
            <a:endParaRPr lang="en-US"/>
          </a:p>
        </p:txBody>
      </p:sp>
    </p:spTree>
    <p:extLst>
      <p:ext uri="{BB962C8B-B14F-4D97-AF65-F5344CB8AC3E}">
        <p14:creationId xmlns:p14="http://schemas.microsoft.com/office/powerpoint/2010/main" val="3114064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Opioids </a:t>
            </a:r>
            <a:r>
              <a:rPr lang="en-US" dirty="0"/>
              <a:t>&amp; Indirect </a:t>
            </a:r>
            <a:r>
              <a:rPr lang="en-US" dirty="0" smtClean="0"/>
              <a:t>Measures:</a:t>
            </a:r>
            <a:br>
              <a:rPr lang="en-US" dirty="0" smtClean="0"/>
            </a:br>
            <a:r>
              <a:rPr lang="en-US" dirty="0" smtClean="0"/>
              <a:t>Systematic Reviews</a:t>
            </a:r>
            <a:br>
              <a:rPr lang="en-US" dirty="0" smtClean="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5902775"/>
              </p:ext>
            </p:extLst>
          </p:nvPr>
        </p:nvGraphicFramePr>
        <p:xfrm>
          <a:off x="897466" y="1567274"/>
          <a:ext cx="7154334" cy="4951920"/>
        </p:xfrm>
        <a:graphic>
          <a:graphicData uri="http://schemas.openxmlformats.org/drawingml/2006/table">
            <a:tbl>
              <a:tblPr firstRow="1" firstCol="1" bandRow="1"/>
              <a:tblGrid>
                <a:gridCol w="1012528"/>
                <a:gridCol w="1012528"/>
                <a:gridCol w="1012528"/>
                <a:gridCol w="1012528"/>
                <a:gridCol w="1012528"/>
                <a:gridCol w="1156287"/>
                <a:gridCol w="935407"/>
              </a:tblGrid>
              <a:tr h="558736">
                <a:tc>
                  <a:txBody>
                    <a:bodyPr/>
                    <a:lstStyle/>
                    <a:p>
                      <a:pPr marL="0" marR="0" algn="ctr">
                        <a:lnSpc>
                          <a:spcPct val="115000"/>
                        </a:lnSpc>
                        <a:spcBef>
                          <a:spcPts val="0"/>
                        </a:spcBef>
                        <a:spcAft>
                          <a:spcPts val="0"/>
                        </a:spcAft>
                      </a:pPr>
                      <a:r>
                        <a:rPr lang="en-US" sz="1200" b="1" dirty="0">
                          <a:solidFill>
                            <a:srgbClr val="FFFFFF"/>
                          </a:solidFill>
                          <a:effectLst/>
                          <a:latin typeface="Cambria"/>
                          <a:ea typeface="Times New Roman"/>
                          <a:cs typeface="Times New Roman"/>
                        </a:rPr>
                        <a:t>Codeine</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Codeine/</a:t>
                      </a:r>
                      <a:endParaRPr lang="en-US" sz="1100">
                        <a:effectLst/>
                        <a:latin typeface="Calibri"/>
                        <a:ea typeface="Calibri"/>
                        <a:cs typeface="Times New Roman"/>
                      </a:endParaRPr>
                    </a:p>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Paracetamol</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Oxycodone</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Oxycodone/</a:t>
                      </a:r>
                      <a:endParaRPr lang="en-US" sz="1100">
                        <a:effectLst/>
                        <a:latin typeface="Calibri"/>
                        <a:ea typeface="Calibri"/>
                        <a:cs typeface="Times New Roman"/>
                      </a:endParaRPr>
                    </a:p>
                    <a:p>
                      <a:pPr marL="0" marR="0" algn="ctr">
                        <a:lnSpc>
                          <a:spcPct val="115000"/>
                        </a:lnSpc>
                        <a:spcBef>
                          <a:spcPts val="0"/>
                        </a:spcBef>
                        <a:spcAft>
                          <a:spcPts val="0"/>
                        </a:spcAft>
                      </a:pPr>
                      <a:r>
                        <a:rPr lang="en-US" sz="1200" b="1">
                          <a:solidFill>
                            <a:srgbClr val="FFFFFF"/>
                          </a:solidFill>
                          <a:effectLst/>
                          <a:latin typeface="Cambria"/>
                          <a:ea typeface="Calibri"/>
                          <a:cs typeface="Times New Roman"/>
                        </a:rPr>
                        <a:t>Paracetamol</a:t>
                      </a:r>
                      <a:endParaRPr lang="en-US" sz="110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Morphine</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Hydrocodone/ </a:t>
                      </a:r>
                      <a:r>
                        <a:rPr lang="en-US" sz="1200" b="1" dirty="0" err="1">
                          <a:solidFill>
                            <a:srgbClr val="FFFFFF"/>
                          </a:solidFill>
                          <a:effectLst/>
                          <a:latin typeface="Cambria"/>
                          <a:ea typeface="Calibri"/>
                          <a:cs typeface="Times New Roman"/>
                        </a:rPr>
                        <a:t>Hydromorphone</a:t>
                      </a:r>
                      <a:r>
                        <a:rPr lang="en-US" sz="1200" b="1" dirty="0">
                          <a:solidFill>
                            <a:srgbClr val="FFFFFF"/>
                          </a:solidFill>
                          <a:effectLst/>
                          <a:latin typeface="Cambria"/>
                          <a:ea typeface="Calibri"/>
                          <a:cs typeface="Times New Roman"/>
                        </a:rPr>
                        <a:t> &amp; </a:t>
                      </a:r>
                      <a:r>
                        <a:rPr lang="en-US" sz="1200" b="1" dirty="0" err="1">
                          <a:solidFill>
                            <a:srgbClr val="FFFFFF"/>
                          </a:solidFill>
                          <a:effectLst/>
                          <a:latin typeface="Cambria"/>
                          <a:ea typeface="Calibri"/>
                          <a:cs typeface="Times New Roman"/>
                        </a:rPr>
                        <a:t>Meperidine</a:t>
                      </a:r>
                      <a:r>
                        <a:rPr lang="en-US" sz="1200" b="1" dirty="0">
                          <a:solidFill>
                            <a:srgbClr val="FFFFFF"/>
                          </a:solidFill>
                          <a:effectLst/>
                          <a:latin typeface="Cambria"/>
                          <a:ea typeface="Calibri"/>
                          <a:cs typeface="Times New Roman"/>
                        </a:rPr>
                        <a:t> </a:t>
                      </a:r>
                      <a:endParaRPr lang="en-US" sz="1100" dirty="0">
                        <a:effectLst/>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kern="1200" dirty="0" smtClean="0">
                          <a:solidFill>
                            <a:srgbClr val="FFFFFF"/>
                          </a:solidFill>
                          <a:effectLst/>
                          <a:latin typeface="Cambria"/>
                          <a:ea typeface="Calibri"/>
                          <a:cs typeface="Times New Roman"/>
                        </a:rPr>
                        <a:t>Methadone</a:t>
                      </a:r>
                      <a:endParaRPr lang="en-US" sz="1200" b="1" kern="1200" dirty="0">
                        <a:solidFill>
                          <a:srgbClr val="FFFFFF"/>
                        </a:solidFill>
                        <a:effectLst/>
                        <a:latin typeface="Cambria"/>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2950587">
                <a:tc>
                  <a:txBody>
                    <a:bodyPr/>
                    <a:lstStyle/>
                    <a:p>
                      <a:pPr marL="0" marR="0" algn="ctr">
                        <a:lnSpc>
                          <a:spcPct val="115000"/>
                        </a:lnSpc>
                        <a:spcBef>
                          <a:spcPts val="0"/>
                        </a:spcBef>
                        <a:spcAft>
                          <a:spcPts val="0"/>
                        </a:spcAft>
                      </a:pPr>
                      <a:r>
                        <a:rPr lang="en-US" sz="1100" b="0" dirty="0" smtClean="0">
                          <a:effectLst/>
                          <a:latin typeface="Calibri" panose="020F0502020204030204" pitchFamily="34" charset="0"/>
                          <a:ea typeface="Calibri"/>
                          <a:cs typeface="Times New Roman"/>
                        </a:rPr>
                        <a:t>(n=1)</a:t>
                      </a:r>
                    </a:p>
                    <a:p>
                      <a:pPr marL="171450" marR="0" indent="-171450" algn="l">
                        <a:lnSpc>
                          <a:spcPct val="115000"/>
                        </a:lnSpc>
                        <a:spcBef>
                          <a:spcPts val="0"/>
                        </a:spcBef>
                        <a:spcAft>
                          <a:spcPts val="0"/>
                        </a:spcAft>
                        <a:buFont typeface="Wingdings" panose="05000000000000000000" pitchFamily="2" charset="2"/>
                        <a:buChar char="§"/>
                      </a:pPr>
                      <a:r>
                        <a:rPr lang="en-US" sz="1100" b="0" dirty="0" smtClean="0">
                          <a:effectLst/>
                          <a:latin typeface="Calibri"/>
                          <a:ea typeface="Calibri"/>
                          <a:cs typeface="Times New Roman"/>
                        </a:rPr>
                        <a:t>Found suggestive evidence of impairment  [48]</a:t>
                      </a:r>
                    </a:p>
                    <a:p>
                      <a:pPr marL="171450" marR="0" indent="-171450" algn="l">
                        <a:lnSpc>
                          <a:spcPct val="115000"/>
                        </a:lnSpc>
                        <a:spcBef>
                          <a:spcPts val="0"/>
                        </a:spcBef>
                        <a:spcAft>
                          <a:spcPts val="0"/>
                        </a:spcAft>
                        <a:buFont typeface="Wingdings" panose="05000000000000000000" pitchFamily="2" charset="2"/>
                        <a:buChar char="§"/>
                      </a:pPr>
                      <a:endParaRPr lang="en-US" sz="1100" b="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N/A</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Found suggestive evidence of impairment in attention, divided attention, psychomotor skills</a:t>
                      </a:r>
                      <a:r>
                        <a:rPr lang="en-US" sz="1100" dirty="0" smtClean="0">
                          <a:effectLst/>
                          <a:latin typeface="Calibri"/>
                          <a:ea typeface="Calibri"/>
                          <a:cs typeface="Times New Roman"/>
                        </a:rPr>
                        <a:t>, reaction test, </a:t>
                      </a:r>
                      <a:r>
                        <a:rPr lang="en-US" sz="1100" dirty="0">
                          <a:effectLst/>
                          <a:latin typeface="Calibri"/>
                          <a:ea typeface="Calibri"/>
                          <a:cs typeface="Times New Roman"/>
                        </a:rPr>
                        <a:t>and visual </a:t>
                      </a:r>
                      <a:r>
                        <a:rPr lang="en-US" sz="1100" dirty="0" smtClean="0">
                          <a:effectLst/>
                          <a:latin typeface="Calibri"/>
                          <a:ea typeface="Calibri"/>
                          <a:cs typeface="Times New Roman"/>
                        </a:rPr>
                        <a:t>functions; a dose effect relationship was shown [48]</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a:ea typeface="Calibri"/>
                          <a:cs typeface="Times New Roman"/>
                        </a:rPr>
                        <a:t>N/A</a:t>
                      </a:r>
                    </a:p>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(n=2)</a:t>
                      </a:r>
                    </a:p>
                    <a:p>
                      <a:pPr marL="171450" marR="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Decreased RT, </a:t>
                      </a:r>
                      <a:r>
                        <a:rPr lang="en-US" sz="1100" dirty="0">
                          <a:effectLst/>
                          <a:latin typeface="Calibri"/>
                          <a:ea typeface="Calibri"/>
                          <a:cs typeface="Times New Roman"/>
                        </a:rPr>
                        <a:t>but no decrease in </a:t>
                      </a:r>
                      <a:r>
                        <a:rPr lang="en-US" sz="1100" dirty="0" smtClean="0">
                          <a:effectLst/>
                          <a:latin typeface="Calibri"/>
                          <a:ea typeface="Calibri"/>
                          <a:cs typeface="Times New Roman"/>
                        </a:rPr>
                        <a:t>accuracy [23]</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Found </a:t>
                      </a:r>
                      <a:r>
                        <a:rPr lang="en-US" sz="1100" dirty="0">
                          <a:effectLst/>
                          <a:latin typeface="Calibri"/>
                          <a:ea typeface="Calibri"/>
                          <a:cs typeface="Times New Roman"/>
                        </a:rPr>
                        <a:t>evidence of impairment with most impairment related to </a:t>
                      </a:r>
                      <a:r>
                        <a:rPr lang="en-US" sz="1100" dirty="0" smtClean="0">
                          <a:effectLst/>
                          <a:latin typeface="Calibri"/>
                          <a:ea typeface="Calibri"/>
                          <a:cs typeface="Times New Roman"/>
                        </a:rPr>
                        <a:t>attention and RT [24]</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Found suggestive evidence of impairment; for both drugs, studies found impairment in attention, psychomotor skills</a:t>
                      </a:r>
                      <a:r>
                        <a:rPr lang="en-US" sz="1100" dirty="0" smtClean="0">
                          <a:effectLst/>
                          <a:latin typeface="Calibri"/>
                          <a:ea typeface="Calibri"/>
                          <a:cs typeface="Times New Roman"/>
                        </a:rPr>
                        <a:t>, reaction test, </a:t>
                      </a:r>
                      <a:r>
                        <a:rPr lang="en-US" sz="1100" dirty="0">
                          <a:effectLst/>
                          <a:latin typeface="Calibri"/>
                          <a:ea typeface="Calibri"/>
                          <a:cs typeface="Times New Roman"/>
                        </a:rPr>
                        <a:t>and visual </a:t>
                      </a:r>
                      <a:r>
                        <a:rPr lang="en-US" sz="1100" dirty="0" smtClean="0">
                          <a:effectLst/>
                          <a:latin typeface="Calibri"/>
                          <a:ea typeface="Calibri"/>
                          <a:cs typeface="Times New Roman"/>
                        </a:rPr>
                        <a:t>functions ; dose-effect relationship was observed for both drugs</a:t>
                      </a:r>
                      <a:r>
                        <a:rPr lang="en-US" sz="1100" baseline="0" dirty="0" smtClean="0">
                          <a:effectLst/>
                          <a:latin typeface="Calibri"/>
                          <a:ea typeface="Calibri"/>
                          <a:cs typeface="Times New Roman"/>
                        </a:rPr>
                        <a:t> [48]</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a:lnSpc>
                          <a:spcPct val="115000"/>
                        </a:lnSpc>
                        <a:spcBef>
                          <a:spcPts val="0"/>
                        </a:spcBef>
                        <a:spcAft>
                          <a:spcPts val="0"/>
                        </a:spcAft>
                        <a:buFont typeface="Wingdings" panose="05000000000000000000" pitchFamily="2" charset="2"/>
                        <a:buNone/>
                      </a:pPr>
                      <a:r>
                        <a:rPr lang="en-US" sz="1100" dirty="0" smtClean="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smtClean="0">
                          <a:effectLst/>
                          <a:latin typeface="Calibri"/>
                          <a:ea typeface="Calibri"/>
                          <a:cs typeface="Times New Roman"/>
                        </a:rPr>
                        <a:t>Impairing potential in opioid-naïve subjects [24]</a:t>
                      </a:r>
                    </a:p>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37426">
                <a:tc gridSpan="7">
                  <a:txBody>
                    <a:bodyPr/>
                    <a:lstStyle/>
                    <a:p>
                      <a:pPr marL="0" marR="0" indent="0" algn="ctr">
                        <a:lnSpc>
                          <a:spcPct val="115000"/>
                        </a:lnSpc>
                        <a:spcBef>
                          <a:spcPts val="0"/>
                        </a:spcBef>
                        <a:spcAft>
                          <a:spcPts val="0"/>
                        </a:spcAft>
                        <a:buFont typeface="Wingdings" panose="05000000000000000000" pitchFamily="2" charset="2"/>
                        <a:buNone/>
                      </a:pPr>
                      <a:r>
                        <a:rPr lang="en-US" sz="1100" b="1" dirty="0" smtClean="0">
                          <a:effectLst/>
                          <a:latin typeface="Cambria" panose="02040503050406030204" pitchFamily="18" charset="0"/>
                          <a:ea typeface="Calibri"/>
                          <a:cs typeface="Times New Roman"/>
                        </a:rPr>
                        <a:t>RT = Reaction Time </a:t>
                      </a:r>
                      <a:endParaRPr lang="en-US" sz="1100" b="1" dirty="0">
                        <a:effectLst/>
                        <a:latin typeface="Cambria" panose="02040503050406030204" pitchFamily="18" charset="0"/>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lumMod val="85000"/>
                      </a:schemeClr>
                    </a:solidFill>
                  </a:tcPr>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18</a:t>
            </a:fld>
            <a:endParaRPr lang="en-US"/>
          </a:p>
        </p:txBody>
      </p:sp>
    </p:spTree>
    <p:extLst>
      <p:ext uri="{BB962C8B-B14F-4D97-AF65-F5344CB8AC3E}">
        <p14:creationId xmlns:p14="http://schemas.microsoft.com/office/powerpoint/2010/main" val="3015358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Stimulants </a:t>
            </a:r>
            <a:r>
              <a:rPr lang="en-US" dirty="0" smtClean="0"/>
              <a:t>&amp; Indirect Measures</a:t>
            </a:r>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19</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32244465"/>
              </p:ext>
            </p:extLst>
          </p:nvPr>
        </p:nvGraphicFramePr>
        <p:xfrm>
          <a:off x="965200" y="1358900"/>
          <a:ext cx="7340598" cy="5176122"/>
        </p:xfrm>
        <a:graphic>
          <a:graphicData uri="http://schemas.openxmlformats.org/drawingml/2006/table">
            <a:tbl>
              <a:tblPr firstRow="1" firstCol="1" bandRow="1"/>
              <a:tblGrid>
                <a:gridCol w="1284267"/>
                <a:gridCol w="1554639"/>
                <a:gridCol w="1581676"/>
                <a:gridCol w="1500565"/>
                <a:gridCol w="1419451"/>
              </a:tblGrid>
              <a:tr h="437278">
                <a:tc>
                  <a:txBody>
                    <a:bodyPr/>
                    <a:lstStyle/>
                    <a:p>
                      <a:pPr marL="0" marR="0" algn="ctr">
                        <a:lnSpc>
                          <a:spcPct val="115000"/>
                        </a:lnSpc>
                        <a:spcBef>
                          <a:spcPts val="0"/>
                        </a:spcBef>
                        <a:spcAft>
                          <a:spcPts val="0"/>
                        </a:spcAft>
                      </a:pPr>
                      <a:r>
                        <a:rPr lang="en-US" sz="700" dirty="0">
                          <a:solidFill>
                            <a:srgbClr val="FFFFFF"/>
                          </a:solidFill>
                          <a:effectLst/>
                          <a:latin typeface="Cambria"/>
                          <a:ea typeface="Times New Roman"/>
                          <a:cs typeface="Times New Roman"/>
                        </a:rPr>
                        <a:t> </a:t>
                      </a:r>
                      <a:endParaRPr lang="en-US" sz="700" dirty="0">
                        <a:effectLst/>
                        <a:latin typeface="Calibri"/>
                        <a:ea typeface="Calibri"/>
                        <a:cs typeface="Times New Roman"/>
                      </a:endParaRPr>
                    </a:p>
                  </a:txBody>
                  <a:tcPr marL="41532" marR="41532"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Amphetamines</a:t>
                      </a:r>
                      <a:endParaRPr lang="en-US" sz="1200" dirty="0">
                        <a:effectLst/>
                        <a:latin typeface="Calibri"/>
                        <a:ea typeface="Calibri"/>
                        <a:cs typeface="Times New Roman"/>
                      </a:endParaRPr>
                    </a:p>
                  </a:txBody>
                  <a:tcPr marL="41532" marR="41532"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Methamphetamine</a:t>
                      </a:r>
                      <a:endParaRPr lang="en-US" sz="1200" dirty="0">
                        <a:effectLst/>
                        <a:latin typeface="Calibri"/>
                        <a:ea typeface="Calibri"/>
                        <a:cs typeface="Times New Roman"/>
                      </a:endParaRPr>
                    </a:p>
                  </a:txBody>
                  <a:tcPr marL="41532" marR="41532"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err="1">
                          <a:solidFill>
                            <a:srgbClr val="FFFFFF"/>
                          </a:solidFill>
                          <a:effectLst/>
                          <a:latin typeface="Cambria"/>
                          <a:ea typeface="Calibri"/>
                          <a:cs typeface="Times New Roman"/>
                        </a:rPr>
                        <a:t>Lisdexamfetamine</a:t>
                      </a:r>
                      <a:endParaRPr lang="en-US" sz="1200" dirty="0">
                        <a:effectLst/>
                        <a:latin typeface="Calibri"/>
                        <a:ea typeface="Calibri"/>
                        <a:cs typeface="Times New Roman"/>
                      </a:endParaRPr>
                    </a:p>
                  </a:txBody>
                  <a:tcPr marL="41532" marR="41532"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Methylphenidate</a:t>
                      </a:r>
                      <a:endParaRPr lang="en-US" sz="1200" dirty="0">
                        <a:effectLst/>
                        <a:latin typeface="Calibri"/>
                        <a:ea typeface="Calibri"/>
                        <a:cs typeface="Times New Roman"/>
                      </a:endParaRPr>
                    </a:p>
                  </a:txBody>
                  <a:tcPr marL="41532" marR="41532"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3575922">
                <a:tc>
                  <a:txBody>
                    <a:bodyPr/>
                    <a:lstStyle/>
                    <a:p>
                      <a:pPr marL="0" marR="0" algn="ctr">
                        <a:lnSpc>
                          <a:spcPct val="115000"/>
                        </a:lnSpc>
                        <a:spcBef>
                          <a:spcPts val="0"/>
                        </a:spcBef>
                        <a:spcAft>
                          <a:spcPts val="0"/>
                        </a:spcAft>
                      </a:pPr>
                      <a:r>
                        <a:rPr lang="en-US" sz="1100" b="1" dirty="0">
                          <a:effectLst/>
                          <a:latin typeface="Cambria"/>
                          <a:ea typeface="Times New Roman"/>
                          <a:cs typeface="Times New Roman"/>
                        </a:rPr>
                        <a:t>Original Research Articles</a:t>
                      </a: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(n=4)</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10 mg d-amphetamine improved driving performance; 40 mg improved </a:t>
                      </a:r>
                      <a:r>
                        <a:rPr lang="en-US" sz="1100" dirty="0" smtClean="0">
                          <a:effectLst/>
                          <a:latin typeface="Calibri"/>
                          <a:ea typeface="Calibri"/>
                          <a:cs typeface="Times New Roman"/>
                        </a:rPr>
                        <a:t>car-crossing RT; </a:t>
                      </a:r>
                      <a:r>
                        <a:rPr lang="en-US" sz="1100" dirty="0">
                          <a:effectLst/>
                          <a:latin typeface="Calibri"/>
                          <a:ea typeface="Calibri"/>
                          <a:cs typeface="Times New Roman"/>
                        </a:rPr>
                        <a:t>doesn’t compensate for fatigue [41]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Enhanced performance after d-amphetamine [42]</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No evidence of impairment; improved perceptual speed </a:t>
                      </a:r>
                      <a:r>
                        <a:rPr lang="en-US" sz="1100" dirty="0" smtClean="0">
                          <a:effectLst/>
                          <a:latin typeface="Calibri"/>
                          <a:ea typeface="Calibri"/>
                          <a:cs typeface="Times New Roman"/>
                        </a:rPr>
                        <a:t>&amp; RT [43</a:t>
                      </a:r>
                      <a:r>
                        <a:rPr lang="en-US" sz="1100" dirty="0">
                          <a:effectLst/>
                          <a:latin typeface="Calibri"/>
                          <a:ea typeface="Calibri"/>
                          <a:cs typeface="Times New Roman"/>
                        </a:rPr>
                        <a:t>]</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Performed better on simulator, but not significant [44</a:t>
                      </a:r>
                      <a:r>
                        <a:rPr lang="en-US" sz="1100" dirty="0" smtClean="0">
                          <a:effectLst/>
                          <a:latin typeface="Calibri"/>
                          <a:ea typeface="Calibri"/>
                          <a:cs typeface="Times New Roman"/>
                        </a:rPr>
                        <a:t>]</a:t>
                      </a: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No evidence of impairment on simulator tasks; improved performance on various simulator tasks [43]</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(n=2)</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Improved performance on various tasks in young drivers with ADHD </a:t>
                      </a:r>
                      <a:r>
                        <a:rPr lang="en-US" sz="1100" dirty="0" smtClean="0">
                          <a:effectLst/>
                          <a:latin typeface="Calibri"/>
                          <a:ea typeface="Calibri"/>
                          <a:cs typeface="Times New Roman"/>
                        </a:rPr>
                        <a:t>[*39,</a:t>
                      </a:r>
                      <a:r>
                        <a:rPr lang="en-US" sz="1100" baseline="0" dirty="0" smtClean="0">
                          <a:effectLst/>
                          <a:latin typeface="Calibri"/>
                          <a:ea typeface="Calibri"/>
                          <a:cs typeface="Times New Roman"/>
                        </a:rPr>
                        <a:t> *</a:t>
                      </a:r>
                      <a:r>
                        <a:rPr lang="en-US" sz="1100" dirty="0" smtClean="0">
                          <a:effectLst/>
                          <a:latin typeface="Calibri"/>
                          <a:ea typeface="Calibri"/>
                          <a:cs typeface="Times New Roman"/>
                        </a:rPr>
                        <a:t>40</a:t>
                      </a:r>
                      <a:r>
                        <a:rPr lang="en-US" sz="1100" dirty="0">
                          <a:effectLst/>
                          <a:latin typeface="Calibri"/>
                          <a:ea typeface="Calibri"/>
                          <a:cs typeface="Times New Roman"/>
                        </a:rPr>
                        <a:t>]</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r>
                        <a:rPr lang="en-US" sz="1100" dirty="0">
                          <a:effectLst/>
                          <a:latin typeface="Calibri"/>
                          <a:ea typeface="Calibri"/>
                          <a:cs typeface="Times New Roman"/>
                        </a:rPr>
                        <a:t> </a:t>
                      </a:r>
                    </a:p>
                    <a:p>
                      <a:pPr marL="0" marR="0">
                        <a:lnSpc>
                          <a:spcPct val="115000"/>
                        </a:lnSpc>
                        <a:spcBef>
                          <a:spcPts val="0"/>
                        </a:spcBef>
                        <a:spcAft>
                          <a:spcPts val="0"/>
                        </a:spcAft>
                      </a:pPr>
                      <a:endParaRPr lang="en-US" sz="1100" dirty="0" smtClean="0">
                        <a:effectLst/>
                        <a:latin typeface="Calibri"/>
                        <a:ea typeface="Calibri"/>
                        <a:cs typeface="Times New Roman"/>
                      </a:endParaRPr>
                    </a:p>
                    <a:p>
                      <a:pPr marL="0" marR="0">
                        <a:lnSpc>
                          <a:spcPct val="115000"/>
                        </a:lnSpc>
                        <a:spcBef>
                          <a:spcPts val="0"/>
                        </a:spcBef>
                        <a:spcAft>
                          <a:spcPts val="0"/>
                        </a:spcAft>
                      </a:pPr>
                      <a:endParaRPr lang="en-US" sz="1100" dirty="0" smtClean="0">
                        <a:effectLst/>
                        <a:latin typeface="Calibri"/>
                        <a:ea typeface="Calibri"/>
                        <a:cs typeface="Times New Roman"/>
                      </a:endParaRPr>
                    </a:p>
                    <a:p>
                      <a:pPr marL="0" marR="0">
                        <a:lnSpc>
                          <a:spcPct val="115000"/>
                        </a:lnSpc>
                        <a:spcBef>
                          <a:spcPts val="0"/>
                        </a:spcBef>
                        <a:spcAft>
                          <a:spcPts val="0"/>
                        </a:spcAft>
                      </a:pPr>
                      <a:endParaRPr lang="en-US" sz="1100" dirty="0" smtClean="0">
                        <a:effectLst/>
                        <a:latin typeface="Calibri"/>
                        <a:ea typeface="Calibri"/>
                        <a:cs typeface="Times New Roman"/>
                      </a:endParaRPr>
                    </a:p>
                    <a:p>
                      <a:pPr marL="0" marR="0">
                        <a:lnSpc>
                          <a:spcPct val="115000"/>
                        </a:lnSpc>
                        <a:spcBef>
                          <a:spcPts val="0"/>
                        </a:spcBef>
                        <a:spcAft>
                          <a:spcPts val="0"/>
                        </a:spcAft>
                      </a:pPr>
                      <a:endParaRPr lang="en-US" sz="1100" dirty="0" smtClean="0">
                        <a:effectLst/>
                        <a:latin typeface="Calibri"/>
                        <a:ea typeface="Calibri"/>
                        <a:cs typeface="Times New Roman"/>
                      </a:endParaRPr>
                    </a:p>
                    <a:p>
                      <a:pPr marL="0" marR="0">
                        <a:lnSpc>
                          <a:spcPct val="115000"/>
                        </a:lnSpc>
                        <a:spcBef>
                          <a:spcPts val="0"/>
                        </a:spcBef>
                        <a:spcAft>
                          <a:spcPts val="0"/>
                        </a:spcAft>
                      </a:pPr>
                      <a:endParaRPr lang="en-US" sz="1100" dirty="0" smtClean="0">
                        <a:effectLst/>
                        <a:latin typeface="Calibri"/>
                        <a:ea typeface="Calibri"/>
                        <a:cs typeface="Times New Roman"/>
                      </a:endParaRPr>
                    </a:p>
                    <a:p>
                      <a:pPr marL="0" marR="0">
                        <a:lnSpc>
                          <a:spcPct val="115000"/>
                        </a:lnSpc>
                        <a:spcBef>
                          <a:spcPts val="0"/>
                        </a:spcBef>
                        <a:spcAft>
                          <a:spcPts val="0"/>
                        </a:spcAft>
                      </a:pPr>
                      <a:r>
                        <a:rPr lang="en-US" sz="1100" i="1" dirty="0" smtClean="0">
                          <a:effectLst/>
                          <a:latin typeface="Calibri"/>
                          <a:ea typeface="Calibri"/>
                          <a:cs typeface="Times New Roman"/>
                        </a:rPr>
                        <a:t>*</a:t>
                      </a:r>
                      <a:r>
                        <a:rPr lang="en-US" sz="1100" i="1" dirty="0">
                          <a:effectLst/>
                          <a:latin typeface="Calibri"/>
                          <a:ea typeface="Calibri"/>
                          <a:cs typeface="Times New Roman"/>
                        </a:rPr>
                        <a:t>Two studies used same data set</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(n=2)</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Improved performance on various driving simulator tasks </a:t>
                      </a:r>
                      <a:r>
                        <a:rPr lang="en-US" sz="1100" dirty="0" smtClean="0">
                          <a:effectLst/>
                          <a:latin typeface="Calibri"/>
                          <a:ea typeface="Calibri"/>
                          <a:cs typeface="Times New Roman"/>
                        </a:rPr>
                        <a:t>[38,</a:t>
                      </a:r>
                      <a:r>
                        <a:rPr lang="en-US" sz="1100" baseline="0" dirty="0" smtClean="0">
                          <a:effectLst/>
                          <a:latin typeface="Calibri"/>
                          <a:ea typeface="Calibri"/>
                          <a:cs typeface="Times New Roman"/>
                        </a:rPr>
                        <a:t> 45</a:t>
                      </a:r>
                      <a:r>
                        <a:rPr lang="en-US" sz="1100" dirty="0" smtClean="0">
                          <a:effectLst/>
                          <a:latin typeface="Calibri"/>
                          <a:ea typeface="Calibri"/>
                          <a:cs typeface="Times New Roman"/>
                        </a:rPr>
                        <a:t>]</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effectLst/>
                          <a:latin typeface="Calibri"/>
                          <a:ea typeface="Calibri"/>
                          <a:cs typeface="Times New Roman"/>
                        </a:rPr>
                        <a:t> </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902258">
                <a:tc>
                  <a:txBody>
                    <a:bodyPr/>
                    <a:lstStyle/>
                    <a:p>
                      <a:pPr marL="0" marR="0" algn="ctr">
                        <a:lnSpc>
                          <a:spcPct val="115000"/>
                        </a:lnSpc>
                        <a:spcBef>
                          <a:spcPts val="0"/>
                        </a:spcBef>
                        <a:spcAft>
                          <a:spcPts val="0"/>
                        </a:spcAft>
                      </a:pPr>
                      <a:r>
                        <a:rPr lang="en-US" sz="1100" b="1" dirty="0">
                          <a:effectLst/>
                          <a:latin typeface="Cambria"/>
                          <a:ea typeface="Times New Roman"/>
                          <a:cs typeface="Times New Roman"/>
                        </a:rPr>
                        <a:t>Systematic Reviews</a:t>
                      </a: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Positive effects and negative effects observed [23]</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Positive effects and negative effects observed [23]</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N/A</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(n=1)</a:t>
                      </a:r>
                    </a:p>
                    <a:p>
                      <a:pPr marL="171450" marR="0" indent="-171450">
                        <a:lnSpc>
                          <a:spcPct val="115000"/>
                        </a:lnSpc>
                        <a:spcBef>
                          <a:spcPts val="0"/>
                        </a:spcBef>
                        <a:spcAft>
                          <a:spcPts val="0"/>
                        </a:spcAft>
                        <a:buFont typeface="Wingdings" panose="05000000000000000000" pitchFamily="2" charset="2"/>
                        <a:buChar char="§"/>
                      </a:pPr>
                      <a:r>
                        <a:rPr lang="en-US" sz="1100" dirty="0">
                          <a:effectLst/>
                          <a:latin typeface="Calibri"/>
                          <a:ea typeface="Calibri"/>
                          <a:cs typeface="Times New Roman"/>
                        </a:rPr>
                        <a:t>Improved driver performance in adults with ADHD [46]</a:t>
                      </a: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98992">
                <a:tc gridSpan="5">
                  <a:txBody>
                    <a:bodyPr/>
                    <a:lstStyle/>
                    <a:p>
                      <a:pPr marL="0" marR="0" algn="ctr">
                        <a:lnSpc>
                          <a:spcPct val="115000"/>
                        </a:lnSpc>
                        <a:spcBef>
                          <a:spcPts val="0"/>
                        </a:spcBef>
                        <a:spcAft>
                          <a:spcPts val="0"/>
                        </a:spcAft>
                      </a:pPr>
                      <a:r>
                        <a:rPr lang="en-US" sz="1100" b="1" dirty="0" smtClean="0">
                          <a:effectLst/>
                          <a:latin typeface="Cambria" panose="02040503050406030204" pitchFamily="18" charset="0"/>
                          <a:ea typeface="Calibri"/>
                          <a:cs typeface="Times New Roman"/>
                        </a:rPr>
                        <a:t>RT= Reaction</a:t>
                      </a:r>
                      <a:r>
                        <a:rPr lang="en-US" sz="1100" b="1" baseline="0" dirty="0" smtClean="0">
                          <a:effectLst/>
                          <a:latin typeface="Cambria" panose="02040503050406030204" pitchFamily="18" charset="0"/>
                          <a:ea typeface="Calibri"/>
                          <a:cs typeface="Times New Roman"/>
                        </a:rPr>
                        <a:t> time</a:t>
                      </a:r>
                      <a:endParaRPr lang="en-US" sz="1100" b="1" dirty="0">
                        <a:effectLst/>
                        <a:latin typeface="Cambria" panose="02040503050406030204" pitchFamily="18" charset="0"/>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lumMod val="85000"/>
                      </a:schemeClr>
                    </a:solidFill>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marL="171450" marR="0" indent="-171450">
                        <a:lnSpc>
                          <a:spcPct val="115000"/>
                        </a:lnSpc>
                        <a:spcBef>
                          <a:spcPts val="0"/>
                        </a:spcBef>
                        <a:spcAft>
                          <a:spcPts val="0"/>
                        </a:spcAft>
                        <a:buFont typeface="Wingdings" panose="05000000000000000000" pitchFamily="2" charset="2"/>
                        <a:buChar char="§"/>
                      </a:pPr>
                      <a:endParaRPr lang="en-US" sz="1100" dirty="0">
                        <a:effectLst/>
                        <a:latin typeface="Calibri"/>
                        <a:ea typeface="Calibri"/>
                        <a:cs typeface="Times New Roman"/>
                      </a:endParaRPr>
                    </a:p>
                  </a:txBody>
                  <a:tcPr marL="41532" marR="415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Tree>
    <p:extLst>
      <p:ext uri="{BB962C8B-B14F-4D97-AF65-F5344CB8AC3E}">
        <p14:creationId xmlns:p14="http://schemas.microsoft.com/office/powerpoint/2010/main" val="2553040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sz="half" idx="1"/>
          </p:nvPr>
        </p:nvSpPr>
        <p:spPr/>
        <p:txBody>
          <a:bodyPr>
            <a:normAutofit/>
          </a:bodyPr>
          <a:lstStyle/>
          <a:p>
            <a:r>
              <a:rPr lang="en-US" sz="2800" dirty="0" smtClean="0"/>
              <a:t>Purpose</a:t>
            </a:r>
            <a:endParaRPr lang="en-US" sz="2800" dirty="0" smtClean="0"/>
          </a:p>
          <a:p>
            <a:r>
              <a:rPr lang="en-US" sz="2800" dirty="0" smtClean="0"/>
              <a:t>Background</a:t>
            </a:r>
          </a:p>
          <a:p>
            <a:r>
              <a:rPr lang="en-US" sz="2800" dirty="0" smtClean="0"/>
              <a:t>Overview of Research Questions </a:t>
            </a:r>
          </a:p>
          <a:p>
            <a:r>
              <a:rPr lang="en-US" sz="2800" dirty="0" smtClean="0"/>
              <a:t>Search Methodology </a:t>
            </a:r>
            <a:endParaRPr lang="en-US" sz="2800" dirty="0" smtClean="0">
              <a:solidFill>
                <a:srgbClr val="FF0000"/>
              </a:solidFill>
            </a:endParaRPr>
          </a:p>
        </p:txBody>
      </p:sp>
      <p:sp>
        <p:nvSpPr>
          <p:cNvPr id="5" name="Content Placeholder 4"/>
          <p:cNvSpPr>
            <a:spLocks noGrp="1"/>
          </p:cNvSpPr>
          <p:nvPr>
            <p:ph sz="half" idx="2"/>
          </p:nvPr>
        </p:nvSpPr>
        <p:spPr/>
        <p:txBody>
          <a:bodyPr>
            <a:normAutofit/>
          </a:bodyPr>
          <a:lstStyle/>
          <a:p>
            <a:r>
              <a:rPr lang="en-US" sz="2800" dirty="0" smtClean="0"/>
              <a:t>Q1a  </a:t>
            </a:r>
            <a:endParaRPr lang="en-US" sz="2800" dirty="0">
              <a:solidFill>
                <a:srgbClr val="FF0000"/>
              </a:solidFill>
            </a:endParaRPr>
          </a:p>
          <a:p>
            <a:r>
              <a:rPr lang="en-US" sz="2800" dirty="0" smtClean="0"/>
              <a:t>Q1b  </a:t>
            </a:r>
            <a:endParaRPr lang="en-US" sz="2800" dirty="0">
              <a:solidFill>
                <a:srgbClr val="FF0000"/>
              </a:solidFill>
            </a:endParaRPr>
          </a:p>
          <a:p>
            <a:r>
              <a:rPr lang="en-US" sz="2800" dirty="0" smtClean="0"/>
              <a:t>Q2 </a:t>
            </a:r>
            <a:endParaRPr lang="en-US" sz="2800" dirty="0">
              <a:solidFill>
                <a:srgbClr val="FF0000"/>
              </a:solidFill>
            </a:endParaRPr>
          </a:p>
          <a:p>
            <a:r>
              <a:rPr lang="en-US" sz="2800" dirty="0" smtClean="0"/>
              <a:t>Q3  </a:t>
            </a:r>
            <a:endParaRPr lang="en-US" sz="2800" dirty="0">
              <a:solidFill>
                <a:srgbClr val="FF0000"/>
              </a:solidFill>
            </a:endParaRPr>
          </a:p>
          <a:p>
            <a:r>
              <a:rPr lang="en-US" sz="2800" dirty="0"/>
              <a:t>Conclusion</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a:t>
            </a:fld>
            <a:endParaRPr lang="en-US"/>
          </a:p>
        </p:txBody>
      </p:sp>
    </p:spTree>
    <p:extLst>
      <p:ext uri="{BB962C8B-B14F-4D97-AF65-F5344CB8AC3E}">
        <p14:creationId xmlns:p14="http://schemas.microsoft.com/office/powerpoint/2010/main" val="3627204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a:xfrm>
            <a:off x="498475" y="1092200"/>
            <a:ext cx="7556500" cy="4830764"/>
          </a:xfrm>
        </p:spPr>
        <p:txBody>
          <a:bodyPr/>
          <a:lstStyle/>
          <a:p>
            <a:pPr marL="0" indent="0">
              <a:buNone/>
            </a:pPr>
            <a:r>
              <a:rPr lang="en-US" sz="2400" dirty="0"/>
              <a:t>There is moderate evidence that licit use of opioids negatively impacts indirect measures of driver performance. </a:t>
            </a:r>
            <a:endParaRPr lang="en-US" sz="2400" dirty="0" smtClean="0"/>
          </a:p>
          <a:p>
            <a:pPr marL="0" indent="0">
              <a:buNone/>
            </a:pPr>
            <a:r>
              <a:rPr lang="en-US" sz="2400" dirty="0" smtClean="0"/>
              <a:t>Studies </a:t>
            </a:r>
            <a:r>
              <a:rPr lang="en-US" sz="2400" dirty="0"/>
              <a:t>generally found indicators of impairment, especially for drug-naïve individuals. Impairment was most pronounced on psychomotor vigilance tasks related to pertinent driving skills such as attention, vision, auditory perception, and reaction time. </a:t>
            </a:r>
            <a:endParaRPr lang="en-US" sz="2400" dirty="0" smtClean="0"/>
          </a:p>
          <a:p>
            <a:pPr marL="0" indent="0">
              <a:buNone/>
            </a:pPr>
            <a:r>
              <a:rPr lang="en-US" sz="2400" dirty="0" smtClean="0"/>
              <a:t>Fewer </a:t>
            </a:r>
            <a:r>
              <a:rPr lang="en-US" sz="2400" dirty="0"/>
              <a:t>studies included driving simulators or roadside driving tests; however, where these tests were included, findings tended not to be significant. Findings vary across drug and dose</a:t>
            </a:r>
            <a:r>
              <a:rPr lang="en-US" sz="2400" dirty="0" smtClean="0"/>
              <a:t>.</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20</a:t>
            </a:fld>
            <a:endParaRPr lang="en-US"/>
          </a:p>
        </p:txBody>
      </p:sp>
    </p:spTree>
    <p:extLst>
      <p:ext uri="{BB962C8B-B14F-4D97-AF65-F5344CB8AC3E}">
        <p14:creationId xmlns:p14="http://schemas.microsoft.com/office/powerpoint/2010/main" val="1729857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weak evidence that licit use of stimulants positively impacts indirect measures of driver performance among drivers with ADHD based on consistent findings among a small number of studies. </a:t>
            </a:r>
            <a:endParaRPr lang="en-US" sz="2400" dirty="0" smtClean="0"/>
          </a:p>
          <a:p>
            <a:pPr marL="0" indent="0">
              <a:buNone/>
            </a:pPr>
            <a:r>
              <a:rPr lang="en-US" sz="2400" dirty="0" smtClean="0"/>
              <a:t>The </a:t>
            </a:r>
            <a:r>
              <a:rPr lang="en-US" sz="2400" dirty="0"/>
              <a:t>handful of relevant studies generally found that stimulants improve performance among adults with ADHD on psychomotor vigilance tests related to reaction time and complex tasks, as well as performance in a driving simulator related to speeding and weaving.</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21</a:t>
            </a:fld>
            <a:endParaRPr lang="en-US"/>
          </a:p>
        </p:txBody>
      </p:sp>
    </p:spTree>
    <p:extLst>
      <p:ext uri="{BB962C8B-B14F-4D97-AF65-F5344CB8AC3E}">
        <p14:creationId xmlns:p14="http://schemas.microsoft.com/office/powerpoint/2010/main" val="18288929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a:xfrm>
            <a:off x="498475" y="1028700"/>
            <a:ext cx="7556500" cy="4830764"/>
          </a:xfrm>
        </p:spPr>
        <p:txBody>
          <a:bodyPr/>
          <a:lstStyle/>
          <a:p>
            <a:pPr marL="0" indent="0">
              <a:buNone/>
            </a:pPr>
            <a:r>
              <a:rPr lang="en-US" sz="2400" dirty="0"/>
              <a:t>There is moderate evidence that licit use of stimulants has minimal or positive indirect measures of driver performance among drivers taking low doses of stimulants. </a:t>
            </a:r>
            <a:endParaRPr lang="en-US" sz="2400" dirty="0" smtClean="0"/>
          </a:p>
          <a:p>
            <a:pPr marL="0" indent="0">
              <a:buNone/>
            </a:pPr>
            <a:r>
              <a:rPr lang="en-US" sz="2400" dirty="0" smtClean="0"/>
              <a:t>The </a:t>
            </a:r>
            <a:r>
              <a:rPr lang="en-US" sz="2400" dirty="0"/>
              <a:t>handful of relevant studies generally found limited or no negative outcomes and some small improvements in psychomotor vigilance tasks related to reaction time, coherence, car-following, accuracy, and speed. </a:t>
            </a:r>
            <a:r>
              <a:rPr lang="en-US" sz="2400" dirty="0" smtClean="0"/>
              <a:t>Effects </a:t>
            </a:r>
            <a:r>
              <a:rPr lang="en-US" sz="2400" dirty="0"/>
              <a:t>tend to be dose specific, and may only be present for the use of small or moderate doses. </a:t>
            </a:r>
            <a:endParaRPr lang="en-US" sz="2400" dirty="0" smtClean="0"/>
          </a:p>
          <a:p>
            <a:pPr marL="0" indent="0">
              <a:buNone/>
            </a:pPr>
            <a:r>
              <a:rPr lang="en-US" sz="2400" dirty="0" smtClean="0"/>
              <a:t>Results </a:t>
            </a:r>
            <a:r>
              <a:rPr lang="en-US" sz="2400" dirty="0"/>
              <a:t>were mixed as to whether stimulants can help to counter the effects of sleep deprivation</a:t>
            </a:r>
            <a:r>
              <a:rPr lang="en-US" dirty="0"/>
              <a:t>.</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22</a:t>
            </a:fld>
            <a:endParaRPr lang="en-US"/>
          </a:p>
        </p:txBody>
      </p:sp>
    </p:spTree>
    <p:extLst>
      <p:ext uri="{BB962C8B-B14F-4D97-AF65-F5344CB8AC3E}">
        <p14:creationId xmlns:p14="http://schemas.microsoft.com/office/powerpoint/2010/main" val="3887333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2</a:t>
            </a:r>
            <a:endParaRPr lang="en-US" dirty="0"/>
          </a:p>
        </p:txBody>
      </p:sp>
      <p:sp>
        <p:nvSpPr>
          <p:cNvPr id="3" name="Text Placeholder 2"/>
          <p:cNvSpPr>
            <a:spLocks noGrp="1"/>
          </p:cNvSpPr>
          <p:nvPr>
            <p:ph type="body" idx="1"/>
          </p:nvPr>
        </p:nvSpPr>
        <p:spPr/>
        <p:txBody>
          <a:bodyPr>
            <a:normAutofit fontScale="70000" lnSpcReduction="20000"/>
          </a:bodyPr>
          <a:lstStyle/>
          <a:p>
            <a:r>
              <a:rPr lang="en-US" sz="2400" b="1" dirty="0"/>
              <a:t>Are the effects of licit use of prescribed opioids or stimulants measureable by serum levels? Do these effects remain consistent or vary based on metabolism or other pharmacokinetic parameters</a:t>
            </a:r>
            <a:r>
              <a:rPr lang="en-US" sz="2400" b="1" dirty="0" smtClean="0"/>
              <a:t>?</a:t>
            </a:r>
          </a:p>
          <a:p>
            <a:endParaRPr lang="en-US" sz="2400" b="1" dirty="0"/>
          </a:p>
          <a:p>
            <a:r>
              <a:rPr lang="en-US" sz="2400" b="1" dirty="0" smtClean="0"/>
              <a:t>Evidence base n=14</a:t>
            </a:r>
            <a:endParaRPr lang="en-US" sz="2400" b="1" dirty="0"/>
          </a:p>
          <a:p>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23</a:t>
            </a:fld>
            <a:endParaRPr lang="en-US"/>
          </a:p>
        </p:txBody>
      </p:sp>
    </p:spTree>
    <p:extLst>
      <p:ext uri="{BB962C8B-B14F-4D97-AF65-F5344CB8AC3E}">
        <p14:creationId xmlns:p14="http://schemas.microsoft.com/office/powerpoint/2010/main" val="608402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Q2: Serum </a:t>
            </a:r>
            <a:r>
              <a:rPr lang="en-US" dirty="0" smtClean="0"/>
              <a:t>Levels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2554007"/>
              </p:ext>
            </p:extLst>
          </p:nvPr>
        </p:nvGraphicFramePr>
        <p:xfrm>
          <a:off x="850900" y="2095500"/>
          <a:ext cx="7353300" cy="3853656"/>
        </p:xfrm>
        <a:graphic>
          <a:graphicData uri="http://schemas.openxmlformats.org/drawingml/2006/table">
            <a:tbl>
              <a:tblPr firstRow="1" firstCol="1" bandRow="1"/>
              <a:tblGrid>
                <a:gridCol w="3668291"/>
                <a:gridCol w="3685009"/>
              </a:tblGrid>
              <a:tr h="406660">
                <a:tc gridSpan="2">
                  <a:txBody>
                    <a:bodyPr/>
                    <a:lstStyle/>
                    <a:p>
                      <a:pPr marL="0" marR="0" algn="ctr">
                        <a:lnSpc>
                          <a:spcPct val="115000"/>
                        </a:lnSpc>
                        <a:spcBef>
                          <a:spcPts val="0"/>
                        </a:spcBef>
                        <a:spcAft>
                          <a:spcPts val="0"/>
                        </a:spcAft>
                      </a:pPr>
                      <a:r>
                        <a:rPr lang="en-US" sz="1800" b="1" kern="1200" dirty="0">
                          <a:solidFill>
                            <a:srgbClr val="FFFFFF"/>
                          </a:solidFill>
                          <a:effectLst/>
                          <a:latin typeface="Cambria"/>
                          <a:ea typeface="Times New Roman"/>
                          <a:cs typeface="Times New Roman"/>
                        </a:rPr>
                        <a:t>Serum Levels</a:t>
                      </a:r>
                      <a:endParaRPr lang="en-US" sz="1100" dirty="0">
                        <a:effectLst/>
                        <a:latin typeface="Calibri"/>
                        <a:ea typeface="Calibri"/>
                        <a:cs typeface="Times New Roman"/>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chemeClr val="bg2">
                        <a:lumMod val="25000"/>
                      </a:schemeClr>
                    </a:solidFill>
                  </a:tcPr>
                </a:tc>
                <a:tc hMerge="1">
                  <a:txBody>
                    <a:bodyPr/>
                    <a:lstStyle/>
                    <a:p>
                      <a:endParaRPr lang="en-US"/>
                    </a:p>
                  </a:txBody>
                  <a:tcPr/>
                </a:tc>
              </a:tr>
              <a:tr h="275080">
                <a:tc>
                  <a:txBody>
                    <a:bodyPr/>
                    <a:lstStyle/>
                    <a:p>
                      <a:pPr marL="0" marR="0" algn="ctr">
                        <a:lnSpc>
                          <a:spcPct val="115000"/>
                        </a:lnSpc>
                        <a:spcBef>
                          <a:spcPts val="0"/>
                        </a:spcBef>
                        <a:spcAft>
                          <a:spcPts val="0"/>
                        </a:spcAft>
                      </a:pPr>
                      <a:r>
                        <a:rPr lang="en-US" sz="1200" b="1" kern="1200" dirty="0">
                          <a:solidFill>
                            <a:srgbClr val="FFFFFF"/>
                          </a:solidFill>
                          <a:effectLst/>
                          <a:latin typeface="Cambria"/>
                          <a:ea typeface="Times New Roman"/>
                          <a:cs typeface="Times New Roman"/>
                        </a:rPr>
                        <a:t>Original Research Articles</a:t>
                      </a:r>
                      <a:endParaRPr lang="en-US" sz="1100" dirty="0">
                        <a:effectLst/>
                        <a:latin typeface="Calibri"/>
                        <a:ea typeface="Calibri"/>
                        <a:cs typeface="Times New Roman"/>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kern="1200" dirty="0">
                          <a:solidFill>
                            <a:srgbClr val="FFFFFF"/>
                          </a:solidFill>
                          <a:effectLst/>
                          <a:latin typeface="Cambria"/>
                          <a:ea typeface="Calibri"/>
                          <a:cs typeface="Times New Roman"/>
                        </a:rPr>
                        <a:t>Systematic</a:t>
                      </a:r>
                      <a:r>
                        <a:rPr lang="en-US" sz="1200" kern="1200" dirty="0">
                          <a:solidFill>
                            <a:srgbClr val="FFFFFF"/>
                          </a:solidFill>
                          <a:effectLst/>
                          <a:latin typeface="Cambria"/>
                          <a:ea typeface="Calibri"/>
                          <a:cs typeface="Times New Roman"/>
                        </a:rPr>
                        <a:t> </a:t>
                      </a:r>
                      <a:r>
                        <a:rPr lang="en-US" sz="1200" b="1" kern="1200" dirty="0">
                          <a:solidFill>
                            <a:srgbClr val="FFFFFF"/>
                          </a:solidFill>
                          <a:effectLst/>
                          <a:latin typeface="Cambria"/>
                          <a:ea typeface="Calibri"/>
                          <a:cs typeface="Times New Roman"/>
                        </a:rPr>
                        <a:t>Reviews</a:t>
                      </a:r>
                      <a:endParaRPr lang="en-US" sz="1100" dirty="0">
                        <a:effectLst/>
                        <a:latin typeface="Calibri"/>
                        <a:ea typeface="Calibri"/>
                        <a:cs typeface="Times New Roman"/>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3171916">
                <a:tc>
                  <a:txBody>
                    <a:bodyPr/>
                    <a:lstStyle/>
                    <a:p>
                      <a:pPr algn="ctr">
                        <a:lnSpc>
                          <a:spcPct val="115000"/>
                        </a:lnSpc>
                        <a:spcAft>
                          <a:spcPts val="0"/>
                        </a:spcAft>
                      </a:pPr>
                      <a:r>
                        <a:rPr lang="en-US" sz="1200" dirty="0">
                          <a:effectLst/>
                          <a:latin typeface="Calibri"/>
                          <a:ea typeface="Times New Roman"/>
                          <a:cs typeface="Arial"/>
                        </a:rPr>
                        <a:t>(n= 10 )</a:t>
                      </a:r>
                      <a:endParaRPr lang="en-US" sz="1100" dirty="0">
                        <a:effectLst/>
                        <a:latin typeface="Calibri"/>
                      </a:endParaRPr>
                    </a:p>
                    <a:p>
                      <a:pPr algn="ctr">
                        <a:lnSpc>
                          <a:spcPct val="115000"/>
                        </a:lnSpc>
                        <a:spcAft>
                          <a:spcPts val="0"/>
                        </a:spcAft>
                      </a:pPr>
                      <a:r>
                        <a:rPr lang="en-US" sz="1200" dirty="0">
                          <a:effectLst/>
                          <a:latin typeface="Calibri"/>
                          <a:ea typeface="Times New Roman"/>
                          <a:cs typeface="Arial"/>
                        </a:rPr>
                        <a:t> </a:t>
                      </a:r>
                      <a:endParaRPr lang="en-US" sz="1100" dirty="0">
                        <a:effectLst/>
                        <a:latin typeface="Calibri"/>
                      </a:endParaRPr>
                    </a:p>
                    <a:p>
                      <a:pPr marL="171450" indent="-171450">
                        <a:lnSpc>
                          <a:spcPct val="115000"/>
                        </a:lnSpc>
                        <a:spcAft>
                          <a:spcPts val="0"/>
                        </a:spcAft>
                        <a:buFont typeface="Wingdings" panose="05000000000000000000" pitchFamily="2" charset="2"/>
                        <a:buChar char="§"/>
                      </a:pPr>
                      <a:r>
                        <a:rPr lang="en-US" sz="1200" dirty="0">
                          <a:effectLst/>
                          <a:latin typeface="Calibri"/>
                          <a:ea typeface="Times New Roman"/>
                          <a:cs typeface="Arial"/>
                        </a:rPr>
                        <a:t>Measuring results via serum levels is largely in concordance with measurements done other ways [8,30,33,36,41,43,44]</a:t>
                      </a:r>
                      <a:endParaRPr lang="en-US" sz="1100" dirty="0">
                        <a:effectLst/>
                        <a:latin typeface="Calibri"/>
                      </a:endParaRPr>
                    </a:p>
                    <a:p>
                      <a:pPr marL="171450" indent="-171450">
                        <a:lnSpc>
                          <a:spcPct val="115000"/>
                        </a:lnSpc>
                        <a:spcAft>
                          <a:spcPts val="0"/>
                        </a:spcAft>
                        <a:buFont typeface="Wingdings" panose="05000000000000000000" pitchFamily="2" charset="2"/>
                        <a:buChar char="§"/>
                      </a:pPr>
                      <a:endParaRPr lang="en-US" sz="1200" dirty="0" smtClean="0">
                        <a:effectLst/>
                        <a:latin typeface="Calibri"/>
                        <a:ea typeface="Times New Roman"/>
                        <a:cs typeface="Arial"/>
                      </a:endParaRPr>
                    </a:p>
                    <a:p>
                      <a:pPr marL="171450" indent="-171450">
                        <a:lnSpc>
                          <a:spcPct val="115000"/>
                        </a:lnSpc>
                        <a:spcAft>
                          <a:spcPts val="0"/>
                        </a:spcAft>
                        <a:buFont typeface="Wingdings" panose="05000000000000000000" pitchFamily="2" charset="2"/>
                        <a:buChar char="§"/>
                      </a:pPr>
                      <a:r>
                        <a:rPr lang="en-US" sz="1200" dirty="0" smtClean="0">
                          <a:effectLst/>
                          <a:latin typeface="Calibri"/>
                          <a:ea typeface="Times New Roman"/>
                          <a:cs typeface="Arial"/>
                        </a:rPr>
                        <a:t>Found </a:t>
                      </a:r>
                      <a:r>
                        <a:rPr lang="en-US" sz="1200" dirty="0">
                          <a:effectLst/>
                          <a:latin typeface="Calibri"/>
                          <a:ea typeface="Times New Roman"/>
                          <a:cs typeface="Arial"/>
                        </a:rPr>
                        <a:t>three additional significant results for codeine using serum levels [26]</a:t>
                      </a:r>
                      <a:endParaRPr lang="en-US" sz="1100" dirty="0">
                        <a:effectLst/>
                        <a:latin typeface="Calibri"/>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kern="1200" dirty="0">
                          <a:solidFill>
                            <a:srgbClr val="000000"/>
                          </a:solidFill>
                          <a:effectLst/>
                          <a:latin typeface="Calibri"/>
                          <a:ea typeface="Calibri"/>
                          <a:cs typeface="Times New Roman"/>
                        </a:rPr>
                        <a:t>(n=4)</a:t>
                      </a:r>
                      <a:endParaRPr lang="en-US" sz="1100" dirty="0">
                        <a:effectLst/>
                        <a:latin typeface="Calibri"/>
                        <a:ea typeface="Calibri"/>
                        <a:cs typeface="Times New Roman"/>
                      </a:endParaRPr>
                    </a:p>
                    <a:p>
                      <a:pPr>
                        <a:lnSpc>
                          <a:spcPct val="115000"/>
                        </a:lnSpc>
                        <a:spcAft>
                          <a:spcPts val="0"/>
                        </a:spcAft>
                      </a:pPr>
                      <a:r>
                        <a:rPr lang="en-US" sz="1200" dirty="0">
                          <a:effectLst/>
                          <a:latin typeface="Calibri"/>
                          <a:ea typeface="Times New Roman"/>
                          <a:cs typeface="Arial"/>
                        </a:rPr>
                        <a:t> </a:t>
                      </a:r>
                      <a:endParaRPr lang="en-US" sz="1100" dirty="0">
                        <a:effectLst/>
                        <a:latin typeface="Calibri"/>
                      </a:endParaRPr>
                    </a:p>
                    <a:p>
                      <a:pPr marL="171450" indent="-171450">
                        <a:lnSpc>
                          <a:spcPct val="115000"/>
                        </a:lnSpc>
                        <a:spcAft>
                          <a:spcPts val="0"/>
                        </a:spcAft>
                        <a:buFont typeface="Wingdings" panose="05000000000000000000" pitchFamily="2" charset="2"/>
                        <a:buChar char="§"/>
                      </a:pPr>
                      <a:r>
                        <a:rPr lang="en-US" sz="1200" dirty="0">
                          <a:effectLst/>
                          <a:latin typeface="Calibri"/>
                          <a:ea typeface="Times New Roman"/>
                          <a:cs typeface="Arial"/>
                        </a:rPr>
                        <a:t>Serum levels are positively associated with impairment [19, 23]</a:t>
                      </a:r>
                      <a:endParaRPr lang="en-US" sz="1100" dirty="0">
                        <a:effectLst/>
                        <a:latin typeface="Calibri"/>
                      </a:endParaRPr>
                    </a:p>
                    <a:p>
                      <a:pPr marL="171450" indent="-171450">
                        <a:lnSpc>
                          <a:spcPct val="115000"/>
                        </a:lnSpc>
                        <a:spcAft>
                          <a:spcPts val="0"/>
                        </a:spcAft>
                        <a:buFont typeface="Wingdings" panose="05000000000000000000" pitchFamily="2" charset="2"/>
                        <a:buChar char="§"/>
                      </a:pPr>
                      <a:endParaRPr lang="en-US" sz="1200" dirty="0" smtClean="0">
                        <a:effectLst/>
                        <a:latin typeface="Calibri"/>
                        <a:ea typeface="Times New Roman"/>
                        <a:cs typeface="Arial"/>
                      </a:endParaRPr>
                    </a:p>
                    <a:p>
                      <a:pPr marL="171450" indent="-171450">
                        <a:lnSpc>
                          <a:spcPct val="115000"/>
                        </a:lnSpc>
                        <a:spcAft>
                          <a:spcPts val="0"/>
                        </a:spcAft>
                        <a:buFont typeface="Wingdings" panose="05000000000000000000" pitchFamily="2" charset="2"/>
                        <a:buChar char="§"/>
                      </a:pPr>
                      <a:r>
                        <a:rPr lang="en-US" sz="1200" dirty="0" smtClean="0">
                          <a:effectLst/>
                          <a:latin typeface="Calibri"/>
                          <a:ea typeface="Times New Roman"/>
                          <a:cs typeface="Arial"/>
                        </a:rPr>
                        <a:t>One </a:t>
                      </a:r>
                      <a:r>
                        <a:rPr lang="en-US" sz="1200" dirty="0">
                          <a:effectLst/>
                          <a:latin typeface="Calibri"/>
                          <a:ea typeface="Times New Roman"/>
                          <a:cs typeface="Arial"/>
                        </a:rPr>
                        <a:t>out of three studies reviewed linked blood morphine levels to cognitive deficits [47]</a:t>
                      </a:r>
                      <a:endParaRPr lang="en-US" sz="1100" dirty="0">
                        <a:effectLst/>
                        <a:latin typeface="Calibri"/>
                      </a:endParaRPr>
                    </a:p>
                    <a:p>
                      <a:pPr marL="171450" indent="-171450">
                        <a:lnSpc>
                          <a:spcPct val="115000"/>
                        </a:lnSpc>
                        <a:spcAft>
                          <a:spcPts val="0"/>
                        </a:spcAft>
                        <a:buFont typeface="Wingdings" panose="05000000000000000000" pitchFamily="2" charset="2"/>
                        <a:buChar char="§"/>
                      </a:pPr>
                      <a:endParaRPr lang="en-US" sz="1200" dirty="0" smtClean="0">
                        <a:effectLst/>
                        <a:latin typeface="Calibri"/>
                        <a:ea typeface="Times New Roman"/>
                        <a:cs typeface="Arial"/>
                      </a:endParaRPr>
                    </a:p>
                    <a:p>
                      <a:pPr marL="171450" indent="-171450">
                        <a:lnSpc>
                          <a:spcPct val="115000"/>
                        </a:lnSpc>
                        <a:spcAft>
                          <a:spcPts val="0"/>
                        </a:spcAft>
                        <a:buFont typeface="Wingdings" panose="05000000000000000000" pitchFamily="2" charset="2"/>
                        <a:buChar char="§"/>
                      </a:pPr>
                      <a:r>
                        <a:rPr lang="en-US" sz="1200" dirty="0" smtClean="0">
                          <a:effectLst/>
                          <a:latin typeface="Calibri"/>
                          <a:ea typeface="Times New Roman"/>
                          <a:cs typeface="Arial"/>
                        </a:rPr>
                        <a:t>Evidence </a:t>
                      </a:r>
                      <a:r>
                        <a:rPr lang="en-US" sz="1200" dirty="0">
                          <a:effectLst/>
                          <a:latin typeface="Calibri"/>
                          <a:ea typeface="Times New Roman"/>
                          <a:cs typeface="Arial"/>
                        </a:rPr>
                        <a:t>of concentration relationship for some opioids, but not morphine [48]</a:t>
                      </a:r>
                      <a:endParaRPr lang="en-US" sz="1100" dirty="0">
                        <a:effectLst/>
                        <a:latin typeface="Calibri"/>
                      </a:endParaRPr>
                    </a:p>
                  </a:txBody>
                  <a:tcPr marL="68580" marR="68580" marT="9525"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24</a:t>
            </a:fld>
            <a:endParaRPr lang="en-US"/>
          </a:p>
        </p:txBody>
      </p:sp>
    </p:spTree>
    <p:extLst>
      <p:ext uri="{BB962C8B-B14F-4D97-AF65-F5344CB8AC3E}">
        <p14:creationId xmlns:p14="http://schemas.microsoft.com/office/powerpoint/2010/main" val="938656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222250"/>
            <a:ext cx="7556500" cy="598487"/>
          </a:xfrm>
        </p:spPr>
        <p:txBody>
          <a:bodyPr/>
          <a:lstStyle/>
          <a:p>
            <a:r>
              <a:rPr lang="en-US" dirty="0" smtClean="0"/>
              <a:t>Q2 Conclusions</a:t>
            </a:r>
            <a:endParaRPr lang="en-US" dirty="0"/>
          </a:p>
        </p:txBody>
      </p:sp>
      <p:sp>
        <p:nvSpPr>
          <p:cNvPr id="3" name="Content Placeholder 2"/>
          <p:cNvSpPr>
            <a:spLocks noGrp="1"/>
          </p:cNvSpPr>
          <p:nvPr>
            <p:ph idx="1"/>
          </p:nvPr>
        </p:nvSpPr>
        <p:spPr>
          <a:xfrm>
            <a:off x="485775" y="914400"/>
            <a:ext cx="7556500" cy="4830764"/>
          </a:xfrm>
        </p:spPr>
        <p:txBody>
          <a:bodyPr/>
          <a:lstStyle/>
          <a:p>
            <a:pPr marL="0" indent="0">
              <a:buNone/>
            </a:pPr>
            <a:r>
              <a:rPr lang="en-US" sz="2400" dirty="0"/>
              <a:t>There is moderate evidence that the effects of opioids and stimulants are measureable by serum levels. </a:t>
            </a:r>
            <a:endParaRPr lang="en-US" sz="2400" dirty="0" smtClean="0"/>
          </a:p>
          <a:p>
            <a:pPr marL="0" indent="0">
              <a:buNone/>
            </a:pPr>
            <a:r>
              <a:rPr lang="en-US" sz="2400" dirty="0" smtClean="0"/>
              <a:t>Findings </a:t>
            </a:r>
            <a:r>
              <a:rPr lang="en-US" sz="2400" dirty="0"/>
              <a:t>were generally consistent across studies that serum levels are comparable to other methods in investigating relationships between licit drug use and driving impairment. However, this relationship likely exists for only certain Schedule II medications, and may also be subject to floor or ceiling effects. </a:t>
            </a:r>
            <a:endParaRPr lang="en-US" sz="2400" dirty="0" smtClean="0"/>
          </a:p>
          <a:p>
            <a:pPr marL="0" indent="0">
              <a:buNone/>
            </a:pPr>
            <a:r>
              <a:rPr lang="en-US" sz="2400" dirty="0" smtClean="0"/>
              <a:t>Investigating </a:t>
            </a:r>
            <a:r>
              <a:rPr lang="en-US" sz="2400" dirty="0"/>
              <a:t>relationships by serum level allows for a better understanding of possible variation due to differences in how individuals metabolize medicines.</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25</a:t>
            </a:fld>
            <a:endParaRPr lang="en-US"/>
          </a:p>
        </p:txBody>
      </p:sp>
    </p:spTree>
    <p:extLst>
      <p:ext uri="{BB962C8B-B14F-4D97-AF65-F5344CB8AC3E}">
        <p14:creationId xmlns:p14="http://schemas.microsoft.com/office/powerpoint/2010/main" val="38994702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600" y="2616200"/>
            <a:ext cx="5638800" cy="1362075"/>
          </a:xfrm>
        </p:spPr>
        <p:txBody>
          <a:bodyPr/>
          <a:lstStyle/>
          <a:p>
            <a:r>
              <a:rPr lang="en-US" dirty="0" smtClean="0"/>
              <a:t>Research Question 3</a:t>
            </a:r>
            <a:endParaRPr lang="en-US" dirty="0"/>
          </a:p>
        </p:txBody>
      </p:sp>
      <p:sp>
        <p:nvSpPr>
          <p:cNvPr id="3" name="Text Placeholder 2"/>
          <p:cNvSpPr>
            <a:spLocks noGrp="1"/>
          </p:cNvSpPr>
          <p:nvPr>
            <p:ph type="body" idx="1"/>
          </p:nvPr>
        </p:nvSpPr>
        <p:spPr>
          <a:xfrm>
            <a:off x="2235200" y="4089400"/>
            <a:ext cx="5638800" cy="1500187"/>
          </a:xfrm>
        </p:spPr>
        <p:txBody>
          <a:bodyPr>
            <a:noAutofit/>
          </a:bodyPr>
          <a:lstStyle/>
          <a:p>
            <a:r>
              <a:rPr lang="en-US" sz="2000" b="1" dirty="0"/>
              <a:t>Do the effects worsen or improve when: 1) drug-drug interactions take place with other Schedule II or over-the-counter medications; or 2) the drug has been chronically administered over a period of time (stable use</a:t>
            </a:r>
            <a:r>
              <a:rPr lang="en-US" sz="2000" b="1" dirty="0" smtClean="0"/>
              <a:t>)?</a:t>
            </a:r>
          </a:p>
          <a:p>
            <a:endParaRPr lang="en-US" sz="1600" b="1" dirty="0" smtClean="0"/>
          </a:p>
          <a:p>
            <a:r>
              <a:rPr lang="en-US" sz="1600" b="1" dirty="0" smtClean="0"/>
              <a:t>Evidence base n=19</a:t>
            </a:r>
            <a:endParaRPr lang="en-US" sz="16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26</a:t>
            </a:fld>
            <a:endParaRPr lang="en-US"/>
          </a:p>
        </p:txBody>
      </p:sp>
    </p:spTree>
    <p:extLst>
      <p:ext uri="{BB962C8B-B14F-4D97-AF65-F5344CB8AC3E}">
        <p14:creationId xmlns:p14="http://schemas.microsoft.com/office/powerpoint/2010/main" val="19525266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Stable </a:t>
            </a:r>
            <a:r>
              <a:rPr lang="en-US" dirty="0" smtClean="0"/>
              <a:t>Use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51340524"/>
              </p:ext>
            </p:extLst>
          </p:nvPr>
        </p:nvGraphicFramePr>
        <p:xfrm>
          <a:off x="546097" y="1752600"/>
          <a:ext cx="8039102" cy="4672119"/>
        </p:xfrm>
        <a:graphic>
          <a:graphicData uri="http://schemas.openxmlformats.org/drawingml/2006/table">
            <a:tbl>
              <a:tblPr firstRow="1" firstCol="1" bandRow="1"/>
              <a:tblGrid>
                <a:gridCol w="4019551"/>
                <a:gridCol w="4019551"/>
              </a:tblGrid>
              <a:tr h="312516">
                <a:tc gridSpan="2">
                  <a:txBody>
                    <a:bodyPr/>
                    <a:lstStyle/>
                    <a:p>
                      <a:pPr marL="0" marR="0" algn="ctr">
                        <a:lnSpc>
                          <a:spcPct val="115000"/>
                        </a:lnSpc>
                        <a:spcBef>
                          <a:spcPts val="0"/>
                        </a:spcBef>
                        <a:spcAft>
                          <a:spcPts val="0"/>
                        </a:spcAft>
                      </a:pPr>
                      <a:r>
                        <a:rPr lang="en-US" sz="1800" b="1" dirty="0">
                          <a:solidFill>
                            <a:srgbClr val="FFFFFF"/>
                          </a:solidFill>
                          <a:effectLst/>
                          <a:latin typeface="Cambria"/>
                          <a:ea typeface="Times New Roman"/>
                          <a:cs typeface="Times New Roman"/>
                        </a:rPr>
                        <a:t>Stable Use</a:t>
                      </a:r>
                      <a:endParaRPr lang="en-US" sz="1100" dirty="0">
                        <a:effectLst/>
                        <a:latin typeface="Calibri"/>
                        <a:ea typeface="Calibri"/>
                        <a:cs typeface="Times New Roman"/>
                      </a:endParaRPr>
                    </a:p>
                  </a:txBody>
                  <a:tcPr marL="67032" marR="670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1F497D"/>
                    </a:solidFill>
                  </a:tcPr>
                </a:tc>
                <a:tc hMerge="1">
                  <a:txBody>
                    <a:bodyPr/>
                    <a:lstStyle/>
                    <a:p>
                      <a:endParaRPr lang="en-US"/>
                    </a:p>
                  </a:txBody>
                  <a:tcPr/>
                </a:tc>
              </a:tr>
              <a:tr h="205564">
                <a:tc>
                  <a:txBody>
                    <a:bodyPr/>
                    <a:lstStyle/>
                    <a:p>
                      <a:pPr marL="0" marR="0" algn="ctr">
                        <a:lnSpc>
                          <a:spcPct val="115000"/>
                        </a:lnSpc>
                        <a:spcBef>
                          <a:spcPts val="0"/>
                        </a:spcBef>
                        <a:spcAft>
                          <a:spcPts val="0"/>
                        </a:spcAft>
                      </a:pPr>
                      <a:r>
                        <a:rPr lang="en-US" sz="1400" b="1" dirty="0">
                          <a:solidFill>
                            <a:srgbClr val="FFFFFF"/>
                          </a:solidFill>
                          <a:effectLst/>
                          <a:latin typeface="Cambria"/>
                          <a:ea typeface="Times New Roman"/>
                          <a:cs typeface="Times New Roman"/>
                        </a:rPr>
                        <a:t>Original Research Articles</a:t>
                      </a:r>
                      <a:endParaRPr lang="en-US" sz="1400" dirty="0">
                        <a:effectLst/>
                        <a:latin typeface="Calibri"/>
                        <a:ea typeface="Calibri"/>
                        <a:cs typeface="Times New Roman"/>
                      </a:endParaRPr>
                    </a:p>
                  </a:txBody>
                  <a:tcPr marL="67032" marR="670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400" b="1" dirty="0">
                          <a:solidFill>
                            <a:srgbClr val="FFFFFF"/>
                          </a:solidFill>
                          <a:effectLst/>
                          <a:latin typeface="Cambria"/>
                          <a:ea typeface="Calibri"/>
                          <a:cs typeface="Times New Roman"/>
                        </a:rPr>
                        <a:t>Systematic Reviews</a:t>
                      </a:r>
                      <a:endParaRPr lang="en-US" sz="1400" dirty="0">
                        <a:effectLst/>
                        <a:latin typeface="Calibri"/>
                        <a:ea typeface="Calibri"/>
                        <a:cs typeface="Times New Roman"/>
                      </a:endParaRPr>
                    </a:p>
                  </a:txBody>
                  <a:tcPr marL="67032" marR="670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4111287">
                <a:tc>
                  <a:txBody>
                    <a:bodyPr/>
                    <a:lstStyle/>
                    <a:p>
                      <a:pPr marL="0" marR="0" algn="ctr">
                        <a:lnSpc>
                          <a:spcPct val="115000"/>
                        </a:lnSpc>
                        <a:spcBef>
                          <a:spcPts val="0"/>
                        </a:spcBef>
                        <a:spcAft>
                          <a:spcPts val="0"/>
                        </a:spcAft>
                      </a:pPr>
                      <a:r>
                        <a:rPr lang="en-US" sz="1200" dirty="0">
                          <a:effectLst/>
                          <a:latin typeface="Calibri"/>
                          <a:ea typeface="Times New Roman"/>
                          <a:cs typeface="Times New Roman"/>
                        </a:rPr>
                        <a:t>(n=9)</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Times New Roman"/>
                          <a:cs typeface="Times New Roman"/>
                        </a:rPr>
                        <a:t>No elevated risk </a:t>
                      </a:r>
                      <a:r>
                        <a:rPr lang="en-US" sz="1200" dirty="0" smtClean="0">
                          <a:effectLst/>
                          <a:latin typeface="Calibri"/>
                          <a:ea typeface="Times New Roman"/>
                          <a:cs typeface="Times New Roman"/>
                        </a:rPr>
                        <a:t>[28, 30, 45]</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Times New Roman"/>
                          <a:cs typeface="Times New Roman"/>
                        </a:rPr>
                        <a:t>Mixed results </a:t>
                      </a:r>
                      <a:r>
                        <a:rPr lang="en-US" sz="1200" dirty="0" smtClean="0">
                          <a:effectLst/>
                          <a:latin typeface="Calibri"/>
                          <a:ea typeface="Times New Roman"/>
                          <a:cs typeface="Times New Roman"/>
                        </a:rPr>
                        <a:t>[32,</a:t>
                      </a:r>
                      <a:r>
                        <a:rPr lang="en-US" sz="1200" baseline="0" dirty="0" smtClean="0">
                          <a:effectLst/>
                          <a:latin typeface="Calibri"/>
                          <a:ea typeface="Times New Roman"/>
                          <a:cs typeface="Times New Roman"/>
                        </a:rPr>
                        <a:t> 33</a:t>
                      </a:r>
                      <a:r>
                        <a:rPr lang="en-US" sz="1200" dirty="0" smtClean="0">
                          <a:effectLst/>
                          <a:latin typeface="Calibri"/>
                          <a:ea typeface="Times New Roman"/>
                          <a:cs typeface="Times New Roman"/>
                        </a:rPr>
                        <a:t>]</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Times New Roman"/>
                          <a:cs typeface="Times New Roman"/>
                        </a:rPr>
                        <a:t>Impairment, but inconclusive due to potential confounding factor of medical conditions [31]</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solidFill>
                            <a:schemeClr val="tx1"/>
                          </a:solidFill>
                          <a:effectLst/>
                          <a:latin typeface="Calibri"/>
                          <a:ea typeface="Times New Roman"/>
                          <a:cs typeface="Times New Roman"/>
                        </a:rPr>
                        <a:t>No significant </a:t>
                      </a:r>
                      <a:r>
                        <a:rPr lang="en-US" sz="1200" dirty="0" smtClean="0">
                          <a:solidFill>
                            <a:schemeClr val="tx1"/>
                          </a:solidFill>
                          <a:effectLst/>
                          <a:latin typeface="Calibri"/>
                          <a:ea typeface="Times New Roman"/>
                          <a:cs typeface="Times New Roman"/>
                        </a:rPr>
                        <a:t>risk of road trauma</a:t>
                      </a:r>
                      <a:r>
                        <a:rPr lang="en-US" sz="1200" baseline="0" dirty="0" smtClean="0">
                          <a:solidFill>
                            <a:schemeClr val="tx1"/>
                          </a:solidFill>
                          <a:effectLst/>
                          <a:latin typeface="Calibri"/>
                          <a:ea typeface="Times New Roman"/>
                          <a:cs typeface="Times New Roman"/>
                        </a:rPr>
                        <a:t> among </a:t>
                      </a:r>
                      <a:r>
                        <a:rPr lang="en-US" sz="1200" dirty="0" smtClean="0">
                          <a:solidFill>
                            <a:schemeClr val="tx1"/>
                          </a:solidFill>
                          <a:effectLst/>
                          <a:latin typeface="Calibri"/>
                          <a:ea typeface="Times New Roman"/>
                          <a:cs typeface="Times New Roman"/>
                        </a:rPr>
                        <a:t>new </a:t>
                      </a:r>
                      <a:r>
                        <a:rPr lang="en-US" sz="1200" dirty="0">
                          <a:solidFill>
                            <a:schemeClr val="tx1"/>
                          </a:solidFill>
                          <a:effectLst/>
                          <a:latin typeface="Calibri"/>
                          <a:ea typeface="Times New Roman"/>
                          <a:cs typeface="Times New Roman"/>
                        </a:rPr>
                        <a:t>opioid </a:t>
                      </a:r>
                      <a:r>
                        <a:rPr lang="en-US" sz="1200" dirty="0" smtClean="0">
                          <a:solidFill>
                            <a:schemeClr val="tx1"/>
                          </a:solidFill>
                          <a:effectLst/>
                          <a:latin typeface="Calibri"/>
                          <a:ea typeface="Times New Roman"/>
                          <a:cs typeface="Times New Roman"/>
                        </a:rPr>
                        <a:t>users </a:t>
                      </a:r>
                      <a:r>
                        <a:rPr lang="en-US" sz="1200" dirty="0">
                          <a:solidFill>
                            <a:schemeClr val="tx1"/>
                          </a:solidFill>
                          <a:effectLst/>
                          <a:latin typeface="Calibri"/>
                          <a:ea typeface="Times New Roman"/>
                          <a:cs typeface="Times New Roman"/>
                        </a:rPr>
                        <a:t>[13]</a:t>
                      </a:r>
                      <a:endParaRPr lang="en-US" sz="1100" dirty="0">
                        <a:solidFill>
                          <a:schemeClr val="tx1"/>
                        </a:solidFill>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Times New Roman"/>
                          <a:cs typeface="Times New Roman"/>
                        </a:rPr>
                        <a:t>Higher risk of accident for new opioid users than chronic users , but not significant [16]</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Times New Roman"/>
                          <a:cs typeface="Times New Roman"/>
                        </a:rPr>
                        <a:t>Increased risk after beginning medication, but risk decreased over time; time of decrease to non-significance varies among drugs [11]</a:t>
                      </a:r>
                      <a:endParaRPr lang="en-US" sz="1100" dirty="0">
                        <a:effectLst/>
                        <a:latin typeface="Calibri"/>
                        <a:ea typeface="Calibri"/>
                        <a:cs typeface="Times New Roman"/>
                      </a:endParaRPr>
                    </a:p>
                  </a:txBody>
                  <a:tcPr marL="67032" marR="670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Calibri"/>
                          <a:ea typeface="Calibri"/>
                          <a:cs typeface="Times New Roman"/>
                        </a:rPr>
                        <a:t>(n=7)</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Impairing effect from first-time opioid use [19]</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Impairment for long-term opioid use [</a:t>
                      </a:r>
                      <a:r>
                        <a:rPr lang="en-US" sz="1200" dirty="0" smtClean="0">
                          <a:effectLst/>
                          <a:latin typeface="Calibri"/>
                          <a:ea typeface="Calibri"/>
                          <a:cs typeface="Times New Roman"/>
                        </a:rPr>
                        <a:t>23,</a:t>
                      </a:r>
                      <a:r>
                        <a:rPr lang="en-US" sz="1200" baseline="0" dirty="0" smtClean="0">
                          <a:effectLst/>
                          <a:latin typeface="Calibri"/>
                          <a:ea typeface="Calibri"/>
                          <a:cs typeface="Times New Roman"/>
                        </a:rPr>
                        <a:t> </a:t>
                      </a:r>
                      <a:r>
                        <a:rPr lang="en-US" sz="1200" dirty="0" smtClean="0">
                          <a:effectLst/>
                          <a:latin typeface="Calibri"/>
                          <a:ea typeface="Calibri"/>
                          <a:cs typeface="Times New Roman"/>
                        </a:rPr>
                        <a:t>47</a:t>
                      </a:r>
                      <a:r>
                        <a:rPr lang="en-US" sz="1200" dirty="0">
                          <a:effectLst/>
                          <a:latin typeface="Calibri"/>
                          <a:ea typeface="Calibri"/>
                          <a:cs typeface="Times New Roman"/>
                        </a:rPr>
                        <a:t>]</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No difference in motor vehicle accidents or violations for stable-use opioid patients; no cognitive or psychomotor impairment </a:t>
                      </a:r>
                      <a:r>
                        <a:rPr lang="en-US" sz="1200" dirty="0" smtClean="0">
                          <a:effectLst/>
                          <a:latin typeface="Calibri"/>
                          <a:ea typeface="Calibri"/>
                          <a:cs typeface="Times New Roman"/>
                        </a:rPr>
                        <a:t>[20, 25]</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Psychomotor impairment for chronic pain, stable-use morphine patients; no performance difference in stable-use and patients with similar diseases [48]</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Increased crash risk for methadone maintained patients; cognitive &amp; psychomotor impairments [24]</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No impairment for first-time stimulant use [19]</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Cognitive &amp; psychomotor impairment with chronic amphetamine use; impairment correlated with severity or duration of use [23</a:t>
                      </a:r>
                      <a:r>
                        <a:rPr lang="en-US" sz="1200" dirty="0" smtClean="0">
                          <a:effectLst/>
                          <a:latin typeface="Calibri"/>
                          <a:ea typeface="Calibri"/>
                          <a:cs typeface="Times New Roman"/>
                        </a:rPr>
                        <a:t>]</a:t>
                      </a:r>
                      <a:endParaRPr lang="en-US" sz="1100" dirty="0">
                        <a:effectLst/>
                        <a:latin typeface="Calibri"/>
                        <a:ea typeface="Calibri"/>
                        <a:cs typeface="Times New Roman"/>
                      </a:endParaRPr>
                    </a:p>
                  </a:txBody>
                  <a:tcPr marL="67032" marR="67032"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27</a:t>
            </a:fld>
            <a:endParaRPr lang="en-US"/>
          </a:p>
        </p:txBody>
      </p:sp>
    </p:spTree>
    <p:extLst>
      <p:ext uri="{BB962C8B-B14F-4D97-AF65-F5344CB8AC3E}">
        <p14:creationId xmlns:p14="http://schemas.microsoft.com/office/powerpoint/2010/main" val="22529554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Drug </a:t>
            </a:r>
            <a:r>
              <a:rPr lang="en-US" dirty="0" smtClean="0"/>
              <a:t>Interactions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80559366"/>
              </p:ext>
            </p:extLst>
          </p:nvPr>
        </p:nvGraphicFramePr>
        <p:xfrm>
          <a:off x="1350645" y="2099733"/>
          <a:ext cx="6080760" cy="3958262"/>
        </p:xfrm>
        <a:graphic>
          <a:graphicData uri="http://schemas.openxmlformats.org/drawingml/2006/table">
            <a:tbl>
              <a:tblPr firstRow="1" firstCol="1" bandRow="1"/>
              <a:tblGrid>
                <a:gridCol w="3040380"/>
                <a:gridCol w="3040380"/>
              </a:tblGrid>
              <a:tr h="382958">
                <a:tc gridSpan="2">
                  <a:txBody>
                    <a:bodyPr/>
                    <a:lstStyle/>
                    <a:p>
                      <a:pPr marL="0" marR="0" algn="ctr">
                        <a:lnSpc>
                          <a:spcPct val="115000"/>
                        </a:lnSpc>
                        <a:spcBef>
                          <a:spcPts val="0"/>
                        </a:spcBef>
                        <a:spcAft>
                          <a:spcPts val="0"/>
                        </a:spcAft>
                      </a:pPr>
                      <a:r>
                        <a:rPr lang="en-US" sz="1800" b="1" dirty="0">
                          <a:solidFill>
                            <a:srgbClr val="FFFFFF"/>
                          </a:solidFill>
                          <a:effectLst/>
                          <a:latin typeface="Cambria"/>
                          <a:ea typeface="Times New Roman"/>
                          <a:cs typeface="Times New Roman"/>
                        </a:rPr>
                        <a:t>Drug Interactions</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365F91"/>
                    </a:solidFill>
                  </a:tcPr>
                </a:tc>
                <a:tc hMerge="1">
                  <a:txBody>
                    <a:bodyPr/>
                    <a:lstStyle/>
                    <a:p>
                      <a:endParaRPr lang="en-US"/>
                    </a:p>
                  </a:txBody>
                  <a:tcPr/>
                </a:tc>
              </a:tr>
              <a:tr h="0">
                <a:tc>
                  <a:txBody>
                    <a:bodyPr/>
                    <a:lstStyle/>
                    <a:p>
                      <a:pPr marL="0" marR="0" algn="ctr">
                        <a:lnSpc>
                          <a:spcPct val="115000"/>
                        </a:lnSpc>
                        <a:spcBef>
                          <a:spcPts val="0"/>
                        </a:spcBef>
                        <a:spcAft>
                          <a:spcPts val="0"/>
                        </a:spcAft>
                      </a:pPr>
                      <a:r>
                        <a:rPr lang="en-US" sz="1200" b="1">
                          <a:solidFill>
                            <a:srgbClr val="FFFFFF"/>
                          </a:solidFill>
                          <a:effectLst/>
                          <a:latin typeface="Cambria"/>
                          <a:ea typeface="Times New Roman"/>
                          <a:cs typeface="Times New Roman"/>
                        </a:rPr>
                        <a:t>Original Research Articles</a:t>
                      </a:r>
                      <a:endParaRPr lang="en-US" sz="110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dirty="0">
                          <a:solidFill>
                            <a:srgbClr val="FFFFFF"/>
                          </a:solidFill>
                          <a:effectLst/>
                          <a:latin typeface="Cambria"/>
                          <a:ea typeface="Calibri"/>
                          <a:cs typeface="Times New Roman"/>
                        </a:rPr>
                        <a:t>Systematic</a:t>
                      </a:r>
                      <a:r>
                        <a:rPr lang="en-US" sz="1200" dirty="0">
                          <a:solidFill>
                            <a:srgbClr val="FFFFFF"/>
                          </a:solidFill>
                          <a:effectLst/>
                          <a:latin typeface="Cambria"/>
                          <a:ea typeface="Calibri"/>
                          <a:cs typeface="Times New Roman"/>
                        </a:rPr>
                        <a:t> </a:t>
                      </a:r>
                      <a:r>
                        <a:rPr lang="en-US" sz="1200" b="1" dirty="0">
                          <a:solidFill>
                            <a:srgbClr val="FFFFFF"/>
                          </a:solidFill>
                          <a:effectLst/>
                          <a:latin typeface="Cambria"/>
                          <a:ea typeface="Calibri"/>
                          <a:cs typeface="Times New Roman"/>
                        </a:rPr>
                        <a:t>Reviews</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548DD4"/>
                    </a:solidFill>
                  </a:tcPr>
                </a:tc>
              </a:tr>
              <a:tr h="0">
                <a:tc>
                  <a:txBody>
                    <a:bodyPr/>
                    <a:lstStyle/>
                    <a:p>
                      <a:pPr marL="0" marR="0" algn="ctr">
                        <a:lnSpc>
                          <a:spcPct val="115000"/>
                        </a:lnSpc>
                        <a:spcBef>
                          <a:spcPts val="0"/>
                        </a:spcBef>
                        <a:spcAft>
                          <a:spcPts val="0"/>
                        </a:spcAft>
                      </a:pPr>
                      <a:r>
                        <a:rPr lang="en-US" sz="1200" dirty="0">
                          <a:effectLst/>
                          <a:latin typeface="Calibri"/>
                          <a:ea typeface="Times New Roman"/>
                          <a:cs typeface="Times New Roman"/>
                        </a:rPr>
                        <a:t>(n=4</a:t>
                      </a:r>
                      <a:r>
                        <a:rPr lang="en-US" sz="1200" dirty="0" smtClean="0">
                          <a:effectLst/>
                          <a:latin typeface="Calibri"/>
                          <a:ea typeface="Times New Roman"/>
                          <a:cs typeface="Times New Roman"/>
                        </a:rPr>
                        <a:t>)</a:t>
                      </a:r>
                    </a:p>
                    <a:p>
                      <a:pPr marL="171450" marR="0" indent="-171450">
                        <a:lnSpc>
                          <a:spcPct val="115000"/>
                        </a:lnSpc>
                        <a:spcBef>
                          <a:spcPts val="0"/>
                        </a:spcBef>
                        <a:spcAft>
                          <a:spcPts val="0"/>
                        </a:spcAft>
                        <a:buFont typeface="Wingdings" panose="05000000000000000000" pitchFamily="2" charset="2"/>
                        <a:buChar char="§"/>
                      </a:pPr>
                      <a:r>
                        <a:rPr lang="en-US" sz="1200" dirty="0" smtClean="0">
                          <a:effectLst/>
                          <a:latin typeface="Calibri"/>
                          <a:ea typeface="Times New Roman"/>
                          <a:cs typeface="Times New Roman"/>
                        </a:rPr>
                        <a:t>No difference in performance  for two</a:t>
                      </a:r>
                      <a:r>
                        <a:rPr lang="en-US" sz="1200" baseline="0" dirty="0" smtClean="0">
                          <a:effectLst/>
                          <a:latin typeface="Calibri"/>
                          <a:ea typeface="Times New Roman"/>
                          <a:cs typeface="Times New Roman"/>
                        </a:rPr>
                        <a:t> </a:t>
                      </a:r>
                      <a:r>
                        <a:rPr lang="en-US" sz="1200" dirty="0" smtClean="0">
                          <a:effectLst/>
                          <a:latin typeface="Calibri"/>
                          <a:ea typeface="Times New Roman"/>
                          <a:cs typeface="Times New Roman"/>
                        </a:rPr>
                        <a:t>doses of codeine/</a:t>
                      </a:r>
                      <a:r>
                        <a:rPr lang="en-US" sz="1200" dirty="0" err="1" smtClean="0">
                          <a:effectLst/>
                          <a:latin typeface="Calibri"/>
                          <a:ea typeface="Times New Roman"/>
                          <a:cs typeface="Times New Roman"/>
                        </a:rPr>
                        <a:t>paracetamol</a:t>
                      </a:r>
                      <a:r>
                        <a:rPr lang="en-US" sz="1200" baseline="0" dirty="0" smtClean="0">
                          <a:effectLst/>
                          <a:latin typeface="Calibri"/>
                          <a:ea typeface="Times New Roman"/>
                          <a:cs typeface="Times New Roman"/>
                        </a:rPr>
                        <a:t> compared to placebo [26]</a:t>
                      </a:r>
                    </a:p>
                    <a:p>
                      <a:pPr marL="171450" marR="0" indent="-171450">
                        <a:lnSpc>
                          <a:spcPct val="115000"/>
                        </a:lnSpc>
                        <a:spcBef>
                          <a:spcPts val="0"/>
                        </a:spcBef>
                        <a:spcAft>
                          <a:spcPts val="0"/>
                        </a:spcAft>
                        <a:buFont typeface="Wingdings" panose="05000000000000000000" pitchFamily="2" charset="2"/>
                        <a:buChar char="§"/>
                      </a:pPr>
                      <a:r>
                        <a:rPr lang="en-US" sz="1200" baseline="0" dirty="0" smtClean="0">
                          <a:effectLst/>
                          <a:latin typeface="Calibri"/>
                          <a:ea typeface="Calibri"/>
                          <a:cs typeface="Times New Roman"/>
                        </a:rPr>
                        <a:t>Impairment on tracking test and divided attention task after oxycodone/</a:t>
                      </a:r>
                      <a:r>
                        <a:rPr lang="en-US" sz="1200" baseline="0" smtClean="0">
                          <a:effectLst/>
                          <a:latin typeface="Calibri"/>
                          <a:ea typeface="Calibri"/>
                          <a:cs typeface="Times New Roman"/>
                        </a:rPr>
                        <a:t>paracetamol</a:t>
                      </a:r>
                      <a:r>
                        <a:rPr lang="en-US" sz="1200" baseline="0" dirty="0" smtClean="0">
                          <a:effectLst/>
                          <a:latin typeface="Calibri"/>
                          <a:ea typeface="Calibri"/>
                          <a:cs typeface="Times New Roman"/>
                        </a:rPr>
                        <a:t> dose [38]</a:t>
                      </a:r>
                    </a:p>
                    <a:p>
                      <a:pPr marL="171450" marR="0" indent="-171450">
                        <a:lnSpc>
                          <a:spcPct val="115000"/>
                        </a:lnSpc>
                        <a:spcBef>
                          <a:spcPts val="0"/>
                        </a:spcBef>
                        <a:spcAft>
                          <a:spcPts val="0"/>
                        </a:spcAft>
                        <a:buFont typeface="Wingdings" panose="05000000000000000000" pitchFamily="2" charset="2"/>
                        <a:buChar char="§"/>
                      </a:pPr>
                      <a:r>
                        <a:rPr lang="en-US" sz="1200" baseline="0" dirty="0" smtClean="0">
                          <a:effectLst/>
                          <a:latin typeface="Calibri"/>
                          <a:ea typeface="Calibri"/>
                          <a:cs typeface="Times New Roman"/>
                        </a:rPr>
                        <a:t>Increased risk of crash for the first four weeks of use of compound analgesic preparations containing acetaminophen and an opioid [11]</a:t>
                      </a:r>
                    </a:p>
                    <a:p>
                      <a:pPr marL="171450" marR="0" indent="-171450">
                        <a:lnSpc>
                          <a:spcPct val="115000"/>
                        </a:lnSpc>
                        <a:spcBef>
                          <a:spcPts val="0"/>
                        </a:spcBef>
                        <a:spcAft>
                          <a:spcPts val="0"/>
                        </a:spcAft>
                        <a:buFont typeface="Wingdings" panose="05000000000000000000" pitchFamily="2" charset="2"/>
                        <a:buChar char="§"/>
                      </a:pPr>
                      <a:r>
                        <a:rPr lang="en-US" sz="1200" baseline="0" dirty="0" smtClean="0">
                          <a:effectLst/>
                          <a:latin typeface="Calibri"/>
                          <a:ea typeface="Calibri"/>
                          <a:cs typeface="Times New Roman"/>
                        </a:rPr>
                        <a:t>Elevated risk across a variety of conditions for drivers fulfilling a prescription for codeine, but dropped to non-significant when co-prescriptions were excluded [1]</a:t>
                      </a:r>
                    </a:p>
                    <a:p>
                      <a:pPr marL="0" marR="0" indent="0">
                        <a:lnSpc>
                          <a:spcPct val="115000"/>
                        </a:lnSpc>
                        <a:spcBef>
                          <a:spcPts val="0"/>
                        </a:spcBef>
                        <a:spcAft>
                          <a:spcPts val="0"/>
                        </a:spcAft>
                        <a:buFont typeface="Wingdings" panose="05000000000000000000" pitchFamily="2" charset="2"/>
                        <a:buNone/>
                      </a:pPr>
                      <a:r>
                        <a:rPr lang="en-US" sz="1200" baseline="0" dirty="0" smtClean="0">
                          <a:effectLst/>
                          <a:latin typeface="Calibri"/>
                          <a:ea typeface="Calibri"/>
                          <a:cs typeface="Times New Roman"/>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Calibri"/>
                          <a:ea typeface="Calibri"/>
                          <a:cs typeface="Times New Roman"/>
                        </a:rPr>
                        <a:t>(n=1)</a:t>
                      </a:r>
                      <a:endParaRPr lang="en-US" sz="1100" dirty="0">
                        <a:effectLst/>
                        <a:latin typeface="Calibri"/>
                        <a:ea typeface="Calibri"/>
                        <a:cs typeface="Times New Roman"/>
                      </a:endParaRPr>
                    </a:p>
                    <a:p>
                      <a:pPr marL="171450" marR="0" indent="-171450">
                        <a:lnSpc>
                          <a:spcPct val="115000"/>
                        </a:lnSpc>
                        <a:spcBef>
                          <a:spcPts val="0"/>
                        </a:spcBef>
                        <a:spcAft>
                          <a:spcPts val="0"/>
                        </a:spcAft>
                        <a:buFont typeface="Wingdings" panose="05000000000000000000" pitchFamily="2" charset="2"/>
                        <a:buChar char="§"/>
                      </a:pPr>
                      <a:r>
                        <a:rPr lang="en-US" sz="1200" dirty="0">
                          <a:effectLst/>
                          <a:latin typeface="Calibri"/>
                          <a:ea typeface="Calibri"/>
                          <a:cs typeface="Times New Roman"/>
                        </a:rPr>
                        <a:t>No conclusions; insufficient data [19]</a:t>
                      </a:r>
                      <a:endParaRPr lang="en-US" sz="1100" dirty="0">
                        <a:effectLst/>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28</a:t>
            </a:fld>
            <a:endParaRPr lang="en-US"/>
          </a:p>
        </p:txBody>
      </p:sp>
    </p:spTree>
    <p:extLst>
      <p:ext uri="{BB962C8B-B14F-4D97-AF65-F5344CB8AC3E}">
        <p14:creationId xmlns:p14="http://schemas.microsoft.com/office/powerpoint/2010/main" val="2999265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a:xfrm>
            <a:off x="485775" y="1676400"/>
            <a:ext cx="7556500" cy="4830764"/>
          </a:xfrm>
        </p:spPr>
        <p:txBody>
          <a:bodyPr/>
          <a:lstStyle/>
          <a:p>
            <a:pPr marL="0" indent="0">
              <a:buNone/>
            </a:pPr>
            <a:r>
              <a:rPr lang="en-US" sz="2400" dirty="0"/>
              <a:t>The evidence pertaining to whether Schedule II opioids and stimulants interact with other Schedule II or prescription medications is unacceptably weak. </a:t>
            </a:r>
            <a:endParaRPr lang="en-US" sz="2400" dirty="0" smtClean="0"/>
          </a:p>
          <a:p>
            <a:pPr marL="0" indent="0">
              <a:buNone/>
            </a:pPr>
            <a:r>
              <a:rPr lang="en-US" sz="2400" dirty="0" smtClean="0"/>
              <a:t>Limited </a:t>
            </a:r>
            <a:r>
              <a:rPr lang="en-US" sz="2400" dirty="0"/>
              <a:t>data investigates the question of interactions, and what data do exist, conflict. Findings are likely drug and dose specific, and an insufficient evidence base exists at this time to adequately address the question.</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29</a:t>
            </a:fld>
            <a:endParaRPr lang="en-US"/>
          </a:p>
        </p:txBody>
      </p:sp>
    </p:spTree>
    <p:extLst>
      <p:ext uri="{BB962C8B-B14F-4D97-AF65-F5344CB8AC3E}">
        <p14:creationId xmlns:p14="http://schemas.microsoft.com/office/powerpoint/2010/main" val="2370253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Purpose</a:t>
            </a:r>
            <a:endParaRPr lang="en-US" dirty="0"/>
          </a:p>
        </p:txBody>
      </p:sp>
      <p:sp>
        <p:nvSpPr>
          <p:cNvPr id="6" name="Content Placeholder 5"/>
          <p:cNvSpPr>
            <a:spLocks noGrp="1"/>
          </p:cNvSpPr>
          <p:nvPr>
            <p:ph idx="1"/>
          </p:nvPr>
        </p:nvSpPr>
        <p:spPr/>
        <p:txBody>
          <a:bodyPr/>
          <a:lstStyle/>
          <a:p>
            <a:r>
              <a:rPr lang="en-US" sz="2400" dirty="0" smtClean="0"/>
              <a:t>FMCSA asked Acclaro Research Solutions, Inc. </a:t>
            </a:r>
            <a:r>
              <a:rPr lang="en-US" sz="2400" dirty="0" smtClean="0"/>
              <a:t>to </a:t>
            </a:r>
            <a:r>
              <a:rPr lang="en-US" sz="2400" dirty="0" smtClean="0"/>
              <a:t>conduct a systematic literature review</a:t>
            </a:r>
          </a:p>
          <a:p>
            <a:r>
              <a:rPr lang="en-US" sz="2400" dirty="0" smtClean="0"/>
              <a:t>The review looks at how </a:t>
            </a:r>
            <a:r>
              <a:rPr lang="en-US" sz="2400" dirty="0"/>
              <a:t>the </a:t>
            </a:r>
            <a:r>
              <a:rPr lang="en-US" sz="2400" dirty="0" smtClean="0"/>
              <a:t>licit </a:t>
            </a:r>
            <a:r>
              <a:rPr lang="en-US" sz="2400" dirty="0" smtClean="0"/>
              <a:t>use </a:t>
            </a:r>
            <a:r>
              <a:rPr lang="en-US" sz="2400" dirty="0"/>
              <a:t>of Schedule II opioids and stimulants may impact the risk of CMV crashes or indirect measures of driver </a:t>
            </a:r>
            <a:r>
              <a:rPr lang="en-US" sz="2400" dirty="0" smtClean="0"/>
              <a:t>performance</a:t>
            </a:r>
          </a:p>
          <a:p>
            <a:r>
              <a:rPr lang="en-US" sz="2400" dirty="0" smtClean="0"/>
              <a:t>These findings, along with input from an expert review panel and FMCSA’s Medical Review Board, are used to inform policy and decision-making</a:t>
            </a:r>
          </a:p>
          <a:p>
            <a:endParaRPr lang="en-US" sz="2400" dirty="0" smtClean="0"/>
          </a:p>
          <a:p>
            <a:pPr lvl="1"/>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3</a:t>
            </a:fld>
            <a:endParaRPr lang="en-US"/>
          </a:p>
        </p:txBody>
      </p:sp>
    </p:spTree>
    <p:extLst>
      <p:ext uri="{BB962C8B-B14F-4D97-AF65-F5344CB8AC3E}">
        <p14:creationId xmlns:p14="http://schemas.microsoft.com/office/powerpoint/2010/main" val="225800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moderate evidence that stable use of Schedule II opioids is associated with reduced negative impacts. </a:t>
            </a:r>
            <a:endParaRPr lang="en-US" sz="2400" dirty="0" smtClean="0"/>
          </a:p>
          <a:p>
            <a:pPr marL="0" indent="0">
              <a:buNone/>
            </a:pPr>
            <a:r>
              <a:rPr lang="en-US" sz="2400" dirty="0" smtClean="0"/>
              <a:t>Consistent </a:t>
            </a:r>
            <a:r>
              <a:rPr lang="en-US" sz="2400" dirty="0"/>
              <a:t>data suggest that the negative impacts of opioids on driving and driving related skills diminish over time when doses remain stable. This is not the case for positive impacts, such as those that may be associated </a:t>
            </a:r>
            <a:r>
              <a:rPr lang="en-US" sz="2400" dirty="0" smtClean="0"/>
              <a:t>with methadone </a:t>
            </a:r>
            <a:r>
              <a:rPr lang="en-US" sz="2400" dirty="0"/>
              <a:t>maintenance treatments. However, negative effects of opioids may still remain, even in chronic users.</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30</a:t>
            </a:fld>
            <a:endParaRPr lang="en-US"/>
          </a:p>
        </p:txBody>
      </p:sp>
    </p:spTree>
    <p:extLst>
      <p:ext uri="{BB962C8B-B14F-4D97-AF65-F5344CB8AC3E}">
        <p14:creationId xmlns:p14="http://schemas.microsoft.com/office/powerpoint/2010/main" val="25553253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endParaRPr lang="en-US" sz="2400" dirty="0"/>
          </a:p>
          <a:p>
            <a:pPr marL="0" indent="0">
              <a:buNone/>
            </a:pPr>
            <a:r>
              <a:rPr lang="en-US" sz="2400" dirty="0" smtClean="0"/>
              <a:t>The </a:t>
            </a:r>
            <a:r>
              <a:rPr lang="en-US" sz="2400" dirty="0"/>
              <a:t>evidence pertaining to whether chronic use of stimulants impacts driving or driving related skills is unacceptably weak. A limited evidence base makes it difficult to draw conclusions on this topic.</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31</a:t>
            </a:fld>
            <a:endParaRPr lang="en-US"/>
          </a:p>
        </p:txBody>
      </p:sp>
    </p:spTree>
    <p:extLst>
      <p:ext uri="{BB962C8B-B14F-4D97-AF65-F5344CB8AC3E}">
        <p14:creationId xmlns:p14="http://schemas.microsoft.com/office/powerpoint/2010/main" val="38642284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32</a:t>
            </a:fld>
            <a:endParaRPr lang="en-US"/>
          </a:p>
        </p:txBody>
      </p:sp>
    </p:spTree>
    <p:extLst>
      <p:ext uri="{BB962C8B-B14F-4D97-AF65-F5344CB8AC3E}">
        <p14:creationId xmlns:p14="http://schemas.microsoft.com/office/powerpoint/2010/main" val="6031312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Overall Conclusions</a:t>
            </a:r>
            <a:endParaRPr lang="en-US" dirty="0"/>
          </a:p>
        </p:txBody>
      </p:sp>
      <p:sp>
        <p:nvSpPr>
          <p:cNvPr id="6" name="Content Placeholder 5"/>
          <p:cNvSpPr>
            <a:spLocks noGrp="1"/>
          </p:cNvSpPr>
          <p:nvPr>
            <p:ph idx="1"/>
          </p:nvPr>
        </p:nvSpPr>
        <p:spPr/>
        <p:txBody>
          <a:bodyPr/>
          <a:lstStyle/>
          <a:p>
            <a:r>
              <a:rPr lang="en-US" dirty="0"/>
              <a:t>Moderate evidence to support the contention that licit use of opioids increases the risk of a motor vehicle </a:t>
            </a:r>
            <a:r>
              <a:rPr lang="en-US" dirty="0" smtClean="0"/>
              <a:t>crash</a:t>
            </a:r>
            <a:endParaRPr lang="en-US" dirty="0"/>
          </a:p>
          <a:p>
            <a:r>
              <a:rPr lang="en-US" dirty="0"/>
              <a:t>Weak evidence to support the contention that licit use of stimulants increases the risk of a motor vehicle crash</a:t>
            </a:r>
          </a:p>
          <a:p>
            <a:r>
              <a:rPr lang="en-US" dirty="0"/>
              <a:t>Moderate evidence that licit use of opioids negatively impacts indirect measures of driver </a:t>
            </a:r>
            <a:r>
              <a:rPr lang="en-US" dirty="0" smtClean="0"/>
              <a:t>performance</a:t>
            </a:r>
            <a:endParaRPr lang="en-US" dirty="0"/>
          </a:p>
          <a:p>
            <a:r>
              <a:rPr lang="en-US" dirty="0"/>
              <a:t>Weak evidence that licit use of stimulants positively impacts indirect measures of driver performance among drivers with ADHD </a:t>
            </a:r>
            <a:endParaRPr lang="en-US" dirty="0" smtClean="0"/>
          </a:p>
          <a:p>
            <a:r>
              <a:rPr lang="en-US" dirty="0" smtClean="0"/>
              <a:t>Moderate </a:t>
            </a:r>
            <a:r>
              <a:rPr lang="en-US" dirty="0"/>
              <a:t>evidence that licit use of stimulants has minimal or positive indirect measures of driver performance among drivers taking low doses of stimulants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33</a:t>
            </a:fld>
            <a:endParaRPr lang="en-US"/>
          </a:p>
        </p:txBody>
      </p:sp>
    </p:spTree>
    <p:extLst>
      <p:ext uri="{BB962C8B-B14F-4D97-AF65-F5344CB8AC3E}">
        <p14:creationId xmlns:p14="http://schemas.microsoft.com/office/powerpoint/2010/main" val="8844216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Conclusions</a:t>
            </a:r>
            <a:endParaRPr lang="en-US" dirty="0"/>
          </a:p>
        </p:txBody>
      </p:sp>
      <p:sp>
        <p:nvSpPr>
          <p:cNvPr id="3" name="Content Placeholder 2"/>
          <p:cNvSpPr>
            <a:spLocks noGrp="1"/>
          </p:cNvSpPr>
          <p:nvPr>
            <p:ph idx="1"/>
          </p:nvPr>
        </p:nvSpPr>
        <p:spPr/>
        <p:txBody>
          <a:bodyPr/>
          <a:lstStyle/>
          <a:p>
            <a:r>
              <a:rPr lang="en-US" dirty="0"/>
              <a:t>Moderate evidence that the effects of opioids and stimulants are measureable by serum levels</a:t>
            </a:r>
          </a:p>
          <a:p>
            <a:r>
              <a:rPr lang="en-US" dirty="0"/>
              <a:t>Unacceptably weak evidence of Schedule II opioid and stimulant’s interactions with other Schedule II or prescription medications</a:t>
            </a:r>
          </a:p>
          <a:p>
            <a:r>
              <a:rPr lang="en-US" dirty="0"/>
              <a:t>Moderate evidence that stable use of Schedule II opioids is associated with reduced negative impacts on driving and driving related skills</a:t>
            </a:r>
          </a:p>
          <a:p>
            <a:r>
              <a:rPr lang="en-US" dirty="0"/>
              <a:t>Unacceptably weak evidence of chronic use of stimulants’ impact on driving or driving related skills</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34</a:t>
            </a:fld>
            <a:endParaRPr lang="en-US"/>
          </a:p>
        </p:txBody>
      </p:sp>
    </p:spTree>
    <p:extLst>
      <p:ext uri="{BB962C8B-B14F-4D97-AF65-F5344CB8AC3E}">
        <p14:creationId xmlns:p14="http://schemas.microsoft.com/office/powerpoint/2010/main" val="693991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Background</a:t>
            </a:r>
            <a:endParaRPr lang="en-US" dirty="0"/>
          </a:p>
        </p:txBody>
      </p:sp>
      <p:sp>
        <p:nvSpPr>
          <p:cNvPr id="6" name="Content Placeholder 5"/>
          <p:cNvSpPr>
            <a:spLocks noGrp="1"/>
          </p:cNvSpPr>
          <p:nvPr>
            <p:ph idx="1"/>
          </p:nvPr>
        </p:nvSpPr>
        <p:spPr/>
        <p:txBody>
          <a:bodyPr/>
          <a:lstStyle/>
          <a:p>
            <a:pPr>
              <a:spcAft>
                <a:spcPts val="600"/>
              </a:spcAft>
            </a:pPr>
            <a:r>
              <a:rPr lang="en-US" sz="2400" dirty="0" smtClean="0"/>
              <a:t>Schedule II Drugs</a:t>
            </a:r>
          </a:p>
          <a:p>
            <a:pPr lvl="1">
              <a:spcAft>
                <a:spcPts val="600"/>
              </a:spcAft>
            </a:pPr>
            <a:r>
              <a:rPr lang="en-US" sz="2000" dirty="0" smtClean="0"/>
              <a:t>Controlled Substances Act (CSA) became law in 1970</a:t>
            </a:r>
          </a:p>
          <a:p>
            <a:pPr lvl="2">
              <a:spcAft>
                <a:spcPts val="600"/>
              </a:spcAft>
            </a:pPr>
            <a:r>
              <a:rPr lang="en-US" sz="2000" dirty="0" smtClean="0"/>
              <a:t>Regulates the manufacture, possession, importation, and distribution of certain substances</a:t>
            </a:r>
          </a:p>
          <a:p>
            <a:pPr lvl="1">
              <a:spcAft>
                <a:spcPts val="600"/>
              </a:spcAft>
            </a:pPr>
            <a:r>
              <a:rPr lang="en-US" sz="2000" dirty="0"/>
              <a:t>5 classifications </a:t>
            </a:r>
            <a:r>
              <a:rPr lang="en-US" sz="2000" dirty="0" smtClean="0"/>
              <a:t>(schedules) of </a:t>
            </a:r>
            <a:r>
              <a:rPr lang="en-US" sz="2000" dirty="0"/>
              <a:t>controlled substances</a:t>
            </a:r>
          </a:p>
          <a:p>
            <a:pPr lvl="1">
              <a:spcAft>
                <a:spcPts val="600"/>
              </a:spcAft>
            </a:pPr>
            <a:r>
              <a:rPr lang="en-US" sz="2000" dirty="0" smtClean="0"/>
              <a:t>Schedule </a:t>
            </a:r>
            <a:r>
              <a:rPr lang="en-US" sz="2000" dirty="0"/>
              <a:t>II drugs have medical </a:t>
            </a:r>
            <a:r>
              <a:rPr lang="en-US" sz="2000" dirty="0" smtClean="0"/>
              <a:t>application </a:t>
            </a:r>
            <a:r>
              <a:rPr lang="en-US" sz="2000" dirty="0"/>
              <a:t>but also carry a high risk for both psychological and physical dependence</a:t>
            </a:r>
          </a:p>
          <a:p>
            <a:pPr lvl="1">
              <a:spcAft>
                <a:spcPts val="600"/>
              </a:spcAft>
            </a:pPr>
            <a:r>
              <a:rPr lang="en-US" sz="2000" dirty="0" smtClean="0"/>
              <a:t>Schedule II includes a variety of stimulants, depressants, and a large number of opioids</a:t>
            </a:r>
          </a:p>
          <a:p>
            <a:pPr lvl="1">
              <a:spcAft>
                <a:spcPts val="600"/>
              </a:spcAft>
            </a:pPr>
            <a:r>
              <a:rPr lang="en-US" sz="2000" dirty="0" smtClean="0"/>
              <a:t>This study focuses on Schedule II opioids and stimulants</a:t>
            </a:r>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4</a:t>
            </a:fld>
            <a:endParaRPr lang="en-US"/>
          </a:p>
        </p:txBody>
      </p:sp>
    </p:spTree>
    <p:extLst>
      <p:ext uri="{BB962C8B-B14F-4D97-AF65-F5344CB8AC3E}">
        <p14:creationId xmlns:p14="http://schemas.microsoft.com/office/powerpoint/2010/main" val="3792737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sz="half" idx="17"/>
          </p:nvPr>
        </p:nvSpPr>
        <p:spPr>
          <a:xfrm>
            <a:off x="502919" y="1931831"/>
            <a:ext cx="7984257" cy="4353059"/>
          </a:xfrm>
        </p:spPr>
        <p:txBody>
          <a:bodyPr>
            <a:normAutofit fontScale="92500" lnSpcReduction="20000"/>
          </a:bodyPr>
          <a:lstStyle/>
          <a:p>
            <a:r>
              <a:rPr lang="en-US" sz="2200" dirty="0" smtClean="0"/>
              <a:t>Q1a: What </a:t>
            </a:r>
            <a:r>
              <a:rPr lang="en-US" sz="2200" dirty="0"/>
              <a:t>is the relationship between licit use of prescribed Schedule II opioids or stimulants and the risk of a motor vehicle crash</a:t>
            </a:r>
            <a:r>
              <a:rPr lang="en-US" sz="2200" dirty="0" smtClean="0"/>
              <a:t>?</a:t>
            </a:r>
          </a:p>
          <a:p>
            <a:pPr marL="228600" lvl="1">
              <a:spcBef>
                <a:spcPts val="2000"/>
              </a:spcBef>
              <a:buClr>
                <a:schemeClr val="accent1"/>
              </a:buClr>
            </a:pPr>
            <a:r>
              <a:rPr lang="en-US" sz="2200" dirty="0" smtClean="0"/>
              <a:t>Q1b: </a:t>
            </a:r>
            <a:r>
              <a:rPr lang="en-US" sz="2200" dirty="0"/>
              <a:t>What is the relationship between licit use of prescribed Schedule II opioids or stimulants and indirect measures of driver performance</a:t>
            </a:r>
            <a:r>
              <a:rPr lang="en-US" sz="2200" dirty="0" smtClean="0"/>
              <a:t>?</a:t>
            </a:r>
          </a:p>
          <a:p>
            <a:pPr marL="228600" lvl="1">
              <a:spcBef>
                <a:spcPts val="2000"/>
              </a:spcBef>
              <a:buClr>
                <a:schemeClr val="accent1"/>
              </a:buClr>
            </a:pPr>
            <a:r>
              <a:rPr lang="en-US" sz="2200" dirty="0" smtClean="0"/>
              <a:t>Q2: </a:t>
            </a:r>
            <a:r>
              <a:rPr lang="en-US" sz="2200" dirty="0"/>
              <a:t>Are the effects of licit use of prescribed opioids or stimulants measureable by serum levels? Do these effects remain consistent or vary based on metabolism or other pharmacokinetic parameters</a:t>
            </a:r>
            <a:r>
              <a:rPr lang="en-US" sz="2200" dirty="0" smtClean="0"/>
              <a:t>?</a:t>
            </a:r>
          </a:p>
          <a:p>
            <a:pPr marL="228600" lvl="1">
              <a:spcBef>
                <a:spcPts val="2000"/>
              </a:spcBef>
              <a:buClr>
                <a:schemeClr val="accent1"/>
              </a:buClr>
            </a:pPr>
            <a:r>
              <a:rPr lang="en-US" sz="2200" dirty="0" smtClean="0"/>
              <a:t>Q3: </a:t>
            </a:r>
            <a:r>
              <a:rPr lang="en-US" sz="2200" dirty="0"/>
              <a:t>Do the effects worsen or improve when: 1) drug-drug interactions take place with other Schedule II or over-the-counter medications; or 2) the drug has been chronically administered over a period of time (stable use)?</a:t>
            </a:r>
          </a:p>
          <a:p>
            <a:pPr marL="228600" lvl="1">
              <a:spcBef>
                <a:spcPts val="2000"/>
              </a:spcBef>
              <a:buClr>
                <a:schemeClr val="accent1"/>
              </a:buClr>
            </a:pPr>
            <a:endParaRPr lang="en-US" dirty="0"/>
          </a:p>
          <a:p>
            <a:pPr marL="228600" lvl="1">
              <a:spcBef>
                <a:spcPts val="2000"/>
              </a:spcBef>
              <a:buClr>
                <a:schemeClr val="accent1"/>
              </a:buClr>
            </a:pPr>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5</a:t>
            </a:fld>
            <a:endParaRPr lang="en-US"/>
          </a:p>
        </p:txBody>
      </p:sp>
    </p:spTree>
    <p:extLst>
      <p:ext uri="{BB962C8B-B14F-4D97-AF65-F5344CB8AC3E}">
        <p14:creationId xmlns:p14="http://schemas.microsoft.com/office/powerpoint/2010/main" val="2476879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Methodology</a:t>
            </a:r>
            <a:endParaRPr lang="en-US" dirty="0"/>
          </a:p>
        </p:txBody>
      </p:sp>
      <p:sp>
        <p:nvSpPr>
          <p:cNvPr id="3" name="Content Placeholder 2"/>
          <p:cNvSpPr>
            <a:spLocks noGrp="1"/>
          </p:cNvSpPr>
          <p:nvPr>
            <p:ph sz="half" idx="2"/>
          </p:nvPr>
        </p:nvSpPr>
        <p:spPr>
          <a:xfrm>
            <a:off x="497541" y="2146301"/>
            <a:ext cx="3657600" cy="4546600"/>
          </a:xfrm>
        </p:spPr>
        <p:txBody>
          <a:bodyPr>
            <a:normAutofit fontScale="92500" lnSpcReduction="10000"/>
          </a:bodyPr>
          <a:lstStyle/>
          <a:p>
            <a:pPr>
              <a:spcBef>
                <a:spcPts val="0"/>
              </a:spcBef>
            </a:pPr>
            <a:r>
              <a:rPr lang="en-US" dirty="0" smtClean="0"/>
              <a:t>Defined search terms </a:t>
            </a:r>
            <a:r>
              <a:rPr lang="en-US" i="1" dirty="0" smtClean="0"/>
              <a:t>a priori</a:t>
            </a:r>
          </a:p>
          <a:p>
            <a:pPr lvl="1"/>
            <a:r>
              <a:rPr lang="en-US" dirty="0" smtClean="0"/>
              <a:t>"</a:t>
            </a:r>
            <a:r>
              <a:rPr lang="en-US" dirty="0"/>
              <a:t>potentially driver-impairing" OR "PDI" OR "drug driving" OR "drugged driving</a:t>
            </a:r>
            <a:r>
              <a:rPr lang="en-US" dirty="0" smtClean="0"/>
              <a:t>"…</a:t>
            </a:r>
          </a:p>
          <a:p>
            <a:pPr>
              <a:spcBef>
                <a:spcPts val="600"/>
              </a:spcBef>
            </a:pPr>
            <a:r>
              <a:rPr lang="en-US" dirty="0" smtClean="0"/>
              <a:t>Systematically </a:t>
            </a:r>
            <a:r>
              <a:rPr lang="en-US" dirty="0"/>
              <a:t>searched </a:t>
            </a:r>
            <a:r>
              <a:rPr lang="en-US" dirty="0" smtClean="0"/>
              <a:t>for </a:t>
            </a:r>
            <a:r>
              <a:rPr lang="en-US" dirty="0"/>
              <a:t>full-length articles published </a:t>
            </a:r>
            <a:r>
              <a:rPr lang="en-US" dirty="0" smtClean="0"/>
              <a:t>January </a:t>
            </a:r>
            <a:r>
              <a:rPr lang="en-US" dirty="0"/>
              <a:t>1, 2006 </a:t>
            </a:r>
            <a:r>
              <a:rPr lang="en-US" dirty="0" smtClean="0"/>
              <a:t>to December 2013</a:t>
            </a:r>
            <a:endParaRPr lang="en-US" dirty="0"/>
          </a:p>
          <a:p>
            <a:pPr>
              <a:spcBef>
                <a:spcPts val="600"/>
              </a:spcBef>
            </a:pPr>
            <a:r>
              <a:rPr lang="en-US" dirty="0" smtClean="0"/>
              <a:t>Retrieved abstracts reviewed for inclusion/exclusion</a:t>
            </a:r>
          </a:p>
          <a:p>
            <a:pPr>
              <a:spcBef>
                <a:spcPts val="600"/>
              </a:spcBef>
            </a:pPr>
            <a:r>
              <a:rPr lang="en-US" dirty="0" smtClean="0"/>
              <a:t>Articles meeting inclusion standards were retrieved in full text and reviewed thoroughly for final inclusion</a:t>
            </a:r>
          </a:p>
          <a:p>
            <a:pPr>
              <a:spcBef>
                <a:spcPts val="600"/>
              </a:spcBef>
            </a:pPr>
            <a:r>
              <a:rPr lang="en-US" dirty="0" smtClean="0"/>
              <a:t>Included articles evaluated for quality of evidence</a:t>
            </a:r>
            <a:endParaRPr lang="en-US" dirty="0"/>
          </a:p>
        </p:txBody>
      </p:sp>
      <p:sp>
        <p:nvSpPr>
          <p:cNvPr id="4" name="Content Placeholder 3"/>
          <p:cNvSpPr>
            <a:spLocks noGrp="1"/>
          </p:cNvSpPr>
          <p:nvPr>
            <p:ph sz="quarter" idx="4"/>
          </p:nvPr>
        </p:nvSpPr>
        <p:spPr>
          <a:xfrm>
            <a:off x="4399878" y="2129865"/>
            <a:ext cx="3655097" cy="4013358"/>
          </a:xfrm>
        </p:spPr>
        <p:txBody>
          <a:bodyPr>
            <a:normAutofit fontScale="92500" lnSpcReduction="20000"/>
          </a:bodyPr>
          <a:lstStyle/>
          <a:p>
            <a:pPr>
              <a:spcBef>
                <a:spcPts val="600"/>
              </a:spcBef>
            </a:pPr>
            <a:r>
              <a:rPr lang="en-US" dirty="0" smtClean="0"/>
              <a:t>Research databases (n=11)</a:t>
            </a:r>
          </a:p>
          <a:p>
            <a:pPr lvl="1"/>
            <a:r>
              <a:rPr lang="en-US" dirty="0" smtClean="0"/>
              <a:t>Academic Search Premier, Business Source Complete, Cochrane Library, CINAHL, </a:t>
            </a:r>
            <a:r>
              <a:rPr lang="en-US" dirty="0" err="1" smtClean="0"/>
              <a:t>Embase</a:t>
            </a:r>
            <a:r>
              <a:rPr lang="en-US" dirty="0" smtClean="0"/>
              <a:t>, Health Business Elite, National Guideline Clearinghouse, PubMed, ProQuest, Science Direct, TRID</a:t>
            </a:r>
          </a:p>
          <a:p>
            <a:pPr>
              <a:spcBef>
                <a:spcPts val="600"/>
              </a:spcBef>
            </a:pPr>
            <a:r>
              <a:rPr lang="en-US" dirty="0" smtClean="0"/>
              <a:t>Commercial, non-profit, and government websites (n=18)</a:t>
            </a:r>
          </a:p>
          <a:p>
            <a:pPr lvl="1"/>
            <a:r>
              <a:rPr lang="en-US" dirty="0" smtClean="0"/>
              <a:t>National </a:t>
            </a:r>
            <a:r>
              <a:rPr lang="en-US" dirty="0"/>
              <a:t>Transportation Safety </a:t>
            </a:r>
            <a:r>
              <a:rPr lang="en-US" dirty="0" smtClean="0"/>
              <a:t>Board</a:t>
            </a:r>
            <a:r>
              <a:rPr lang="en-US" dirty="0"/>
              <a:t>, American Pain </a:t>
            </a:r>
            <a:r>
              <a:rPr lang="en-US" dirty="0" smtClean="0"/>
              <a:t>Society</a:t>
            </a:r>
            <a:r>
              <a:rPr lang="en-US" dirty="0"/>
              <a:t>, </a:t>
            </a:r>
            <a:r>
              <a:rPr lang="en-US" dirty="0" smtClean="0"/>
              <a:t>FMCSA, FDA, American Trucking Association, etc.</a:t>
            </a:r>
          </a:p>
          <a:p>
            <a:pPr>
              <a:spcBef>
                <a:spcPts val="600"/>
              </a:spcBef>
            </a:pPr>
            <a:r>
              <a:rPr lang="en-US" dirty="0" smtClean="0"/>
              <a:t>Reference sections of all included articles</a:t>
            </a:r>
            <a:endParaRPr lang="en-US" dirty="0"/>
          </a:p>
        </p:txBody>
      </p:sp>
      <p:sp>
        <p:nvSpPr>
          <p:cNvPr id="5" name="Text Placeholder 4"/>
          <p:cNvSpPr>
            <a:spLocks noGrp="1"/>
          </p:cNvSpPr>
          <p:nvPr>
            <p:ph type="body" idx="1"/>
          </p:nvPr>
        </p:nvSpPr>
        <p:spPr>
          <a:xfrm>
            <a:off x="497541" y="1715247"/>
            <a:ext cx="3657600" cy="322729"/>
          </a:xfrm>
        </p:spPr>
        <p:txBody>
          <a:bodyPr/>
          <a:lstStyle/>
          <a:p>
            <a:r>
              <a:rPr lang="en-US" dirty="0" smtClean="0"/>
              <a:t>Search Strategy</a:t>
            </a:r>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6</a:t>
            </a:fld>
            <a:endParaRPr lang="en-US"/>
          </a:p>
        </p:txBody>
      </p:sp>
      <p:sp>
        <p:nvSpPr>
          <p:cNvPr id="9" name="Text Placeholder 4"/>
          <p:cNvSpPr>
            <a:spLocks noGrp="1"/>
          </p:cNvSpPr>
          <p:nvPr>
            <p:ph type="body" idx="1"/>
          </p:nvPr>
        </p:nvSpPr>
        <p:spPr>
          <a:xfrm>
            <a:off x="4526482" y="1715246"/>
            <a:ext cx="3657600" cy="322729"/>
          </a:xfrm>
        </p:spPr>
        <p:txBody>
          <a:bodyPr/>
          <a:lstStyle/>
          <a:p>
            <a:r>
              <a:rPr lang="en-US" dirty="0" smtClean="0"/>
              <a:t>Sources Searched</a:t>
            </a:r>
            <a:endParaRPr lang="en-US" dirty="0"/>
          </a:p>
        </p:txBody>
      </p:sp>
    </p:spTree>
    <p:extLst>
      <p:ext uri="{BB962C8B-B14F-4D97-AF65-F5344CB8AC3E}">
        <p14:creationId xmlns:p14="http://schemas.microsoft.com/office/powerpoint/2010/main" val="3098168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Methodology</a:t>
            </a:r>
            <a:endParaRPr lang="en-US" dirty="0"/>
          </a:p>
        </p:txBody>
      </p:sp>
      <p:sp>
        <p:nvSpPr>
          <p:cNvPr id="3" name="Content Placeholder 2"/>
          <p:cNvSpPr>
            <a:spLocks noGrp="1"/>
          </p:cNvSpPr>
          <p:nvPr>
            <p:ph sz="half" idx="2"/>
          </p:nvPr>
        </p:nvSpPr>
        <p:spPr>
          <a:xfrm>
            <a:off x="497541" y="1587500"/>
            <a:ext cx="3657600" cy="5270500"/>
          </a:xfrm>
        </p:spPr>
        <p:txBody>
          <a:bodyPr>
            <a:normAutofit fontScale="92500" lnSpcReduction="20000"/>
          </a:bodyPr>
          <a:lstStyle/>
          <a:p>
            <a:pPr marL="0" indent="0">
              <a:spcBef>
                <a:spcPts val="0"/>
              </a:spcBef>
              <a:buNone/>
            </a:pPr>
            <a:endParaRPr lang="en-US" dirty="0" smtClean="0"/>
          </a:p>
          <a:p>
            <a:pPr>
              <a:spcBef>
                <a:spcPts val="0"/>
              </a:spcBef>
              <a:spcAft>
                <a:spcPts val="600"/>
              </a:spcAft>
            </a:pPr>
            <a:r>
              <a:rPr lang="en-US" sz="1900" dirty="0" smtClean="0"/>
              <a:t>Published in English</a:t>
            </a:r>
          </a:p>
          <a:p>
            <a:pPr>
              <a:spcBef>
                <a:spcPts val="0"/>
              </a:spcBef>
              <a:spcAft>
                <a:spcPts val="600"/>
              </a:spcAft>
            </a:pPr>
            <a:r>
              <a:rPr lang="en-US" sz="1900" dirty="0" smtClean="0"/>
              <a:t>Full-length articles</a:t>
            </a:r>
          </a:p>
          <a:p>
            <a:pPr>
              <a:spcBef>
                <a:spcPts val="0"/>
              </a:spcBef>
              <a:spcAft>
                <a:spcPts val="600"/>
              </a:spcAft>
            </a:pPr>
            <a:r>
              <a:rPr lang="en-US" sz="1900" dirty="0"/>
              <a:t>n</a:t>
            </a:r>
            <a:r>
              <a:rPr lang="en-US" sz="1900" dirty="0" smtClean="0"/>
              <a:t>=10 or more subjects enrolled</a:t>
            </a:r>
          </a:p>
          <a:p>
            <a:pPr>
              <a:spcBef>
                <a:spcPts val="0"/>
              </a:spcBef>
              <a:spcAft>
                <a:spcPts val="600"/>
              </a:spcAft>
            </a:pPr>
            <a:r>
              <a:rPr lang="en-US" sz="1900" dirty="0" smtClean="0"/>
              <a:t>Most subjects must be 18+ </a:t>
            </a:r>
          </a:p>
          <a:p>
            <a:pPr>
              <a:spcBef>
                <a:spcPts val="0"/>
              </a:spcBef>
              <a:spcAft>
                <a:spcPts val="600"/>
              </a:spcAft>
            </a:pPr>
            <a:r>
              <a:rPr lang="en-US" sz="1900" dirty="0" smtClean="0"/>
              <a:t>Study on the licit use of prescribed Schedule II opioids or stimulants</a:t>
            </a:r>
          </a:p>
          <a:p>
            <a:pPr lvl="1">
              <a:spcBef>
                <a:spcPts val="0"/>
              </a:spcBef>
              <a:spcAft>
                <a:spcPts val="600"/>
              </a:spcAft>
            </a:pPr>
            <a:r>
              <a:rPr lang="en-US" dirty="0" smtClean="0"/>
              <a:t>If illicit use is included, the effects must be separable</a:t>
            </a:r>
          </a:p>
          <a:p>
            <a:pPr lvl="1">
              <a:spcBef>
                <a:spcPts val="0"/>
              </a:spcBef>
              <a:spcAft>
                <a:spcPts val="600"/>
              </a:spcAft>
            </a:pPr>
            <a:r>
              <a:rPr lang="en-US" dirty="0" smtClean="0"/>
              <a:t>If drugs other than Schedule II opioids or stimulants are included, the effects must be separable</a:t>
            </a:r>
          </a:p>
          <a:p>
            <a:pPr>
              <a:spcBef>
                <a:spcPts val="0"/>
              </a:spcBef>
              <a:spcAft>
                <a:spcPts val="600"/>
              </a:spcAft>
            </a:pPr>
            <a:r>
              <a:rPr lang="en-US" sz="1900" dirty="0" smtClean="0"/>
              <a:t>Published after January 1, 2006</a:t>
            </a:r>
          </a:p>
          <a:p>
            <a:pPr>
              <a:spcBef>
                <a:spcPts val="0"/>
              </a:spcBef>
              <a:spcAft>
                <a:spcPts val="600"/>
              </a:spcAft>
            </a:pPr>
            <a:r>
              <a:rPr lang="en-US" sz="1900" dirty="0" smtClean="0"/>
              <a:t>The most complete publication will be the primary reference</a:t>
            </a:r>
          </a:p>
        </p:txBody>
      </p:sp>
      <p:sp>
        <p:nvSpPr>
          <p:cNvPr id="9" name="Content Placeholder 8"/>
          <p:cNvSpPr>
            <a:spLocks noGrp="1"/>
          </p:cNvSpPr>
          <p:nvPr>
            <p:ph sz="quarter" idx="4"/>
          </p:nvPr>
        </p:nvSpPr>
        <p:spPr/>
        <p:txBody>
          <a:bodyPr/>
          <a:lstStyle/>
          <a:p>
            <a:endParaRPr lang="en-US"/>
          </a:p>
        </p:txBody>
      </p:sp>
      <p:sp>
        <p:nvSpPr>
          <p:cNvPr id="7" name="Text Placeholder 6"/>
          <p:cNvSpPr>
            <a:spLocks noGrp="1"/>
          </p:cNvSpPr>
          <p:nvPr>
            <p:ph type="body" idx="1"/>
          </p:nvPr>
        </p:nvSpPr>
        <p:spPr>
          <a:xfrm>
            <a:off x="497541" y="1226671"/>
            <a:ext cx="3657600" cy="322729"/>
          </a:xfrm>
        </p:spPr>
        <p:txBody>
          <a:bodyPr/>
          <a:lstStyle/>
          <a:p>
            <a:r>
              <a:rPr lang="en-US" dirty="0" smtClean="0"/>
              <a:t>Inclusion Criteria</a:t>
            </a:r>
            <a:endParaRPr lang="en-US" dirty="0"/>
          </a:p>
        </p:txBody>
      </p:sp>
      <p:sp>
        <p:nvSpPr>
          <p:cNvPr id="8" name="Text Placeholder 7"/>
          <p:cNvSpPr>
            <a:spLocks noGrp="1"/>
          </p:cNvSpPr>
          <p:nvPr>
            <p:ph type="body" sz="quarter" idx="3"/>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5150" y="1621128"/>
            <a:ext cx="415131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8032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Quality of Evidence and Characterization of Evidence</a:t>
            </a:r>
            <a:endParaRPr lang="en-US" dirty="0"/>
          </a:p>
        </p:txBody>
      </p:sp>
      <p:sp>
        <p:nvSpPr>
          <p:cNvPr id="3" name="Content Placeholder 2"/>
          <p:cNvSpPr>
            <a:spLocks noGrp="1"/>
          </p:cNvSpPr>
          <p:nvPr>
            <p:ph sz="half" idx="2"/>
          </p:nvPr>
        </p:nvSpPr>
        <p:spPr>
          <a:xfrm>
            <a:off x="727500" y="1700010"/>
            <a:ext cx="7578300" cy="4340181"/>
          </a:xfrm>
        </p:spPr>
        <p:txBody>
          <a:bodyPr>
            <a:normAutofit/>
          </a:bodyPr>
          <a:lstStyle/>
          <a:p>
            <a:pPr>
              <a:spcBef>
                <a:spcPts val="0"/>
              </a:spcBef>
            </a:pPr>
            <a:r>
              <a:rPr lang="en-US" dirty="0" smtClean="0"/>
              <a:t>Included articles were reviewed for bias using the standards of the Cochrane Bias Methods Group</a:t>
            </a:r>
          </a:p>
          <a:p>
            <a:pPr lvl="1">
              <a:spcBef>
                <a:spcPts val="0"/>
              </a:spcBef>
            </a:pPr>
            <a:r>
              <a:rPr lang="en-US" dirty="0" smtClean="0"/>
              <a:t>Studies rated in discrete categories such as selection bias, attrition bias, reporting bias, etc.</a:t>
            </a:r>
          </a:p>
          <a:p>
            <a:pPr lvl="1">
              <a:spcBef>
                <a:spcPts val="0"/>
              </a:spcBef>
            </a:pPr>
            <a:r>
              <a:rPr lang="en-US" dirty="0" smtClean="0"/>
              <a:t>All studies were deemed acceptable quality and none were dropped</a:t>
            </a:r>
          </a:p>
          <a:p>
            <a:pPr>
              <a:spcBef>
                <a:spcPts val="0"/>
              </a:spcBef>
            </a:pPr>
            <a:r>
              <a:rPr lang="en-US" dirty="0" smtClean="0"/>
              <a:t>Overall body of evidence for each research question and topic was rated on a four-point scale:</a:t>
            </a:r>
          </a:p>
          <a:p>
            <a:pPr lvl="1">
              <a:spcBef>
                <a:spcPts val="0"/>
              </a:spcBef>
            </a:pPr>
            <a:r>
              <a:rPr lang="en-US" dirty="0" smtClean="0"/>
              <a:t>Strong: Evidence is convincing; highly unlikely new evidence will change conclusions</a:t>
            </a:r>
          </a:p>
          <a:p>
            <a:pPr lvl="1">
              <a:spcBef>
                <a:spcPts val="0"/>
              </a:spcBef>
            </a:pPr>
            <a:r>
              <a:rPr lang="en-US" dirty="0" smtClean="0"/>
              <a:t>Moderate: Evidence is somewhat convincing, small chance new evidence will change conclusions</a:t>
            </a:r>
          </a:p>
          <a:p>
            <a:pPr lvl="1">
              <a:spcBef>
                <a:spcPts val="0"/>
              </a:spcBef>
            </a:pPr>
            <a:r>
              <a:rPr lang="en-US" dirty="0" smtClean="0"/>
              <a:t>Weak: Some evidence exists, but there is a reasonable chance new evidence would overturn conclusions</a:t>
            </a:r>
          </a:p>
          <a:p>
            <a:pPr lvl="1">
              <a:spcBef>
                <a:spcPts val="0"/>
              </a:spcBef>
            </a:pPr>
            <a:r>
              <a:rPr lang="en-US" dirty="0" smtClean="0"/>
              <a:t>Unacceptably Weak: Insufficient evidence to draw conclusions</a:t>
            </a:r>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8</a:t>
            </a:fld>
            <a:endParaRPr lang="en-US"/>
          </a:p>
        </p:txBody>
      </p:sp>
    </p:spTree>
    <p:extLst>
      <p:ext uri="{BB962C8B-B14F-4D97-AF65-F5344CB8AC3E}">
        <p14:creationId xmlns:p14="http://schemas.microsoft.com/office/powerpoint/2010/main" val="2470215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1a</a:t>
            </a:r>
            <a:endParaRPr lang="en-US" dirty="0"/>
          </a:p>
        </p:txBody>
      </p:sp>
      <p:sp>
        <p:nvSpPr>
          <p:cNvPr id="3" name="Text Placeholder 2"/>
          <p:cNvSpPr>
            <a:spLocks noGrp="1"/>
          </p:cNvSpPr>
          <p:nvPr>
            <p:ph type="body" idx="1"/>
          </p:nvPr>
        </p:nvSpPr>
        <p:spPr/>
        <p:txBody>
          <a:bodyPr>
            <a:normAutofit fontScale="92500"/>
          </a:bodyPr>
          <a:lstStyle/>
          <a:p>
            <a:r>
              <a:rPr lang="en-US" sz="2000" b="1" dirty="0"/>
              <a:t>What is the relationship between licit use of prescribed Schedule II opioids or stimulants and the risk of a motor vehicle crash?</a:t>
            </a:r>
          </a:p>
          <a:p>
            <a:endParaRPr lang="en-US" dirty="0" smtClean="0"/>
          </a:p>
          <a:p>
            <a:r>
              <a:rPr lang="en-US" sz="1700" b="1" dirty="0" smtClean="0"/>
              <a:t>Evidence base n=25</a:t>
            </a:r>
            <a:endParaRPr lang="en-US" sz="17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9</a:t>
            </a:fld>
            <a:endParaRPr lang="en-US"/>
          </a:p>
        </p:txBody>
      </p:sp>
    </p:spTree>
    <p:extLst>
      <p:ext uri="{BB962C8B-B14F-4D97-AF65-F5344CB8AC3E}">
        <p14:creationId xmlns:p14="http://schemas.microsoft.com/office/powerpoint/2010/main" val="3009062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OPQ Draft Version 2">
      <a:dk1>
        <a:sysClr val="windowText" lastClr="000000"/>
      </a:dk1>
      <a:lt1>
        <a:sysClr val="window" lastClr="FFFFFF"/>
      </a:lt1>
      <a:dk2>
        <a:srgbClr val="242852"/>
      </a:dk2>
      <a:lt2>
        <a:srgbClr val="ACCBF9"/>
      </a:lt2>
      <a:accent1>
        <a:srgbClr val="203C5A"/>
      </a:accent1>
      <a:accent2>
        <a:srgbClr val="99BADB"/>
      </a:accent2>
      <a:accent3>
        <a:srgbClr val="E2C446"/>
      </a:accent3>
      <a:accent4>
        <a:srgbClr val="417DB9"/>
      </a:accent4>
      <a:accent5>
        <a:srgbClr val="5AA2AE"/>
      </a:accent5>
      <a:accent6>
        <a:srgbClr val="A9CBEE"/>
      </a:accent6>
      <a:hlink>
        <a:srgbClr val="5B63B7"/>
      </a:hlink>
      <a:folHlink>
        <a:srgbClr val="3EBBF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11861</TotalTime>
  <Words>3231</Words>
  <Application>Microsoft Office PowerPoint</Application>
  <PresentationFormat>On-screen Show (4:3)</PresentationFormat>
  <Paragraphs>414</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Advantage</vt:lpstr>
      <vt:lpstr>Prepared by:</vt:lpstr>
      <vt:lpstr>Roadmap</vt:lpstr>
      <vt:lpstr>Purpose</vt:lpstr>
      <vt:lpstr>Background</vt:lpstr>
      <vt:lpstr>Research Questions</vt:lpstr>
      <vt:lpstr>Search Methodology</vt:lpstr>
      <vt:lpstr>Search Methodology</vt:lpstr>
      <vt:lpstr>Evaluation of Quality of Evidence and Characterization of Evidence</vt:lpstr>
      <vt:lpstr>Research Question 1a</vt:lpstr>
      <vt:lpstr>Q1a: Opioids &amp; Crash Risk</vt:lpstr>
      <vt:lpstr>Q1a Specific Opioids &amp; Crash Risk</vt:lpstr>
      <vt:lpstr>Q1a: Stimulants &amp; Crash Risk</vt:lpstr>
      <vt:lpstr>Q1a Conclusions</vt:lpstr>
      <vt:lpstr>Q1a Conclusions</vt:lpstr>
      <vt:lpstr>Research Question 1b</vt:lpstr>
      <vt:lpstr>Q1b: Opioids &amp; Indirect Measures</vt:lpstr>
      <vt:lpstr>Q1b: Opioids &amp; Indirect Measures:  Original Research</vt:lpstr>
      <vt:lpstr>Q1b: Opioids &amp; Indirect Measures: Systematic Reviews </vt:lpstr>
      <vt:lpstr>Q1b: Stimulants &amp; Indirect Measures</vt:lpstr>
      <vt:lpstr>Q1b Conclusions</vt:lpstr>
      <vt:lpstr>Q1b Conclusions</vt:lpstr>
      <vt:lpstr>Q1b Conclusions</vt:lpstr>
      <vt:lpstr>Research Question 2</vt:lpstr>
      <vt:lpstr>Q2: Serum Levels</vt:lpstr>
      <vt:lpstr>Q2 Conclusions</vt:lpstr>
      <vt:lpstr>Research Question 3</vt:lpstr>
      <vt:lpstr>Q3: Stable Use</vt:lpstr>
      <vt:lpstr>Q3: Drug Interactions</vt:lpstr>
      <vt:lpstr>Q3 Conclusions</vt:lpstr>
      <vt:lpstr>Q3 Conclusions</vt:lpstr>
      <vt:lpstr>Q3 Conclusions</vt:lpstr>
      <vt:lpstr>Conclusion</vt:lpstr>
      <vt:lpstr>Overall Conclusions</vt:lpstr>
      <vt:lpstr>Overall Conclusions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E. Fiedler</dc:creator>
  <cp:lastModifiedBy>Jacquelyn Palmer</cp:lastModifiedBy>
  <cp:revision>399</cp:revision>
  <cp:lastPrinted>2013-11-04T20:14:07Z</cp:lastPrinted>
  <dcterms:created xsi:type="dcterms:W3CDTF">2013-10-30T03:57:32Z</dcterms:created>
  <dcterms:modified xsi:type="dcterms:W3CDTF">2014-07-18T17:57:41Z</dcterms:modified>
</cp:coreProperties>
</file>