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7.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8.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9.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0.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1.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2.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13.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14.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1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16.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17.xml" ContentType="application/vnd.openxmlformats-officedocument.theme+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18.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19.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theme/theme20.xml" ContentType="application/vnd.openxmlformats-officedocument.theme+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702" r:id="rId3"/>
    <p:sldMasterId id="2147483723" r:id="rId4"/>
    <p:sldMasterId id="2147483744" r:id="rId5"/>
    <p:sldMasterId id="2147483765" r:id="rId6"/>
    <p:sldMasterId id="2147483786" r:id="rId7"/>
    <p:sldMasterId id="2147483807" r:id="rId8"/>
    <p:sldMasterId id="2147483828" r:id="rId9"/>
    <p:sldMasterId id="2147483849" r:id="rId10"/>
    <p:sldMasterId id="2147483870" r:id="rId11"/>
    <p:sldMasterId id="2147483891" r:id="rId12"/>
    <p:sldMasterId id="2147483912" r:id="rId13"/>
    <p:sldMasterId id="2147483933" r:id="rId14"/>
    <p:sldMasterId id="2147483954" r:id="rId15"/>
    <p:sldMasterId id="2147483975" r:id="rId16"/>
    <p:sldMasterId id="2147483996" r:id="rId17"/>
    <p:sldMasterId id="2147484017" r:id="rId18"/>
    <p:sldMasterId id="2147484038" r:id="rId19"/>
    <p:sldMasterId id="2147484059" r:id="rId20"/>
    <p:sldMasterId id="2147484080" r:id="rId21"/>
  </p:sldMasterIdLst>
  <p:notesMasterIdLst>
    <p:notesMasterId r:id="rId54"/>
  </p:notesMasterIdLst>
  <p:sldIdLst>
    <p:sldId id="257" r:id="rId22"/>
    <p:sldId id="258" r:id="rId23"/>
    <p:sldId id="261" r:id="rId24"/>
    <p:sldId id="293" r:id="rId25"/>
    <p:sldId id="311" r:id="rId26"/>
    <p:sldId id="312" r:id="rId27"/>
    <p:sldId id="263" r:id="rId28"/>
    <p:sldId id="313" r:id="rId29"/>
    <p:sldId id="314" r:id="rId30"/>
    <p:sldId id="279" r:id="rId31"/>
    <p:sldId id="299" r:id="rId32"/>
    <p:sldId id="266" r:id="rId33"/>
    <p:sldId id="315" r:id="rId34"/>
    <p:sldId id="316" r:id="rId35"/>
    <p:sldId id="300" r:id="rId36"/>
    <p:sldId id="301" r:id="rId37"/>
    <p:sldId id="270" r:id="rId38"/>
    <p:sldId id="317" r:id="rId39"/>
    <p:sldId id="302" r:id="rId40"/>
    <p:sldId id="272" r:id="rId41"/>
    <p:sldId id="318" r:id="rId42"/>
    <p:sldId id="319" r:id="rId43"/>
    <p:sldId id="303" r:id="rId44"/>
    <p:sldId id="304" r:id="rId45"/>
    <p:sldId id="305" r:id="rId46"/>
    <p:sldId id="295" r:id="rId47"/>
    <p:sldId id="306" r:id="rId48"/>
    <p:sldId id="307" r:id="rId49"/>
    <p:sldId id="308" r:id="rId50"/>
    <p:sldId id="285" r:id="rId51"/>
    <p:sldId id="309" r:id="rId52"/>
    <p:sldId id="31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ED1"/>
    <a:srgbClr val="E7E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78" autoAdjust="0"/>
  </p:normalViewPr>
  <p:slideViewPr>
    <p:cSldViewPr>
      <p:cViewPr varScale="1">
        <p:scale>
          <a:sx n="75" d="100"/>
          <a:sy n="75" d="100"/>
        </p:scale>
        <p:origin x="-13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slide" Target="slides/slide2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ED2662-3694-4BE2-892F-45670FAC261E}" type="datetimeFigureOut">
              <a:rPr lang="en-US" smtClean="0"/>
              <a:t>10/22/2014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21397D-6C00-445E-8327-72FB98BE2A37}" type="slidenum">
              <a:rPr lang="en-US" smtClean="0"/>
              <a:t>‹#›</a:t>
            </a:fld>
            <a:endParaRPr lang="en-US"/>
          </a:p>
        </p:txBody>
      </p:sp>
    </p:spTree>
    <p:extLst>
      <p:ext uri="{BB962C8B-B14F-4D97-AF65-F5344CB8AC3E}">
        <p14:creationId xmlns:p14="http://schemas.microsoft.com/office/powerpoint/2010/main" val="1676055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E649E1-D76B-4CCE-9221-61CB5BEE9F21}"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319764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pPr>
              <a:defRPr/>
            </a:pPr>
            <a:fld id="{7AE649E1-D76B-4CCE-9221-61CB5BEE9F21}"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98140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E649E1-D76B-4CCE-9221-61CB5BEE9F21}"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101810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E649E1-D76B-4CCE-9221-61CB5BEE9F21}"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85903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E649E1-D76B-4CCE-9221-61CB5BEE9F21}"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2932301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E649E1-D76B-4CCE-9221-61CB5BEE9F21}"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4263223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sz="5400" b="1" dirty="0" smtClean="0">
                <a:solidFill>
                  <a:schemeClr val="accent1">
                    <a:lumMod val="75000"/>
                  </a:schemeClr>
                </a:solidFill>
                <a:latin typeface="Rockwell" charset="0"/>
                <a:cs typeface="+mn-cs"/>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fld id="{749FA6A0-A375-45E9-B660-A01BB09BBBF2}" type="datetimeFigureOut">
              <a:rPr lang="en-US" smtClean="0"/>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endParaRPr lang="en-US"/>
          </a:p>
        </p:txBody>
      </p:sp>
    </p:spTree>
    <p:extLst>
      <p:ext uri="{BB962C8B-B14F-4D97-AF65-F5344CB8AC3E}">
        <p14:creationId xmlns:p14="http://schemas.microsoft.com/office/powerpoint/2010/main" val="3597454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sz="3600" b="1" dirty="0" smtClean="0">
                <a:solidFill>
                  <a:schemeClr val="accent1">
                    <a:lumMod val="75000"/>
                  </a:schemeClr>
                </a:solidFill>
                <a:latin typeface="Rockwell" charset="0"/>
                <a:cs typeface="+mn-cs"/>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fld id="{749FA6A0-A375-45E9-B660-A01BB09BBBF2}" type="datetimeFigureOut">
              <a:rPr lang="en-US" smtClean="0"/>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endParaRPr lang="en-US"/>
          </a:p>
        </p:txBody>
      </p:sp>
      <p:sp>
        <p:nvSpPr>
          <p:cNvPr id="13" name="Rectangle 12"/>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17" name="Rectangle 16"/>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fld id="{9B75F578-5F9E-4C03-99E8-5927A6DA6079}" type="slidenum">
              <a:rPr lang="en-US" smtClean="0"/>
              <a:t>‹#›</a:t>
            </a:fld>
            <a:endParaRPr lang="en-US"/>
          </a:p>
        </p:txBody>
      </p:sp>
    </p:spTree>
    <p:extLst>
      <p:ext uri="{BB962C8B-B14F-4D97-AF65-F5344CB8AC3E}">
        <p14:creationId xmlns:p14="http://schemas.microsoft.com/office/powerpoint/2010/main" val="421259716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6637028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345301783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629822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0787891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3054959694"/>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2546269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0285373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07429897"/>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136062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549274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sz="3600" b="1" dirty="0" smtClean="0">
                <a:solidFill>
                  <a:schemeClr val="accent1">
                    <a:lumMod val="75000"/>
                  </a:schemeClr>
                </a:solidFill>
                <a:latin typeface="Rockwell" charset="0"/>
                <a:cs typeface="+mn-cs"/>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fld id="{749FA6A0-A375-45E9-B660-A01BB09BBBF2}" type="datetimeFigureOut">
              <a:rPr lang="en-US" smtClean="0"/>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endParaRPr lang="en-US"/>
          </a:p>
        </p:txBody>
      </p:sp>
      <p:sp>
        <p:nvSpPr>
          <p:cNvPr id="8" name="Rectangle 7"/>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9" name="Rectangle 8"/>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fld id="{9B75F578-5F9E-4C03-99E8-5927A6DA6079}" type="slidenum">
              <a:rPr lang="en-US" smtClean="0"/>
              <a:t>‹#›</a:t>
            </a:fld>
            <a:endParaRPr lang="en-US"/>
          </a:p>
        </p:txBody>
      </p:sp>
    </p:spTree>
    <p:extLst>
      <p:ext uri="{BB962C8B-B14F-4D97-AF65-F5344CB8AC3E}">
        <p14:creationId xmlns:p14="http://schemas.microsoft.com/office/powerpoint/2010/main" val="319438721"/>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9760728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4797713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71088468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21800455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5563578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0941389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9001045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2462245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3729756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424862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fld id="{749FA6A0-A375-45E9-B660-A01BB09BBBF2}" type="datetimeFigureOut">
              <a:rPr lang="en-US" smtClean="0"/>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fld id="{9B75F578-5F9E-4C03-99E8-5927A6DA6079}" type="slidenum">
              <a:rPr lang="en-US" smtClean="0"/>
              <a:t>‹#›</a:t>
            </a:fld>
            <a:endParaRPr lang="en-US"/>
          </a:p>
        </p:txBody>
      </p:sp>
    </p:spTree>
    <p:extLst>
      <p:ext uri="{BB962C8B-B14F-4D97-AF65-F5344CB8AC3E}">
        <p14:creationId xmlns:p14="http://schemas.microsoft.com/office/powerpoint/2010/main" val="121936827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7992424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358801921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1774787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41622763"/>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210913160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2813147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6705394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22805290"/>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06527881"/>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245229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sz="5400" b="1" dirty="0" smtClean="0">
                <a:solidFill>
                  <a:schemeClr val="accent1">
                    <a:lumMod val="75000"/>
                  </a:schemeClr>
                </a:solidFill>
                <a:latin typeface="Rockwell" charset="0"/>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fld id="{749FA6A0-A375-45E9-B660-A01BB09BBBF2}" type="datetimeFigureOut">
              <a:rPr lang="en-US" smtClean="0"/>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endParaRPr lang="en-US"/>
          </a:p>
        </p:txBody>
      </p:sp>
    </p:spTree>
    <p:extLst>
      <p:ext uri="{BB962C8B-B14F-4D97-AF65-F5344CB8AC3E}">
        <p14:creationId xmlns:p14="http://schemas.microsoft.com/office/powerpoint/2010/main" val="347265133"/>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60551148"/>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4821936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97335062"/>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351191398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29169814"/>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61097506"/>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3071893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16558041"/>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12496149"/>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966994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b="1" smtClean="0">
                <a:solidFill>
                  <a:srgbClr val="B870B8"/>
                </a:solidFill>
                <a:latin typeface="Rockwell" charset="0"/>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fld id="{749FA6A0-A375-45E9-B660-A01BB09BBBF2}" type="datetimeFigureOut">
              <a:rPr lang="en-US" smtClean="0"/>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fld id="{9B75F578-5F9E-4C03-99E8-5927A6DA6079}" type="slidenum">
              <a:rPr lang="en-US" smtClean="0"/>
              <a:t>‹#›</a:t>
            </a:fld>
            <a:endParaRPr lang="en-US"/>
          </a:p>
        </p:txBody>
      </p:sp>
    </p:spTree>
    <p:extLst>
      <p:ext uri="{BB962C8B-B14F-4D97-AF65-F5344CB8AC3E}">
        <p14:creationId xmlns:p14="http://schemas.microsoft.com/office/powerpoint/2010/main" val="2290845913"/>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53062637"/>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325915118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38673699"/>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56873454"/>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1124167743"/>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46923540"/>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89546230"/>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331967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39648904"/>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341069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b="1" smtClean="0">
                <a:solidFill>
                  <a:srgbClr val="B870B8"/>
                </a:solidFill>
                <a:latin typeface="Rockwell" charset="0"/>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fld id="{749FA6A0-A375-45E9-B660-A01BB09BBBF2}" type="datetimeFigureOut">
              <a:rPr lang="en-US" smtClean="0"/>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fld id="{9B75F578-5F9E-4C03-99E8-5927A6DA6079}" type="slidenum">
              <a:rPr lang="en-US" smtClean="0"/>
              <a:t>‹#›</a:t>
            </a:fld>
            <a:endParaRPr lang="en-US"/>
          </a:p>
        </p:txBody>
      </p:sp>
    </p:spTree>
    <p:extLst>
      <p:ext uri="{BB962C8B-B14F-4D97-AF65-F5344CB8AC3E}">
        <p14:creationId xmlns:p14="http://schemas.microsoft.com/office/powerpoint/2010/main" val="1337952468"/>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13683053"/>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20529007"/>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8331158"/>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1832197495"/>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6376007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043235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0172972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07596395"/>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21777060"/>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479832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sz="5400" b="1" dirty="0" smtClean="0">
                <a:solidFill>
                  <a:schemeClr val="accent1">
                    <a:lumMod val="75000"/>
                  </a:schemeClr>
                </a:solidFill>
                <a:latin typeface="Rockwell" charset="0"/>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fld id="{749FA6A0-A375-45E9-B660-A01BB09BBBF2}" type="datetimeFigureOut">
              <a:rPr lang="en-US" smtClean="0"/>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fld id="{9B75F578-5F9E-4C03-99E8-5927A6DA6079}" type="slidenum">
              <a:rPr lang="en-US" smtClean="0"/>
              <a:t>‹#›</a:t>
            </a:fld>
            <a:endParaRPr lang="en-US"/>
          </a:p>
        </p:txBody>
      </p:sp>
    </p:spTree>
    <p:extLst>
      <p:ext uri="{BB962C8B-B14F-4D97-AF65-F5344CB8AC3E}">
        <p14:creationId xmlns:p14="http://schemas.microsoft.com/office/powerpoint/2010/main" val="1357026607"/>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745132668"/>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1732260580"/>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77663968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429651"/>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1241384801"/>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89983866"/>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94157091"/>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75681727"/>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204611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7360621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sz="5400" b="1" dirty="0" smtClean="0">
                <a:solidFill>
                  <a:schemeClr val="accent1">
                    <a:lumMod val="75000"/>
                  </a:schemeClr>
                </a:solidFill>
                <a:latin typeface="Rockwell" charset="0"/>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fld id="{749FA6A0-A375-45E9-B660-A01BB09BBBF2}" type="datetimeFigureOut">
              <a:rPr lang="en-US" smtClean="0"/>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fld id="{9B75F578-5F9E-4C03-99E8-5927A6DA6079}" type="slidenum">
              <a:rPr lang="en-US" smtClean="0"/>
              <a:t>‹#›</a:t>
            </a:fld>
            <a:endParaRPr lang="en-US"/>
          </a:p>
        </p:txBody>
      </p:sp>
    </p:spTree>
    <p:extLst>
      <p:ext uri="{BB962C8B-B14F-4D97-AF65-F5344CB8AC3E}">
        <p14:creationId xmlns:p14="http://schemas.microsoft.com/office/powerpoint/2010/main" val="1195624978"/>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59883989"/>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2592321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8799127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28347969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6037300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33431140"/>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72775118"/>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37065333"/>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34925659"/>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030937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b="1" smtClean="0">
                <a:solidFill>
                  <a:srgbClr val="B870B8"/>
                </a:solidFill>
                <a:latin typeface="Rockwell" charset="0"/>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fld id="{749FA6A0-A375-45E9-B660-A01BB09BBBF2}" type="datetimeFigureOut">
              <a:rPr lang="en-US" smtClean="0"/>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fld id="{9B75F578-5F9E-4C03-99E8-5927A6DA6079}" type="slidenum">
              <a:rPr lang="en-US" smtClean="0"/>
              <a:t>‹#›</a:t>
            </a:fld>
            <a:endParaRPr lang="en-US"/>
          </a:p>
        </p:txBody>
      </p:sp>
    </p:spTree>
    <p:extLst>
      <p:ext uri="{BB962C8B-B14F-4D97-AF65-F5344CB8AC3E}">
        <p14:creationId xmlns:p14="http://schemas.microsoft.com/office/powerpoint/2010/main" val="981517135"/>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584910"/>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4139712197"/>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98411637"/>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38797026"/>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3973212350"/>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61689543"/>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25103304"/>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96700008"/>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19173002"/>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710283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sz="3600" b="1" dirty="0" smtClean="0">
                <a:solidFill>
                  <a:schemeClr val="accent1">
                    <a:lumMod val="75000"/>
                  </a:schemeClr>
                </a:solidFill>
                <a:latin typeface="Rockwell" charset="0"/>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fld id="{749FA6A0-A375-45E9-B660-A01BB09BBBF2}" type="datetimeFigureOut">
              <a:rPr lang="en-US" smtClean="0"/>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endParaRPr lang="en-US"/>
          </a:p>
        </p:txBody>
      </p:sp>
      <p:sp>
        <p:nvSpPr>
          <p:cNvPr id="9" name="Rectangle 8"/>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10" name="Rectangle 9"/>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fld id="{9B75F578-5F9E-4C03-99E8-5927A6DA6079}" type="slidenum">
              <a:rPr lang="en-US" smtClean="0"/>
              <a:t>‹#›</a:t>
            </a:fld>
            <a:endParaRPr lang="en-US"/>
          </a:p>
        </p:txBody>
      </p:sp>
    </p:spTree>
    <p:extLst>
      <p:ext uri="{BB962C8B-B14F-4D97-AF65-F5344CB8AC3E}">
        <p14:creationId xmlns:p14="http://schemas.microsoft.com/office/powerpoint/2010/main" val="1311063101"/>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43989714"/>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28113897"/>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52324564"/>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163673115"/>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79024436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06469241"/>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1596380"/>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91167226"/>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09219045"/>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396834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sz="3600" b="1" dirty="0" smtClean="0">
                <a:solidFill>
                  <a:schemeClr val="accent1">
                    <a:lumMod val="75000"/>
                  </a:schemeClr>
                </a:solidFill>
                <a:latin typeface="Rockwell" charset="0"/>
                <a:cs typeface="+mn-cs"/>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fld id="{749FA6A0-A375-45E9-B660-A01BB09BBBF2}" type="datetimeFigureOut">
              <a:rPr lang="en-US" smtClean="0"/>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fld id="{9B75F578-5F9E-4C03-99E8-5927A6DA6079}" type="slidenum">
              <a:rPr lang="en-US" smtClean="0"/>
              <a:t>‹#›</a:t>
            </a:fld>
            <a:endParaRPr lang="en-US"/>
          </a:p>
        </p:txBody>
      </p:sp>
    </p:spTree>
    <p:extLst>
      <p:ext uri="{BB962C8B-B14F-4D97-AF65-F5344CB8AC3E}">
        <p14:creationId xmlns:p14="http://schemas.microsoft.com/office/powerpoint/2010/main" val="10362587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sz="3600" b="1" dirty="0" smtClean="0">
                <a:solidFill>
                  <a:schemeClr val="accent1">
                    <a:lumMod val="75000"/>
                  </a:schemeClr>
                </a:solidFill>
                <a:latin typeface="Rockwell" charset="0"/>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fld id="{749FA6A0-A375-45E9-B660-A01BB09BBBF2}" type="datetimeFigureOut">
              <a:rPr lang="en-US" smtClean="0"/>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fld id="{9B75F578-5F9E-4C03-99E8-5927A6DA6079}" type="slidenum">
              <a:rPr lang="en-US" smtClean="0"/>
              <a:t>‹#›</a:t>
            </a:fld>
            <a:endParaRPr lang="en-US"/>
          </a:p>
        </p:txBody>
      </p:sp>
    </p:spTree>
    <p:extLst>
      <p:ext uri="{BB962C8B-B14F-4D97-AF65-F5344CB8AC3E}">
        <p14:creationId xmlns:p14="http://schemas.microsoft.com/office/powerpoint/2010/main" val="254832719"/>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59919930"/>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3890990488"/>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9324355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4834154"/>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1942569066"/>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84857335"/>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02441463"/>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91138134"/>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35513174"/>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722842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170194713"/>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4613360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22783926"/>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45446438"/>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1408069370"/>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79961387"/>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5586524"/>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74365136"/>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17307683"/>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78166239"/>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5901358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36003081"/>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93999183"/>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2510656904"/>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41376264"/>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31441457"/>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4070562752"/>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22705274"/>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40787842"/>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99101496"/>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45215768"/>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7467110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71602124"/>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15714227"/>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86724547"/>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42085181"/>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3093067564"/>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54298747"/>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54238894"/>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67675341"/>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98685727"/>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25919712"/>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6083889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2755355760"/>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35654282"/>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2022400937"/>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29476186"/>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64781117"/>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1460469280"/>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6660786"/>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60386374"/>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12268748"/>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60491568"/>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5509639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23661174"/>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78956952"/>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747135960"/>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54825852"/>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4137352109"/>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9245935"/>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78784514"/>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69671788"/>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02843067"/>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41424490"/>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0752472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791046156"/>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80392778"/>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401906776"/>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56391446"/>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86534058"/>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981061725"/>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14121197"/>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54885675"/>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95784829"/>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93637036"/>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0450242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50726954"/>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69390475"/>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90993498"/>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07840095"/>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629817488"/>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7450186"/>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1417303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68118134"/>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0140020"/>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07307309"/>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08380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25334668"/>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90802285"/>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2109563019"/>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39481902"/>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90247723"/>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3180381193"/>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9158734"/>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46418532"/>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59923875"/>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99514663"/>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515267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89417722"/>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0076790"/>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14254776"/>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8481867"/>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964474082"/>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0868029"/>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68672588"/>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91865530"/>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8245941"/>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94693498"/>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572083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sz="3600" b="1" dirty="0" smtClean="0">
                <a:solidFill>
                  <a:schemeClr val="accent1">
                    <a:lumMod val="75000"/>
                  </a:schemeClr>
                </a:solidFill>
                <a:latin typeface="Rockwell" charset="0"/>
                <a:cs typeface="+mn-cs"/>
              </a:rPr>
              <a:t>+</a:t>
            </a:r>
          </a:p>
        </p:txBody>
      </p:sp>
      <p:sp>
        <p:nvSpPr>
          <p:cNvPr id="2" name="Title 1"/>
          <p:cNvSpPr>
            <a:spLocks noGrp="1"/>
          </p:cNvSpPr>
          <p:nvPr>
            <p:ph type="title"/>
          </p:nvPr>
        </p:nvSpPr>
        <p:spPr>
          <a:xfrm>
            <a:off x="498474" y="254794"/>
            <a:ext cx="7556313" cy="623934"/>
          </a:xfrm>
        </p:spPr>
        <p:txBody>
          <a:bodyPr anchor="b"/>
          <a:lstStyle/>
          <a:p>
            <a:r>
              <a:rPr lang="en-US"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fld id="{749FA6A0-A375-45E9-B660-A01BB09BBBF2}" type="datetimeFigureOut">
              <a:rPr lang="en-US" smtClean="0"/>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endParaRPr lang="en-US"/>
          </a:p>
        </p:txBody>
      </p:sp>
      <p:sp>
        <p:nvSpPr>
          <p:cNvPr id="11" name="Rectangle 10"/>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12" name="Rectangle 11"/>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fld id="{9B75F578-5F9E-4C03-99E8-5927A6DA6079}" type="slidenum">
              <a:rPr lang="en-US" smtClean="0"/>
              <a:t>‹#›</a:t>
            </a:fld>
            <a:endParaRPr lang="en-US"/>
          </a:p>
        </p:txBody>
      </p:sp>
    </p:spTree>
    <p:extLst>
      <p:ext uri="{BB962C8B-B14F-4D97-AF65-F5344CB8AC3E}">
        <p14:creationId xmlns:p14="http://schemas.microsoft.com/office/powerpoint/2010/main" val="411879678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8953300"/>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90165720"/>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2680609014"/>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94986858"/>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39736985"/>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3582150785"/>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24829773"/>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82017565"/>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45830032"/>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90739271"/>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1471622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02271568"/>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44305380"/>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57483613"/>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74968975"/>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1567360007"/>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75437753"/>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33109242"/>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9469259"/>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45222086"/>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83805733"/>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094177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36366071"/>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72509515"/>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564481587"/>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10112169"/>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22656493"/>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3306665932"/>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17730433"/>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45345525"/>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91542645"/>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29283440"/>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2973103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1505463367"/>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21787585"/>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3002736"/>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91275837"/>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2490475495"/>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30093878"/>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65008424"/>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10201805"/>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77359052"/>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68917173"/>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8173979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31409645"/>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95462326"/>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2673084728"/>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85054976"/>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34895484"/>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51911493"/>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07991349"/>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6604632"/>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85874356"/>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55904242"/>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7742855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48406728"/>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45705906"/>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16060623"/>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56544398"/>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48872500"/>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75122466"/>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17460628"/>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3975385"/>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36188617"/>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6142506"/>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0183806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14246477"/>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77687100"/>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1653601401"/>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81725896"/>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81037971"/>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3420377958"/>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27734477"/>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90403399"/>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62764371"/>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11887200"/>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134206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70349388"/>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75501321"/>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60145611"/>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46023404"/>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3374606363"/>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34034427"/>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07280020"/>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78371212"/>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201179"/>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39369422"/>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0789527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23780703"/>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63516766"/>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1713809965"/>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69949909"/>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36909575"/>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1781667233"/>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84367926"/>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14026599"/>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72277658"/>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59557215"/>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0537832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26112961"/>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81280603"/>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24912785"/>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21135224"/>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1849968642"/>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68934683"/>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21287284"/>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3050353"/>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09510725"/>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92387898"/>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27238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sz="5400" b="1" dirty="0" smtClean="0">
                <a:solidFill>
                  <a:schemeClr val="accent1">
                    <a:lumMod val="75000"/>
                  </a:schemeClr>
                </a:solidFill>
                <a:latin typeface="Rockwell" charset="0"/>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fld id="{749FA6A0-A375-45E9-B660-A01BB09BBBF2}" type="datetimeFigureOut">
              <a:rPr lang="en-US" smtClean="0"/>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endParaRPr lang="en-US"/>
          </a:p>
        </p:txBody>
      </p:sp>
    </p:spTree>
    <p:extLst>
      <p:ext uri="{BB962C8B-B14F-4D97-AF65-F5344CB8AC3E}">
        <p14:creationId xmlns:p14="http://schemas.microsoft.com/office/powerpoint/2010/main" val="3071507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82603738"/>
      </p:ext>
    </p:extLst>
  </p:cSld>
  <p:clrMapOvr>
    <a:masterClrMapping/>
  </p:clrMapOvr>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69098020"/>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2604650930"/>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51223430"/>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80725192"/>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3935742382"/>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3162450"/>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24818863"/>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73743800"/>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36859056"/>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3226645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3912319634"/>
      </p:ext>
    </p:extLst>
  </p:cSld>
  <p:clrMapOvr>
    <a:masterClrMapping/>
  </p:clrMapOvr>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04226561"/>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20849443"/>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6036578"/>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2806435671"/>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0985693"/>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42985913"/>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43919146"/>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58330260"/>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44426423"/>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6953346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33324851"/>
      </p:ext>
    </p:extLst>
  </p:cSld>
  <p:clrMapOvr>
    <a:masterClrMapping/>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2937272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7944932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237345715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4217363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2403287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1107267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1590580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40051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5" name="TextBox 4"/>
          <p:cNvSpPr txBox="1">
            <a:spLocks noChangeArrowheads="1"/>
          </p:cNvSpPr>
          <p:nvPr/>
        </p:nvSpPr>
        <p:spPr bwMode="auto">
          <a:xfrm>
            <a:off x="2003425" y="3111500"/>
            <a:ext cx="260350" cy="614363"/>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sz="4000" b="1" smtClean="0">
                <a:solidFill>
                  <a:srgbClr val="B870B8"/>
                </a:solidFill>
                <a:latin typeface="Rockwell" charset="0"/>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fld id="{749FA6A0-A375-45E9-B660-A01BB09BBBF2}" type="datetimeFigureOut">
              <a:rPr lang="en-US" smtClean="0"/>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fld id="{9B75F578-5F9E-4C03-99E8-5927A6DA6079}" type="slidenum">
              <a:rPr lang="en-US" smtClean="0"/>
              <a:t>‹#›</a:t>
            </a:fld>
            <a:endParaRPr lang="en-US"/>
          </a:p>
        </p:txBody>
      </p:sp>
    </p:spTree>
    <p:extLst>
      <p:ext uri="{BB962C8B-B14F-4D97-AF65-F5344CB8AC3E}">
        <p14:creationId xmlns:p14="http://schemas.microsoft.com/office/powerpoint/2010/main" val="387185473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7053758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2984403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8556948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414703609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12086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7510998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5566823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5485500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7124683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035431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sz="3600" b="1" dirty="0" smtClean="0">
                <a:solidFill>
                  <a:schemeClr val="accent1">
                    <a:lumMod val="75000"/>
                  </a:schemeClr>
                </a:solidFill>
                <a:latin typeface="Rockwell" charset="0"/>
                <a:cs typeface="+mn-cs"/>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fld id="{749FA6A0-A375-45E9-B660-A01BB09BBBF2}" type="datetimeFigureOut">
              <a:rPr lang="en-US" smtClean="0"/>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endParaRPr lang="en-US"/>
          </a:p>
        </p:txBody>
      </p:sp>
      <p:sp>
        <p:nvSpPr>
          <p:cNvPr id="11" name="Rectangle 10"/>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12" name="Rectangle 11"/>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fld id="{9B75F578-5F9E-4C03-99E8-5927A6DA6079}" type="slidenum">
              <a:rPr lang="en-US" smtClean="0"/>
              <a:t>‹#›</a:t>
            </a:fld>
            <a:endParaRPr lang="en-US"/>
          </a:p>
        </p:txBody>
      </p:sp>
    </p:spTree>
    <p:extLst>
      <p:ext uri="{BB962C8B-B14F-4D97-AF65-F5344CB8AC3E}">
        <p14:creationId xmlns:p14="http://schemas.microsoft.com/office/powerpoint/2010/main" val="5857799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8927388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48216630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4847005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137973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380658282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5978791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065462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0389493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179874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278834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sz="3600" b="1" dirty="0" smtClean="0">
                <a:solidFill>
                  <a:schemeClr val="accent1">
                    <a:lumMod val="75000"/>
                  </a:schemeClr>
                </a:solidFill>
                <a:latin typeface="Rockwell" charset="0"/>
                <a:cs typeface="+mn-cs"/>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fld id="{749FA6A0-A375-45E9-B660-A01BB09BBBF2}" type="datetimeFigureOut">
              <a:rPr lang="en-US" smtClean="0"/>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endParaRPr lang="en-US"/>
          </a:p>
        </p:txBody>
      </p:sp>
      <p:sp>
        <p:nvSpPr>
          <p:cNvPr id="12" name="Rectangle 11"/>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13" name="Rectangle 12"/>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fld id="{9B75F578-5F9E-4C03-99E8-5927A6DA6079}" type="slidenum">
              <a:rPr lang="en-US" smtClean="0"/>
              <a:t>‹#›</a:t>
            </a:fld>
            <a:endParaRPr lang="en-US"/>
          </a:p>
        </p:txBody>
      </p:sp>
    </p:spTree>
    <p:extLst>
      <p:ext uri="{BB962C8B-B14F-4D97-AF65-F5344CB8AC3E}">
        <p14:creationId xmlns:p14="http://schemas.microsoft.com/office/powerpoint/2010/main" val="277164431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3404185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7842102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9497052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291256689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6849819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5817566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9232705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6250489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747497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875564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sz="3600" b="1" dirty="0" smtClean="0">
                <a:solidFill>
                  <a:schemeClr val="accent1">
                    <a:lumMod val="75000"/>
                  </a:schemeClr>
                </a:solidFill>
                <a:latin typeface="Rockwell" charset="0"/>
                <a:cs typeface="+mn-cs"/>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fld id="{749FA6A0-A375-45E9-B660-A01BB09BBBF2}" type="datetimeFigureOut">
              <a:rPr lang="en-US" smtClean="0"/>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endParaRPr lang="en-US"/>
          </a:p>
        </p:txBody>
      </p:sp>
      <p:sp>
        <p:nvSpPr>
          <p:cNvPr id="10" name="Rectangle 9"/>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11" name="Rectangle 10"/>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fld id="{9B75F578-5F9E-4C03-99E8-5927A6DA6079}" type="slidenum">
              <a:rPr lang="en-US" smtClean="0"/>
              <a:t>‹#›</a:t>
            </a:fld>
            <a:endParaRPr lang="en-US"/>
          </a:p>
        </p:txBody>
      </p:sp>
    </p:spTree>
    <p:extLst>
      <p:ext uri="{BB962C8B-B14F-4D97-AF65-F5344CB8AC3E}">
        <p14:creationId xmlns:p14="http://schemas.microsoft.com/office/powerpoint/2010/main" val="328873878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3B6C25B0-23BA-49B3-A84A-4E3D269BFCEB}"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EEB688C2-21BD-4C88-95A3-62164E14CFE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0902236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atin typeface="Times New Roman" pitchFamily="18" charset="0"/>
              </a:defRPr>
            </a:lvl1pPr>
          </a:lstStyle>
          <a:p>
            <a:pPr>
              <a:defRPr/>
            </a:pPr>
            <a:fld id="{C28F8018-1935-4D5B-88AA-B68B391FCFFE}" type="datetime1">
              <a:rPr lang="en-US"/>
              <a:pPr>
                <a:defRPr/>
              </a:pPr>
              <a:t>10/22/2014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394456817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5" name="TextBox 4"/>
          <p:cNvSpPr txBox="1">
            <a:spLocks noChangeArrowheads="1"/>
          </p:cNvSpPr>
          <p:nvPr userDrawn="1"/>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6" name="Rectangle 5"/>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498475" y="247650"/>
            <a:ext cx="7556500" cy="598487"/>
          </a:xfrm>
        </p:spPr>
        <p:txBody>
          <a:bodyPr/>
          <a:lstStyle/>
          <a:p>
            <a:r>
              <a:rPr lang="en-US" smtClean="0"/>
              <a:t>Click to edit Master title style</a:t>
            </a:r>
            <a:endParaRPr/>
          </a:p>
        </p:txBody>
      </p:sp>
      <p:sp>
        <p:nvSpPr>
          <p:cNvPr id="3" name="Content Placeholder 2"/>
          <p:cNvSpPr>
            <a:spLocks noGrp="1"/>
          </p:cNvSpPr>
          <p:nvPr>
            <p:ph idx="1"/>
          </p:nvPr>
        </p:nvSpPr>
        <p:spPr>
          <a:xfrm>
            <a:off x="498475" y="1295400"/>
            <a:ext cx="7556500" cy="4830764"/>
          </a:xfrm>
        </p:spPr>
        <p:txBody>
          <a:bodyPr/>
          <a:lstStyle>
            <a:lvl2pPr>
              <a:buClr>
                <a:srgbClr val="99BADB"/>
              </a:buClr>
              <a:defRPr/>
            </a:lvl2pPr>
            <a:lvl4pPr>
              <a:buClr>
                <a:srgbClr val="99BADB"/>
              </a:buCl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678E7AB0-E2CB-4D16-8097-42FDB026C256}"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0113931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4" y="254794"/>
            <a:ext cx="7556313" cy="623934"/>
          </a:xfrm>
        </p:spPr>
        <p:txBody>
          <a:bodyPr anchor="b"/>
          <a:lstStyle/>
          <a:p>
            <a:r>
              <a:rPr lang="en-US" dirty="0" smtClean="0"/>
              <a:t>Click to edit Master title style</a:t>
            </a:r>
            <a:endParaRPr dirty="0"/>
          </a:p>
        </p:txBody>
      </p:sp>
      <p:sp>
        <p:nvSpPr>
          <p:cNvPr id="3" name="Content Placeholder 2"/>
          <p:cNvSpPr>
            <a:spLocks noGrp="1"/>
          </p:cNvSpPr>
          <p:nvPr>
            <p:ph idx="1"/>
          </p:nvPr>
        </p:nvSpPr>
        <p:spPr>
          <a:xfrm>
            <a:off x="498475" y="1612900"/>
            <a:ext cx="7556500" cy="45132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508715" y="782638"/>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9E131850-79AF-4EA9-9BC7-E77BD87EF3E1}" type="datetime1">
              <a:rPr lang="en-US"/>
              <a:pPr>
                <a:defRPr/>
              </a:pPr>
              <a:t>10/22/2014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9988825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atin typeface="Times New Roman" pitchFamily="18" charset="0"/>
              </a:defRPr>
            </a:lvl1pPr>
          </a:lstStyle>
          <a:p>
            <a:pPr>
              <a:defRPr/>
            </a:pPr>
            <a:fld id="{181255FF-DE1E-43ED-B93C-9270D49ADBD9}" type="datetime1">
              <a:rPr lang="en-US"/>
              <a:pPr>
                <a:defRPr/>
              </a:pPr>
              <a:t>10/22/2014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a:defRPr/>
            </a:pPr>
            <a:endParaRPr lang="en-US"/>
          </a:p>
        </p:txBody>
      </p:sp>
    </p:spTree>
    <p:extLst>
      <p:ext uri="{BB962C8B-B14F-4D97-AF65-F5344CB8AC3E}">
        <p14:creationId xmlns:p14="http://schemas.microsoft.com/office/powerpoint/2010/main" val="380513437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latin typeface="Times New Roman" pitchFamily="18" charset="0"/>
              </a:defRPr>
            </a:lvl1pPr>
          </a:lstStyle>
          <a:p>
            <a:pPr>
              <a:defRPr/>
            </a:pPr>
            <a:fld id="{4AABFB00-3AFD-4967-8A09-A0E73A32548D}" type="datetime1">
              <a:rPr lang="en-US"/>
              <a:pPr>
                <a:defRPr/>
              </a:pPr>
              <a:t>10/22/2014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a:prstGeom prst="rect">
            <a:avLst/>
          </a:prstGeom>
        </p:spPr>
        <p:txBody>
          <a:bodyPr/>
          <a:lstStyle>
            <a:lvl1pPr eaLnBrk="0" hangingPunct="0">
              <a:defRPr>
                <a:latin typeface="Times New Roman" pitchFamily="18" charset="0"/>
              </a:defRPr>
            </a:lvl1pPr>
          </a:lstStyle>
          <a:p>
            <a:pPr>
              <a:defRPr/>
            </a:pPr>
            <a:fld id="{53B1BE28-4B78-4CA9-8BC5-D8D83F7ECF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6805172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096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9D4CEFF8-D370-4975-8BBD-304DA9211BE0}"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1" name="Rectangle 10"/>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Rectangle 11"/>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3974517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60412"/>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eaLnBrk="0" hangingPunct="0">
              <a:defRPr>
                <a:latin typeface="Times New Roman" pitchFamily="18" charset="0"/>
              </a:defRPr>
            </a:lvl1pPr>
          </a:lstStyle>
          <a:p>
            <a:pPr>
              <a:defRPr/>
            </a:pPr>
            <a:fld id="{DF92EF8D-579E-4657-AFC0-1BA9F908840B}" type="datetime1">
              <a:rPr lang="en-US"/>
              <a:pPr>
                <a:defRPr/>
              </a:pPr>
              <a:t>10/22/2014</a:t>
            </a:fld>
            <a:endParaRPr lang="en-US"/>
          </a:p>
        </p:txBody>
      </p:sp>
      <p:sp>
        <p:nvSpPr>
          <p:cNvPr id="10" name="Footer Placeholder 7"/>
          <p:cNvSpPr>
            <a:spLocks noGrp="1"/>
          </p:cNvSpPr>
          <p:nvPr>
            <p:ph type="ftr" sz="quarter" idx="11"/>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3" name="Rectangle 12"/>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0595027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735012"/>
          </a:xfr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atin typeface="Times New Roman" pitchFamily="18" charset="0"/>
              </a:defRPr>
            </a:lvl1pPr>
          </a:lstStyle>
          <a:p>
            <a:pPr>
              <a:defRPr/>
            </a:pPr>
            <a:fld id="{DE6113AF-DDC6-43E4-892E-269375970251}" type="datetime1">
              <a:rPr lang="en-US"/>
              <a:pPr>
                <a:defRPr/>
              </a:pPr>
              <a:t>10/22/2014</a:t>
            </a:fld>
            <a:endParaRPr lang="en-US"/>
          </a:p>
        </p:txBody>
      </p:sp>
      <p:sp>
        <p:nvSpPr>
          <p:cNvPr id="8" name="Footer Placeholder 5"/>
          <p:cNvSpPr>
            <a:spLocks noGrp="1"/>
          </p:cNvSpPr>
          <p:nvPr>
            <p:ph type="ftr" sz="quarter" idx="16"/>
          </p:nvPr>
        </p:nvSpPr>
        <p:spPr/>
        <p:txBody>
          <a:bodyPr/>
          <a:lstStyle>
            <a:lvl1pPr eaLnBrk="0" hangingPunct="0">
              <a:defRPr/>
            </a:lvl1pPr>
          </a:lstStyle>
          <a:p>
            <a:pPr>
              <a:defRPr/>
            </a:pPr>
            <a:endParaRPr lang="en-US"/>
          </a:p>
        </p:txBody>
      </p:sp>
      <p:sp>
        <p:nvSpPr>
          <p:cNvPr id="10" name="Rectangle 9"/>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Rectangle 10"/>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2"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8193639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pPr>
              <a:defRPr/>
            </a:pPr>
            <a:fld id="{E9F6D8BD-6F6A-434F-8DB4-603E1BFEC786}" type="datetime1">
              <a:rPr lang="en-US"/>
              <a:pPr>
                <a:defRPr/>
              </a:pPr>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pPr>
              <a:defRPr/>
            </a:pPr>
            <a:endParaRPr lang="en-US"/>
          </a:p>
        </p:txBody>
      </p:sp>
      <p:sp>
        <p:nvSpPr>
          <p:cNvPr id="12" name="Rectangle 11"/>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4" name="Rectangle 13"/>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535705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defRPr/>
            </a:pPr>
            <a:r>
              <a:rPr lang="en-US" sz="3600" b="1" dirty="0" smtClean="0">
                <a:solidFill>
                  <a:schemeClr val="accent1">
                    <a:lumMod val="75000"/>
                  </a:schemeClr>
                </a:solidFill>
                <a:latin typeface="Rockwell" charset="0"/>
                <a:cs typeface="+mn-cs"/>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atin typeface="Times New Roman" pitchFamily="18" charset="0"/>
              </a:defRPr>
            </a:lvl1pPr>
          </a:lstStyle>
          <a:p>
            <a:fld id="{749FA6A0-A375-45E9-B660-A01BB09BBBF2}" type="datetimeFigureOut">
              <a:rPr lang="en-US" smtClean="0"/>
              <a:t>10/22/2014</a:t>
            </a:fld>
            <a:endParaRPr lang="en-US"/>
          </a:p>
        </p:txBody>
      </p:sp>
      <p:sp>
        <p:nvSpPr>
          <p:cNvPr id="9" name="Footer Placeholder 5"/>
          <p:cNvSpPr>
            <a:spLocks noGrp="1"/>
          </p:cNvSpPr>
          <p:nvPr>
            <p:ph type="ftr" sz="quarter" idx="18"/>
          </p:nvPr>
        </p:nvSpPr>
        <p:spPr/>
        <p:txBody>
          <a:bodyPr/>
          <a:lstStyle>
            <a:lvl1pPr eaLnBrk="0" hangingPunct="0">
              <a:defRPr/>
            </a:lvl1pPr>
          </a:lstStyle>
          <a:p>
            <a:endParaRPr lang="en-US"/>
          </a:p>
        </p:txBody>
      </p:sp>
      <p:sp>
        <p:nvSpPr>
          <p:cNvPr id="12" name="Rectangle 11"/>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14" name="Rectangle 13"/>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15"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fld id="{9B75F578-5F9E-4C03-99E8-5927A6DA6079}" type="slidenum">
              <a:rPr lang="en-US" smtClean="0"/>
              <a:t>‹#›</a:t>
            </a:fld>
            <a:endParaRPr lang="en-US"/>
          </a:p>
        </p:txBody>
      </p:sp>
    </p:spTree>
    <p:extLst>
      <p:ext uri="{BB962C8B-B14F-4D97-AF65-F5344CB8AC3E}">
        <p14:creationId xmlns:p14="http://schemas.microsoft.com/office/powerpoint/2010/main" val="407744868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598487"/>
          </a:xfr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atin typeface="Times New Roman" pitchFamily="18" charset="0"/>
              </a:defRPr>
            </a:lvl1pPr>
          </a:lstStyle>
          <a:p>
            <a:pPr>
              <a:defRPr/>
            </a:pPr>
            <a:fld id="{13BF1EC9-53E6-4AD8-8E16-0C0495C1687C}" type="datetime1">
              <a:rPr lang="en-US"/>
              <a:pPr>
                <a:defRPr/>
              </a:pPr>
              <a:t>10/22/2014</a:t>
            </a:fld>
            <a:endParaRPr lang="en-US"/>
          </a:p>
        </p:txBody>
      </p:sp>
      <p:sp>
        <p:nvSpPr>
          <p:cNvPr id="10" name="Footer Placeholder 5"/>
          <p:cNvSpPr>
            <a:spLocks noGrp="1"/>
          </p:cNvSpPr>
          <p:nvPr>
            <p:ph type="ftr" sz="quarter" idx="20"/>
          </p:nvPr>
        </p:nvSpPr>
        <p:spPr/>
        <p:txBody>
          <a:bodyPr/>
          <a:lstStyle>
            <a:lvl1pPr eaLnBrk="0" hangingPunct="0">
              <a:defRPr/>
            </a:lvl1pPr>
          </a:lstStyle>
          <a:p>
            <a:pPr>
              <a:defRPr/>
            </a:pPr>
            <a:endParaRPr lang="en-US"/>
          </a:p>
        </p:txBody>
      </p:sp>
      <p:sp>
        <p:nvSpPr>
          <p:cNvPr id="13" name="Rectangle 12"/>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7" name="Rectangle 16"/>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8"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9723251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498475" y="228600"/>
            <a:ext cx="7556500" cy="696912"/>
          </a:xfrm>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atin typeface="Times New Roman" pitchFamily="18" charset="0"/>
              </a:defRPr>
            </a:lvl1pPr>
          </a:lstStyle>
          <a:p>
            <a:pPr>
              <a:defRPr/>
            </a:pPr>
            <a:fld id="{18C3D913-86CC-4EB7-B874-C30405742204}" type="datetime1">
              <a:rPr lang="en-US"/>
              <a:pPr>
                <a:defRPr/>
              </a:pPr>
              <a:t>10/22/2014</a:t>
            </a:fld>
            <a:endParaRPr lang="en-US"/>
          </a:p>
        </p:txBody>
      </p:sp>
      <p:sp>
        <p:nvSpPr>
          <p:cNvPr id="6" name="Footer Placeholder 3"/>
          <p:cNvSpPr>
            <a:spLocks noGrp="1"/>
          </p:cNvSpPr>
          <p:nvPr>
            <p:ph type="ftr" sz="quarter" idx="11"/>
          </p:nvPr>
        </p:nvSpPr>
        <p:spPr/>
        <p:txBody>
          <a:bodyPr/>
          <a:lstStyle>
            <a:lvl1pPr eaLnBrk="0" hangingPunct="0">
              <a:defRPr/>
            </a:lvl1pPr>
          </a:lstStyle>
          <a:p>
            <a:pPr>
              <a:defRPr/>
            </a:pPr>
            <a:endParaRPr lang="en-US"/>
          </a:p>
        </p:txBody>
      </p:sp>
      <p:sp>
        <p:nvSpPr>
          <p:cNvPr id="8" name="Rectangle 7"/>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Rectangle 8"/>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1351788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eaLnBrk="0" hangingPunct="0">
              <a:defRPr>
                <a:latin typeface="Times New Roman" pitchFamily="18" charset="0"/>
              </a:defRPr>
            </a:lvl1pPr>
          </a:lstStyle>
          <a:p>
            <a:pPr>
              <a:defRPr/>
            </a:pPr>
            <a:fld id="{BAF89875-41FA-4934-8AB4-D9C8205A72A8}" type="datetime1">
              <a:rPr lang="en-US"/>
              <a:pPr>
                <a:defRPr/>
              </a:pPr>
              <a:t>10/22/2014</a:t>
            </a:fld>
            <a:endParaRPr 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3"/>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2DA3B6E-AAFE-45CE-9A31-8EEBDA239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9656073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D0729E17-3AF3-4879-BA57-CAB0A3079BA5}" type="datetime1">
              <a:rPr lang="en-US"/>
              <a:pPr>
                <a:defRPr/>
              </a:pPr>
              <a:t>10/22/2014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63735040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atin typeface="Times New Roman" pitchFamily="18" charset="0"/>
              </a:defRPr>
            </a:lvl1pPr>
          </a:lstStyle>
          <a:p>
            <a:pPr>
              <a:defRPr/>
            </a:pPr>
            <a:fld id="{B2C5C230-B44C-4CE8-8BD8-56FA2507557F}" type="datetime1">
              <a:rPr lang="en-US"/>
              <a:pPr>
                <a:defRPr/>
              </a:pPr>
              <a:t>10/22/2014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a:defRPr/>
            </a:pPr>
            <a:endParaRPr lang="en-US"/>
          </a:p>
        </p:txBody>
      </p:sp>
      <p:sp>
        <p:nvSpPr>
          <p:cNvPr id="9"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3E38B550-3509-4EF6-8AC2-3C4149945F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1259902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eaLnBrk="0" hangingPunct="0">
              <a:defRPr>
                <a:latin typeface="Times New Roman" pitchFamily="18" charset="0"/>
              </a:defRPr>
            </a:lvl1pPr>
          </a:lstStyle>
          <a:p>
            <a:pPr>
              <a:defRPr/>
            </a:pPr>
            <a:fld id="{0544DD5D-823D-4B10-98F5-893A36F3E29C}" type="datetime1">
              <a:rPr lang="en-US"/>
              <a:pPr>
                <a:defRPr/>
              </a:pPr>
              <a:t>10/22/2014</a:t>
            </a:fld>
            <a:endParaRPr lang="en-US"/>
          </a:p>
        </p:txBody>
      </p:sp>
      <p:sp>
        <p:nvSpPr>
          <p:cNvPr id="9" name="Footer Placeholder 5"/>
          <p:cNvSpPr>
            <a:spLocks noGrp="1"/>
          </p:cNvSpPr>
          <p:nvPr>
            <p:ph type="ftr" sz="quarter" idx="11"/>
          </p:nvPr>
        </p:nvSpPr>
        <p:spPr/>
        <p:txBody>
          <a:bodyPr/>
          <a:lstStyle>
            <a:lvl1pPr eaLnBrk="0" hangingPunct="0">
              <a:defRPr/>
            </a:lvl1pPr>
          </a:lstStyle>
          <a:p>
            <a:pPr>
              <a:defRPr/>
            </a:pPr>
            <a:endParaRPr lang="en-US"/>
          </a:p>
        </p:txBody>
      </p:sp>
      <p:sp>
        <p:nvSpPr>
          <p:cNvPr id="10" name="Slide Number Placeholder 6"/>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8CD68B-8720-4E3C-A763-AD45D6F7E9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2209604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latin typeface="Times New Roman" pitchFamily="18" charset="0"/>
              </a:defRPr>
            </a:lvl1pPr>
          </a:lstStyle>
          <a:p>
            <a:pPr>
              <a:defRPr/>
            </a:pPr>
            <a:fld id="{FBCFCE82-7A5D-40C2-B283-B207A02F9AAA}" type="datetime1">
              <a:rPr lang="en-US"/>
              <a:pPr>
                <a:defRPr/>
              </a:pPr>
              <a:t>10/22/2014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75B9AF1-F1DE-47CC-9E35-34C71592AD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96290088"/>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5400" b="1" dirty="0" smtClean="0">
                <a:solidFill>
                  <a:srgbClr val="203C5A">
                    <a:lumMod val="75000"/>
                  </a:srgbClr>
                </a:solidFill>
                <a:latin typeface="Rockwell"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latin typeface="Times New Roman" pitchFamily="18" charset="0"/>
              </a:defRPr>
            </a:lvl1pPr>
          </a:lstStyle>
          <a:p>
            <a:pPr>
              <a:defRPr/>
            </a:pPr>
            <a:fld id="{059F29C3-10C9-4C72-9CA8-95689D98A6FC}" type="datetime1">
              <a:rPr lang="en-US"/>
              <a:pPr>
                <a:defRPr/>
              </a:pPr>
              <a:t>10/22/2014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a:defRPr/>
            </a:pPr>
            <a:endParaRPr lang="en-US"/>
          </a:p>
        </p:txBody>
      </p:sp>
      <p:sp>
        <p:nvSpPr>
          <p:cNvPr id="16" name="Slide Number Placeholder 6"/>
          <p:cNvSpPr>
            <a:spLocks noGrp="1"/>
          </p:cNvSpPr>
          <p:nvPr>
            <p:ph type="sldNum" sz="quarter" idx="18"/>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6B0C0466-7361-4A51-A33E-334D155F95F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2493635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b="1" smtClean="0">
                <a:solidFill>
                  <a:srgbClr val="B870B8"/>
                </a:solidFill>
                <a:latin typeface="Rockwell"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atin typeface="Times New Roman" pitchFamily="18" charset="0"/>
              </a:defRPr>
            </a:lvl1pPr>
          </a:lstStyle>
          <a:p>
            <a:pPr>
              <a:defRPr/>
            </a:pPr>
            <a:fld id="{3786517B-EDCE-426D-A77F-661950A7D6A2}" type="datetime1">
              <a:rPr lang="en-US"/>
              <a:pPr>
                <a:defRPr/>
              </a:pPr>
              <a:t>10/22/2014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a:defRPr/>
            </a:pPr>
            <a:endParaRPr lang="en-US"/>
          </a:p>
        </p:txBody>
      </p:sp>
      <p:sp>
        <p:nvSpPr>
          <p:cNvPr id="11" name="Slide Number Placeholder 6"/>
          <p:cNvSpPr>
            <a:spLocks noGrp="1"/>
          </p:cNvSpPr>
          <p:nvPr>
            <p:ph type="sldNum" sz="quarter" idx="17"/>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D048FF1D-AF0D-4049-BE14-BD9265DAC95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3548770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defTabSz="457200">
              <a:defRPr sz="2400">
                <a:solidFill>
                  <a:schemeClr val="tx1"/>
                </a:solidFill>
                <a:latin typeface="Times New Roman" pitchFamily="18" charset="0"/>
                <a:ea typeface="ＭＳ Ｐゴシック" charset="-128"/>
              </a:defRPr>
            </a:lvl1pPr>
            <a:lvl2pPr marL="37931725" indent="-37474525" defTabSz="457200">
              <a:defRPr sz="2400">
                <a:solidFill>
                  <a:schemeClr val="tx1"/>
                </a:solidFill>
                <a:latin typeface="Times New Roman" pitchFamily="18" charset="0"/>
                <a:ea typeface="ＭＳ Ｐゴシック" charset="-128"/>
              </a:defRPr>
            </a:lvl2pPr>
            <a:lvl3pPr>
              <a:defRPr sz="2400">
                <a:solidFill>
                  <a:schemeClr val="tx1"/>
                </a:solidFill>
                <a:latin typeface="Times New Roman" pitchFamily="18" charset="0"/>
                <a:ea typeface="ＭＳ Ｐゴシック" charset="-128"/>
              </a:defRPr>
            </a:lvl3pPr>
            <a:lvl4pPr>
              <a:defRPr sz="2400">
                <a:solidFill>
                  <a:schemeClr val="tx1"/>
                </a:solidFill>
                <a:latin typeface="Times New Roman" pitchFamily="18" charset="0"/>
                <a:ea typeface="ＭＳ Ｐゴシック" charset="-128"/>
              </a:defRPr>
            </a:lvl4pPr>
            <a:lvl5pPr>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fontAlgn="base">
              <a:spcBef>
                <a:spcPct val="0"/>
              </a:spcBef>
              <a:spcAft>
                <a:spcPct val="0"/>
              </a:spcAft>
              <a:defRPr/>
            </a:pPr>
            <a:r>
              <a:rPr lang="en-US" sz="3600" b="1" dirty="0" smtClean="0">
                <a:solidFill>
                  <a:srgbClr val="203C5A">
                    <a:lumMod val="75000"/>
                  </a:srgbClr>
                </a:solidFill>
                <a:latin typeface="Rockwell"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atin typeface="Times New Roman" pitchFamily="18" charset="0"/>
              </a:defRPr>
            </a:lvl1pPr>
          </a:lstStyle>
          <a:p>
            <a:pPr>
              <a:defRPr/>
            </a:pPr>
            <a:fld id="{CB4402FB-56FF-48BB-A730-74C411477FF2}" type="datetime1">
              <a:rPr lang="en-US"/>
              <a:pPr>
                <a:defRPr/>
              </a:pPr>
              <a:t>10/22/2014</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Rectangle 8"/>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0" name="Rectangle 9"/>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11" name="Slide Number Placeholder 5"/>
          <p:cNvSpPr>
            <a:spLocks noGrp="1"/>
          </p:cNvSpPr>
          <p:nvPr>
            <p:ph type="sldNum" sz="quarter" idx="12"/>
          </p:nvPr>
        </p:nvSpPr>
        <p:spPr>
          <a:xfrm>
            <a:off x="8305800" y="242888"/>
            <a:ext cx="554038" cy="365125"/>
          </a:xfrm>
          <a:prstGeom prst="rect">
            <a:avLst/>
          </a:prstGeom>
        </p:spPr>
        <p:txBody>
          <a:bodyPr/>
          <a:lstStyle>
            <a:lvl1pPr eaLnBrk="0" hangingPunct="0">
              <a:defRPr>
                <a:latin typeface="Times New Roman" pitchFamily="18" charset="0"/>
              </a:defRPr>
            </a:lvl1pPr>
          </a:lstStyle>
          <a:p>
            <a:pPr>
              <a:defRPr/>
            </a:pPr>
            <a:fld id="{1C4A2245-6785-4A79-AF52-0CBACAD1EC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995500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 Type="http://schemas.openxmlformats.org/officeDocument/2006/relationships/slideLayout" Target="../slideLayouts/slideLayout183.xml"/><Relationship Id="rId21" Type="http://schemas.openxmlformats.org/officeDocument/2006/relationships/theme" Target="../theme/theme10.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3" Type="http://schemas.openxmlformats.org/officeDocument/2006/relationships/slideLayout" Target="../slideLayouts/slideLayout203.xml"/><Relationship Id="rId21" Type="http://schemas.openxmlformats.org/officeDocument/2006/relationships/theme" Target="../theme/theme11.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3" Type="http://schemas.openxmlformats.org/officeDocument/2006/relationships/slideLayout" Target="../slideLayouts/slideLayout223.xml"/><Relationship Id="rId21" Type="http://schemas.openxmlformats.org/officeDocument/2006/relationships/theme" Target="../theme/theme12.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20" Type="http://schemas.openxmlformats.org/officeDocument/2006/relationships/slideLayout" Target="../slideLayouts/slideLayout240.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10" Type="http://schemas.openxmlformats.org/officeDocument/2006/relationships/slideLayout" Target="../slideLayouts/slideLayout230.xml"/><Relationship Id="rId19" Type="http://schemas.openxmlformats.org/officeDocument/2006/relationships/slideLayout" Target="../slideLayouts/slideLayout239.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3" Type="http://schemas.openxmlformats.org/officeDocument/2006/relationships/slideLayout" Target="../slideLayouts/slideLayout243.xml"/><Relationship Id="rId21" Type="http://schemas.openxmlformats.org/officeDocument/2006/relationships/theme" Target="../theme/theme1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slideLayout" Target="../slideLayouts/slideLayout273.xml"/><Relationship Id="rId18" Type="http://schemas.openxmlformats.org/officeDocument/2006/relationships/slideLayout" Target="../slideLayouts/slideLayout278.xml"/><Relationship Id="rId3" Type="http://schemas.openxmlformats.org/officeDocument/2006/relationships/slideLayout" Target="../slideLayouts/slideLayout263.xml"/><Relationship Id="rId21" Type="http://schemas.openxmlformats.org/officeDocument/2006/relationships/theme" Target="../theme/theme14.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17" Type="http://schemas.openxmlformats.org/officeDocument/2006/relationships/slideLayout" Target="../slideLayouts/slideLayout277.xml"/><Relationship Id="rId2" Type="http://schemas.openxmlformats.org/officeDocument/2006/relationships/slideLayout" Target="../slideLayouts/slideLayout262.xml"/><Relationship Id="rId16" Type="http://schemas.openxmlformats.org/officeDocument/2006/relationships/slideLayout" Target="../slideLayouts/slideLayout276.xml"/><Relationship Id="rId20" Type="http://schemas.openxmlformats.org/officeDocument/2006/relationships/slideLayout" Target="../slideLayouts/slideLayout280.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5" Type="http://schemas.openxmlformats.org/officeDocument/2006/relationships/slideLayout" Target="../slideLayouts/slideLayout275.xml"/><Relationship Id="rId10" Type="http://schemas.openxmlformats.org/officeDocument/2006/relationships/slideLayout" Target="../slideLayouts/slideLayout270.xml"/><Relationship Id="rId19" Type="http://schemas.openxmlformats.org/officeDocument/2006/relationships/slideLayout" Target="../slideLayouts/slideLayout279.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slideLayout" Target="../slideLayouts/slideLayout27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slideLayout" Target="../slideLayouts/slideLayout293.xml"/><Relationship Id="rId18" Type="http://schemas.openxmlformats.org/officeDocument/2006/relationships/slideLayout" Target="../slideLayouts/slideLayout298.xml"/><Relationship Id="rId3" Type="http://schemas.openxmlformats.org/officeDocument/2006/relationships/slideLayout" Target="../slideLayouts/slideLayout283.xml"/><Relationship Id="rId21" Type="http://schemas.openxmlformats.org/officeDocument/2006/relationships/theme" Target="../theme/theme15.xml"/><Relationship Id="rId7" Type="http://schemas.openxmlformats.org/officeDocument/2006/relationships/slideLayout" Target="../slideLayouts/slideLayout287.xml"/><Relationship Id="rId12" Type="http://schemas.openxmlformats.org/officeDocument/2006/relationships/slideLayout" Target="../slideLayouts/slideLayout292.xml"/><Relationship Id="rId17" Type="http://schemas.openxmlformats.org/officeDocument/2006/relationships/slideLayout" Target="../slideLayouts/slideLayout297.xml"/><Relationship Id="rId2" Type="http://schemas.openxmlformats.org/officeDocument/2006/relationships/slideLayout" Target="../slideLayouts/slideLayout282.xml"/><Relationship Id="rId16" Type="http://schemas.openxmlformats.org/officeDocument/2006/relationships/slideLayout" Target="../slideLayouts/slideLayout296.xml"/><Relationship Id="rId20" Type="http://schemas.openxmlformats.org/officeDocument/2006/relationships/slideLayout" Target="../slideLayouts/slideLayout300.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5" Type="http://schemas.openxmlformats.org/officeDocument/2006/relationships/slideLayout" Target="../slideLayouts/slideLayout295.xml"/><Relationship Id="rId10" Type="http://schemas.openxmlformats.org/officeDocument/2006/relationships/slideLayout" Target="../slideLayouts/slideLayout290.xml"/><Relationship Id="rId19" Type="http://schemas.openxmlformats.org/officeDocument/2006/relationships/slideLayout" Target="../slideLayouts/slideLayout299.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slideLayout" Target="../slideLayouts/slideLayout313.xml"/><Relationship Id="rId18" Type="http://schemas.openxmlformats.org/officeDocument/2006/relationships/slideLayout" Target="../slideLayouts/slideLayout318.xml"/><Relationship Id="rId3" Type="http://schemas.openxmlformats.org/officeDocument/2006/relationships/slideLayout" Target="../slideLayouts/slideLayout303.xml"/><Relationship Id="rId21" Type="http://schemas.openxmlformats.org/officeDocument/2006/relationships/theme" Target="../theme/theme16.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17" Type="http://schemas.openxmlformats.org/officeDocument/2006/relationships/slideLayout" Target="../slideLayouts/slideLayout317.xml"/><Relationship Id="rId2" Type="http://schemas.openxmlformats.org/officeDocument/2006/relationships/slideLayout" Target="../slideLayouts/slideLayout302.xml"/><Relationship Id="rId16" Type="http://schemas.openxmlformats.org/officeDocument/2006/relationships/slideLayout" Target="../slideLayouts/slideLayout316.xml"/><Relationship Id="rId20" Type="http://schemas.openxmlformats.org/officeDocument/2006/relationships/slideLayout" Target="../slideLayouts/slideLayout320.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5" Type="http://schemas.openxmlformats.org/officeDocument/2006/relationships/slideLayout" Target="../slideLayouts/slideLayout315.xml"/><Relationship Id="rId10" Type="http://schemas.openxmlformats.org/officeDocument/2006/relationships/slideLayout" Target="../slideLayouts/slideLayout310.xml"/><Relationship Id="rId19" Type="http://schemas.openxmlformats.org/officeDocument/2006/relationships/slideLayout" Target="../slideLayouts/slideLayout319.xml"/><Relationship Id="rId4" Type="http://schemas.openxmlformats.org/officeDocument/2006/relationships/slideLayout" Target="../slideLayouts/slideLayout304.xml"/><Relationship Id="rId9" Type="http://schemas.openxmlformats.org/officeDocument/2006/relationships/slideLayout" Target="../slideLayouts/slideLayout309.xml"/><Relationship Id="rId14" Type="http://schemas.openxmlformats.org/officeDocument/2006/relationships/slideLayout" Target="../slideLayouts/slideLayout31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28.xml"/><Relationship Id="rId13" Type="http://schemas.openxmlformats.org/officeDocument/2006/relationships/slideLayout" Target="../slideLayouts/slideLayout333.xml"/><Relationship Id="rId18" Type="http://schemas.openxmlformats.org/officeDocument/2006/relationships/slideLayout" Target="../slideLayouts/slideLayout338.xml"/><Relationship Id="rId3" Type="http://schemas.openxmlformats.org/officeDocument/2006/relationships/slideLayout" Target="../slideLayouts/slideLayout323.xml"/><Relationship Id="rId21" Type="http://schemas.openxmlformats.org/officeDocument/2006/relationships/theme" Target="../theme/theme17.xml"/><Relationship Id="rId7" Type="http://schemas.openxmlformats.org/officeDocument/2006/relationships/slideLayout" Target="../slideLayouts/slideLayout327.xml"/><Relationship Id="rId12" Type="http://schemas.openxmlformats.org/officeDocument/2006/relationships/slideLayout" Target="../slideLayouts/slideLayout332.xml"/><Relationship Id="rId17" Type="http://schemas.openxmlformats.org/officeDocument/2006/relationships/slideLayout" Target="../slideLayouts/slideLayout337.xml"/><Relationship Id="rId2" Type="http://schemas.openxmlformats.org/officeDocument/2006/relationships/slideLayout" Target="../slideLayouts/slideLayout322.xml"/><Relationship Id="rId16" Type="http://schemas.openxmlformats.org/officeDocument/2006/relationships/slideLayout" Target="../slideLayouts/slideLayout336.xml"/><Relationship Id="rId20" Type="http://schemas.openxmlformats.org/officeDocument/2006/relationships/slideLayout" Target="../slideLayouts/slideLayout340.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5" Type="http://schemas.openxmlformats.org/officeDocument/2006/relationships/slideLayout" Target="../slideLayouts/slideLayout335.xml"/><Relationship Id="rId10" Type="http://schemas.openxmlformats.org/officeDocument/2006/relationships/slideLayout" Target="../slideLayouts/slideLayout330.xml"/><Relationship Id="rId19" Type="http://schemas.openxmlformats.org/officeDocument/2006/relationships/slideLayout" Target="../slideLayouts/slideLayout339.xml"/><Relationship Id="rId4" Type="http://schemas.openxmlformats.org/officeDocument/2006/relationships/slideLayout" Target="../slideLayouts/slideLayout324.xml"/><Relationship Id="rId9" Type="http://schemas.openxmlformats.org/officeDocument/2006/relationships/slideLayout" Target="../slideLayouts/slideLayout329.xml"/><Relationship Id="rId14" Type="http://schemas.openxmlformats.org/officeDocument/2006/relationships/slideLayout" Target="../slideLayouts/slideLayout33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48.xml"/><Relationship Id="rId13" Type="http://schemas.openxmlformats.org/officeDocument/2006/relationships/slideLayout" Target="../slideLayouts/slideLayout353.xml"/><Relationship Id="rId18" Type="http://schemas.openxmlformats.org/officeDocument/2006/relationships/slideLayout" Target="../slideLayouts/slideLayout358.xml"/><Relationship Id="rId3" Type="http://schemas.openxmlformats.org/officeDocument/2006/relationships/slideLayout" Target="../slideLayouts/slideLayout343.xml"/><Relationship Id="rId21" Type="http://schemas.openxmlformats.org/officeDocument/2006/relationships/theme" Target="../theme/theme18.xml"/><Relationship Id="rId7" Type="http://schemas.openxmlformats.org/officeDocument/2006/relationships/slideLayout" Target="../slideLayouts/slideLayout347.xml"/><Relationship Id="rId12" Type="http://schemas.openxmlformats.org/officeDocument/2006/relationships/slideLayout" Target="../slideLayouts/slideLayout352.xml"/><Relationship Id="rId17" Type="http://schemas.openxmlformats.org/officeDocument/2006/relationships/slideLayout" Target="../slideLayouts/slideLayout357.xml"/><Relationship Id="rId2" Type="http://schemas.openxmlformats.org/officeDocument/2006/relationships/slideLayout" Target="../slideLayouts/slideLayout342.xml"/><Relationship Id="rId16" Type="http://schemas.openxmlformats.org/officeDocument/2006/relationships/slideLayout" Target="../slideLayouts/slideLayout356.xml"/><Relationship Id="rId20" Type="http://schemas.openxmlformats.org/officeDocument/2006/relationships/slideLayout" Target="../slideLayouts/slideLayout360.xml"/><Relationship Id="rId1" Type="http://schemas.openxmlformats.org/officeDocument/2006/relationships/slideLayout" Target="../slideLayouts/slideLayout341.xml"/><Relationship Id="rId6" Type="http://schemas.openxmlformats.org/officeDocument/2006/relationships/slideLayout" Target="../slideLayouts/slideLayout346.xml"/><Relationship Id="rId11" Type="http://schemas.openxmlformats.org/officeDocument/2006/relationships/slideLayout" Target="../slideLayouts/slideLayout351.xml"/><Relationship Id="rId5" Type="http://schemas.openxmlformats.org/officeDocument/2006/relationships/slideLayout" Target="../slideLayouts/slideLayout345.xml"/><Relationship Id="rId15" Type="http://schemas.openxmlformats.org/officeDocument/2006/relationships/slideLayout" Target="../slideLayouts/slideLayout355.xml"/><Relationship Id="rId10" Type="http://schemas.openxmlformats.org/officeDocument/2006/relationships/slideLayout" Target="../slideLayouts/slideLayout350.xml"/><Relationship Id="rId19" Type="http://schemas.openxmlformats.org/officeDocument/2006/relationships/slideLayout" Target="../slideLayouts/slideLayout359.xml"/><Relationship Id="rId4" Type="http://schemas.openxmlformats.org/officeDocument/2006/relationships/slideLayout" Target="../slideLayouts/slideLayout344.xml"/><Relationship Id="rId9" Type="http://schemas.openxmlformats.org/officeDocument/2006/relationships/slideLayout" Target="../slideLayouts/slideLayout349.xml"/><Relationship Id="rId14" Type="http://schemas.openxmlformats.org/officeDocument/2006/relationships/slideLayout" Target="../slideLayouts/slideLayout35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slideLayout" Target="../slideLayouts/slideLayout373.xml"/><Relationship Id="rId18" Type="http://schemas.openxmlformats.org/officeDocument/2006/relationships/slideLayout" Target="../slideLayouts/slideLayout378.xml"/><Relationship Id="rId3" Type="http://schemas.openxmlformats.org/officeDocument/2006/relationships/slideLayout" Target="../slideLayouts/slideLayout363.xml"/><Relationship Id="rId21" Type="http://schemas.openxmlformats.org/officeDocument/2006/relationships/theme" Target="../theme/theme19.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17" Type="http://schemas.openxmlformats.org/officeDocument/2006/relationships/slideLayout" Target="../slideLayouts/slideLayout377.xml"/><Relationship Id="rId2" Type="http://schemas.openxmlformats.org/officeDocument/2006/relationships/slideLayout" Target="../slideLayouts/slideLayout362.xml"/><Relationship Id="rId16" Type="http://schemas.openxmlformats.org/officeDocument/2006/relationships/slideLayout" Target="../slideLayouts/slideLayout376.xml"/><Relationship Id="rId20" Type="http://schemas.openxmlformats.org/officeDocument/2006/relationships/slideLayout" Target="../slideLayouts/slideLayout380.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5" Type="http://schemas.openxmlformats.org/officeDocument/2006/relationships/slideLayout" Target="../slideLayouts/slideLayout375.xml"/><Relationship Id="rId10" Type="http://schemas.openxmlformats.org/officeDocument/2006/relationships/slideLayout" Target="../slideLayouts/slideLayout370.xml"/><Relationship Id="rId19" Type="http://schemas.openxmlformats.org/officeDocument/2006/relationships/slideLayout" Target="../slideLayouts/slideLayout379.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slideLayout" Target="../slideLayouts/slideLayout3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88.xml"/><Relationship Id="rId13" Type="http://schemas.openxmlformats.org/officeDocument/2006/relationships/slideLayout" Target="../slideLayouts/slideLayout393.xml"/><Relationship Id="rId18" Type="http://schemas.openxmlformats.org/officeDocument/2006/relationships/slideLayout" Target="../slideLayouts/slideLayout398.xml"/><Relationship Id="rId3" Type="http://schemas.openxmlformats.org/officeDocument/2006/relationships/slideLayout" Target="../slideLayouts/slideLayout383.xml"/><Relationship Id="rId21" Type="http://schemas.openxmlformats.org/officeDocument/2006/relationships/theme" Target="../theme/theme20.xml"/><Relationship Id="rId7" Type="http://schemas.openxmlformats.org/officeDocument/2006/relationships/slideLayout" Target="../slideLayouts/slideLayout387.xml"/><Relationship Id="rId12" Type="http://schemas.openxmlformats.org/officeDocument/2006/relationships/slideLayout" Target="../slideLayouts/slideLayout392.xml"/><Relationship Id="rId17" Type="http://schemas.openxmlformats.org/officeDocument/2006/relationships/slideLayout" Target="../slideLayouts/slideLayout397.xml"/><Relationship Id="rId2" Type="http://schemas.openxmlformats.org/officeDocument/2006/relationships/slideLayout" Target="../slideLayouts/slideLayout382.xml"/><Relationship Id="rId16" Type="http://schemas.openxmlformats.org/officeDocument/2006/relationships/slideLayout" Target="../slideLayouts/slideLayout396.xml"/><Relationship Id="rId20" Type="http://schemas.openxmlformats.org/officeDocument/2006/relationships/slideLayout" Target="../slideLayouts/slideLayout400.xml"/><Relationship Id="rId1" Type="http://schemas.openxmlformats.org/officeDocument/2006/relationships/slideLayout" Target="../slideLayouts/slideLayout381.xml"/><Relationship Id="rId6" Type="http://schemas.openxmlformats.org/officeDocument/2006/relationships/slideLayout" Target="../slideLayouts/slideLayout386.xml"/><Relationship Id="rId11" Type="http://schemas.openxmlformats.org/officeDocument/2006/relationships/slideLayout" Target="../slideLayouts/slideLayout391.xml"/><Relationship Id="rId5" Type="http://schemas.openxmlformats.org/officeDocument/2006/relationships/slideLayout" Target="../slideLayouts/slideLayout385.xml"/><Relationship Id="rId15" Type="http://schemas.openxmlformats.org/officeDocument/2006/relationships/slideLayout" Target="../slideLayouts/slideLayout395.xml"/><Relationship Id="rId10" Type="http://schemas.openxmlformats.org/officeDocument/2006/relationships/slideLayout" Target="../slideLayouts/slideLayout390.xml"/><Relationship Id="rId19" Type="http://schemas.openxmlformats.org/officeDocument/2006/relationships/slideLayout" Target="../slideLayouts/slideLayout399.xml"/><Relationship Id="rId4" Type="http://schemas.openxmlformats.org/officeDocument/2006/relationships/slideLayout" Target="../slideLayouts/slideLayout384.xml"/><Relationship Id="rId9" Type="http://schemas.openxmlformats.org/officeDocument/2006/relationships/slideLayout" Target="../slideLayouts/slideLayout389.xml"/><Relationship Id="rId14" Type="http://schemas.openxmlformats.org/officeDocument/2006/relationships/slideLayout" Target="../slideLayouts/slideLayout39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08.xml"/><Relationship Id="rId13" Type="http://schemas.openxmlformats.org/officeDocument/2006/relationships/slideLayout" Target="../slideLayouts/slideLayout413.xml"/><Relationship Id="rId18" Type="http://schemas.openxmlformats.org/officeDocument/2006/relationships/slideLayout" Target="../slideLayouts/slideLayout418.xml"/><Relationship Id="rId3" Type="http://schemas.openxmlformats.org/officeDocument/2006/relationships/slideLayout" Target="../slideLayouts/slideLayout403.xml"/><Relationship Id="rId21" Type="http://schemas.openxmlformats.org/officeDocument/2006/relationships/theme" Target="../theme/theme21.xml"/><Relationship Id="rId7" Type="http://schemas.openxmlformats.org/officeDocument/2006/relationships/slideLayout" Target="../slideLayouts/slideLayout407.xml"/><Relationship Id="rId12" Type="http://schemas.openxmlformats.org/officeDocument/2006/relationships/slideLayout" Target="../slideLayouts/slideLayout412.xml"/><Relationship Id="rId17" Type="http://schemas.openxmlformats.org/officeDocument/2006/relationships/slideLayout" Target="../slideLayouts/slideLayout417.xml"/><Relationship Id="rId2" Type="http://schemas.openxmlformats.org/officeDocument/2006/relationships/slideLayout" Target="../slideLayouts/slideLayout402.xml"/><Relationship Id="rId16" Type="http://schemas.openxmlformats.org/officeDocument/2006/relationships/slideLayout" Target="../slideLayouts/slideLayout416.xml"/><Relationship Id="rId20" Type="http://schemas.openxmlformats.org/officeDocument/2006/relationships/slideLayout" Target="../slideLayouts/slideLayout420.xml"/><Relationship Id="rId1" Type="http://schemas.openxmlformats.org/officeDocument/2006/relationships/slideLayout" Target="../slideLayouts/slideLayout401.xml"/><Relationship Id="rId6" Type="http://schemas.openxmlformats.org/officeDocument/2006/relationships/slideLayout" Target="../slideLayouts/slideLayout406.xml"/><Relationship Id="rId11" Type="http://schemas.openxmlformats.org/officeDocument/2006/relationships/slideLayout" Target="../slideLayouts/slideLayout411.xml"/><Relationship Id="rId5" Type="http://schemas.openxmlformats.org/officeDocument/2006/relationships/slideLayout" Target="../slideLayouts/slideLayout405.xml"/><Relationship Id="rId15" Type="http://schemas.openxmlformats.org/officeDocument/2006/relationships/slideLayout" Target="../slideLayouts/slideLayout415.xml"/><Relationship Id="rId10" Type="http://schemas.openxmlformats.org/officeDocument/2006/relationships/slideLayout" Target="../slideLayouts/slideLayout410.xml"/><Relationship Id="rId19" Type="http://schemas.openxmlformats.org/officeDocument/2006/relationships/slideLayout" Target="../slideLayouts/slideLayout419.xml"/><Relationship Id="rId4" Type="http://schemas.openxmlformats.org/officeDocument/2006/relationships/slideLayout" Target="../slideLayouts/slideLayout404.xml"/><Relationship Id="rId9" Type="http://schemas.openxmlformats.org/officeDocument/2006/relationships/slideLayout" Target="../slideLayouts/slideLayout409.xml"/><Relationship Id="rId14" Type="http://schemas.openxmlformats.org/officeDocument/2006/relationships/slideLayout" Target="../slideLayouts/slideLayout4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theme" Target="../theme/theme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theme" Target="../theme/theme5.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21" Type="http://schemas.openxmlformats.org/officeDocument/2006/relationships/theme" Target="../theme/theme6.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3" Type="http://schemas.openxmlformats.org/officeDocument/2006/relationships/slideLayout" Target="../slideLayouts/slideLayout123.xml"/><Relationship Id="rId21" Type="http://schemas.openxmlformats.org/officeDocument/2006/relationships/theme" Target="../theme/theme7.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3" Type="http://schemas.openxmlformats.org/officeDocument/2006/relationships/slideLayout" Target="../slideLayouts/slideLayout143.xml"/><Relationship Id="rId21" Type="http://schemas.openxmlformats.org/officeDocument/2006/relationships/theme" Target="../theme/theme8.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18" Type="http://schemas.openxmlformats.org/officeDocument/2006/relationships/slideLayout" Target="../slideLayouts/slideLayout178.xml"/><Relationship Id="rId3" Type="http://schemas.openxmlformats.org/officeDocument/2006/relationships/slideLayout" Target="../slideLayouts/slideLayout163.xml"/><Relationship Id="rId21" Type="http://schemas.openxmlformats.org/officeDocument/2006/relationships/theme" Target="../theme/theme9.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slideLayout" Target="../slideLayouts/slideLayout177.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20" Type="http://schemas.openxmlformats.org/officeDocument/2006/relationships/slideLayout" Target="../slideLayouts/slideLayout180.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19" Type="http://schemas.openxmlformats.org/officeDocument/2006/relationships/slideLayout" Target="../slideLayouts/slideLayout179.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fld id="{749FA6A0-A375-45E9-B660-A01BB09BBBF2}" type="datetimeFigureOut">
              <a:rPr lang="en-US" smtClean="0"/>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endParaRPr lang="en-US"/>
          </a:p>
        </p:txBody>
      </p:sp>
      <p:sp>
        <p:nvSpPr>
          <p:cNvPr id="7" name="Rectangle 6"/>
          <p:cNvSpPr/>
          <p:nvPr/>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8" name="Rectangle 7"/>
          <p:cNvSpPr/>
          <p:nvPr/>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fld id="{9B75F578-5F9E-4C03-99E8-5927A6DA60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iming>
    <p:tnLst>
      <p:par>
        <p:cTn id="1" dur="indefinite" restart="never" nodeType="tmRoot"/>
      </p:par>
    </p:tnLst>
  </p:timing>
  <p:txStyles>
    <p:titleStyle>
      <a:lvl1pPr algn="l" rtl="0" eaLnBrk="1" fontAlgn="base" hangingPunct="1">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1" fontAlgn="base" hangingPunct="1">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1" fontAlgn="base" hangingPunct="1">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1" fontAlgn="base" hangingPunct="1">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1" fontAlgn="base" hangingPunct="1">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1" fontAlgn="base" hangingPunct="1">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1" fontAlgn="base" hangingPunct="1">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1" fontAlgn="base" hangingPunct="1">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1" fontAlgn="base" hangingPunct="1">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1" fontAlgn="base" hangingPunct="1">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424346896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25026265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3585123163"/>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388321850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323478543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 id="2147483951" r:id="rId18"/>
    <p:sldLayoutId id="2147483952" r:id="rId19"/>
    <p:sldLayoutId id="2147483953"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4284561604"/>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 id="2147483973" r:id="rId19"/>
    <p:sldLayoutId id="2147483974"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13624551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 id="2147483993" r:id="rId18"/>
    <p:sldLayoutId id="2147483994" r:id="rId19"/>
    <p:sldLayoutId id="2147483995"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122783834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 id="2147484014" r:id="rId18"/>
    <p:sldLayoutId id="2147484015" r:id="rId19"/>
    <p:sldLayoutId id="2147484016"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909720459"/>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 id="2147484035" r:id="rId18"/>
    <p:sldLayoutId id="2147484036" r:id="rId19"/>
    <p:sldLayoutId id="2147484037"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1845234031"/>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 id="2147484056" r:id="rId18"/>
    <p:sldLayoutId id="2147484057" r:id="rId19"/>
    <p:sldLayoutId id="2147484058"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199477569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3758634796"/>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 id="2147484077" r:id="rId18"/>
    <p:sldLayoutId id="2147484078" r:id="rId19"/>
    <p:sldLayoutId id="2147484079"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898971090"/>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 id="2147484096" r:id="rId16"/>
    <p:sldLayoutId id="2147484097" r:id="rId17"/>
    <p:sldLayoutId id="2147484098" r:id="rId18"/>
    <p:sldLayoutId id="2147484099" r:id="rId19"/>
    <p:sldLayoutId id="2147484100"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404407473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300882098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25416182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4043037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252641652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374956102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fld id="{F8B4EAB2-CBEA-4B8E-A699-4B84CA8CDF6B}" type="datetime1">
              <a:rPr lang="en-US"/>
              <a:pPr fontAlgn="base">
                <a:spcBef>
                  <a:spcPct val="0"/>
                </a:spcBef>
                <a:spcAft>
                  <a:spcPct val="0"/>
                </a:spcAft>
                <a:defRPr/>
              </a:pPr>
              <a:t>10/22/2014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latin typeface="Rockwell" charset="0"/>
                <a:ea typeface="ＭＳ Ｐゴシック" charset="-128"/>
                <a:cs typeface="+mn-cs"/>
              </a:defRPr>
            </a:lvl1pPr>
          </a:lstStyle>
          <a:p>
            <a:pPr fontAlgn="base">
              <a:spcBef>
                <a:spcPct val="0"/>
              </a:spcBef>
              <a:spcAft>
                <a:spcPct val="0"/>
              </a:spcAft>
              <a:defRPr/>
            </a:pPr>
            <a:endParaRPr lang="en-US"/>
          </a:p>
        </p:txBody>
      </p:sp>
      <p:sp>
        <p:nvSpPr>
          <p:cNvPr id="7" name="Rectangle 6"/>
          <p:cNvSpPr/>
          <p:nvPr userDrawn="1"/>
        </p:nvSpPr>
        <p:spPr>
          <a:xfrm>
            <a:off x="8210550" y="282575"/>
            <a:ext cx="641350"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8" name="Rectangle 7"/>
          <p:cNvSpPr/>
          <p:nvPr userDrawn="1"/>
        </p:nvSpPr>
        <p:spPr>
          <a:xfrm>
            <a:off x="8067675" y="282575"/>
            <a:ext cx="92075" cy="800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9" name="Slide Number Placeholder 5"/>
          <p:cNvSpPr>
            <a:spLocks noGrp="1"/>
          </p:cNvSpPr>
          <p:nvPr>
            <p:ph type="sldNum" sz="quarter" idx="4"/>
          </p:nvPr>
        </p:nvSpPr>
        <p:spPr>
          <a:xfrm>
            <a:off x="8305800" y="242888"/>
            <a:ext cx="554038" cy="365125"/>
          </a:xfrm>
          <a:prstGeom prst="rect">
            <a:avLst/>
          </a:prstGeom>
        </p:spPr>
        <p:txBody>
          <a:bodyPr/>
          <a:lstStyle>
            <a:lvl1pPr eaLnBrk="0" hangingPunct="0">
              <a:defRPr>
                <a:solidFill>
                  <a:schemeClr val="bg1"/>
                </a:solidFill>
                <a:latin typeface="Times New Roman" pitchFamily="18" charset="0"/>
              </a:defRPr>
            </a:lvl1pPr>
          </a:lstStyle>
          <a:p>
            <a:pPr fontAlgn="base">
              <a:spcBef>
                <a:spcPct val="0"/>
              </a:spcBef>
              <a:spcAft>
                <a:spcPct val="0"/>
              </a:spcAft>
              <a:defRPr/>
            </a:pPr>
            <a:fld id="{1C4A2245-6785-4A79-AF52-0CBACAD1EC26}" type="slidenum">
              <a:rPr lang="en-US" smtClean="0">
                <a:solidFill>
                  <a:prstClr val="white"/>
                </a:solidFill>
                <a:ea typeface="ＭＳ Ｐゴシック" pitchFamily="34" charset="-128"/>
                <a:cs typeface="Arial" charset="0"/>
              </a:rPr>
              <a:pPr fontAlgn="base">
                <a:spcBef>
                  <a:spcPct val="0"/>
                </a:spcBef>
                <a:spcAft>
                  <a:spcPct val="0"/>
                </a:spcAft>
                <a:defRPr/>
              </a:pPr>
              <a:t>‹#›</a:t>
            </a:fld>
            <a:endParaRPr lang="en-US" dirty="0">
              <a:solidFill>
                <a:prstClr val="white"/>
              </a:solidFill>
              <a:ea typeface="ＭＳ Ｐゴシック" pitchFamily="34" charset="-128"/>
              <a:cs typeface="Arial" charset="0"/>
            </a:endParaRPr>
          </a:p>
        </p:txBody>
      </p:sp>
    </p:spTree>
    <p:extLst>
      <p:ext uri="{BB962C8B-B14F-4D97-AF65-F5344CB8AC3E}">
        <p14:creationId xmlns:p14="http://schemas.microsoft.com/office/powerpoint/2010/main" val="39631169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MS PGothic" pitchFamily="34"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MS PGothic" pitchFamily="34" charset="-128"/>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S PGothic" pitchFamily="34" charset="-128"/>
        </a:defRPr>
      </a:lvl1pPr>
      <a:lvl2pPr marL="4572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99BADB"/>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4343400" y="4572000"/>
            <a:ext cx="4811973" cy="921443"/>
          </a:xfrm>
        </p:spPr>
        <p:txBody>
          <a:bodyPr>
            <a:normAutofit fontScale="90000"/>
          </a:bodyPr>
          <a:lstStyle/>
          <a:p>
            <a:pPr eaLnBrk="1" hangingPunct="1">
              <a:defRPr/>
            </a:pPr>
            <a:r>
              <a:rPr lang="en-US" altLang="en-US" sz="2400" dirty="0">
                <a:ea typeface="ＭＳ Ｐゴシック" pitchFamily="34" charset="-128"/>
              </a:rPr>
              <a:t>Schedule II Opioids and </a:t>
            </a:r>
            <a:r>
              <a:rPr lang="en-US" altLang="en-US" sz="2400" dirty="0" smtClean="0">
                <a:ea typeface="ＭＳ Ｐゴシック" pitchFamily="34" charset="-128"/>
              </a:rPr>
              <a:t>Stimulants:  </a:t>
            </a:r>
            <a:r>
              <a:rPr lang="en-US" altLang="en-US" sz="2400" dirty="0" smtClean="0">
                <a:ea typeface="ＭＳ Ｐゴシック" pitchFamily="34" charset="-128"/>
              </a:rPr>
              <a:t>Opinions </a:t>
            </a:r>
            <a:r>
              <a:rPr lang="en-US" altLang="en-US" sz="2400" smtClean="0">
                <a:ea typeface="ＭＳ Ｐゴシック" pitchFamily="34" charset="-128"/>
              </a:rPr>
              <a:t>of the Medical </a:t>
            </a:r>
            <a:r>
              <a:rPr lang="en-US" altLang="en-US" sz="2400" dirty="0" smtClean="0">
                <a:ea typeface="ＭＳ Ｐゴシック" pitchFamily="34" charset="-128"/>
              </a:rPr>
              <a:t>Expert Panel regarding Commercial Driver Performance and Crash Risk</a:t>
            </a:r>
            <a:br>
              <a:rPr lang="en-US" altLang="en-US" sz="2400" dirty="0" smtClean="0">
                <a:ea typeface="ＭＳ Ｐゴシック" pitchFamily="34" charset="-128"/>
              </a:rPr>
            </a:br>
            <a:r>
              <a:rPr lang="en-US" altLang="en-US" sz="2400" dirty="0" smtClean="0">
                <a:ea typeface="ＭＳ Ｐゴシック" pitchFamily="34" charset="-128"/>
              </a:rPr>
              <a:t/>
            </a:r>
            <a:br>
              <a:rPr lang="en-US" altLang="en-US" sz="2400" dirty="0" smtClean="0">
                <a:ea typeface="ＭＳ Ｐゴシック" pitchFamily="34" charset="-128"/>
              </a:rPr>
            </a:br>
            <a:r>
              <a:rPr lang="en-US" altLang="en-US" sz="1800" dirty="0" smtClean="0">
                <a:ea typeface="ＭＳ Ｐゴシック" pitchFamily="34" charset="-128"/>
              </a:rPr>
              <a:t/>
            </a:r>
            <a:br>
              <a:rPr lang="en-US" altLang="en-US" sz="1800" dirty="0" smtClean="0">
                <a:ea typeface="ＭＳ Ｐゴシック" pitchFamily="34" charset="-128"/>
              </a:rPr>
            </a:br>
            <a:endParaRPr lang="en-US" altLang="en-US" sz="1800" dirty="0" smtClean="0">
              <a:ea typeface="ＭＳ Ｐゴシック" pitchFamily="34" charset="-128"/>
            </a:endParaRPr>
          </a:p>
        </p:txBody>
      </p:sp>
      <p:pic>
        <p:nvPicPr>
          <p:cNvPr id="1026" name="Picture 2" descr="L:\Acclaro Logo\Acclaro_Final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91200"/>
            <a:ext cx="2630424" cy="8900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9931" y="4599296"/>
            <a:ext cx="3962400" cy="1107996"/>
          </a:xfrm>
          <a:prstGeom prst="rect">
            <a:avLst/>
          </a:prstGeom>
          <a:noFill/>
        </p:spPr>
        <p:txBody>
          <a:bodyPr wrap="square" rtlCol="0">
            <a:spAutoFit/>
          </a:bodyPr>
          <a:lstStyle/>
          <a:p>
            <a:r>
              <a:rPr lang="en-US" sz="1600" dirty="0" smtClean="0">
                <a:solidFill>
                  <a:schemeClr val="accent1"/>
                </a:solidFill>
              </a:rPr>
              <a:t>Presenter: </a:t>
            </a:r>
          </a:p>
          <a:p>
            <a:r>
              <a:rPr lang="en-US" sz="1600" b="1" dirty="0" smtClean="0">
                <a:solidFill>
                  <a:schemeClr val="accent1"/>
                </a:solidFill>
              </a:rPr>
              <a:t>Mitchell A. </a:t>
            </a:r>
            <a:r>
              <a:rPr lang="en-US" sz="1600" b="1" dirty="0">
                <a:solidFill>
                  <a:schemeClr val="accent1"/>
                </a:solidFill>
              </a:rPr>
              <a:t>Garber,</a:t>
            </a:r>
            <a:r>
              <a:rPr lang="en-US" sz="1600" dirty="0">
                <a:solidFill>
                  <a:schemeClr val="accent1"/>
                </a:solidFill>
              </a:rPr>
              <a:t> MD, MPH, MSME, Senior Managing Consultant, Engineering Systems, Inc. </a:t>
            </a:r>
          </a:p>
        </p:txBody>
      </p:sp>
    </p:spTree>
    <p:extLst>
      <p:ext uri="{BB962C8B-B14F-4D97-AF65-F5344CB8AC3E}">
        <p14:creationId xmlns:p14="http://schemas.microsoft.com/office/powerpoint/2010/main" val="15532518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Q1a: Opinions of the MEP</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10</a:t>
            </a:fld>
            <a:endParaRPr lang="en-US">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9756480"/>
              </p:ext>
            </p:extLst>
          </p:nvPr>
        </p:nvGraphicFramePr>
        <p:xfrm>
          <a:off x="685800" y="2514600"/>
          <a:ext cx="7620000" cy="2458720"/>
        </p:xfrm>
        <a:graphic>
          <a:graphicData uri="http://schemas.openxmlformats.org/drawingml/2006/table">
            <a:tbl>
              <a:tblPr firstRow="1" bandRow="1">
                <a:tableStyleId>{5C22544A-7EE6-4342-B048-85BDC9FD1C3A}</a:tableStyleId>
              </a:tblPr>
              <a:tblGrid>
                <a:gridCol w="685800"/>
                <a:gridCol w="6934200"/>
              </a:tblGrid>
              <a:tr h="447040">
                <a:tc gridSpan="2">
                  <a:txBody>
                    <a:bodyPr/>
                    <a:lstStyle/>
                    <a:p>
                      <a:r>
                        <a:rPr lang="en-US" dirty="0" smtClean="0"/>
                        <a:t>Opioids</a:t>
                      </a:r>
                      <a:endParaRPr lang="en-US" dirty="0"/>
                    </a:p>
                  </a:txBody>
                  <a:tcPr/>
                </a:tc>
                <a:tc hMerge="1">
                  <a:txBody>
                    <a:bodyPr/>
                    <a:lstStyle/>
                    <a:p>
                      <a:endParaRPr lang="en-US" dirty="0"/>
                    </a:p>
                  </a:txBody>
                  <a:tcPr/>
                </a:tc>
              </a:tr>
              <a:tr h="370840">
                <a:tc>
                  <a:txBody>
                    <a:bodyPr/>
                    <a:lstStyle/>
                    <a:p>
                      <a:endParaRPr lang="en-US"/>
                    </a:p>
                  </a:txBody>
                  <a:tcPr>
                    <a:lnR w="12700" cap="flat" cmpd="sng" algn="ctr">
                      <a:noFill/>
                      <a:prstDash val="solid"/>
                      <a:round/>
                      <a:headEnd type="none" w="med" len="med"/>
                      <a:tailEnd type="none" w="med" len="med"/>
                    </a:lnR>
                  </a:tcPr>
                </a:tc>
                <a:tc>
                  <a:txBody>
                    <a:bodyPr/>
                    <a:lstStyle/>
                    <a:p>
                      <a:r>
                        <a:rPr lang="en-US" sz="2000" dirty="0" smtClean="0"/>
                        <a:t>Use of licit opioids conveys at least a modest increased risk for fatal accident involvement, injury accident involvement, and crash causation </a:t>
                      </a:r>
                    </a:p>
                    <a:p>
                      <a:endParaRPr lang="en-US" sz="2000"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sz="2000" dirty="0" smtClean="0"/>
                        <a:t>These risks appear to rise as prescribed dose increases</a:t>
                      </a:r>
                    </a:p>
                    <a:p>
                      <a:endParaRPr lang="en-US" sz="2000" dirty="0"/>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590201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Q1a: Opinions </a:t>
            </a:r>
            <a:r>
              <a:rPr lang="en-US" dirty="0"/>
              <a:t>of the </a:t>
            </a:r>
            <a:r>
              <a:rPr lang="en-US" dirty="0" smtClean="0"/>
              <a:t>MEP</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11</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29170429"/>
              </p:ext>
            </p:extLst>
          </p:nvPr>
        </p:nvGraphicFramePr>
        <p:xfrm>
          <a:off x="762000" y="1447800"/>
          <a:ext cx="7620000" cy="4988560"/>
        </p:xfrm>
        <a:graphic>
          <a:graphicData uri="http://schemas.openxmlformats.org/drawingml/2006/table">
            <a:tbl>
              <a:tblPr firstRow="1" bandRow="1">
                <a:tableStyleId>{5C22544A-7EE6-4342-B048-85BDC9FD1C3A}</a:tableStyleId>
              </a:tblPr>
              <a:tblGrid>
                <a:gridCol w="685800"/>
                <a:gridCol w="6934200"/>
              </a:tblGrid>
              <a:tr h="447040">
                <a:tc gridSpan="2">
                  <a:txBody>
                    <a:bodyPr/>
                    <a:lstStyle/>
                    <a:p>
                      <a:r>
                        <a:rPr lang="en-US" dirty="0" smtClean="0"/>
                        <a:t>Stimulants</a:t>
                      </a:r>
                      <a:endParaRPr lang="en-US" dirty="0"/>
                    </a:p>
                  </a:txBody>
                  <a:tcPr/>
                </a:tc>
                <a:tc hMerge="1">
                  <a:txBody>
                    <a:bodyPr/>
                    <a:lstStyle/>
                    <a:p>
                      <a:endParaRPr lang="en-US" dirty="0"/>
                    </a:p>
                  </a:txBody>
                  <a:tcPr/>
                </a:tc>
              </a:tr>
              <a:tr h="370840">
                <a:tc>
                  <a:txBody>
                    <a:bodyPr/>
                    <a:lstStyle/>
                    <a:p>
                      <a:endParaRPr lang="en-US"/>
                    </a:p>
                  </a:txBody>
                  <a:tcPr>
                    <a:lnR w="12700" cap="flat" cmpd="sng" algn="ctr">
                      <a:no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ts val="0"/>
                        </a:spcAft>
                        <a:buClr>
                          <a:srgbClr val="203C5A"/>
                        </a:buClr>
                        <a:buSzPct val="7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charset="-128"/>
                        </a:rPr>
                        <a:t>Licit use of stimulant medicine for treatment of ADHD likely reduces the increased crash risk associated with ADHD. However, timing of stimulant dosing in ADHD patients can be complex, and risk may remain elevated in treated ADHD patients at times when stimulant activity is absent or waning</a:t>
                      </a:r>
                    </a:p>
                    <a:p>
                      <a:pPr marL="0" marR="0" lvl="0" indent="0" algn="l" defTabSz="914400" rtl="0" eaLnBrk="0" fontAlgn="base" latinLnBrk="0" hangingPunct="0">
                        <a:lnSpc>
                          <a:spcPct val="100000"/>
                        </a:lnSpc>
                        <a:spcBef>
                          <a:spcPts val="0"/>
                        </a:spcBef>
                        <a:spcAft>
                          <a:spcPts val="0"/>
                        </a:spcAft>
                        <a:buClr>
                          <a:srgbClr val="203C5A"/>
                        </a:buClr>
                        <a:buSzPct val="75000"/>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ＭＳ Ｐゴシック" charset="-128"/>
                      </a:endParaRPr>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pPr>
                        <a:lnSpc>
                          <a:spcPct val="100000"/>
                        </a:lnSpc>
                        <a:spcBef>
                          <a:spcPts val="0"/>
                        </a:spcBef>
                        <a:spcAft>
                          <a:spcPts val="0"/>
                        </a:spcAft>
                      </a:pPr>
                      <a:r>
                        <a:rPr lang="en-US" sz="2000" dirty="0" smtClean="0"/>
                        <a:t>Amphetamines and similar stimulants have a very high tendency for abuse </a:t>
                      </a:r>
                    </a:p>
                    <a:p>
                      <a:pPr>
                        <a:lnSpc>
                          <a:spcPct val="100000"/>
                        </a:lnSpc>
                        <a:spcBef>
                          <a:spcPts val="0"/>
                        </a:spcBef>
                        <a:spcAft>
                          <a:spcPts val="0"/>
                        </a:spcAft>
                      </a:pPr>
                      <a:endParaRPr lang="en-US" sz="2000" dirty="0" smtClean="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pPr>
                        <a:lnSpc>
                          <a:spcPct val="100000"/>
                        </a:lnSpc>
                        <a:spcBef>
                          <a:spcPts val="0"/>
                        </a:spcBef>
                        <a:spcAft>
                          <a:spcPts val="0"/>
                        </a:spcAft>
                      </a:pPr>
                      <a:r>
                        <a:rPr lang="en-US" sz="2000" dirty="0" smtClean="0"/>
                        <a:t>Use of amphetamines outside of closely monitored treatment of ADHD poses a substantially increased crash risk</a:t>
                      </a:r>
                    </a:p>
                    <a:p>
                      <a:pPr>
                        <a:lnSpc>
                          <a:spcPct val="100000"/>
                        </a:lnSpc>
                        <a:spcBef>
                          <a:spcPts val="0"/>
                        </a:spcBef>
                        <a:spcAft>
                          <a:spcPts val="0"/>
                        </a:spcAft>
                      </a:pPr>
                      <a:endParaRPr lang="en-US" sz="2000" dirty="0" smtClean="0"/>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435008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 1b</a:t>
            </a:r>
            <a:endParaRPr lang="en-US" dirty="0"/>
          </a:p>
        </p:txBody>
      </p:sp>
      <p:sp>
        <p:nvSpPr>
          <p:cNvPr id="3" name="Text Placeholder 2"/>
          <p:cNvSpPr>
            <a:spLocks noGrp="1"/>
          </p:cNvSpPr>
          <p:nvPr>
            <p:ph type="body" idx="1"/>
          </p:nvPr>
        </p:nvSpPr>
        <p:spPr/>
        <p:txBody>
          <a:bodyPr>
            <a:normAutofit fontScale="92500" lnSpcReduction="20000"/>
          </a:bodyPr>
          <a:lstStyle/>
          <a:p>
            <a:r>
              <a:rPr lang="en-US" sz="2000" b="1" dirty="0"/>
              <a:t>What is the relationship between licit use of prescribed Schedule II opioids or stimulants and indirect measures of driver performance?</a:t>
            </a:r>
          </a:p>
          <a:p>
            <a:endParaRPr lang="en-US" dirty="0" smtClean="0"/>
          </a:p>
          <a:p>
            <a:r>
              <a:rPr lang="en-US" sz="1700" b="1" dirty="0" smtClean="0"/>
              <a:t>Evidence base n=29</a:t>
            </a:r>
            <a:endParaRPr lang="en-US" sz="1700" b="1" dirty="0"/>
          </a:p>
        </p:txBody>
      </p:sp>
      <p:sp>
        <p:nvSpPr>
          <p:cNvPr id="4" name="Slide Number Placeholder 3"/>
          <p:cNvSpPr>
            <a:spLocks noGrp="1"/>
          </p:cNvSpPr>
          <p:nvPr>
            <p:ph type="sldNum" sz="quarter" idx="12"/>
          </p:nvPr>
        </p:nvSpPr>
        <p:spPr/>
        <p:txBody>
          <a:bodyPr/>
          <a:lstStyle/>
          <a:p>
            <a:pPr>
              <a:defRPr/>
            </a:pPr>
            <a:fld id="{53B1BE28-4B78-4CA9-8BC5-D8D83F7ECF2C}" type="slidenum">
              <a:rPr lang="en-US" smtClean="0">
                <a:solidFill>
                  <a:prstClr val="white"/>
                </a:solidFill>
              </a:rPr>
              <a:pPr>
                <a:defRPr/>
              </a:pPr>
              <a:t>12</a:t>
            </a:fld>
            <a:endParaRPr lang="en-US">
              <a:solidFill>
                <a:prstClr val="white"/>
              </a:solidFill>
            </a:endParaRPr>
          </a:p>
        </p:txBody>
      </p:sp>
    </p:spTree>
    <p:extLst>
      <p:ext uri="{BB962C8B-B14F-4D97-AF65-F5344CB8AC3E}">
        <p14:creationId xmlns:p14="http://schemas.microsoft.com/office/powerpoint/2010/main" val="213266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Q1b Findings</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13</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92710869"/>
              </p:ext>
            </p:extLst>
          </p:nvPr>
        </p:nvGraphicFramePr>
        <p:xfrm>
          <a:off x="838200" y="1143000"/>
          <a:ext cx="7620000" cy="4758616"/>
        </p:xfrm>
        <a:graphic>
          <a:graphicData uri="http://schemas.openxmlformats.org/drawingml/2006/table">
            <a:tbl>
              <a:tblPr firstRow="1" bandRow="1">
                <a:tableStyleId>{5C22544A-7EE6-4342-B048-85BDC9FD1C3A}</a:tableStyleId>
              </a:tblPr>
              <a:tblGrid>
                <a:gridCol w="685800"/>
                <a:gridCol w="6934200"/>
              </a:tblGrid>
              <a:tr h="422033">
                <a:tc gridSpan="2">
                  <a:txBody>
                    <a:bodyPr/>
                    <a:lstStyle/>
                    <a:p>
                      <a:r>
                        <a:rPr lang="en-US" dirty="0" smtClean="0"/>
                        <a:t>Opioids</a:t>
                      </a:r>
                      <a:endParaRPr lang="en-US" dirty="0"/>
                    </a:p>
                  </a:txBody>
                  <a:tcPr/>
                </a:tc>
                <a:tc hMerge="1">
                  <a:txBody>
                    <a:bodyPr/>
                    <a:lstStyle/>
                    <a:p>
                      <a:endParaRPr lang="en-US" dirty="0"/>
                    </a:p>
                  </a:txBody>
                  <a:tcPr/>
                </a:tc>
              </a:tr>
              <a:tr h="1069686">
                <a:tc>
                  <a:txBody>
                    <a:bodyPr/>
                    <a:lstStyle/>
                    <a:p>
                      <a:endParaRPr lang="en-US"/>
                    </a:p>
                  </a:txBody>
                  <a:tcPr>
                    <a:lnR w="12700" cap="flat" cmpd="sng" algn="ctr">
                      <a:noFill/>
                      <a:prstDash val="solid"/>
                      <a:round/>
                      <a:headEnd type="none" w="med" len="med"/>
                      <a:tailEnd type="none" w="med" len="med"/>
                    </a:lnR>
                  </a:tcPr>
                </a:tc>
                <a:tc>
                  <a:txBody>
                    <a:bodyPr/>
                    <a:lstStyle/>
                    <a:p>
                      <a:r>
                        <a:rPr lang="en-US" sz="2000" dirty="0" smtClean="0"/>
                        <a:t>There</a:t>
                      </a:r>
                      <a:r>
                        <a:rPr lang="en-US" sz="2000" baseline="0" dirty="0" smtClean="0"/>
                        <a:t> is m</a:t>
                      </a:r>
                      <a:r>
                        <a:rPr lang="en-US" sz="2000" dirty="0" smtClean="0"/>
                        <a:t>oderate evidence that licit use of opioids negatively impacts indirect measures of driver performance</a:t>
                      </a:r>
                    </a:p>
                  </a:txBody>
                  <a:tcPr>
                    <a:lnL w="12700" cap="flat" cmpd="sng" algn="ctr">
                      <a:noFill/>
                      <a:prstDash val="solid"/>
                      <a:round/>
                      <a:headEnd type="none" w="med" len="med"/>
                      <a:tailEnd type="none" w="med" len="med"/>
                    </a:lnL>
                  </a:tcPr>
                </a:tc>
              </a:tr>
              <a:tr h="1651457">
                <a:tc>
                  <a:txBody>
                    <a:bodyPr/>
                    <a:lstStyle/>
                    <a:p>
                      <a:endParaRPr lang="en-US" dirty="0"/>
                    </a:p>
                  </a:txBody>
                  <a:tcPr>
                    <a:lnR w="12700" cap="flat" cmpd="sng" algn="ctr">
                      <a:noFill/>
                      <a:prstDash val="solid"/>
                      <a:round/>
                      <a:headEnd type="none" w="med" len="med"/>
                      <a:tailEnd type="none" w="med" len="med"/>
                    </a:lnR>
                  </a:tcPr>
                </a:tc>
                <a:tc>
                  <a:txBody>
                    <a:bodyPr/>
                    <a:lstStyle/>
                    <a:p>
                      <a:r>
                        <a:rPr lang="en-US" sz="2000" dirty="0" smtClean="0"/>
                        <a:t>Studies generally found indicators of impairment, especially for drug-naïve</a:t>
                      </a:r>
                      <a:r>
                        <a:rPr lang="en-US" sz="2000" baseline="30000" dirty="0" smtClean="0"/>
                        <a:t>1</a:t>
                      </a:r>
                      <a:r>
                        <a:rPr lang="en-US" sz="2000" dirty="0" smtClean="0"/>
                        <a:t> individuals. Impairment was most pronounced on psychomotor vigilance tasks related to pertinent driving skills such as attention, vision, auditory perception, and reaction time </a:t>
                      </a:r>
                    </a:p>
                  </a:txBody>
                  <a:tcPr>
                    <a:lnL w="12700" cap="flat" cmpd="sng" algn="ctr">
                      <a:noFill/>
                      <a:prstDash val="solid"/>
                      <a:round/>
                      <a:headEnd type="none" w="med" len="med"/>
                      <a:tailEnd type="none" w="med" len="med"/>
                    </a:lnL>
                  </a:tcPr>
                </a:tc>
              </a:tr>
              <a:tr h="1581223">
                <a:tc>
                  <a:txBody>
                    <a:bodyPr/>
                    <a:lstStyle/>
                    <a:p>
                      <a:endParaRPr lang="en-US" dirty="0"/>
                    </a:p>
                  </a:txBody>
                  <a:tcPr>
                    <a:lnR w="12700" cap="flat" cmpd="sng" algn="ctr">
                      <a:noFill/>
                      <a:prstDash val="solid"/>
                      <a:round/>
                      <a:headEnd type="none" w="med" len="med"/>
                      <a:tailEnd type="none" w="med" len="med"/>
                    </a:lnR>
                  </a:tcPr>
                </a:tc>
                <a:tc>
                  <a:txBody>
                    <a:bodyPr/>
                    <a:lstStyle/>
                    <a:p>
                      <a:r>
                        <a:rPr lang="en-US" sz="2000" dirty="0" smtClean="0"/>
                        <a:t>Fewer studies included driving simulators or roadside driving tests; however, studies that used these assessments were not significant. Findings vary across drug and dose</a:t>
                      </a:r>
                    </a:p>
                    <a:p>
                      <a:endParaRPr lang="en-US" sz="2000" dirty="0"/>
                    </a:p>
                  </a:txBody>
                  <a:tcPr>
                    <a:lnL w="12700" cap="flat" cmpd="sng" algn="ctr">
                      <a:noFill/>
                      <a:prstDash val="solid"/>
                      <a:round/>
                      <a:headEnd type="none" w="med" len="med"/>
                      <a:tailEnd type="none" w="med" len="med"/>
                    </a:lnL>
                  </a:tcPr>
                </a:tc>
              </a:tr>
            </a:tbl>
          </a:graphicData>
        </a:graphic>
      </p:graphicFrame>
      <p:sp>
        <p:nvSpPr>
          <p:cNvPr id="3" name="TextBox 2"/>
          <p:cNvSpPr txBox="1"/>
          <p:nvPr/>
        </p:nvSpPr>
        <p:spPr>
          <a:xfrm>
            <a:off x="838200" y="6019800"/>
            <a:ext cx="6324600" cy="307777"/>
          </a:xfrm>
          <a:prstGeom prst="rect">
            <a:avLst/>
          </a:prstGeom>
          <a:noFill/>
        </p:spPr>
        <p:txBody>
          <a:bodyPr wrap="square" rtlCol="0">
            <a:spAutoFit/>
          </a:bodyPr>
          <a:lstStyle/>
          <a:p>
            <a:r>
              <a:rPr lang="en-US" sz="1400" baseline="30000" dirty="0" smtClean="0"/>
              <a:t>1</a:t>
            </a:r>
            <a:r>
              <a:rPr lang="en-US" sz="1400" dirty="0" smtClean="0"/>
              <a:t>Individuals </a:t>
            </a:r>
            <a:r>
              <a:rPr lang="en-US" sz="1400" dirty="0"/>
              <a:t>who have no established tolerance or </a:t>
            </a:r>
            <a:r>
              <a:rPr lang="en-US" sz="1400" dirty="0" smtClean="0"/>
              <a:t>habituation to a drug</a:t>
            </a:r>
            <a:endParaRPr lang="en-US" sz="1400" dirty="0"/>
          </a:p>
        </p:txBody>
      </p:sp>
    </p:spTree>
    <p:extLst>
      <p:ext uri="{BB962C8B-B14F-4D97-AF65-F5344CB8AC3E}">
        <p14:creationId xmlns:p14="http://schemas.microsoft.com/office/powerpoint/2010/main" val="2468541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Q1b Findings</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14</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9829453"/>
              </p:ext>
            </p:extLst>
          </p:nvPr>
        </p:nvGraphicFramePr>
        <p:xfrm>
          <a:off x="762000" y="1055351"/>
          <a:ext cx="7620000" cy="5781040"/>
        </p:xfrm>
        <a:graphic>
          <a:graphicData uri="http://schemas.openxmlformats.org/drawingml/2006/table">
            <a:tbl>
              <a:tblPr firstRow="1" bandRow="1">
                <a:tableStyleId>{5C22544A-7EE6-4342-B048-85BDC9FD1C3A}</a:tableStyleId>
              </a:tblPr>
              <a:tblGrid>
                <a:gridCol w="685800"/>
                <a:gridCol w="6934200"/>
              </a:tblGrid>
              <a:tr h="447040">
                <a:tc gridSpan="2">
                  <a:txBody>
                    <a:bodyPr/>
                    <a:lstStyle/>
                    <a:p>
                      <a:r>
                        <a:rPr lang="en-US" dirty="0" smtClean="0"/>
                        <a:t>Stimulants</a:t>
                      </a:r>
                      <a:endParaRPr lang="en-US" dirty="0"/>
                    </a:p>
                  </a:txBody>
                  <a:tcPr/>
                </a:tc>
                <a:tc hMerge="1">
                  <a:txBody>
                    <a:bodyPr/>
                    <a:lstStyle/>
                    <a:p>
                      <a:endParaRPr lang="en-US" dirty="0"/>
                    </a:p>
                  </a:txBody>
                  <a:tcPr/>
                </a:tc>
              </a:tr>
              <a:tr h="370840">
                <a:tc>
                  <a:txBody>
                    <a:bodyPr/>
                    <a:lstStyle/>
                    <a:p>
                      <a:endParaRPr lang="en-US" sz="1600" dirty="0"/>
                    </a:p>
                  </a:txBody>
                  <a:tcPr>
                    <a:lnR w="12700" cap="flat" cmpd="sng" algn="ctr">
                      <a:noFill/>
                      <a:prstDash val="solid"/>
                      <a:round/>
                      <a:headEnd type="none" w="med" len="med"/>
                      <a:tailEnd type="none" w="med" len="med"/>
                    </a:lnR>
                  </a:tcPr>
                </a:tc>
                <a:tc>
                  <a:txBody>
                    <a:bodyPr/>
                    <a:lstStyle/>
                    <a:p>
                      <a:r>
                        <a:rPr lang="en-US" sz="1600" dirty="0" smtClean="0"/>
                        <a:t>There</a:t>
                      </a:r>
                      <a:r>
                        <a:rPr lang="en-US" sz="1600" baseline="0" dirty="0" smtClean="0"/>
                        <a:t> is w</a:t>
                      </a:r>
                      <a:r>
                        <a:rPr lang="en-US" sz="1600" dirty="0" smtClean="0"/>
                        <a:t>eak evidence that licit use of stimulants positively impacts indirect measures of driver performance among drivers with ADHD based on consistent findings among a small number of studies </a:t>
                      </a:r>
                    </a:p>
                    <a:p>
                      <a:endParaRPr lang="en-US" sz="1600" dirty="0"/>
                    </a:p>
                  </a:txBody>
                  <a:tcPr>
                    <a:lnL w="12700" cap="flat" cmpd="sng" algn="ctr">
                      <a:noFill/>
                      <a:prstDash val="solid"/>
                      <a:round/>
                      <a:headEnd type="none" w="med" len="med"/>
                      <a:tailEnd type="none" w="med" len="med"/>
                    </a:lnL>
                  </a:tcPr>
                </a:tc>
              </a:tr>
              <a:tr h="370840">
                <a:tc>
                  <a:txBody>
                    <a:bodyPr/>
                    <a:lstStyle/>
                    <a:p>
                      <a:endParaRPr lang="en-US" sz="1600" dirty="0"/>
                    </a:p>
                  </a:txBody>
                  <a:tcPr>
                    <a:lnR w="12700" cap="flat" cmpd="sng" algn="ctr">
                      <a:noFill/>
                      <a:prstDash val="solid"/>
                      <a:round/>
                      <a:headEnd type="none" w="med" len="med"/>
                      <a:tailEnd type="none" w="med" len="med"/>
                    </a:lnR>
                  </a:tcPr>
                </a:tc>
                <a:tc>
                  <a:txBody>
                    <a:bodyPr/>
                    <a:lstStyle/>
                    <a:p>
                      <a:r>
                        <a:rPr lang="en-US" sz="1600" dirty="0" smtClean="0"/>
                        <a:t>Studies suggest that stimulants improve performance among adults with ADHD on psychomotor vigilance tests related to reaction time and complex tasks, as well as performance in a driving simulator related to speeding and weaving</a:t>
                      </a:r>
                    </a:p>
                    <a:p>
                      <a:endParaRPr lang="en-US" sz="1600" dirty="0" smtClean="0"/>
                    </a:p>
                  </a:txBody>
                  <a:tcPr>
                    <a:lnL w="12700" cap="flat" cmpd="sng" algn="ctr">
                      <a:noFill/>
                      <a:prstDash val="solid"/>
                      <a:round/>
                      <a:headEnd type="none" w="med" len="med"/>
                      <a:tailEnd type="none" w="med" len="med"/>
                    </a:lnL>
                  </a:tcPr>
                </a:tc>
              </a:tr>
              <a:tr h="370840">
                <a:tc>
                  <a:txBody>
                    <a:bodyPr/>
                    <a:lstStyle/>
                    <a:p>
                      <a:endParaRPr lang="en-US" sz="1600" dirty="0"/>
                    </a:p>
                  </a:txBody>
                  <a:tcPr>
                    <a:lnR w="12700" cap="flat" cmpd="sng" algn="ctr">
                      <a:noFill/>
                      <a:prstDash val="solid"/>
                      <a:round/>
                      <a:headEnd type="none" w="med" len="med"/>
                      <a:tailEnd type="none" w="med" len="med"/>
                    </a:lnR>
                  </a:tcPr>
                </a:tc>
                <a:tc>
                  <a:txBody>
                    <a:bodyPr/>
                    <a:lstStyle/>
                    <a:p>
                      <a:r>
                        <a:rPr lang="en-US" sz="1600" dirty="0" smtClean="0"/>
                        <a:t>There</a:t>
                      </a:r>
                      <a:r>
                        <a:rPr lang="en-US" sz="1600" baseline="0" dirty="0" smtClean="0"/>
                        <a:t> is m</a:t>
                      </a:r>
                      <a:r>
                        <a:rPr lang="en-US" sz="1600" dirty="0" smtClean="0"/>
                        <a:t>oderate evidence that licit use of stimulants has minimal or positive indirect measures of driver performance among drivers taking low doses of stimulants</a:t>
                      </a:r>
                    </a:p>
                    <a:p>
                      <a:endParaRPr lang="en-US" sz="1600" dirty="0"/>
                    </a:p>
                  </a:txBody>
                  <a:tcPr>
                    <a:lnL w="12700" cap="flat" cmpd="sng" algn="ctr">
                      <a:noFill/>
                      <a:prstDash val="solid"/>
                      <a:round/>
                      <a:headEnd type="none" w="med" len="med"/>
                      <a:tailEnd type="none" w="med" len="med"/>
                    </a:lnL>
                  </a:tcPr>
                </a:tc>
              </a:tr>
              <a:tr h="370840">
                <a:tc>
                  <a:txBody>
                    <a:bodyPr/>
                    <a:lstStyle/>
                    <a:p>
                      <a:endParaRPr lang="en-US" sz="1600" dirty="0"/>
                    </a:p>
                  </a:txBody>
                  <a:tcPr>
                    <a:lnR w="12700" cap="flat" cmpd="sng" algn="ctr">
                      <a:noFill/>
                      <a:prstDash val="solid"/>
                      <a:round/>
                      <a:headEnd type="none" w="med" len="med"/>
                      <a:tailEnd type="none" w="med" len="med"/>
                    </a:lnR>
                  </a:tcPr>
                </a:tc>
                <a:tc>
                  <a:txBody>
                    <a:bodyPr/>
                    <a:lstStyle/>
                    <a:p>
                      <a:r>
                        <a:rPr lang="en-US" sz="1600" dirty="0" smtClean="0"/>
                        <a:t>Studies found limited or no negative outcomes and some small improvements in psychomotor vigilance tasks related to reaction time, coherence, car-following, accuracy, and speed. Effects tend to be dose specific, and may only be present for the use of small or moderate doses</a:t>
                      </a:r>
                    </a:p>
                    <a:p>
                      <a:endParaRPr lang="en-US" sz="1600" dirty="0" smtClean="0"/>
                    </a:p>
                  </a:txBody>
                  <a:tcPr>
                    <a:lnL w="12700" cap="flat" cmpd="sng" algn="ctr">
                      <a:noFill/>
                      <a:prstDash val="solid"/>
                      <a:round/>
                      <a:headEnd type="none" w="med" len="med"/>
                      <a:tailEnd type="none" w="med" len="med"/>
                    </a:lnL>
                  </a:tcPr>
                </a:tc>
              </a:tr>
              <a:tr h="370840">
                <a:tc>
                  <a:txBody>
                    <a:bodyPr/>
                    <a:lstStyle/>
                    <a:p>
                      <a:endParaRPr lang="en-US" sz="1600" dirty="0"/>
                    </a:p>
                  </a:txBody>
                  <a:tcPr>
                    <a:lnR w="12700" cap="flat" cmpd="sng" algn="ctr">
                      <a:noFill/>
                      <a:prstDash val="solid"/>
                      <a:round/>
                      <a:headEnd type="none" w="med" len="med"/>
                      <a:tailEnd type="none" w="med" len="med"/>
                    </a:lnR>
                  </a:tcPr>
                </a:tc>
                <a:tc>
                  <a:txBody>
                    <a:bodyPr/>
                    <a:lstStyle/>
                    <a:p>
                      <a:r>
                        <a:rPr lang="en-US" sz="1600" dirty="0" smtClean="0"/>
                        <a:t>There</a:t>
                      </a:r>
                      <a:r>
                        <a:rPr lang="en-US" sz="1600" baseline="0" dirty="0" smtClean="0"/>
                        <a:t> are m</a:t>
                      </a:r>
                      <a:r>
                        <a:rPr lang="en-US" sz="1600" dirty="0" smtClean="0"/>
                        <a:t>ixed results of the effect of stimulants on sleep deprivation</a:t>
                      </a:r>
                    </a:p>
                    <a:p>
                      <a:endParaRPr lang="en-US" sz="1600" dirty="0" smtClean="0"/>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093055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Q1b: Opinions </a:t>
            </a:r>
            <a:r>
              <a:rPr lang="en-US" dirty="0"/>
              <a:t>of the </a:t>
            </a:r>
            <a:r>
              <a:rPr lang="en-US" dirty="0" smtClean="0"/>
              <a:t>MEP</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15</a:t>
            </a:fld>
            <a:endParaRPr lang="en-US">
              <a:solidFill>
                <a:prstClr val="white"/>
              </a:solidFill>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856002846"/>
              </p:ext>
            </p:extLst>
          </p:nvPr>
        </p:nvGraphicFramePr>
        <p:xfrm>
          <a:off x="762000" y="1143000"/>
          <a:ext cx="7620000" cy="5628640"/>
        </p:xfrm>
        <a:graphic>
          <a:graphicData uri="http://schemas.openxmlformats.org/drawingml/2006/table">
            <a:tbl>
              <a:tblPr firstRow="1" bandRow="1">
                <a:tableStyleId>{5C22544A-7EE6-4342-B048-85BDC9FD1C3A}</a:tableStyleId>
              </a:tblPr>
              <a:tblGrid>
                <a:gridCol w="685800"/>
                <a:gridCol w="6934200"/>
              </a:tblGrid>
              <a:tr h="447040">
                <a:tc gridSpan="2">
                  <a:txBody>
                    <a:bodyPr/>
                    <a:lstStyle/>
                    <a:p>
                      <a:r>
                        <a:rPr lang="en-US" dirty="0" smtClean="0"/>
                        <a:t>Opioids</a:t>
                      </a:r>
                      <a:endParaRPr lang="en-US" dirty="0"/>
                    </a:p>
                  </a:txBody>
                  <a:tcPr/>
                </a:tc>
                <a:tc hMerge="1">
                  <a:txBody>
                    <a:bodyPr/>
                    <a:lstStyle/>
                    <a:p>
                      <a:endParaRPr lang="en-US" dirty="0"/>
                    </a:p>
                  </a:txBody>
                  <a:tcPr/>
                </a:tc>
              </a:tr>
              <a:tr h="370840">
                <a:tc>
                  <a:txBody>
                    <a:bodyPr/>
                    <a:lstStyle/>
                    <a:p>
                      <a:endParaRPr lang="en-US" sz="1800" dirty="0"/>
                    </a:p>
                  </a:txBody>
                  <a:tcPr>
                    <a:lnR w="12700" cap="flat" cmpd="sng" algn="ctr">
                      <a:noFill/>
                      <a:prstDash val="solid"/>
                      <a:round/>
                      <a:headEnd type="none" w="med" len="med"/>
                      <a:tailEnd type="none" w="med" len="med"/>
                    </a:lnR>
                  </a:tcPr>
                </a:tc>
                <a:tc>
                  <a:txBody>
                    <a:bodyPr/>
                    <a:lstStyle/>
                    <a:p>
                      <a:pPr marL="0" marR="0" lvl="0" indent="0" algn="l" defTabSz="914400" rtl="0" eaLnBrk="0" fontAlgn="base" latinLnBrk="0" hangingPunct="0">
                        <a:lnSpc>
                          <a:spcPct val="115000"/>
                        </a:lnSpc>
                        <a:spcBef>
                          <a:spcPts val="0"/>
                        </a:spcBef>
                        <a:spcAft>
                          <a:spcPct val="0"/>
                        </a:spcAft>
                        <a:buClr>
                          <a:srgbClr val="203C5A"/>
                        </a:buClr>
                        <a:buSzPct val="75000"/>
                        <a:buFont typeface="Wingdings" pitchFamily="2" charset="2"/>
                        <a:buNone/>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charset="-128"/>
                        </a:rPr>
                        <a:t>Although there is some information from laboratory testing to suggest that opioids may impact driving related abilities, the evidence is insufficient to determine whether use of opiate medication causes impairment on indirect measures of driver performance</a:t>
                      </a:r>
                    </a:p>
                    <a:p>
                      <a:pPr marL="0" marR="0" lvl="0" indent="0" algn="l" defTabSz="914400" rtl="0" eaLnBrk="0" fontAlgn="base" latinLnBrk="0" hangingPunct="0">
                        <a:lnSpc>
                          <a:spcPct val="115000"/>
                        </a:lnSpc>
                        <a:spcBef>
                          <a:spcPts val="0"/>
                        </a:spcBef>
                        <a:spcAft>
                          <a:spcPct val="0"/>
                        </a:spcAft>
                        <a:buClr>
                          <a:srgbClr val="203C5A"/>
                        </a:buClr>
                        <a:buSzPct val="75000"/>
                        <a:buFont typeface="Wingdings" pitchFamily="2" charset="2"/>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ＭＳ Ｐゴシック" charset="-128"/>
                      </a:endParaRPr>
                    </a:p>
                  </a:txBody>
                  <a:tcPr>
                    <a:lnL w="12700" cap="flat" cmpd="sng" algn="ctr">
                      <a:noFill/>
                      <a:prstDash val="solid"/>
                      <a:round/>
                      <a:headEnd type="none" w="med" len="med"/>
                      <a:tailEnd type="none" w="med" len="med"/>
                    </a:lnL>
                  </a:tcPr>
                </a:tc>
              </a:tr>
              <a:tr h="370840">
                <a:tc>
                  <a:txBody>
                    <a:bodyPr/>
                    <a:lstStyle/>
                    <a:p>
                      <a:endParaRPr lang="en-US" sz="1800" dirty="0"/>
                    </a:p>
                  </a:txBody>
                  <a:tcPr>
                    <a:lnR w="12700" cap="flat" cmpd="sng" algn="ctr">
                      <a:noFill/>
                      <a:prstDash val="solid"/>
                      <a:round/>
                      <a:headEnd type="none" w="med" len="med"/>
                      <a:tailEnd type="none" w="med" len="med"/>
                    </a:lnR>
                  </a:tcPr>
                </a:tc>
                <a:tc>
                  <a:txBody>
                    <a:bodyPr/>
                    <a:lstStyle/>
                    <a:p>
                      <a:r>
                        <a:rPr lang="en-US" sz="1600" dirty="0" smtClean="0"/>
                        <a:t>Most studies have investigated single, acute, low doses of these medications with young, healthy subjects. The tests used in these studies have failed to adequately assess essential driving ability domains</a:t>
                      </a:r>
                    </a:p>
                    <a:p>
                      <a:endParaRPr lang="en-US" sz="1600" dirty="0" smtClean="0"/>
                    </a:p>
                  </a:txBody>
                  <a:tcPr>
                    <a:lnL w="12700" cap="flat" cmpd="sng" algn="ctr">
                      <a:noFill/>
                      <a:prstDash val="solid"/>
                      <a:round/>
                      <a:headEnd type="none" w="med" len="med"/>
                      <a:tailEnd type="none" w="med" len="med"/>
                    </a:lnL>
                  </a:tcPr>
                </a:tc>
              </a:tr>
              <a:tr h="370840">
                <a:tc>
                  <a:txBody>
                    <a:bodyPr/>
                    <a:lstStyle/>
                    <a:p>
                      <a:endParaRPr lang="en-US" sz="1800" dirty="0"/>
                    </a:p>
                  </a:txBody>
                  <a:tcPr>
                    <a:lnR w="12700" cap="flat" cmpd="sng" algn="ctr">
                      <a:noFill/>
                      <a:prstDash val="solid"/>
                      <a:round/>
                      <a:headEnd type="none" w="med" len="med"/>
                      <a:tailEnd type="none" w="med" len="med"/>
                    </a:lnR>
                  </a:tcPr>
                </a:tc>
                <a:tc>
                  <a:txBody>
                    <a:bodyPr/>
                    <a:lstStyle/>
                    <a:p>
                      <a:r>
                        <a:rPr lang="en-US" sz="1600" dirty="0" smtClean="0"/>
                        <a:t>Most of the measures are brief in duration and therefore do not address critical abilities such as vigilance or sustained attention</a:t>
                      </a:r>
                    </a:p>
                    <a:p>
                      <a:endParaRPr lang="en-US" sz="1600" dirty="0" smtClean="0"/>
                    </a:p>
                  </a:txBody>
                  <a:tcPr>
                    <a:lnL w="12700" cap="flat" cmpd="sng" algn="ctr">
                      <a:noFill/>
                      <a:prstDash val="solid"/>
                      <a:round/>
                      <a:headEnd type="none" w="med" len="med"/>
                      <a:tailEnd type="none" w="med" len="med"/>
                    </a:lnL>
                  </a:tcPr>
                </a:tc>
              </a:tr>
              <a:tr h="370840">
                <a:tc>
                  <a:txBody>
                    <a:bodyPr/>
                    <a:lstStyle/>
                    <a:p>
                      <a:endParaRPr lang="en-US" sz="1800" dirty="0"/>
                    </a:p>
                  </a:txBody>
                  <a:tcPr>
                    <a:lnR w="12700" cap="flat" cmpd="sng" algn="ctr">
                      <a:noFill/>
                      <a:prstDash val="solid"/>
                      <a:round/>
                      <a:headEnd type="none" w="med" len="med"/>
                      <a:tailEnd type="none" w="med" len="med"/>
                    </a:lnR>
                  </a:tcPr>
                </a:tc>
                <a:tc>
                  <a:txBody>
                    <a:bodyPr/>
                    <a:lstStyle/>
                    <a:p>
                      <a:r>
                        <a:rPr lang="en-US" sz="1600" dirty="0" smtClean="0"/>
                        <a:t>Studies that have used high fidelity driving simulators or ‘on-the-road’ driving tests have failed to show impairment in maintenance of lane position following administration of opioids.  However, in these studies the driving challenges encountered by the subjects when driving may have been inadequate to detect a change in crash likelihood or other performance deficits</a:t>
                      </a:r>
                    </a:p>
                    <a:p>
                      <a:endParaRPr lang="en-US" sz="1600" dirty="0" smtClean="0"/>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899302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Q1b: Opinions </a:t>
            </a:r>
            <a:r>
              <a:rPr lang="en-US" dirty="0"/>
              <a:t>of the </a:t>
            </a:r>
            <a:r>
              <a:rPr lang="en-US" dirty="0" smtClean="0"/>
              <a:t>MEP</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16</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5923612"/>
              </p:ext>
            </p:extLst>
          </p:nvPr>
        </p:nvGraphicFramePr>
        <p:xfrm>
          <a:off x="838200" y="1447800"/>
          <a:ext cx="7620000" cy="5019040"/>
        </p:xfrm>
        <a:graphic>
          <a:graphicData uri="http://schemas.openxmlformats.org/drawingml/2006/table">
            <a:tbl>
              <a:tblPr firstRow="1" bandRow="1">
                <a:tableStyleId>{5C22544A-7EE6-4342-B048-85BDC9FD1C3A}</a:tableStyleId>
              </a:tblPr>
              <a:tblGrid>
                <a:gridCol w="685800"/>
                <a:gridCol w="6934200"/>
              </a:tblGrid>
              <a:tr h="447040">
                <a:tc gridSpan="2">
                  <a:txBody>
                    <a:bodyPr/>
                    <a:lstStyle/>
                    <a:p>
                      <a:r>
                        <a:rPr lang="en-US" dirty="0" smtClean="0"/>
                        <a:t>Stimulants</a:t>
                      </a:r>
                      <a:endParaRPr lang="en-US" dirty="0"/>
                    </a:p>
                  </a:txBody>
                  <a:tcPr/>
                </a:tc>
                <a:tc hMerge="1">
                  <a:txBody>
                    <a:bodyPr/>
                    <a:lstStyle/>
                    <a:p>
                      <a:endParaRPr lang="en-US" dirty="0"/>
                    </a:p>
                  </a:txBody>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pPr marL="0" marR="0" lvl="0" indent="0" algn="l" defTabSz="914400" rtl="0" eaLnBrk="0" fontAlgn="base" latinLnBrk="0" hangingPunct="0">
                        <a:lnSpc>
                          <a:spcPct val="115000"/>
                        </a:lnSpc>
                        <a:spcBef>
                          <a:spcPts val="0"/>
                        </a:spcBef>
                        <a:spcAft>
                          <a:spcPct val="0"/>
                        </a:spcAft>
                        <a:buClr>
                          <a:srgbClr val="203C5A"/>
                        </a:buClr>
                        <a:buSzPct val="7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charset="-128"/>
                        </a:rPr>
                        <a:t>Licit use of stimulant medicine for treatment of ADHD has been repeatedly shown to improve the driving performance of treated subjects.  However, the beneficial effects are limited to the time during which the medicine is present at therapeutic levels </a:t>
                      </a:r>
                    </a:p>
                    <a:p>
                      <a:pPr marL="0" marR="0" lvl="0" indent="0" algn="l" defTabSz="914400" rtl="0" eaLnBrk="0" fontAlgn="base" latinLnBrk="0" hangingPunct="0">
                        <a:lnSpc>
                          <a:spcPct val="115000"/>
                        </a:lnSpc>
                        <a:spcBef>
                          <a:spcPts val="0"/>
                        </a:spcBef>
                        <a:spcAft>
                          <a:spcPct val="0"/>
                        </a:spcAft>
                        <a:buClr>
                          <a:srgbClr val="203C5A"/>
                        </a:buClr>
                        <a:buSzPct val="75000"/>
                        <a:buFont typeface="Wingdings" pitchFamily="2" charset="2"/>
                        <a:buNone/>
                        <a:tabLst/>
                        <a:defRPr/>
                      </a:pPr>
                      <a:endParaRPr kumimoji="0" lang="en-US" sz="2000" b="0" i="0" u="none" strike="noStrike" kern="1200" cap="none" spc="0" normalizeH="0" baseline="0" noProof="0" dirty="0" smtClean="0">
                        <a:ln>
                          <a:noFill/>
                        </a:ln>
                        <a:solidFill>
                          <a:srgbClr val="595959"/>
                        </a:solidFill>
                        <a:effectLst/>
                        <a:uLnTx/>
                        <a:uFillTx/>
                        <a:latin typeface="+mn-lt"/>
                        <a:ea typeface="ＭＳ Ｐゴシック" charset="-128"/>
                      </a:endParaRPr>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Caution must be exercised to avoid the medication adversely effecting normal sleep; insomnia is a very common adverse event which could result in a performance deficit in driving due to sleep loss</a:t>
                      </a:r>
                    </a:p>
                    <a:p>
                      <a:endParaRPr lang="en-US" dirty="0" smtClean="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Schedule II stimulants are not appropriate as an occupational counter-fatigue measure</a:t>
                      </a:r>
                    </a:p>
                    <a:p>
                      <a:endParaRPr lang="en-US" dirty="0" smtClean="0"/>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004018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 2</a:t>
            </a:r>
            <a:endParaRPr lang="en-US" dirty="0"/>
          </a:p>
        </p:txBody>
      </p:sp>
      <p:sp>
        <p:nvSpPr>
          <p:cNvPr id="3" name="Text Placeholder 2"/>
          <p:cNvSpPr>
            <a:spLocks noGrp="1"/>
          </p:cNvSpPr>
          <p:nvPr>
            <p:ph type="body" idx="1"/>
          </p:nvPr>
        </p:nvSpPr>
        <p:spPr/>
        <p:txBody>
          <a:bodyPr>
            <a:normAutofit fontScale="70000" lnSpcReduction="20000"/>
          </a:bodyPr>
          <a:lstStyle/>
          <a:p>
            <a:r>
              <a:rPr lang="en-US" sz="2400" b="1" dirty="0"/>
              <a:t>Are the effects of licit use of prescribed opioids or stimulants measureable by serum levels? Do these effects remain consistent or vary based on metabolism or other pharmacokinetic parameters</a:t>
            </a:r>
            <a:r>
              <a:rPr lang="en-US" sz="2400" b="1" dirty="0" smtClean="0"/>
              <a:t>?</a:t>
            </a:r>
          </a:p>
          <a:p>
            <a:endParaRPr lang="en-US" sz="2400" b="1" dirty="0"/>
          </a:p>
          <a:p>
            <a:r>
              <a:rPr lang="en-US" sz="2400" b="1" dirty="0" smtClean="0"/>
              <a:t>Evidence base n=14</a:t>
            </a:r>
            <a:endParaRPr lang="en-US" sz="2400" b="1" dirty="0"/>
          </a:p>
          <a:p>
            <a:endParaRPr lang="en-US" dirty="0"/>
          </a:p>
        </p:txBody>
      </p:sp>
      <p:sp>
        <p:nvSpPr>
          <p:cNvPr id="4" name="Slide Number Placeholder 3"/>
          <p:cNvSpPr>
            <a:spLocks noGrp="1"/>
          </p:cNvSpPr>
          <p:nvPr>
            <p:ph type="sldNum" sz="quarter" idx="12"/>
          </p:nvPr>
        </p:nvSpPr>
        <p:spPr/>
        <p:txBody>
          <a:bodyPr/>
          <a:lstStyle/>
          <a:p>
            <a:pPr>
              <a:defRPr/>
            </a:pPr>
            <a:fld id="{53B1BE28-4B78-4CA9-8BC5-D8D83F7ECF2C}" type="slidenum">
              <a:rPr lang="en-US" smtClean="0">
                <a:solidFill>
                  <a:prstClr val="white"/>
                </a:solidFill>
              </a:rPr>
              <a:pPr>
                <a:defRPr/>
              </a:pPr>
              <a:t>17</a:t>
            </a:fld>
            <a:endParaRPr lang="en-US">
              <a:solidFill>
                <a:prstClr val="white"/>
              </a:solidFill>
            </a:endParaRPr>
          </a:p>
        </p:txBody>
      </p:sp>
    </p:spTree>
    <p:extLst>
      <p:ext uri="{BB962C8B-B14F-4D97-AF65-F5344CB8AC3E}">
        <p14:creationId xmlns:p14="http://schemas.microsoft.com/office/powerpoint/2010/main" val="2852372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 Findings</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18</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80092657"/>
              </p:ext>
            </p:extLst>
          </p:nvPr>
        </p:nvGraphicFramePr>
        <p:xfrm>
          <a:off x="762000" y="1752600"/>
          <a:ext cx="7620000" cy="4541520"/>
        </p:xfrm>
        <a:graphic>
          <a:graphicData uri="http://schemas.openxmlformats.org/drawingml/2006/table">
            <a:tbl>
              <a:tblPr firstRow="1" bandRow="1">
                <a:tableStyleId>{5C22544A-7EE6-4342-B048-85BDC9FD1C3A}</a:tableStyleId>
              </a:tblPr>
              <a:tblGrid>
                <a:gridCol w="685800"/>
                <a:gridCol w="6934200"/>
              </a:tblGrid>
              <a:tr h="370840">
                <a:tc>
                  <a:txBody>
                    <a:bodyPr/>
                    <a:lstStyle/>
                    <a:p>
                      <a:endParaRPr lang="en-US" b="0" dirty="0">
                        <a:solidFill>
                          <a:schemeClr val="tx1"/>
                        </a:solidFill>
                      </a:endParaRPr>
                    </a:p>
                  </a:txBody>
                  <a:tcPr>
                    <a:lnR w="12700" cap="flat" cmpd="sng" algn="ctr">
                      <a:noFill/>
                      <a:prstDash val="solid"/>
                      <a:round/>
                      <a:headEnd type="none" w="med" len="med"/>
                      <a:tailEnd type="none" w="med" len="med"/>
                    </a:lnR>
                    <a:solidFill>
                      <a:srgbClr val="CCCED1"/>
                    </a:solidFill>
                  </a:tcPr>
                </a:tc>
                <a:tc>
                  <a:txBody>
                    <a:bodyPr/>
                    <a:lstStyle/>
                    <a:p>
                      <a:r>
                        <a:rPr lang="en-US" sz="2000" b="0" dirty="0" smtClean="0">
                          <a:solidFill>
                            <a:schemeClr val="tx1"/>
                          </a:solidFill>
                        </a:rPr>
                        <a:t>There</a:t>
                      </a:r>
                      <a:r>
                        <a:rPr lang="en-US" sz="2000" b="0" baseline="0" dirty="0" smtClean="0">
                          <a:solidFill>
                            <a:schemeClr val="tx1"/>
                          </a:solidFill>
                        </a:rPr>
                        <a:t> is m</a:t>
                      </a:r>
                      <a:r>
                        <a:rPr lang="en-US" sz="2000" b="0" dirty="0" smtClean="0">
                          <a:solidFill>
                            <a:schemeClr val="tx1"/>
                          </a:solidFill>
                        </a:rPr>
                        <a:t>oderate evidence that the effects of opioids and stimulants are measureable by serum levels</a:t>
                      </a:r>
                    </a:p>
                    <a:p>
                      <a:endParaRPr lang="en-US" sz="2000" b="0" dirty="0">
                        <a:solidFill>
                          <a:schemeClr val="tx1"/>
                        </a:solidFill>
                      </a:endParaRPr>
                    </a:p>
                  </a:txBody>
                  <a:tcPr>
                    <a:lnL w="12700" cap="flat" cmpd="sng" algn="ctr">
                      <a:noFill/>
                      <a:prstDash val="solid"/>
                      <a:round/>
                      <a:headEnd type="none" w="med" len="med"/>
                      <a:tailEnd type="none" w="med" len="med"/>
                    </a:lnL>
                    <a:solidFill>
                      <a:srgbClr val="CCCED1"/>
                    </a:solidFill>
                  </a:tcPr>
                </a:tc>
              </a:tr>
              <a:tr h="370840">
                <a:tc>
                  <a:txBody>
                    <a:bodyPr/>
                    <a:lstStyle/>
                    <a:p>
                      <a:endParaRPr lang="en-US" dirty="0"/>
                    </a:p>
                  </a:txBody>
                  <a:tcPr>
                    <a:lnR w="12700" cap="flat" cmpd="sng" algn="ctr">
                      <a:noFill/>
                      <a:prstDash val="solid"/>
                      <a:round/>
                      <a:headEnd type="none" w="med" len="med"/>
                      <a:tailEnd type="none" w="med" len="med"/>
                    </a:lnR>
                    <a:solidFill>
                      <a:srgbClr val="E7E8EA"/>
                    </a:solidFill>
                  </a:tcPr>
                </a:tc>
                <a:tc>
                  <a:txBody>
                    <a:bodyPr/>
                    <a:lstStyle/>
                    <a:p>
                      <a:r>
                        <a:rPr lang="en-US" sz="2000" dirty="0" smtClean="0"/>
                        <a:t>There</a:t>
                      </a:r>
                      <a:r>
                        <a:rPr lang="en-US" sz="2000" baseline="0" dirty="0" smtClean="0"/>
                        <a:t> are c</a:t>
                      </a:r>
                      <a:r>
                        <a:rPr lang="en-US" sz="2000" dirty="0" smtClean="0"/>
                        <a:t>onsistent findings across studies that serum levels are comparable to other methods in investigating relationships between licit drug use and driving impairment. However, this relationship likely exists for only certain Schedule II medications, and may also be subject to floor or ceiling effects</a:t>
                      </a:r>
                    </a:p>
                    <a:p>
                      <a:endParaRPr lang="en-US" sz="2000" dirty="0"/>
                    </a:p>
                  </a:txBody>
                  <a:tcPr>
                    <a:lnL w="12700" cap="flat" cmpd="sng" algn="ctr">
                      <a:noFill/>
                      <a:prstDash val="solid"/>
                      <a:round/>
                      <a:headEnd type="none" w="med" len="med"/>
                      <a:tailEnd type="none" w="med" len="med"/>
                    </a:lnL>
                    <a:solidFill>
                      <a:srgbClr val="E7E8EA"/>
                    </a:solidFill>
                  </a:tcPr>
                </a:tc>
              </a:tr>
              <a:tr h="370840">
                <a:tc>
                  <a:txBody>
                    <a:bodyPr/>
                    <a:lstStyle/>
                    <a:p>
                      <a:endParaRPr lang="en-US" dirty="0"/>
                    </a:p>
                  </a:txBody>
                  <a:tcPr>
                    <a:lnR w="12700" cap="flat" cmpd="sng" algn="ctr">
                      <a:noFill/>
                      <a:prstDash val="solid"/>
                      <a:round/>
                      <a:headEnd type="none" w="med" len="med"/>
                      <a:tailEnd type="none" w="med" len="med"/>
                    </a:lnR>
                    <a:solidFill>
                      <a:srgbClr val="CCCED1"/>
                    </a:solidFill>
                  </a:tcPr>
                </a:tc>
                <a:tc>
                  <a:txBody>
                    <a:bodyPr/>
                    <a:lstStyle/>
                    <a:p>
                      <a:r>
                        <a:rPr lang="en-US" sz="2000" dirty="0" smtClean="0"/>
                        <a:t>Investigating relationships by serum level allows for a better understanding of possible variation due to differences in how individuals metabolize medicines</a:t>
                      </a:r>
                    </a:p>
                    <a:p>
                      <a:endParaRPr lang="en-US" sz="2000" dirty="0"/>
                    </a:p>
                  </a:txBody>
                  <a:tcPr>
                    <a:lnL w="12700" cap="flat" cmpd="sng" algn="ctr">
                      <a:noFill/>
                      <a:prstDash val="solid"/>
                      <a:round/>
                      <a:headEnd type="none" w="med" len="med"/>
                      <a:tailEnd type="none" w="med" len="med"/>
                    </a:lnL>
                    <a:solidFill>
                      <a:srgbClr val="CCCED1"/>
                    </a:solidFill>
                  </a:tcPr>
                </a:tc>
              </a:tr>
            </a:tbl>
          </a:graphicData>
        </a:graphic>
      </p:graphicFrame>
    </p:spTree>
    <p:extLst>
      <p:ext uri="{BB962C8B-B14F-4D97-AF65-F5344CB8AC3E}">
        <p14:creationId xmlns:p14="http://schemas.microsoft.com/office/powerpoint/2010/main" val="2760401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 Opinions </a:t>
            </a:r>
            <a:r>
              <a:rPr lang="en-US" dirty="0"/>
              <a:t>of the MEP</a:t>
            </a:r>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19</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8170508"/>
              </p:ext>
            </p:extLst>
          </p:nvPr>
        </p:nvGraphicFramePr>
        <p:xfrm>
          <a:off x="762000" y="1524000"/>
          <a:ext cx="7620000" cy="3977640"/>
        </p:xfrm>
        <a:graphic>
          <a:graphicData uri="http://schemas.openxmlformats.org/drawingml/2006/table">
            <a:tbl>
              <a:tblPr firstRow="1" bandRow="1">
                <a:tableStyleId>{5C22544A-7EE6-4342-B048-85BDC9FD1C3A}</a:tableStyleId>
              </a:tblPr>
              <a:tblGrid>
                <a:gridCol w="685800"/>
                <a:gridCol w="6934200"/>
              </a:tblGrid>
              <a:tr h="1524000">
                <a:tc>
                  <a:txBody>
                    <a:bodyPr/>
                    <a:lstStyle/>
                    <a:p>
                      <a:endParaRPr lang="en-US" dirty="0"/>
                    </a:p>
                  </a:txBody>
                  <a:tcPr>
                    <a:lnR w="12700" cap="flat" cmpd="sng" algn="ctr">
                      <a:noFill/>
                      <a:prstDash val="solid"/>
                      <a:round/>
                      <a:headEnd type="none" w="med" len="med"/>
                      <a:tailEnd type="none" w="med" len="med"/>
                    </a:lnR>
                    <a:solidFill>
                      <a:srgbClr val="CCCED1"/>
                    </a:solidFill>
                  </a:tcPr>
                </a:tc>
                <a:tc>
                  <a:txBody>
                    <a:bodyPr/>
                    <a:lstStyle/>
                    <a:p>
                      <a:pPr marL="0" marR="0" lvl="0" indent="0" algn="l" defTabSz="914400" rtl="0" eaLnBrk="0" fontAlgn="base" latinLnBrk="0" hangingPunct="0">
                        <a:lnSpc>
                          <a:spcPct val="115000"/>
                        </a:lnSpc>
                        <a:spcBef>
                          <a:spcPts val="0"/>
                        </a:spcBef>
                        <a:spcAft>
                          <a:spcPct val="0"/>
                        </a:spcAft>
                        <a:buClr>
                          <a:srgbClr val="203C5A"/>
                        </a:buClr>
                        <a:buSzPct val="7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charset="-128"/>
                        </a:rPr>
                        <a:t>The effects of licit use of opioids and stimulants cannot be determined by serum levels; however, very high serum levels are likely indicative of tolerance or substance use disorders</a:t>
                      </a:r>
                      <a:endParaRPr kumimoji="0" lang="en-US" sz="2000" b="0" i="0" u="none" strike="noStrike" kern="1200" cap="none" spc="0" normalizeH="0" baseline="0" noProof="0" dirty="0" smtClean="0">
                        <a:ln>
                          <a:noFill/>
                        </a:ln>
                        <a:solidFill>
                          <a:srgbClr val="595959"/>
                        </a:solidFill>
                        <a:effectLst/>
                        <a:uLnTx/>
                        <a:uFillTx/>
                        <a:latin typeface="+mn-lt"/>
                        <a:ea typeface="ＭＳ Ｐゴシック" charset="-128"/>
                      </a:endParaRPr>
                    </a:p>
                  </a:txBody>
                  <a:tcPr>
                    <a:lnL w="12700" cap="flat" cmpd="sng" algn="ctr">
                      <a:noFill/>
                      <a:prstDash val="solid"/>
                      <a:round/>
                      <a:headEnd type="none" w="med" len="med"/>
                      <a:tailEnd type="none" w="med" len="med"/>
                    </a:lnL>
                    <a:solidFill>
                      <a:srgbClr val="CCCED1"/>
                    </a:solidFill>
                  </a:tcPr>
                </a:tc>
              </a:tr>
              <a:tr h="1143000">
                <a:tc>
                  <a:txBody>
                    <a:bodyPr/>
                    <a:lstStyle/>
                    <a:p>
                      <a:endParaRPr lang="en-US" dirty="0"/>
                    </a:p>
                  </a:txBody>
                  <a:tcPr>
                    <a:lnR w="12700" cap="flat" cmpd="sng" algn="ctr">
                      <a:noFill/>
                      <a:prstDash val="solid"/>
                      <a:round/>
                      <a:headEnd type="none" w="med" len="med"/>
                      <a:tailEnd type="none" w="med" len="med"/>
                    </a:lnR>
                    <a:solidFill>
                      <a:srgbClr val="E7E8EA"/>
                    </a:solidFill>
                  </a:tcPr>
                </a:tc>
                <a:tc>
                  <a:txBody>
                    <a:bodyPr/>
                    <a:lstStyle/>
                    <a:p>
                      <a:r>
                        <a:rPr lang="en-US" sz="2000" dirty="0" smtClean="0"/>
                        <a:t>The pharmacodynamics</a:t>
                      </a:r>
                      <a:r>
                        <a:rPr lang="en-US" sz="2000" baseline="30000" dirty="0" smtClean="0"/>
                        <a:t>1</a:t>
                      </a:r>
                      <a:r>
                        <a:rPr lang="en-US" sz="2000" dirty="0" smtClean="0"/>
                        <a:t> do not remain consistent; they vary by metabolism and other pharmacokinetics.</a:t>
                      </a:r>
                      <a:r>
                        <a:rPr lang="en-US" sz="2000" baseline="30000" dirty="0" smtClean="0"/>
                        <a:t>2</a:t>
                      </a:r>
                      <a:r>
                        <a:rPr lang="en-US" sz="2000" dirty="0" smtClean="0"/>
                        <a:t> They also vary considerably across individuals</a:t>
                      </a:r>
                    </a:p>
                  </a:txBody>
                  <a:tcPr>
                    <a:lnL w="12700" cap="flat" cmpd="sng" algn="ctr">
                      <a:noFill/>
                      <a:prstDash val="solid"/>
                      <a:round/>
                      <a:headEnd type="none" w="med" len="med"/>
                      <a:tailEnd type="none" w="med" len="med"/>
                    </a:lnL>
                    <a:solidFill>
                      <a:srgbClr val="E7E8EA"/>
                    </a:solidFill>
                  </a:tcPr>
                </a:tc>
              </a:tr>
              <a:tr h="370840">
                <a:tc>
                  <a:txBody>
                    <a:bodyPr/>
                    <a:lstStyle/>
                    <a:p>
                      <a:endParaRPr lang="en-US" dirty="0"/>
                    </a:p>
                  </a:txBody>
                  <a:tcPr>
                    <a:lnR w="12700" cap="flat" cmpd="sng" algn="ctr">
                      <a:noFill/>
                      <a:prstDash val="solid"/>
                      <a:round/>
                      <a:headEnd type="none" w="med" len="med"/>
                      <a:tailEnd type="none" w="med" len="med"/>
                    </a:lnR>
                    <a:solidFill>
                      <a:srgbClr val="CCCED1"/>
                    </a:solidFill>
                  </a:tcPr>
                </a:tc>
                <a:tc>
                  <a:txBody>
                    <a:bodyPr/>
                    <a:lstStyle/>
                    <a:p>
                      <a:r>
                        <a:rPr lang="en-US" sz="2000" dirty="0" smtClean="0"/>
                        <a:t>There does not appear to be any data suggesting a minimum threshold level or time-course for impairment. This applies to the entire period of drug exposure from onset, to peak, to withdrawal</a:t>
                      </a:r>
                    </a:p>
                  </a:txBody>
                  <a:tcPr>
                    <a:lnL w="12700" cap="flat" cmpd="sng" algn="ctr">
                      <a:noFill/>
                      <a:prstDash val="solid"/>
                      <a:round/>
                      <a:headEnd type="none" w="med" len="med"/>
                      <a:tailEnd type="none" w="med" len="med"/>
                    </a:lnL>
                    <a:solidFill>
                      <a:srgbClr val="CCCED1"/>
                    </a:solidFill>
                  </a:tcPr>
                </a:tc>
              </a:tr>
            </a:tbl>
          </a:graphicData>
        </a:graphic>
      </p:graphicFrame>
      <p:sp>
        <p:nvSpPr>
          <p:cNvPr id="6" name="TextBox 5"/>
          <p:cNvSpPr txBox="1"/>
          <p:nvPr/>
        </p:nvSpPr>
        <p:spPr>
          <a:xfrm>
            <a:off x="838200" y="6019800"/>
            <a:ext cx="7086600" cy="600164"/>
          </a:xfrm>
          <a:prstGeom prst="rect">
            <a:avLst/>
          </a:prstGeom>
          <a:noFill/>
        </p:spPr>
        <p:txBody>
          <a:bodyPr wrap="square" rtlCol="0">
            <a:spAutoFit/>
          </a:bodyPr>
          <a:lstStyle/>
          <a:p>
            <a:pPr>
              <a:spcAft>
                <a:spcPts val="600"/>
              </a:spcAft>
            </a:pPr>
            <a:r>
              <a:rPr lang="en-US" sz="1400" baseline="30000" dirty="0" smtClean="0"/>
              <a:t>1</a:t>
            </a:r>
            <a:r>
              <a:rPr lang="en-US" sz="1400" dirty="0" smtClean="0"/>
              <a:t>The </a:t>
            </a:r>
            <a:r>
              <a:rPr lang="en-US" sz="1400" dirty="0"/>
              <a:t>relationship between drug concentration and </a:t>
            </a:r>
            <a:r>
              <a:rPr lang="en-US" sz="1400" dirty="0" smtClean="0"/>
              <a:t>effect</a:t>
            </a:r>
          </a:p>
          <a:p>
            <a:pPr>
              <a:spcAft>
                <a:spcPts val="600"/>
              </a:spcAft>
            </a:pPr>
            <a:r>
              <a:rPr lang="en-US" sz="1400" baseline="30000" dirty="0" smtClean="0"/>
              <a:t>2</a:t>
            </a:r>
            <a:r>
              <a:rPr lang="en-US" sz="1400" dirty="0" smtClean="0"/>
              <a:t>The </a:t>
            </a:r>
            <a:r>
              <a:rPr lang="en-US" sz="1400" dirty="0"/>
              <a:t>process of drug absorption, distribution, metabolism, and excretion</a:t>
            </a:r>
          </a:p>
        </p:txBody>
      </p:sp>
    </p:spTree>
    <p:extLst>
      <p:ext uri="{BB962C8B-B14F-4D97-AF65-F5344CB8AC3E}">
        <p14:creationId xmlns:p14="http://schemas.microsoft.com/office/powerpoint/2010/main" val="2918167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381000" y="2209800"/>
            <a:ext cx="4191000" cy="4648200"/>
          </a:xfrm>
        </p:spPr>
        <p:txBody>
          <a:bodyPr numCol="1"/>
          <a:lstStyle/>
          <a:p>
            <a:r>
              <a:rPr lang="en-US" sz="2600" dirty="0" smtClean="0"/>
              <a:t>Research Questions</a:t>
            </a:r>
          </a:p>
          <a:p>
            <a:r>
              <a:rPr lang="en-US" sz="2600" dirty="0" smtClean="0"/>
              <a:t>The MEP Meeting</a:t>
            </a:r>
          </a:p>
          <a:p>
            <a:r>
              <a:rPr lang="en-US" sz="2600" dirty="0"/>
              <a:t>Medical Expert </a:t>
            </a:r>
            <a:r>
              <a:rPr lang="en-US" sz="2600" dirty="0" smtClean="0"/>
              <a:t>Panelists</a:t>
            </a:r>
            <a:endParaRPr lang="en-US" sz="2600" dirty="0"/>
          </a:p>
          <a:p>
            <a:r>
              <a:rPr lang="en-US" sz="2600" dirty="0"/>
              <a:t>Initial </a:t>
            </a:r>
            <a:r>
              <a:rPr lang="en-US" sz="2600" dirty="0" smtClean="0"/>
              <a:t>Opinions</a:t>
            </a:r>
          </a:p>
          <a:p>
            <a:endParaRPr lang="en-US" sz="2600" dirty="0" smtClean="0"/>
          </a:p>
          <a:p>
            <a:endParaRPr lang="en-US" sz="2600" dirty="0"/>
          </a:p>
          <a:p>
            <a:endParaRPr lang="en-US" sz="2600"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2</a:t>
            </a:fld>
            <a:endParaRPr lang="en-US">
              <a:solidFill>
                <a:prstClr val="white"/>
              </a:solidFill>
            </a:endParaRPr>
          </a:p>
        </p:txBody>
      </p:sp>
      <p:sp>
        <p:nvSpPr>
          <p:cNvPr id="5" name="TextBox 4"/>
          <p:cNvSpPr txBox="1"/>
          <p:nvPr/>
        </p:nvSpPr>
        <p:spPr>
          <a:xfrm>
            <a:off x="5105397" y="2133600"/>
            <a:ext cx="3657601" cy="3118803"/>
          </a:xfrm>
          <a:prstGeom prst="rect">
            <a:avLst/>
          </a:prstGeom>
          <a:noFill/>
        </p:spPr>
        <p:txBody>
          <a:bodyPr wrap="square" rtlCol="0">
            <a:spAutoFit/>
          </a:bodyPr>
          <a:lstStyle/>
          <a:p>
            <a:pPr marL="228600" lvl="0" indent="-228600" eaLnBrk="0" fontAlgn="base" hangingPunct="0">
              <a:spcBef>
                <a:spcPts val="2000"/>
              </a:spcBef>
              <a:spcAft>
                <a:spcPct val="0"/>
              </a:spcAft>
              <a:buClr>
                <a:srgbClr val="203C5A"/>
              </a:buClr>
              <a:buSzPct val="75000"/>
              <a:buFont typeface="Wingdings" pitchFamily="2" charset="2"/>
              <a:buChar char="n"/>
            </a:pPr>
            <a:r>
              <a:rPr lang="en-US" sz="2600" dirty="0">
                <a:solidFill>
                  <a:srgbClr val="595959"/>
                </a:solidFill>
                <a:ea typeface="ＭＳ Ｐゴシック" charset="-128"/>
              </a:rPr>
              <a:t>Q1a </a:t>
            </a:r>
          </a:p>
          <a:p>
            <a:pPr marL="228600" lvl="0" indent="-228600" eaLnBrk="0" fontAlgn="base" hangingPunct="0">
              <a:spcBef>
                <a:spcPts val="2000"/>
              </a:spcBef>
              <a:spcAft>
                <a:spcPct val="0"/>
              </a:spcAft>
              <a:buClr>
                <a:srgbClr val="203C5A"/>
              </a:buClr>
              <a:buSzPct val="75000"/>
              <a:buFont typeface="Wingdings" pitchFamily="2" charset="2"/>
              <a:buChar char="n"/>
            </a:pPr>
            <a:r>
              <a:rPr lang="en-US" sz="2600" dirty="0" smtClean="0">
                <a:solidFill>
                  <a:srgbClr val="595959"/>
                </a:solidFill>
                <a:ea typeface="ＭＳ Ｐゴシック" charset="-128"/>
              </a:rPr>
              <a:t>Q1b</a:t>
            </a:r>
          </a:p>
          <a:p>
            <a:pPr marL="228600" lvl="0" indent="-228600" eaLnBrk="0" fontAlgn="base" hangingPunct="0">
              <a:spcBef>
                <a:spcPts val="2000"/>
              </a:spcBef>
              <a:spcAft>
                <a:spcPct val="0"/>
              </a:spcAft>
              <a:buClr>
                <a:srgbClr val="203C5A"/>
              </a:buClr>
              <a:buSzPct val="75000"/>
              <a:buFont typeface="Wingdings" pitchFamily="2" charset="2"/>
              <a:buChar char="n"/>
            </a:pPr>
            <a:r>
              <a:rPr lang="en-US" sz="2600" dirty="0" smtClean="0">
                <a:solidFill>
                  <a:srgbClr val="595959"/>
                </a:solidFill>
                <a:ea typeface="ＭＳ Ｐゴシック" charset="-128"/>
              </a:rPr>
              <a:t>Q2 </a:t>
            </a:r>
          </a:p>
          <a:p>
            <a:pPr marL="228600" lvl="0" indent="-228600" eaLnBrk="0" fontAlgn="base" hangingPunct="0">
              <a:spcBef>
                <a:spcPts val="2000"/>
              </a:spcBef>
              <a:spcAft>
                <a:spcPct val="0"/>
              </a:spcAft>
              <a:buClr>
                <a:srgbClr val="203C5A"/>
              </a:buClr>
              <a:buSzPct val="75000"/>
              <a:buFont typeface="Wingdings" pitchFamily="2" charset="2"/>
              <a:buChar char="n"/>
            </a:pPr>
            <a:r>
              <a:rPr lang="en-US" sz="2600" dirty="0" smtClean="0">
                <a:solidFill>
                  <a:srgbClr val="595959"/>
                </a:solidFill>
                <a:ea typeface="ＭＳ Ｐゴシック" charset="-128"/>
              </a:rPr>
              <a:t>Q3 </a:t>
            </a:r>
          </a:p>
          <a:p>
            <a:pPr marL="228600" lvl="0" indent="-228600" eaLnBrk="0" fontAlgn="base" hangingPunct="0">
              <a:spcBef>
                <a:spcPts val="2000"/>
              </a:spcBef>
              <a:spcAft>
                <a:spcPct val="0"/>
              </a:spcAft>
              <a:buClr>
                <a:srgbClr val="203C5A"/>
              </a:buClr>
              <a:buSzPct val="75000"/>
              <a:buFont typeface="Wingdings" pitchFamily="2" charset="2"/>
              <a:buChar char="n"/>
            </a:pPr>
            <a:r>
              <a:rPr lang="en-US" sz="2600" dirty="0" smtClean="0">
                <a:solidFill>
                  <a:srgbClr val="595959"/>
                </a:solidFill>
                <a:ea typeface="ＭＳ Ｐゴシック" charset="-128"/>
              </a:rPr>
              <a:t>Additional Opinions</a:t>
            </a:r>
            <a:endParaRPr lang="en-US" sz="2600" dirty="0">
              <a:solidFill>
                <a:srgbClr val="595959"/>
              </a:solidFill>
              <a:ea typeface="ＭＳ Ｐゴシック" charset="-128"/>
            </a:endParaRPr>
          </a:p>
        </p:txBody>
      </p:sp>
    </p:spTree>
    <p:extLst>
      <p:ext uri="{BB962C8B-B14F-4D97-AF65-F5344CB8AC3E}">
        <p14:creationId xmlns:p14="http://schemas.microsoft.com/office/powerpoint/2010/main" val="2934048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600" y="2616200"/>
            <a:ext cx="5638800" cy="1362075"/>
          </a:xfrm>
        </p:spPr>
        <p:txBody>
          <a:bodyPr/>
          <a:lstStyle/>
          <a:p>
            <a:r>
              <a:rPr lang="en-US" dirty="0" smtClean="0"/>
              <a:t>Research Question 3</a:t>
            </a:r>
            <a:endParaRPr lang="en-US" dirty="0"/>
          </a:p>
        </p:txBody>
      </p:sp>
      <p:sp>
        <p:nvSpPr>
          <p:cNvPr id="3" name="Text Placeholder 2"/>
          <p:cNvSpPr>
            <a:spLocks noGrp="1"/>
          </p:cNvSpPr>
          <p:nvPr>
            <p:ph type="body" idx="1"/>
          </p:nvPr>
        </p:nvSpPr>
        <p:spPr>
          <a:xfrm>
            <a:off x="2235200" y="4089400"/>
            <a:ext cx="5638800" cy="1500187"/>
          </a:xfrm>
        </p:spPr>
        <p:txBody>
          <a:bodyPr>
            <a:noAutofit/>
          </a:bodyPr>
          <a:lstStyle/>
          <a:p>
            <a:r>
              <a:rPr lang="en-US" sz="2000" b="1" dirty="0"/>
              <a:t>Do the effects worsen or improve when: 1) drug-drug interactions take place with other Schedule II or over-the-counter medications; or 2) the drug has been chronically administered over a period of time (stable use</a:t>
            </a:r>
            <a:r>
              <a:rPr lang="en-US" sz="2000" b="1" dirty="0" smtClean="0"/>
              <a:t>)?</a:t>
            </a:r>
          </a:p>
          <a:p>
            <a:endParaRPr lang="en-US" sz="1600" b="1" dirty="0" smtClean="0"/>
          </a:p>
          <a:p>
            <a:r>
              <a:rPr lang="en-US" sz="1600" b="1" dirty="0" smtClean="0"/>
              <a:t>Evidence base n=19</a:t>
            </a:r>
            <a:endParaRPr lang="en-US" sz="1600" b="1" dirty="0"/>
          </a:p>
        </p:txBody>
      </p:sp>
      <p:sp>
        <p:nvSpPr>
          <p:cNvPr id="4" name="Slide Number Placeholder 3"/>
          <p:cNvSpPr>
            <a:spLocks noGrp="1"/>
          </p:cNvSpPr>
          <p:nvPr>
            <p:ph type="sldNum" sz="quarter" idx="12"/>
          </p:nvPr>
        </p:nvSpPr>
        <p:spPr/>
        <p:txBody>
          <a:bodyPr/>
          <a:lstStyle/>
          <a:p>
            <a:pPr>
              <a:defRPr/>
            </a:pPr>
            <a:fld id="{53B1BE28-4B78-4CA9-8BC5-D8D83F7ECF2C}" type="slidenum">
              <a:rPr lang="en-US" smtClean="0">
                <a:solidFill>
                  <a:prstClr val="white"/>
                </a:solidFill>
              </a:rPr>
              <a:pPr>
                <a:defRPr/>
              </a:pPr>
              <a:t>20</a:t>
            </a:fld>
            <a:endParaRPr lang="en-US">
              <a:solidFill>
                <a:prstClr val="white"/>
              </a:solidFill>
            </a:endParaRPr>
          </a:p>
        </p:txBody>
      </p:sp>
    </p:spTree>
    <p:extLst>
      <p:ext uri="{BB962C8B-B14F-4D97-AF65-F5344CB8AC3E}">
        <p14:creationId xmlns:p14="http://schemas.microsoft.com/office/powerpoint/2010/main" val="352937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 Findings</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21</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1492572"/>
              </p:ext>
            </p:extLst>
          </p:nvPr>
        </p:nvGraphicFramePr>
        <p:xfrm>
          <a:off x="762000" y="2209800"/>
          <a:ext cx="7620000" cy="3373120"/>
        </p:xfrm>
        <a:graphic>
          <a:graphicData uri="http://schemas.openxmlformats.org/drawingml/2006/table">
            <a:tbl>
              <a:tblPr firstRow="1" bandRow="1">
                <a:tableStyleId>{5C22544A-7EE6-4342-B048-85BDC9FD1C3A}</a:tableStyleId>
              </a:tblPr>
              <a:tblGrid>
                <a:gridCol w="685800"/>
                <a:gridCol w="6934200"/>
              </a:tblGrid>
              <a:tr h="447040">
                <a:tc gridSpan="2">
                  <a:txBody>
                    <a:bodyPr/>
                    <a:lstStyle/>
                    <a:p>
                      <a:r>
                        <a:rPr lang="en-US" dirty="0" smtClean="0"/>
                        <a:t>Drug-Drug Interaction</a:t>
                      </a:r>
                      <a:endParaRPr lang="en-US" dirty="0"/>
                    </a:p>
                  </a:txBody>
                  <a:tcPr/>
                </a:tc>
                <a:tc hMerge="1">
                  <a:txBody>
                    <a:bodyPr/>
                    <a:lstStyle/>
                    <a:p>
                      <a:endParaRPr lang="en-US" dirty="0"/>
                    </a:p>
                  </a:txBody>
                  <a:tcPr/>
                </a:tc>
              </a:tr>
              <a:tr h="370840">
                <a:tc>
                  <a:txBody>
                    <a:bodyPr/>
                    <a:lstStyle/>
                    <a:p>
                      <a:endParaRPr lang="en-US"/>
                    </a:p>
                  </a:txBody>
                  <a:tcPr>
                    <a:lnR w="12700" cap="flat" cmpd="sng" algn="ctr">
                      <a:noFill/>
                      <a:prstDash val="solid"/>
                      <a:round/>
                      <a:headEnd type="none" w="med" len="med"/>
                      <a:tailEnd type="none" w="med" len="med"/>
                    </a:lnR>
                  </a:tcPr>
                </a:tc>
                <a:tc>
                  <a:txBody>
                    <a:bodyPr/>
                    <a:lstStyle/>
                    <a:p>
                      <a:r>
                        <a:rPr lang="en-US" sz="2000" dirty="0" smtClean="0"/>
                        <a:t>The evidence pertaining to whether Schedule II opioids and stimulants interact with other Schedule II or prescription medications is unacceptably weak</a:t>
                      </a:r>
                    </a:p>
                    <a:p>
                      <a:endParaRPr lang="en-US" sz="2000"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sz="2000" dirty="0" smtClean="0"/>
                        <a:t>Limited data investigates the question of interactions, and what data do exist, conflict. Findings are likely drug and dose specific, and an insufficient evidence base exists at this time to adequately address the question</a:t>
                      </a:r>
                    </a:p>
                    <a:p>
                      <a:endParaRPr lang="en-US" sz="2000" dirty="0"/>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10636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 Findings</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22</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4398768"/>
              </p:ext>
            </p:extLst>
          </p:nvPr>
        </p:nvGraphicFramePr>
        <p:xfrm>
          <a:off x="762000" y="1295400"/>
          <a:ext cx="7620000" cy="5293360"/>
        </p:xfrm>
        <a:graphic>
          <a:graphicData uri="http://schemas.openxmlformats.org/drawingml/2006/table">
            <a:tbl>
              <a:tblPr firstRow="1" bandRow="1">
                <a:tableStyleId>{5C22544A-7EE6-4342-B048-85BDC9FD1C3A}</a:tableStyleId>
              </a:tblPr>
              <a:tblGrid>
                <a:gridCol w="685800"/>
                <a:gridCol w="6934200"/>
              </a:tblGrid>
              <a:tr h="447040">
                <a:tc gridSpan="2">
                  <a:txBody>
                    <a:bodyPr/>
                    <a:lstStyle/>
                    <a:p>
                      <a:r>
                        <a:rPr lang="en-US" dirty="0" smtClean="0"/>
                        <a:t>Stable Use</a:t>
                      </a:r>
                      <a:endParaRPr lang="en-US" dirty="0"/>
                    </a:p>
                  </a:txBody>
                  <a:tcPr/>
                </a:tc>
                <a:tc hMerge="1">
                  <a:txBody>
                    <a:bodyPr/>
                    <a:lstStyle/>
                    <a:p>
                      <a:endParaRPr lang="en-US" dirty="0"/>
                    </a:p>
                  </a:txBody>
                  <a:tcPr/>
                </a:tc>
              </a:tr>
              <a:tr h="370840">
                <a:tc>
                  <a:txBody>
                    <a:bodyPr/>
                    <a:lstStyle/>
                    <a:p>
                      <a:endParaRPr lang="en-US"/>
                    </a:p>
                  </a:txBody>
                  <a:tcPr>
                    <a:lnR w="12700" cap="flat" cmpd="sng" algn="ctr">
                      <a:noFill/>
                      <a:prstDash val="solid"/>
                      <a:round/>
                      <a:headEnd type="none" w="med" len="med"/>
                      <a:tailEnd type="none" w="med" len="med"/>
                    </a:lnR>
                  </a:tcPr>
                </a:tc>
                <a:tc>
                  <a:txBody>
                    <a:bodyPr/>
                    <a:lstStyle/>
                    <a:p>
                      <a:r>
                        <a:rPr lang="en-US" sz="2000" dirty="0" smtClean="0"/>
                        <a:t>There</a:t>
                      </a:r>
                      <a:r>
                        <a:rPr lang="en-US" sz="2000" baseline="0" dirty="0" smtClean="0"/>
                        <a:t> is m</a:t>
                      </a:r>
                      <a:r>
                        <a:rPr lang="en-US" sz="2000" dirty="0" smtClean="0"/>
                        <a:t>oderate evidence that stable use of Schedule II opioids is associated with reduced negative impacts </a:t>
                      </a:r>
                    </a:p>
                    <a:p>
                      <a:endParaRPr lang="en-US" sz="2000"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sz="2000" dirty="0" smtClean="0"/>
                        <a:t>Consistent data suggest that the negative impacts of opioids on driving and driving related skills diminish over time when doses remain stable. This is not the case for positive impacts, such as those that may be associated with methadone maintenance treatments. However, negative effects of opioids may still remain, even in chronic users</a:t>
                      </a:r>
                    </a:p>
                    <a:p>
                      <a:endParaRPr lang="en-US" sz="2000"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sz="2000" dirty="0" smtClean="0"/>
                        <a:t>There</a:t>
                      </a:r>
                      <a:r>
                        <a:rPr lang="en-US" sz="2000" baseline="0" dirty="0" smtClean="0"/>
                        <a:t> is w</a:t>
                      </a:r>
                      <a:r>
                        <a:rPr lang="en-US" sz="2000" dirty="0" smtClean="0"/>
                        <a:t>eak evidence regarding</a:t>
                      </a:r>
                      <a:r>
                        <a:rPr lang="en-US" sz="2000" baseline="0" dirty="0" smtClean="0"/>
                        <a:t> the impact of chronic use of stimulants on driving or driving related skills. There is limited, thus, inconclusive evidence on this topic.</a:t>
                      </a:r>
                    </a:p>
                    <a:p>
                      <a:endParaRPr lang="en-US" sz="2000" dirty="0"/>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169084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 Opinions </a:t>
            </a:r>
            <a:r>
              <a:rPr lang="en-US" dirty="0"/>
              <a:t>of the </a:t>
            </a:r>
            <a:r>
              <a:rPr lang="en-US" dirty="0" smtClean="0"/>
              <a:t>MEP</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23</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97341080"/>
              </p:ext>
            </p:extLst>
          </p:nvPr>
        </p:nvGraphicFramePr>
        <p:xfrm>
          <a:off x="762000" y="1676400"/>
          <a:ext cx="7620000" cy="4485640"/>
        </p:xfrm>
        <a:graphic>
          <a:graphicData uri="http://schemas.openxmlformats.org/drawingml/2006/table">
            <a:tbl>
              <a:tblPr firstRow="1" bandRow="1">
                <a:tableStyleId>{5C22544A-7EE6-4342-B048-85BDC9FD1C3A}</a:tableStyleId>
              </a:tblPr>
              <a:tblGrid>
                <a:gridCol w="685800"/>
                <a:gridCol w="6934200"/>
              </a:tblGrid>
              <a:tr h="447040">
                <a:tc gridSpan="2">
                  <a:txBody>
                    <a:bodyPr/>
                    <a:lstStyle/>
                    <a:p>
                      <a:r>
                        <a:rPr lang="en-US" dirty="0" smtClean="0"/>
                        <a:t>Drug-Drug Interaction</a:t>
                      </a:r>
                      <a:endParaRPr lang="en-US" dirty="0"/>
                    </a:p>
                  </a:txBody>
                  <a:tcPr/>
                </a:tc>
                <a:tc hMerge="1">
                  <a:txBody>
                    <a:bodyPr/>
                    <a:lstStyle/>
                    <a:p>
                      <a:endParaRPr lang="en-US" dirty="0"/>
                    </a:p>
                  </a:txBody>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pPr marL="0" marR="0" lvl="0" indent="0" algn="l" defTabSz="914400" rtl="0" eaLnBrk="0" fontAlgn="base" latinLnBrk="0" hangingPunct="0">
                        <a:lnSpc>
                          <a:spcPct val="115000"/>
                        </a:lnSpc>
                        <a:spcBef>
                          <a:spcPts val="0"/>
                        </a:spcBef>
                        <a:spcAft>
                          <a:spcPct val="0"/>
                        </a:spcAft>
                        <a:buClr>
                          <a:srgbClr val="203C5A"/>
                        </a:buClr>
                        <a:buSzPct val="7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charset="-128"/>
                        </a:rPr>
                        <a:t>As with any drug, there are likely to be drug-drug interactions. Research studies have not addressed the effects of these interactions with Schedule II drugs due to logistical and other complications</a:t>
                      </a:r>
                    </a:p>
                    <a:p>
                      <a:pPr marL="0" marR="0" lvl="0" indent="0" algn="l" defTabSz="914400" rtl="0" eaLnBrk="0" fontAlgn="base" latinLnBrk="0" hangingPunct="0">
                        <a:lnSpc>
                          <a:spcPct val="115000"/>
                        </a:lnSpc>
                        <a:spcBef>
                          <a:spcPts val="0"/>
                        </a:spcBef>
                        <a:spcAft>
                          <a:spcPct val="0"/>
                        </a:spcAft>
                        <a:buClr>
                          <a:srgbClr val="203C5A"/>
                        </a:buClr>
                        <a:buSzPct val="75000"/>
                        <a:buFont typeface="Wingdings" pitchFamily="2" charset="2"/>
                        <a:buNone/>
                        <a:tabLst/>
                        <a:defRPr/>
                      </a:pPr>
                      <a:endParaRPr kumimoji="0" lang="en-US" sz="2000" b="0" i="0" u="none" strike="noStrike" kern="1200" cap="none" spc="0" normalizeH="0" baseline="0" noProof="0" dirty="0" smtClean="0">
                        <a:ln>
                          <a:noFill/>
                        </a:ln>
                        <a:solidFill>
                          <a:srgbClr val="595959"/>
                        </a:solidFill>
                        <a:effectLst/>
                        <a:uLnTx/>
                        <a:uFillTx/>
                        <a:latin typeface="+mn-lt"/>
                        <a:ea typeface="ＭＳ Ｐゴシック" charset="-128"/>
                      </a:endParaRPr>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pPr marL="0" marR="0" lvl="0" indent="0" algn="l" defTabSz="914400" rtl="0" eaLnBrk="0" fontAlgn="base" latinLnBrk="0" hangingPunct="0">
                        <a:lnSpc>
                          <a:spcPct val="115000"/>
                        </a:lnSpc>
                        <a:spcBef>
                          <a:spcPts val="0"/>
                        </a:spcBef>
                        <a:spcAft>
                          <a:spcPct val="0"/>
                        </a:spcAft>
                        <a:buClr>
                          <a:srgbClr val="203C5A"/>
                        </a:buClr>
                        <a:buSzPct val="75000"/>
                        <a:buFont typeface="Wingdings" pitchFamily="2" charset="2"/>
                        <a:buNone/>
                        <a:tabLst/>
                        <a:defRPr/>
                      </a:pPr>
                      <a:r>
                        <a:rPr kumimoji="0" lang="en-US" sz="2000" b="0" i="0" u="none" strike="noStrike" kern="1200" cap="none" spc="0" normalizeH="0" baseline="0" dirty="0" smtClean="0">
                          <a:ln>
                            <a:noFill/>
                          </a:ln>
                          <a:solidFill>
                            <a:schemeClr val="tx1"/>
                          </a:solidFill>
                          <a:effectLst/>
                          <a:uLnTx/>
                          <a:uFillTx/>
                          <a:latin typeface="+mn-lt"/>
                          <a:ea typeface="ＭＳ Ｐゴシック" charset="-128"/>
                          <a:cs typeface="+mn-cs"/>
                        </a:rPr>
                        <a:t>While it is certainly true that not all combinations of drugs can be analyzed, a review of dispensing data (e.g., IMS databases) may indicate specific combinations of drugs that are frequently co-prescribed and which may merit further investigation</a:t>
                      </a:r>
                    </a:p>
                    <a:p>
                      <a:pPr marL="0" marR="0" lvl="0" indent="0" algn="l" defTabSz="914400" rtl="0" eaLnBrk="0" fontAlgn="base" latinLnBrk="0" hangingPunct="0">
                        <a:lnSpc>
                          <a:spcPct val="115000"/>
                        </a:lnSpc>
                        <a:spcBef>
                          <a:spcPts val="0"/>
                        </a:spcBef>
                        <a:spcAft>
                          <a:spcPct val="0"/>
                        </a:spcAft>
                        <a:buClr>
                          <a:srgbClr val="203C5A"/>
                        </a:buClr>
                        <a:buSzPct val="75000"/>
                        <a:buFont typeface="Wingdings" pitchFamily="2" charset="2"/>
                        <a:buNone/>
                        <a:tabLst/>
                        <a:defRPr/>
                      </a:pPr>
                      <a:endParaRPr kumimoji="0" lang="en-US" sz="2000" b="0" i="0" u="none" strike="noStrike" kern="1200" cap="none" spc="0" normalizeH="0" baseline="0" dirty="0">
                        <a:ln>
                          <a:noFill/>
                        </a:ln>
                        <a:solidFill>
                          <a:schemeClr val="tx1"/>
                        </a:solidFill>
                        <a:effectLst/>
                        <a:uLnTx/>
                        <a:uFillTx/>
                        <a:latin typeface="+mn-lt"/>
                        <a:ea typeface="ＭＳ Ｐゴシック" charset="-128"/>
                        <a:cs typeface="+mn-cs"/>
                      </a:endParaRPr>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262130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 Opinions </a:t>
            </a:r>
            <a:r>
              <a:rPr lang="en-US" dirty="0"/>
              <a:t>of the </a:t>
            </a:r>
            <a:r>
              <a:rPr lang="en-US" dirty="0" smtClean="0"/>
              <a:t>MEP</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24</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26655952"/>
              </p:ext>
            </p:extLst>
          </p:nvPr>
        </p:nvGraphicFramePr>
        <p:xfrm>
          <a:off x="838200" y="1371600"/>
          <a:ext cx="7620000" cy="5201920"/>
        </p:xfrm>
        <a:graphic>
          <a:graphicData uri="http://schemas.openxmlformats.org/drawingml/2006/table">
            <a:tbl>
              <a:tblPr firstRow="1" bandRow="1">
                <a:tableStyleId>{5C22544A-7EE6-4342-B048-85BDC9FD1C3A}</a:tableStyleId>
              </a:tblPr>
              <a:tblGrid>
                <a:gridCol w="685800"/>
                <a:gridCol w="6934200"/>
              </a:tblGrid>
              <a:tr h="447040">
                <a:tc gridSpan="2">
                  <a:txBody>
                    <a:bodyPr/>
                    <a:lstStyle/>
                    <a:p>
                      <a:r>
                        <a:rPr lang="en-US" dirty="0" smtClean="0"/>
                        <a:t>Stable Use</a:t>
                      </a:r>
                      <a:endParaRPr lang="en-US" dirty="0"/>
                    </a:p>
                  </a:txBody>
                  <a:tcPr/>
                </a:tc>
                <a:tc hMerge="1">
                  <a:txBody>
                    <a:bodyPr/>
                    <a:lstStyle/>
                    <a:p>
                      <a:endParaRPr lang="en-US" dirty="0"/>
                    </a:p>
                  </a:txBody>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Chronic use of opioids in the community does not equate to stable use of the medications </a:t>
                      </a:r>
                    </a:p>
                    <a:p>
                      <a:endParaRPr lang="en-US"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Opioids are typically prescribed for use as needed (PRN) and are often titrated to pain level, which may vary substantially over time </a:t>
                      </a:r>
                    </a:p>
                    <a:p>
                      <a:endParaRPr lang="en-US"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Population data suggest that chronic use of opioids is likely to lead to dose escalation over time and possibly iatrogenic dependence/addiction </a:t>
                      </a:r>
                    </a:p>
                    <a:p>
                      <a:endParaRPr lang="en-US"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There is limited evidence that impairment resulting from stable opioid use diminishes over time. However, the studies that examined this issue failed to establish a safe level of use at the level of the individual</a:t>
                      </a:r>
                    </a:p>
                    <a:p>
                      <a:endParaRPr lang="en-US" dirty="0"/>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153955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 Opinions </a:t>
            </a:r>
            <a:r>
              <a:rPr lang="en-US" dirty="0"/>
              <a:t>of the </a:t>
            </a:r>
            <a:r>
              <a:rPr lang="en-US" dirty="0" smtClean="0"/>
              <a:t>MEP</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25</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7971255"/>
              </p:ext>
            </p:extLst>
          </p:nvPr>
        </p:nvGraphicFramePr>
        <p:xfrm>
          <a:off x="762000" y="1447800"/>
          <a:ext cx="7620000" cy="4927600"/>
        </p:xfrm>
        <a:graphic>
          <a:graphicData uri="http://schemas.openxmlformats.org/drawingml/2006/table">
            <a:tbl>
              <a:tblPr firstRow="1" bandRow="1">
                <a:tableStyleId>{5C22544A-7EE6-4342-B048-85BDC9FD1C3A}</a:tableStyleId>
              </a:tblPr>
              <a:tblGrid>
                <a:gridCol w="685800"/>
                <a:gridCol w="6934200"/>
              </a:tblGrid>
              <a:tr h="447040">
                <a:tc gridSpan="2">
                  <a:txBody>
                    <a:bodyPr/>
                    <a:lstStyle/>
                    <a:p>
                      <a:r>
                        <a:rPr lang="en-US" dirty="0" smtClean="0"/>
                        <a:t>Stable Use</a:t>
                      </a:r>
                      <a:endParaRPr lang="en-US" dirty="0"/>
                    </a:p>
                  </a:txBody>
                  <a:tcPr/>
                </a:tc>
                <a:tc hMerge="1">
                  <a:txBody>
                    <a:bodyPr/>
                    <a:lstStyle/>
                    <a:p>
                      <a:endParaRPr lang="en-US" dirty="0"/>
                    </a:p>
                  </a:txBody>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Conditions requiring chronic opioid treatment may be incompatible with commercial motor vehicle operations </a:t>
                      </a:r>
                    </a:p>
                    <a:p>
                      <a:endParaRPr lang="en-US"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The effects of the licit use of stimulant medication for the treatment of ADHD are unlikely to be significantly changed due to chronic use, although users may experience periodic dose adjustments</a:t>
                      </a:r>
                    </a:p>
                    <a:p>
                      <a:endParaRPr lang="en-US"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Following such a dose adjustment, a period of assessment with regard to adverse effects might be required after dose adjustments</a:t>
                      </a:r>
                    </a:p>
                    <a:p>
                      <a:endParaRPr lang="en-US"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Other use of stimulants is associated with a potential for substance use disorder</a:t>
                      </a:r>
                    </a:p>
                    <a:p>
                      <a:endParaRPr lang="en-US" dirty="0"/>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273602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of the MEP</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3B1BE28-4B78-4CA9-8BC5-D8D83F7ECF2C}" type="slidenum">
              <a:rPr lang="en-US" smtClean="0">
                <a:solidFill>
                  <a:prstClr val="white"/>
                </a:solidFill>
              </a:rPr>
              <a:pPr>
                <a:defRPr/>
              </a:pPr>
              <a:t>26</a:t>
            </a:fld>
            <a:endParaRPr lang="en-US">
              <a:solidFill>
                <a:prstClr val="white"/>
              </a:solidFill>
            </a:endParaRPr>
          </a:p>
        </p:txBody>
      </p:sp>
    </p:spTree>
    <p:extLst>
      <p:ext uri="{BB962C8B-B14F-4D97-AF65-F5344CB8AC3E}">
        <p14:creationId xmlns:p14="http://schemas.microsoft.com/office/powerpoint/2010/main" val="3906440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of the MEP</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27</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3546283"/>
              </p:ext>
            </p:extLst>
          </p:nvPr>
        </p:nvGraphicFramePr>
        <p:xfrm>
          <a:off x="762000" y="1371600"/>
          <a:ext cx="7620000" cy="5110480"/>
        </p:xfrm>
        <a:graphic>
          <a:graphicData uri="http://schemas.openxmlformats.org/drawingml/2006/table">
            <a:tbl>
              <a:tblPr firstRow="1" bandRow="1">
                <a:tableStyleId>{5C22544A-7EE6-4342-B048-85BDC9FD1C3A}</a:tableStyleId>
              </a:tblPr>
              <a:tblGrid>
                <a:gridCol w="685800"/>
                <a:gridCol w="6934200"/>
              </a:tblGrid>
              <a:tr h="447040">
                <a:tc gridSpan="2">
                  <a:txBody>
                    <a:bodyPr/>
                    <a:lstStyle/>
                    <a:p>
                      <a:r>
                        <a:rPr lang="en-US" dirty="0" smtClean="0"/>
                        <a:t>Opioids</a:t>
                      </a:r>
                      <a:endParaRPr lang="en-US" dirty="0"/>
                    </a:p>
                  </a:txBody>
                  <a:tcPr/>
                </a:tc>
                <a:tc hMerge="1">
                  <a:txBody>
                    <a:bodyPr/>
                    <a:lstStyle/>
                    <a:p>
                      <a:endParaRPr lang="en-US" dirty="0"/>
                    </a:p>
                  </a:txBody>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It is the opinion of the panel that the licit use of schedule II opioids conveys at least a moderate increased risk for fatal accident involvement, injury accident involvement, and crash causation </a:t>
                      </a:r>
                    </a:p>
                    <a:p>
                      <a:endParaRPr lang="en-US"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There is some information from laboratory testing suggesting that opioids may impact driving-related abilities; however, the evidence is insufficient to determine whether the use of opioids causes impairment on indirect measures of driving performance </a:t>
                      </a:r>
                    </a:p>
                    <a:p>
                      <a:endParaRPr lang="en-US"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Population data suggest that chronic use of opioids is likely to lead to dose escalation and possibly iatrogenic dependence/addiction over time; the panel believes conditions requiring chronic opioid treatment may be incompatible with the routine successful completion of driving tasks</a:t>
                      </a:r>
                    </a:p>
                    <a:p>
                      <a:endParaRPr lang="en-US" dirty="0"/>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259142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of the MEP</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28</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40581254"/>
              </p:ext>
            </p:extLst>
          </p:nvPr>
        </p:nvGraphicFramePr>
        <p:xfrm>
          <a:off x="762000" y="1752600"/>
          <a:ext cx="7620000" cy="4287520"/>
        </p:xfrm>
        <a:graphic>
          <a:graphicData uri="http://schemas.openxmlformats.org/drawingml/2006/table">
            <a:tbl>
              <a:tblPr firstRow="1" bandRow="1">
                <a:tableStyleId>{5C22544A-7EE6-4342-B048-85BDC9FD1C3A}</a:tableStyleId>
              </a:tblPr>
              <a:tblGrid>
                <a:gridCol w="685800"/>
                <a:gridCol w="6934200"/>
              </a:tblGrid>
              <a:tr h="447040">
                <a:tc gridSpan="2">
                  <a:txBody>
                    <a:bodyPr/>
                    <a:lstStyle/>
                    <a:p>
                      <a:r>
                        <a:rPr lang="en-US" dirty="0" smtClean="0"/>
                        <a:t>Stimulants</a:t>
                      </a:r>
                      <a:endParaRPr lang="en-US" dirty="0"/>
                    </a:p>
                  </a:txBody>
                  <a:tcPr/>
                </a:tc>
                <a:tc hMerge="1">
                  <a:txBody>
                    <a:bodyPr/>
                    <a:lstStyle/>
                    <a:p>
                      <a:endParaRPr lang="en-US" dirty="0"/>
                    </a:p>
                  </a:txBody>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sz="2000" dirty="0" smtClean="0"/>
                        <a:t>The licit use of stimulant medication for ADHD likely reduces the increased crash risk associated with ADHD, though timing of stimulant dosing can be complex and positive effects are limited to the time during which the medicine is present at therapeutic levels</a:t>
                      </a:r>
                    </a:p>
                    <a:p>
                      <a:endParaRPr lang="en-US" sz="2000"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sz="2000" dirty="0" smtClean="0"/>
                        <a:t>The use of amphetamines, which are highly addictive, outside of closely monitored ADHD treatment poses a substantially increased crash risk. The effects of the licit use of stimulants for ADHD treatment are unlikely to change significantly with chronic use</a:t>
                      </a:r>
                    </a:p>
                    <a:p>
                      <a:endParaRPr lang="en-US" sz="2000" dirty="0"/>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211322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of the MEP</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29</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9342762"/>
              </p:ext>
            </p:extLst>
          </p:nvPr>
        </p:nvGraphicFramePr>
        <p:xfrm>
          <a:off x="762000" y="1295400"/>
          <a:ext cx="7620000" cy="5384800"/>
        </p:xfrm>
        <a:graphic>
          <a:graphicData uri="http://schemas.openxmlformats.org/drawingml/2006/table">
            <a:tbl>
              <a:tblPr firstRow="1" bandRow="1">
                <a:tableStyleId>{5C22544A-7EE6-4342-B048-85BDC9FD1C3A}</a:tableStyleId>
              </a:tblPr>
              <a:tblGrid>
                <a:gridCol w="685800"/>
                <a:gridCol w="6934200"/>
              </a:tblGrid>
              <a:tr h="447040">
                <a:tc gridSpan="2">
                  <a:txBody>
                    <a:bodyPr/>
                    <a:lstStyle/>
                    <a:p>
                      <a:r>
                        <a:rPr lang="en-US" dirty="0" smtClean="0"/>
                        <a:t>Opioids and Stimulants</a:t>
                      </a:r>
                      <a:endParaRPr lang="en-US" dirty="0"/>
                    </a:p>
                  </a:txBody>
                  <a:tcPr/>
                </a:tc>
                <a:tc hMerge="1">
                  <a:txBody>
                    <a:bodyPr/>
                    <a:lstStyle/>
                    <a:p>
                      <a:endParaRPr lang="en-US" dirty="0"/>
                    </a:p>
                  </a:txBody>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For both opioids and stimulants, the panel believes the effects of licit use cannot be determined by serum levels, and effects will vary across individuals based on metabolism and other pharmacokinetic factors</a:t>
                      </a:r>
                    </a:p>
                    <a:p>
                      <a:endParaRPr lang="en-US"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As with any drug, there are likely to be drug-drug interactions with both opioids and stimulants; however, research studies have not addressed these effects due to various complications. The panel also believes that throughout the literature, research findings underestimate the actual impact of the use of both opioids and stimulants</a:t>
                      </a:r>
                    </a:p>
                    <a:p>
                      <a:endParaRPr lang="en-US"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There are other medications that may significantly impact CMV drivers that are not well studied in the literature to date. They suggest that additional studies would be beneficial to evaluate these substances</a:t>
                      </a:r>
                    </a:p>
                    <a:p>
                      <a:endParaRPr lang="en-US" dirty="0"/>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60009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a:t>
            </a:r>
          </a:p>
        </p:txBody>
      </p:sp>
      <p:sp>
        <p:nvSpPr>
          <p:cNvPr id="3" name="Content Placeholder 2"/>
          <p:cNvSpPr>
            <a:spLocks noGrp="1"/>
          </p:cNvSpPr>
          <p:nvPr>
            <p:ph sz="half" idx="17"/>
          </p:nvPr>
        </p:nvSpPr>
        <p:spPr>
          <a:xfrm>
            <a:off x="533400" y="1447800"/>
            <a:ext cx="7984257" cy="4353059"/>
          </a:xfrm>
        </p:spPr>
        <p:txBody>
          <a:bodyPr>
            <a:normAutofit fontScale="92500" lnSpcReduction="20000"/>
          </a:bodyPr>
          <a:lstStyle/>
          <a:p>
            <a:r>
              <a:rPr lang="en-US" sz="2200" dirty="0" smtClean="0"/>
              <a:t>Q1a: What </a:t>
            </a:r>
            <a:r>
              <a:rPr lang="en-US" sz="2200" dirty="0"/>
              <a:t>is the relationship between licit use of prescribed Schedule II opioids or stimulants and the risk of a motor vehicle crash</a:t>
            </a:r>
            <a:r>
              <a:rPr lang="en-US" sz="2200" dirty="0" smtClean="0"/>
              <a:t>?</a:t>
            </a:r>
          </a:p>
          <a:p>
            <a:pPr marL="228600" lvl="1">
              <a:spcBef>
                <a:spcPts val="2000"/>
              </a:spcBef>
              <a:buClr>
                <a:schemeClr val="accent1"/>
              </a:buClr>
            </a:pPr>
            <a:r>
              <a:rPr lang="en-US" sz="2200" dirty="0" smtClean="0"/>
              <a:t>Q1b: </a:t>
            </a:r>
            <a:r>
              <a:rPr lang="en-US" sz="2200" dirty="0"/>
              <a:t>What is the relationship between licit use of prescribed Schedule II opioids or stimulants and indirect measures of driver performance</a:t>
            </a:r>
            <a:r>
              <a:rPr lang="en-US" sz="2200" dirty="0" smtClean="0"/>
              <a:t>?</a:t>
            </a:r>
          </a:p>
          <a:p>
            <a:pPr marL="228600" lvl="1">
              <a:spcBef>
                <a:spcPts val="2000"/>
              </a:spcBef>
              <a:buClr>
                <a:schemeClr val="accent1"/>
              </a:buClr>
            </a:pPr>
            <a:r>
              <a:rPr lang="en-US" sz="2200" dirty="0" smtClean="0"/>
              <a:t>Q2: </a:t>
            </a:r>
            <a:r>
              <a:rPr lang="en-US" sz="2200" dirty="0"/>
              <a:t>Are the effects of licit use of prescribed opioids or stimulants measureable by serum levels? Do these effects remain consistent or vary based on metabolism or other pharmacokinetic parameters</a:t>
            </a:r>
            <a:r>
              <a:rPr lang="en-US" sz="2200" dirty="0" smtClean="0"/>
              <a:t>?</a:t>
            </a:r>
          </a:p>
          <a:p>
            <a:pPr marL="228600" lvl="1">
              <a:spcBef>
                <a:spcPts val="2000"/>
              </a:spcBef>
              <a:buClr>
                <a:schemeClr val="accent1"/>
              </a:buClr>
            </a:pPr>
            <a:r>
              <a:rPr lang="en-US" sz="2200" dirty="0" smtClean="0"/>
              <a:t>Q3: </a:t>
            </a:r>
            <a:r>
              <a:rPr lang="en-US" sz="2200" dirty="0"/>
              <a:t>Do the effects worsen or improve when: 1) drug-drug interactions take place with other Schedule II or over-the-counter medications; or 2) the drug has been chronically administered over a period of time (stable use)?</a:t>
            </a:r>
          </a:p>
          <a:p>
            <a:pPr marL="228600" lvl="1">
              <a:spcBef>
                <a:spcPts val="2000"/>
              </a:spcBef>
              <a:buClr>
                <a:schemeClr val="accent1"/>
              </a:buClr>
            </a:pPr>
            <a:endParaRPr lang="en-US" dirty="0"/>
          </a:p>
          <a:p>
            <a:pPr marL="228600" lvl="1">
              <a:spcBef>
                <a:spcPts val="2000"/>
              </a:spcBef>
              <a:buClr>
                <a:schemeClr val="accent1"/>
              </a:buClr>
            </a:pPr>
            <a:endParaRPr lang="en-US" dirty="0"/>
          </a:p>
          <a:p>
            <a:endParaRPr lang="en-US" dirty="0"/>
          </a:p>
          <a:p>
            <a:endParaRPr lang="en-US" dirty="0"/>
          </a:p>
        </p:txBody>
      </p:sp>
      <p:sp>
        <p:nvSpPr>
          <p:cNvPr id="7" name="Slide Number Placeholder 6"/>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3</a:t>
            </a:fld>
            <a:endParaRPr lang="en-US">
              <a:solidFill>
                <a:prstClr val="white"/>
              </a:solidFill>
            </a:endParaRPr>
          </a:p>
        </p:txBody>
      </p:sp>
    </p:spTree>
    <p:extLst>
      <p:ext uri="{BB962C8B-B14F-4D97-AF65-F5344CB8AC3E}">
        <p14:creationId xmlns:p14="http://schemas.microsoft.com/office/powerpoint/2010/main" val="905232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Opinions of the MEP</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3B1BE28-4B78-4CA9-8BC5-D8D83F7ECF2C}" type="slidenum">
              <a:rPr lang="en-US" smtClean="0">
                <a:solidFill>
                  <a:prstClr val="white"/>
                </a:solidFill>
              </a:rPr>
              <a:pPr>
                <a:defRPr/>
              </a:pPr>
              <a:t>30</a:t>
            </a:fld>
            <a:endParaRPr lang="en-US">
              <a:solidFill>
                <a:prstClr val="white"/>
              </a:solidFill>
            </a:endParaRPr>
          </a:p>
        </p:txBody>
      </p:sp>
    </p:spTree>
    <p:extLst>
      <p:ext uri="{BB962C8B-B14F-4D97-AF65-F5344CB8AC3E}">
        <p14:creationId xmlns:p14="http://schemas.microsoft.com/office/powerpoint/2010/main" val="3870462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 for Further Research</a:t>
            </a:r>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31</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9793676"/>
              </p:ext>
            </p:extLst>
          </p:nvPr>
        </p:nvGraphicFramePr>
        <p:xfrm>
          <a:off x="685800" y="2971800"/>
          <a:ext cx="7620000" cy="3531873"/>
        </p:xfrm>
        <a:graphic>
          <a:graphicData uri="http://schemas.openxmlformats.org/drawingml/2006/table">
            <a:tbl>
              <a:tblPr firstRow="1" bandRow="1">
                <a:tableStyleId>{5C22544A-7EE6-4342-B048-85BDC9FD1C3A}</a:tableStyleId>
              </a:tblPr>
              <a:tblGrid>
                <a:gridCol w="685800"/>
                <a:gridCol w="6934200"/>
              </a:tblGrid>
              <a:tr h="371968">
                <a:tc gridSpan="2">
                  <a:txBody>
                    <a:bodyPr/>
                    <a:lstStyle/>
                    <a:p>
                      <a:r>
                        <a:rPr lang="en-US" dirty="0" smtClean="0"/>
                        <a:t>Other drugs to research:</a:t>
                      </a:r>
                      <a:endParaRPr lang="en-US" dirty="0"/>
                    </a:p>
                  </a:txBody>
                  <a:tcPr/>
                </a:tc>
                <a:tc hMerge="1">
                  <a:txBody>
                    <a:bodyPr/>
                    <a:lstStyle/>
                    <a:p>
                      <a:endParaRPr lang="en-US" dirty="0"/>
                    </a:p>
                  </a:txBody>
                  <a:tcPr/>
                </a:tc>
              </a:tr>
              <a:tr h="59782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Benzodiazepines</a:t>
                      </a:r>
                    </a:p>
                  </a:txBody>
                  <a:tcPr>
                    <a:lnL w="12700" cap="flat" cmpd="sng" algn="ctr">
                      <a:noFill/>
                      <a:prstDash val="solid"/>
                      <a:round/>
                      <a:headEnd type="none" w="med" len="med"/>
                      <a:tailEnd type="none" w="med" len="med"/>
                    </a:lnL>
                  </a:tcPr>
                </a:tc>
              </a:tr>
              <a:tr h="59782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Diphenhydramine and other first generation antihistamines </a:t>
                      </a:r>
                    </a:p>
                  </a:txBody>
                  <a:tcPr>
                    <a:lnL w="12700" cap="flat" cmpd="sng" algn="ctr">
                      <a:noFill/>
                      <a:prstDash val="solid"/>
                      <a:round/>
                      <a:headEnd type="none" w="med" len="med"/>
                      <a:tailEnd type="none" w="med" len="med"/>
                    </a:lnL>
                  </a:tcPr>
                </a:tc>
              </a:tr>
              <a:tr h="854028">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Non-schedule II stimulants, including phentermine, </a:t>
                      </a:r>
                      <a:r>
                        <a:rPr lang="en-US" dirty="0" err="1" smtClean="0"/>
                        <a:t>modafinil</a:t>
                      </a:r>
                      <a:r>
                        <a:rPr lang="en-US" dirty="0" smtClean="0"/>
                        <a:t> and </a:t>
                      </a:r>
                      <a:r>
                        <a:rPr lang="en-US" dirty="0" err="1" smtClean="0"/>
                        <a:t>armodafanil</a:t>
                      </a:r>
                      <a:endParaRPr lang="en-US" dirty="0" smtClean="0"/>
                    </a:p>
                  </a:txBody>
                  <a:tcPr>
                    <a:lnL w="12700" cap="flat" cmpd="sng" algn="ctr">
                      <a:noFill/>
                      <a:prstDash val="solid"/>
                      <a:round/>
                      <a:headEnd type="none" w="med" len="med"/>
                      <a:tailEnd type="none" w="med" len="med"/>
                    </a:lnL>
                  </a:tcPr>
                </a:tc>
              </a:tr>
              <a:tr h="1110237">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Prescription opiates most commonly utilized in the US, including: oxycodone, hydrocodone, and </a:t>
                      </a:r>
                      <a:r>
                        <a:rPr lang="en-US" dirty="0" err="1" smtClean="0"/>
                        <a:t>meperidine</a:t>
                      </a:r>
                      <a:r>
                        <a:rPr lang="en-US" dirty="0" smtClean="0"/>
                        <a:t>, among others</a:t>
                      </a:r>
                    </a:p>
                  </a:txBody>
                  <a:tcPr>
                    <a:lnL w="12700" cap="flat" cmpd="sng" algn="ctr">
                      <a:noFill/>
                      <a:prstDash val="solid"/>
                      <a:round/>
                      <a:headEnd type="none" w="med" len="med"/>
                      <a:tailEnd type="none" w="med" len="med"/>
                    </a:lnL>
                  </a:tcPr>
                </a:tc>
              </a:tr>
            </a:tbl>
          </a:graphicData>
        </a:graphic>
      </p:graphicFrame>
      <p:sp>
        <p:nvSpPr>
          <p:cNvPr id="6" name="TextBox 5"/>
          <p:cNvSpPr txBox="1"/>
          <p:nvPr/>
        </p:nvSpPr>
        <p:spPr>
          <a:xfrm>
            <a:off x="685800" y="1066800"/>
            <a:ext cx="7924800" cy="1754326"/>
          </a:xfrm>
          <a:prstGeom prst="rect">
            <a:avLst/>
          </a:prstGeom>
          <a:noFill/>
        </p:spPr>
        <p:txBody>
          <a:bodyPr wrap="square" rtlCol="0">
            <a:spAutoFit/>
          </a:bodyPr>
          <a:lstStyle/>
          <a:p>
            <a:r>
              <a:rPr lang="en-US" dirty="0"/>
              <a:t>There are medications that may be having a significant impact on the CMV driver population, given their common utilization in the United States, but which are not well-studied in the literature reviewed to date.  The panel recommends that further review of the scientific literature be completed, and in many cases, additional studies be funded, to evaluate the impact of the following medications on CMV driver </a:t>
            </a:r>
            <a:r>
              <a:rPr lang="en-US" dirty="0" smtClean="0"/>
              <a:t>safety.</a:t>
            </a:r>
            <a:endParaRPr lang="en-US" dirty="0"/>
          </a:p>
        </p:txBody>
      </p:sp>
    </p:spTree>
    <p:extLst>
      <p:ext uri="{BB962C8B-B14F-4D97-AF65-F5344CB8AC3E}">
        <p14:creationId xmlns:p14="http://schemas.microsoft.com/office/powerpoint/2010/main" val="839022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Avenues for Future Research</a:t>
            </a:r>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32</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295577"/>
              </p:ext>
            </p:extLst>
          </p:nvPr>
        </p:nvGraphicFramePr>
        <p:xfrm>
          <a:off x="609600" y="1295400"/>
          <a:ext cx="7924800" cy="5433816"/>
        </p:xfrm>
        <a:graphic>
          <a:graphicData uri="http://schemas.openxmlformats.org/drawingml/2006/table">
            <a:tbl>
              <a:tblPr firstRow="1" bandRow="1">
                <a:tableStyleId>{5C22544A-7EE6-4342-B048-85BDC9FD1C3A}</a:tableStyleId>
              </a:tblPr>
              <a:tblGrid>
                <a:gridCol w="713232"/>
                <a:gridCol w="7211568"/>
              </a:tblGrid>
              <a:tr h="597820">
                <a:tc>
                  <a:txBody>
                    <a:bodyPr/>
                    <a:lstStyle/>
                    <a:p>
                      <a:endParaRPr lang="en-US" dirty="0"/>
                    </a:p>
                  </a:txBody>
                  <a:tcPr>
                    <a:lnR w="12700" cap="flat" cmpd="sng" algn="ctr">
                      <a:noFill/>
                      <a:prstDash val="solid"/>
                      <a:round/>
                      <a:headEnd type="none" w="med" len="med"/>
                      <a:tailEnd type="none" w="med" len="med"/>
                    </a:lnR>
                    <a:solidFill>
                      <a:srgbClr val="CCCED1"/>
                    </a:solidFill>
                  </a:tcPr>
                </a:tc>
                <a:tc>
                  <a:txBody>
                    <a:bodyPr/>
                    <a:lstStyle/>
                    <a:p>
                      <a:r>
                        <a:rPr lang="en-US" sz="1800" b="0" dirty="0" smtClean="0">
                          <a:solidFill>
                            <a:schemeClr val="tx1"/>
                          </a:solidFill>
                        </a:rPr>
                        <a:t>Examine the patterns of actual use of medications and how this impacts CMV driver safety</a:t>
                      </a:r>
                    </a:p>
                    <a:p>
                      <a:endParaRPr lang="en-US" sz="1800" dirty="0" smtClean="0"/>
                    </a:p>
                  </a:txBody>
                  <a:tcPr>
                    <a:lnL w="12700" cap="flat" cmpd="sng" algn="ctr">
                      <a:noFill/>
                      <a:prstDash val="solid"/>
                      <a:round/>
                      <a:headEnd type="none" w="med" len="med"/>
                      <a:tailEnd type="none" w="med" len="med"/>
                    </a:lnL>
                    <a:solidFill>
                      <a:srgbClr val="CCCED1"/>
                    </a:solidFill>
                  </a:tcPr>
                </a:tc>
              </a:tr>
              <a:tr h="597820">
                <a:tc>
                  <a:txBody>
                    <a:bodyPr/>
                    <a:lstStyle/>
                    <a:p>
                      <a:endParaRPr lang="en-US" dirty="0"/>
                    </a:p>
                  </a:txBody>
                  <a:tcPr>
                    <a:lnR w="12700" cap="flat" cmpd="sng" algn="ctr">
                      <a:noFill/>
                      <a:prstDash val="solid"/>
                      <a:round/>
                      <a:headEnd type="none" w="med" len="med"/>
                      <a:tailEnd type="none" w="med" len="med"/>
                    </a:lnR>
                    <a:solidFill>
                      <a:srgbClr val="E7E8EA"/>
                    </a:solidFill>
                  </a:tcPr>
                </a:tc>
                <a:tc>
                  <a:txBody>
                    <a:bodyPr/>
                    <a:lstStyle/>
                    <a:p>
                      <a:r>
                        <a:rPr lang="en-US" sz="1800" dirty="0" smtClean="0"/>
                        <a:t>Examine the hypothesis that CMV drivers with ADHD have decreased crash risk with amphetamine use</a:t>
                      </a:r>
                    </a:p>
                    <a:p>
                      <a:endParaRPr lang="en-US" sz="1800" dirty="0" smtClean="0"/>
                    </a:p>
                  </a:txBody>
                  <a:tcPr>
                    <a:lnL w="12700" cap="flat" cmpd="sng" algn="ctr">
                      <a:noFill/>
                      <a:prstDash val="solid"/>
                      <a:round/>
                      <a:headEnd type="none" w="med" len="med"/>
                      <a:tailEnd type="none" w="med" len="med"/>
                    </a:lnL>
                    <a:solidFill>
                      <a:srgbClr val="E7E8EA"/>
                    </a:solidFill>
                  </a:tcPr>
                </a:tc>
              </a:tr>
              <a:tr h="854028">
                <a:tc>
                  <a:txBody>
                    <a:bodyPr/>
                    <a:lstStyle/>
                    <a:p>
                      <a:endParaRPr lang="en-US" dirty="0"/>
                    </a:p>
                  </a:txBody>
                  <a:tcPr>
                    <a:lnR w="12700" cap="flat" cmpd="sng" algn="ctr">
                      <a:noFill/>
                      <a:prstDash val="solid"/>
                      <a:round/>
                      <a:headEnd type="none" w="med" len="med"/>
                      <a:tailEnd type="none" w="med" len="med"/>
                    </a:lnR>
                    <a:solidFill>
                      <a:srgbClr val="CCCED1"/>
                    </a:solidFill>
                  </a:tcPr>
                </a:tc>
                <a:tc>
                  <a:txBody>
                    <a:bodyPr/>
                    <a:lstStyle/>
                    <a:p>
                      <a:r>
                        <a:rPr lang="en-US" sz="1800" dirty="0" smtClean="0"/>
                        <a:t>Examine the safety implications for individuals withdrawing from stimulants used for the treatment of ADHD. Are performance deficits evident at the end of the shift?  Are performance deficits evident the following day due to secondary insomnia?</a:t>
                      </a:r>
                    </a:p>
                    <a:p>
                      <a:endParaRPr lang="en-US" sz="1800" dirty="0" smtClean="0"/>
                    </a:p>
                  </a:txBody>
                  <a:tcPr>
                    <a:lnL w="12700" cap="flat" cmpd="sng" algn="ctr">
                      <a:noFill/>
                      <a:prstDash val="solid"/>
                      <a:round/>
                      <a:headEnd type="none" w="med" len="med"/>
                      <a:tailEnd type="none" w="med" len="med"/>
                    </a:lnL>
                    <a:solidFill>
                      <a:srgbClr val="CCCED1"/>
                    </a:solidFill>
                  </a:tcPr>
                </a:tc>
              </a:tr>
              <a:tr h="953256">
                <a:tc>
                  <a:txBody>
                    <a:bodyPr/>
                    <a:lstStyle/>
                    <a:p>
                      <a:endParaRPr lang="en-US" dirty="0"/>
                    </a:p>
                  </a:txBody>
                  <a:tcPr>
                    <a:lnR w="12700" cap="flat" cmpd="sng" algn="ctr">
                      <a:noFill/>
                      <a:prstDash val="solid"/>
                      <a:round/>
                      <a:headEnd type="none" w="med" len="med"/>
                      <a:tailEnd type="none" w="med" len="med"/>
                    </a:lnR>
                    <a:solidFill>
                      <a:srgbClr val="E7E8EA"/>
                    </a:solidFill>
                  </a:tcPr>
                </a:tc>
                <a:tc>
                  <a:txBody>
                    <a:bodyPr/>
                    <a:lstStyle/>
                    <a:p>
                      <a:r>
                        <a:rPr lang="en-US" sz="1800" dirty="0" smtClean="0"/>
                        <a:t>Examine the effects of shorter acting and longer acting amphetamines, including patterns of use and impact on alertness</a:t>
                      </a:r>
                    </a:p>
                  </a:txBody>
                  <a:tcPr>
                    <a:lnL w="12700" cap="flat" cmpd="sng" algn="ctr">
                      <a:noFill/>
                      <a:prstDash val="solid"/>
                      <a:round/>
                      <a:headEnd type="none" w="med" len="med"/>
                      <a:tailEnd type="none" w="med" len="med"/>
                    </a:lnL>
                    <a:solidFill>
                      <a:srgbClr val="E7E8EA"/>
                    </a:solidFill>
                  </a:tcPr>
                </a:tc>
              </a:tr>
              <a:tr h="833619">
                <a:tc>
                  <a:txBody>
                    <a:bodyPr/>
                    <a:lstStyle/>
                    <a:p>
                      <a:endParaRPr lang="en-US" dirty="0"/>
                    </a:p>
                  </a:txBody>
                  <a:tcPr>
                    <a:lnR w="12700" cap="flat" cmpd="sng" algn="ctr">
                      <a:noFill/>
                      <a:prstDash val="solid"/>
                      <a:round/>
                      <a:headEnd type="none" w="med" len="med"/>
                      <a:tailEnd type="none" w="med" len="med"/>
                    </a:lnR>
                    <a:solidFill>
                      <a:srgbClr val="CCCED1"/>
                    </a:solidFill>
                  </a:tcPr>
                </a:tc>
                <a:tc>
                  <a:txBody>
                    <a:bodyPr/>
                    <a:lstStyle/>
                    <a:p>
                      <a:r>
                        <a:rPr lang="en-US" sz="1800" dirty="0" smtClean="0"/>
                        <a:t>Examine the use patterns of stimulants. Are drivers using amphetamines for weight loss? Are CMV drivers using phentermine to lose weight?</a:t>
                      </a:r>
                    </a:p>
                    <a:p>
                      <a:endParaRPr lang="en-US" sz="1800" dirty="0" smtClean="0"/>
                    </a:p>
                  </a:txBody>
                  <a:tcPr>
                    <a:lnL w="12700" cap="flat" cmpd="sng" algn="ctr">
                      <a:noFill/>
                      <a:prstDash val="solid"/>
                      <a:round/>
                      <a:headEnd type="none" w="med" len="med"/>
                      <a:tailEnd type="none" w="med" len="med"/>
                    </a:lnL>
                    <a:solidFill>
                      <a:srgbClr val="CCCED1"/>
                    </a:solidFill>
                  </a:tcPr>
                </a:tc>
              </a:tr>
            </a:tbl>
          </a:graphicData>
        </a:graphic>
      </p:graphicFrame>
    </p:spTree>
    <p:extLst>
      <p:ext uri="{BB962C8B-B14F-4D97-AF65-F5344CB8AC3E}">
        <p14:creationId xmlns:p14="http://schemas.microsoft.com/office/powerpoint/2010/main" val="1913210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MEP Meeting</a:t>
            </a:r>
            <a:endParaRPr lang="en-US" dirty="0"/>
          </a:p>
        </p:txBody>
      </p:sp>
      <p:sp>
        <p:nvSpPr>
          <p:cNvPr id="3" name="Content Placeholder 2"/>
          <p:cNvSpPr>
            <a:spLocks noGrp="1"/>
          </p:cNvSpPr>
          <p:nvPr>
            <p:ph idx="1"/>
          </p:nvPr>
        </p:nvSpPr>
        <p:spPr/>
        <p:txBody>
          <a:bodyPr/>
          <a:lstStyle/>
          <a:p>
            <a:pPr marL="0" indent="0">
              <a:buNone/>
            </a:pPr>
            <a:endParaRPr lang="en-US" dirty="0"/>
          </a:p>
          <a:p>
            <a:r>
              <a:rPr lang="en-US" sz="2400" dirty="0" smtClean="0"/>
              <a:t>Medical Expert Panelists, FMCSA personnel, and members of Acclaro convened from 9 AM to 5 PM on July 8, 2014 to discuss </a:t>
            </a:r>
            <a:r>
              <a:rPr lang="en-US" sz="2400" dirty="0" err="1" smtClean="0"/>
              <a:t>Acclaro’s</a:t>
            </a:r>
            <a:r>
              <a:rPr lang="en-US" sz="2400" dirty="0" smtClean="0"/>
              <a:t> findings</a:t>
            </a:r>
          </a:p>
          <a:p>
            <a:pPr marL="0" indent="0">
              <a:buNone/>
            </a:pPr>
            <a:endParaRPr lang="en-US" sz="2400" dirty="0" smtClean="0"/>
          </a:p>
          <a:p>
            <a:r>
              <a:rPr lang="en-US" sz="2400" dirty="0" smtClean="0"/>
              <a:t>The purpose of the meeting was to provide opinions to the Medical Review Board that will aid in the decision-making process</a:t>
            </a:r>
          </a:p>
          <a:p>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4</a:t>
            </a:fld>
            <a:endParaRPr lang="en-US">
              <a:solidFill>
                <a:prstClr val="white"/>
              </a:solidFill>
            </a:endParaRPr>
          </a:p>
        </p:txBody>
      </p:sp>
    </p:spTree>
    <p:extLst>
      <p:ext uri="{BB962C8B-B14F-4D97-AF65-F5344CB8AC3E}">
        <p14:creationId xmlns:p14="http://schemas.microsoft.com/office/powerpoint/2010/main" val="2549598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Expert Panel</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5</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888748"/>
              </p:ext>
            </p:extLst>
          </p:nvPr>
        </p:nvGraphicFramePr>
        <p:xfrm>
          <a:off x="762000" y="1295400"/>
          <a:ext cx="7620000" cy="5293360"/>
        </p:xfrm>
        <a:graphic>
          <a:graphicData uri="http://schemas.openxmlformats.org/drawingml/2006/table">
            <a:tbl>
              <a:tblPr firstRow="1" bandRow="1">
                <a:tableStyleId>{5C22544A-7EE6-4342-B048-85BDC9FD1C3A}</a:tableStyleId>
              </a:tblPr>
              <a:tblGrid>
                <a:gridCol w="685800"/>
                <a:gridCol w="6934200"/>
              </a:tblGrid>
              <a:tr h="447040">
                <a:tc gridSpan="2">
                  <a:txBody>
                    <a:bodyPr/>
                    <a:lstStyle/>
                    <a:p>
                      <a:r>
                        <a:rPr lang="en-US" dirty="0" smtClean="0"/>
                        <a:t>Medical Expert Panelists</a:t>
                      </a:r>
                      <a:endParaRPr lang="en-US" dirty="0"/>
                    </a:p>
                  </a:txBody>
                  <a:tcPr/>
                </a:tc>
                <a:tc hMerge="1">
                  <a:txBody>
                    <a:bodyPr/>
                    <a:lstStyle/>
                    <a:p>
                      <a:endParaRPr lang="en-US" dirty="0"/>
                    </a:p>
                  </a:txBody>
                  <a:tcPr/>
                </a:tc>
              </a:tr>
              <a:tr h="370840">
                <a:tc>
                  <a:txBody>
                    <a:bodyPr/>
                    <a:lstStyle/>
                    <a:p>
                      <a:endParaRPr lang="en-US"/>
                    </a:p>
                  </a:txBody>
                  <a:tcPr>
                    <a:lnR w="12700" cap="flat" cmpd="sng" algn="ctr">
                      <a:noFill/>
                      <a:prstDash val="solid"/>
                      <a:round/>
                      <a:headEnd type="none" w="med" len="med"/>
                      <a:tailEnd type="none" w="med" len="med"/>
                    </a:lnR>
                  </a:tcPr>
                </a:tc>
                <a:tc>
                  <a:txBody>
                    <a:bodyPr/>
                    <a:lstStyle/>
                    <a:p>
                      <a:r>
                        <a:rPr lang="en-US" b="1" dirty="0" smtClean="0"/>
                        <a:t>Mitchell A. Garber</a:t>
                      </a:r>
                      <a:r>
                        <a:rPr lang="en-US" dirty="0" smtClean="0"/>
                        <a:t>, MD, MPH, MSME, Senior Managing Consultant, Engineering Systems, Inc.</a:t>
                      </a:r>
                    </a:p>
                    <a:p>
                      <a:endParaRPr lang="en-US"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b="1" dirty="0" smtClean="0"/>
                        <a:t>Tara Gomes</a:t>
                      </a:r>
                      <a:r>
                        <a:rPr lang="en-US" dirty="0" smtClean="0"/>
                        <a:t>, </a:t>
                      </a:r>
                      <a:r>
                        <a:rPr lang="en-US" dirty="0" err="1" smtClean="0"/>
                        <a:t>MHSc</a:t>
                      </a:r>
                      <a:r>
                        <a:rPr lang="en-US" dirty="0" smtClean="0"/>
                        <a:t>, Assistant Professor, University of Toronto, Canada</a:t>
                      </a:r>
                    </a:p>
                    <a:p>
                      <a:endParaRPr lang="en-US"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b="1" dirty="0" smtClean="0"/>
                        <a:t>Gary G. Kay</a:t>
                      </a:r>
                      <a:r>
                        <a:rPr lang="en-US" dirty="0" smtClean="0"/>
                        <a:t>, PhD, President, Cognitive Research Corporation and Associate Professor, Georgetown University School of Medicine, Washington, DC</a:t>
                      </a:r>
                    </a:p>
                    <a:p>
                      <a:endParaRPr lang="en-US"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b="1" dirty="0" smtClean="0"/>
                        <a:t>Nicholas </a:t>
                      </a:r>
                      <a:r>
                        <a:rPr lang="en-US" b="1" dirty="0" err="1" smtClean="0"/>
                        <a:t>Lomangino</a:t>
                      </a:r>
                      <a:r>
                        <a:rPr lang="en-US" dirty="0" smtClean="0"/>
                        <a:t>, MD, Acting Manger, Medical Specialties Division, Office of </a:t>
                      </a:r>
                      <a:r>
                        <a:rPr lang="en-US" smtClean="0"/>
                        <a:t>Aerospace Medicine,</a:t>
                      </a:r>
                      <a:r>
                        <a:rPr lang="en-US" baseline="0" smtClean="0"/>
                        <a:t> FAA</a:t>
                      </a:r>
                      <a:endParaRPr lang="en-US" dirty="0" smtClean="0"/>
                    </a:p>
                    <a:p>
                      <a:endParaRPr lang="en-US"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b="1" dirty="0" smtClean="0"/>
                        <a:t>Carl A. Soderstrom</a:t>
                      </a:r>
                      <a:r>
                        <a:rPr lang="en-US" dirty="0" smtClean="0"/>
                        <a:t>, MD, Chief Medical Advisory Board, Maryland Motor Vehicle Administration</a:t>
                      </a:r>
                    </a:p>
                    <a:p>
                      <a:endParaRPr lang="en-US" dirty="0"/>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084840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Opinions of the MEP</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6</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4183400"/>
              </p:ext>
            </p:extLst>
          </p:nvPr>
        </p:nvGraphicFramePr>
        <p:xfrm>
          <a:off x="685800" y="1219200"/>
          <a:ext cx="7620000" cy="5486400"/>
        </p:xfrm>
        <a:graphic>
          <a:graphicData uri="http://schemas.openxmlformats.org/drawingml/2006/table">
            <a:tbl>
              <a:tblPr firstRow="1" bandRow="1">
                <a:tableStyleId>{5C22544A-7EE6-4342-B048-85BDC9FD1C3A}</a:tableStyleId>
              </a:tblPr>
              <a:tblGrid>
                <a:gridCol w="685800"/>
                <a:gridCol w="6934200"/>
              </a:tblGrid>
              <a:tr h="370840">
                <a:tc>
                  <a:txBody>
                    <a:bodyPr/>
                    <a:lstStyle/>
                    <a:p>
                      <a:endParaRPr lang="en-US" dirty="0"/>
                    </a:p>
                  </a:txBody>
                  <a:tcPr>
                    <a:lnR w="12700" cap="flat" cmpd="sng" algn="ctr">
                      <a:noFill/>
                      <a:prstDash val="solid"/>
                      <a:round/>
                      <a:headEnd type="none" w="med" len="med"/>
                      <a:tailEnd type="none" w="med" len="med"/>
                    </a:lnR>
                    <a:solidFill>
                      <a:srgbClr val="CCCED1"/>
                    </a:solidFill>
                  </a:tcPr>
                </a:tc>
                <a:tc>
                  <a:txBody>
                    <a:bodyPr/>
                    <a:lstStyle/>
                    <a:p>
                      <a:r>
                        <a:rPr lang="en-US" sz="1600" b="0" dirty="0" smtClean="0">
                          <a:solidFill>
                            <a:schemeClr val="tx1"/>
                          </a:solidFill>
                        </a:rPr>
                        <a:t>The panel recognizes that driving complexity is increased in Commercial Motor Vehicles (CMVs) compared to non-commercial passenger vehicles and that the outcomes of CMV crashes pose significantly greater potential for adverse outcomes</a:t>
                      </a:r>
                    </a:p>
                    <a:p>
                      <a:endParaRPr lang="en-US" sz="1600" b="0" dirty="0">
                        <a:solidFill>
                          <a:schemeClr val="tx1"/>
                        </a:solidFill>
                      </a:endParaRPr>
                    </a:p>
                  </a:txBody>
                  <a:tcPr>
                    <a:lnL w="12700" cap="flat" cmpd="sng" algn="ctr">
                      <a:noFill/>
                      <a:prstDash val="solid"/>
                      <a:round/>
                      <a:headEnd type="none" w="med" len="med"/>
                      <a:tailEnd type="none" w="med" len="med"/>
                    </a:lnL>
                    <a:solidFill>
                      <a:srgbClr val="CCCED1"/>
                    </a:solidFill>
                  </a:tcPr>
                </a:tc>
              </a:tr>
              <a:tr h="370840">
                <a:tc>
                  <a:txBody>
                    <a:bodyPr/>
                    <a:lstStyle/>
                    <a:p>
                      <a:endParaRPr lang="en-US" dirty="0"/>
                    </a:p>
                  </a:txBody>
                  <a:tcPr>
                    <a:lnR w="12700" cap="flat" cmpd="sng" algn="ctr">
                      <a:noFill/>
                      <a:prstDash val="solid"/>
                      <a:round/>
                      <a:headEnd type="none" w="med" len="med"/>
                      <a:tailEnd type="none" w="med" len="med"/>
                    </a:lnR>
                    <a:solidFill>
                      <a:srgbClr val="E7E8EA"/>
                    </a:solidFill>
                  </a:tcPr>
                </a:tc>
                <a:tc>
                  <a:txBody>
                    <a:bodyPr/>
                    <a:lstStyle/>
                    <a:p>
                      <a:r>
                        <a:rPr lang="en-US" sz="1600" dirty="0" smtClean="0"/>
                        <a:t>The severity of the underlying condition for which medication is being prescribed should be considered when determining whether an individual is deemed medically fit to operate a CMV</a:t>
                      </a:r>
                    </a:p>
                    <a:p>
                      <a:endParaRPr lang="en-US" sz="1600" dirty="0"/>
                    </a:p>
                  </a:txBody>
                  <a:tcPr>
                    <a:lnL w="12700" cap="flat" cmpd="sng" algn="ctr">
                      <a:noFill/>
                      <a:prstDash val="solid"/>
                      <a:round/>
                      <a:headEnd type="none" w="med" len="med"/>
                      <a:tailEnd type="none" w="med" len="med"/>
                    </a:lnL>
                    <a:solidFill>
                      <a:srgbClr val="E7E8EA"/>
                    </a:solidFill>
                  </a:tcPr>
                </a:tc>
              </a:tr>
              <a:tr h="370840">
                <a:tc>
                  <a:txBody>
                    <a:bodyPr/>
                    <a:lstStyle/>
                    <a:p>
                      <a:endParaRPr lang="en-US" dirty="0"/>
                    </a:p>
                  </a:txBody>
                  <a:tcPr>
                    <a:lnR w="12700" cap="flat" cmpd="sng" algn="ctr">
                      <a:noFill/>
                      <a:prstDash val="solid"/>
                      <a:round/>
                      <a:headEnd type="none" w="med" len="med"/>
                      <a:tailEnd type="none" w="med" len="med"/>
                    </a:lnR>
                    <a:solidFill>
                      <a:srgbClr val="CCCED1"/>
                    </a:solidFill>
                  </a:tcPr>
                </a:tc>
                <a:tc>
                  <a:txBody>
                    <a:bodyPr/>
                    <a:lstStyle/>
                    <a:p>
                      <a:r>
                        <a:rPr lang="en-US" sz="1600" dirty="0" smtClean="0"/>
                        <a:t>The pressures of commerce make it difficult for CMV drivers to self-regulate their driving while using medications.  Behavior that reduces potential exposures (e.g., avoiding traffic, driving only during the day, only taking familiar routes, or not driving entirely) is generally not an option that is available to CMV drivers who must drive as a condition of their occupation </a:t>
                      </a:r>
                    </a:p>
                    <a:p>
                      <a:endParaRPr lang="en-US" sz="1600" dirty="0"/>
                    </a:p>
                  </a:txBody>
                  <a:tcPr>
                    <a:lnL w="12700" cap="flat" cmpd="sng" algn="ctr">
                      <a:noFill/>
                      <a:prstDash val="solid"/>
                      <a:round/>
                      <a:headEnd type="none" w="med" len="med"/>
                      <a:tailEnd type="none" w="med" len="med"/>
                    </a:lnL>
                    <a:solidFill>
                      <a:srgbClr val="CCCED1"/>
                    </a:solidFill>
                  </a:tcPr>
                </a:tc>
              </a:tr>
              <a:tr h="370840">
                <a:tc>
                  <a:txBody>
                    <a:bodyPr/>
                    <a:lstStyle/>
                    <a:p>
                      <a:endParaRPr lang="en-US" dirty="0"/>
                    </a:p>
                  </a:txBody>
                  <a:tcPr>
                    <a:lnR w="12700" cap="flat" cmpd="sng" algn="ctr">
                      <a:noFill/>
                      <a:prstDash val="solid"/>
                      <a:round/>
                      <a:headEnd type="none" w="med" len="med"/>
                      <a:tailEnd type="none" w="med" len="med"/>
                    </a:lnR>
                    <a:solidFill>
                      <a:srgbClr val="E7E8EA"/>
                    </a:solidFill>
                  </a:tcPr>
                </a:tc>
                <a:tc>
                  <a:txBody>
                    <a:bodyPr/>
                    <a:lstStyle/>
                    <a:p>
                      <a:r>
                        <a:rPr lang="en-US" sz="1600" dirty="0" smtClean="0"/>
                        <a:t>The panel noted that additional relevant studies would have been identified and included had more general search terms (such as “</a:t>
                      </a:r>
                      <a:r>
                        <a:rPr lang="en-US" sz="1600" dirty="0" err="1" smtClean="0"/>
                        <a:t>cogn</a:t>
                      </a:r>
                      <a:r>
                        <a:rPr lang="en-US" sz="1600" dirty="0" smtClean="0"/>
                        <a:t>*” or “psychomotor”) been utilized in the review of the literature.</a:t>
                      </a:r>
                      <a:r>
                        <a:rPr lang="en-US" sz="1600" baseline="0" dirty="0" smtClean="0"/>
                        <a:t> The search terms utilized by the Acclaro team were more specific in nature</a:t>
                      </a:r>
                      <a:endParaRPr lang="en-US" sz="1600" dirty="0" smtClean="0"/>
                    </a:p>
                    <a:p>
                      <a:endParaRPr lang="en-US" sz="1600" dirty="0"/>
                    </a:p>
                  </a:txBody>
                  <a:tcPr>
                    <a:lnL w="12700" cap="flat" cmpd="sng" algn="ctr">
                      <a:noFill/>
                      <a:prstDash val="solid"/>
                      <a:round/>
                      <a:headEnd type="none" w="med" len="med"/>
                      <a:tailEnd type="none" w="med" len="med"/>
                    </a:lnL>
                    <a:solidFill>
                      <a:srgbClr val="E7E8EA"/>
                    </a:solidFill>
                  </a:tcPr>
                </a:tc>
              </a:tr>
            </a:tbl>
          </a:graphicData>
        </a:graphic>
      </p:graphicFrame>
    </p:spTree>
    <p:extLst>
      <p:ext uri="{BB962C8B-B14F-4D97-AF65-F5344CB8AC3E}">
        <p14:creationId xmlns:p14="http://schemas.microsoft.com/office/powerpoint/2010/main" val="1027750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 1a</a:t>
            </a:r>
            <a:endParaRPr lang="en-US" dirty="0"/>
          </a:p>
        </p:txBody>
      </p:sp>
      <p:sp>
        <p:nvSpPr>
          <p:cNvPr id="3" name="Text Placeholder 2"/>
          <p:cNvSpPr>
            <a:spLocks noGrp="1"/>
          </p:cNvSpPr>
          <p:nvPr>
            <p:ph type="body" idx="1"/>
          </p:nvPr>
        </p:nvSpPr>
        <p:spPr/>
        <p:txBody>
          <a:bodyPr>
            <a:normAutofit fontScale="92500"/>
          </a:bodyPr>
          <a:lstStyle/>
          <a:p>
            <a:r>
              <a:rPr lang="en-US" sz="2000" b="1" dirty="0"/>
              <a:t>What is the relationship between licit use of prescribed Schedule II opioids or stimulants and the risk of a motor vehicle crash?</a:t>
            </a:r>
          </a:p>
          <a:p>
            <a:endParaRPr lang="en-US" dirty="0" smtClean="0"/>
          </a:p>
          <a:p>
            <a:r>
              <a:rPr lang="en-US" sz="1700" b="1" dirty="0" smtClean="0"/>
              <a:t>Evidence base n=25</a:t>
            </a:r>
            <a:endParaRPr lang="en-US" sz="1700" b="1" dirty="0"/>
          </a:p>
        </p:txBody>
      </p:sp>
      <p:sp>
        <p:nvSpPr>
          <p:cNvPr id="4" name="Slide Number Placeholder 3"/>
          <p:cNvSpPr>
            <a:spLocks noGrp="1"/>
          </p:cNvSpPr>
          <p:nvPr>
            <p:ph type="sldNum" sz="quarter" idx="12"/>
          </p:nvPr>
        </p:nvSpPr>
        <p:spPr/>
        <p:txBody>
          <a:bodyPr/>
          <a:lstStyle/>
          <a:p>
            <a:pPr>
              <a:defRPr/>
            </a:pPr>
            <a:fld id="{53B1BE28-4B78-4CA9-8BC5-D8D83F7ECF2C}" type="slidenum">
              <a:rPr lang="en-US" smtClean="0">
                <a:solidFill>
                  <a:prstClr val="white"/>
                </a:solidFill>
              </a:rPr>
              <a:pPr>
                <a:defRPr/>
              </a:pPr>
              <a:t>7</a:t>
            </a:fld>
            <a:endParaRPr lang="en-US">
              <a:solidFill>
                <a:prstClr val="white"/>
              </a:solidFill>
            </a:endParaRPr>
          </a:p>
        </p:txBody>
      </p:sp>
    </p:spTree>
    <p:extLst>
      <p:ext uri="{BB962C8B-B14F-4D97-AF65-F5344CB8AC3E}">
        <p14:creationId xmlns:p14="http://schemas.microsoft.com/office/powerpoint/2010/main" val="2623385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Q1a Findings</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8</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84483149"/>
              </p:ext>
            </p:extLst>
          </p:nvPr>
        </p:nvGraphicFramePr>
        <p:xfrm>
          <a:off x="762000" y="1981200"/>
          <a:ext cx="7620000" cy="3738880"/>
        </p:xfrm>
        <a:graphic>
          <a:graphicData uri="http://schemas.openxmlformats.org/drawingml/2006/table">
            <a:tbl>
              <a:tblPr firstRow="1" bandRow="1">
                <a:tableStyleId>{5C22544A-7EE6-4342-B048-85BDC9FD1C3A}</a:tableStyleId>
              </a:tblPr>
              <a:tblGrid>
                <a:gridCol w="685800"/>
                <a:gridCol w="6934200"/>
              </a:tblGrid>
              <a:tr h="447040">
                <a:tc gridSpan="2">
                  <a:txBody>
                    <a:bodyPr/>
                    <a:lstStyle/>
                    <a:p>
                      <a:r>
                        <a:rPr lang="en-US" dirty="0" smtClean="0"/>
                        <a:t>Opioids</a:t>
                      </a:r>
                      <a:endParaRPr lang="en-US" dirty="0"/>
                    </a:p>
                  </a:txBody>
                  <a:tcPr/>
                </a:tc>
                <a:tc hMerge="1">
                  <a:txBody>
                    <a:bodyPr/>
                    <a:lstStyle/>
                    <a:p>
                      <a:endParaRPr lang="en-US" dirty="0"/>
                    </a:p>
                  </a:txBody>
                  <a:tcPr/>
                </a:tc>
              </a:tr>
              <a:tr h="370840">
                <a:tc>
                  <a:txBody>
                    <a:bodyPr/>
                    <a:lstStyle/>
                    <a:p>
                      <a:endParaRPr lang="en-US"/>
                    </a:p>
                  </a:txBody>
                  <a:tcPr>
                    <a:lnR w="12700" cap="flat" cmpd="sng" algn="ctr">
                      <a:noFill/>
                      <a:prstDash val="solid"/>
                      <a:round/>
                      <a:headEnd type="none" w="med" len="med"/>
                      <a:tailEnd type="none" w="med" len="med"/>
                    </a:lnR>
                  </a:tcPr>
                </a:tc>
                <a:tc>
                  <a:txBody>
                    <a:bodyPr/>
                    <a:lstStyle/>
                    <a:p>
                      <a:r>
                        <a:rPr lang="en-US" dirty="0" smtClean="0"/>
                        <a:t>There</a:t>
                      </a:r>
                      <a:r>
                        <a:rPr lang="en-US" baseline="0" dirty="0" smtClean="0"/>
                        <a:t> is m</a:t>
                      </a:r>
                      <a:r>
                        <a:rPr lang="en-US" dirty="0" smtClean="0"/>
                        <a:t>oderate</a:t>
                      </a:r>
                      <a:r>
                        <a:rPr lang="en-US" baseline="0" dirty="0" smtClean="0"/>
                        <a:t> </a:t>
                      </a:r>
                      <a:r>
                        <a:rPr lang="en-US" dirty="0" smtClean="0"/>
                        <a:t>evidence that licit use of opioids increases the risk of a motor vehicle crash</a:t>
                      </a:r>
                    </a:p>
                    <a:p>
                      <a:endParaRPr lang="en-US" dirty="0" smtClean="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Several studies link opioid use to increased risk of driver fatalities, driver injury, crash risk, and unsafe driver actions</a:t>
                      </a:r>
                    </a:p>
                    <a:p>
                      <a:endParaRPr lang="en-US" dirty="0" smtClean="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Most studies show increased risk. However, many of the findings are drawn from the same dataset, and many classify all opioids together. Results for specific opioids are more limited and less convincing</a:t>
                      </a:r>
                    </a:p>
                    <a:p>
                      <a:endParaRPr lang="en-US" dirty="0" smtClean="0"/>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983031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Q1a Findings</a:t>
            </a:r>
            <a:endParaRPr lang="en-US" dirty="0"/>
          </a:p>
        </p:txBody>
      </p:sp>
      <p:sp>
        <p:nvSpPr>
          <p:cNvPr id="4" name="Slide Number Placeholder 3"/>
          <p:cNvSpPr>
            <a:spLocks noGrp="1"/>
          </p:cNvSpPr>
          <p:nvPr>
            <p:ph type="sldNum" sz="quarter" idx="12"/>
          </p:nvPr>
        </p:nvSpPr>
        <p:spPr/>
        <p:txBody>
          <a:bodyPr/>
          <a:lstStyle/>
          <a:p>
            <a:pPr>
              <a:defRPr/>
            </a:pPr>
            <a:fld id="{1C4A2245-6785-4A79-AF52-0CBACAD1EC26}" type="slidenum">
              <a:rPr lang="en-US" smtClean="0">
                <a:solidFill>
                  <a:prstClr val="white"/>
                </a:solidFill>
              </a:rPr>
              <a:pPr>
                <a:defRPr/>
              </a:pPr>
              <a:t>9</a:t>
            </a:fld>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1441214"/>
              </p:ext>
            </p:extLst>
          </p:nvPr>
        </p:nvGraphicFramePr>
        <p:xfrm>
          <a:off x="762000" y="1981200"/>
          <a:ext cx="7620000" cy="4378960"/>
        </p:xfrm>
        <a:graphic>
          <a:graphicData uri="http://schemas.openxmlformats.org/drawingml/2006/table">
            <a:tbl>
              <a:tblPr firstRow="1" bandRow="1">
                <a:tableStyleId>{5C22544A-7EE6-4342-B048-85BDC9FD1C3A}</a:tableStyleId>
              </a:tblPr>
              <a:tblGrid>
                <a:gridCol w="685800"/>
                <a:gridCol w="6934200"/>
              </a:tblGrid>
              <a:tr h="447040">
                <a:tc gridSpan="2">
                  <a:txBody>
                    <a:bodyPr/>
                    <a:lstStyle/>
                    <a:p>
                      <a:r>
                        <a:rPr lang="en-US" dirty="0" smtClean="0"/>
                        <a:t>Stimulants</a:t>
                      </a:r>
                      <a:endParaRPr lang="en-US" dirty="0"/>
                    </a:p>
                  </a:txBody>
                  <a:tcPr/>
                </a:tc>
                <a:tc hMerge="1">
                  <a:txBody>
                    <a:bodyPr/>
                    <a:lstStyle/>
                    <a:p>
                      <a:endParaRPr lang="en-US" dirty="0"/>
                    </a:p>
                  </a:txBody>
                  <a:tcPr/>
                </a:tc>
              </a:tr>
              <a:tr h="370840">
                <a:tc>
                  <a:txBody>
                    <a:bodyPr/>
                    <a:lstStyle/>
                    <a:p>
                      <a:endParaRPr lang="en-US"/>
                    </a:p>
                  </a:txBody>
                  <a:tcPr>
                    <a:lnR w="12700" cap="flat" cmpd="sng" algn="ctr">
                      <a:noFill/>
                      <a:prstDash val="solid"/>
                      <a:round/>
                      <a:headEnd type="none" w="med" len="med"/>
                      <a:tailEnd type="none" w="med" len="med"/>
                    </a:lnR>
                  </a:tcPr>
                </a:tc>
                <a:tc>
                  <a:txBody>
                    <a:bodyPr/>
                    <a:lstStyle/>
                    <a:p>
                      <a:r>
                        <a:rPr lang="en-US" sz="2000" dirty="0" smtClean="0"/>
                        <a:t>There</a:t>
                      </a:r>
                      <a:r>
                        <a:rPr lang="en-US" sz="2000" baseline="0" dirty="0" smtClean="0"/>
                        <a:t> is w</a:t>
                      </a:r>
                      <a:r>
                        <a:rPr lang="en-US" sz="2000" dirty="0" smtClean="0"/>
                        <a:t>eak evidence that licit use of stimulants increases the risk of a motor vehicle crash</a:t>
                      </a:r>
                    </a:p>
                    <a:p>
                      <a:endParaRPr lang="en-US" sz="2000"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sz="2000" dirty="0" smtClean="0"/>
                        <a:t>Most evidence pertains to amphetamines and comes from a large European study which showed an increased risk of driver fatalities, driver injury, and crash risk</a:t>
                      </a:r>
                    </a:p>
                    <a:p>
                      <a:endParaRPr lang="en-US" sz="2000" dirty="0"/>
                    </a:p>
                  </a:txBody>
                  <a:tcPr>
                    <a:lnL w="12700" cap="flat" cmpd="sng" algn="ctr">
                      <a:noFill/>
                      <a:prstDash val="solid"/>
                      <a:round/>
                      <a:headEnd type="none" w="med" len="med"/>
                      <a:tailEnd type="none" w="med" len="med"/>
                    </a:lnL>
                  </a:tcPr>
                </a:tc>
              </a:tr>
              <a:tr h="370840">
                <a:tc>
                  <a:txBody>
                    <a:bodyPr/>
                    <a:lstStyle/>
                    <a:p>
                      <a:endParaRPr lang="en-US" dirty="0"/>
                    </a:p>
                  </a:txBody>
                  <a:tcPr>
                    <a:lnR w="12700" cap="flat" cmpd="sng" algn="ctr">
                      <a:noFill/>
                      <a:prstDash val="solid"/>
                      <a:round/>
                      <a:headEnd type="none" w="med" len="med"/>
                      <a:tailEnd type="none" w="med" len="med"/>
                    </a:lnR>
                  </a:tcPr>
                </a:tc>
                <a:tc>
                  <a:txBody>
                    <a:bodyPr/>
                    <a:lstStyle/>
                    <a:p>
                      <a:r>
                        <a:rPr lang="en-US" sz="2000" dirty="0" smtClean="0"/>
                        <a:t>The use of stimulants to address driver medical conditions such as attention deficit</a:t>
                      </a:r>
                      <a:r>
                        <a:rPr lang="en-US" sz="2000" baseline="0" dirty="0" smtClean="0"/>
                        <a:t> hyperactivity disorder (</a:t>
                      </a:r>
                      <a:r>
                        <a:rPr lang="en-US" sz="2000" dirty="0" smtClean="0"/>
                        <a:t>ADHD) may improve driver crash risk based on one small study. Further research is required</a:t>
                      </a:r>
                    </a:p>
                    <a:p>
                      <a:endParaRPr lang="en-US" sz="2000" dirty="0"/>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714086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4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5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6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7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8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9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0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Advantage">
  <a:themeElements>
    <a:clrScheme name="OPQ Draft Version 2">
      <a:dk1>
        <a:sysClr val="windowText" lastClr="000000"/>
      </a:dk1>
      <a:lt1>
        <a:sysClr val="window" lastClr="FFFFFF"/>
      </a:lt1>
      <a:dk2>
        <a:srgbClr val="242852"/>
      </a:dk2>
      <a:lt2>
        <a:srgbClr val="ACCBF9"/>
      </a:lt2>
      <a:accent1>
        <a:srgbClr val="203C5A"/>
      </a:accent1>
      <a:accent2>
        <a:srgbClr val="99BADB"/>
      </a:accent2>
      <a:accent3>
        <a:srgbClr val="E2C446"/>
      </a:accent3>
      <a:accent4>
        <a:srgbClr val="417DB9"/>
      </a:accent4>
      <a:accent5>
        <a:srgbClr val="5AA2AE"/>
      </a:accent5>
      <a:accent6>
        <a:srgbClr val="A9CBEE"/>
      </a:accent6>
      <a:hlink>
        <a:srgbClr val="5B63B7"/>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Template</Template>
  <TotalTime>448</TotalTime>
  <Words>2695</Words>
  <Application>Microsoft Office PowerPoint</Application>
  <PresentationFormat>On-screen Show (4:3)</PresentationFormat>
  <Paragraphs>198</Paragraphs>
  <Slides>32</Slides>
  <Notes>6</Notes>
  <HiddenSlides>0</HiddenSlides>
  <MMClips>0</MMClips>
  <ScaleCrop>false</ScaleCrop>
  <HeadingPairs>
    <vt:vector size="4" baseType="variant">
      <vt:variant>
        <vt:lpstr>Theme</vt:lpstr>
      </vt:variant>
      <vt:variant>
        <vt:i4>21</vt:i4>
      </vt:variant>
      <vt:variant>
        <vt:lpstr>Slide Titles</vt:lpstr>
      </vt:variant>
      <vt:variant>
        <vt:i4>32</vt:i4>
      </vt:variant>
    </vt:vector>
  </HeadingPairs>
  <TitlesOfParts>
    <vt:vector size="53" baseType="lpstr">
      <vt:lpstr>Advantage</vt:lpstr>
      <vt:lpstr>1_Advantage</vt:lpstr>
      <vt:lpstr>2_Advantage</vt:lpstr>
      <vt:lpstr>3_Advantage</vt:lpstr>
      <vt:lpstr>4_Advantage</vt:lpstr>
      <vt:lpstr>5_Advantage</vt:lpstr>
      <vt:lpstr>6_Advantage</vt:lpstr>
      <vt:lpstr>7_Advantage</vt:lpstr>
      <vt:lpstr>8_Advantage</vt:lpstr>
      <vt:lpstr>9_Advantage</vt:lpstr>
      <vt:lpstr>10_Advantage</vt:lpstr>
      <vt:lpstr>11_Advantage</vt:lpstr>
      <vt:lpstr>12_Advantage</vt:lpstr>
      <vt:lpstr>13_Advantage</vt:lpstr>
      <vt:lpstr>14_Advantage</vt:lpstr>
      <vt:lpstr>15_Advantage</vt:lpstr>
      <vt:lpstr>16_Advantage</vt:lpstr>
      <vt:lpstr>17_Advantage</vt:lpstr>
      <vt:lpstr>18_Advantage</vt:lpstr>
      <vt:lpstr>19_Advantage</vt:lpstr>
      <vt:lpstr>20_Advantage</vt:lpstr>
      <vt:lpstr>Schedule II Opioids and Stimulants:  Opinions of the Medical Expert Panel regarding Commercial Driver Performance and Crash Risk   </vt:lpstr>
      <vt:lpstr>Roadmap</vt:lpstr>
      <vt:lpstr>Research Questions</vt:lpstr>
      <vt:lpstr>The MEP Meeting</vt:lpstr>
      <vt:lpstr>Medical Expert Panel</vt:lpstr>
      <vt:lpstr>Initial Opinions of the MEP</vt:lpstr>
      <vt:lpstr>Research Question 1a</vt:lpstr>
      <vt:lpstr>Q1a Findings</vt:lpstr>
      <vt:lpstr>Q1a Findings</vt:lpstr>
      <vt:lpstr>Q1a: Opinions of the MEP</vt:lpstr>
      <vt:lpstr>Q1a: Opinions of the MEP</vt:lpstr>
      <vt:lpstr>Research Question 1b</vt:lpstr>
      <vt:lpstr>Q1b Findings</vt:lpstr>
      <vt:lpstr>Q1b Findings</vt:lpstr>
      <vt:lpstr>Q1b: Opinions of the MEP</vt:lpstr>
      <vt:lpstr>Q1b: Opinions of the MEP</vt:lpstr>
      <vt:lpstr>Research Question 2</vt:lpstr>
      <vt:lpstr>Q2 Findings</vt:lpstr>
      <vt:lpstr>Q2: Opinions of the MEP</vt:lpstr>
      <vt:lpstr>Research Question 3</vt:lpstr>
      <vt:lpstr>Q3 Findings</vt:lpstr>
      <vt:lpstr>Q3 Findings</vt:lpstr>
      <vt:lpstr>Q3: Opinions of the MEP</vt:lpstr>
      <vt:lpstr>Q3: Opinions of the MEP</vt:lpstr>
      <vt:lpstr>Q3: Opinions of the MEP</vt:lpstr>
      <vt:lpstr>Conclusions of the MEP</vt:lpstr>
      <vt:lpstr>Conclusions of the MEP</vt:lpstr>
      <vt:lpstr>Conclusions of the MEP</vt:lpstr>
      <vt:lpstr>Conclusions of the MEP</vt:lpstr>
      <vt:lpstr>Additional Opinions of the MEP</vt:lpstr>
      <vt:lpstr>Opportunities for Further Research</vt:lpstr>
      <vt:lpstr>Avenues for Future Research</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Schedule II Opioids and Stimulants &amp; CMV Crash Risk and Driver Performance  Christine Brittle, Ph.D. Katherine Fiedler, Ph.D. Chris Cotterman Jacquelyn Palmer</dc:title>
  <dc:creator>Jacquelyn Palmer</dc:creator>
  <cp:lastModifiedBy>Katherine E. Fiedler</cp:lastModifiedBy>
  <cp:revision>48</cp:revision>
  <dcterms:created xsi:type="dcterms:W3CDTF">2014-09-16T18:22:54Z</dcterms:created>
  <dcterms:modified xsi:type="dcterms:W3CDTF">2014-10-22T17:29:05Z</dcterms:modified>
</cp:coreProperties>
</file>