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7" r:id="rId3"/>
    <p:sldId id="275" r:id="rId4"/>
    <p:sldId id="268" r:id="rId5"/>
    <p:sldId id="276" r:id="rId6"/>
    <p:sldId id="277" r:id="rId7"/>
    <p:sldId id="269" r:id="rId8"/>
    <p:sldId id="274" r:id="rId9"/>
    <p:sldId id="265" r:id="rId10"/>
  </p:sldIdLst>
  <p:sldSz cx="9144000" cy="6858000" type="screen4x3"/>
  <p:notesSz cx="7045325" cy="93456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lores Macias" initials="DM"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40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2-05-17T10:23:04.700" idx="4">
    <p:pos x="5271" y="2671"/>
    <p:text>Non-compliant vehicle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52763" cy="466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5363" name="Rectangle 3"/>
          <p:cNvSpPr>
            <a:spLocks noGrp="1" noChangeArrowheads="1"/>
          </p:cNvSpPr>
          <p:nvPr>
            <p:ph type="dt" idx="1"/>
          </p:nvPr>
        </p:nvSpPr>
        <p:spPr bwMode="auto">
          <a:xfrm>
            <a:off x="3990975" y="0"/>
            <a:ext cx="3052763" cy="466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5364" name="Rectangle 4"/>
          <p:cNvSpPr>
            <a:spLocks noGrp="1" noRot="1" noChangeAspect="1" noChangeArrowheads="1" noTextEdit="1"/>
          </p:cNvSpPr>
          <p:nvPr>
            <p:ph type="sldImg" idx="2"/>
          </p:nvPr>
        </p:nvSpPr>
        <p:spPr bwMode="auto">
          <a:xfrm>
            <a:off x="1187450" y="701675"/>
            <a:ext cx="4670425" cy="3503613"/>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704850" y="4438650"/>
            <a:ext cx="5635625" cy="42052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66" name="Rectangle 6"/>
          <p:cNvSpPr>
            <a:spLocks noGrp="1" noChangeArrowheads="1"/>
          </p:cNvSpPr>
          <p:nvPr>
            <p:ph type="ftr" sz="quarter" idx="4"/>
          </p:nvPr>
        </p:nvSpPr>
        <p:spPr bwMode="auto">
          <a:xfrm>
            <a:off x="0" y="8877300"/>
            <a:ext cx="3052763" cy="466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5367" name="Rectangle 7"/>
          <p:cNvSpPr>
            <a:spLocks noGrp="1" noChangeArrowheads="1"/>
          </p:cNvSpPr>
          <p:nvPr>
            <p:ph type="sldNum" sz="quarter" idx="5"/>
          </p:nvPr>
        </p:nvSpPr>
        <p:spPr bwMode="auto">
          <a:xfrm>
            <a:off x="3990975" y="8877300"/>
            <a:ext cx="3052763" cy="466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508D45F-0B67-46CD-B219-605F08324183}" type="slidenum">
              <a:rPr lang="en-US"/>
              <a:pPr/>
              <a:t>‹#›</a:t>
            </a:fld>
            <a:endParaRPr lang="en-US"/>
          </a:p>
        </p:txBody>
      </p:sp>
    </p:spTree>
    <p:extLst>
      <p:ext uri="{BB962C8B-B14F-4D97-AF65-F5344CB8AC3E}">
        <p14:creationId xmlns:p14="http://schemas.microsoft.com/office/powerpoint/2010/main" val="14984783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508D45F-0B67-46CD-B219-605F08324183}"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508D45F-0B67-46CD-B219-605F08324183}"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Maria</a:t>
            </a:r>
            <a:r>
              <a:rPr lang="en-US" baseline="0" dirty="0" smtClean="0"/>
              <a:t> Isabel </a:t>
            </a:r>
            <a:r>
              <a:rPr lang="en-US" baseline="0" dirty="0" err="1" smtClean="0"/>
              <a:t>Mendival</a:t>
            </a:r>
            <a:r>
              <a:rPr lang="en-US" baseline="0" dirty="0" smtClean="0"/>
              <a:t> &amp; </a:t>
            </a:r>
            <a:r>
              <a:rPr lang="en-US" baseline="0" dirty="0" err="1" smtClean="0"/>
              <a:t>Autotransportes</a:t>
            </a:r>
            <a:r>
              <a:rPr lang="en-US" baseline="0" dirty="0" smtClean="0"/>
              <a:t> have </a:t>
            </a:r>
            <a:r>
              <a:rPr lang="en-US" baseline="0" dirty="0" err="1" smtClean="0"/>
              <a:t>beend</a:t>
            </a:r>
            <a:r>
              <a:rPr lang="en-US" baseline="0" dirty="0" smtClean="0"/>
              <a:t> dismissed.  </a:t>
            </a:r>
            <a:r>
              <a:rPr lang="en-US" baseline="0" dirty="0" err="1" smtClean="0"/>
              <a:t>Josue</a:t>
            </a:r>
            <a:r>
              <a:rPr lang="en-US" baseline="0" dirty="0" smtClean="0"/>
              <a:t> Ivan Rodriguez and Gerardo Antonio Smith are scheduled to be dismissed.</a:t>
            </a:r>
            <a:endParaRPr lang="en-US" dirty="0"/>
          </a:p>
        </p:txBody>
      </p:sp>
      <p:sp>
        <p:nvSpPr>
          <p:cNvPr id="4" name="Slide Number Placeholder 3"/>
          <p:cNvSpPr>
            <a:spLocks noGrp="1"/>
          </p:cNvSpPr>
          <p:nvPr>
            <p:ph type="sldNum" sz="quarter" idx="10"/>
          </p:nvPr>
        </p:nvSpPr>
        <p:spPr/>
        <p:txBody>
          <a:bodyPr/>
          <a:lstStyle/>
          <a:p>
            <a:fld id="{0508D45F-0B67-46CD-B219-605F08324183}"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Received withdrawal letters for Trinity,</a:t>
            </a:r>
            <a:r>
              <a:rPr lang="en-US" baseline="0" dirty="0" smtClean="0"/>
              <a:t> Hector </a:t>
            </a:r>
            <a:r>
              <a:rPr lang="en-US" baseline="0" dirty="0" err="1" smtClean="0"/>
              <a:t>Horacio</a:t>
            </a:r>
            <a:r>
              <a:rPr lang="en-US" baseline="0" dirty="0" smtClean="0"/>
              <a:t> Montoya, and Arizona Electric.  Auditor spoke to Aguirre Ramos Jorge Luis.  Aguirre is no longer interested because his vehicle did not meet the ECL requirement.  We are waiting for withdrawal letter from Aguirre.</a:t>
            </a:r>
            <a:endParaRPr lang="en-US" dirty="0"/>
          </a:p>
        </p:txBody>
      </p:sp>
      <p:sp>
        <p:nvSpPr>
          <p:cNvPr id="4" name="Slide Number Placeholder 3"/>
          <p:cNvSpPr>
            <a:spLocks noGrp="1"/>
          </p:cNvSpPr>
          <p:nvPr>
            <p:ph type="sldNum" sz="quarter" idx="10"/>
          </p:nvPr>
        </p:nvSpPr>
        <p:spPr/>
        <p:txBody>
          <a:bodyPr/>
          <a:lstStyle/>
          <a:p>
            <a:fld id="{0508D45F-0B67-46CD-B219-605F08324183}"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508D45F-0B67-46CD-B219-605F08324183}"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EE1C49D-7968-46B6-BCE8-ACC50C6E83A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FCC0C3F-3FC2-42C6-9657-889744A8051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1295400"/>
            <a:ext cx="2076450" cy="5821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1295400"/>
            <a:ext cx="6076950" cy="5821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AEA49CA-4D8A-4A41-AA3A-8E557036BBF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291820E-BDED-49AE-BE18-842ED8204DB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FE4BD93-39D2-449D-BA51-6D7A2D2131C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25908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25908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3F1B521-F536-4150-8A63-D80E34B591D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2E22101-E70C-4CB5-873A-B2574F0672D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B301AF68-E2D1-434A-A871-12B6578950B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1FC2B81-970C-454F-A691-D040BD6E951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85C2A3F-7F11-4719-895F-2322CF8A03F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AFA2DF8-4C86-40EA-98A2-8CD113C1E8B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12954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81000" y="25908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B1B5769-9C15-4D9F-A51D-8C5164A2A838}" type="slidenum">
              <a:rPr lang="en-US"/>
              <a:pPr/>
              <a:t>‹#›</a:t>
            </a:fld>
            <a:endParaRPr lang="en-US"/>
          </a:p>
        </p:txBody>
      </p:sp>
      <p:pic>
        <p:nvPicPr>
          <p:cNvPr id="1031" name="Picture 7" descr="bg_header"/>
          <p:cNvPicPr>
            <a:picLocks noChangeAspect="1" noChangeArrowheads="1"/>
          </p:cNvPicPr>
          <p:nvPr/>
        </p:nvPicPr>
        <p:blipFill>
          <a:blip r:embed="rId13" cstate="print"/>
          <a:srcRect/>
          <a:stretch>
            <a:fillRect/>
          </a:stretch>
        </p:blipFill>
        <p:spPr bwMode="auto">
          <a:xfrm>
            <a:off x="0" y="0"/>
            <a:ext cx="9144000" cy="123825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rgbClr val="000066"/>
          </a:solidFill>
          <a:latin typeface="+mj-lt"/>
          <a:ea typeface="+mj-ea"/>
          <a:cs typeface="+mj-cs"/>
        </a:defRPr>
      </a:lvl1pPr>
      <a:lvl2pPr algn="ctr" rtl="0" eaLnBrk="1" fontAlgn="base" hangingPunct="1">
        <a:spcBef>
          <a:spcPct val="0"/>
        </a:spcBef>
        <a:spcAft>
          <a:spcPct val="0"/>
        </a:spcAft>
        <a:defRPr sz="4400">
          <a:solidFill>
            <a:srgbClr val="000066"/>
          </a:solidFill>
          <a:latin typeface="Arial" charset="0"/>
        </a:defRPr>
      </a:lvl2pPr>
      <a:lvl3pPr algn="ctr" rtl="0" eaLnBrk="1" fontAlgn="base" hangingPunct="1">
        <a:spcBef>
          <a:spcPct val="0"/>
        </a:spcBef>
        <a:spcAft>
          <a:spcPct val="0"/>
        </a:spcAft>
        <a:defRPr sz="4400">
          <a:solidFill>
            <a:srgbClr val="000066"/>
          </a:solidFill>
          <a:latin typeface="Arial" charset="0"/>
        </a:defRPr>
      </a:lvl3pPr>
      <a:lvl4pPr algn="ctr" rtl="0" eaLnBrk="1" fontAlgn="base" hangingPunct="1">
        <a:spcBef>
          <a:spcPct val="0"/>
        </a:spcBef>
        <a:spcAft>
          <a:spcPct val="0"/>
        </a:spcAft>
        <a:defRPr sz="4400">
          <a:solidFill>
            <a:srgbClr val="000066"/>
          </a:solidFill>
          <a:latin typeface="Arial" charset="0"/>
        </a:defRPr>
      </a:lvl4pPr>
      <a:lvl5pPr algn="ctr" rtl="0" eaLnBrk="1" fontAlgn="base" hangingPunct="1">
        <a:spcBef>
          <a:spcPct val="0"/>
        </a:spcBef>
        <a:spcAft>
          <a:spcPct val="0"/>
        </a:spcAft>
        <a:defRPr sz="4400">
          <a:solidFill>
            <a:srgbClr val="000066"/>
          </a:solidFill>
          <a:latin typeface="Arial" charset="0"/>
        </a:defRPr>
      </a:lvl5pPr>
      <a:lvl6pPr marL="457200" algn="ctr" rtl="0" eaLnBrk="1" fontAlgn="base" hangingPunct="1">
        <a:spcBef>
          <a:spcPct val="0"/>
        </a:spcBef>
        <a:spcAft>
          <a:spcPct val="0"/>
        </a:spcAft>
        <a:defRPr sz="4400">
          <a:solidFill>
            <a:srgbClr val="000066"/>
          </a:solidFill>
          <a:latin typeface="Arial" charset="0"/>
        </a:defRPr>
      </a:lvl6pPr>
      <a:lvl7pPr marL="914400" algn="ctr" rtl="0" eaLnBrk="1" fontAlgn="base" hangingPunct="1">
        <a:spcBef>
          <a:spcPct val="0"/>
        </a:spcBef>
        <a:spcAft>
          <a:spcPct val="0"/>
        </a:spcAft>
        <a:defRPr sz="4400">
          <a:solidFill>
            <a:srgbClr val="000066"/>
          </a:solidFill>
          <a:latin typeface="Arial" charset="0"/>
        </a:defRPr>
      </a:lvl7pPr>
      <a:lvl8pPr marL="1371600" algn="ctr" rtl="0" eaLnBrk="1" fontAlgn="base" hangingPunct="1">
        <a:spcBef>
          <a:spcPct val="0"/>
        </a:spcBef>
        <a:spcAft>
          <a:spcPct val="0"/>
        </a:spcAft>
        <a:defRPr sz="4400">
          <a:solidFill>
            <a:srgbClr val="000066"/>
          </a:solidFill>
          <a:latin typeface="Arial" charset="0"/>
        </a:defRPr>
      </a:lvl8pPr>
      <a:lvl9pPr marL="1828800" algn="ctr" rtl="0" eaLnBrk="1" fontAlgn="base" hangingPunct="1">
        <a:spcBef>
          <a:spcPct val="0"/>
        </a:spcBef>
        <a:spcAft>
          <a:spcPct val="0"/>
        </a:spcAft>
        <a:defRPr sz="4400">
          <a:solidFill>
            <a:srgbClr val="000066"/>
          </a:solidFill>
          <a:latin typeface="Arial" charset="0"/>
        </a:defRPr>
      </a:lvl9pPr>
    </p:titleStyle>
    <p:bodyStyle>
      <a:lvl1pPr marL="342900" indent="-342900" algn="l" rtl="0" eaLnBrk="1" fontAlgn="base" hangingPunct="1">
        <a:spcBef>
          <a:spcPct val="20000"/>
        </a:spcBef>
        <a:spcAft>
          <a:spcPct val="0"/>
        </a:spcAft>
        <a:buChar char="•"/>
        <a:defRPr sz="3200">
          <a:solidFill>
            <a:srgbClr val="000066"/>
          </a:solidFill>
          <a:latin typeface="+mn-lt"/>
          <a:ea typeface="+mn-ea"/>
          <a:cs typeface="+mn-cs"/>
        </a:defRPr>
      </a:lvl1pPr>
      <a:lvl2pPr marL="742950" indent="-285750" algn="l" rtl="0" eaLnBrk="1" fontAlgn="base" hangingPunct="1">
        <a:spcBef>
          <a:spcPct val="20000"/>
        </a:spcBef>
        <a:spcAft>
          <a:spcPct val="0"/>
        </a:spcAft>
        <a:buChar char="–"/>
        <a:defRPr sz="2800">
          <a:solidFill>
            <a:srgbClr val="000066"/>
          </a:solidFill>
          <a:latin typeface="+mn-lt"/>
        </a:defRPr>
      </a:lvl2pPr>
      <a:lvl3pPr marL="1143000" indent="-228600" algn="l" rtl="0" eaLnBrk="1" fontAlgn="base" hangingPunct="1">
        <a:spcBef>
          <a:spcPct val="20000"/>
        </a:spcBef>
        <a:spcAft>
          <a:spcPct val="0"/>
        </a:spcAft>
        <a:buChar char="•"/>
        <a:defRPr sz="2400">
          <a:solidFill>
            <a:srgbClr val="000066"/>
          </a:solidFill>
          <a:latin typeface="+mn-lt"/>
        </a:defRPr>
      </a:lvl3pPr>
      <a:lvl4pPr marL="1600200" indent="-228600" algn="l" rtl="0" eaLnBrk="1" fontAlgn="base" hangingPunct="1">
        <a:spcBef>
          <a:spcPct val="20000"/>
        </a:spcBef>
        <a:spcAft>
          <a:spcPct val="0"/>
        </a:spcAft>
        <a:buChar char="–"/>
        <a:defRPr sz="2000">
          <a:solidFill>
            <a:srgbClr val="000066"/>
          </a:solidFill>
          <a:latin typeface="+mn-lt"/>
        </a:defRPr>
      </a:lvl4pPr>
      <a:lvl5pPr marL="2057400" indent="-228600" algn="l" rtl="0" eaLnBrk="1" fontAlgn="base" hangingPunct="1">
        <a:spcBef>
          <a:spcPct val="20000"/>
        </a:spcBef>
        <a:spcAft>
          <a:spcPct val="0"/>
        </a:spcAft>
        <a:buChar char="»"/>
        <a:defRPr sz="2000">
          <a:solidFill>
            <a:srgbClr val="000066"/>
          </a:solidFill>
          <a:latin typeface="+mn-lt"/>
        </a:defRPr>
      </a:lvl5pPr>
      <a:lvl6pPr marL="2514600" indent="-228600" algn="l" rtl="0" eaLnBrk="1" fontAlgn="base" hangingPunct="1">
        <a:spcBef>
          <a:spcPct val="20000"/>
        </a:spcBef>
        <a:spcAft>
          <a:spcPct val="0"/>
        </a:spcAft>
        <a:buChar char="»"/>
        <a:defRPr sz="2000">
          <a:solidFill>
            <a:srgbClr val="000066"/>
          </a:solidFill>
          <a:latin typeface="+mn-lt"/>
        </a:defRPr>
      </a:lvl6pPr>
      <a:lvl7pPr marL="2971800" indent="-228600" algn="l" rtl="0" eaLnBrk="1" fontAlgn="base" hangingPunct="1">
        <a:spcBef>
          <a:spcPct val="20000"/>
        </a:spcBef>
        <a:spcAft>
          <a:spcPct val="0"/>
        </a:spcAft>
        <a:buChar char="»"/>
        <a:defRPr sz="2000">
          <a:solidFill>
            <a:srgbClr val="000066"/>
          </a:solidFill>
          <a:latin typeface="+mn-lt"/>
        </a:defRPr>
      </a:lvl7pPr>
      <a:lvl8pPr marL="3429000" indent="-228600" algn="l" rtl="0" eaLnBrk="1" fontAlgn="base" hangingPunct="1">
        <a:spcBef>
          <a:spcPct val="20000"/>
        </a:spcBef>
        <a:spcAft>
          <a:spcPct val="0"/>
        </a:spcAft>
        <a:buChar char="»"/>
        <a:defRPr sz="2000">
          <a:solidFill>
            <a:srgbClr val="000066"/>
          </a:solidFill>
          <a:latin typeface="+mn-lt"/>
        </a:defRPr>
      </a:lvl8pPr>
      <a:lvl9pPr marL="3886200" indent="-228600" algn="l" rtl="0" eaLnBrk="1" fontAlgn="base" hangingPunct="1">
        <a:spcBef>
          <a:spcPct val="20000"/>
        </a:spcBef>
        <a:spcAft>
          <a:spcPct val="0"/>
        </a:spcAft>
        <a:buChar char="»"/>
        <a:defRPr sz="20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b="1" dirty="0"/>
              <a:t>Pilot Program on NAFTA Long-Haul</a:t>
            </a:r>
            <a:br>
              <a:rPr lang="en-US" b="1" dirty="0"/>
            </a:br>
            <a:r>
              <a:rPr lang="en-US" b="1" dirty="0"/>
              <a:t>Trucking Provisions</a:t>
            </a:r>
            <a:endParaRPr lang="en-US" dirty="0"/>
          </a:p>
        </p:txBody>
      </p:sp>
      <p:sp>
        <p:nvSpPr>
          <p:cNvPr id="2051" name="Rectangle 3"/>
          <p:cNvSpPr>
            <a:spLocks noGrp="1" noChangeArrowheads="1"/>
          </p:cNvSpPr>
          <p:nvPr>
            <p:ph type="subTitle" idx="1"/>
          </p:nvPr>
        </p:nvSpPr>
        <p:spPr/>
        <p:txBody>
          <a:bodyPr/>
          <a:lstStyle/>
          <a:p>
            <a:endParaRPr lang="en-US" dirty="0" smtClean="0"/>
          </a:p>
          <a:p>
            <a:r>
              <a:rPr lang="en-US" dirty="0" smtClean="0"/>
              <a:t>Report to MCSAC Subcommittee</a:t>
            </a:r>
          </a:p>
          <a:p>
            <a:r>
              <a:rPr lang="en-US" dirty="0" smtClean="0"/>
              <a:t>May 23, 2012</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Applicants</a:t>
            </a:r>
            <a:endParaRPr lang="en-US" dirty="0"/>
          </a:p>
        </p:txBody>
      </p:sp>
      <p:sp>
        <p:nvSpPr>
          <p:cNvPr id="3" name="Content Placeholder 2"/>
          <p:cNvSpPr>
            <a:spLocks noGrp="1"/>
          </p:cNvSpPr>
          <p:nvPr>
            <p:ph idx="1"/>
          </p:nvPr>
        </p:nvSpPr>
        <p:spPr>
          <a:xfrm>
            <a:off x="381000" y="2286000"/>
            <a:ext cx="8229600" cy="4525963"/>
          </a:xfrm>
        </p:spPr>
        <p:txBody>
          <a:bodyPr/>
          <a:lstStyle/>
          <a:p>
            <a:r>
              <a:rPr lang="en-US" dirty="0" smtClean="0"/>
              <a:t>Thirty Applicants</a:t>
            </a:r>
          </a:p>
          <a:p>
            <a:pPr marL="0" indent="0">
              <a:buNone/>
            </a:pPr>
            <a:endParaRPr lang="en-US" dirty="0" smtClean="0"/>
          </a:p>
          <a:p>
            <a:pPr lvl="1"/>
            <a:r>
              <a:rPr lang="en-US" dirty="0" smtClean="0"/>
              <a:t>Three granted operating authority</a:t>
            </a:r>
          </a:p>
          <a:p>
            <a:pPr lvl="1"/>
            <a:r>
              <a:rPr lang="en-US" dirty="0" smtClean="0"/>
              <a:t>Three pending operating authority</a:t>
            </a:r>
          </a:p>
          <a:p>
            <a:pPr lvl="1"/>
            <a:r>
              <a:rPr lang="en-US" dirty="0" smtClean="0"/>
              <a:t>Four undergone PASA, results pending</a:t>
            </a:r>
          </a:p>
          <a:p>
            <a:pPr lvl="1"/>
            <a:r>
              <a:rPr lang="en-US" dirty="0" smtClean="0"/>
              <a:t>Two undergoing a PASA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Applicants</a:t>
            </a:r>
            <a:endParaRPr lang="en-US" dirty="0"/>
          </a:p>
        </p:txBody>
      </p:sp>
      <p:sp>
        <p:nvSpPr>
          <p:cNvPr id="3" name="Content Placeholder 2"/>
          <p:cNvSpPr>
            <a:spLocks noGrp="1"/>
          </p:cNvSpPr>
          <p:nvPr>
            <p:ph idx="1"/>
          </p:nvPr>
        </p:nvSpPr>
        <p:spPr>
          <a:xfrm>
            <a:off x="381000" y="2895600"/>
            <a:ext cx="8229600" cy="4525963"/>
          </a:xfrm>
        </p:spPr>
        <p:txBody>
          <a:bodyPr/>
          <a:lstStyle/>
          <a:p>
            <a:pPr lvl="1"/>
            <a:r>
              <a:rPr lang="en-US" dirty="0" smtClean="0"/>
              <a:t>Six vetted for safety and security</a:t>
            </a:r>
          </a:p>
          <a:p>
            <a:pPr lvl="1"/>
            <a:r>
              <a:rPr lang="en-US" dirty="0" smtClean="0"/>
              <a:t>Four incomplete, returned to applicant</a:t>
            </a:r>
          </a:p>
          <a:p>
            <a:pPr lvl="1"/>
            <a:r>
              <a:rPr lang="en-US" dirty="0" smtClean="0"/>
              <a:t>Four dismissed</a:t>
            </a:r>
          </a:p>
          <a:p>
            <a:pPr lvl="1"/>
            <a:r>
              <a:rPr lang="en-US" dirty="0" smtClean="0"/>
              <a:t>Four withdrew applications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PASAs</a:t>
            </a:r>
            <a:endParaRPr lang="en-US" dirty="0"/>
          </a:p>
        </p:txBody>
      </p:sp>
      <p:graphicFrame>
        <p:nvGraphicFramePr>
          <p:cNvPr id="4" name="Content Placeholder 3"/>
          <p:cNvGraphicFramePr>
            <a:graphicFrameLocks noGrp="1"/>
          </p:cNvGraphicFramePr>
          <p:nvPr>
            <p:ph idx="1"/>
          </p:nvPr>
        </p:nvGraphicFramePr>
        <p:xfrm>
          <a:off x="381000" y="2286000"/>
          <a:ext cx="8229600" cy="4079240"/>
        </p:xfrm>
        <a:graphic>
          <a:graphicData uri="http://schemas.openxmlformats.org/drawingml/2006/table">
            <a:tbl>
              <a:tblPr firstRow="1" bandRow="1">
                <a:tableStyleId>{5C22544A-7EE6-4342-B048-85BDC9FD1C3A}</a:tableStyleId>
              </a:tblPr>
              <a:tblGrid>
                <a:gridCol w="990600"/>
                <a:gridCol w="4495800"/>
                <a:gridCol w="1219200"/>
                <a:gridCol w="1524000"/>
              </a:tblGrid>
              <a:tr h="370840">
                <a:tc>
                  <a:txBody>
                    <a:bodyPr/>
                    <a:lstStyle/>
                    <a:p>
                      <a:pPr algn="ctr" fontAlgn="t"/>
                      <a:r>
                        <a:rPr lang="en-US" sz="1800" b="1" i="0" u="none" strike="noStrike" dirty="0" smtClean="0">
                          <a:solidFill>
                            <a:srgbClr val="000000"/>
                          </a:solidFill>
                          <a:latin typeface="Calibri"/>
                        </a:rPr>
                        <a:t>DOT</a:t>
                      </a:r>
                      <a:r>
                        <a:rPr lang="en-US" sz="1800" b="1" i="0" u="none" strike="noStrike" dirty="0">
                          <a:solidFill>
                            <a:srgbClr val="000000"/>
                          </a:solidFill>
                          <a:latin typeface="Calibri"/>
                        </a:rPr>
                        <a:t>#</a:t>
                      </a:r>
                    </a:p>
                  </a:txBody>
                  <a:tcPr marL="9525" marR="9525" marT="9525" marB="0"/>
                </a:tc>
                <a:tc>
                  <a:txBody>
                    <a:bodyPr/>
                    <a:lstStyle/>
                    <a:p>
                      <a:pPr algn="ctr" fontAlgn="t"/>
                      <a:r>
                        <a:rPr lang="en-US" sz="1800" b="1" i="0" u="none" strike="noStrike" dirty="0">
                          <a:solidFill>
                            <a:srgbClr val="000000"/>
                          </a:solidFill>
                          <a:latin typeface="Calibri"/>
                        </a:rPr>
                        <a:t>Carrier Name</a:t>
                      </a:r>
                    </a:p>
                  </a:txBody>
                  <a:tcPr marL="9525" marR="9525" marT="9525" marB="0"/>
                </a:tc>
                <a:tc>
                  <a:txBody>
                    <a:bodyPr/>
                    <a:lstStyle/>
                    <a:p>
                      <a:pPr algn="ctr" fontAlgn="t"/>
                      <a:r>
                        <a:rPr lang="en-US" sz="1800" b="1" i="0" u="none" strike="noStrike" dirty="0" smtClean="0">
                          <a:solidFill>
                            <a:srgbClr val="000000"/>
                          </a:solidFill>
                          <a:latin typeface="Calibri"/>
                        </a:rPr>
                        <a:t>Result</a:t>
                      </a:r>
                      <a:endParaRPr lang="en-US" sz="1800" b="1" i="0" u="none" strike="noStrike" dirty="0">
                        <a:solidFill>
                          <a:srgbClr val="000000"/>
                        </a:solidFill>
                        <a:latin typeface="Calibri"/>
                      </a:endParaRPr>
                    </a:p>
                  </a:txBody>
                  <a:tcPr marL="9525" marR="9525" marT="9525" marB="0"/>
                </a:tc>
                <a:tc>
                  <a:txBody>
                    <a:bodyPr/>
                    <a:lstStyle/>
                    <a:p>
                      <a:pPr algn="ctr" fontAlgn="t"/>
                      <a:r>
                        <a:rPr lang="en-US" sz="1800" b="1" i="0" u="none" strike="noStrike" dirty="0" smtClean="0">
                          <a:solidFill>
                            <a:srgbClr val="000000"/>
                          </a:solidFill>
                          <a:latin typeface="Calibri"/>
                        </a:rPr>
                        <a:t>Location</a:t>
                      </a:r>
                      <a:endParaRPr lang="en-US" sz="1800" b="1" i="0" u="none" strike="noStrike" dirty="0">
                        <a:solidFill>
                          <a:srgbClr val="000000"/>
                        </a:solidFill>
                        <a:latin typeface="Calibri"/>
                      </a:endParaRPr>
                    </a:p>
                  </a:txBody>
                  <a:tcPr marL="9525" marR="9525" marT="9525" marB="0"/>
                </a:tc>
              </a:tr>
              <a:tr h="370840">
                <a:tc>
                  <a:txBody>
                    <a:bodyPr/>
                    <a:lstStyle/>
                    <a:p>
                      <a:pPr algn="ctr" fontAlgn="b"/>
                      <a:r>
                        <a:rPr lang="en-US" sz="1800" b="0" i="0" u="none" strike="noStrike" dirty="0">
                          <a:solidFill>
                            <a:srgbClr val="000000"/>
                          </a:solidFill>
                          <a:latin typeface="Calibri"/>
                        </a:rPr>
                        <a:t>555188</a:t>
                      </a:r>
                    </a:p>
                  </a:txBody>
                  <a:tcPr marL="9525" marR="9525" marT="9525" marB="0" anchor="b"/>
                </a:tc>
                <a:tc>
                  <a:txBody>
                    <a:bodyPr/>
                    <a:lstStyle/>
                    <a:p>
                      <a:pPr algn="l" fontAlgn="b"/>
                      <a:r>
                        <a:rPr lang="en-US" sz="1800" b="0" i="0" u="none" strike="noStrike" dirty="0" err="1">
                          <a:solidFill>
                            <a:srgbClr val="000000"/>
                          </a:solidFill>
                          <a:latin typeface="Calibri"/>
                        </a:rPr>
                        <a:t>Transportes</a:t>
                      </a:r>
                      <a:r>
                        <a:rPr lang="en-US" sz="1800" b="0" i="0" u="none" strike="noStrike" dirty="0">
                          <a:solidFill>
                            <a:srgbClr val="000000"/>
                          </a:solidFill>
                          <a:latin typeface="Calibri"/>
                        </a:rPr>
                        <a:t> Olympic de Mexico SA de CV</a:t>
                      </a:r>
                    </a:p>
                  </a:txBody>
                  <a:tcPr marL="9525" marR="9525" marT="9525" marB="0" anchor="b"/>
                </a:tc>
                <a:tc>
                  <a:txBody>
                    <a:bodyPr/>
                    <a:lstStyle/>
                    <a:p>
                      <a:pPr algn="l" fontAlgn="b"/>
                      <a:r>
                        <a:rPr lang="en-US" sz="1800" b="0" i="0" u="none" strike="noStrike" dirty="0" smtClean="0">
                          <a:solidFill>
                            <a:srgbClr val="000000"/>
                          </a:solidFill>
                          <a:latin typeface="Calibri"/>
                        </a:rPr>
                        <a:t>Passed</a:t>
                      </a:r>
                      <a:endParaRPr lang="en-US" sz="18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smtClean="0">
                          <a:solidFill>
                            <a:srgbClr val="000000"/>
                          </a:solidFill>
                          <a:latin typeface="Calibri"/>
                        </a:rPr>
                        <a:t>Mexico</a:t>
                      </a:r>
                      <a:endParaRPr lang="en-US" sz="1800" b="0" i="0" u="none" strike="noStrike" dirty="0">
                        <a:solidFill>
                          <a:srgbClr val="000000"/>
                        </a:solidFill>
                        <a:latin typeface="Calibri"/>
                      </a:endParaRPr>
                    </a:p>
                  </a:txBody>
                  <a:tcPr marL="9525" marR="9525" marT="9525" marB="0" anchor="b"/>
                </a:tc>
              </a:tr>
              <a:tr h="370840">
                <a:tc>
                  <a:txBody>
                    <a:bodyPr/>
                    <a:lstStyle/>
                    <a:p>
                      <a:pPr algn="ctr" fontAlgn="b"/>
                      <a:r>
                        <a:rPr lang="en-US" sz="1800" b="0" i="0" u="none" strike="noStrike" dirty="0">
                          <a:solidFill>
                            <a:srgbClr val="000000"/>
                          </a:solidFill>
                          <a:latin typeface="Calibri"/>
                        </a:rPr>
                        <a:t>861744</a:t>
                      </a:r>
                    </a:p>
                  </a:txBody>
                  <a:tcPr marL="9525" marR="9525" marT="9525" marB="0" anchor="b"/>
                </a:tc>
                <a:tc>
                  <a:txBody>
                    <a:bodyPr/>
                    <a:lstStyle/>
                    <a:p>
                      <a:pPr algn="l" fontAlgn="b"/>
                      <a:r>
                        <a:rPr lang="es-ES" sz="1800" b="0" i="0" u="none" strike="noStrike" dirty="0">
                          <a:solidFill>
                            <a:srgbClr val="000000"/>
                          </a:solidFill>
                          <a:latin typeface="Calibri"/>
                        </a:rPr>
                        <a:t>Grupo </a:t>
                      </a:r>
                      <a:r>
                        <a:rPr lang="es-ES" sz="1800" b="0" i="0" u="none" strike="noStrike" dirty="0" err="1">
                          <a:solidFill>
                            <a:srgbClr val="000000"/>
                          </a:solidFill>
                          <a:latin typeface="Calibri"/>
                        </a:rPr>
                        <a:t>Behr</a:t>
                      </a:r>
                      <a:r>
                        <a:rPr lang="es-ES" sz="1800" b="0" i="0" u="none" strike="noStrike" dirty="0">
                          <a:solidFill>
                            <a:srgbClr val="000000"/>
                          </a:solidFill>
                          <a:latin typeface="Calibri"/>
                        </a:rPr>
                        <a:t> de Baja California SA de CV</a:t>
                      </a:r>
                    </a:p>
                  </a:txBody>
                  <a:tcPr marL="9525" marR="9525" marT="9525" marB="0" anchor="b"/>
                </a:tc>
                <a:tc>
                  <a:txBody>
                    <a:bodyPr/>
                    <a:lstStyle/>
                    <a:p>
                      <a:pPr algn="l" fontAlgn="b"/>
                      <a:r>
                        <a:rPr lang="en-US" sz="1800" b="0" i="0" u="none" strike="noStrike" dirty="0" smtClean="0">
                          <a:solidFill>
                            <a:srgbClr val="000000"/>
                          </a:solidFill>
                          <a:latin typeface="Calibri"/>
                        </a:rPr>
                        <a:t>Passed</a:t>
                      </a:r>
                      <a:endParaRPr lang="en-US" sz="18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smtClean="0">
                          <a:solidFill>
                            <a:srgbClr val="000000"/>
                          </a:solidFill>
                          <a:latin typeface="Calibri"/>
                        </a:rPr>
                        <a:t>Mexico</a:t>
                      </a:r>
                      <a:endParaRPr lang="en-US" sz="1800" b="0" i="0" u="none" strike="noStrike" dirty="0">
                        <a:solidFill>
                          <a:srgbClr val="000000"/>
                        </a:solidFill>
                        <a:latin typeface="Calibri"/>
                      </a:endParaRPr>
                    </a:p>
                  </a:txBody>
                  <a:tcPr marL="9525" marR="9525" marT="9525" marB="0" anchor="b"/>
                </a:tc>
              </a:tr>
              <a:tr h="370840">
                <a:tc>
                  <a:txBody>
                    <a:bodyPr/>
                    <a:lstStyle/>
                    <a:p>
                      <a:pPr algn="ctr" fontAlgn="b"/>
                      <a:r>
                        <a:rPr lang="en-US" sz="1800" b="0" i="0" u="none" strike="noStrike" dirty="0">
                          <a:solidFill>
                            <a:srgbClr val="000000"/>
                          </a:solidFill>
                          <a:latin typeface="Calibri"/>
                          <a:ea typeface="Times New Roman"/>
                        </a:rPr>
                        <a:t>677516</a:t>
                      </a:r>
                      <a:endParaRPr lang="en-US" sz="1800" b="0" i="0" u="none" strike="noStrike" dirty="0">
                        <a:solidFill>
                          <a:srgbClr val="000000"/>
                        </a:solidFill>
                        <a:latin typeface="Calibri"/>
                      </a:endParaRPr>
                    </a:p>
                  </a:txBody>
                  <a:tcPr marL="9525" marR="9525" marT="9525" marB="9525" anchor="b"/>
                </a:tc>
                <a:tc>
                  <a:txBody>
                    <a:bodyPr/>
                    <a:lstStyle/>
                    <a:p>
                      <a:pPr algn="l" fontAlgn="b"/>
                      <a:r>
                        <a:rPr lang="en-US" sz="1800" b="0" i="0" u="none" strike="noStrike" dirty="0" err="1">
                          <a:solidFill>
                            <a:srgbClr val="000000"/>
                          </a:solidFill>
                          <a:latin typeface="Calibri"/>
                          <a:ea typeface="Times New Roman"/>
                        </a:rPr>
                        <a:t>Moises</a:t>
                      </a:r>
                      <a:r>
                        <a:rPr lang="en-US" sz="1800" b="0" i="0" u="none" strike="noStrike" dirty="0">
                          <a:solidFill>
                            <a:srgbClr val="000000"/>
                          </a:solidFill>
                          <a:latin typeface="Calibri"/>
                          <a:ea typeface="Times New Roman"/>
                        </a:rPr>
                        <a:t> Alvarez Perez </a:t>
                      </a:r>
                      <a:endParaRPr lang="en-US" sz="1800" b="0" i="0" u="none" strike="noStrike" dirty="0">
                        <a:solidFill>
                          <a:srgbClr val="000000"/>
                        </a:solidFill>
                        <a:latin typeface="Calibri"/>
                      </a:endParaRPr>
                    </a:p>
                  </a:txBody>
                  <a:tcPr marL="9525" marR="9525" marT="9525" marB="9525" anchor="b"/>
                </a:tc>
                <a:tc>
                  <a:txBody>
                    <a:bodyPr/>
                    <a:lstStyle/>
                    <a:p>
                      <a:pPr algn="l" fontAlgn="b"/>
                      <a:r>
                        <a:rPr lang="en-US" sz="1800" b="0" i="0" u="none" strike="noStrike" dirty="0" smtClean="0">
                          <a:solidFill>
                            <a:srgbClr val="000000"/>
                          </a:solidFill>
                          <a:latin typeface="Calibri"/>
                        </a:rPr>
                        <a:t>Passed</a:t>
                      </a:r>
                      <a:endParaRPr lang="en-US" sz="1800" b="0" i="0" u="none" strike="noStrike" dirty="0">
                        <a:solidFill>
                          <a:srgbClr val="000000"/>
                        </a:solidFill>
                        <a:latin typeface="Calibri"/>
                      </a:endParaRPr>
                    </a:p>
                  </a:txBody>
                  <a:tcPr marL="9525" marR="9525" marT="9525" marB="9525" anchor="b"/>
                </a:tc>
                <a:tc>
                  <a:txBody>
                    <a:bodyPr/>
                    <a:lstStyle/>
                    <a:p>
                      <a:pPr algn="l" fontAlgn="b"/>
                      <a:r>
                        <a:rPr lang="en-US" sz="1800" b="0" i="0" u="none" strike="noStrike" dirty="0" smtClean="0">
                          <a:solidFill>
                            <a:srgbClr val="000000"/>
                          </a:solidFill>
                          <a:latin typeface="Calibri"/>
                        </a:rPr>
                        <a:t>Mexico</a:t>
                      </a:r>
                      <a:endParaRPr lang="en-US" sz="1800" b="0" i="0" u="none" strike="noStrike" dirty="0">
                        <a:solidFill>
                          <a:srgbClr val="000000"/>
                        </a:solidFill>
                        <a:latin typeface="Calibri"/>
                      </a:endParaRPr>
                    </a:p>
                  </a:txBody>
                  <a:tcPr marL="9525" marR="9525" marT="9525" marB="9525" anchor="b"/>
                </a:tc>
              </a:tr>
              <a:tr h="370840">
                <a:tc>
                  <a:txBody>
                    <a:bodyPr/>
                    <a:lstStyle/>
                    <a:p>
                      <a:pPr algn="ctr" fontAlgn="b"/>
                      <a:r>
                        <a:rPr lang="en-US" sz="1800" b="0" i="0" u="none" strike="noStrike" dirty="0">
                          <a:solidFill>
                            <a:srgbClr val="000000"/>
                          </a:solidFill>
                          <a:latin typeface="Calibri"/>
                          <a:ea typeface="Times New Roman"/>
                        </a:rPr>
                        <a:t>2194257</a:t>
                      </a:r>
                      <a:endParaRPr lang="en-US" sz="18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a:solidFill>
                            <a:srgbClr val="000000"/>
                          </a:solidFill>
                          <a:latin typeface="Calibri"/>
                          <a:ea typeface="Times New Roman"/>
                        </a:rPr>
                        <a:t>Baja Express </a:t>
                      </a:r>
                      <a:r>
                        <a:rPr lang="en-US" sz="1800" b="0" i="0" u="none" strike="noStrike" dirty="0" err="1" smtClean="0">
                          <a:solidFill>
                            <a:srgbClr val="000000"/>
                          </a:solidFill>
                          <a:latin typeface="Calibri"/>
                          <a:ea typeface="Times New Roman"/>
                        </a:rPr>
                        <a:t>Transportes</a:t>
                      </a:r>
                      <a:r>
                        <a:rPr lang="en-US" sz="1800" b="0" i="0" u="none" strike="noStrike" dirty="0" smtClean="0">
                          <a:solidFill>
                            <a:srgbClr val="000000"/>
                          </a:solidFill>
                          <a:latin typeface="Calibri"/>
                          <a:ea typeface="Times New Roman"/>
                        </a:rPr>
                        <a:t> SA de CV</a:t>
                      </a:r>
                      <a:endParaRPr lang="en-US" sz="18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smtClean="0">
                          <a:solidFill>
                            <a:srgbClr val="000000"/>
                          </a:solidFill>
                          <a:latin typeface="Calibri"/>
                        </a:rPr>
                        <a:t>Passed</a:t>
                      </a:r>
                      <a:endParaRPr lang="en-US" sz="18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smtClean="0">
                          <a:solidFill>
                            <a:srgbClr val="000000"/>
                          </a:solidFill>
                          <a:latin typeface="Calibri"/>
                        </a:rPr>
                        <a:t>Mexico</a:t>
                      </a:r>
                      <a:endParaRPr lang="en-US" sz="1800" b="0" i="0" u="none" strike="noStrike" dirty="0">
                        <a:solidFill>
                          <a:srgbClr val="000000"/>
                        </a:solidFill>
                        <a:latin typeface="Calibri"/>
                      </a:endParaRPr>
                    </a:p>
                  </a:txBody>
                  <a:tcPr marL="9525" marR="9525" marT="9525" marB="0" anchor="b"/>
                </a:tc>
              </a:tr>
              <a:tr h="370840">
                <a:tc>
                  <a:txBody>
                    <a:bodyPr/>
                    <a:lstStyle/>
                    <a:p>
                      <a:pPr algn="ctr" fontAlgn="b"/>
                      <a:r>
                        <a:rPr lang="en-US" sz="1800" b="0" i="0" u="none" strike="noStrike" dirty="0" smtClean="0">
                          <a:solidFill>
                            <a:srgbClr val="000000"/>
                          </a:solidFill>
                          <a:latin typeface="Calibri"/>
                        </a:rPr>
                        <a:t>710491</a:t>
                      </a:r>
                      <a:endParaRPr lang="en-US" sz="1800" b="0" i="0" u="none" strike="noStrike" dirty="0">
                        <a:solidFill>
                          <a:srgbClr val="000000"/>
                        </a:solidFill>
                        <a:latin typeface="Calibri"/>
                      </a:endParaRPr>
                    </a:p>
                  </a:txBody>
                  <a:tcPr marL="9525" marR="9525" marT="9525" marB="0" anchor="b"/>
                </a:tc>
                <a:tc>
                  <a:txBody>
                    <a:bodyPr/>
                    <a:lstStyle/>
                    <a:p>
                      <a:pPr algn="l" fontAlgn="b"/>
                      <a:r>
                        <a:rPr lang="es-ES" sz="1800" b="0" i="0" u="none" strike="noStrike" dirty="0" err="1" smtClean="0">
                          <a:solidFill>
                            <a:srgbClr val="000000"/>
                          </a:solidFill>
                          <a:latin typeface="Calibri"/>
                        </a:rPr>
                        <a:t>Higienicos</a:t>
                      </a:r>
                      <a:r>
                        <a:rPr lang="es-ES" sz="1800" b="0" i="0" u="none" strike="noStrike" baseline="0" dirty="0" smtClean="0">
                          <a:solidFill>
                            <a:srgbClr val="000000"/>
                          </a:solidFill>
                          <a:latin typeface="Calibri"/>
                        </a:rPr>
                        <a:t> y Desechables del </a:t>
                      </a:r>
                      <a:r>
                        <a:rPr lang="es-ES" sz="1800" b="0" i="0" u="none" strike="noStrike" baseline="0" dirty="0" err="1" smtClean="0">
                          <a:solidFill>
                            <a:srgbClr val="000000"/>
                          </a:solidFill>
                          <a:latin typeface="Calibri"/>
                        </a:rPr>
                        <a:t>Bajio</a:t>
                      </a:r>
                      <a:r>
                        <a:rPr lang="es-ES" sz="1800" b="0" i="0" u="none" strike="noStrike" baseline="0" dirty="0" smtClean="0">
                          <a:solidFill>
                            <a:srgbClr val="000000"/>
                          </a:solidFill>
                          <a:latin typeface="Calibri"/>
                        </a:rPr>
                        <a:t> SA de CV</a:t>
                      </a:r>
                      <a:endParaRPr lang="es-ES" sz="18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smtClean="0">
                          <a:solidFill>
                            <a:srgbClr val="000000"/>
                          </a:solidFill>
                          <a:latin typeface="Calibri"/>
                        </a:rPr>
                        <a:t>Passed</a:t>
                      </a:r>
                      <a:endParaRPr lang="en-US" sz="18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smtClean="0">
                          <a:solidFill>
                            <a:srgbClr val="000000"/>
                          </a:solidFill>
                          <a:latin typeface="Calibri"/>
                        </a:rPr>
                        <a:t>U.S.</a:t>
                      </a:r>
                      <a:endParaRPr lang="en-US" sz="1800" b="0" i="0" u="none" strike="noStrike" dirty="0">
                        <a:solidFill>
                          <a:srgbClr val="000000"/>
                        </a:solidFill>
                        <a:latin typeface="Calibri"/>
                      </a:endParaRPr>
                    </a:p>
                  </a:txBody>
                  <a:tcPr marL="9525" marR="9525" marT="9525" marB="0" anchor="b"/>
                </a:tc>
              </a:tr>
              <a:tr h="370840">
                <a:tc>
                  <a:txBody>
                    <a:bodyPr/>
                    <a:lstStyle/>
                    <a:p>
                      <a:pPr algn="ctr" fontAlgn="b"/>
                      <a:r>
                        <a:rPr lang="en-US" sz="1800" b="0" i="0" u="none" strike="noStrike" dirty="0" smtClean="0">
                          <a:solidFill>
                            <a:srgbClr val="000000"/>
                          </a:solidFill>
                          <a:latin typeface="Calibri"/>
                        </a:rPr>
                        <a:t>2208377</a:t>
                      </a:r>
                      <a:endParaRPr lang="en-US" sz="1800" b="0" i="0" u="none" strike="noStrike" dirty="0">
                        <a:solidFill>
                          <a:srgbClr val="000000"/>
                        </a:solidFill>
                        <a:latin typeface="Calibri"/>
                      </a:endParaRPr>
                    </a:p>
                  </a:txBody>
                  <a:tcPr marL="9525" marR="9525" marT="9525" marB="0" anchor="b"/>
                </a:tc>
                <a:tc>
                  <a:txBody>
                    <a:bodyPr/>
                    <a:lstStyle/>
                    <a:p>
                      <a:pPr algn="l" fontAlgn="b"/>
                      <a:r>
                        <a:rPr lang="es-ES" sz="1800" b="0" i="0" u="none" strike="noStrike" dirty="0" smtClean="0">
                          <a:solidFill>
                            <a:srgbClr val="000000"/>
                          </a:solidFill>
                          <a:latin typeface="Calibri"/>
                        </a:rPr>
                        <a:t>Transportes</a:t>
                      </a:r>
                      <a:r>
                        <a:rPr lang="es-ES" sz="1800" b="0" i="0" u="none" strike="noStrike" baseline="0" dirty="0" smtClean="0">
                          <a:solidFill>
                            <a:srgbClr val="000000"/>
                          </a:solidFill>
                          <a:latin typeface="Calibri"/>
                        </a:rPr>
                        <a:t> Del Valle de Guadalupe SA de CV</a:t>
                      </a:r>
                      <a:endParaRPr lang="es-ES" sz="18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smtClean="0">
                          <a:solidFill>
                            <a:srgbClr val="000000"/>
                          </a:solidFill>
                          <a:latin typeface="Calibri"/>
                        </a:rPr>
                        <a:t>Passed</a:t>
                      </a:r>
                      <a:endParaRPr lang="en-US" sz="18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smtClean="0">
                          <a:solidFill>
                            <a:srgbClr val="000000"/>
                          </a:solidFill>
                          <a:latin typeface="Calibri"/>
                        </a:rPr>
                        <a:t>U.S.</a:t>
                      </a:r>
                      <a:endParaRPr lang="en-US" sz="1800" b="0" i="0" u="none" strike="noStrike" dirty="0">
                        <a:solidFill>
                          <a:srgbClr val="000000"/>
                        </a:solidFill>
                        <a:latin typeface="Calibri"/>
                      </a:endParaRPr>
                    </a:p>
                  </a:txBody>
                  <a:tcPr marL="9525" marR="9525" marT="9525" marB="0" anchor="b"/>
                </a:tc>
              </a:tr>
              <a:tr h="370840">
                <a:tc>
                  <a:txBody>
                    <a:bodyPr/>
                    <a:lstStyle/>
                    <a:p>
                      <a:pPr algn="ctr" fontAlgn="b"/>
                      <a:r>
                        <a:rPr lang="en-US" sz="1800" b="0" i="0" u="none" strike="noStrike" dirty="0" smtClean="0">
                          <a:solidFill>
                            <a:srgbClr val="000000"/>
                          </a:solidFill>
                          <a:latin typeface="Calibri"/>
                        </a:rPr>
                        <a:t>1052546</a:t>
                      </a:r>
                      <a:endParaRPr lang="en-US" sz="1800" b="0" i="0" u="none" strike="noStrike" dirty="0">
                        <a:solidFill>
                          <a:srgbClr val="000000"/>
                        </a:solidFill>
                        <a:latin typeface="Calibri"/>
                      </a:endParaRPr>
                    </a:p>
                  </a:txBody>
                  <a:tcPr marL="9525" marR="9525" marT="9525" marB="0" anchor="b"/>
                </a:tc>
                <a:tc>
                  <a:txBody>
                    <a:bodyPr/>
                    <a:lstStyle/>
                    <a:p>
                      <a:pPr algn="l" fontAlgn="b"/>
                      <a:r>
                        <a:rPr lang="es-ES" sz="1800" b="0" i="0" u="none" strike="noStrike" dirty="0" smtClean="0">
                          <a:solidFill>
                            <a:srgbClr val="000000"/>
                          </a:solidFill>
                          <a:latin typeface="Calibri"/>
                        </a:rPr>
                        <a:t>Servicios Refrigerados Internacionales</a:t>
                      </a:r>
                      <a:r>
                        <a:rPr lang="es-ES" sz="1800" b="0" i="0" u="none" strike="noStrike" baseline="0" dirty="0" smtClean="0">
                          <a:solidFill>
                            <a:srgbClr val="000000"/>
                          </a:solidFill>
                          <a:latin typeface="Calibri"/>
                        </a:rPr>
                        <a:t> SA de CV</a:t>
                      </a:r>
                      <a:endParaRPr lang="es-ES" sz="18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smtClean="0">
                          <a:solidFill>
                            <a:srgbClr val="000000"/>
                          </a:solidFill>
                          <a:latin typeface="Calibri"/>
                        </a:rPr>
                        <a:t>Passed</a:t>
                      </a:r>
                      <a:endParaRPr lang="en-US" sz="18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smtClean="0">
                          <a:solidFill>
                            <a:srgbClr val="000000"/>
                          </a:solidFill>
                          <a:latin typeface="Calibri"/>
                        </a:rPr>
                        <a:t>U.S.</a:t>
                      </a:r>
                      <a:endParaRPr lang="en-US" sz="1800" b="0" i="0" u="none" strike="noStrike" dirty="0">
                        <a:solidFill>
                          <a:srgbClr val="000000"/>
                        </a:solidFill>
                        <a:latin typeface="Calibri"/>
                      </a:endParaRPr>
                    </a:p>
                  </a:txBody>
                  <a:tcPr marL="9525" marR="9525" marT="9525" marB="0" anchor="b"/>
                </a:tc>
              </a:tr>
              <a:tr h="370840">
                <a:tc>
                  <a:txBody>
                    <a:bodyPr/>
                    <a:lstStyle/>
                    <a:p>
                      <a:pPr algn="ctr" fontAlgn="b"/>
                      <a:r>
                        <a:rPr lang="en-US" sz="1800" b="0" i="0" u="none" strike="noStrike" dirty="0">
                          <a:solidFill>
                            <a:srgbClr val="000000"/>
                          </a:solidFill>
                          <a:latin typeface="Calibri"/>
                          <a:ea typeface="Times New Roman"/>
                        </a:rPr>
                        <a:t>650155</a:t>
                      </a:r>
                      <a:endParaRPr lang="en-US" sz="1800" b="0" i="0" u="none" strike="noStrike" dirty="0">
                        <a:solidFill>
                          <a:srgbClr val="000000"/>
                        </a:solidFill>
                        <a:latin typeface="Calibri"/>
                      </a:endParaRPr>
                    </a:p>
                  </a:txBody>
                  <a:tcPr marL="9525" marR="9525" marT="9525" marB="0" anchor="b"/>
                </a:tc>
                <a:tc>
                  <a:txBody>
                    <a:bodyPr/>
                    <a:lstStyle/>
                    <a:p>
                      <a:pPr algn="l" fontAlgn="b"/>
                      <a:r>
                        <a:rPr lang="es-MX" sz="1800" b="0" i="0" u="none" strike="noStrike" dirty="0">
                          <a:solidFill>
                            <a:srgbClr val="000000"/>
                          </a:solidFill>
                          <a:latin typeface="Calibri"/>
                        </a:rPr>
                        <a:t>GCC Transporte SA de CV </a:t>
                      </a:r>
                    </a:p>
                  </a:txBody>
                  <a:tcPr marL="9525" marR="9525" marT="9525" marB="0" anchor="b"/>
                </a:tc>
                <a:tc>
                  <a:txBody>
                    <a:bodyPr/>
                    <a:lstStyle/>
                    <a:p>
                      <a:pPr algn="l" fontAlgn="b"/>
                      <a:r>
                        <a:rPr lang="en-US" sz="1800" b="0" i="0" u="none" strike="noStrike" dirty="0" smtClean="0">
                          <a:solidFill>
                            <a:srgbClr val="000000"/>
                          </a:solidFill>
                          <a:latin typeface="Calibri"/>
                        </a:rPr>
                        <a:t>Pending</a:t>
                      </a:r>
                      <a:endParaRPr lang="en-US" sz="18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smtClean="0">
                          <a:solidFill>
                            <a:srgbClr val="000000"/>
                          </a:solidFill>
                          <a:latin typeface="Calibri"/>
                        </a:rPr>
                        <a:t>U.S.</a:t>
                      </a:r>
                      <a:endParaRPr lang="en-US" sz="1800" b="0" i="0" u="none" strike="noStrike" dirty="0">
                        <a:solidFill>
                          <a:srgbClr val="000000"/>
                        </a:solidFill>
                        <a:latin typeface="Calibri"/>
                      </a:endParaRPr>
                    </a:p>
                  </a:txBody>
                  <a:tcPr marL="9525" marR="9525" marT="9525" marB="0" anchor="b"/>
                </a:tc>
              </a:tr>
              <a:tr h="370840">
                <a:tc>
                  <a:txBody>
                    <a:bodyPr/>
                    <a:lstStyle/>
                    <a:p>
                      <a:pPr algn="ctr" fontAlgn="b"/>
                      <a:r>
                        <a:rPr lang="en-US" sz="1800" b="0" i="0" u="none" strike="noStrike" dirty="0" smtClean="0">
                          <a:solidFill>
                            <a:srgbClr val="000000"/>
                          </a:solidFill>
                          <a:latin typeface="Calibri"/>
                          <a:ea typeface="Times New Roman"/>
                        </a:rPr>
                        <a:t>1739863</a:t>
                      </a:r>
                      <a:endParaRPr lang="en-US" sz="1800" b="0" i="0" u="none" strike="noStrike" dirty="0">
                        <a:solidFill>
                          <a:srgbClr val="000000"/>
                        </a:solidFill>
                        <a:latin typeface="Calibri"/>
                      </a:endParaRPr>
                    </a:p>
                  </a:txBody>
                  <a:tcPr marL="9525" marR="9525" marT="9525" marB="0" anchor="b"/>
                </a:tc>
                <a:tc>
                  <a:txBody>
                    <a:bodyPr/>
                    <a:lstStyle/>
                    <a:p>
                      <a:pPr algn="l" fontAlgn="b"/>
                      <a:r>
                        <a:rPr lang="es-ES" sz="1800" b="0" i="0" u="none" strike="noStrike" dirty="0" smtClean="0">
                          <a:solidFill>
                            <a:srgbClr val="000000"/>
                          </a:solidFill>
                          <a:latin typeface="Calibri"/>
                        </a:rPr>
                        <a:t>Transportes </a:t>
                      </a:r>
                      <a:r>
                        <a:rPr lang="es-ES" sz="1800" b="0" i="0" u="none" strike="noStrike" dirty="0" err="1" smtClean="0">
                          <a:solidFill>
                            <a:srgbClr val="000000"/>
                          </a:solidFill>
                          <a:latin typeface="Calibri"/>
                        </a:rPr>
                        <a:t>Unimex</a:t>
                      </a:r>
                      <a:r>
                        <a:rPr lang="es-ES" sz="1800" b="0" i="0" u="none" strike="noStrike" dirty="0" smtClean="0">
                          <a:solidFill>
                            <a:srgbClr val="000000"/>
                          </a:solidFill>
                          <a:latin typeface="Calibri"/>
                        </a:rPr>
                        <a:t> SA</a:t>
                      </a:r>
                      <a:r>
                        <a:rPr lang="es-ES" sz="1800" b="0" i="0" u="none" strike="noStrike" baseline="0" dirty="0" smtClean="0">
                          <a:solidFill>
                            <a:srgbClr val="000000"/>
                          </a:solidFill>
                          <a:latin typeface="Calibri"/>
                        </a:rPr>
                        <a:t> de CV</a:t>
                      </a:r>
                      <a:endParaRPr lang="es-ES" sz="18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smtClean="0">
                          <a:solidFill>
                            <a:srgbClr val="000000"/>
                          </a:solidFill>
                          <a:latin typeface="Calibri"/>
                        </a:rPr>
                        <a:t>Pending</a:t>
                      </a:r>
                      <a:endParaRPr lang="en-US" sz="18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smtClean="0">
                          <a:solidFill>
                            <a:srgbClr val="000000"/>
                          </a:solidFill>
                          <a:latin typeface="Calibri"/>
                        </a:rPr>
                        <a:t>U.S.</a:t>
                      </a:r>
                      <a:endParaRPr lang="en-US" sz="1800" b="0" i="0" u="none" strike="noStrike" dirty="0">
                        <a:solidFill>
                          <a:srgbClr val="000000"/>
                        </a:solidFill>
                        <a:latin typeface="Calibri"/>
                      </a:endParaRPr>
                    </a:p>
                  </a:txBody>
                  <a:tcPr marL="9525" marR="9525" marT="9525" marB="0" anchor="b"/>
                </a:tc>
              </a:tr>
              <a:tr h="370840">
                <a:tc>
                  <a:txBody>
                    <a:bodyPr/>
                    <a:lstStyle/>
                    <a:p>
                      <a:pPr algn="ctr" fontAlgn="b"/>
                      <a:r>
                        <a:rPr lang="en-US" sz="1800" b="0" i="0" u="none" strike="noStrike" dirty="0" smtClean="0">
                          <a:solidFill>
                            <a:srgbClr val="000000"/>
                          </a:solidFill>
                          <a:latin typeface="Calibri"/>
                        </a:rPr>
                        <a:t>683409</a:t>
                      </a:r>
                      <a:endParaRPr lang="en-US" sz="1800" b="0" i="0" u="none" strike="noStrike" dirty="0">
                        <a:solidFill>
                          <a:srgbClr val="000000"/>
                        </a:solidFill>
                        <a:latin typeface="Calibri"/>
                      </a:endParaRPr>
                    </a:p>
                  </a:txBody>
                  <a:tcPr marL="9525" marR="9525" marT="9525" marB="0" anchor="b"/>
                </a:tc>
                <a:tc>
                  <a:txBody>
                    <a:bodyPr/>
                    <a:lstStyle/>
                    <a:p>
                      <a:pPr algn="l" fontAlgn="b"/>
                      <a:r>
                        <a:rPr lang="es-ES" sz="1800" b="0" i="0" u="none" strike="noStrike" dirty="0" smtClean="0">
                          <a:solidFill>
                            <a:srgbClr val="000000"/>
                          </a:solidFill>
                          <a:latin typeface="Calibri"/>
                        </a:rPr>
                        <a:t>Jose</a:t>
                      </a:r>
                      <a:r>
                        <a:rPr lang="es-ES" sz="1800" b="0" i="0" u="none" strike="noStrike" baseline="0" dirty="0" smtClean="0">
                          <a:solidFill>
                            <a:srgbClr val="000000"/>
                          </a:solidFill>
                          <a:latin typeface="Calibri"/>
                        </a:rPr>
                        <a:t> Guadalupe Morales Guevara</a:t>
                      </a:r>
                      <a:endParaRPr lang="es-ES" sz="18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smtClean="0">
                          <a:solidFill>
                            <a:srgbClr val="000000"/>
                          </a:solidFill>
                          <a:latin typeface="Calibri"/>
                        </a:rPr>
                        <a:t>Pending</a:t>
                      </a:r>
                      <a:endParaRPr lang="en-US" sz="1800" b="0" i="0" u="none" strike="noStrike" dirty="0">
                        <a:solidFill>
                          <a:srgbClr val="000000"/>
                        </a:solidFill>
                        <a:latin typeface="Calibri"/>
                      </a:endParaRPr>
                    </a:p>
                  </a:txBody>
                  <a:tcPr marL="9525" marR="9525" marT="9525" marB="0" anchor="b"/>
                </a:tc>
                <a:tc>
                  <a:txBody>
                    <a:bodyPr/>
                    <a:lstStyle/>
                    <a:p>
                      <a:pPr algn="l" fontAlgn="b"/>
                      <a:r>
                        <a:rPr lang="en-US" sz="1800" b="0" i="0" u="none" strike="noStrike" dirty="0" smtClean="0">
                          <a:solidFill>
                            <a:srgbClr val="000000"/>
                          </a:solidFill>
                          <a:latin typeface="Calibri"/>
                        </a:rPr>
                        <a:t>Mexico</a:t>
                      </a:r>
                      <a:endParaRPr lang="en-US" sz="1800" b="0" i="0" u="none" strike="noStrike" dirty="0">
                        <a:solidFill>
                          <a:srgbClr val="000000"/>
                        </a:solidFill>
                        <a:latin typeface="Calibri"/>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Dismissed Applications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3476840"/>
              </p:ext>
            </p:extLst>
          </p:nvPr>
        </p:nvGraphicFramePr>
        <p:xfrm>
          <a:off x="381000" y="2759075"/>
          <a:ext cx="8229600" cy="2709545"/>
        </p:xfrm>
        <a:graphic>
          <a:graphicData uri="http://schemas.openxmlformats.org/drawingml/2006/table">
            <a:tbl>
              <a:tblPr firstRow="1" bandRow="1">
                <a:tableStyleId>{5C22544A-7EE6-4342-B048-85BDC9FD1C3A}</a:tableStyleId>
              </a:tblPr>
              <a:tblGrid>
                <a:gridCol w="990600"/>
                <a:gridCol w="4876800"/>
                <a:gridCol w="2362200"/>
              </a:tblGrid>
              <a:tr h="370840">
                <a:tc>
                  <a:txBody>
                    <a:bodyPr/>
                    <a:lstStyle/>
                    <a:p>
                      <a:pPr algn="ctr" fontAlgn="t"/>
                      <a:r>
                        <a:rPr lang="en-US" sz="1800" b="1" i="0" u="none" strike="noStrike" dirty="0" smtClean="0">
                          <a:solidFill>
                            <a:srgbClr val="000000"/>
                          </a:solidFill>
                          <a:latin typeface="Calibri"/>
                        </a:rPr>
                        <a:t>DOT</a:t>
                      </a:r>
                      <a:r>
                        <a:rPr lang="en-US" sz="1800" b="1" i="0" u="none" strike="noStrike" dirty="0">
                          <a:solidFill>
                            <a:srgbClr val="000000"/>
                          </a:solidFill>
                          <a:latin typeface="Calibri"/>
                        </a:rPr>
                        <a:t>#</a:t>
                      </a:r>
                    </a:p>
                  </a:txBody>
                  <a:tcPr marL="9525" marR="9525" marT="9525" marB="0"/>
                </a:tc>
                <a:tc>
                  <a:txBody>
                    <a:bodyPr/>
                    <a:lstStyle/>
                    <a:p>
                      <a:pPr algn="ctr" fontAlgn="t"/>
                      <a:r>
                        <a:rPr lang="en-US" sz="1800" b="1" i="0" u="none" strike="noStrike" dirty="0">
                          <a:solidFill>
                            <a:srgbClr val="000000"/>
                          </a:solidFill>
                          <a:latin typeface="Calibri"/>
                        </a:rPr>
                        <a:t>Carrier Name</a:t>
                      </a:r>
                    </a:p>
                  </a:txBody>
                  <a:tcPr marL="9525" marR="9525" marT="9525" marB="0"/>
                </a:tc>
                <a:tc>
                  <a:txBody>
                    <a:bodyPr/>
                    <a:lstStyle/>
                    <a:p>
                      <a:pPr algn="ctr" fontAlgn="t"/>
                      <a:r>
                        <a:rPr lang="en-US" sz="1800" b="1" i="0" u="none" strike="noStrike" dirty="0" smtClean="0">
                          <a:solidFill>
                            <a:srgbClr val="000000"/>
                          </a:solidFill>
                          <a:latin typeface="Calibri"/>
                        </a:rPr>
                        <a:t>Reason</a:t>
                      </a:r>
                      <a:endParaRPr lang="en-US" sz="1800" b="1" i="0" u="none" strike="noStrike" dirty="0">
                        <a:solidFill>
                          <a:srgbClr val="000000"/>
                        </a:solidFill>
                        <a:latin typeface="Calibri"/>
                      </a:endParaRPr>
                    </a:p>
                  </a:txBody>
                  <a:tcPr marL="9525" marR="9525" marT="9525" marB="0"/>
                </a:tc>
              </a:tr>
              <a:tr h="370840">
                <a:tc>
                  <a:txBody>
                    <a:bodyPr/>
                    <a:lstStyle/>
                    <a:p>
                      <a:pPr algn="l" fontAlgn="b"/>
                      <a:r>
                        <a:rPr lang="en-US" sz="1800" b="0" i="0" u="none" strike="noStrike" dirty="0" smtClean="0">
                          <a:solidFill>
                            <a:srgbClr val="000000"/>
                          </a:solidFill>
                          <a:latin typeface="Calibri"/>
                        </a:rPr>
                        <a:t>1548345</a:t>
                      </a:r>
                      <a:endParaRPr lang="en-US" sz="1800" b="0" i="0" u="none" strike="noStrike" dirty="0">
                        <a:solidFill>
                          <a:srgbClr val="000000"/>
                        </a:solidFill>
                        <a:latin typeface="Calibri"/>
                      </a:endParaRPr>
                    </a:p>
                  </a:txBody>
                  <a:tcPr marL="9525" marR="9525" marT="9525" marB="0"/>
                </a:tc>
                <a:tc>
                  <a:txBody>
                    <a:bodyPr/>
                    <a:lstStyle/>
                    <a:p>
                      <a:pPr algn="l"/>
                      <a:r>
                        <a:rPr lang="es-MX" sz="1800" kern="1200" dirty="0" smtClean="0">
                          <a:solidFill>
                            <a:schemeClr val="dk1"/>
                          </a:solidFill>
                          <a:latin typeface="+mn-lt"/>
                          <a:ea typeface="+mn-ea"/>
                          <a:cs typeface="+mn-cs"/>
                        </a:rPr>
                        <a:t>Maria Isabel </a:t>
                      </a:r>
                      <a:r>
                        <a:rPr lang="es-MX" sz="1800" kern="1200" dirty="0" err="1" smtClean="0">
                          <a:solidFill>
                            <a:schemeClr val="dk1"/>
                          </a:solidFill>
                          <a:latin typeface="+mn-lt"/>
                          <a:ea typeface="+mn-ea"/>
                          <a:cs typeface="+mn-cs"/>
                        </a:rPr>
                        <a:t>Mendival</a:t>
                      </a:r>
                      <a:r>
                        <a:rPr lang="es-MX" sz="1800" kern="1200" dirty="0" smtClean="0">
                          <a:solidFill>
                            <a:schemeClr val="dk1"/>
                          </a:solidFill>
                          <a:latin typeface="+mn-lt"/>
                          <a:ea typeface="+mn-ea"/>
                          <a:cs typeface="+mn-cs"/>
                        </a:rPr>
                        <a:t> Velarde DBA Transportes </a:t>
                      </a:r>
                      <a:r>
                        <a:rPr lang="es-MX" sz="1800" kern="1200" dirty="0" err="1" smtClean="0">
                          <a:solidFill>
                            <a:schemeClr val="dk1"/>
                          </a:solidFill>
                          <a:latin typeface="+mn-lt"/>
                          <a:ea typeface="+mn-ea"/>
                          <a:cs typeface="+mn-cs"/>
                        </a:rPr>
                        <a:t>Julian</a:t>
                      </a:r>
                      <a:r>
                        <a:rPr lang="es-MX" sz="1800" kern="1200" dirty="0" smtClean="0">
                          <a:solidFill>
                            <a:schemeClr val="dk1"/>
                          </a:solidFill>
                          <a:latin typeface="+mn-lt"/>
                          <a:ea typeface="+mn-ea"/>
                          <a:cs typeface="+mn-cs"/>
                        </a:rPr>
                        <a:t> Villa</a:t>
                      </a:r>
                    </a:p>
                    <a:p>
                      <a:pPr algn="l"/>
                      <a:endParaRPr lang="en-US" dirty="0"/>
                    </a:p>
                  </a:txBody>
                  <a:tcPr marL="9525" marR="9525" marT="9525" marB="0" anchor="b"/>
                </a:tc>
                <a:tc>
                  <a:txBody>
                    <a:bodyPr/>
                    <a:lstStyle/>
                    <a:p>
                      <a:pPr algn="l"/>
                      <a:r>
                        <a:rPr lang="en-US" dirty="0" smtClean="0"/>
                        <a:t>Failed Safety Vetting</a:t>
                      </a:r>
                      <a:endParaRPr lang="en-US" dirty="0"/>
                    </a:p>
                  </a:txBody>
                  <a:tcPr marL="9525" marR="9525" marT="9525" marB="0"/>
                </a:tc>
              </a:tr>
              <a:tr h="370840">
                <a:tc>
                  <a:txBody>
                    <a:bodyPr/>
                    <a:lstStyle/>
                    <a:p>
                      <a:pPr algn="ctr" fontAlgn="b"/>
                      <a:r>
                        <a:rPr lang="en-US" sz="1800" b="0" i="0" u="none" strike="noStrike" dirty="0" smtClean="0">
                          <a:solidFill>
                            <a:srgbClr val="000000"/>
                          </a:solidFill>
                          <a:latin typeface="Calibri"/>
                        </a:rPr>
                        <a:t>1189128</a:t>
                      </a:r>
                      <a:endParaRPr lang="en-US" sz="1800" b="0" i="0" u="none" strike="noStrike" dirty="0">
                        <a:solidFill>
                          <a:srgbClr val="000000"/>
                        </a:solidFill>
                        <a:latin typeface="Calibri"/>
                      </a:endParaRPr>
                    </a:p>
                  </a:txBody>
                  <a:tcPr marL="9525" marR="9525" marT="9525" marB="0" anchor="b"/>
                </a:tc>
                <a:tc>
                  <a:txBody>
                    <a:bodyPr/>
                    <a:lstStyle/>
                    <a:p>
                      <a:r>
                        <a:rPr lang="en-US" dirty="0" err="1" smtClean="0"/>
                        <a:t>Autotransportes</a:t>
                      </a:r>
                      <a:r>
                        <a:rPr lang="en-US" baseline="0" dirty="0" smtClean="0"/>
                        <a:t> </a:t>
                      </a:r>
                      <a:r>
                        <a:rPr lang="en-US" baseline="0" dirty="0" err="1" smtClean="0"/>
                        <a:t>Libre</a:t>
                      </a:r>
                      <a:r>
                        <a:rPr lang="en-US" baseline="0" dirty="0" smtClean="0"/>
                        <a:t> </a:t>
                      </a:r>
                      <a:r>
                        <a:rPr lang="en-US" baseline="0" dirty="0" err="1" smtClean="0"/>
                        <a:t>Comercio</a:t>
                      </a:r>
                      <a:r>
                        <a:rPr lang="en-US" baseline="0" dirty="0" smtClean="0"/>
                        <a:t> SA de CV</a:t>
                      </a:r>
                      <a:endParaRPr lang="en-US" dirty="0"/>
                    </a:p>
                  </a:txBody>
                  <a:tcPr marL="9525" marR="9525" marT="9525" marB="0" anchor="b"/>
                </a:tc>
                <a:tc>
                  <a:txBody>
                    <a:bodyPr/>
                    <a:lstStyle/>
                    <a:p>
                      <a:r>
                        <a:rPr lang="en-US" dirty="0" smtClean="0"/>
                        <a:t>Failed</a:t>
                      </a:r>
                      <a:r>
                        <a:rPr lang="en-US" baseline="0" dirty="0" smtClean="0"/>
                        <a:t> Safety Vetting</a:t>
                      </a:r>
                      <a:endParaRPr lang="en-US" dirty="0"/>
                    </a:p>
                  </a:txBody>
                  <a:tcPr marL="9525" marR="9525" marT="9525" marB="0" anchor="b"/>
                </a:tc>
              </a:tr>
              <a:tr h="370840">
                <a:tc>
                  <a:txBody>
                    <a:bodyPr/>
                    <a:lstStyle/>
                    <a:p>
                      <a:pPr algn="ctr" fontAlgn="b"/>
                      <a:endParaRPr lang="en-US" sz="1800" b="0" i="0" u="none" strike="noStrike" dirty="0" smtClean="0">
                        <a:solidFill>
                          <a:srgbClr val="000000"/>
                        </a:solidFill>
                        <a:latin typeface="Calibri"/>
                      </a:endParaRPr>
                    </a:p>
                    <a:p>
                      <a:pPr algn="ctr" fontAlgn="b"/>
                      <a:r>
                        <a:rPr lang="en-US" sz="1800" b="0" i="0" u="none" strike="noStrike" dirty="0" smtClean="0">
                          <a:solidFill>
                            <a:srgbClr val="000000"/>
                          </a:solidFill>
                          <a:latin typeface="Calibri"/>
                        </a:rPr>
                        <a:t>1816618</a:t>
                      </a:r>
                      <a:endParaRPr lang="en-US" sz="1800" b="0" i="0" u="none" strike="noStrike" dirty="0">
                        <a:solidFill>
                          <a:srgbClr val="000000"/>
                        </a:solidFill>
                        <a:latin typeface="Calibri"/>
                      </a:endParaRPr>
                    </a:p>
                  </a:txBody>
                  <a:tcPr marL="9525" marR="9525" marT="9525" marB="9525" anchor="b"/>
                </a:tc>
                <a:tc>
                  <a:txBody>
                    <a:bodyPr/>
                    <a:lstStyle/>
                    <a:p>
                      <a:r>
                        <a:rPr lang="en-US" dirty="0" err="1" smtClean="0"/>
                        <a:t>Josue</a:t>
                      </a:r>
                      <a:r>
                        <a:rPr lang="en-US" dirty="0" smtClean="0"/>
                        <a:t> Ivan</a:t>
                      </a:r>
                      <a:r>
                        <a:rPr lang="en-US" baseline="0" dirty="0" smtClean="0"/>
                        <a:t> Rodriguez </a:t>
                      </a:r>
                      <a:r>
                        <a:rPr lang="en-US" baseline="0" dirty="0" err="1" smtClean="0"/>
                        <a:t>Angulo</a:t>
                      </a:r>
                      <a:endParaRPr lang="en-US" dirty="0"/>
                    </a:p>
                  </a:txBody>
                  <a:tcPr marL="9525" marR="9525" marT="9525" marB="9525" anchor="b"/>
                </a:tc>
                <a:tc>
                  <a:txBody>
                    <a:bodyPr/>
                    <a:lstStyle/>
                    <a:p>
                      <a:r>
                        <a:rPr lang="en-US" dirty="0" smtClean="0"/>
                        <a:t>Failed</a:t>
                      </a:r>
                      <a:r>
                        <a:rPr lang="en-US" baseline="0" dirty="0" smtClean="0"/>
                        <a:t> Security Vetting</a:t>
                      </a:r>
                      <a:endParaRPr lang="en-US" dirty="0"/>
                    </a:p>
                  </a:txBody>
                  <a:tcPr marL="9525" marR="9525" marT="9525" marB="9525" anchor="b"/>
                </a:tc>
              </a:tr>
              <a:tr h="370840">
                <a:tc>
                  <a:txBody>
                    <a:bodyPr/>
                    <a:lstStyle/>
                    <a:p>
                      <a:pPr algn="ctr" fontAlgn="b"/>
                      <a:endParaRPr lang="en-US" sz="1800" b="0" i="0" u="none" strike="noStrike" dirty="0" smtClean="0">
                        <a:solidFill>
                          <a:srgbClr val="000000"/>
                        </a:solidFill>
                        <a:latin typeface="Calibri"/>
                      </a:endParaRPr>
                    </a:p>
                    <a:p>
                      <a:pPr algn="ctr" fontAlgn="b"/>
                      <a:r>
                        <a:rPr lang="en-US" sz="1800" b="0" i="0" u="none" strike="noStrike" dirty="0" smtClean="0">
                          <a:solidFill>
                            <a:srgbClr val="000000"/>
                          </a:solidFill>
                          <a:latin typeface="Calibri"/>
                        </a:rPr>
                        <a:t>2294430</a:t>
                      </a:r>
                      <a:endParaRPr lang="en-US" sz="1800" b="0" i="0" u="none" strike="noStrike" dirty="0">
                        <a:solidFill>
                          <a:srgbClr val="000000"/>
                        </a:solidFill>
                        <a:latin typeface="Calibri"/>
                      </a:endParaRPr>
                    </a:p>
                  </a:txBody>
                  <a:tcPr marL="9525" marR="9525" marT="9525" marB="9525" anchor="b"/>
                </a:tc>
                <a:tc>
                  <a:txBody>
                    <a:bodyPr/>
                    <a:lstStyle/>
                    <a:p>
                      <a:r>
                        <a:rPr lang="en-US" dirty="0" smtClean="0"/>
                        <a:t>Gerardo Antonio Smith </a:t>
                      </a:r>
                      <a:r>
                        <a:rPr lang="en-US" dirty="0" err="1" smtClean="0"/>
                        <a:t>Sarabia</a:t>
                      </a:r>
                      <a:endParaRPr lang="en-US" dirty="0"/>
                    </a:p>
                  </a:txBody>
                  <a:tcPr marL="9525" marR="9525" marT="9525" marB="9525" anchor="b"/>
                </a:tc>
                <a:tc>
                  <a:txBody>
                    <a:bodyPr/>
                    <a:lstStyle/>
                    <a:p>
                      <a:r>
                        <a:rPr lang="en-US" dirty="0" smtClean="0"/>
                        <a:t>Failed</a:t>
                      </a:r>
                      <a:r>
                        <a:rPr lang="en-US" baseline="0" dirty="0" smtClean="0"/>
                        <a:t> Security Vetting</a:t>
                      </a:r>
                      <a:endParaRPr lang="en-US" dirty="0"/>
                    </a:p>
                  </a:txBody>
                  <a:tcPr marL="9525" marR="9525" marT="9525" marB="9525" anchor="b"/>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Withdrawn Applications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57030435"/>
              </p:ext>
            </p:extLst>
          </p:nvPr>
        </p:nvGraphicFramePr>
        <p:xfrm>
          <a:off x="381000" y="2819400"/>
          <a:ext cx="8229600" cy="2238375"/>
        </p:xfrm>
        <a:graphic>
          <a:graphicData uri="http://schemas.openxmlformats.org/drawingml/2006/table">
            <a:tbl>
              <a:tblPr firstRow="1" bandRow="1">
                <a:tableStyleId>{5C22544A-7EE6-4342-B048-85BDC9FD1C3A}</a:tableStyleId>
              </a:tblPr>
              <a:tblGrid>
                <a:gridCol w="990600"/>
                <a:gridCol w="4876800"/>
                <a:gridCol w="2362200"/>
              </a:tblGrid>
              <a:tr h="370840">
                <a:tc>
                  <a:txBody>
                    <a:bodyPr/>
                    <a:lstStyle/>
                    <a:p>
                      <a:pPr algn="ctr" fontAlgn="t"/>
                      <a:r>
                        <a:rPr lang="en-US" sz="1800" b="1" i="0" u="none" strike="noStrike" dirty="0" smtClean="0">
                          <a:solidFill>
                            <a:srgbClr val="000000"/>
                          </a:solidFill>
                          <a:latin typeface="Calibri"/>
                        </a:rPr>
                        <a:t>DOT</a:t>
                      </a:r>
                      <a:r>
                        <a:rPr lang="en-US" sz="1800" b="1" i="0" u="none" strike="noStrike" dirty="0">
                          <a:solidFill>
                            <a:srgbClr val="000000"/>
                          </a:solidFill>
                          <a:latin typeface="Calibri"/>
                        </a:rPr>
                        <a:t>#</a:t>
                      </a:r>
                    </a:p>
                  </a:txBody>
                  <a:tcPr marL="9525" marR="9525" marT="9525" marB="0"/>
                </a:tc>
                <a:tc>
                  <a:txBody>
                    <a:bodyPr/>
                    <a:lstStyle/>
                    <a:p>
                      <a:pPr algn="ctr" fontAlgn="t"/>
                      <a:r>
                        <a:rPr lang="en-US" sz="1800" b="1" i="0" u="none" strike="noStrike" dirty="0">
                          <a:solidFill>
                            <a:srgbClr val="000000"/>
                          </a:solidFill>
                          <a:latin typeface="Calibri"/>
                        </a:rPr>
                        <a:t>Carrier Name</a:t>
                      </a:r>
                    </a:p>
                  </a:txBody>
                  <a:tcPr marL="9525" marR="9525" marT="9525" marB="0"/>
                </a:tc>
                <a:tc>
                  <a:txBody>
                    <a:bodyPr/>
                    <a:lstStyle/>
                    <a:p>
                      <a:pPr algn="ctr" fontAlgn="t"/>
                      <a:r>
                        <a:rPr lang="en-US" sz="1800" b="1" i="0" u="none" strike="noStrike" dirty="0" smtClean="0">
                          <a:solidFill>
                            <a:srgbClr val="000000"/>
                          </a:solidFill>
                          <a:latin typeface="Calibri"/>
                        </a:rPr>
                        <a:t>Reason</a:t>
                      </a:r>
                      <a:endParaRPr lang="en-US" sz="1800" b="1" i="0" u="none" strike="noStrike" dirty="0">
                        <a:solidFill>
                          <a:srgbClr val="000000"/>
                        </a:solidFill>
                        <a:latin typeface="Calibri"/>
                      </a:endParaRPr>
                    </a:p>
                  </a:txBody>
                  <a:tcPr marL="9525" marR="9525" marT="9525" marB="0"/>
                </a:tc>
              </a:tr>
              <a:tr h="370840">
                <a:tc>
                  <a:txBody>
                    <a:bodyPr/>
                    <a:lstStyle/>
                    <a:p>
                      <a:pPr algn="l" fontAlgn="b"/>
                      <a:r>
                        <a:rPr lang="en-US" sz="1800" b="0" i="0" u="none" strike="noStrike" dirty="0" smtClean="0">
                          <a:solidFill>
                            <a:srgbClr val="000000"/>
                          </a:solidFill>
                          <a:latin typeface="Calibri"/>
                        </a:rPr>
                        <a:t>610385</a:t>
                      </a:r>
                      <a:endParaRPr lang="en-US" sz="1800" b="0" i="0" u="none" strike="noStrike" dirty="0">
                        <a:solidFill>
                          <a:srgbClr val="000000"/>
                        </a:solidFill>
                        <a:latin typeface="Calibri"/>
                      </a:endParaRPr>
                    </a:p>
                  </a:txBody>
                  <a:tcPr marL="9525" marR="9525" marT="9525" marB="0" anchor="b"/>
                </a:tc>
                <a:tc>
                  <a:txBody>
                    <a:bodyPr/>
                    <a:lstStyle/>
                    <a:p>
                      <a:pPr algn="l"/>
                      <a:r>
                        <a:rPr lang="en-US" dirty="0" smtClean="0"/>
                        <a:t>Trinity Industries</a:t>
                      </a:r>
                      <a:r>
                        <a:rPr lang="en-US" baseline="0" dirty="0" smtClean="0"/>
                        <a:t> de Mexico S de RL de CV</a:t>
                      </a:r>
                      <a:endParaRPr lang="en-US" dirty="0"/>
                    </a:p>
                  </a:txBody>
                  <a:tcPr marL="9525" marR="9525" marT="9525" marB="0" anchor="b"/>
                </a:tc>
                <a:tc>
                  <a:txBody>
                    <a:bodyPr/>
                    <a:lstStyle/>
                    <a:p>
                      <a:pPr algn="l"/>
                      <a:r>
                        <a:rPr lang="en-US" dirty="0" smtClean="0"/>
                        <a:t>No longer interested</a:t>
                      </a:r>
                      <a:endParaRPr lang="en-US" dirty="0"/>
                    </a:p>
                  </a:txBody>
                  <a:tcPr marL="9525" marR="9525" marT="9525" marB="0" anchor="b"/>
                </a:tc>
              </a:tr>
              <a:tr h="370840">
                <a:tc>
                  <a:txBody>
                    <a:bodyPr/>
                    <a:lstStyle/>
                    <a:p>
                      <a:pPr algn="ctr" fontAlgn="b"/>
                      <a:r>
                        <a:rPr lang="en-US" sz="1800" b="0" i="0" u="none" strike="noStrike" dirty="0" smtClean="0">
                          <a:solidFill>
                            <a:srgbClr val="000000"/>
                          </a:solidFill>
                          <a:latin typeface="Calibri"/>
                        </a:rPr>
                        <a:t>None</a:t>
                      </a:r>
                      <a:endParaRPr lang="en-US" sz="1800" b="0" i="0" u="none" strike="noStrike" dirty="0">
                        <a:solidFill>
                          <a:srgbClr val="000000"/>
                        </a:solidFill>
                        <a:latin typeface="Calibri"/>
                      </a:endParaRPr>
                    </a:p>
                  </a:txBody>
                  <a:tcPr marL="9525" marR="9525" marT="9525" marB="0"/>
                </a:tc>
                <a:tc>
                  <a:txBody>
                    <a:bodyPr/>
                    <a:lstStyle/>
                    <a:p>
                      <a:r>
                        <a:rPr lang="es-ES" dirty="0" err="1" smtClean="0"/>
                        <a:t>Hector</a:t>
                      </a:r>
                      <a:r>
                        <a:rPr lang="es-ES" dirty="0" smtClean="0"/>
                        <a:t> Horacio Montoya </a:t>
                      </a:r>
                      <a:r>
                        <a:rPr lang="es-ES" dirty="0" err="1" smtClean="0"/>
                        <a:t>Diaz</a:t>
                      </a:r>
                      <a:r>
                        <a:rPr lang="es-ES" dirty="0" smtClean="0"/>
                        <a:t>/ Armando </a:t>
                      </a:r>
                      <a:r>
                        <a:rPr lang="es-ES" dirty="0" err="1" smtClean="0"/>
                        <a:t>Enriquez</a:t>
                      </a:r>
                      <a:endParaRPr lang="en-US" dirty="0"/>
                    </a:p>
                  </a:txBody>
                  <a:tcPr marL="9525" marR="9525" marT="9525" marB="0" anchor="b"/>
                </a:tc>
                <a:tc>
                  <a:txBody>
                    <a:bodyPr/>
                    <a:lstStyle/>
                    <a:p>
                      <a:r>
                        <a:rPr lang="en-US" dirty="0" smtClean="0"/>
                        <a:t>Filed wrong OP</a:t>
                      </a:r>
                      <a:r>
                        <a:rPr lang="en-US" baseline="0" dirty="0" smtClean="0"/>
                        <a:t> form</a:t>
                      </a:r>
                      <a:endParaRPr lang="en-US" dirty="0"/>
                    </a:p>
                  </a:txBody>
                  <a:tcPr marL="9525" marR="9525" marT="9525" marB="0"/>
                </a:tc>
              </a:tr>
              <a:tr h="370840">
                <a:tc>
                  <a:txBody>
                    <a:bodyPr/>
                    <a:lstStyle/>
                    <a:p>
                      <a:pPr algn="ctr" fontAlgn="b"/>
                      <a:r>
                        <a:rPr lang="en-US" sz="1800" b="0" i="0" u="none" strike="noStrike" dirty="0" smtClean="0">
                          <a:solidFill>
                            <a:srgbClr val="000000"/>
                          </a:solidFill>
                          <a:latin typeface="Calibri"/>
                        </a:rPr>
                        <a:t>None</a:t>
                      </a:r>
                      <a:endParaRPr lang="en-US" sz="1800" b="0" i="0" u="none" strike="noStrike" dirty="0">
                        <a:solidFill>
                          <a:srgbClr val="000000"/>
                        </a:solidFill>
                        <a:latin typeface="Calibri"/>
                      </a:endParaRPr>
                    </a:p>
                  </a:txBody>
                  <a:tcPr marL="9525" marR="9525" marT="9525" marB="9525"/>
                </a:tc>
                <a:tc>
                  <a:txBody>
                    <a:bodyPr/>
                    <a:lstStyle/>
                    <a:p>
                      <a:r>
                        <a:rPr lang="en-US" dirty="0" smtClean="0"/>
                        <a:t>Arizona Electrical Apparatus de Mexico S de RL de CV</a:t>
                      </a:r>
                      <a:endParaRPr lang="en-US" dirty="0"/>
                    </a:p>
                  </a:txBody>
                  <a:tcPr marL="9525" marR="9525" marT="9525" marB="9525" anchor="b"/>
                </a:tc>
                <a:tc>
                  <a:txBody>
                    <a:bodyPr/>
                    <a:lstStyle/>
                    <a:p>
                      <a:r>
                        <a:rPr lang="en-US" dirty="0" smtClean="0"/>
                        <a:t>Filed wrong</a:t>
                      </a:r>
                      <a:r>
                        <a:rPr lang="en-US" baseline="0" dirty="0" smtClean="0"/>
                        <a:t> OP form</a:t>
                      </a:r>
                      <a:endParaRPr lang="en-US" dirty="0"/>
                    </a:p>
                  </a:txBody>
                  <a:tcPr marL="9525" marR="9525" marT="9525" marB="9525"/>
                </a:tc>
              </a:tr>
              <a:tr h="370840">
                <a:tc>
                  <a:txBody>
                    <a:bodyPr/>
                    <a:lstStyle/>
                    <a:p>
                      <a:pPr algn="ctr" fontAlgn="b"/>
                      <a:r>
                        <a:rPr lang="en-US" sz="1800" b="0" i="0" u="none" strike="noStrike" dirty="0" smtClean="0">
                          <a:solidFill>
                            <a:srgbClr val="000000"/>
                          </a:solidFill>
                          <a:latin typeface="Calibri"/>
                        </a:rPr>
                        <a:t>1286830</a:t>
                      </a:r>
                      <a:endParaRPr lang="en-US" sz="1800" b="0" i="0" u="none" strike="noStrike" dirty="0">
                        <a:solidFill>
                          <a:srgbClr val="000000"/>
                        </a:solidFill>
                        <a:latin typeface="Calibri"/>
                      </a:endParaRPr>
                    </a:p>
                  </a:txBody>
                  <a:tcPr marL="9525" marR="9525" marT="9525" marB="9525" anchor="b"/>
                </a:tc>
                <a:tc>
                  <a:txBody>
                    <a:bodyPr/>
                    <a:lstStyle/>
                    <a:p>
                      <a:r>
                        <a:rPr lang="en-US" dirty="0" smtClean="0"/>
                        <a:t>Aguirre Ramos Jorge Luis</a:t>
                      </a:r>
                      <a:endParaRPr lang="en-US" dirty="0"/>
                    </a:p>
                  </a:txBody>
                  <a:tcPr marL="9525" marR="9525" marT="9525" marB="9525" anchor="b"/>
                </a:tc>
                <a:tc>
                  <a:txBody>
                    <a:bodyPr/>
                    <a:lstStyle/>
                    <a:p>
                      <a:r>
                        <a:rPr lang="en-US" dirty="0" smtClean="0"/>
                        <a:t>No longer interested</a:t>
                      </a:r>
                      <a:endParaRPr lang="en-US" dirty="0"/>
                    </a:p>
                  </a:txBody>
                  <a:tcPr marL="9525" marR="9525" marT="9525" marB="9525" anchor="b"/>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Crossings &amp; Inspections</a:t>
            </a:r>
            <a:endParaRPr lang="en-US" dirty="0"/>
          </a:p>
        </p:txBody>
      </p:sp>
      <p:graphicFrame>
        <p:nvGraphicFramePr>
          <p:cNvPr id="4" name="Content Placeholder 3"/>
          <p:cNvGraphicFramePr>
            <a:graphicFrameLocks noGrp="1"/>
          </p:cNvGraphicFramePr>
          <p:nvPr>
            <p:ph idx="1"/>
          </p:nvPr>
        </p:nvGraphicFramePr>
        <p:xfrm>
          <a:off x="381000" y="2255838"/>
          <a:ext cx="8229600" cy="2392680"/>
        </p:xfrm>
        <a:graphic>
          <a:graphicData uri="http://schemas.openxmlformats.org/drawingml/2006/table">
            <a:tbl>
              <a:tblPr firstRow="1" bandRow="1">
                <a:tableStyleId>{5C22544A-7EE6-4342-B048-85BDC9FD1C3A}</a:tableStyleId>
              </a:tblPr>
              <a:tblGrid>
                <a:gridCol w="4038600"/>
                <a:gridCol w="838200"/>
                <a:gridCol w="914400"/>
                <a:gridCol w="1143000"/>
                <a:gridCol w="1295400"/>
              </a:tblGrid>
              <a:tr h="370840">
                <a:tc>
                  <a:txBody>
                    <a:bodyPr/>
                    <a:lstStyle/>
                    <a:p>
                      <a:r>
                        <a:rPr lang="en-US" dirty="0" smtClean="0">
                          <a:solidFill>
                            <a:schemeClr val="tx1"/>
                          </a:solidFill>
                          <a:latin typeface="Calibri" pitchFamily="34" charset="0"/>
                        </a:rPr>
                        <a:t>Carrier</a:t>
                      </a:r>
                      <a:endParaRPr lang="en-US" dirty="0">
                        <a:solidFill>
                          <a:schemeClr val="tx1"/>
                        </a:solidFill>
                        <a:latin typeface="Calibri" pitchFamily="34" charset="0"/>
                      </a:endParaRPr>
                    </a:p>
                  </a:txBody>
                  <a:tcPr/>
                </a:tc>
                <a:tc>
                  <a:txBody>
                    <a:bodyPr/>
                    <a:lstStyle/>
                    <a:p>
                      <a:pPr algn="ctr"/>
                      <a:r>
                        <a:rPr lang="en-US" dirty="0" smtClean="0">
                          <a:solidFill>
                            <a:schemeClr val="tx1"/>
                          </a:solidFill>
                          <a:latin typeface="Calibri" pitchFamily="34" charset="0"/>
                        </a:rPr>
                        <a:t>No. of Trucks</a:t>
                      </a:r>
                      <a:endParaRPr lang="en-US" dirty="0">
                        <a:solidFill>
                          <a:schemeClr val="tx1"/>
                        </a:solidFill>
                        <a:latin typeface="Calibri" pitchFamily="34" charset="0"/>
                      </a:endParaRPr>
                    </a:p>
                  </a:txBody>
                  <a:tcPr/>
                </a:tc>
                <a:tc>
                  <a:txBody>
                    <a:bodyPr/>
                    <a:lstStyle/>
                    <a:p>
                      <a:pPr algn="ctr"/>
                      <a:r>
                        <a:rPr lang="en-US" dirty="0" smtClean="0">
                          <a:solidFill>
                            <a:schemeClr val="tx1"/>
                          </a:solidFill>
                          <a:latin typeface="Calibri" pitchFamily="34" charset="0"/>
                        </a:rPr>
                        <a:t>No.</a:t>
                      </a:r>
                      <a:r>
                        <a:rPr lang="en-US" baseline="0" dirty="0" smtClean="0">
                          <a:solidFill>
                            <a:schemeClr val="tx1"/>
                          </a:solidFill>
                          <a:latin typeface="Calibri" pitchFamily="34" charset="0"/>
                        </a:rPr>
                        <a:t> of Drivers</a:t>
                      </a:r>
                      <a:endParaRPr lang="en-US" dirty="0">
                        <a:solidFill>
                          <a:schemeClr val="tx1"/>
                        </a:solidFill>
                        <a:latin typeface="Calibri" pitchFamily="34" charset="0"/>
                      </a:endParaRPr>
                    </a:p>
                  </a:txBody>
                  <a:tcPr/>
                </a:tc>
                <a:tc>
                  <a:txBody>
                    <a:bodyPr/>
                    <a:lstStyle/>
                    <a:p>
                      <a:pPr algn="ctr"/>
                      <a:r>
                        <a:rPr lang="en-US" dirty="0" smtClean="0">
                          <a:solidFill>
                            <a:schemeClr val="tx1"/>
                          </a:solidFill>
                          <a:latin typeface="Calibri" pitchFamily="34" charset="0"/>
                        </a:rPr>
                        <a:t>*No.</a:t>
                      </a:r>
                      <a:r>
                        <a:rPr lang="en-US" baseline="0" dirty="0" smtClean="0">
                          <a:solidFill>
                            <a:schemeClr val="tx1"/>
                          </a:solidFill>
                          <a:latin typeface="Calibri" pitchFamily="34" charset="0"/>
                        </a:rPr>
                        <a:t> of Crossings</a:t>
                      </a:r>
                      <a:endParaRPr lang="en-US" dirty="0">
                        <a:solidFill>
                          <a:schemeClr val="tx1"/>
                        </a:solidFill>
                        <a:latin typeface="Calibri" pitchFamily="34" charset="0"/>
                      </a:endParaRPr>
                    </a:p>
                  </a:txBody>
                  <a:tcPr/>
                </a:tc>
                <a:tc>
                  <a:txBody>
                    <a:bodyPr/>
                    <a:lstStyle/>
                    <a:p>
                      <a:pPr algn="ctr"/>
                      <a:r>
                        <a:rPr lang="en-US" dirty="0" smtClean="0">
                          <a:solidFill>
                            <a:schemeClr val="tx1"/>
                          </a:solidFill>
                          <a:latin typeface="Calibri" pitchFamily="34" charset="0"/>
                        </a:rPr>
                        <a:t>*No. of Inspections</a:t>
                      </a:r>
                      <a:endParaRPr lang="en-US" dirty="0">
                        <a:solidFill>
                          <a:schemeClr val="tx1"/>
                        </a:solidFill>
                        <a:latin typeface="Calibri" pitchFamily="34" charset="0"/>
                      </a:endParaRPr>
                    </a:p>
                  </a:txBody>
                  <a:tcPr/>
                </a:tc>
              </a:tr>
              <a:tr h="370840">
                <a:tc>
                  <a:txBody>
                    <a:bodyPr/>
                    <a:lstStyle/>
                    <a:p>
                      <a:r>
                        <a:rPr lang="en-US" dirty="0" err="1" smtClean="0">
                          <a:solidFill>
                            <a:schemeClr val="tx1"/>
                          </a:solidFill>
                          <a:latin typeface="Calibri" pitchFamily="34" charset="0"/>
                        </a:rPr>
                        <a:t>Transportes</a:t>
                      </a:r>
                      <a:r>
                        <a:rPr lang="en-US" baseline="0" dirty="0" smtClean="0">
                          <a:solidFill>
                            <a:schemeClr val="tx1"/>
                          </a:solidFill>
                          <a:latin typeface="Calibri" pitchFamily="34" charset="0"/>
                        </a:rPr>
                        <a:t> Olympic de Mexico S de RL de CV</a:t>
                      </a:r>
                      <a:endParaRPr lang="en-US" dirty="0">
                        <a:solidFill>
                          <a:schemeClr val="tx1"/>
                        </a:solidFill>
                        <a:latin typeface="Calibri" pitchFamily="34" charset="0"/>
                      </a:endParaRPr>
                    </a:p>
                  </a:txBody>
                  <a:tcPr/>
                </a:tc>
                <a:tc>
                  <a:txBody>
                    <a:bodyPr/>
                    <a:lstStyle/>
                    <a:p>
                      <a:pPr algn="ctr"/>
                      <a:r>
                        <a:rPr lang="en-US" dirty="0" smtClean="0">
                          <a:solidFill>
                            <a:schemeClr val="tx1"/>
                          </a:solidFill>
                          <a:latin typeface="Calibri" pitchFamily="34" charset="0"/>
                        </a:rPr>
                        <a:t>1</a:t>
                      </a:r>
                      <a:endParaRPr lang="en-US" dirty="0">
                        <a:solidFill>
                          <a:schemeClr val="tx1"/>
                        </a:solidFill>
                        <a:latin typeface="Calibri" pitchFamily="34" charset="0"/>
                      </a:endParaRPr>
                    </a:p>
                  </a:txBody>
                  <a:tcPr/>
                </a:tc>
                <a:tc>
                  <a:txBody>
                    <a:bodyPr/>
                    <a:lstStyle/>
                    <a:p>
                      <a:pPr algn="ctr"/>
                      <a:r>
                        <a:rPr lang="en-US" dirty="0" smtClean="0">
                          <a:solidFill>
                            <a:schemeClr val="tx1"/>
                          </a:solidFill>
                          <a:latin typeface="Calibri" pitchFamily="34" charset="0"/>
                        </a:rPr>
                        <a:t>1</a:t>
                      </a:r>
                      <a:endParaRPr lang="en-US" dirty="0">
                        <a:solidFill>
                          <a:schemeClr val="tx1"/>
                        </a:solidFill>
                        <a:latin typeface="Calibri" pitchFamily="34" charset="0"/>
                      </a:endParaRPr>
                    </a:p>
                  </a:txBody>
                  <a:tcPr/>
                </a:tc>
                <a:tc>
                  <a:txBody>
                    <a:bodyPr/>
                    <a:lstStyle/>
                    <a:p>
                      <a:pPr algn="ctr"/>
                      <a:r>
                        <a:rPr lang="en-US" dirty="0" smtClean="0">
                          <a:solidFill>
                            <a:schemeClr val="tx1"/>
                          </a:solidFill>
                          <a:latin typeface="Calibri" pitchFamily="34" charset="0"/>
                        </a:rPr>
                        <a:t>21</a:t>
                      </a:r>
                      <a:endParaRPr lang="en-US" dirty="0">
                        <a:solidFill>
                          <a:schemeClr val="tx1"/>
                        </a:solidFill>
                        <a:latin typeface="Calibri" pitchFamily="34" charset="0"/>
                      </a:endParaRPr>
                    </a:p>
                  </a:txBody>
                  <a:tcPr/>
                </a:tc>
                <a:tc>
                  <a:txBody>
                    <a:bodyPr/>
                    <a:lstStyle/>
                    <a:p>
                      <a:pPr algn="ctr"/>
                      <a:r>
                        <a:rPr lang="en-US" dirty="0" smtClean="0">
                          <a:solidFill>
                            <a:schemeClr val="tx1"/>
                          </a:solidFill>
                          <a:latin typeface="Calibri" pitchFamily="34" charset="0"/>
                        </a:rPr>
                        <a:t>21</a:t>
                      </a:r>
                      <a:endParaRPr lang="en-US" dirty="0">
                        <a:solidFill>
                          <a:schemeClr val="tx1"/>
                        </a:solidFill>
                        <a:latin typeface="Calibri" pitchFamily="34" charset="0"/>
                      </a:endParaRPr>
                    </a:p>
                  </a:txBody>
                  <a:tcPr/>
                </a:tc>
              </a:tr>
              <a:tr h="370840">
                <a:tc>
                  <a:txBody>
                    <a:bodyPr/>
                    <a:lstStyle/>
                    <a:p>
                      <a:r>
                        <a:rPr lang="en-US" dirty="0" err="1" smtClean="0">
                          <a:solidFill>
                            <a:schemeClr val="tx1"/>
                          </a:solidFill>
                          <a:latin typeface="Calibri" pitchFamily="34" charset="0"/>
                        </a:rPr>
                        <a:t>Moises</a:t>
                      </a:r>
                      <a:r>
                        <a:rPr lang="en-US" baseline="0" dirty="0" smtClean="0">
                          <a:solidFill>
                            <a:schemeClr val="tx1"/>
                          </a:solidFill>
                          <a:latin typeface="Calibri" pitchFamily="34" charset="0"/>
                        </a:rPr>
                        <a:t> Alvarez Perez</a:t>
                      </a:r>
                      <a:endParaRPr lang="en-US" dirty="0">
                        <a:solidFill>
                          <a:schemeClr val="tx1"/>
                        </a:solidFill>
                        <a:latin typeface="Calibri" pitchFamily="34" charset="0"/>
                      </a:endParaRPr>
                    </a:p>
                  </a:txBody>
                  <a:tcPr/>
                </a:tc>
                <a:tc>
                  <a:txBody>
                    <a:bodyPr/>
                    <a:lstStyle/>
                    <a:p>
                      <a:pPr algn="ctr"/>
                      <a:r>
                        <a:rPr lang="en-US" dirty="0" smtClean="0">
                          <a:solidFill>
                            <a:schemeClr val="tx1"/>
                          </a:solidFill>
                          <a:latin typeface="Calibri" pitchFamily="34" charset="0"/>
                        </a:rPr>
                        <a:t>1</a:t>
                      </a:r>
                      <a:endParaRPr lang="en-US" dirty="0">
                        <a:solidFill>
                          <a:schemeClr val="tx1"/>
                        </a:solidFill>
                        <a:latin typeface="Calibri" pitchFamily="34" charset="0"/>
                      </a:endParaRPr>
                    </a:p>
                  </a:txBody>
                  <a:tcPr/>
                </a:tc>
                <a:tc>
                  <a:txBody>
                    <a:bodyPr/>
                    <a:lstStyle/>
                    <a:p>
                      <a:pPr algn="ctr"/>
                      <a:r>
                        <a:rPr lang="en-US" dirty="0" smtClean="0">
                          <a:solidFill>
                            <a:schemeClr val="tx1"/>
                          </a:solidFill>
                          <a:latin typeface="Calibri" pitchFamily="34" charset="0"/>
                        </a:rPr>
                        <a:t>1</a:t>
                      </a:r>
                      <a:endParaRPr lang="en-US" dirty="0">
                        <a:solidFill>
                          <a:schemeClr val="tx1"/>
                        </a:solidFill>
                        <a:latin typeface="Calibri" pitchFamily="34" charset="0"/>
                      </a:endParaRPr>
                    </a:p>
                  </a:txBody>
                  <a:tcPr/>
                </a:tc>
                <a:tc>
                  <a:txBody>
                    <a:bodyPr/>
                    <a:lstStyle/>
                    <a:p>
                      <a:pPr algn="ctr"/>
                      <a:r>
                        <a:rPr lang="en-US" dirty="0" smtClean="0">
                          <a:solidFill>
                            <a:schemeClr val="tx1"/>
                          </a:solidFill>
                          <a:latin typeface="Calibri" pitchFamily="34" charset="0"/>
                        </a:rPr>
                        <a:t>1</a:t>
                      </a:r>
                      <a:endParaRPr lang="en-US" dirty="0">
                        <a:solidFill>
                          <a:schemeClr val="tx1"/>
                        </a:solidFill>
                        <a:latin typeface="Calibri" pitchFamily="34" charset="0"/>
                      </a:endParaRPr>
                    </a:p>
                  </a:txBody>
                  <a:tcPr/>
                </a:tc>
                <a:tc>
                  <a:txBody>
                    <a:bodyPr/>
                    <a:lstStyle/>
                    <a:p>
                      <a:pPr algn="ctr"/>
                      <a:r>
                        <a:rPr lang="en-US" dirty="0" smtClean="0">
                          <a:solidFill>
                            <a:schemeClr val="tx1"/>
                          </a:solidFill>
                          <a:latin typeface="Calibri" pitchFamily="34" charset="0"/>
                        </a:rPr>
                        <a:t>1</a:t>
                      </a:r>
                      <a:endParaRPr lang="en-US" dirty="0">
                        <a:solidFill>
                          <a:schemeClr val="tx1"/>
                        </a:solidFill>
                        <a:latin typeface="Calibri" pitchFamily="34" charset="0"/>
                      </a:endParaRPr>
                    </a:p>
                  </a:txBody>
                  <a:tcPr/>
                </a:tc>
              </a:tr>
              <a:tr h="370840">
                <a:tc>
                  <a:txBody>
                    <a:bodyPr/>
                    <a:lstStyle/>
                    <a:p>
                      <a:r>
                        <a:rPr lang="en-US" dirty="0" smtClean="0">
                          <a:solidFill>
                            <a:schemeClr val="tx1"/>
                          </a:solidFill>
                          <a:latin typeface="Calibri" pitchFamily="34" charset="0"/>
                        </a:rPr>
                        <a:t>Baja Express </a:t>
                      </a:r>
                      <a:r>
                        <a:rPr lang="en-US" dirty="0" err="1" smtClean="0">
                          <a:solidFill>
                            <a:schemeClr val="tx1"/>
                          </a:solidFill>
                          <a:latin typeface="Calibri" pitchFamily="34" charset="0"/>
                        </a:rPr>
                        <a:t>Transportes</a:t>
                      </a:r>
                      <a:r>
                        <a:rPr lang="en-US" baseline="0" dirty="0" smtClean="0">
                          <a:solidFill>
                            <a:schemeClr val="tx1"/>
                          </a:solidFill>
                          <a:latin typeface="Calibri" pitchFamily="34" charset="0"/>
                        </a:rPr>
                        <a:t> SA de CV</a:t>
                      </a:r>
                      <a:endParaRPr lang="en-US" dirty="0">
                        <a:solidFill>
                          <a:schemeClr val="tx1"/>
                        </a:solidFill>
                        <a:latin typeface="Calibri" pitchFamily="34" charset="0"/>
                      </a:endParaRPr>
                    </a:p>
                  </a:txBody>
                  <a:tcPr/>
                </a:tc>
                <a:tc>
                  <a:txBody>
                    <a:bodyPr/>
                    <a:lstStyle/>
                    <a:p>
                      <a:pPr algn="ctr"/>
                      <a:r>
                        <a:rPr lang="en-US" dirty="0" smtClean="0">
                          <a:solidFill>
                            <a:schemeClr val="tx1"/>
                          </a:solidFill>
                          <a:latin typeface="Calibri" pitchFamily="34" charset="0"/>
                        </a:rPr>
                        <a:t>1</a:t>
                      </a:r>
                      <a:endParaRPr lang="en-US" dirty="0">
                        <a:solidFill>
                          <a:schemeClr val="tx1"/>
                        </a:solidFill>
                        <a:latin typeface="Calibri" pitchFamily="34" charset="0"/>
                      </a:endParaRPr>
                    </a:p>
                  </a:txBody>
                  <a:tcPr/>
                </a:tc>
                <a:tc>
                  <a:txBody>
                    <a:bodyPr/>
                    <a:lstStyle/>
                    <a:p>
                      <a:pPr algn="ctr"/>
                      <a:r>
                        <a:rPr lang="en-US" dirty="0" smtClean="0">
                          <a:solidFill>
                            <a:schemeClr val="tx1"/>
                          </a:solidFill>
                          <a:latin typeface="Calibri" pitchFamily="34" charset="0"/>
                        </a:rPr>
                        <a:t>1</a:t>
                      </a:r>
                      <a:endParaRPr lang="en-US" dirty="0">
                        <a:solidFill>
                          <a:schemeClr val="tx1"/>
                        </a:solidFill>
                        <a:latin typeface="Calibri" pitchFamily="34" charset="0"/>
                      </a:endParaRPr>
                    </a:p>
                  </a:txBody>
                  <a:tcPr/>
                </a:tc>
                <a:tc>
                  <a:txBody>
                    <a:bodyPr/>
                    <a:lstStyle/>
                    <a:p>
                      <a:pPr algn="ctr"/>
                      <a:r>
                        <a:rPr lang="en-US" dirty="0" smtClean="0">
                          <a:solidFill>
                            <a:schemeClr val="tx1"/>
                          </a:solidFill>
                          <a:latin typeface="Calibri" pitchFamily="34" charset="0"/>
                        </a:rPr>
                        <a:t>11</a:t>
                      </a:r>
                      <a:endParaRPr lang="en-US" dirty="0">
                        <a:solidFill>
                          <a:schemeClr val="tx1"/>
                        </a:solidFill>
                        <a:latin typeface="Calibri" pitchFamily="34" charset="0"/>
                      </a:endParaRPr>
                    </a:p>
                  </a:txBody>
                  <a:tcPr/>
                </a:tc>
                <a:tc>
                  <a:txBody>
                    <a:bodyPr/>
                    <a:lstStyle/>
                    <a:p>
                      <a:pPr algn="ctr"/>
                      <a:r>
                        <a:rPr lang="en-US" dirty="0" smtClean="0">
                          <a:solidFill>
                            <a:schemeClr val="tx1"/>
                          </a:solidFill>
                          <a:latin typeface="Calibri" pitchFamily="34" charset="0"/>
                        </a:rPr>
                        <a:t>11</a:t>
                      </a:r>
                      <a:endParaRPr lang="en-US" dirty="0">
                        <a:solidFill>
                          <a:schemeClr val="tx1"/>
                        </a:solidFill>
                        <a:latin typeface="Calibri" pitchFamily="34" charset="0"/>
                      </a:endParaRPr>
                    </a:p>
                  </a:txBody>
                  <a:tcPr/>
                </a:tc>
              </a:tr>
              <a:tr h="370840">
                <a:tc>
                  <a:txBody>
                    <a:bodyPr/>
                    <a:lstStyle/>
                    <a:p>
                      <a:r>
                        <a:rPr lang="en-US" b="1" dirty="0" smtClean="0">
                          <a:solidFill>
                            <a:schemeClr val="tx1"/>
                          </a:solidFill>
                          <a:latin typeface="Calibri" pitchFamily="34" charset="0"/>
                        </a:rPr>
                        <a:t>TOTALS</a:t>
                      </a:r>
                      <a:endParaRPr lang="en-US" b="1" dirty="0">
                        <a:solidFill>
                          <a:schemeClr val="tx1"/>
                        </a:solidFill>
                        <a:latin typeface="Calibri" pitchFamily="34" charset="0"/>
                      </a:endParaRPr>
                    </a:p>
                  </a:txBody>
                  <a:tcPr/>
                </a:tc>
                <a:tc>
                  <a:txBody>
                    <a:bodyPr/>
                    <a:lstStyle/>
                    <a:p>
                      <a:pPr algn="ctr"/>
                      <a:r>
                        <a:rPr lang="en-US" b="1" dirty="0" smtClean="0">
                          <a:solidFill>
                            <a:schemeClr val="tx1"/>
                          </a:solidFill>
                          <a:latin typeface="Calibri" pitchFamily="34" charset="0"/>
                        </a:rPr>
                        <a:t>3</a:t>
                      </a:r>
                      <a:endParaRPr lang="en-US" b="1" dirty="0">
                        <a:solidFill>
                          <a:schemeClr val="tx1"/>
                        </a:solidFill>
                        <a:latin typeface="Calibri" pitchFamily="34" charset="0"/>
                      </a:endParaRPr>
                    </a:p>
                  </a:txBody>
                  <a:tcPr/>
                </a:tc>
                <a:tc>
                  <a:txBody>
                    <a:bodyPr/>
                    <a:lstStyle/>
                    <a:p>
                      <a:pPr algn="ctr"/>
                      <a:r>
                        <a:rPr lang="en-US" b="1" dirty="0" smtClean="0">
                          <a:solidFill>
                            <a:schemeClr val="tx1"/>
                          </a:solidFill>
                          <a:latin typeface="Calibri" pitchFamily="34" charset="0"/>
                        </a:rPr>
                        <a:t>3</a:t>
                      </a:r>
                      <a:endParaRPr lang="en-US" b="1" dirty="0">
                        <a:solidFill>
                          <a:schemeClr val="tx1"/>
                        </a:solidFill>
                        <a:latin typeface="Calibri" pitchFamily="34" charset="0"/>
                      </a:endParaRPr>
                    </a:p>
                  </a:txBody>
                  <a:tcPr/>
                </a:tc>
                <a:tc>
                  <a:txBody>
                    <a:bodyPr/>
                    <a:lstStyle/>
                    <a:p>
                      <a:pPr algn="ctr"/>
                      <a:r>
                        <a:rPr lang="en-US" b="1" dirty="0" smtClean="0">
                          <a:solidFill>
                            <a:schemeClr val="tx1"/>
                          </a:solidFill>
                          <a:latin typeface="Calibri" pitchFamily="34" charset="0"/>
                        </a:rPr>
                        <a:t>33</a:t>
                      </a:r>
                      <a:endParaRPr lang="en-US" b="1" dirty="0">
                        <a:solidFill>
                          <a:schemeClr val="tx1"/>
                        </a:solidFill>
                        <a:latin typeface="Calibri" pitchFamily="34" charset="0"/>
                      </a:endParaRPr>
                    </a:p>
                  </a:txBody>
                  <a:tcPr/>
                </a:tc>
                <a:tc>
                  <a:txBody>
                    <a:bodyPr/>
                    <a:lstStyle/>
                    <a:p>
                      <a:pPr algn="ctr"/>
                      <a:r>
                        <a:rPr lang="en-US" b="1" dirty="0" smtClean="0">
                          <a:solidFill>
                            <a:schemeClr val="tx1"/>
                          </a:solidFill>
                          <a:latin typeface="Calibri" pitchFamily="34" charset="0"/>
                        </a:rPr>
                        <a:t>33</a:t>
                      </a:r>
                      <a:endParaRPr lang="en-US" b="1" dirty="0">
                        <a:solidFill>
                          <a:schemeClr val="tx1"/>
                        </a:solidFill>
                        <a:latin typeface="Calibri" pitchFamily="34" charset="0"/>
                      </a:endParaRPr>
                    </a:p>
                  </a:txBody>
                  <a:tcPr/>
                </a:tc>
              </a:tr>
            </a:tbl>
          </a:graphicData>
        </a:graphic>
      </p:graphicFrame>
      <p:sp>
        <p:nvSpPr>
          <p:cNvPr id="5" name="TextBox 4"/>
          <p:cNvSpPr txBox="1"/>
          <p:nvPr/>
        </p:nvSpPr>
        <p:spPr>
          <a:xfrm>
            <a:off x="533400" y="6248400"/>
            <a:ext cx="5867400" cy="215444"/>
          </a:xfrm>
          <a:prstGeom prst="rect">
            <a:avLst/>
          </a:prstGeom>
          <a:noFill/>
        </p:spPr>
        <p:txBody>
          <a:bodyPr wrap="square" rtlCol="0">
            <a:spAutoFit/>
          </a:bodyPr>
          <a:lstStyle/>
          <a:p>
            <a:r>
              <a:rPr lang="en-US" sz="800" dirty="0" smtClean="0"/>
              <a:t>*Inspection and crossing data is current through May 8, 2012</a:t>
            </a:r>
            <a:endParaRPr lang="en-US" sz="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Inspector General Activities</a:t>
            </a:r>
            <a:endParaRPr lang="en-US" dirty="0"/>
          </a:p>
        </p:txBody>
      </p:sp>
      <p:sp>
        <p:nvSpPr>
          <p:cNvPr id="3" name="Content Placeholder 2"/>
          <p:cNvSpPr>
            <a:spLocks noGrp="1"/>
          </p:cNvSpPr>
          <p:nvPr>
            <p:ph idx="1"/>
          </p:nvPr>
        </p:nvSpPr>
        <p:spPr>
          <a:xfrm>
            <a:off x="381000" y="2667000"/>
            <a:ext cx="8229600" cy="4525963"/>
          </a:xfrm>
        </p:spPr>
        <p:txBody>
          <a:bodyPr/>
          <a:lstStyle/>
          <a:p>
            <a:r>
              <a:rPr lang="en-US" dirty="0" smtClean="0"/>
              <a:t>First audit of the pilot program, nearly complete</a:t>
            </a:r>
          </a:p>
          <a:p>
            <a:pPr marL="0" indent="0">
              <a:buNone/>
            </a:pPr>
            <a:endParaRPr lang="en-US" dirty="0" smtClean="0"/>
          </a:p>
          <a:p>
            <a:r>
              <a:rPr lang="en-US" dirty="0" smtClean="0"/>
              <a:t>Notes lack of participation</a:t>
            </a:r>
          </a:p>
          <a:p>
            <a:endParaRPr lang="en-US" dirty="0" smtClean="0"/>
          </a:p>
          <a:p>
            <a:r>
              <a:rPr lang="en-US" dirty="0" smtClean="0"/>
              <a:t>Notes ideas for improvement</a:t>
            </a:r>
          </a:p>
          <a:p>
            <a:pPr marL="0" indent="0">
              <a:buNone/>
            </a:pP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ctrTitle"/>
          </p:nvPr>
        </p:nvSpPr>
        <p:spPr/>
        <p:txBody>
          <a:bodyPr/>
          <a:lstStyle/>
          <a:p>
            <a:r>
              <a:rPr lang="en-US" dirty="0"/>
              <a:t>Questions?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SC Briefing">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NSC Briefing</Template>
  <TotalTime>982</TotalTime>
  <Words>418</Words>
  <Application>Microsoft Office PowerPoint</Application>
  <PresentationFormat>On-screen Show (4:3)</PresentationFormat>
  <Paragraphs>136</Paragraphs>
  <Slides>9</Slides>
  <Notes>5</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NSC Briefing</vt:lpstr>
      <vt:lpstr>Pilot Program on NAFTA Long-Haul Trucking Provisions</vt:lpstr>
      <vt:lpstr>Applicants</vt:lpstr>
      <vt:lpstr>Applicants</vt:lpstr>
      <vt:lpstr>PASAs</vt:lpstr>
      <vt:lpstr>Dismissed Applications</vt:lpstr>
      <vt:lpstr>Withdrawn Applications</vt:lpstr>
      <vt:lpstr>Crossings &amp; Inspections</vt:lpstr>
      <vt:lpstr>Inspector General Activities</vt:lpstr>
      <vt:lpstr>Questions?</vt:lpstr>
    </vt:vector>
  </TitlesOfParts>
  <Company>FMCSA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Pilot Program on NAFTA Long-Haul Trucking Provisions</dc:title>
  <dc:creator>marcelo.perez</dc:creator>
  <cp:lastModifiedBy>Tony</cp:lastModifiedBy>
  <cp:revision>93</cp:revision>
  <dcterms:created xsi:type="dcterms:W3CDTF">2011-11-30T15:43:32Z</dcterms:created>
  <dcterms:modified xsi:type="dcterms:W3CDTF">2012-05-23T12:27:46Z</dcterms:modified>
</cp:coreProperties>
</file>