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12"/>
  </p:notesMasterIdLst>
  <p:sldIdLst>
    <p:sldId id="256" r:id="rId3"/>
    <p:sldId id="289" r:id="rId4"/>
    <p:sldId id="267" r:id="rId5"/>
    <p:sldId id="268" r:id="rId6"/>
    <p:sldId id="288" r:id="rId7"/>
    <p:sldId id="283" r:id="rId8"/>
    <p:sldId id="278" r:id="rId9"/>
    <p:sldId id="280" r:id="rId10"/>
    <p:sldId id="281" r:id="rId11"/>
  </p:sldIdLst>
  <p:sldSz cx="9144000" cy="6858000" type="screen4x3"/>
  <p:notesSz cx="7045325" cy="9345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84F5381-3EF0-4851-B59D-BF79A9A043C8}">
          <p14:sldIdLst>
            <p14:sldId id="256"/>
            <p14:sldId id="289"/>
            <p14:sldId id="267"/>
            <p14:sldId id="268"/>
            <p14:sldId id="288"/>
          </p14:sldIdLst>
        </p14:section>
        <p14:section name="Untitled Section" id="{B2AE7E22-CC2C-40A2-ACBC-09AED9288F6F}">
          <p14:sldIdLst>
            <p14:sldId id="283"/>
            <p14:sldId id="278"/>
            <p14:sldId id="280"/>
            <p14:sldId id="281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heresa Rowlett" initials="TMR" lastIdx="4" clrIdx="0"/>
  <p:cmAuthor id="1" name="Anna J Amos" initials="AJ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8943" autoAdjust="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1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>
                <a:latin typeface="+mj-lt"/>
              </a:rPr>
              <a:t>Border </a:t>
            </a:r>
            <a:r>
              <a:rPr lang="en-US" dirty="0" smtClean="0">
                <a:latin typeface="+mj-lt"/>
              </a:rPr>
              <a:t>State vs</a:t>
            </a:r>
            <a:r>
              <a:rPr lang="en-US" dirty="0">
                <a:latin typeface="+mj-lt"/>
              </a:rPr>
              <a:t>. </a:t>
            </a:r>
            <a:r>
              <a:rPr lang="en-US" dirty="0" smtClean="0">
                <a:latin typeface="+mj-lt"/>
              </a:rPr>
              <a:t>Non-Border State</a:t>
            </a:r>
            <a:endParaRPr lang="en-US" dirty="0">
              <a:latin typeface="+mj-lt"/>
            </a:endParaRP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Border vs. Non-Border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latin typeface="+mj-lt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Border</c:v>
                </c:pt>
                <c:pt idx="1">
                  <c:v>Non-Border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38156</c:v>
                </c:pt>
                <c:pt idx="1">
                  <c:v>29199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5640917730111437"/>
          <c:y val="0.39602143482064833"/>
          <c:w val="0.19560231695176056"/>
          <c:h val="0.29071768372703438"/>
        </c:manualLayout>
      </c:layout>
      <c:overlay val="0"/>
      <c:txPr>
        <a:bodyPr/>
        <a:lstStyle/>
        <a:p>
          <a:pPr>
            <a:defRPr>
              <a:latin typeface="+mj-lt"/>
            </a:defRPr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900" baseline="0">
                    <a:latin typeface="+mj-lt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Sheet1!$A$2:$A$15</c:f>
              <c:strCache>
                <c:ptCount val="14"/>
                <c:pt idx="0">
                  <c:v>California</c:v>
                </c:pt>
                <c:pt idx="1">
                  <c:v>Arizona</c:v>
                </c:pt>
                <c:pt idx="2">
                  <c:v>New Mexico</c:v>
                </c:pt>
                <c:pt idx="3">
                  <c:v>Texas</c:v>
                </c:pt>
                <c:pt idx="4">
                  <c:v>Alabama</c:v>
                </c:pt>
                <c:pt idx="5">
                  <c:v>Arkansas</c:v>
                </c:pt>
                <c:pt idx="6">
                  <c:v>Florida</c:v>
                </c:pt>
                <c:pt idx="7">
                  <c:v>Georgia</c:v>
                </c:pt>
                <c:pt idx="8">
                  <c:v>Kentucky</c:v>
                </c:pt>
                <c:pt idx="9">
                  <c:v>Louisiana</c:v>
                </c:pt>
                <c:pt idx="10">
                  <c:v>Mississippi</c:v>
                </c:pt>
                <c:pt idx="11">
                  <c:v>North Carolina</c:v>
                </c:pt>
                <c:pt idx="12">
                  <c:v>South Carolina</c:v>
                </c:pt>
                <c:pt idx="13">
                  <c:v>Tennessee</c:v>
                </c:pt>
              </c:strCache>
            </c:strRef>
          </c:cat>
          <c:val>
            <c:numRef>
              <c:f>Sheet1!$B$2:$B$15</c:f>
              <c:numCache>
                <c:formatCode>_(* #,##0_);_(* \(#,##0\);_(* "-"??_);_(@_)</c:formatCode>
                <c:ptCount val="14"/>
                <c:pt idx="0">
                  <c:v>18949</c:v>
                </c:pt>
                <c:pt idx="1">
                  <c:v>0</c:v>
                </c:pt>
                <c:pt idx="2">
                  <c:v>0</c:v>
                </c:pt>
                <c:pt idx="3">
                  <c:v>19207</c:v>
                </c:pt>
                <c:pt idx="4">
                  <c:v>4243</c:v>
                </c:pt>
                <c:pt idx="5">
                  <c:v>950</c:v>
                </c:pt>
                <c:pt idx="6">
                  <c:v>8147</c:v>
                </c:pt>
                <c:pt idx="7">
                  <c:v>3248</c:v>
                </c:pt>
                <c:pt idx="8">
                  <c:v>371</c:v>
                </c:pt>
                <c:pt idx="9">
                  <c:v>7590</c:v>
                </c:pt>
                <c:pt idx="10">
                  <c:v>3071</c:v>
                </c:pt>
                <c:pt idx="11">
                  <c:v>85</c:v>
                </c:pt>
                <c:pt idx="12">
                  <c:v>1126</c:v>
                </c:pt>
                <c:pt idx="13">
                  <c:v>368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8606080"/>
        <c:axId val="178607616"/>
      </c:barChart>
      <c:catAx>
        <c:axId val="1786060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latin typeface="+mj-lt"/>
              </a:defRPr>
            </a:pPr>
            <a:endParaRPr lang="en-US"/>
          </a:p>
        </c:txPr>
        <c:crossAx val="178607616"/>
        <c:crosses val="autoZero"/>
        <c:auto val="1"/>
        <c:lblAlgn val="ctr"/>
        <c:lblOffset val="100"/>
        <c:noMultiLvlLbl val="0"/>
      </c:catAx>
      <c:valAx>
        <c:axId val="178607616"/>
        <c:scaling>
          <c:orientation val="minMax"/>
        </c:scaling>
        <c:delete val="0"/>
        <c:axPos val="l"/>
        <c:majorGridlines/>
        <c:numFmt formatCode="_(* #,##0_);_(* \(#,##0\);_(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+mj-lt"/>
              </a:defRPr>
            </a:pPr>
            <a:endParaRPr lang="en-US"/>
          </a:p>
        </c:txPr>
        <c:crossAx val="1786060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2763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0975" y="0"/>
            <a:ext cx="3052763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1675"/>
            <a:ext cx="4670425" cy="35036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4850" y="4438650"/>
            <a:ext cx="5635625" cy="420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77300"/>
            <a:ext cx="3052763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0975" y="8877300"/>
            <a:ext cx="3052763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08D45F-0B67-46CD-B219-605F083241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0712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8D45F-0B67-46CD-B219-605F0832418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8D45F-0B67-46CD-B219-605F0832418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8D45F-0B67-46CD-B219-605F0832418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 dismissed</a:t>
            </a:r>
            <a:r>
              <a:rPr lang="en-US" baseline="0" dirty="0" smtClean="0"/>
              <a:t> (Maria Isabel </a:t>
            </a:r>
            <a:r>
              <a:rPr lang="en-US" baseline="0" dirty="0" err="1" smtClean="0"/>
              <a:t>Mendival</a:t>
            </a:r>
            <a:r>
              <a:rPr lang="en-US" baseline="0" dirty="0" smtClean="0"/>
              <a:t> &amp; </a:t>
            </a:r>
            <a:r>
              <a:rPr lang="en-US" baseline="0" dirty="0" err="1" smtClean="0"/>
              <a:t>Libre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Comercio</a:t>
            </a:r>
            <a:r>
              <a:rPr lang="en-US" baseline="0" dirty="0" smtClean="0"/>
              <a:t> – Safety) (</a:t>
            </a:r>
            <a:r>
              <a:rPr lang="en-US" baseline="0" dirty="0" err="1" smtClean="0"/>
              <a:t>Angulo</a:t>
            </a:r>
            <a:r>
              <a:rPr lang="en-US" baseline="0" dirty="0" smtClean="0"/>
              <a:t> &amp; Smith </a:t>
            </a:r>
            <a:r>
              <a:rPr lang="en-US" baseline="0" dirty="0" err="1" smtClean="0"/>
              <a:t>Sarabia</a:t>
            </a:r>
            <a:r>
              <a:rPr lang="en-US" baseline="0" dirty="0" smtClean="0"/>
              <a:t> – Security)</a:t>
            </a:r>
          </a:p>
          <a:p>
            <a:r>
              <a:rPr lang="en-US" baseline="0" dirty="0" smtClean="0"/>
              <a:t>6 pending dismissal (</a:t>
            </a:r>
            <a:r>
              <a:rPr lang="en-US" baseline="0" dirty="0" err="1" smtClean="0"/>
              <a:t>Gamez</a:t>
            </a:r>
            <a:r>
              <a:rPr lang="en-US" baseline="0" dirty="0" smtClean="0"/>
              <a:t>, Hernandez, Y&amp;R, MOR, </a:t>
            </a:r>
            <a:r>
              <a:rPr lang="en-US" baseline="0" dirty="0" err="1" smtClean="0"/>
              <a:t>MediMexico</a:t>
            </a:r>
            <a:r>
              <a:rPr lang="en-US" baseline="0" dirty="0" smtClean="0"/>
              <a:t>, &amp; Figueroa Robles)</a:t>
            </a:r>
          </a:p>
          <a:p>
            <a:r>
              <a:rPr lang="en-US" baseline="0" dirty="0" smtClean="0"/>
              <a:t>4 withdrawn (Trinity, Arizona, Aguirre Ramos, &amp; Nature Flavor)</a:t>
            </a:r>
          </a:p>
          <a:p>
            <a:r>
              <a:rPr lang="en-US" baseline="0" dirty="0" smtClean="0"/>
              <a:t>2 pending withdrawal </a:t>
            </a:r>
            <a:r>
              <a:rPr lang="en-US" baseline="0" smtClean="0"/>
              <a:t>(Montoya &amp; </a:t>
            </a:r>
            <a:r>
              <a:rPr lang="en-US" baseline="0" dirty="0" smtClean="0"/>
              <a:t>Flores)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8D45F-0B67-46CD-B219-605F0832418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8D45F-0B67-46CD-B219-605F0832418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8D45F-0B67-46CD-B219-605F0832418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8D45F-0B67-46CD-B219-605F0832418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019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1C49D-7968-46B6-BCE8-ACC50C6E83A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6"/>
          <p:cNvGrpSpPr/>
          <p:nvPr/>
        </p:nvGrpSpPr>
        <p:grpSpPr>
          <a:xfrm>
            <a:off x="0" y="6299420"/>
            <a:ext cx="9144000" cy="558580"/>
            <a:chOff x="0" y="6301746"/>
            <a:chExt cx="9144000" cy="558580"/>
          </a:xfrm>
        </p:grpSpPr>
        <p:pic>
          <p:nvPicPr>
            <p:cNvPr id="8" name="Picture 7" descr="ppt background 1.bmp"/>
            <p:cNvPicPr>
              <a:picLocks noChangeAspect="1"/>
            </p:cNvPicPr>
            <p:nvPr userDrawn="1"/>
          </p:nvPicPr>
          <p:blipFill>
            <a:blip r:embed="rId2" cstate="print"/>
            <a:srcRect t="90932"/>
            <a:stretch>
              <a:fillRect/>
            </a:stretch>
          </p:blipFill>
          <p:spPr>
            <a:xfrm>
              <a:off x="0" y="6301746"/>
              <a:ext cx="9144000" cy="558580"/>
            </a:xfrm>
            <a:prstGeom prst="rect">
              <a:avLst/>
            </a:prstGeom>
          </p:spPr>
        </p:pic>
        <p:sp>
          <p:nvSpPr>
            <p:cNvPr id="10" name="Line 10"/>
            <p:cNvSpPr>
              <a:spLocks noChangeShapeType="1"/>
            </p:cNvSpPr>
            <p:nvPr userDrawn="1"/>
          </p:nvSpPr>
          <p:spPr bwMode="auto">
            <a:xfrm>
              <a:off x="0" y="6309360"/>
              <a:ext cx="9144000" cy="0"/>
            </a:xfrm>
            <a:prstGeom prst="line">
              <a:avLst/>
            </a:prstGeom>
            <a:noFill/>
            <a:ln w="76200">
              <a:solidFill>
                <a:srgbClr val="BF0F0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11" name="Picture 10" descr="dot dot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11370" y="0"/>
            <a:ext cx="932630" cy="93263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0C3F-3FC2-42C6-9657-889744A80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49CA-4D8A-4A41-AA3A-8E557036B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9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39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77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2263" y="849313"/>
            <a:ext cx="4211637" cy="53228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849313"/>
            <a:ext cx="4211638" cy="53228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81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48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306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3285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2162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6301746"/>
            <a:ext cx="9144000" cy="558580"/>
            <a:chOff x="0" y="6301746"/>
            <a:chExt cx="9144000" cy="558580"/>
          </a:xfrm>
        </p:grpSpPr>
        <p:pic>
          <p:nvPicPr>
            <p:cNvPr id="8" name="Picture 7" descr="ppt background 1.bmp"/>
            <p:cNvPicPr>
              <a:picLocks noChangeAspect="1"/>
            </p:cNvPicPr>
            <p:nvPr userDrawn="1"/>
          </p:nvPicPr>
          <p:blipFill>
            <a:blip r:embed="rId2" cstate="print"/>
            <a:srcRect t="90932"/>
            <a:stretch>
              <a:fillRect/>
            </a:stretch>
          </p:blipFill>
          <p:spPr>
            <a:xfrm>
              <a:off x="0" y="6301746"/>
              <a:ext cx="9144000" cy="558580"/>
            </a:xfrm>
            <a:prstGeom prst="rect">
              <a:avLst/>
            </a:prstGeom>
          </p:spPr>
        </p:pic>
        <p:sp>
          <p:nvSpPr>
            <p:cNvPr id="9" name="Line 10"/>
            <p:cNvSpPr>
              <a:spLocks noChangeShapeType="1"/>
            </p:cNvSpPr>
            <p:nvPr userDrawn="1"/>
          </p:nvSpPr>
          <p:spPr bwMode="auto">
            <a:xfrm>
              <a:off x="0" y="6309360"/>
              <a:ext cx="9144000" cy="0"/>
            </a:xfrm>
            <a:prstGeom prst="line">
              <a:avLst/>
            </a:prstGeom>
            <a:noFill/>
            <a:ln w="76200">
              <a:solidFill>
                <a:srgbClr val="BF0F0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accent6"/>
              </a:buClr>
              <a:defRPr/>
            </a:lvl4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20E-BDED-49AE-BE18-842ED8204D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0361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11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4813" y="274638"/>
            <a:ext cx="2143125" cy="58975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2263" y="274638"/>
            <a:ext cx="628015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055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2263" y="849313"/>
            <a:ext cx="4211637" cy="53228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849313"/>
            <a:ext cx="4211638" cy="2584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6300" y="3586163"/>
            <a:ext cx="4211638" cy="25860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34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2263" y="849313"/>
            <a:ext cx="4211637" cy="53228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849313"/>
            <a:ext cx="4211638" cy="53228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931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22263" y="274638"/>
            <a:ext cx="8575675" cy="58975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148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2263" y="849313"/>
            <a:ext cx="8575675" cy="5322887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23681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6301746"/>
            <a:ext cx="9144000" cy="558580"/>
            <a:chOff x="0" y="6301746"/>
            <a:chExt cx="9144000" cy="558580"/>
          </a:xfrm>
        </p:grpSpPr>
        <p:pic>
          <p:nvPicPr>
            <p:cNvPr id="8" name="Picture 7" descr="ppt background 1.bmp"/>
            <p:cNvPicPr>
              <a:picLocks noChangeAspect="1"/>
            </p:cNvPicPr>
            <p:nvPr userDrawn="1"/>
          </p:nvPicPr>
          <p:blipFill>
            <a:blip r:embed="rId2" cstate="print"/>
            <a:srcRect t="90932"/>
            <a:stretch>
              <a:fillRect/>
            </a:stretch>
          </p:blipFill>
          <p:spPr>
            <a:xfrm>
              <a:off x="0" y="6301746"/>
              <a:ext cx="9144000" cy="558580"/>
            </a:xfrm>
            <a:prstGeom prst="rect">
              <a:avLst/>
            </a:prstGeom>
          </p:spPr>
        </p:pic>
        <p:sp>
          <p:nvSpPr>
            <p:cNvPr id="9" name="Line 10"/>
            <p:cNvSpPr>
              <a:spLocks noChangeShapeType="1"/>
            </p:cNvSpPr>
            <p:nvPr userDrawn="1"/>
          </p:nvSpPr>
          <p:spPr bwMode="auto">
            <a:xfrm>
              <a:off x="0" y="6309360"/>
              <a:ext cx="9144000" cy="0"/>
            </a:xfrm>
            <a:prstGeom prst="line">
              <a:avLst/>
            </a:prstGeom>
            <a:noFill/>
            <a:ln w="76200">
              <a:solidFill>
                <a:srgbClr val="BF0F0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BD93-39D2-449D-BA51-6D7A2D2131C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dot dot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11370" y="0"/>
            <a:ext cx="932630" cy="93263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6301746"/>
            <a:ext cx="9144000" cy="558580"/>
            <a:chOff x="0" y="6301746"/>
            <a:chExt cx="9144000" cy="558580"/>
          </a:xfrm>
        </p:grpSpPr>
        <p:pic>
          <p:nvPicPr>
            <p:cNvPr id="9" name="Picture 8" descr="ppt background 1.bmp"/>
            <p:cNvPicPr>
              <a:picLocks noChangeAspect="1"/>
            </p:cNvPicPr>
            <p:nvPr userDrawn="1"/>
          </p:nvPicPr>
          <p:blipFill>
            <a:blip r:embed="rId2" cstate="print"/>
            <a:srcRect t="90932"/>
            <a:stretch>
              <a:fillRect/>
            </a:stretch>
          </p:blipFill>
          <p:spPr>
            <a:xfrm>
              <a:off x="0" y="6301746"/>
              <a:ext cx="9144000" cy="558580"/>
            </a:xfrm>
            <a:prstGeom prst="rect">
              <a:avLst/>
            </a:prstGeom>
          </p:spPr>
        </p:pic>
        <p:sp>
          <p:nvSpPr>
            <p:cNvPr id="10" name="Line 10"/>
            <p:cNvSpPr>
              <a:spLocks noChangeShapeType="1"/>
            </p:cNvSpPr>
            <p:nvPr userDrawn="1"/>
          </p:nvSpPr>
          <p:spPr bwMode="auto">
            <a:xfrm>
              <a:off x="0" y="6309360"/>
              <a:ext cx="9144000" cy="0"/>
            </a:xfrm>
            <a:prstGeom prst="line">
              <a:avLst/>
            </a:prstGeom>
            <a:noFill/>
            <a:ln w="76200">
              <a:solidFill>
                <a:srgbClr val="BF0F0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1B521-F536-4150-8A63-D80E34B59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2101-E70C-4CB5-873A-B2574F0672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ctr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AF68-E2D1-434A-A871-12B6578950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0" y="6309360"/>
            <a:ext cx="9144000" cy="0"/>
          </a:xfrm>
          <a:prstGeom prst="line">
            <a:avLst/>
          </a:prstGeom>
          <a:noFill/>
          <a:ln w="76200">
            <a:solidFill>
              <a:srgbClr val="BF0F0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17"/>
          <p:cNvSpPr txBox="1">
            <a:spLocks/>
          </p:cNvSpPr>
          <p:nvPr/>
        </p:nvSpPr>
        <p:spPr>
          <a:xfrm>
            <a:off x="8458200" y="6400800"/>
            <a:ext cx="533400" cy="365125"/>
          </a:xfrm>
          <a:prstGeom prst="rect">
            <a:avLst/>
          </a:prstGeom>
        </p:spPr>
        <p:txBody>
          <a:bodyPr vert="horz" lIns="0" tIns="0" rIns="0" bIns="0" anchor="ctr"/>
          <a:lstStyle>
            <a:lvl1pPr algn="r" eaLnBrk="1" latinLnBrk="0" hangingPunct="1">
              <a:defRPr kumimoji="0" sz="14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918440F-0205-4EC2-A56E-F15C9C49EA29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2B81-970C-454F-A691-D040BD6E9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C2A3F-7F11-4719-895F-2322CF8A03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AFA2DF8-4C86-40EA-98A2-8CD113C1E8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3" name="Picture 12" descr="ppt background 1.bmp"/>
          <p:cNvPicPr>
            <a:picLocks noChangeAspect="1"/>
          </p:cNvPicPr>
          <p:nvPr/>
        </p:nvPicPr>
        <p:blipFill>
          <a:blip r:embed="rId2" cstate="print"/>
          <a:srcRect t="90932"/>
          <a:stretch>
            <a:fillRect/>
          </a:stretch>
        </p:blipFill>
        <p:spPr>
          <a:xfrm>
            <a:off x="0" y="6301746"/>
            <a:ext cx="9144000" cy="558580"/>
          </a:xfrm>
          <a:prstGeom prst="rect">
            <a:avLst/>
          </a:prstGeom>
        </p:spPr>
      </p:pic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12700" y="6248400"/>
            <a:ext cx="9144000" cy="0"/>
          </a:xfrm>
          <a:prstGeom prst="line">
            <a:avLst/>
          </a:prstGeom>
          <a:noFill/>
          <a:ln w="76200">
            <a:solidFill>
              <a:srgbClr val="BF0F0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 descr="dot dot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11370" y="0"/>
            <a:ext cx="932630" cy="93263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/>
          <p:nvPr/>
        </p:nvGrpSpPr>
        <p:grpSpPr>
          <a:xfrm>
            <a:off x="0" y="6301746"/>
            <a:ext cx="9144000" cy="558580"/>
            <a:chOff x="0" y="6301746"/>
            <a:chExt cx="9144000" cy="558580"/>
          </a:xfrm>
        </p:grpSpPr>
        <p:pic>
          <p:nvPicPr>
            <p:cNvPr id="17" name="Picture 16" descr="ppt background 1.bmp"/>
            <p:cNvPicPr>
              <a:picLocks noChangeAspect="1"/>
            </p:cNvPicPr>
            <p:nvPr userDrawn="1"/>
          </p:nvPicPr>
          <p:blipFill>
            <a:blip r:embed="rId13" cstate="print"/>
            <a:srcRect t="90932"/>
            <a:stretch>
              <a:fillRect/>
            </a:stretch>
          </p:blipFill>
          <p:spPr>
            <a:xfrm>
              <a:off x="0" y="6301746"/>
              <a:ext cx="9144000" cy="558580"/>
            </a:xfrm>
            <a:prstGeom prst="rect">
              <a:avLst/>
            </a:prstGeom>
          </p:spPr>
        </p:pic>
        <p:sp>
          <p:nvSpPr>
            <p:cNvPr id="19" name="Line 10"/>
            <p:cNvSpPr>
              <a:spLocks noChangeShapeType="1"/>
            </p:cNvSpPr>
            <p:nvPr userDrawn="1"/>
          </p:nvSpPr>
          <p:spPr bwMode="auto">
            <a:xfrm>
              <a:off x="0" y="6309360"/>
              <a:ext cx="9144000" cy="0"/>
            </a:xfrm>
            <a:prstGeom prst="line">
              <a:avLst/>
            </a:prstGeom>
            <a:noFill/>
            <a:ln w="76200">
              <a:solidFill>
                <a:srgbClr val="BF0F0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762000"/>
          </a:xfrm>
          <a:prstGeom prst="rect">
            <a:avLst/>
          </a:prstGeom>
        </p:spPr>
        <p:txBody>
          <a:bodyPr vert="horz" lIns="0" rIns="0" bIns="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7068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28900" y="6356350"/>
            <a:ext cx="38862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4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772400" y="6416675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400" b="1">
                <a:solidFill>
                  <a:schemeClr val="bg1"/>
                </a:solidFill>
              </a:defRPr>
            </a:lvl1pPr>
          </a:lstStyle>
          <a:p>
            <a:fld id="{FB1B5769-9C15-4D9F-A51D-8C5164A2A83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pic>
        <p:nvPicPr>
          <p:cNvPr id="14" name="Picture 13" descr="dot dot logo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211370" y="0"/>
            <a:ext cx="932630" cy="93263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FMCSA-header_b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0"/>
            <a:ext cx="91440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12788" y="5338763"/>
            <a:ext cx="1976437" cy="7254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600" dirty="0">
              <a:solidFill>
                <a:srgbClr val="006699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607050" y="5432425"/>
            <a:ext cx="1439863" cy="5381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600" dirty="0">
              <a:solidFill>
                <a:srgbClr val="006699"/>
              </a:solidFill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76200" y="6457950"/>
            <a:ext cx="42672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rgbClr val="003366"/>
                </a:solidFill>
              </a:rPr>
              <a:t>U.S. Department of Transportation</a:t>
            </a: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0" y="1066800"/>
            <a:ext cx="9144000" cy="152400"/>
          </a:xfrm>
          <a:prstGeom prst="rect">
            <a:avLst/>
          </a:prstGeom>
          <a:solidFill>
            <a:srgbClr val="000066"/>
          </a:solidFill>
          <a:ln w="9525" algn="ctr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600" dirty="0">
              <a:solidFill>
                <a:srgbClr val="006699"/>
              </a:solidFill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white">
          <a:xfrm>
            <a:off x="68263" y="304800"/>
            <a:ext cx="1841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sz="2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-12700" y="6337300"/>
            <a:ext cx="9156700" cy="19050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600" dirty="0">
              <a:solidFill>
                <a:srgbClr val="006699"/>
              </a:solidFill>
            </a:endParaRPr>
          </a:p>
        </p:txBody>
      </p:sp>
      <p:sp>
        <p:nvSpPr>
          <p:cNvPr id="1033" name="Rectangle 5"/>
          <p:cNvSpPr>
            <a:spLocks noGrp="1" noChangeArrowheads="1"/>
          </p:cNvSpPr>
          <p:nvPr>
            <p:ph type="body" idx="1"/>
          </p:nvPr>
        </p:nvSpPr>
        <p:spPr bwMode="gray">
          <a:xfrm>
            <a:off x="322263" y="849313"/>
            <a:ext cx="8575675" cy="5322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65924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Font typeface="Arial" charset="0"/>
        <a:buChar char="►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4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F5F5F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5F5F5F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5F5F5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5F5F5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5F5F5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5F5F5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6176" y="1371600"/>
            <a:ext cx="7851648" cy="27432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Pilot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on NAFTA Long-Haul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Trucking Provisions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343400"/>
            <a:ext cx="7854696" cy="1447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Report to MCSAC Subcommittee</a:t>
            </a:r>
          </a:p>
          <a:p>
            <a:pPr algn="ctr"/>
            <a:r>
              <a:rPr lang="en-US" dirty="0" smtClean="0"/>
              <a:t>August 27, 2012</a:t>
            </a:r>
            <a:endParaRPr lang="en-US" dirty="0"/>
          </a:p>
        </p:txBody>
      </p:sp>
      <p:sp>
        <p:nvSpPr>
          <p:cNvPr id="4" name="Footer Placeholder 1"/>
          <p:cNvSpPr>
            <a:spLocks noGrp="1"/>
          </p:cNvSpPr>
          <p:nvPr/>
        </p:nvSpPr>
        <p:spPr>
          <a:xfrm>
            <a:off x="2628900" y="6324600"/>
            <a:ext cx="38862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4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Federal Motor Carrier Safety Administration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Task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Times New Roman"/>
              </a:rPr>
              <a:t>Assess the safety record of participating Mexico-domiciled motor carriers; </a:t>
            </a:r>
            <a:endParaRPr lang="en-US" sz="2800" dirty="0" smtClean="0">
              <a:latin typeface="Times New Roman"/>
            </a:endParaRPr>
          </a:p>
          <a:p>
            <a:r>
              <a:rPr lang="en-US" sz="2800" dirty="0" smtClean="0">
                <a:latin typeface="Times New Roman"/>
              </a:rPr>
              <a:t>For </a:t>
            </a:r>
            <a:r>
              <a:rPr lang="en-US" sz="2800" dirty="0">
                <a:latin typeface="Times New Roman"/>
              </a:rPr>
              <a:t>the duration of the pilot program, continue to advise FMCSA concerning designated tasks related to the program; </a:t>
            </a:r>
            <a:r>
              <a:rPr lang="en-US" sz="2800" dirty="0" smtClean="0">
                <a:latin typeface="Times New Roman"/>
              </a:rPr>
              <a:t>and</a:t>
            </a:r>
          </a:p>
          <a:p>
            <a:r>
              <a:rPr lang="en-US" sz="2800" dirty="0" smtClean="0">
                <a:latin typeface="Times New Roman"/>
              </a:rPr>
              <a:t>Issue </a:t>
            </a:r>
            <a:r>
              <a:rPr lang="en-US" sz="2800" dirty="0">
                <a:latin typeface="Times New Roman"/>
              </a:rPr>
              <a:t>a final report addressing whether FMCSA conducted the pilot program in a manner consistent with the objectives outlined in its Federal Register Notice.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20E-BDED-49AE-BE18-842ED8204DB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93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762000"/>
          </a:xfrm>
        </p:spPr>
        <p:txBody>
          <a:bodyPr/>
          <a:lstStyle/>
          <a:p>
            <a:pPr algn="ctr"/>
            <a:r>
              <a:rPr lang="en-US" dirty="0" smtClean="0"/>
              <a:t>Applicants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1"/>
            <a:ext cx="8229600" cy="3962399"/>
          </a:xfrm>
        </p:spPr>
        <p:txBody>
          <a:bodyPr/>
          <a:lstStyle/>
          <a:p>
            <a:r>
              <a:rPr lang="en-US" dirty="0" smtClean="0"/>
              <a:t>32 total applicants</a:t>
            </a:r>
          </a:p>
          <a:p>
            <a:pPr marL="0" indent="0">
              <a:buNone/>
            </a:pPr>
            <a:endParaRPr lang="en-US" sz="2400" dirty="0" smtClean="0"/>
          </a:p>
          <a:p>
            <a:pPr lvl="1"/>
            <a:r>
              <a:rPr lang="en-US" sz="2400" dirty="0" smtClean="0"/>
              <a:t>6 granted operating authority</a:t>
            </a:r>
          </a:p>
          <a:p>
            <a:pPr lvl="1"/>
            <a:r>
              <a:rPr lang="en-US" sz="2400" dirty="0" smtClean="0"/>
              <a:t>5 completed PASA</a:t>
            </a:r>
          </a:p>
          <a:p>
            <a:pPr lvl="1"/>
            <a:r>
              <a:rPr lang="en-US" sz="2400" dirty="0" smtClean="0"/>
              <a:t>3 undergoing PASA</a:t>
            </a:r>
          </a:p>
          <a:p>
            <a:pPr lvl="1"/>
            <a:r>
              <a:rPr lang="en-US" sz="2400" dirty="0" smtClean="0"/>
              <a:t>2 </a:t>
            </a:r>
            <a:r>
              <a:rPr lang="en-US" sz="2400" dirty="0"/>
              <a:t>incomplete applications</a:t>
            </a:r>
          </a:p>
          <a:p>
            <a:pPr lvl="1"/>
            <a:r>
              <a:rPr lang="en-US" sz="2400" dirty="0" smtClean="0"/>
              <a:t>16 withdrawn/dismissed</a:t>
            </a:r>
            <a:endParaRPr lang="en-US" sz="2400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20E-BDED-49AE-BE18-842ED8204DB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1"/>
          <p:cNvSpPr>
            <a:spLocks noGrp="1"/>
          </p:cNvSpPr>
          <p:nvPr/>
        </p:nvSpPr>
        <p:spPr>
          <a:xfrm>
            <a:off x="2628900" y="6324600"/>
            <a:ext cx="38862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4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Federal Motor Carrier Safety Administration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62000"/>
          </a:xfrm>
        </p:spPr>
        <p:txBody>
          <a:bodyPr/>
          <a:lstStyle/>
          <a:p>
            <a:pPr algn="ctr"/>
            <a:r>
              <a:rPr lang="en-US" dirty="0" smtClean="0"/>
              <a:t>Active Operating Authority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7952204"/>
              </p:ext>
            </p:extLst>
          </p:nvPr>
        </p:nvGraphicFramePr>
        <p:xfrm>
          <a:off x="381000" y="2286000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4495800"/>
                <a:gridCol w="12192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DOT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#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Carrier Name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Result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PASA Location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555188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Transportes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Olympic de Mexico SA de CV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Passed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Mexico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677516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Moises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Alvarez Perez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Passed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952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Mexico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9525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2194257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Baja Express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Transportes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 SA de CV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Passed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Mexico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2208377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Transportes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Del Valle de Guadalupe SA de CV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Passed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U.S.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1052546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Servicios Refrigerados Internacionales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SA de CV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Passed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U.S.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710491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Higienicos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y Desechables del </a:t>
                      </a:r>
                      <a:r>
                        <a:rPr lang="es-ES" sz="18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Bajio</a:t>
                      </a:r>
                      <a:r>
                        <a:rPr lang="es-E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SA de CV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Passed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U.S.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20E-BDED-49AE-BE18-842ED8204DB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1"/>
          <p:cNvSpPr>
            <a:spLocks noGrp="1"/>
          </p:cNvSpPr>
          <p:nvPr/>
        </p:nvSpPr>
        <p:spPr>
          <a:xfrm>
            <a:off x="2628900" y="6324600"/>
            <a:ext cx="38862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4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Federal Motor Carrier Safety Administration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Dismissed/Withdrawn Applications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533400" y="2133600"/>
            <a:ext cx="7924800" cy="36877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16 applications </a:t>
            </a:r>
          </a:p>
          <a:p>
            <a:pPr lvl="1"/>
            <a:r>
              <a:rPr lang="en-US" dirty="0" smtClean="0"/>
              <a:t>4 dismissed </a:t>
            </a:r>
          </a:p>
          <a:p>
            <a:pPr lvl="2"/>
            <a:r>
              <a:rPr lang="en-US" dirty="0" smtClean="0"/>
              <a:t>2 Failed Safety Vetting</a:t>
            </a:r>
          </a:p>
          <a:p>
            <a:pPr lvl="2"/>
            <a:r>
              <a:rPr lang="en-US" dirty="0" smtClean="0"/>
              <a:t>2 Failed Security Vetting</a:t>
            </a:r>
          </a:p>
          <a:p>
            <a:pPr lvl="1"/>
            <a:r>
              <a:rPr lang="en-US" dirty="0" smtClean="0"/>
              <a:t>6 pending notification of dismissal</a:t>
            </a:r>
          </a:p>
          <a:p>
            <a:pPr lvl="2"/>
            <a:r>
              <a:rPr lang="en-US" dirty="0" smtClean="0"/>
              <a:t>Failed Safety Vetting</a:t>
            </a:r>
          </a:p>
          <a:p>
            <a:pPr lvl="1"/>
            <a:r>
              <a:rPr lang="en-US" dirty="0" smtClean="0"/>
              <a:t>4 withdrawn</a:t>
            </a:r>
          </a:p>
          <a:p>
            <a:pPr lvl="2"/>
            <a:r>
              <a:rPr lang="en-US" dirty="0" smtClean="0"/>
              <a:t>No longer interested, Filed wrong OP form </a:t>
            </a:r>
          </a:p>
          <a:p>
            <a:pPr lvl="1"/>
            <a:r>
              <a:rPr lang="en-US" dirty="0" smtClean="0"/>
              <a:t>2 pending notification of withdrawal</a:t>
            </a:r>
          </a:p>
          <a:p>
            <a:pPr lvl="2"/>
            <a:r>
              <a:rPr lang="en-US" dirty="0" smtClean="0"/>
              <a:t>No longer interested, Filed wrong OP form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20E-BDED-49AE-BE18-842ED8204DB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1"/>
          <p:cNvSpPr>
            <a:spLocks noGrp="1"/>
          </p:cNvSpPr>
          <p:nvPr/>
        </p:nvSpPr>
        <p:spPr>
          <a:xfrm>
            <a:off x="2628900" y="6324600"/>
            <a:ext cx="38862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4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Federal Motor Carrier Safety Administration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59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334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Crossings Activities*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799"/>
            <a:ext cx="8229600" cy="4724401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6 Vehicles/7 Drivers</a:t>
            </a:r>
          </a:p>
          <a:p>
            <a:r>
              <a:rPr lang="en-US" sz="2800" dirty="0" smtClean="0"/>
              <a:t>112 Crossings</a:t>
            </a:r>
          </a:p>
          <a:p>
            <a:pPr lvl="1"/>
            <a:r>
              <a:rPr lang="en-US" sz="2400" dirty="0" smtClean="0"/>
              <a:t>48 CZ</a:t>
            </a:r>
          </a:p>
          <a:p>
            <a:pPr lvl="1"/>
            <a:r>
              <a:rPr lang="en-US" sz="2400" dirty="0" smtClean="0"/>
              <a:t>64 Non-CZ</a:t>
            </a:r>
          </a:p>
          <a:p>
            <a:r>
              <a:rPr lang="en-US" sz="2800" dirty="0" smtClean="0"/>
              <a:t>Miles </a:t>
            </a:r>
            <a:r>
              <a:rPr lang="en-US" sz="2800" dirty="0"/>
              <a:t>traveled in US </a:t>
            </a:r>
            <a:r>
              <a:rPr lang="en-US" sz="2800" dirty="0" smtClean="0"/>
              <a:t>67,355</a:t>
            </a:r>
          </a:p>
          <a:p>
            <a:pPr lvl="1"/>
            <a:r>
              <a:rPr lang="en-US" sz="2000" dirty="0" smtClean="0"/>
              <a:t>38,156 </a:t>
            </a:r>
            <a:r>
              <a:rPr lang="en-US" sz="2000" dirty="0"/>
              <a:t>Southern Border States (CA and TX </a:t>
            </a:r>
            <a:r>
              <a:rPr lang="en-US" sz="2000" dirty="0" smtClean="0"/>
              <a:t>only)</a:t>
            </a:r>
          </a:p>
          <a:p>
            <a:pPr lvl="1"/>
            <a:r>
              <a:rPr lang="en-US" sz="2000" dirty="0" smtClean="0"/>
              <a:t>29,199 </a:t>
            </a:r>
            <a:r>
              <a:rPr lang="en-US" sz="2000" dirty="0"/>
              <a:t>Non-Border </a:t>
            </a:r>
            <a:r>
              <a:rPr lang="en-US" sz="2000" dirty="0" smtClean="0"/>
              <a:t>States</a:t>
            </a:r>
          </a:p>
          <a:p>
            <a:r>
              <a:rPr lang="en-US" sz="2800" dirty="0" smtClean="0"/>
              <a:t>Crossing Locations</a:t>
            </a:r>
          </a:p>
          <a:p>
            <a:pPr lvl="1"/>
            <a:endParaRPr lang="en-US" sz="2400" dirty="0" smtClean="0"/>
          </a:p>
          <a:p>
            <a:pPr marL="5715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20E-BDED-49AE-BE18-842ED8204DB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248124"/>
              </p:ext>
            </p:extLst>
          </p:nvPr>
        </p:nvGraphicFramePr>
        <p:xfrm>
          <a:off x="3810000" y="4419600"/>
          <a:ext cx="3886200" cy="16763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6366"/>
                <a:gridCol w="1249834"/>
              </a:tblGrid>
              <a:tr h="34550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Eagle Pass, TX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 smtClean="0">
                          <a:effectLst/>
                        </a:rPr>
                        <a:t>18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332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Laredo WTB, TX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332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Otay</a:t>
                      </a:r>
                      <a:r>
                        <a:rPr lang="en-US" sz="1100" u="none" strike="noStrike" dirty="0">
                          <a:effectLst/>
                        </a:rPr>
                        <a:t> Mesa, CA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332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Tecate</a:t>
                      </a:r>
                      <a:r>
                        <a:rPr lang="en-US" sz="1100" u="none" strike="noStrike" dirty="0">
                          <a:effectLst/>
                        </a:rPr>
                        <a:t>, CA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33272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Calexico, CA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</a:tbl>
          </a:graphicData>
        </a:graphic>
      </p:graphicFrame>
      <p:sp>
        <p:nvSpPr>
          <p:cNvPr id="6" name="Footer Placeholder 1"/>
          <p:cNvSpPr>
            <a:spLocks noGrp="1"/>
          </p:cNvSpPr>
          <p:nvPr/>
        </p:nvSpPr>
        <p:spPr>
          <a:xfrm>
            <a:off x="2628900" y="6324600"/>
            <a:ext cx="38862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4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Federal Motor Carrier Safety Administration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20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85800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Crossings &amp; Inspections*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27692"/>
              </p:ext>
            </p:extLst>
          </p:nvPr>
        </p:nvGraphicFramePr>
        <p:xfrm>
          <a:off x="152400" y="1905001"/>
          <a:ext cx="8822753" cy="3270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31754"/>
                <a:gridCol w="854646"/>
                <a:gridCol w="897954"/>
                <a:gridCol w="1143000"/>
                <a:gridCol w="1295399"/>
              </a:tblGrid>
              <a:tr h="65411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Carrier Name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No. of Trucks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No.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of Drivers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*No.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of Crossings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*No. of Inspections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373778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Transportes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Olympic de Mexico S de RL de CV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26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27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</a:tr>
              <a:tr h="373778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Moises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Alvarez Perez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</a:tr>
              <a:tr h="37377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Baja Express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Transportes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SA de CV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42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40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</a:tr>
              <a:tr h="373778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Transportes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Del Valle de Guadalupe SA de CV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40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41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</a:tr>
              <a:tr h="373778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Servicios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Refrigerados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Internacionales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SA de CV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</a:tr>
              <a:tr h="3737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Higienicos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y </a:t>
                      </a:r>
                      <a:r>
                        <a:rPr lang="en-US" b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Desechables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Del </a:t>
                      </a:r>
                      <a:r>
                        <a:rPr lang="en-US" b="0" baseline="0" dirty="0" err="1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Bajio</a:t>
                      </a:r>
                      <a:r>
                        <a:rPr lang="en-US" b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SA de CV</a:t>
                      </a:r>
                      <a:endParaRPr lang="en-US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</a:tr>
              <a:tr h="3737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TOTALS</a:t>
                      </a:r>
                      <a:endParaRPr lang="en-US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112</a:t>
                      </a:r>
                      <a:endParaRPr lang="en-US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111</a:t>
                      </a:r>
                      <a:endParaRPr lang="en-US" b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anchor="b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63843"/>
            <a:ext cx="2133600" cy="257631"/>
          </a:xfrm>
        </p:spPr>
        <p:txBody>
          <a:bodyPr/>
          <a:lstStyle/>
          <a:p>
            <a:fld id="{A291820E-BDED-49AE-BE18-842ED8204DB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19800"/>
            <a:ext cx="5867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+mj-lt"/>
              </a:rPr>
              <a:t>*Crossing &amp; inspection data is current through August 12, 2012</a:t>
            </a:r>
            <a:endParaRPr lang="en-US" sz="800" dirty="0">
              <a:latin typeface="+mj-lt"/>
            </a:endParaRPr>
          </a:p>
        </p:txBody>
      </p:sp>
      <p:sp>
        <p:nvSpPr>
          <p:cNvPr id="7" name="Footer Placeholder 1"/>
          <p:cNvSpPr>
            <a:spLocks noGrp="1"/>
          </p:cNvSpPr>
          <p:nvPr/>
        </p:nvSpPr>
        <p:spPr>
          <a:xfrm>
            <a:off x="2628900" y="6324600"/>
            <a:ext cx="38862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4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Federal Motor Carrier Safety Administration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Miles Traveled**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8190874"/>
              </p:ext>
            </p:extLst>
          </p:nvPr>
        </p:nvGraphicFramePr>
        <p:xfrm>
          <a:off x="152400" y="1828800"/>
          <a:ext cx="88392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20E-BDED-49AE-BE18-842ED8204DB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6019800"/>
            <a:ext cx="5867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**</a:t>
            </a:r>
            <a:r>
              <a:rPr lang="en-US" sz="800" dirty="0" smtClean="0">
                <a:latin typeface="+mj-lt"/>
              </a:rPr>
              <a:t>Miles traveled &amp; miles traveled by State data is current through August 12, 2012</a:t>
            </a:r>
            <a:endParaRPr lang="en-US" sz="800" dirty="0">
              <a:latin typeface="+mj-lt"/>
            </a:endParaRPr>
          </a:p>
        </p:txBody>
      </p:sp>
      <p:sp>
        <p:nvSpPr>
          <p:cNvPr id="6" name="Footer Placeholder 1"/>
          <p:cNvSpPr>
            <a:spLocks noGrp="1"/>
          </p:cNvSpPr>
          <p:nvPr/>
        </p:nvSpPr>
        <p:spPr>
          <a:xfrm>
            <a:off x="2628900" y="6324600"/>
            <a:ext cx="38862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4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Federal Motor Carrier Safety Administration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pPr algn="ctr"/>
            <a:r>
              <a:rPr lang="en-US" dirty="0" smtClean="0"/>
              <a:t>Miles Traveled by State**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2342641"/>
              </p:ext>
            </p:extLst>
          </p:nvPr>
        </p:nvGraphicFramePr>
        <p:xfrm>
          <a:off x="381000" y="2057400"/>
          <a:ext cx="76962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20E-BDED-49AE-BE18-842ED8204DB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1"/>
          <p:cNvSpPr>
            <a:spLocks noGrp="1"/>
          </p:cNvSpPr>
          <p:nvPr/>
        </p:nvSpPr>
        <p:spPr>
          <a:xfrm>
            <a:off x="2628900" y="6324600"/>
            <a:ext cx="38862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4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Federal Motor Carrier Safety Administration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-DQ-Programs it conference 081406_1">
  <a:themeElements>
    <a:clrScheme name="1_-DQ-Programs it conference 081406_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-DQ-Programs it conference 081406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66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669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-DQ-Programs it conference 081406_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-DQ-Programs it conference 081406_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-DQ-Programs it conference 081406_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-DQ-Programs it conference 081406_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-DQ-Programs it conference 081406_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-DQ-Programs it conference 081406_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-DQ-Programs it conference 081406_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-DQ-Programs it conference 081406_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-DQ-Programs it conference 081406_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-DQ-Programs it conference 081406_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-DQ-Programs it conference 081406_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-DQ-Programs it conference 081406_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Preferred slide for presentations</Template>
  <TotalTime>1725</TotalTime>
  <Words>504</Words>
  <Application>Microsoft Office PowerPoint</Application>
  <PresentationFormat>On-screen Show (4:3)</PresentationFormat>
  <Paragraphs>149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Flow</vt:lpstr>
      <vt:lpstr>1_-DQ-Programs it conference 081406_1</vt:lpstr>
      <vt:lpstr>  Pilot Program on NAFTA Long-Haul Trucking Provisions</vt:lpstr>
      <vt:lpstr>Task Statement</vt:lpstr>
      <vt:lpstr>Applicants</vt:lpstr>
      <vt:lpstr>Active Operating Authority</vt:lpstr>
      <vt:lpstr>Dismissed/Withdrawn Applications</vt:lpstr>
      <vt:lpstr>Crossings Activities*</vt:lpstr>
      <vt:lpstr>Crossings &amp; Inspections*</vt:lpstr>
      <vt:lpstr>Miles Traveled**</vt:lpstr>
      <vt:lpstr>Miles Traveled by State**</vt:lpstr>
    </vt:vector>
  </TitlesOfParts>
  <Company>FMCSA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Pilot Program on NAFTA Long-Haul Trucking Provisions</dc:title>
  <dc:creator>marcelo.perez</dc:creator>
  <cp:lastModifiedBy>william.quade</cp:lastModifiedBy>
  <cp:revision>176</cp:revision>
  <dcterms:created xsi:type="dcterms:W3CDTF">2011-11-30T15:43:32Z</dcterms:created>
  <dcterms:modified xsi:type="dcterms:W3CDTF">2012-08-24T21:24:12Z</dcterms:modified>
</cp:coreProperties>
</file>