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72" r:id="rId2"/>
  </p:sldMasterIdLst>
  <p:notesMasterIdLst>
    <p:notesMasterId r:id="rId17"/>
  </p:notesMasterIdLst>
  <p:sldIdLst>
    <p:sldId id="256" r:id="rId3"/>
    <p:sldId id="289" r:id="rId4"/>
    <p:sldId id="267" r:id="rId5"/>
    <p:sldId id="268" r:id="rId6"/>
    <p:sldId id="288" r:id="rId7"/>
    <p:sldId id="283" r:id="rId8"/>
    <p:sldId id="278" r:id="rId9"/>
    <p:sldId id="280" r:id="rId10"/>
    <p:sldId id="281" r:id="rId11"/>
    <p:sldId id="290" r:id="rId12"/>
    <p:sldId id="293" r:id="rId13"/>
    <p:sldId id="291" r:id="rId14"/>
    <p:sldId id="292" r:id="rId15"/>
    <p:sldId id="294" r:id="rId16"/>
  </p:sldIdLst>
  <p:sldSz cx="9144000" cy="6858000" type="screen4x3"/>
  <p:notesSz cx="7045325" cy="9345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84F5381-3EF0-4851-B59D-BF79A9A043C8}">
          <p14:sldIdLst>
            <p14:sldId id="256"/>
            <p14:sldId id="289"/>
            <p14:sldId id="267"/>
            <p14:sldId id="268"/>
            <p14:sldId id="288"/>
            <p14:sldId id="283"/>
            <p14:sldId id="278"/>
            <p14:sldId id="280"/>
            <p14:sldId id="281"/>
            <p14:sldId id="290"/>
            <p14:sldId id="293"/>
            <p14:sldId id="291"/>
            <p14:sldId id="292"/>
            <p14:sldId id="294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heresa Rowlett" initials="TMR" lastIdx="4" clrIdx="0"/>
  <p:cmAuthor id="1" name="Anna J Amos" initials="AJ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88943" autoAdjust="0"/>
  </p:normalViewPr>
  <p:slideViewPr>
    <p:cSldViewPr>
      <p:cViewPr varScale="1">
        <p:scale>
          <a:sx n="69" d="100"/>
          <a:sy n="69" d="100"/>
        </p:scale>
        <p:origin x="-11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16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52763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90975" y="0"/>
            <a:ext cx="3052763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7450" y="701675"/>
            <a:ext cx="4670425" cy="35036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4850" y="4438650"/>
            <a:ext cx="5635625" cy="420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77300"/>
            <a:ext cx="3052763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90975" y="8877300"/>
            <a:ext cx="3052763" cy="46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08D45F-0B67-46CD-B219-605F083241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0712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08D45F-0B67-46CD-B219-605F0832418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08D45F-0B67-46CD-B219-605F08324183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08D45F-0B67-46CD-B219-605F08324183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4 dismissed</a:t>
            </a:r>
            <a:r>
              <a:rPr lang="en-US" baseline="0" dirty="0" smtClean="0"/>
              <a:t> (Maria Isabel </a:t>
            </a:r>
            <a:r>
              <a:rPr lang="en-US" baseline="0" dirty="0" err="1" smtClean="0"/>
              <a:t>Mendival</a:t>
            </a:r>
            <a:r>
              <a:rPr lang="en-US" baseline="0" dirty="0" smtClean="0"/>
              <a:t> &amp; </a:t>
            </a:r>
            <a:r>
              <a:rPr lang="en-US" baseline="0" dirty="0" err="1" smtClean="0"/>
              <a:t>Libre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Comercio</a:t>
            </a:r>
            <a:r>
              <a:rPr lang="en-US" baseline="0" dirty="0" smtClean="0"/>
              <a:t> – Safety) (</a:t>
            </a:r>
            <a:r>
              <a:rPr lang="en-US" baseline="0" dirty="0" err="1" smtClean="0"/>
              <a:t>Angulo</a:t>
            </a:r>
            <a:r>
              <a:rPr lang="en-US" baseline="0" dirty="0" smtClean="0"/>
              <a:t> &amp; Smith </a:t>
            </a:r>
            <a:r>
              <a:rPr lang="en-US" baseline="0" dirty="0" err="1" smtClean="0"/>
              <a:t>Sarabia</a:t>
            </a:r>
            <a:r>
              <a:rPr lang="en-US" baseline="0" dirty="0" smtClean="0"/>
              <a:t> – Security)</a:t>
            </a:r>
          </a:p>
          <a:p>
            <a:r>
              <a:rPr lang="en-US" baseline="0" dirty="0" smtClean="0"/>
              <a:t>6 pending dismissal (</a:t>
            </a:r>
            <a:r>
              <a:rPr lang="en-US" baseline="0" dirty="0" err="1" smtClean="0"/>
              <a:t>Gamez</a:t>
            </a:r>
            <a:r>
              <a:rPr lang="en-US" baseline="0" dirty="0" smtClean="0"/>
              <a:t>, Hernandez, Y&amp;R, MOR, </a:t>
            </a:r>
            <a:r>
              <a:rPr lang="en-US" baseline="0" dirty="0" err="1" smtClean="0"/>
              <a:t>MediMexico</a:t>
            </a:r>
            <a:r>
              <a:rPr lang="en-US" baseline="0" dirty="0" smtClean="0"/>
              <a:t>, &amp; Figueroa Robles)</a:t>
            </a:r>
          </a:p>
          <a:p>
            <a:r>
              <a:rPr lang="en-US" baseline="0" dirty="0" smtClean="0"/>
              <a:t>4 withdrawn (Trinity, Arizona, Aguirre Ramos, &amp; Nature Flavor)</a:t>
            </a:r>
          </a:p>
          <a:p>
            <a:r>
              <a:rPr lang="en-US" baseline="0" dirty="0" smtClean="0"/>
              <a:t>2 pending withdrawal </a:t>
            </a:r>
            <a:r>
              <a:rPr lang="en-US" baseline="0" smtClean="0"/>
              <a:t>(Montoya &amp; </a:t>
            </a:r>
            <a:r>
              <a:rPr lang="en-US" baseline="0" dirty="0" smtClean="0"/>
              <a:t>Flores)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08D45F-0B67-46CD-B219-605F08324183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08D45F-0B67-46CD-B219-605F08324183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08D45F-0B67-46CD-B219-605F08324183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08D45F-0B67-46CD-B219-605F0832418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0195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 dirty="0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1C49D-7968-46B6-BCE8-ACC50C6E83A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6"/>
          <p:cNvGrpSpPr/>
          <p:nvPr/>
        </p:nvGrpSpPr>
        <p:grpSpPr>
          <a:xfrm>
            <a:off x="0" y="6299420"/>
            <a:ext cx="9144000" cy="558580"/>
            <a:chOff x="0" y="6301746"/>
            <a:chExt cx="9144000" cy="558580"/>
          </a:xfrm>
        </p:grpSpPr>
        <p:pic>
          <p:nvPicPr>
            <p:cNvPr id="8" name="Picture 7" descr="ppt background 1.bmp"/>
            <p:cNvPicPr>
              <a:picLocks noChangeAspect="1"/>
            </p:cNvPicPr>
            <p:nvPr userDrawn="1"/>
          </p:nvPicPr>
          <p:blipFill>
            <a:blip r:embed="rId2" cstate="print"/>
            <a:srcRect t="90932"/>
            <a:stretch>
              <a:fillRect/>
            </a:stretch>
          </p:blipFill>
          <p:spPr>
            <a:xfrm>
              <a:off x="0" y="6301746"/>
              <a:ext cx="9144000" cy="558580"/>
            </a:xfrm>
            <a:prstGeom prst="rect">
              <a:avLst/>
            </a:prstGeom>
          </p:spPr>
        </p:pic>
        <p:sp>
          <p:nvSpPr>
            <p:cNvPr id="10" name="Line 10"/>
            <p:cNvSpPr>
              <a:spLocks noChangeShapeType="1"/>
            </p:cNvSpPr>
            <p:nvPr userDrawn="1"/>
          </p:nvSpPr>
          <p:spPr bwMode="auto">
            <a:xfrm>
              <a:off x="0" y="6309360"/>
              <a:ext cx="9144000" cy="0"/>
            </a:xfrm>
            <a:prstGeom prst="line">
              <a:avLst/>
            </a:prstGeom>
            <a:noFill/>
            <a:ln w="76200">
              <a:solidFill>
                <a:srgbClr val="BF0F0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</p:grpSp>
      <p:pic>
        <p:nvPicPr>
          <p:cNvPr id="11" name="Picture 10" descr="dot dot 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11370" y="0"/>
            <a:ext cx="932630" cy="93263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CC0C3F-3FC2-42C6-9657-889744A805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A49CA-4D8A-4A41-AA3A-8E557036BBF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890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839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977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2263" y="849313"/>
            <a:ext cx="4211637" cy="53228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849313"/>
            <a:ext cx="4211638" cy="53228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8123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48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8306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3285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92162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6301746"/>
            <a:ext cx="9144000" cy="558580"/>
            <a:chOff x="0" y="6301746"/>
            <a:chExt cx="9144000" cy="558580"/>
          </a:xfrm>
        </p:grpSpPr>
        <p:pic>
          <p:nvPicPr>
            <p:cNvPr id="8" name="Picture 7" descr="ppt background 1.bmp"/>
            <p:cNvPicPr>
              <a:picLocks noChangeAspect="1"/>
            </p:cNvPicPr>
            <p:nvPr userDrawn="1"/>
          </p:nvPicPr>
          <p:blipFill>
            <a:blip r:embed="rId2" cstate="print"/>
            <a:srcRect t="90932"/>
            <a:stretch>
              <a:fillRect/>
            </a:stretch>
          </p:blipFill>
          <p:spPr>
            <a:xfrm>
              <a:off x="0" y="6301746"/>
              <a:ext cx="9144000" cy="558580"/>
            </a:xfrm>
            <a:prstGeom prst="rect">
              <a:avLst/>
            </a:prstGeom>
          </p:spPr>
        </p:pic>
        <p:sp>
          <p:nvSpPr>
            <p:cNvPr id="9" name="Line 10"/>
            <p:cNvSpPr>
              <a:spLocks noChangeShapeType="1"/>
            </p:cNvSpPr>
            <p:nvPr userDrawn="1"/>
          </p:nvSpPr>
          <p:spPr bwMode="auto">
            <a:xfrm>
              <a:off x="0" y="6309360"/>
              <a:ext cx="9144000" cy="0"/>
            </a:xfrm>
            <a:prstGeom prst="line">
              <a:avLst/>
            </a:prstGeom>
            <a:noFill/>
            <a:ln w="76200">
              <a:solidFill>
                <a:srgbClr val="BF0F0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>
              <a:buClr>
                <a:schemeClr val="accent2"/>
              </a:buClr>
              <a:defRPr/>
            </a:lvl2pPr>
            <a:lvl3pPr>
              <a:buClr>
                <a:schemeClr val="tx2"/>
              </a:buClr>
              <a:defRPr/>
            </a:lvl3pPr>
            <a:lvl4pPr>
              <a:buClr>
                <a:schemeClr val="accent6"/>
              </a:buClr>
              <a:defRPr/>
            </a:lvl4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820E-BDED-49AE-BE18-842ED8204D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80361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911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54813" y="274638"/>
            <a:ext cx="2143125" cy="589756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2263" y="274638"/>
            <a:ext cx="6280150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055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2263" y="849313"/>
            <a:ext cx="4211637" cy="53228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86300" y="849313"/>
            <a:ext cx="4211638" cy="25844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86300" y="3586163"/>
            <a:ext cx="4211638" cy="258603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134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22263" y="849313"/>
            <a:ext cx="4211637" cy="53228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849313"/>
            <a:ext cx="4211638" cy="53228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9317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22263" y="274638"/>
            <a:ext cx="8575675" cy="58975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1480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22263" y="849313"/>
            <a:ext cx="8575675" cy="5322887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23681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6301746"/>
            <a:ext cx="9144000" cy="558580"/>
            <a:chOff x="0" y="6301746"/>
            <a:chExt cx="9144000" cy="558580"/>
          </a:xfrm>
        </p:grpSpPr>
        <p:pic>
          <p:nvPicPr>
            <p:cNvPr id="8" name="Picture 7" descr="ppt background 1.bmp"/>
            <p:cNvPicPr>
              <a:picLocks noChangeAspect="1"/>
            </p:cNvPicPr>
            <p:nvPr userDrawn="1"/>
          </p:nvPicPr>
          <p:blipFill>
            <a:blip r:embed="rId2" cstate="print"/>
            <a:srcRect t="90932"/>
            <a:stretch>
              <a:fillRect/>
            </a:stretch>
          </p:blipFill>
          <p:spPr>
            <a:xfrm>
              <a:off x="0" y="6301746"/>
              <a:ext cx="9144000" cy="558580"/>
            </a:xfrm>
            <a:prstGeom prst="rect">
              <a:avLst/>
            </a:prstGeom>
          </p:spPr>
        </p:pic>
        <p:sp>
          <p:nvSpPr>
            <p:cNvPr id="9" name="Line 10"/>
            <p:cNvSpPr>
              <a:spLocks noChangeShapeType="1"/>
            </p:cNvSpPr>
            <p:nvPr userDrawn="1"/>
          </p:nvSpPr>
          <p:spPr bwMode="auto">
            <a:xfrm>
              <a:off x="0" y="6309360"/>
              <a:ext cx="9144000" cy="0"/>
            </a:xfrm>
            <a:prstGeom prst="line">
              <a:avLst/>
            </a:prstGeom>
            <a:noFill/>
            <a:ln w="76200">
              <a:solidFill>
                <a:srgbClr val="BF0F0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1"/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4BD93-39D2-449D-BA51-6D7A2D2131C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 descr="dot dot 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11370" y="0"/>
            <a:ext cx="932630" cy="932630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6301746"/>
            <a:ext cx="9144000" cy="558580"/>
            <a:chOff x="0" y="6301746"/>
            <a:chExt cx="9144000" cy="558580"/>
          </a:xfrm>
        </p:grpSpPr>
        <p:pic>
          <p:nvPicPr>
            <p:cNvPr id="9" name="Picture 8" descr="ppt background 1.bmp"/>
            <p:cNvPicPr>
              <a:picLocks noChangeAspect="1"/>
            </p:cNvPicPr>
            <p:nvPr userDrawn="1"/>
          </p:nvPicPr>
          <p:blipFill>
            <a:blip r:embed="rId2" cstate="print"/>
            <a:srcRect t="90932"/>
            <a:stretch>
              <a:fillRect/>
            </a:stretch>
          </p:blipFill>
          <p:spPr>
            <a:xfrm>
              <a:off x="0" y="6301746"/>
              <a:ext cx="9144000" cy="558580"/>
            </a:xfrm>
            <a:prstGeom prst="rect">
              <a:avLst/>
            </a:prstGeom>
          </p:spPr>
        </p:pic>
        <p:sp>
          <p:nvSpPr>
            <p:cNvPr id="10" name="Line 10"/>
            <p:cNvSpPr>
              <a:spLocks noChangeShapeType="1"/>
            </p:cNvSpPr>
            <p:nvPr userDrawn="1"/>
          </p:nvSpPr>
          <p:spPr bwMode="auto">
            <a:xfrm>
              <a:off x="0" y="6309360"/>
              <a:ext cx="9144000" cy="0"/>
            </a:xfrm>
            <a:prstGeom prst="line">
              <a:avLst/>
            </a:prstGeom>
            <a:noFill/>
            <a:ln w="76200">
              <a:solidFill>
                <a:srgbClr val="BF0F0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1B521-F536-4150-8A63-D80E34B591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22101-E70C-4CB5-873A-B2574F0672D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ctr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AF68-E2D1-434A-A871-12B6578950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Line 10"/>
          <p:cNvSpPr>
            <a:spLocks noChangeShapeType="1"/>
          </p:cNvSpPr>
          <p:nvPr/>
        </p:nvSpPr>
        <p:spPr bwMode="auto">
          <a:xfrm>
            <a:off x="0" y="6309360"/>
            <a:ext cx="9144000" cy="0"/>
          </a:xfrm>
          <a:prstGeom prst="line">
            <a:avLst/>
          </a:prstGeom>
          <a:noFill/>
          <a:ln w="76200">
            <a:solidFill>
              <a:srgbClr val="BF0F0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17"/>
          <p:cNvSpPr txBox="1">
            <a:spLocks/>
          </p:cNvSpPr>
          <p:nvPr/>
        </p:nvSpPr>
        <p:spPr>
          <a:xfrm>
            <a:off x="8458200" y="6400800"/>
            <a:ext cx="533400" cy="365125"/>
          </a:xfrm>
          <a:prstGeom prst="rect">
            <a:avLst/>
          </a:prstGeom>
        </p:spPr>
        <p:txBody>
          <a:bodyPr vert="horz" lIns="0" tIns="0" rIns="0" bIns="0" anchor="ctr"/>
          <a:lstStyle>
            <a:lvl1pPr algn="r" eaLnBrk="1" latinLnBrk="0" hangingPunct="1">
              <a:defRPr kumimoji="0" sz="1400">
                <a:solidFill>
                  <a:schemeClr val="tx1"/>
                </a:solidFill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918440F-0205-4EC2-A56E-F15C9C49EA29}" type="slidenum"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C2B81-970C-454F-A691-D040BD6E95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C2A3F-7F11-4719-895F-2322CF8A03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AFA2DF8-4C86-40EA-98A2-8CD113C1E8B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3" name="Picture 12" descr="ppt background 1.bmp"/>
          <p:cNvPicPr>
            <a:picLocks noChangeAspect="1"/>
          </p:cNvPicPr>
          <p:nvPr/>
        </p:nvPicPr>
        <p:blipFill>
          <a:blip r:embed="rId2" cstate="print"/>
          <a:srcRect t="90932"/>
          <a:stretch>
            <a:fillRect/>
          </a:stretch>
        </p:blipFill>
        <p:spPr>
          <a:xfrm>
            <a:off x="0" y="6301746"/>
            <a:ext cx="9144000" cy="558580"/>
          </a:xfrm>
          <a:prstGeom prst="rect">
            <a:avLst/>
          </a:prstGeom>
        </p:spPr>
      </p:pic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12700" y="6248400"/>
            <a:ext cx="9144000" cy="0"/>
          </a:xfrm>
          <a:prstGeom prst="line">
            <a:avLst/>
          </a:prstGeom>
          <a:noFill/>
          <a:ln w="76200">
            <a:solidFill>
              <a:srgbClr val="BF0F0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 dirty="0"/>
          </a:p>
        </p:txBody>
      </p:sp>
      <p:pic>
        <p:nvPicPr>
          <p:cNvPr id="15" name="Picture 14" descr="dot dot logo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11370" y="0"/>
            <a:ext cx="932630" cy="932630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1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5"/>
          <p:cNvGrpSpPr/>
          <p:nvPr/>
        </p:nvGrpSpPr>
        <p:grpSpPr>
          <a:xfrm>
            <a:off x="0" y="6301746"/>
            <a:ext cx="9144000" cy="558580"/>
            <a:chOff x="0" y="6301746"/>
            <a:chExt cx="9144000" cy="558580"/>
          </a:xfrm>
        </p:grpSpPr>
        <p:pic>
          <p:nvPicPr>
            <p:cNvPr id="17" name="Picture 16" descr="ppt background 1.bmp"/>
            <p:cNvPicPr>
              <a:picLocks noChangeAspect="1"/>
            </p:cNvPicPr>
            <p:nvPr userDrawn="1"/>
          </p:nvPicPr>
          <p:blipFill>
            <a:blip r:embed="rId13" cstate="print"/>
            <a:srcRect t="90932"/>
            <a:stretch>
              <a:fillRect/>
            </a:stretch>
          </p:blipFill>
          <p:spPr>
            <a:xfrm>
              <a:off x="0" y="6301746"/>
              <a:ext cx="9144000" cy="558580"/>
            </a:xfrm>
            <a:prstGeom prst="rect">
              <a:avLst/>
            </a:prstGeom>
          </p:spPr>
        </p:pic>
        <p:sp>
          <p:nvSpPr>
            <p:cNvPr id="19" name="Line 10"/>
            <p:cNvSpPr>
              <a:spLocks noChangeShapeType="1"/>
            </p:cNvSpPr>
            <p:nvPr userDrawn="1"/>
          </p:nvSpPr>
          <p:spPr bwMode="auto">
            <a:xfrm>
              <a:off x="0" y="6309360"/>
              <a:ext cx="9144000" cy="0"/>
            </a:xfrm>
            <a:prstGeom prst="line">
              <a:avLst/>
            </a:prstGeom>
            <a:noFill/>
            <a:ln w="76200">
              <a:solidFill>
                <a:srgbClr val="BF0F0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en-US" dirty="0">
                <a:solidFill>
                  <a:schemeClr val="bg1"/>
                </a:solidFill>
              </a:endParaRPr>
            </a:p>
          </p:txBody>
        </p:sp>
      </p:grpSp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762000"/>
          </a:xfrm>
          <a:prstGeom prst="rect">
            <a:avLst/>
          </a:prstGeom>
        </p:spPr>
        <p:txBody>
          <a:bodyPr vert="horz" lIns="0" rIns="0" bIns="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7068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28900" y="6356350"/>
            <a:ext cx="38862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400" b="1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772400" y="6416675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400" b="1">
                <a:solidFill>
                  <a:schemeClr val="bg1"/>
                </a:solidFill>
              </a:defRPr>
            </a:lvl1pPr>
          </a:lstStyle>
          <a:p>
            <a:fld id="{FB1B5769-9C15-4D9F-A51D-8C5164A2A83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3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  <p:pic>
        <p:nvPicPr>
          <p:cNvPr id="14" name="Picture 13" descr="dot dot logo.pn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211370" y="0"/>
            <a:ext cx="932630" cy="93263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4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0" descr="FMCSA-header_bg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0" y="0"/>
            <a:ext cx="91440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712788" y="5338763"/>
            <a:ext cx="1976437" cy="7254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600" dirty="0">
              <a:solidFill>
                <a:srgbClr val="006699"/>
              </a:solidFill>
            </a:endParaRPr>
          </a:p>
        </p:txBody>
      </p:sp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5607050" y="5432425"/>
            <a:ext cx="1439863" cy="5381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600" dirty="0">
              <a:solidFill>
                <a:srgbClr val="006699"/>
              </a:solidFill>
            </a:endParaRPr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76200" y="6457950"/>
            <a:ext cx="4267200" cy="3365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600" dirty="0">
                <a:solidFill>
                  <a:srgbClr val="003366"/>
                </a:solidFill>
              </a:rPr>
              <a:t>U.S. Department of Transportation</a:t>
            </a:r>
          </a:p>
        </p:txBody>
      </p:sp>
      <p:sp>
        <p:nvSpPr>
          <p:cNvPr id="11" name="Rectangle 13"/>
          <p:cNvSpPr>
            <a:spLocks noChangeArrowheads="1"/>
          </p:cNvSpPr>
          <p:nvPr/>
        </p:nvSpPr>
        <p:spPr bwMode="auto">
          <a:xfrm>
            <a:off x="0" y="1066800"/>
            <a:ext cx="9144000" cy="152400"/>
          </a:xfrm>
          <a:prstGeom prst="rect">
            <a:avLst/>
          </a:prstGeom>
          <a:solidFill>
            <a:srgbClr val="000066"/>
          </a:solidFill>
          <a:ln w="9525" algn="ctr">
            <a:solidFill>
              <a:srgbClr val="0033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600" dirty="0">
              <a:solidFill>
                <a:srgbClr val="006699"/>
              </a:solidFill>
            </a:endParaRPr>
          </a:p>
        </p:txBody>
      </p:sp>
      <p:sp>
        <p:nvSpPr>
          <p:cNvPr id="12" name="Rectangle 15"/>
          <p:cNvSpPr>
            <a:spLocks noChangeArrowheads="1"/>
          </p:cNvSpPr>
          <p:nvPr/>
        </p:nvSpPr>
        <p:spPr bwMode="white">
          <a:xfrm>
            <a:off x="68263" y="304800"/>
            <a:ext cx="1841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 sz="2400" dirty="0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>
            <a:off x="-12700" y="6337300"/>
            <a:ext cx="9156700" cy="19050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600" dirty="0">
              <a:solidFill>
                <a:srgbClr val="006699"/>
              </a:solidFill>
            </a:endParaRPr>
          </a:p>
        </p:txBody>
      </p:sp>
      <p:sp>
        <p:nvSpPr>
          <p:cNvPr id="1033" name="Rectangle 5"/>
          <p:cNvSpPr>
            <a:spLocks noGrp="1" noChangeArrowheads="1"/>
          </p:cNvSpPr>
          <p:nvPr>
            <p:ph type="body" idx="1"/>
          </p:nvPr>
        </p:nvSpPr>
        <p:spPr bwMode="gray">
          <a:xfrm>
            <a:off x="322263" y="849313"/>
            <a:ext cx="8575675" cy="53228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365924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50000"/>
        </a:spcBef>
        <a:spcAft>
          <a:spcPct val="0"/>
        </a:spcAft>
        <a:buFont typeface="Arial" charset="0"/>
        <a:buChar char="►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4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rgbClr val="5F5F5F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5F5F5F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5F5F5F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5F5F5F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5F5F5F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5F5F5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mcsa.dot.gov/international-programs/mexico-cross-border-trucking-pilot-progra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46176" y="1371600"/>
            <a:ext cx="7851648" cy="27432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U.S. Mexico Cross Border Long-Haul</a:t>
            </a: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Trucking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Pilot Program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4343400"/>
            <a:ext cx="7854696" cy="1447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Report to MCSAC Subcommittee</a:t>
            </a:r>
          </a:p>
          <a:p>
            <a:pPr algn="ctr"/>
            <a:r>
              <a:rPr lang="en-US" dirty="0" smtClean="0"/>
              <a:t>May 21, 2014</a:t>
            </a:r>
            <a:endParaRPr lang="en-US" dirty="0"/>
          </a:p>
        </p:txBody>
      </p:sp>
      <p:sp>
        <p:nvSpPr>
          <p:cNvPr id="4" name="Footer Placeholder 1"/>
          <p:cNvSpPr>
            <a:spLocks noGrp="1"/>
          </p:cNvSpPr>
          <p:nvPr/>
        </p:nvSpPr>
        <p:spPr>
          <a:xfrm>
            <a:off x="2628900" y="6324600"/>
            <a:ext cx="3886200" cy="365125"/>
          </a:xfrm>
          <a:prstGeom prst="rect">
            <a:avLst/>
          </a:prstGeom>
        </p:spPr>
        <p:txBody>
          <a:bodyPr vert="horz" lIns="0" tIns="0" rIns="0" bIns="0" anchor="b"/>
          <a:lstStyle>
            <a:defPPr>
              <a:defRPr lang="en-US"/>
            </a:defPPr>
            <a:lvl1pPr algn="l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4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Federal Motor Carrier Safety Administration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Transparency and Reporting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Website</a:t>
            </a:r>
          </a:p>
          <a:p>
            <a:pPr lvl="1"/>
            <a:r>
              <a:rPr lang="en-US" dirty="0"/>
              <a:t>Application/Carrier Status</a:t>
            </a:r>
          </a:p>
          <a:p>
            <a:pPr lvl="1"/>
            <a:r>
              <a:rPr lang="en-US" dirty="0"/>
              <a:t>Applications</a:t>
            </a:r>
          </a:p>
          <a:p>
            <a:pPr lvl="1"/>
            <a:r>
              <a:rPr lang="en-US" dirty="0"/>
              <a:t>PASA results</a:t>
            </a:r>
          </a:p>
          <a:p>
            <a:pPr lvl="1"/>
            <a:r>
              <a:rPr lang="en-US" dirty="0"/>
              <a:t>SMS link</a:t>
            </a:r>
          </a:p>
          <a:p>
            <a:pPr lvl="1"/>
            <a:r>
              <a:rPr lang="en-US" dirty="0"/>
              <a:t>Compliance Reviews</a:t>
            </a:r>
          </a:p>
          <a:p>
            <a:r>
              <a:rPr lang="en-US" dirty="0"/>
              <a:t>Operational Update Reports</a:t>
            </a:r>
          </a:p>
          <a:p>
            <a:r>
              <a:rPr lang="en-US" dirty="0"/>
              <a:t>OIG Six Month Report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820E-BDED-49AE-BE18-842ED8204DB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676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Website Walk Through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www.fmcsa.dot.gov/international-programs/mexico-cross-border-trucking-pilot-program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820E-BDED-49AE-BE18-842ED8204DB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1249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May 21 – Document reviews and tasking discussion</a:t>
            </a:r>
          </a:p>
          <a:p>
            <a:pPr lvl="1"/>
            <a:r>
              <a:rPr lang="en-US" dirty="0"/>
              <a:t>Identify data requirements</a:t>
            </a:r>
          </a:p>
          <a:p>
            <a:pPr lvl="1"/>
            <a:endParaRPr lang="en-US" dirty="0"/>
          </a:p>
          <a:p>
            <a:r>
              <a:rPr lang="en-US" dirty="0"/>
              <a:t>June  - Working meeting to review data and develop report and recommendations</a:t>
            </a:r>
          </a:p>
          <a:p>
            <a:endParaRPr lang="en-US" dirty="0"/>
          </a:p>
          <a:p>
            <a:r>
              <a:rPr lang="en-US" dirty="0"/>
              <a:t>September – Present final report to MCSAC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820E-BDED-49AE-BE18-842ED8204DB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5756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Documents Provided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MOU with Mexico</a:t>
            </a:r>
          </a:p>
          <a:p>
            <a:endParaRPr lang="en-US" dirty="0"/>
          </a:p>
          <a:p>
            <a:r>
              <a:rPr lang="en-US" dirty="0"/>
              <a:t>3 Federal Register Notices</a:t>
            </a:r>
          </a:p>
          <a:p>
            <a:endParaRPr lang="en-US" dirty="0"/>
          </a:p>
          <a:p>
            <a:r>
              <a:rPr lang="en-US" dirty="0"/>
              <a:t>Current Operational Update Reports</a:t>
            </a:r>
          </a:p>
          <a:p>
            <a:endParaRPr lang="en-US" dirty="0"/>
          </a:p>
          <a:p>
            <a:r>
              <a:rPr lang="en-US" dirty="0"/>
              <a:t>OIG Six Month Report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820E-BDED-49AE-BE18-842ED8204DB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1843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dirty="0" smtClean="0"/>
              <a:t>Questions</a:t>
            </a:r>
          </a:p>
          <a:p>
            <a:pPr marL="0" indent="0" algn="ctr">
              <a:buNone/>
            </a:pPr>
            <a:r>
              <a:rPr lang="en-US" sz="4800" dirty="0" smtClean="0"/>
              <a:t>Data Needs</a:t>
            </a:r>
          </a:p>
          <a:p>
            <a:pPr marL="0" indent="0" algn="ctr">
              <a:buNone/>
            </a:pPr>
            <a:r>
              <a:rPr lang="en-US" sz="4800" smtClean="0"/>
              <a:t>Report Outline </a:t>
            </a:r>
            <a:endParaRPr lang="en-US" sz="4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820E-BDED-49AE-BE18-842ED8204DB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496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Current Status of Pilot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13 </a:t>
            </a:r>
            <a:r>
              <a:rPr lang="en-US" dirty="0"/>
              <a:t>Approved Carriers</a:t>
            </a:r>
          </a:p>
          <a:p>
            <a:pPr lvl="1"/>
            <a:r>
              <a:rPr lang="en-US" dirty="0" smtClean="0"/>
              <a:t>10 </a:t>
            </a:r>
            <a:r>
              <a:rPr lang="en-US" dirty="0"/>
              <a:t>with Permanent Authority</a:t>
            </a:r>
          </a:p>
          <a:p>
            <a:pPr lvl="1"/>
            <a:r>
              <a:rPr lang="en-US" dirty="0" smtClean="0"/>
              <a:t>3 </a:t>
            </a:r>
            <a:r>
              <a:rPr lang="en-US" dirty="0"/>
              <a:t>with Provisional Authority</a:t>
            </a:r>
          </a:p>
          <a:p>
            <a:pPr lvl="1"/>
            <a:endParaRPr lang="en-US" dirty="0"/>
          </a:p>
          <a:p>
            <a:r>
              <a:rPr lang="en-US" dirty="0"/>
              <a:t>1</a:t>
            </a:r>
            <a:r>
              <a:rPr lang="en-US" dirty="0" smtClean="0"/>
              <a:t> </a:t>
            </a:r>
            <a:r>
              <a:rPr lang="en-US" dirty="0"/>
              <a:t>Carrier with passed PASA pending </a:t>
            </a:r>
            <a:r>
              <a:rPr lang="en-US" dirty="0" smtClean="0"/>
              <a:t>insurance</a:t>
            </a:r>
          </a:p>
          <a:p>
            <a:r>
              <a:rPr lang="en-US" dirty="0" smtClean="0"/>
              <a:t>1 Carrier with passed PASA to be published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820E-BDED-49AE-BE18-842ED8204DB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9315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66800"/>
            <a:ext cx="8229600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Operational </a:t>
            </a:r>
            <a:r>
              <a:rPr lang="en-US" dirty="0" smtClean="0"/>
              <a:t>Information–As </a:t>
            </a:r>
            <a:r>
              <a:rPr lang="en-US" dirty="0" smtClean="0"/>
              <a:t>of </a:t>
            </a:r>
            <a:r>
              <a:rPr lang="en-US" dirty="0" smtClean="0"/>
              <a:t>5/11/14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286001"/>
            <a:ext cx="8229600" cy="396239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55 </a:t>
            </a:r>
            <a:r>
              <a:rPr lang="en-US" dirty="0"/>
              <a:t>Vehicles</a:t>
            </a:r>
          </a:p>
          <a:p>
            <a:endParaRPr lang="en-US" dirty="0"/>
          </a:p>
          <a:p>
            <a:r>
              <a:rPr lang="en-US" dirty="0" smtClean="0"/>
              <a:t>62 </a:t>
            </a:r>
            <a:r>
              <a:rPr lang="en-US" dirty="0"/>
              <a:t>Drivers</a:t>
            </a:r>
          </a:p>
          <a:p>
            <a:endParaRPr lang="en-US" dirty="0"/>
          </a:p>
          <a:p>
            <a:r>
              <a:rPr lang="en-US" dirty="0" smtClean="0"/>
              <a:t>18,938 </a:t>
            </a:r>
            <a:r>
              <a:rPr lang="en-US" dirty="0"/>
              <a:t>Crossings</a:t>
            </a:r>
          </a:p>
          <a:p>
            <a:endParaRPr lang="en-US" dirty="0"/>
          </a:p>
          <a:p>
            <a:r>
              <a:rPr lang="en-US" dirty="0" smtClean="0"/>
              <a:t>4,864 </a:t>
            </a:r>
            <a:r>
              <a:rPr lang="en-US" dirty="0"/>
              <a:t>Inspections</a:t>
            </a:r>
          </a:p>
          <a:p>
            <a:endParaRPr lang="en-US" dirty="0"/>
          </a:p>
          <a:p>
            <a:r>
              <a:rPr lang="en-US" dirty="0" smtClean="0"/>
              <a:t>924,455 </a:t>
            </a:r>
            <a:r>
              <a:rPr lang="en-US" dirty="0"/>
              <a:t>Miles in Border States</a:t>
            </a:r>
          </a:p>
          <a:p>
            <a:endParaRPr lang="en-US" dirty="0"/>
          </a:p>
          <a:p>
            <a:r>
              <a:rPr lang="en-US" dirty="0" smtClean="0"/>
              <a:t>193,752 </a:t>
            </a:r>
            <a:r>
              <a:rPr lang="en-US" dirty="0"/>
              <a:t>Miles beyond Border States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820E-BDED-49AE-BE18-842ED8204DB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Footer Placeholder 1"/>
          <p:cNvSpPr>
            <a:spLocks noGrp="1"/>
          </p:cNvSpPr>
          <p:nvPr/>
        </p:nvSpPr>
        <p:spPr>
          <a:xfrm>
            <a:off x="2628900" y="6324600"/>
            <a:ext cx="3886200" cy="365125"/>
          </a:xfrm>
          <a:prstGeom prst="rect">
            <a:avLst/>
          </a:prstGeom>
        </p:spPr>
        <p:txBody>
          <a:bodyPr vert="horz" lIns="0" tIns="0" rIns="0" bIns="0" anchor="b"/>
          <a:lstStyle>
            <a:defPPr>
              <a:defRPr lang="en-US"/>
            </a:defPPr>
            <a:lvl1pPr algn="l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4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Federal Motor Carrier Safety Administration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762000"/>
          </a:xfrm>
        </p:spPr>
        <p:txBody>
          <a:bodyPr/>
          <a:lstStyle/>
          <a:p>
            <a:pPr algn="ctr"/>
            <a:r>
              <a:rPr lang="en-US" dirty="0"/>
              <a:t>MCSAC Subcommittee Task 11-03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820E-BDED-49AE-BE18-842ED8204DB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1"/>
          <p:cNvSpPr>
            <a:spLocks noGrp="1"/>
          </p:cNvSpPr>
          <p:nvPr/>
        </p:nvSpPr>
        <p:spPr>
          <a:xfrm>
            <a:off x="2628900" y="6324600"/>
            <a:ext cx="3886200" cy="365125"/>
          </a:xfrm>
          <a:prstGeom prst="rect">
            <a:avLst/>
          </a:prstGeom>
        </p:spPr>
        <p:txBody>
          <a:bodyPr vert="horz" lIns="0" tIns="0" rIns="0" bIns="0" anchor="b"/>
          <a:lstStyle>
            <a:defPPr>
              <a:defRPr lang="en-US"/>
            </a:defPPr>
            <a:lvl1pPr algn="l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4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Federal Motor Carrier Safety 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 a subcommittee comprised of at least:</a:t>
            </a:r>
          </a:p>
          <a:p>
            <a:pPr lvl="1"/>
            <a:r>
              <a:rPr lang="en-US" dirty="0"/>
              <a:t>1 member from the U.S. motor carrier industry</a:t>
            </a:r>
          </a:p>
          <a:p>
            <a:pPr lvl="1"/>
            <a:r>
              <a:rPr lang="en-US" dirty="0"/>
              <a:t>1 member from the safety advocates community</a:t>
            </a:r>
          </a:p>
          <a:p>
            <a:pPr lvl="1"/>
            <a:r>
              <a:rPr lang="en-US" dirty="0"/>
              <a:t>1 member from the law enforcement</a:t>
            </a:r>
          </a:p>
          <a:p>
            <a:pPr lvl="1"/>
            <a:r>
              <a:rPr lang="en-US" dirty="0"/>
              <a:t>1 member from remaining MCSAC membership</a:t>
            </a:r>
          </a:p>
          <a:p>
            <a:endParaRPr lang="en-US" dirty="0"/>
          </a:p>
          <a:p>
            <a:r>
              <a:rPr lang="en-US" dirty="0"/>
              <a:t>Invite the DGAF Administrator to participate in a non-voting, advisory capacity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9144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MCSAC Subcommittee Task – 11-03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>
          <a:xfrm>
            <a:off x="533400" y="2133600"/>
            <a:ext cx="7924800" cy="3687763"/>
          </a:xfrm>
        </p:spPr>
        <p:txBody>
          <a:bodyPr>
            <a:normAutofit/>
          </a:bodyPr>
          <a:lstStyle/>
          <a:p>
            <a:r>
              <a:rPr lang="en-US" dirty="0"/>
              <a:t>Assess the safety record of participating carriers</a:t>
            </a:r>
          </a:p>
          <a:p>
            <a:endParaRPr lang="en-US" dirty="0"/>
          </a:p>
          <a:p>
            <a:r>
              <a:rPr lang="en-US" dirty="0"/>
              <a:t>Advise FMCSA concerning designated tasks related to the program</a:t>
            </a:r>
          </a:p>
          <a:p>
            <a:endParaRPr lang="en-US" b="1" u="sng" dirty="0"/>
          </a:p>
          <a:p>
            <a:r>
              <a:rPr lang="en-US" b="1" u="sng" dirty="0"/>
              <a:t>Issue a final report addressing if FMCSA conducted the program consistent with the Federal Register notices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820E-BDED-49AE-BE18-842ED8204DB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Footer Placeholder 1"/>
          <p:cNvSpPr>
            <a:spLocks noGrp="1"/>
          </p:cNvSpPr>
          <p:nvPr/>
        </p:nvSpPr>
        <p:spPr>
          <a:xfrm>
            <a:off x="2628900" y="6324600"/>
            <a:ext cx="3886200" cy="365125"/>
          </a:xfrm>
          <a:prstGeom prst="rect">
            <a:avLst/>
          </a:prstGeom>
        </p:spPr>
        <p:txBody>
          <a:bodyPr vert="horz" lIns="0" tIns="0" rIns="0" bIns="0" anchor="b"/>
          <a:lstStyle>
            <a:defPPr>
              <a:defRPr lang="en-US"/>
            </a:defPPr>
            <a:lvl1pPr algn="l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4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Federal Motor Carrier Safety Administration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591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533400"/>
          </a:xfrm>
        </p:spPr>
        <p:txBody>
          <a:bodyPr>
            <a:noAutofit/>
          </a:bodyPr>
          <a:lstStyle/>
          <a:p>
            <a:pPr algn="ctr"/>
            <a:r>
              <a:rPr lang="en-US" dirty="0"/>
              <a:t>Federal Register Notices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799"/>
            <a:ext cx="8229600" cy="4724401"/>
          </a:xfrm>
        </p:spPr>
        <p:txBody>
          <a:bodyPr>
            <a:normAutofit/>
          </a:bodyPr>
          <a:lstStyle/>
          <a:p>
            <a:r>
              <a:rPr lang="en-US" sz="2800" dirty="0"/>
              <a:t>April 13, 2011 – Announced Pilot Program concept and requested comments</a:t>
            </a:r>
          </a:p>
          <a:p>
            <a:endParaRPr lang="en-US" sz="2800" dirty="0"/>
          </a:p>
          <a:p>
            <a:r>
              <a:rPr lang="en-US" sz="2800" dirty="0"/>
              <a:t>July 8, 2011 – Responded to comments</a:t>
            </a:r>
          </a:p>
          <a:p>
            <a:endParaRPr lang="en-US" sz="2800" dirty="0"/>
          </a:p>
          <a:p>
            <a:r>
              <a:rPr lang="en-US" sz="2800" dirty="0"/>
              <a:t>October 12, 2011 – Modified requirements for drivers with LFCs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820E-BDED-49AE-BE18-842ED8204DB8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1"/>
          <p:cNvSpPr>
            <a:spLocks noGrp="1"/>
          </p:cNvSpPr>
          <p:nvPr/>
        </p:nvSpPr>
        <p:spPr>
          <a:xfrm>
            <a:off x="2628900" y="6324600"/>
            <a:ext cx="3886200" cy="365125"/>
          </a:xfrm>
          <a:prstGeom prst="rect">
            <a:avLst/>
          </a:prstGeom>
        </p:spPr>
        <p:txBody>
          <a:bodyPr vert="horz" lIns="0" tIns="0" rIns="0" bIns="0" anchor="b"/>
          <a:lstStyle>
            <a:defPPr>
              <a:defRPr lang="en-US"/>
            </a:defPPr>
            <a:lvl1pPr algn="l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4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Federal Motor Carrier Safety Administration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209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685800"/>
          </a:xfrm>
        </p:spPr>
        <p:txBody>
          <a:bodyPr>
            <a:noAutofit/>
          </a:bodyPr>
          <a:lstStyle/>
          <a:p>
            <a:pPr algn="ctr"/>
            <a:r>
              <a:rPr lang="en-US" dirty="0"/>
              <a:t>Pilot Program Description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463843"/>
            <a:ext cx="2133600" cy="257631"/>
          </a:xfrm>
        </p:spPr>
        <p:txBody>
          <a:bodyPr/>
          <a:lstStyle/>
          <a:p>
            <a:fld id="{A291820E-BDED-49AE-BE18-842ED8204DB8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6019800"/>
            <a:ext cx="58674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>
                <a:latin typeface="+mj-lt"/>
              </a:rPr>
              <a:t>*Crossing &amp; inspection data is current through August 12, 2012</a:t>
            </a:r>
            <a:endParaRPr lang="en-US" sz="800" dirty="0">
              <a:latin typeface="+mj-lt"/>
            </a:endParaRPr>
          </a:p>
        </p:txBody>
      </p:sp>
      <p:sp>
        <p:nvSpPr>
          <p:cNvPr id="7" name="Footer Placeholder 1"/>
          <p:cNvSpPr>
            <a:spLocks noGrp="1"/>
          </p:cNvSpPr>
          <p:nvPr/>
        </p:nvSpPr>
        <p:spPr>
          <a:xfrm>
            <a:off x="2628900" y="6324600"/>
            <a:ext cx="3886200" cy="365125"/>
          </a:xfrm>
          <a:prstGeom prst="rect">
            <a:avLst/>
          </a:prstGeom>
        </p:spPr>
        <p:txBody>
          <a:bodyPr vert="horz" lIns="0" tIns="0" rIns="0" bIns="0" anchor="b"/>
          <a:lstStyle>
            <a:defPPr>
              <a:defRPr lang="en-US"/>
            </a:defPPr>
            <a:lvl1pPr algn="l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4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Federal Motor Carrier Safety 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Will not exceed 3 years</a:t>
            </a:r>
          </a:p>
          <a:p>
            <a:pPr lvl="1"/>
            <a:r>
              <a:rPr lang="en-US" dirty="0"/>
              <a:t>Will end on October 14, 2014</a:t>
            </a:r>
          </a:p>
          <a:p>
            <a:endParaRPr lang="en-US" dirty="0"/>
          </a:p>
          <a:p>
            <a:r>
              <a:rPr lang="en-US" dirty="0"/>
              <a:t>Carriers may specify drivers and vehicles</a:t>
            </a:r>
          </a:p>
          <a:p>
            <a:pPr lvl="1"/>
            <a:r>
              <a:rPr lang="en-US" dirty="0"/>
              <a:t>ELP assessments</a:t>
            </a:r>
          </a:p>
          <a:p>
            <a:pPr lvl="1"/>
            <a:r>
              <a:rPr lang="en-US" dirty="0"/>
              <a:t>Driver license reviews</a:t>
            </a:r>
          </a:p>
          <a:p>
            <a:pPr lvl="1"/>
            <a:r>
              <a:rPr lang="en-US" dirty="0"/>
              <a:t>FMVSS and ECL</a:t>
            </a:r>
          </a:p>
          <a:p>
            <a:pPr lvl="1"/>
            <a:r>
              <a:rPr lang="en-US" dirty="0"/>
              <a:t>CVSA Decals</a:t>
            </a:r>
          </a:p>
          <a:p>
            <a:endParaRPr lang="en-US" dirty="0"/>
          </a:p>
          <a:p>
            <a:r>
              <a:rPr lang="en-US" dirty="0"/>
              <a:t>Only international freight</a:t>
            </a:r>
          </a:p>
          <a:p>
            <a:endParaRPr lang="en-US" dirty="0"/>
          </a:p>
          <a:p>
            <a:r>
              <a:rPr lang="en-US" dirty="0"/>
              <a:t>No placarded HM or passenger carriers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Pre-Authority Processes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820E-BDED-49AE-BE18-842ED8204DB8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1"/>
          <p:cNvSpPr>
            <a:spLocks noGrp="1"/>
          </p:cNvSpPr>
          <p:nvPr/>
        </p:nvSpPr>
        <p:spPr>
          <a:xfrm>
            <a:off x="2628900" y="6324600"/>
            <a:ext cx="3886200" cy="365125"/>
          </a:xfrm>
          <a:prstGeom prst="rect">
            <a:avLst/>
          </a:prstGeom>
        </p:spPr>
        <p:txBody>
          <a:bodyPr vert="horz" lIns="0" tIns="0" rIns="0" bIns="0" anchor="b"/>
          <a:lstStyle>
            <a:defPPr>
              <a:defRPr lang="en-US"/>
            </a:defPPr>
            <a:lvl1pPr algn="l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4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Federal Motor Carrier Safety 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6880"/>
            <a:ext cx="8229600" cy="370332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Vetting Processes</a:t>
            </a:r>
          </a:p>
          <a:p>
            <a:pPr lvl="1"/>
            <a:r>
              <a:rPr lang="en-US" dirty="0"/>
              <a:t>Security</a:t>
            </a:r>
          </a:p>
          <a:p>
            <a:pPr lvl="2"/>
            <a:r>
              <a:rPr lang="en-US" dirty="0"/>
              <a:t>Review against DHS data</a:t>
            </a:r>
          </a:p>
          <a:p>
            <a:pPr lvl="1"/>
            <a:r>
              <a:rPr lang="en-US" dirty="0"/>
              <a:t>Safety</a:t>
            </a:r>
          </a:p>
          <a:p>
            <a:pPr lvl="2"/>
            <a:r>
              <a:rPr lang="en-US" dirty="0"/>
              <a:t>New Applicant Screening</a:t>
            </a:r>
          </a:p>
          <a:p>
            <a:pPr lvl="2"/>
            <a:r>
              <a:rPr lang="en-US" dirty="0"/>
              <a:t>Enforcement Review</a:t>
            </a:r>
          </a:p>
          <a:p>
            <a:pPr lvl="2"/>
            <a:r>
              <a:rPr lang="en-US" dirty="0"/>
              <a:t>PASA</a:t>
            </a:r>
          </a:p>
          <a:p>
            <a:pPr lvl="1"/>
            <a:r>
              <a:rPr lang="en-US" dirty="0"/>
              <a:t>FMCSA Register</a:t>
            </a:r>
          </a:p>
          <a:p>
            <a:pPr lvl="1"/>
            <a:r>
              <a:rPr lang="en-US" dirty="0"/>
              <a:t>Federal Register</a:t>
            </a:r>
          </a:p>
          <a:p>
            <a:pPr lvl="1"/>
            <a:r>
              <a:rPr lang="en-US" dirty="0"/>
              <a:t>Insurance filing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762000"/>
          </a:xfrm>
        </p:spPr>
        <p:txBody>
          <a:bodyPr/>
          <a:lstStyle/>
          <a:p>
            <a:pPr algn="ctr"/>
            <a:r>
              <a:rPr lang="en-US" dirty="0"/>
              <a:t>Post Authority Processes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820E-BDED-49AE-BE18-842ED8204DB8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1"/>
          <p:cNvSpPr>
            <a:spLocks noGrp="1"/>
          </p:cNvSpPr>
          <p:nvPr/>
        </p:nvSpPr>
        <p:spPr>
          <a:xfrm>
            <a:off x="2628900" y="6324600"/>
            <a:ext cx="3886200" cy="365125"/>
          </a:xfrm>
          <a:prstGeom prst="rect">
            <a:avLst/>
          </a:prstGeom>
        </p:spPr>
        <p:txBody>
          <a:bodyPr vert="horz" lIns="0" tIns="0" rIns="0" bIns="0" anchor="b"/>
          <a:lstStyle>
            <a:defPPr>
              <a:defRPr lang="en-US"/>
            </a:defPPr>
            <a:lvl1pPr algn="l" rtl="0" eaLnBrk="1" fontAlgn="base" latinLnBrk="0" hangingPunct="1">
              <a:spcBef>
                <a:spcPct val="0"/>
              </a:spcBef>
              <a:spcAft>
                <a:spcPct val="0"/>
              </a:spcAft>
              <a:defRPr kumimoji="0" sz="1400" b="1" kern="1200">
                <a:solidFill>
                  <a:schemeClr val="bg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/>
            <a:r>
              <a:rPr lang="en-US" dirty="0" smtClean="0"/>
              <a:t>Federal Motor Carrier Safety Administration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Electronic Logging Devices</a:t>
            </a:r>
          </a:p>
          <a:p>
            <a:r>
              <a:rPr lang="en-US" dirty="0"/>
              <a:t>Monitoring Stages</a:t>
            </a:r>
          </a:p>
          <a:p>
            <a:pPr lvl="1"/>
            <a:r>
              <a:rPr lang="en-US" dirty="0"/>
              <a:t>Stage 1 – 3 months and at least 3 inspections - inspected every crossing</a:t>
            </a:r>
          </a:p>
          <a:p>
            <a:pPr lvl="2"/>
            <a:r>
              <a:rPr lang="en-US" dirty="0"/>
              <a:t>Credit given to demo participants</a:t>
            </a:r>
          </a:p>
          <a:p>
            <a:pPr lvl="1"/>
            <a:r>
              <a:rPr lang="en-US" dirty="0"/>
              <a:t>Stages 2 &amp; 3 – Random inspections</a:t>
            </a:r>
          </a:p>
          <a:p>
            <a:r>
              <a:rPr lang="en-US" dirty="0"/>
              <a:t>HOS and </a:t>
            </a:r>
            <a:r>
              <a:rPr lang="en-US" dirty="0" err="1"/>
              <a:t>Cabotage</a:t>
            </a:r>
            <a:r>
              <a:rPr lang="en-US" dirty="0"/>
              <a:t> investigations</a:t>
            </a:r>
          </a:p>
          <a:p>
            <a:r>
              <a:rPr lang="en-US" dirty="0"/>
              <a:t>Compliance Review</a:t>
            </a:r>
          </a:p>
          <a:p>
            <a:r>
              <a:rPr lang="en-US" dirty="0"/>
              <a:t>Annual license reviews</a:t>
            </a:r>
          </a:p>
          <a:p>
            <a:r>
              <a:rPr lang="en-US" dirty="0"/>
              <a:t>CVSA decals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-DQ-Programs it conference 081406_1">
  <a:themeElements>
    <a:clrScheme name="1_-DQ-Programs it conference 081406_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-DQ-Programs it conference 081406_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66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rgbClr val="006699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-DQ-Programs it conference 081406_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-DQ-Programs it conference 081406_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-DQ-Programs it conference 081406_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-DQ-Programs it conference 081406_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-DQ-Programs it conference 081406_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-DQ-Programs it conference 081406_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-DQ-Programs it conference 081406_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-DQ-Programs it conference 081406_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-DQ-Programs it conference 081406_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-DQ-Programs it conference 081406_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-DQ-Programs it conference 081406_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-DQ-Programs it conference 081406_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Preferred slide for presentations</Template>
  <TotalTime>1753</TotalTime>
  <Words>504</Words>
  <Application>Microsoft Office PowerPoint</Application>
  <PresentationFormat>On-screen Show (4:3)</PresentationFormat>
  <Paragraphs>139</Paragraphs>
  <Slides>14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Flow</vt:lpstr>
      <vt:lpstr>1_-DQ-Programs it conference 081406_1</vt:lpstr>
      <vt:lpstr>  U.S. Mexico Cross Border Long-Haul Trucking Pilot Program</vt:lpstr>
      <vt:lpstr>Current Status of Pilot Program</vt:lpstr>
      <vt:lpstr>Operational Information–As of 5/11/14</vt:lpstr>
      <vt:lpstr>MCSAC Subcommittee Task 11-03</vt:lpstr>
      <vt:lpstr>MCSAC Subcommittee Task – 11-03</vt:lpstr>
      <vt:lpstr>Federal Register Notices </vt:lpstr>
      <vt:lpstr>Pilot Program Description</vt:lpstr>
      <vt:lpstr>Pre-Authority Processes</vt:lpstr>
      <vt:lpstr>Post Authority Processes</vt:lpstr>
      <vt:lpstr>Transparency and Reporting</vt:lpstr>
      <vt:lpstr>Website Walk Through</vt:lpstr>
      <vt:lpstr>Next Steps</vt:lpstr>
      <vt:lpstr>Documents Provided</vt:lpstr>
      <vt:lpstr>Discussion</vt:lpstr>
    </vt:vector>
  </TitlesOfParts>
  <Company>FMCSA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Pilot Program on NAFTA Long-Haul Trucking Provisions</dc:title>
  <dc:creator>marcelo.perez</dc:creator>
  <cp:lastModifiedBy>T.Rowlett</cp:lastModifiedBy>
  <cp:revision>185</cp:revision>
  <dcterms:created xsi:type="dcterms:W3CDTF">2011-11-30T15:43:32Z</dcterms:created>
  <dcterms:modified xsi:type="dcterms:W3CDTF">2014-05-13T16:40:19Z</dcterms:modified>
</cp:coreProperties>
</file>