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289" r:id="rId4"/>
    <p:sldId id="267" r:id="rId5"/>
    <p:sldId id="268" r:id="rId6"/>
    <p:sldId id="288" r:id="rId7"/>
    <p:sldId id="283" r:id="rId8"/>
    <p:sldId id="278" r:id="rId9"/>
    <p:sldId id="280" r:id="rId10"/>
    <p:sldId id="281" r:id="rId11"/>
    <p:sldId id="290" r:id="rId12"/>
    <p:sldId id="293" r:id="rId13"/>
    <p:sldId id="291" r:id="rId14"/>
    <p:sldId id="292" r:id="rId15"/>
    <p:sldId id="294" r:id="rId16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4F5381-3EF0-4851-B59D-BF79A9A043C8}">
          <p14:sldIdLst>
            <p14:sldId id="256"/>
            <p14:sldId id="289"/>
            <p14:sldId id="267"/>
            <p14:sldId id="268"/>
            <p14:sldId id="288"/>
            <p14:sldId id="283"/>
            <p14:sldId id="278"/>
            <p14:sldId id="280"/>
            <p14:sldId id="281"/>
            <p14:sldId id="290"/>
            <p14:sldId id="293"/>
            <p14:sldId id="291"/>
            <p14:sldId id="292"/>
            <p14:sldId id="29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resa Rowlett" initials="TMR" lastIdx="4" clrIdx="0"/>
  <p:cmAuthor id="1" name="Anna J Amos" initials="AJ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943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38650"/>
            <a:ext cx="56356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08D45F-0B67-46CD-B219-605F08324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dismissed</a:t>
            </a:r>
            <a:r>
              <a:rPr lang="en-US" baseline="0" dirty="0" smtClean="0"/>
              <a:t> (Maria Isabel </a:t>
            </a:r>
            <a:r>
              <a:rPr lang="en-US" baseline="0" dirty="0" err="1" smtClean="0"/>
              <a:t>Mendival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Libre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Comercio</a:t>
            </a:r>
            <a:r>
              <a:rPr lang="en-US" baseline="0" dirty="0" smtClean="0"/>
              <a:t> – Safety) (</a:t>
            </a:r>
            <a:r>
              <a:rPr lang="en-US" baseline="0" dirty="0" err="1" smtClean="0"/>
              <a:t>Angulo</a:t>
            </a:r>
            <a:r>
              <a:rPr lang="en-US" baseline="0" dirty="0" smtClean="0"/>
              <a:t> &amp; Smith </a:t>
            </a:r>
            <a:r>
              <a:rPr lang="en-US" baseline="0" dirty="0" err="1" smtClean="0"/>
              <a:t>Sarabia</a:t>
            </a:r>
            <a:r>
              <a:rPr lang="en-US" baseline="0" dirty="0" smtClean="0"/>
              <a:t> – Security)</a:t>
            </a:r>
          </a:p>
          <a:p>
            <a:r>
              <a:rPr lang="en-US" baseline="0" dirty="0" smtClean="0"/>
              <a:t>6 pending dismissal (</a:t>
            </a:r>
            <a:r>
              <a:rPr lang="en-US" baseline="0" dirty="0" err="1" smtClean="0"/>
              <a:t>Gamez</a:t>
            </a:r>
            <a:r>
              <a:rPr lang="en-US" baseline="0" dirty="0" smtClean="0"/>
              <a:t>, Hernandez, Y&amp;R, MOR, </a:t>
            </a:r>
            <a:r>
              <a:rPr lang="en-US" baseline="0" dirty="0" err="1" smtClean="0"/>
              <a:t>MediMexico</a:t>
            </a:r>
            <a:r>
              <a:rPr lang="en-US" baseline="0" dirty="0" smtClean="0"/>
              <a:t>, &amp; Figueroa Robles)</a:t>
            </a:r>
          </a:p>
          <a:p>
            <a:r>
              <a:rPr lang="en-US" baseline="0" dirty="0" smtClean="0"/>
              <a:t>4 withdrawn (Trinity, Arizona, Aguirre Ramos, &amp; Nature Flavor)</a:t>
            </a:r>
          </a:p>
          <a:p>
            <a:r>
              <a:rPr lang="en-US" baseline="0" dirty="0" smtClean="0"/>
              <a:t>2 pending withdrawal </a:t>
            </a:r>
            <a:r>
              <a:rPr lang="en-US" baseline="0" smtClean="0"/>
              <a:t>(Montoya &amp; </a:t>
            </a:r>
            <a:r>
              <a:rPr lang="en-US" baseline="0" dirty="0" smtClean="0"/>
              <a:t>Flores)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1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C49D-7968-46B6-BCE8-ACC50C6E83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0" y="6299420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1" name="Picture 10" descr="dot do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0C3F-3FC2-42C6-9657-889744A8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9CA-4D8A-4A41-AA3A-8E557036B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3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263" y="849313"/>
            <a:ext cx="4211637" cy="532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49313"/>
            <a:ext cx="4211638" cy="532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1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8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28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16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accent6"/>
              </a:buClr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3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274638"/>
            <a:ext cx="2143125" cy="5897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263" y="274638"/>
            <a:ext cx="62801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263" y="849313"/>
            <a:ext cx="4211637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849313"/>
            <a:ext cx="4211638" cy="2584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586163"/>
            <a:ext cx="4211638" cy="2586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3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2263" y="849313"/>
            <a:ext cx="4211637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49313"/>
            <a:ext cx="4211638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2263" y="274638"/>
            <a:ext cx="8575675" cy="589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2263" y="849313"/>
            <a:ext cx="8575675" cy="5322887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2368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D93-39D2-449D-BA51-6D7A2D213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dot do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9" name="Picture 8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B521-F536-4150-8A63-D80E34B5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2101-E70C-4CB5-873A-B2574F067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AF68-E2D1-434A-A871-12B65789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0" y="6309360"/>
            <a:ext cx="9144000" cy="0"/>
          </a:xfrm>
          <a:prstGeom prst="line">
            <a:avLst/>
          </a:prstGeom>
          <a:noFill/>
          <a:ln w="76200">
            <a:solidFill>
              <a:srgbClr val="BF0F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17"/>
          <p:cNvSpPr txBox="1">
            <a:spLocks/>
          </p:cNvSpPr>
          <p:nvPr/>
        </p:nvSpPr>
        <p:spPr>
          <a:xfrm>
            <a:off x="8458200" y="6400800"/>
            <a:ext cx="533400" cy="365125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18440F-0205-4EC2-A56E-F15C9C49EA2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2B81-970C-454F-A691-D040BD6E9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A3F-7F11-4719-895F-2322CF8A0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FA2DF8-4C86-40EA-98A2-8CD113C1E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ppt background 1.bmp"/>
          <p:cNvPicPr>
            <a:picLocks noChangeAspect="1"/>
          </p:cNvPicPr>
          <p:nvPr/>
        </p:nvPicPr>
        <p:blipFill>
          <a:blip r:embed="rId2" cstate="print"/>
          <a:srcRect t="90932"/>
          <a:stretch>
            <a:fillRect/>
          </a:stretch>
        </p:blipFill>
        <p:spPr>
          <a:xfrm>
            <a:off x="0" y="6301746"/>
            <a:ext cx="9144000" cy="558580"/>
          </a:xfrm>
          <a:prstGeom prst="rect">
            <a:avLst/>
          </a:prstGeom>
        </p:spPr>
      </p:pic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2700" y="6248400"/>
            <a:ext cx="9144000" cy="0"/>
          </a:xfrm>
          <a:prstGeom prst="line">
            <a:avLst/>
          </a:prstGeom>
          <a:noFill/>
          <a:ln w="76200">
            <a:solidFill>
              <a:srgbClr val="BF0F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 descr="dot do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17" name="Picture 16" descr="ppt background 1.bmp"/>
            <p:cNvPicPr>
              <a:picLocks noChangeAspect="1"/>
            </p:cNvPicPr>
            <p:nvPr userDrawn="1"/>
          </p:nvPicPr>
          <p:blipFill>
            <a:blip r:embed="rId13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706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28900" y="635635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772400" y="641667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fld id="{FB1B5769-9C15-4D9F-A51D-8C5164A2A8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13" descr="dot dot log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FMCSA-header_b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2788" y="5338763"/>
            <a:ext cx="1976437" cy="725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07050" y="5432425"/>
            <a:ext cx="1439863" cy="538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6200" y="6457950"/>
            <a:ext cx="4267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003366"/>
                </a:solidFill>
              </a:rPr>
              <a:t>U.S. Department of Transportation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000066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white">
          <a:xfrm>
            <a:off x="68263" y="304800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-12700" y="6337300"/>
            <a:ext cx="9156700" cy="1905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322263" y="849313"/>
            <a:ext cx="8575675" cy="5322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6592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►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mcsa.dot.gov/international-programs/mexico-cross-border-trucking-pilot-progra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6176" y="1371600"/>
            <a:ext cx="7851648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Mexico Cross Border Long-Haul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Trucking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Program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43400"/>
            <a:ext cx="7854696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Report to MCSAC Subcommittee</a:t>
            </a:r>
          </a:p>
          <a:p>
            <a:pPr algn="ctr"/>
            <a:r>
              <a:rPr lang="en-US" dirty="0" smtClean="0"/>
              <a:t>May 21, 2014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  <a:p>
            <a:pPr lvl="1"/>
            <a:r>
              <a:rPr lang="en-US" dirty="0"/>
              <a:t>Application/Carrier Status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/>
              <a:t>PASA results</a:t>
            </a:r>
          </a:p>
          <a:p>
            <a:pPr lvl="1"/>
            <a:r>
              <a:rPr lang="en-US" dirty="0"/>
              <a:t>SMS link</a:t>
            </a:r>
          </a:p>
          <a:p>
            <a:pPr lvl="1"/>
            <a:r>
              <a:rPr lang="en-US" dirty="0"/>
              <a:t>Compliance Reviews</a:t>
            </a:r>
          </a:p>
          <a:p>
            <a:r>
              <a:rPr lang="en-US" dirty="0"/>
              <a:t>Operational Update Reports</a:t>
            </a:r>
          </a:p>
          <a:p>
            <a:r>
              <a:rPr lang="en-US" dirty="0"/>
              <a:t>OIG Six Month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www.fmcsa.dot.gov/international-programs/mexico-cross-border-trucking-pilot-program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2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21 – Document reviews and tasking discussion</a:t>
            </a:r>
          </a:p>
          <a:p>
            <a:pPr lvl="1"/>
            <a:r>
              <a:rPr lang="en-US" dirty="0"/>
              <a:t>Identify data requirements</a:t>
            </a:r>
          </a:p>
          <a:p>
            <a:pPr lvl="1"/>
            <a:endParaRPr lang="en-US" dirty="0"/>
          </a:p>
          <a:p>
            <a:r>
              <a:rPr lang="en-US" dirty="0"/>
              <a:t>June  - Working meeting to review data and develop report and recommendations</a:t>
            </a:r>
          </a:p>
          <a:p>
            <a:endParaRPr lang="en-US" dirty="0"/>
          </a:p>
          <a:p>
            <a:r>
              <a:rPr lang="en-US" dirty="0"/>
              <a:t>September – Present final report to MCSAC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5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 Provided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MOU with Mexico</a:t>
            </a:r>
          </a:p>
          <a:p>
            <a:endParaRPr lang="en-US" dirty="0"/>
          </a:p>
          <a:p>
            <a:r>
              <a:rPr lang="en-US" dirty="0"/>
              <a:t>3 Federal Register Notices</a:t>
            </a:r>
          </a:p>
          <a:p>
            <a:endParaRPr lang="en-US" dirty="0"/>
          </a:p>
          <a:p>
            <a:r>
              <a:rPr lang="en-US" dirty="0"/>
              <a:t>Current Operational Update Reports</a:t>
            </a:r>
          </a:p>
          <a:p>
            <a:endParaRPr lang="en-US" dirty="0"/>
          </a:p>
          <a:p>
            <a:r>
              <a:rPr lang="en-US" dirty="0"/>
              <a:t>OIG Six Month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8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Questions</a:t>
            </a:r>
          </a:p>
          <a:p>
            <a:pPr marL="0" indent="0" algn="ctr">
              <a:buNone/>
            </a:pPr>
            <a:r>
              <a:rPr lang="en-US" sz="4800" dirty="0" smtClean="0"/>
              <a:t>Data Needs</a:t>
            </a:r>
          </a:p>
          <a:p>
            <a:pPr marL="0" indent="0" algn="ctr">
              <a:buNone/>
            </a:pPr>
            <a:r>
              <a:rPr lang="en-US" sz="4800" smtClean="0"/>
              <a:t>Report Outline </a:t>
            </a:r>
            <a:endParaRPr lang="en-US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Status of Pilot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</a:t>
            </a:r>
            <a:r>
              <a:rPr lang="en-US" dirty="0"/>
              <a:t>Approved Carriers</a:t>
            </a:r>
          </a:p>
          <a:p>
            <a:pPr lvl="1"/>
            <a:r>
              <a:rPr lang="en-US" dirty="0" smtClean="0"/>
              <a:t>10 </a:t>
            </a:r>
            <a:r>
              <a:rPr lang="en-US" dirty="0"/>
              <a:t>with Permanent Authority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with Provisional Authority</a:t>
            </a:r>
          </a:p>
          <a:p>
            <a:pPr lvl="1"/>
            <a:endParaRPr lang="en-US" dirty="0"/>
          </a:p>
          <a:p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Carrier with passed PASA pending </a:t>
            </a:r>
            <a:r>
              <a:rPr lang="en-US" dirty="0" smtClean="0"/>
              <a:t>insurance</a:t>
            </a:r>
          </a:p>
          <a:p>
            <a:r>
              <a:rPr lang="en-US" dirty="0" smtClean="0"/>
              <a:t>1 Carrier with passed PASA to be published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3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Operational </a:t>
            </a:r>
            <a:r>
              <a:rPr lang="en-US" dirty="0" smtClean="0"/>
              <a:t>Information–As </a:t>
            </a:r>
            <a:r>
              <a:rPr lang="en-US" dirty="0" smtClean="0"/>
              <a:t>of </a:t>
            </a:r>
            <a:r>
              <a:rPr lang="en-US" dirty="0" smtClean="0"/>
              <a:t>5/11/14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3962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55 </a:t>
            </a:r>
            <a:r>
              <a:rPr lang="en-US" dirty="0"/>
              <a:t>Vehicles</a:t>
            </a:r>
          </a:p>
          <a:p>
            <a:endParaRPr lang="en-US" dirty="0"/>
          </a:p>
          <a:p>
            <a:r>
              <a:rPr lang="en-US" dirty="0" smtClean="0"/>
              <a:t>62 </a:t>
            </a:r>
            <a:r>
              <a:rPr lang="en-US" dirty="0"/>
              <a:t>Drivers</a:t>
            </a:r>
          </a:p>
          <a:p>
            <a:endParaRPr lang="en-US" dirty="0"/>
          </a:p>
          <a:p>
            <a:r>
              <a:rPr lang="en-US" dirty="0" smtClean="0"/>
              <a:t>18,938 </a:t>
            </a:r>
            <a:r>
              <a:rPr lang="en-US" dirty="0"/>
              <a:t>Crossings</a:t>
            </a:r>
          </a:p>
          <a:p>
            <a:endParaRPr lang="en-US" dirty="0"/>
          </a:p>
          <a:p>
            <a:r>
              <a:rPr lang="en-US" dirty="0" smtClean="0"/>
              <a:t>4,864 </a:t>
            </a:r>
            <a:r>
              <a:rPr lang="en-US" dirty="0"/>
              <a:t>Inspections</a:t>
            </a:r>
          </a:p>
          <a:p>
            <a:endParaRPr lang="en-US" dirty="0"/>
          </a:p>
          <a:p>
            <a:r>
              <a:rPr lang="en-US" dirty="0" smtClean="0"/>
              <a:t>924,455 </a:t>
            </a:r>
            <a:r>
              <a:rPr lang="en-US" dirty="0"/>
              <a:t>Miles in Border States</a:t>
            </a:r>
          </a:p>
          <a:p>
            <a:endParaRPr lang="en-US" dirty="0"/>
          </a:p>
          <a:p>
            <a:r>
              <a:rPr lang="en-US" dirty="0" smtClean="0"/>
              <a:t>193,752 </a:t>
            </a:r>
            <a:r>
              <a:rPr lang="en-US" dirty="0"/>
              <a:t>Miles beyond Border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/>
          <a:lstStyle/>
          <a:p>
            <a:pPr algn="ctr"/>
            <a:r>
              <a:rPr lang="en-US" dirty="0"/>
              <a:t>MCSAC Subcommittee Task 11-03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a subcommittee comprised of at least:</a:t>
            </a:r>
          </a:p>
          <a:p>
            <a:pPr lvl="1"/>
            <a:r>
              <a:rPr lang="en-US" dirty="0"/>
              <a:t>1 member from the U.S. motor carrier industry</a:t>
            </a:r>
          </a:p>
          <a:p>
            <a:pPr lvl="1"/>
            <a:r>
              <a:rPr lang="en-US" dirty="0"/>
              <a:t>1 member from the safety advocates community</a:t>
            </a:r>
          </a:p>
          <a:p>
            <a:pPr lvl="1"/>
            <a:r>
              <a:rPr lang="en-US" dirty="0"/>
              <a:t>1 member from the law enforcement</a:t>
            </a:r>
          </a:p>
          <a:p>
            <a:pPr lvl="1"/>
            <a:r>
              <a:rPr lang="en-US" dirty="0"/>
              <a:t>1 member from remaining MCSAC membership</a:t>
            </a:r>
          </a:p>
          <a:p>
            <a:endParaRPr lang="en-US" dirty="0"/>
          </a:p>
          <a:p>
            <a:r>
              <a:rPr lang="en-US" dirty="0"/>
              <a:t>Invite the DGAF Administrator to participate in a non-voting, advisory capacity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MCSAC Subcommittee Task – 11-03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3687763"/>
          </a:xfrm>
        </p:spPr>
        <p:txBody>
          <a:bodyPr>
            <a:normAutofit/>
          </a:bodyPr>
          <a:lstStyle/>
          <a:p>
            <a:r>
              <a:rPr lang="en-US" dirty="0"/>
              <a:t>Assess the safety record of participating carriers</a:t>
            </a:r>
          </a:p>
          <a:p>
            <a:endParaRPr lang="en-US" dirty="0"/>
          </a:p>
          <a:p>
            <a:r>
              <a:rPr lang="en-US" dirty="0"/>
              <a:t>Advise FMCSA concerning designated tasks related to the program</a:t>
            </a:r>
          </a:p>
          <a:p>
            <a:endParaRPr lang="en-US" b="1" u="sng" dirty="0"/>
          </a:p>
          <a:p>
            <a:r>
              <a:rPr lang="en-US" b="1" u="sng" dirty="0"/>
              <a:t>Issue a final report addressing if FMCSA conducted the program consistent with the Federal Register notices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Federal Register Notices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799"/>
            <a:ext cx="8229600" cy="4724401"/>
          </a:xfrm>
        </p:spPr>
        <p:txBody>
          <a:bodyPr>
            <a:normAutofit/>
          </a:bodyPr>
          <a:lstStyle/>
          <a:p>
            <a:r>
              <a:rPr lang="en-US" sz="2800" dirty="0"/>
              <a:t>April 13, 2011 – Announced Pilot Program concept and requested comments</a:t>
            </a:r>
          </a:p>
          <a:p>
            <a:endParaRPr lang="en-US" sz="2800" dirty="0"/>
          </a:p>
          <a:p>
            <a:r>
              <a:rPr lang="en-US" sz="2800" dirty="0"/>
              <a:t>July 8, 2011 – Responded to comments</a:t>
            </a:r>
          </a:p>
          <a:p>
            <a:endParaRPr lang="en-US" sz="2800" dirty="0"/>
          </a:p>
          <a:p>
            <a:r>
              <a:rPr lang="en-US" sz="2800" dirty="0"/>
              <a:t>October 12, 2011 – Modified requirements for drivers with LFCs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Pilot Program 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3843"/>
            <a:ext cx="2133600" cy="257631"/>
          </a:xfrm>
        </p:spPr>
        <p:txBody>
          <a:bodyPr/>
          <a:lstStyle/>
          <a:p>
            <a:fld id="{A291820E-BDED-49AE-BE18-842ED8204D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19800"/>
            <a:ext cx="5867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*Crossing &amp; inspection data is current through August 12, 2012</a:t>
            </a:r>
            <a:endParaRPr lang="en-US" sz="800" dirty="0">
              <a:latin typeface="+mj-lt"/>
            </a:endParaRPr>
          </a:p>
        </p:txBody>
      </p:sp>
      <p:sp>
        <p:nvSpPr>
          <p:cNvPr id="7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Will not exceed 3 years</a:t>
            </a:r>
          </a:p>
          <a:p>
            <a:pPr lvl="1"/>
            <a:r>
              <a:rPr lang="en-US" dirty="0"/>
              <a:t>Will end on October 14, 2014</a:t>
            </a:r>
          </a:p>
          <a:p>
            <a:endParaRPr lang="en-US" dirty="0"/>
          </a:p>
          <a:p>
            <a:r>
              <a:rPr lang="en-US" dirty="0"/>
              <a:t>Carriers may specify drivers and vehicles</a:t>
            </a:r>
          </a:p>
          <a:p>
            <a:pPr lvl="1"/>
            <a:r>
              <a:rPr lang="en-US" dirty="0"/>
              <a:t>ELP assessments</a:t>
            </a:r>
          </a:p>
          <a:p>
            <a:pPr lvl="1"/>
            <a:r>
              <a:rPr lang="en-US" dirty="0"/>
              <a:t>Driver license reviews</a:t>
            </a:r>
          </a:p>
          <a:p>
            <a:pPr lvl="1"/>
            <a:r>
              <a:rPr lang="en-US" dirty="0"/>
              <a:t>FMVSS and ECL</a:t>
            </a:r>
          </a:p>
          <a:p>
            <a:pPr lvl="1"/>
            <a:r>
              <a:rPr lang="en-US" dirty="0"/>
              <a:t>CVSA Decals</a:t>
            </a:r>
          </a:p>
          <a:p>
            <a:endParaRPr lang="en-US" dirty="0"/>
          </a:p>
          <a:p>
            <a:r>
              <a:rPr lang="en-US" dirty="0"/>
              <a:t>Only international freight</a:t>
            </a:r>
          </a:p>
          <a:p>
            <a:endParaRPr lang="en-US" dirty="0"/>
          </a:p>
          <a:p>
            <a:r>
              <a:rPr lang="en-US" dirty="0"/>
              <a:t>No placarded HM or passenger carriers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Pre-Authority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37033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Vetting Processes</a:t>
            </a:r>
          </a:p>
          <a:p>
            <a:pPr lvl="1"/>
            <a:r>
              <a:rPr lang="en-US" dirty="0"/>
              <a:t>Security</a:t>
            </a:r>
          </a:p>
          <a:p>
            <a:pPr lvl="2"/>
            <a:r>
              <a:rPr lang="en-US" dirty="0"/>
              <a:t>Review against DHS data</a:t>
            </a:r>
          </a:p>
          <a:p>
            <a:pPr lvl="1"/>
            <a:r>
              <a:rPr lang="en-US" dirty="0"/>
              <a:t>Safety</a:t>
            </a:r>
          </a:p>
          <a:p>
            <a:pPr lvl="2"/>
            <a:r>
              <a:rPr lang="en-US" dirty="0"/>
              <a:t>New Applicant Screening</a:t>
            </a:r>
          </a:p>
          <a:p>
            <a:pPr lvl="2"/>
            <a:r>
              <a:rPr lang="en-US" dirty="0"/>
              <a:t>Enforcement Review</a:t>
            </a:r>
          </a:p>
          <a:p>
            <a:pPr lvl="2"/>
            <a:r>
              <a:rPr lang="en-US" dirty="0"/>
              <a:t>PASA</a:t>
            </a:r>
          </a:p>
          <a:p>
            <a:pPr lvl="1"/>
            <a:r>
              <a:rPr lang="en-US" dirty="0"/>
              <a:t>FMCSA Register</a:t>
            </a:r>
          </a:p>
          <a:p>
            <a:pPr lvl="1"/>
            <a:r>
              <a:rPr lang="en-US" dirty="0"/>
              <a:t>Federal Register</a:t>
            </a:r>
          </a:p>
          <a:p>
            <a:pPr lvl="1"/>
            <a:r>
              <a:rPr lang="en-US" dirty="0"/>
              <a:t>Insurance filing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dirty="0"/>
              <a:t>Post Authority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Electronic Logging Devices</a:t>
            </a:r>
          </a:p>
          <a:p>
            <a:r>
              <a:rPr lang="en-US" dirty="0"/>
              <a:t>Monitoring Stages</a:t>
            </a:r>
          </a:p>
          <a:p>
            <a:pPr lvl="1"/>
            <a:r>
              <a:rPr lang="en-US" dirty="0"/>
              <a:t>Stage 1 – 3 months and at least 3 inspections - inspected every crossing</a:t>
            </a:r>
          </a:p>
          <a:p>
            <a:pPr lvl="2"/>
            <a:r>
              <a:rPr lang="en-US" dirty="0"/>
              <a:t>Credit given to demo participants</a:t>
            </a:r>
          </a:p>
          <a:p>
            <a:pPr lvl="1"/>
            <a:r>
              <a:rPr lang="en-US" dirty="0"/>
              <a:t>Stages 2 &amp; 3 – Random inspections</a:t>
            </a:r>
          </a:p>
          <a:p>
            <a:r>
              <a:rPr lang="en-US" dirty="0"/>
              <a:t>HOS and </a:t>
            </a:r>
            <a:r>
              <a:rPr lang="en-US" dirty="0" err="1"/>
              <a:t>Cabotage</a:t>
            </a:r>
            <a:r>
              <a:rPr lang="en-US" dirty="0"/>
              <a:t> investigations</a:t>
            </a:r>
          </a:p>
          <a:p>
            <a:r>
              <a:rPr lang="en-US" dirty="0"/>
              <a:t>Compliance Review</a:t>
            </a:r>
          </a:p>
          <a:p>
            <a:r>
              <a:rPr lang="en-US" dirty="0"/>
              <a:t>Annual license reviews</a:t>
            </a:r>
          </a:p>
          <a:p>
            <a:r>
              <a:rPr lang="en-US" dirty="0"/>
              <a:t>CVSA decals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-DQ-Programs it conference 081406_1">
  <a:themeElements>
    <a:clrScheme name="1_-DQ-Programs it conference 081406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-DQ-Programs it conference 081406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-DQ-Programs it conference 081406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Preferred slide for presentations</Template>
  <TotalTime>1753</TotalTime>
  <Words>504</Words>
  <Application>Microsoft Office PowerPoint</Application>
  <PresentationFormat>On-screen Show (4:3)</PresentationFormat>
  <Paragraphs>139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1_-DQ-Programs it conference 081406_1</vt:lpstr>
      <vt:lpstr>  U.S. Mexico Cross Border Long-Haul Trucking Pilot Program</vt:lpstr>
      <vt:lpstr>Current Status of Pilot Program</vt:lpstr>
      <vt:lpstr>Operational Information–As of 5/11/14</vt:lpstr>
      <vt:lpstr>MCSAC Subcommittee Task 11-03</vt:lpstr>
      <vt:lpstr>MCSAC Subcommittee Task – 11-03</vt:lpstr>
      <vt:lpstr>Federal Register Notices </vt:lpstr>
      <vt:lpstr>Pilot Program Description</vt:lpstr>
      <vt:lpstr>Pre-Authority Processes</vt:lpstr>
      <vt:lpstr>Post Authority Processes</vt:lpstr>
      <vt:lpstr>Transparency and Reporting</vt:lpstr>
      <vt:lpstr>Website Walk Through</vt:lpstr>
      <vt:lpstr>Next Steps</vt:lpstr>
      <vt:lpstr>Documents Provided</vt:lpstr>
      <vt:lpstr>Discussion</vt:lpstr>
    </vt:vector>
  </TitlesOfParts>
  <Company>FMCSA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Program on NAFTA Long-Haul Trucking Provisions</dc:title>
  <dc:creator>marcelo.perez</dc:creator>
  <cp:lastModifiedBy>T.Rowlett</cp:lastModifiedBy>
  <cp:revision>185</cp:revision>
  <dcterms:created xsi:type="dcterms:W3CDTF">2011-11-30T15:43:32Z</dcterms:created>
  <dcterms:modified xsi:type="dcterms:W3CDTF">2014-05-13T16:40:19Z</dcterms:modified>
</cp:coreProperties>
</file>