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
  </p:notesMasterIdLst>
  <p:handoutMasterIdLst>
    <p:handoutMasterId r:id="rId56"/>
  </p:handoutMasterIdLst>
  <p:sldIdLst>
    <p:sldId id="269" r:id="rId5"/>
    <p:sldId id="274" r:id="rId6"/>
    <p:sldId id="275" r:id="rId7"/>
    <p:sldId id="266" r:id="rId8"/>
    <p:sldId id="261" r:id="rId9"/>
    <p:sldId id="276" r:id="rId10"/>
    <p:sldId id="268" r:id="rId11"/>
    <p:sldId id="262" r:id="rId12"/>
    <p:sldId id="265" r:id="rId13"/>
    <p:sldId id="267" r:id="rId14"/>
    <p:sldId id="277" r:id="rId15"/>
    <p:sldId id="278" r:id="rId16"/>
    <p:sldId id="272" r:id="rId17"/>
    <p:sldId id="279" r:id="rId18"/>
    <p:sldId id="318" r:id="rId19"/>
    <p:sldId id="281" r:id="rId20"/>
    <p:sldId id="282" r:id="rId21"/>
    <p:sldId id="283" r:id="rId22"/>
    <p:sldId id="285" r:id="rId23"/>
    <p:sldId id="286" r:id="rId24"/>
    <p:sldId id="288" r:id="rId25"/>
    <p:sldId id="289" r:id="rId26"/>
    <p:sldId id="290" r:id="rId27"/>
    <p:sldId id="291" r:id="rId28"/>
    <p:sldId id="292" r:id="rId29"/>
    <p:sldId id="293" r:id="rId30"/>
    <p:sldId id="319" r:id="rId31"/>
    <p:sldId id="295" r:id="rId32"/>
    <p:sldId id="296" r:id="rId33"/>
    <p:sldId id="297" r:id="rId34"/>
    <p:sldId id="298" r:id="rId35"/>
    <p:sldId id="323" r:id="rId36"/>
    <p:sldId id="300" r:id="rId37"/>
    <p:sldId id="301" r:id="rId38"/>
    <p:sldId id="320" r:id="rId39"/>
    <p:sldId id="321" r:id="rId40"/>
    <p:sldId id="304" r:id="rId41"/>
    <p:sldId id="305" r:id="rId42"/>
    <p:sldId id="306" r:id="rId43"/>
    <p:sldId id="307" r:id="rId44"/>
    <p:sldId id="308" r:id="rId45"/>
    <p:sldId id="309" r:id="rId46"/>
    <p:sldId id="310" r:id="rId47"/>
    <p:sldId id="311" r:id="rId48"/>
    <p:sldId id="322" r:id="rId49"/>
    <p:sldId id="313" r:id="rId50"/>
    <p:sldId id="314" r:id="rId51"/>
    <p:sldId id="315" r:id="rId52"/>
    <p:sldId id="316" r:id="rId53"/>
    <p:sldId id="317" r:id="rId54"/>
  </p:sldIdLst>
  <p:sldSz cx="9144000" cy="6858000" type="screen4x3"/>
  <p:notesSz cx="7010400" cy="92964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4A6"/>
    <a:srgbClr val="052A59"/>
    <a:srgbClr val="050326"/>
    <a:srgbClr val="A3A3E1"/>
    <a:srgbClr val="9494DC"/>
    <a:srgbClr val="010326"/>
    <a:srgbClr val="BF0F0F"/>
    <a:srgbClr val="609B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7" autoAdjust="0"/>
    <p:restoredTop sz="81202" autoAdjust="0"/>
  </p:normalViewPr>
  <p:slideViewPr>
    <p:cSldViewPr>
      <p:cViewPr varScale="1">
        <p:scale>
          <a:sx n="42" d="100"/>
          <a:sy n="42" d="100"/>
        </p:scale>
        <p:origin x="-1286" y="-91"/>
      </p:cViewPr>
      <p:guideLst>
        <p:guide orient="horz" pos="2160"/>
        <p:guide pos="2880"/>
      </p:guideLst>
    </p:cSldViewPr>
  </p:slideViewPr>
  <p:outlineViewPr>
    <p:cViewPr>
      <p:scale>
        <a:sx n="33" d="100"/>
        <a:sy n="33" d="100"/>
      </p:scale>
      <p:origin x="0" y="1806"/>
    </p:cViewPr>
  </p:outlineViewPr>
  <p:notesTextViewPr>
    <p:cViewPr>
      <p:scale>
        <a:sx n="100" d="100"/>
        <a:sy n="100" d="100"/>
      </p:scale>
      <p:origin x="0" y="0"/>
    </p:cViewPr>
  </p:notesTextViewPr>
  <p:sorterViewPr>
    <p:cViewPr>
      <p:scale>
        <a:sx n="66" d="100"/>
        <a:sy n="66" d="100"/>
      </p:scale>
      <p:origin x="0" y="869"/>
    </p:cViewPr>
  </p:sorterViewPr>
  <p:notesViewPr>
    <p:cSldViewPr>
      <p:cViewPr varScale="1">
        <p:scale>
          <a:sx n="93" d="100"/>
          <a:sy n="93" d="100"/>
        </p:scale>
        <p:origin x="-2580"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F88C622D-7BCD-457C-8200-AF27EC0808F1}" type="datetimeFigureOut">
              <a:rPr lang="en-US" smtClean="0"/>
              <a:pPr/>
              <a:t>2/8/2012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FFC343A-1D33-48E5-B1BF-7B7BAF34C0B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300"/>
            </a:lvl1pPr>
          </a:lstStyle>
          <a:p>
            <a:endParaRPr lang="en-US" dirty="0"/>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300"/>
            </a:lvl1pPr>
          </a:lstStyle>
          <a:p>
            <a:endParaRPr lang="en-US" dirty="0"/>
          </a:p>
        </p:txBody>
      </p:sp>
      <p:sp>
        <p:nvSpPr>
          <p:cNvPr id="717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300"/>
            </a:lvl1pPr>
          </a:lstStyle>
          <a:p>
            <a:endParaRPr lang="en-US" dirty="0"/>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300"/>
            </a:lvl1pPr>
          </a:lstStyle>
          <a:p>
            <a:fld id="{EE0DF49A-EE32-4FAC-B281-BC9491B4E5A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581676-6139-4F41-B1C0-1006B25CBF63}" type="slidenum">
              <a:rPr lang="en-US" smtClean="0"/>
              <a:pPr>
                <a:defRPr/>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581676-6139-4F41-B1C0-1006B25CBF63}" type="slidenum">
              <a:rPr lang="en-US" smtClean="0"/>
              <a:pPr>
                <a:defRPr/>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68612" name="Slide Number Placeholder 3"/>
          <p:cNvSpPr>
            <a:spLocks noGrp="1"/>
          </p:cNvSpPr>
          <p:nvPr>
            <p:ph type="sldNum" sz="quarter" idx="5"/>
          </p:nvPr>
        </p:nvSpPr>
        <p:spPr>
          <a:noFill/>
        </p:spPr>
        <p:txBody>
          <a:bodyPr/>
          <a:lstStyle/>
          <a:p>
            <a:fld id="{AA30139E-3729-4A76-B845-6E9FF59D9A36}" type="slidenum">
              <a:rPr lang="en-US" smtClean="0">
                <a:latin typeface="Arial" pitchFamily="34" charset="0"/>
                <a:ea typeface="ＭＳ Ｐゴシック"/>
                <a:cs typeface="ＭＳ Ｐゴシック"/>
              </a:rPr>
              <a:pPr/>
              <a:t>47</a:t>
            </a:fld>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possible combinations of BASICs which result in a motor carrier being categorized as High</a:t>
            </a:r>
            <a:r>
              <a:rPr lang="en-US" baseline="0" dirty="0" smtClean="0"/>
              <a:t> Risk:</a:t>
            </a:r>
          </a:p>
          <a:p>
            <a:pPr marL="228600" indent="-228600">
              <a:buAutoNum type="arabicPeriod"/>
            </a:pPr>
            <a:r>
              <a:rPr lang="en-US" baseline="0" dirty="0" smtClean="0"/>
              <a:t>(“1 + 1” combination) - Crash or Fatigue or Unsafe BASIC &gt; or = 85 PLUS 1 other BASIC &gt; or = all other motor carrier threshold</a:t>
            </a:r>
          </a:p>
          <a:p>
            <a:pPr marL="228600" indent="-228600">
              <a:buAutoNum type="arabicPeriod"/>
            </a:pPr>
            <a:r>
              <a:rPr lang="en-US" baseline="0" dirty="0" smtClean="0"/>
              <a:t>(“4 or more” combination) - any 4 or more BASICs &gt; or = all other motor carrier threshold</a:t>
            </a: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0634" y="8829019"/>
            <a:ext cx="3038161" cy="465781"/>
          </a:xfrm>
          <a:prstGeom prst="rect">
            <a:avLst/>
          </a:prstGeom>
          <a:noFill/>
          <a:ln w="9525">
            <a:noFill/>
            <a:miter lim="800000"/>
            <a:headEnd/>
            <a:tailEnd/>
          </a:ln>
        </p:spPr>
        <p:txBody>
          <a:bodyPr lIns="93372" tIns="46686" rIns="93372" bIns="46686" anchor="b"/>
          <a:lstStyle/>
          <a:p>
            <a:pPr algn="r" defTabSz="931008"/>
            <a:fld id="{45F18090-223E-4160-AD5E-4DDD03582E71}" type="slidenum">
              <a:rPr lang="en-US" sz="1200">
                <a:latin typeface="Arial" pitchFamily="34" charset="0"/>
              </a:rPr>
              <a:pPr algn="r" defTabSz="931008"/>
              <a:t>16</a:t>
            </a:fld>
            <a:endParaRPr lang="en-US" sz="1200" dirty="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0634" y="8829019"/>
            <a:ext cx="3038161" cy="465781"/>
          </a:xfrm>
          <a:prstGeom prst="rect">
            <a:avLst/>
          </a:prstGeom>
          <a:noFill/>
          <a:ln w="9525">
            <a:noFill/>
            <a:miter lim="800000"/>
            <a:headEnd/>
            <a:tailEnd/>
          </a:ln>
        </p:spPr>
        <p:txBody>
          <a:bodyPr lIns="93372" tIns="46686" rIns="93372" bIns="46686" anchor="b"/>
          <a:lstStyle/>
          <a:p>
            <a:pPr algn="r" defTabSz="931008"/>
            <a:fld id="{45F18090-223E-4160-AD5E-4DDD03582E71}" type="slidenum">
              <a:rPr lang="en-US" sz="1200">
                <a:latin typeface="Arial" pitchFamily="34" charset="0"/>
              </a:rPr>
              <a:pPr algn="r" defTabSz="931008"/>
              <a:t>17</a:t>
            </a:fld>
            <a:endParaRPr lang="en-US" sz="1200" dirty="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Information available in different FMCSA systems can be confusing </a:t>
            </a:r>
          </a:p>
          <a:p>
            <a:pPr lvl="1"/>
            <a:r>
              <a:rPr lang="en-US" dirty="0" smtClean="0"/>
              <a:t>Would prefer a simple FMSCA label that protects from potential liability</a:t>
            </a:r>
          </a:p>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0634" y="8829019"/>
            <a:ext cx="3038161" cy="465781"/>
          </a:xfrm>
          <a:prstGeom prst="rect">
            <a:avLst/>
          </a:prstGeom>
          <a:noFill/>
          <a:ln w="9525">
            <a:noFill/>
            <a:miter lim="800000"/>
            <a:headEnd/>
            <a:tailEnd/>
          </a:ln>
        </p:spPr>
        <p:txBody>
          <a:bodyPr lIns="93372" tIns="46686" rIns="93372" bIns="46686" anchor="b"/>
          <a:lstStyle/>
          <a:p>
            <a:pPr algn="r" defTabSz="931008"/>
            <a:fld id="{45F18090-223E-4160-AD5E-4DDD03582E71}" type="slidenum">
              <a:rPr lang="en-US" sz="1200">
                <a:latin typeface="Arial" pitchFamily="34" charset="0"/>
              </a:rPr>
              <a:pPr algn="r" defTabSz="931008"/>
              <a:t>25</a:t>
            </a:fld>
            <a:endParaRPr lang="en-US" sz="1200" dirty="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371600"/>
            <a:ext cx="8229600"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800" b="1">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457200" y="3228536"/>
            <a:ext cx="8229600" cy="1752600"/>
          </a:xfrm>
        </p:spPr>
        <p:txBody>
          <a:bodyPr lIns="0" rIns="18288" anchor="ctr"/>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grpSp>
        <p:nvGrpSpPr>
          <p:cNvPr id="7" name="Group 6"/>
          <p:cNvGrpSpPr/>
          <p:nvPr userDrawn="1"/>
        </p:nvGrpSpPr>
        <p:grpSpPr>
          <a:xfrm>
            <a:off x="0" y="6299420"/>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14401"/>
            <a:ext cx="20574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228600" y="914401"/>
            <a:ext cx="64770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buClr>
                <a:schemeClr val="accent2"/>
              </a:buClr>
              <a:defRPr/>
            </a:lvl2pPr>
            <a:lvl3pPr>
              <a:buClr>
                <a:schemeClr val="tx2"/>
              </a:buClr>
              <a:defRPr/>
            </a:lvl3pPr>
            <a:lvl4pPr>
              <a:buClr>
                <a:schemeClr val="accent6"/>
              </a:buClr>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86270DA3-4CC3-466D-8348-07A73E0AC1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6301746"/>
            <a:ext cx="9144000" cy="558580"/>
            <a:chOff x="0" y="6301746"/>
            <a:chExt cx="9144000" cy="558580"/>
          </a:xfrm>
        </p:grpSpPr>
        <p:pic>
          <p:nvPicPr>
            <p:cNvPr id="8" name="Picture 7"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a:xfrm>
            <a:off x="457200" y="1316736"/>
            <a:ext cx="8229600" cy="1371600"/>
          </a:xfrm>
          <a:ln>
            <a:noFill/>
          </a:ln>
        </p:spPr>
        <p:txBody>
          <a:bodyPr vert="horz" tIns="0" bIns="0" anchor="b">
            <a:noAutofit/>
            <a:scene3d>
              <a:camera prst="orthographicFront"/>
              <a:lightRig rig="freezing" dir="t">
                <a:rot lat="0" lon="0" rev="5640000"/>
              </a:lightRig>
            </a:scene3d>
            <a:sp3d prstMaterial="flat">
              <a:bevelT w="38100" h="38100"/>
            </a:sp3d>
          </a:bodyPr>
          <a:lstStyle>
            <a:lvl1pPr marL="53975" indent="0" algn="l" rtl="0">
              <a:spcBef>
                <a:spcPct val="0"/>
              </a:spcBef>
              <a:buNone/>
              <a:defRPr lang="en-US" sz="4400" b="1" cap="none" baseline="0" dirty="0">
                <a:ln w="635">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2743200"/>
            <a:ext cx="8229600" cy="1509712"/>
          </a:xfrm>
        </p:spPr>
        <p:txBody>
          <a:bodyPr lIns="45720" rIns="45720" anchor="ctr">
            <a:normAutofit/>
          </a:bodyPr>
          <a:lstStyle>
            <a:lvl1pPr marL="0" indent="0">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6" name="Slide Number Placeholder 5"/>
          <p:cNvSpPr>
            <a:spLocks noGrp="1"/>
          </p:cNvSpPr>
          <p:nvPr>
            <p:ph type="sldNum" sz="quarter" idx="12"/>
          </p:nvPr>
        </p:nvSpPr>
        <p:spPr/>
        <p:txBody>
          <a:bodyPr/>
          <a:lstStyle/>
          <a:p>
            <a:fld id="{95A9F54A-B642-47BD-B7E9-EFD7ECA7D0D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6301746"/>
            <a:ext cx="9144000" cy="558580"/>
            <a:chOff x="0" y="6301746"/>
            <a:chExt cx="9144000" cy="558580"/>
          </a:xfrm>
        </p:grpSpPr>
        <p:pic>
          <p:nvPicPr>
            <p:cNvPr id="9" name="Picture 8"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0"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grpSp>
      <p:sp>
        <p:nvSpPr>
          <p:cNvPr id="2" name="Title 1"/>
          <p:cNvSpPr>
            <a:spLocks noGrp="1"/>
          </p:cNvSpPr>
          <p:nvPr>
            <p:ph type="title"/>
          </p:nvPr>
        </p:nvSpPr>
        <p:spPr>
          <a:xfrm>
            <a:off x="304800" y="704088"/>
            <a:ext cx="8610600" cy="6858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228600" y="1447800"/>
            <a:ext cx="4267200" cy="4907125"/>
          </a:xfrm>
        </p:spPr>
        <p:txBody>
          <a:bodyPr/>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47800"/>
            <a:ext cx="4267200" cy="4907125"/>
          </a:xfrm>
        </p:spPr>
        <p:txBody>
          <a:bodyPr/>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7" name="Slide Number Placeholder 6"/>
          <p:cNvSpPr>
            <a:spLocks noGrp="1"/>
          </p:cNvSpPr>
          <p:nvPr>
            <p:ph type="sldNum" sz="quarter" idx="12"/>
          </p:nvPr>
        </p:nvSpPr>
        <p:spPr/>
        <p:txBody>
          <a:bodyPr/>
          <a:lstStyle/>
          <a:p>
            <a:fld id="{9E4DB496-674A-48B6-A081-6E36FC0C32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685800"/>
          </a:xfrm>
        </p:spPr>
        <p:txBody>
          <a:bodyPr tIns="45720" anchor="ctr"/>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28600" y="1443291"/>
            <a:ext cx="4271963"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447800"/>
            <a:ext cx="426720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28600" y="2133600"/>
            <a:ext cx="4268788" cy="4226720"/>
          </a:xfrm>
        </p:spPr>
        <p:txBody>
          <a:bodyPr tIns="0"/>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133600"/>
            <a:ext cx="4270375" cy="4226720"/>
          </a:xfrm>
        </p:spPr>
        <p:txBody>
          <a:bodyPr tIns="0"/>
          <a:lstStyle>
            <a:lvl1pPr>
              <a:defRPr sz="2200"/>
            </a:lvl1pPr>
            <a:lvl2pPr>
              <a:defRPr sz="18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9" name="Slide Number Placeholder 8"/>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6858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6"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p>
        </p:txBody>
      </p:sp>
      <p:sp>
        <p:nvSpPr>
          <p:cNvPr id="7" name="Slide Number Placeholder 17"/>
          <p:cNvSpPr txBox="1">
            <a:spLocks/>
          </p:cNvSpPr>
          <p:nvPr userDrawn="1"/>
        </p:nvSpPr>
        <p:spPr>
          <a:xfrm>
            <a:off x="8458200" y="6400800"/>
            <a:ext cx="533400" cy="365125"/>
          </a:xfrm>
          <a:prstGeom prst="rect">
            <a:avLst/>
          </a:prstGeom>
        </p:spPr>
        <p:txBody>
          <a:bodyPr vert="horz" lIns="0" tIns="0" rIns="0" bIns="0" anchor="ctr"/>
          <a:lstStyle>
            <a:lvl1pPr algn="r" eaLnBrk="1" latinLnBrk="0" hangingPunct="1">
              <a:defRPr kumimoji="0"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18440F-0205-4EC2-A56E-F15C9C49EA29}"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4" name="Slide Number Placeholder 3"/>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400"/>
            </a:lvl1pPr>
            <a:lvl2pPr>
              <a:defRPr sz="20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7" name="Slide Number Placeholder 6"/>
          <p:cNvSpPr>
            <a:spLocks noGrp="1"/>
          </p:cNvSpPr>
          <p:nvPr>
            <p:ph type="sldNum" sz="quarter" idx="12"/>
          </p:nvPr>
        </p:nvSpPr>
        <p:spPr/>
        <p:txBody>
          <a:bodyPr/>
          <a:lstStyle/>
          <a:p>
            <a:fld id="{3CE82D2D-16A8-49A0-95C7-34AC5EF25A39}" type="slidenum">
              <a:rPr lang="en-US" smtClean="0"/>
              <a:pPr/>
              <a:t>‹#›</a:t>
            </a:fld>
            <a:endParaRPr 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ctr"/>
            <a:r>
              <a:rPr lang="en-US" dirty="0" smtClean="0"/>
              <a:t>National Training Center</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20E79AA-E466-49BE-8425-7F00FACB8AAF}"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13" name="Picture 12" descr="ppt background 1.bmp"/>
          <p:cNvPicPr>
            <a:picLocks noChangeAspect="1"/>
          </p:cNvPicPr>
          <p:nvPr userDrawn="1"/>
        </p:nvPicPr>
        <p:blipFill>
          <a:blip r:embed="rId2" cstate="print"/>
          <a:srcRect t="90932"/>
          <a:stretch>
            <a:fillRect/>
          </a:stretch>
        </p:blipFill>
        <p:spPr>
          <a:xfrm>
            <a:off x="0" y="6301746"/>
            <a:ext cx="9144000" cy="558580"/>
          </a:xfrm>
          <a:prstGeom prst="rect">
            <a:avLst/>
          </a:prstGeom>
        </p:spPr>
      </p:pic>
      <p:sp>
        <p:nvSpPr>
          <p:cNvPr id="14" name="Line 16"/>
          <p:cNvSpPr>
            <a:spLocks noChangeShapeType="1"/>
          </p:cNvSpPr>
          <p:nvPr userDrawn="1"/>
        </p:nvSpPr>
        <p:spPr bwMode="auto">
          <a:xfrm>
            <a:off x="12700" y="6248400"/>
            <a:ext cx="9144000" cy="0"/>
          </a:xfrm>
          <a:prstGeom prst="line">
            <a:avLst/>
          </a:prstGeom>
          <a:noFill/>
          <a:ln w="76200">
            <a:solidFill>
              <a:srgbClr val="BF0F0F"/>
            </a:solidFill>
            <a:round/>
            <a:headEnd/>
            <a:tailEnd/>
          </a:ln>
          <a:effectLst/>
        </p:spPr>
        <p:txBody>
          <a:bodyPr/>
          <a:lstStyle/>
          <a:p>
            <a:endParaRPr lang="en-US" dirty="0"/>
          </a:p>
        </p:txBody>
      </p:sp>
      <p:pic>
        <p:nvPicPr>
          <p:cNvPr id="16" name="Picture 15" descr="DOT_FMCSA_LONG-signature_blue_cs3.ai.png"/>
          <p:cNvPicPr>
            <a:picLocks noChangeAspect="1"/>
          </p:cNvPicPr>
          <p:nvPr userDrawn="1"/>
        </p:nvPicPr>
        <p:blipFill>
          <a:blip r:embed="rId3" cstate="print">
            <a:clrChange>
              <a:clrFrom>
                <a:srgbClr val="FFFFFF"/>
              </a:clrFrom>
              <a:clrTo>
                <a:srgbClr val="FFFFFF">
                  <a:alpha val="0"/>
                </a:srgbClr>
              </a:clrTo>
            </a:clrChange>
            <a:biLevel thresh="50000"/>
          </a:blip>
          <a:srcRect l="5000" t="10000" r="39167" b="48000"/>
          <a:stretch>
            <a:fillRect/>
          </a:stretch>
        </p:blipFill>
        <p:spPr>
          <a:xfrm>
            <a:off x="45720" y="40943"/>
            <a:ext cx="2057400" cy="644857"/>
          </a:xfrm>
          <a:prstGeom prst="rect">
            <a:avLst/>
          </a:prstGeom>
        </p:spPr>
      </p:pic>
      <p:pic>
        <p:nvPicPr>
          <p:cNvPr id="17" name="Picture 2" descr="F M C S A logo"/>
          <p:cNvPicPr>
            <a:picLocks noChangeAspect="1" noChangeArrowheads="1"/>
          </p:cNvPicPr>
          <p:nvPr userDrawn="1"/>
        </p:nvPicPr>
        <p:blipFill>
          <a:blip r:embed="rId4" cstate="print"/>
          <a:srcRect/>
          <a:stretch>
            <a:fillRect/>
          </a:stretch>
        </p:blipFill>
        <p:spPr bwMode="auto">
          <a:xfrm>
            <a:off x="8266176" y="0"/>
            <a:ext cx="877824" cy="731520"/>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16" name="Group 15"/>
          <p:cNvGrpSpPr/>
          <p:nvPr/>
        </p:nvGrpSpPr>
        <p:grpSpPr>
          <a:xfrm>
            <a:off x="0" y="6301746"/>
            <a:ext cx="9144000" cy="558580"/>
            <a:chOff x="0" y="6301746"/>
            <a:chExt cx="9144000" cy="558580"/>
          </a:xfrm>
        </p:grpSpPr>
        <p:pic>
          <p:nvPicPr>
            <p:cNvPr id="17" name="Picture 16" descr="ppt background 1.bmp"/>
            <p:cNvPicPr>
              <a:picLocks noChangeAspect="1"/>
            </p:cNvPicPr>
            <p:nvPr userDrawn="1"/>
          </p:nvPicPr>
          <p:blipFill>
            <a:blip r:embed="rId13" cstate="print"/>
            <a:srcRect t="90932"/>
            <a:stretch>
              <a:fillRect/>
            </a:stretch>
          </p:blipFill>
          <p:spPr>
            <a:xfrm>
              <a:off x="0" y="6301746"/>
              <a:ext cx="9144000" cy="558580"/>
            </a:xfrm>
            <a:prstGeom prst="rect">
              <a:avLst/>
            </a:prstGeom>
          </p:spPr>
        </p:pic>
        <p:sp>
          <p:nvSpPr>
            <p:cNvPr id="19" name="Line 10"/>
            <p:cNvSpPr>
              <a:spLocks noChangeShapeType="1"/>
            </p:cNvSpPr>
            <p:nvPr userDrawn="1"/>
          </p:nvSpPr>
          <p:spPr bwMode="auto">
            <a:xfrm>
              <a:off x="0" y="6309360"/>
              <a:ext cx="9144000" cy="0"/>
            </a:xfrm>
            <a:prstGeom prst="line">
              <a:avLst/>
            </a:prstGeom>
            <a:noFill/>
            <a:ln w="76200">
              <a:solidFill>
                <a:srgbClr val="BF0F0F"/>
              </a:solidFill>
              <a:round/>
              <a:headEnd/>
              <a:tailEnd/>
            </a:ln>
            <a:effectLst/>
          </p:spPr>
          <p:txBody>
            <a:bodyPr/>
            <a:lstStyle/>
            <a:p>
              <a:endParaRPr lang="en-US" dirty="0">
                <a:solidFill>
                  <a:schemeClr val="bg1"/>
                </a:solidFill>
              </a:endParaRPr>
            </a:p>
          </p:txBody>
        </p:sp>
      </p:gr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04800" y="685800"/>
            <a:ext cx="8610600" cy="685800"/>
          </a:xfrm>
          <a:prstGeom prst="rect">
            <a:avLst/>
          </a:prstGeom>
        </p:spPr>
        <p:txBody>
          <a:bodyPr vert="horz" lIns="0" rIns="0" bIns="0" anchor="ctr">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8600" y="1463040"/>
            <a:ext cx="868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400800"/>
            <a:ext cx="2133600" cy="365125"/>
          </a:xfrm>
          <a:prstGeom prst="rect">
            <a:avLst/>
          </a:prstGeom>
        </p:spPr>
        <p:txBody>
          <a:bodyPr vert="horz" lIns="0" tIns="0" rIns="0" bIns="0" anchor="b"/>
          <a:lstStyle>
            <a:lvl1pPr algn="l" eaLnBrk="1" latinLnBrk="0" hangingPunct="1">
              <a:defRPr kumimoji="0" sz="1200" b="1">
                <a:solidFill>
                  <a:schemeClr val="bg1"/>
                </a:solidFill>
              </a:defRPr>
            </a:lvl1pPr>
          </a:lstStyle>
          <a:p>
            <a:endParaRPr lang="en-US" dirty="0"/>
          </a:p>
        </p:txBody>
      </p:sp>
      <p:sp>
        <p:nvSpPr>
          <p:cNvPr id="22" name="Footer Placeholder 21"/>
          <p:cNvSpPr>
            <a:spLocks noGrp="1"/>
          </p:cNvSpPr>
          <p:nvPr>
            <p:ph type="ftr" sz="quarter" idx="3"/>
          </p:nvPr>
        </p:nvSpPr>
        <p:spPr>
          <a:xfrm>
            <a:off x="2628900" y="6400800"/>
            <a:ext cx="3886200" cy="365125"/>
          </a:xfrm>
          <a:prstGeom prst="rect">
            <a:avLst/>
          </a:prstGeom>
        </p:spPr>
        <p:txBody>
          <a:bodyPr vert="horz" lIns="0" tIns="0" rIns="0" bIns="0" anchor="b"/>
          <a:lstStyle>
            <a:lvl1pPr algn="l" eaLnBrk="1" latinLnBrk="0" hangingPunct="1">
              <a:defRPr kumimoji="0" sz="1200" b="1">
                <a:solidFill>
                  <a:schemeClr val="bg1"/>
                </a:solidFill>
              </a:defRPr>
            </a:lvl1pPr>
          </a:lstStyle>
          <a:p>
            <a:pPr algn="ctr"/>
            <a:r>
              <a:rPr lang="en-US" dirty="0" smtClean="0"/>
              <a:t>Federal Motor Carrier Safety Administration</a:t>
            </a:r>
            <a:endParaRPr lang="en-US" dirty="0"/>
          </a:p>
        </p:txBody>
      </p:sp>
      <p:sp>
        <p:nvSpPr>
          <p:cNvPr id="18" name="Slide Number Placeholder 17"/>
          <p:cNvSpPr>
            <a:spLocks noGrp="1"/>
          </p:cNvSpPr>
          <p:nvPr>
            <p:ph type="sldNum" sz="quarter" idx="4"/>
          </p:nvPr>
        </p:nvSpPr>
        <p:spPr>
          <a:xfrm>
            <a:off x="7772400" y="6400800"/>
            <a:ext cx="762000" cy="365125"/>
          </a:xfrm>
          <a:prstGeom prst="rect">
            <a:avLst/>
          </a:prstGeom>
        </p:spPr>
        <p:txBody>
          <a:bodyPr vert="horz" lIns="0" tIns="0" rIns="0" bIns="0" anchor="b"/>
          <a:lstStyle>
            <a:lvl1pPr algn="r" eaLnBrk="1" latinLnBrk="0" hangingPunct="1">
              <a:defRPr kumimoji="0" sz="1400" b="1">
                <a:solidFill>
                  <a:schemeClr val="bg1"/>
                </a:solidFill>
              </a:defRPr>
            </a:lvl1pPr>
          </a:lstStyle>
          <a:p>
            <a:fld id="{3CE82D2D-16A8-49A0-95C7-34AC5EF25A3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21" name="Picture 20" descr="DOT_FMCSA_LONG-signature_blue_cs3.ai.png"/>
          <p:cNvPicPr>
            <a:picLocks noChangeAspect="1"/>
          </p:cNvPicPr>
          <p:nvPr/>
        </p:nvPicPr>
        <p:blipFill>
          <a:blip r:embed="rId14" cstate="print">
            <a:clrChange>
              <a:clrFrom>
                <a:srgbClr val="FFFFFF"/>
              </a:clrFrom>
              <a:clrTo>
                <a:srgbClr val="FFFFFF">
                  <a:alpha val="0"/>
                </a:srgbClr>
              </a:clrTo>
            </a:clrChange>
            <a:biLevel thresh="50000"/>
          </a:blip>
          <a:srcRect l="5000" t="10000" r="39167" b="48000"/>
          <a:stretch>
            <a:fillRect/>
          </a:stretch>
        </p:blipFill>
        <p:spPr>
          <a:xfrm>
            <a:off x="45723" y="40943"/>
            <a:ext cx="1249677" cy="39169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88925" indent="-288925" algn="l" rtl="0" eaLnBrk="1" latinLnBrk="0" hangingPunct="1">
        <a:spcBef>
          <a:spcPts val="1200"/>
        </a:spcBef>
        <a:spcAft>
          <a:spcPts val="0"/>
        </a:spcAft>
        <a:buClr>
          <a:schemeClr val="accent3"/>
        </a:buClr>
        <a:buSzPct val="95000"/>
        <a:buFont typeface="Wingdings 2"/>
        <a:buChar char=""/>
        <a:defRPr kumimoji="0" sz="2400" kern="1200">
          <a:solidFill>
            <a:schemeClr val="tx1"/>
          </a:solidFill>
          <a:latin typeface="Calibri" pitchFamily="34" charset="0"/>
          <a:ea typeface="+mn-ea"/>
          <a:cs typeface="+mn-cs"/>
        </a:defRPr>
      </a:lvl1pPr>
      <a:lvl2pPr marL="687388" indent="-280988" algn="l" rtl="0" eaLnBrk="1" latinLnBrk="0" hangingPunct="1">
        <a:spcBef>
          <a:spcPts val="1200"/>
        </a:spcBef>
        <a:spcAft>
          <a:spcPts val="0"/>
        </a:spcAft>
        <a:buClr>
          <a:srgbClr val="9F2936"/>
        </a:buClr>
        <a:buSzPct val="95000"/>
        <a:buFont typeface="Wingdings 2"/>
        <a:buChar char=""/>
        <a:defRPr kumimoji="0" sz="2000" kern="1200">
          <a:solidFill>
            <a:schemeClr val="tx1"/>
          </a:solidFill>
          <a:latin typeface="Calibri" pitchFamily="34" charset="0"/>
          <a:ea typeface="+mn-ea"/>
          <a:cs typeface="+mn-cs"/>
        </a:defRPr>
      </a:lvl2pPr>
      <a:lvl3pPr marL="1031875" indent="-246063" algn="l" rtl="0" eaLnBrk="1" latinLnBrk="0" hangingPunct="1">
        <a:spcBef>
          <a:spcPts val="1200"/>
        </a:spcBef>
        <a:spcAft>
          <a:spcPts val="0"/>
        </a:spcAft>
        <a:buClr>
          <a:srgbClr val="1B589A"/>
        </a:buClr>
        <a:buSzPct val="90000"/>
        <a:buFont typeface="Wingdings 2"/>
        <a:buChar char=""/>
        <a:defRPr kumimoji="0" sz="1800" kern="1200">
          <a:solidFill>
            <a:schemeClr val="tx1"/>
          </a:solidFill>
          <a:latin typeface="Calibri" pitchFamily="34" charset="0"/>
          <a:ea typeface="+mn-ea"/>
          <a:cs typeface="+mn-cs"/>
        </a:defRPr>
      </a:lvl3pPr>
      <a:lvl4pPr marL="1377950" indent="-227013" algn="l" rtl="0" eaLnBrk="1" latinLnBrk="0" hangingPunct="1">
        <a:spcBef>
          <a:spcPts val="600"/>
        </a:spcBef>
        <a:spcAft>
          <a:spcPts val="0"/>
        </a:spcAft>
        <a:buClr>
          <a:schemeClr val="accent3"/>
        </a:buClr>
        <a:buSzPct val="90000"/>
        <a:buFont typeface="Wingdings 2"/>
        <a:buChar char=""/>
        <a:defRPr kumimoji="0" sz="1800" kern="1200">
          <a:solidFill>
            <a:schemeClr val="tx1"/>
          </a:solidFill>
          <a:latin typeface="Calibri" pitchFamily="34" charset="0"/>
          <a:ea typeface="+mn-ea"/>
          <a:cs typeface="+mn-cs"/>
        </a:defRPr>
      </a:lvl4pPr>
      <a:lvl5pPr marL="1711325" indent="-227013" algn="l" rtl="0" eaLnBrk="1" latinLnBrk="0" hangingPunct="1">
        <a:spcBef>
          <a:spcPts val="600"/>
        </a:spcBef>
        <a:spcAft>
          <a:spcPts val="0"/>
        </a:spcAft>
        <a:buClr>
          <a:schemeClr val="accent4"/>
        </a:buClr>
        <a:buSzPct val="90000"/>
        <a:buFont typeface="Wingdings 2"/>
        <a:buChar char=""/>
        <a:defRPr kumimoji="0" sz="18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afer.fmcsa.dot.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fmcsa.dot.gov/safety-security/pcs/Index.asp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FMCSA Motorcoach Activities</a:t>
            </a:r>
            <a:endParaRPr lang="en-US" dirty="0"/>
          </a:p>
        </p:txBody>
      </p:sp>
      <p:sp>
        <p:nvSpPr>
          <p:cNvPr id="6" name="Subtitle 5"/>
          <p:cNvSpPr>
            <a:spLocks noGrp="1"/>
          </p:cNvSpPr>
          <p:nvPr>
            <p:ph type="subTitle" idx="1"/>
          </p:nvPr>
        </p:nvSpPr>
        <p:spPr/>
        <p:txBody>
          <a:bodyPr>
            <a:normAutofit/>
          </a:bodyPr>
          <a:lstStyle/>
          <a:p>
            <a:r>
              <a:rPr lang="en-US" sz="3200" dirty="0" smtClean="0"/>
              <a:t>February 2012</a:t>
            </a:r>
            <a:endParaRPr lang="en-US" sz="3200" dirty="0"/>
          </a:p>
        </p:txBody>
      </p:sp>
      <p:sp>
        <p:nvSpPr>
          <p:cNvPr id="2" name="Footer Placeholder 1"/>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10</a:t>
            </a:fld>
            <a:endParaRPr lang="en-US" dirty="0"/>
          </a:p>
        </p:txBody>
      </p:sp>
      <p:sp>
        <p:nvSpPr>
          <p:cNvPr id="4" name="TextBox 3"/>
          <p:cNvSpPr txBox="1"/>
          <p:nvPr/>
        </p:nvSpPr>
        <p:spPr>
          <a:xfrm>
            <a:off x="152400" y="1600200"/>
            <a:ext cx="8763000" cy="4339650"/>
          </a:xfrm>
          <a:prstGeom prst="rect">
            <a:avLst/>
          </a:prstGeom>
          <a:noFill/>
        </p:spPr>
        <p:txBody>
          <a:bodyPr wrap="square" rtlCol="0">
            <a:spAutoFit/>
          </a:bodyPr>
          <a:lstStyle/>
          <a:p>
            <a:pPr lvl="1"/>
            <a:r>
              <a:rPr lang="en-US" sz="2400" dirty="0" smtClean="0">
                <a:latin typeface="Calibri" pitchFamily="34" charset="0"/>
                <a:cs typeface="Calibri" pitchFamily="34" charset="0"/>
              </a:rPr>
              <a:t>The Web cast is available for viewing on the FMCSA Web site.</a:t>
            </a:r>
          </a:p>
          <a:p>
            <a:pPr lvl="1">
              <a:buNone/>
            </a:pPr>
            <a:endParaRPr lang="en-US" sz="1000" dirty="0" smtClean="0">
              <a:latin typeface="Calibri" pitchFamily="34" charset="0"/>
              <a:cs typeface="Calibri" pitchFamily="34" charset="0"/>
            </a:endParaRPr>
          </a:p>
          <a:p>
            <a:pPr lvl="1">
              <a:buNone/>
            </a:pPr>
            <a:endParaRPr lang="en-US" sz="1000" dirty="0" smtClean="0">
              <a:latin typeface="Calibri" pitchFamily="34" charset="0"/>
              <a:cs typeface="Calibri" pitchFamily="34" charset="0"/>
            </a:endParaRPr>
          </a:p>
          <a:p>
            <a:pPr lvl="1"/>
            <a:r>
              <a:rPr lang="en-US" sz="2400" dirty="0" smtClean="0">
                <a:latin typeface="Calibri" pitchFamily="34" charset="0"/>
                <a:cs typeface="Calibri" pitchFamily="34" charset="0"/>
              </a:rPr>
              <a:t>Recommendations from the Summit were documented and a preliminary Summit report is available on-line. </a:t>
            </a:r>
          </a:p>
          <a:p>
            <a:pPr lvl="1">
              <a:buNone/>
            </a:pPr>
            <a:endParaRPr lang="en-US" sz="1000" dirty="0" smtClean="0">
              <a:latin typeface="Calibri" pitchFamily="34" charset="0"/>
              <a:cs typeface="Calibri" pitchFamily="34" charset="0"/>
            </a:endParaRPr>
          </a:p>
          <a:p>
            <a:pPr lvl="1">
              <a:buNone/>
            </a:pPr>
            <a:endParaRPr lang="en-US" sz="1000" dirty="0" smtClean="0">
              <a:latin typeface="Calibri" pitchFamily="34" charset="0"/>
              <a:cs typeface="Calibri" pitchFamily="34" charset="0"/>
            </a:endParaRPr>
          </a:p>
          <a:p>
            <a:pPr lvl="1">
              <a:buNone/>
            </a:pPr>
            <a:r>
              <a:rPr lang="en-US" sz="2400" dirty="0" smtClean="0">
                <a:latin typeface="Calibri" pitchFamily="34" charset="0"/>
                <a:cs typeface="Calibri" pitchFamily="34" charset="0"/>
              </a:rPr>
              <a:t>We are reviewing the information gathered during the regional and national events to use what we learned to enhance motorcoach safety.</a:t>
            </a:r>
          </a:p>
          <a:p>
            <a:pPr lvl="1">
              <a:buNone/>
            </a:pPr>
            <a:endParaRPr lang="en-US" sz="1000" dirty="0" smtClean="0">
              <a:latin typeface="Calibri" pitchFamily="34" charset="0"/>
              <a:cs typeface="Calibri" pitchFamily="34" charset="0"/>
            </a:endParaRPr>
          </a:p>
          <a:p>
            <a:pPr lvl="1">
              <a:buNone/>
            </a:pPr>
            <a:endParaRPr lang="en-US" sz="1000" dirty="0" smtClean="0">
              <a:latin typeface="Calibri" pitchFamily="34" charset="0"/>
              <a:cs typeface="Calibri" pitchFamily="34" charset="0"/>
            </a:endParaRPr>
          </a:p>
          <a:p>
            <a:pPr lvl="1">
              <a:buNone/>
            </a:pPr>
            <a:r>
              <a:rPr lang="en-US" sz="2400" dirty="0" smtClean="0">
                <a:latin typeface="Calibri" pitchFamily="34" charset="0"/>
                <a:cs typeface="Calibri" pitchFamily="34" charset="0"/>
              </a:rPr>
              <a:t>A free iPhone/iPad “app” will be released this winter.  The “app” will give people a quick and easy way to look up the safety record of a registered motorcoach company.</a:t>
            </a:r>
          </a:p>
        </p:txBody>
      </p:sp>
      <p:sp>
        <p:nvSpPr>
          <p:cNvPr id="5" name="Rectangle 4"/>
          <p:cNvSpPr/>
          <p:nvPr/>
        </p:nvSpPr>
        <p:spPr>
          <a:xfrm>
            <a:off x="228600" y="838200"/>
            <a:ext cx="8381999" cy="646331"/>
          </a:xfrm>
          <a:prstGeom prst="rect">
            <a:avLst/>
          </a:prstGeom>
        </p:spPr>
        <p:txBody>
          <a:bodyPr wrap="square">
            <a:spAutoFit/>
          </a:bodyPr>
          <a:lstStyle/>
          <a:p>
            <a:r>
              <a:rPr lang="en-US" sz="3600" b="1" dirty="0" smtClean="0">
                <a:latin typeface="+mj-lt"/>
              </a:rPr>
              <a:t>National Motorcoach Safety Summit</a:t>
            </a:r>
            <a:endParaRPr lang="en-US" sz="36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11</a:t>
            </a:fld>
            <a:endParaRPr lang="en-US" dirty="0"/>
          </a:p>
        </p:txBody>
      </p:sp>
      <p:sp>
        <p:nvSpPr>
          <p:cNvPr id="4" name="TextBox 3"/>
          <p:cNvSpPr txBox="1"/>
          <p:nvPr/>
        </p:nvSpPr>
        <p:spPr>
          <a:xfrm>
            <a:off x="152400" y="1600201"/>
            <a:ext cx="8763000" cy="3785652"/>
          </a:xfrm>
          <a:prstGeom prst="rect">
            <a:avLst/>
          </a:prstGeom>
          <a:noFill/>
        </p:spPr>
        <p:txBody>
          <a:bodyPr wrap="square" rtlCol="0">
            <a:spAutoFit/>
          </a:bodyPr>
          <a:lstStyle/>
          <a:p>
            <a:pPr lvl="1"/>
            <a:r>
              <a:rPr lang="en-US" sz="2400" dirty="0" smtClean="0">
                <a:latin typeface="Calibri" pitchFamily="34" charset="0"/>
              </a:rPr>
              <a:t>The “Look Before You Book” campaign with the SaferBus app as its primary feature grew out of the discussions related to the Summit.</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r>
              <a:rPr lang="en-US" sz="2400" dirty="0" smtClean="0"/>
              <a:t>  </a:t>
            </a:r>
            <a:endParaRPr lang="en-US" sz="2400" dirty="0" smtClean="0">
              <a:latin typeface="Calibri" pitchFamily="34" charset="0"/>
              <a:cs typeface="Calibri" pitchFamily="34" charset="0"/>
            </a:endParaRPr>
          </a:p>
        </p:txBody>
      </p:sp>
      <p:sp>
        <p:nvSpPr>
          <p:cNvPr id="5" name="Rectangle 4"/>
          <p:cNvSpPr/>
          <p:nvPr/>
        </p:nvSpPr>
        <p:spPr>
          <a:xfrm>
            <a:off x="228600" y="838200"/>
            <a:ext cx="8381999" cy="646331"/>
          </a:xfrm>
          <a:prstGeom prst="rect">
            <a:avLst/>
          </a:prstGeom>
        </p:spPr>
        <p:txBody>
          <a:bodyPr wrap="square">
            <a:spAutoFit/>
          </a:bodyPr>
          <a:lstStyle/>
          <a:p>
            <a:r>
              <a:rPr lang="en-US" sz="3600" b="1" dirty="0" smtClean="0">
                <a:latin typeface="+mj-lt"/>
              </a:rPr>
              <a:t>SaferBus Mobile Application</a:t>
            </a:r>
            <a:endParaRPr lang="en-US" sz="3600" b="1" dirty="0">
              <a:latin typeface="+mj-lt"/>
            </a:endParaRPr>
          </a:p>
        </p:txBody>
      </p:sp>
      <p:pic>
        <p:nvPicPr>
          <p:cNvPr id="7" name="Picture 5" descr="Look before you book"/>
          <p:cNvPicPr>
            <a:picLocks noChangeAspect="1" noChangeArrowheads="1"/>
          </p:cNvPicPr>
          <p:nvPr/>
        </p:nvPicPr>
        <p:blipFill>
          <a:blip r:embed="rId2" cstate="print"/>
          <a:srcRect/>
          <a:stretch>
            <a:fillRect/>
          </a:stretch>
        </p:blipFill>
        <p:spPr bwMode="auto">
          <a:xfrm>
            <a:off x="685800" y="2971800"/>
            <a:ext cx="7670800" cy="28765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12</a:t>
            </a:fld>
            <a:endParaRPr lang="en-US" dirty="0"/>
          </a:p>
        </p:txBody>
      </p:sp>
      <p:sp>
        <p:nvSpPr>
          <p:cNvPr id="4" name="TextBox 3"/>
          <p:cNvSpPr txBox="1"/>
          <p:nvPr/>
        </p:nvSpPr>
        <p:spPr>
          <a:xfrm>
            <a:off x="152400" y="1600201"/>
            <a:ext cx="8763000" cy="4524315"/>
          </a:xfrm>
          <a:prstGeom prst="rect">
            <a:avLst/>
          </a:prstGeom>
          <a:noFill/>
        </p:spPr>
        <p:txBody>
          <a:bodyPr wrap="square" rtlCol="0">
            <a:spAutoFit/>
          </a:bodyPr>
          <a:lstStyle/>
          <a:p>
            <a:pPr lvl="1">
              <a:buFont typeface="Arial" pitchFamily="34" charset="0"/>
              <a:buChar char="•"/>
            </a:pPr>
            <a:r>
              <a:rPr lang="en-US" sz="2400" dirty="0" smtClean="0"/>
              <a:t> </a:t>
            </a:r>
            <a:r>
              <a:rPr lang="en-US" sz="2400" dirty="0" smtClean="0">
                <a:latin typeface="Calibri" pitchFamily="34" charset="0"/>
              </a:rPr>
              <a:t>SaferBus app provides 24/7 access to important safety information that passengers should review before selecting a bus company for transportation.</a:t>
            </a:r>
          </a:p>
          <a:p>
            <a:pPr lvl="1"/>
            <a:r>
              <a:rPr lang="en-US" sz="2400" dirty="0" smtClean="0">
                <a:latin typeface="Calibri" pitchFamily="34" charset="0"/>
              </a:rPr>
              <a:t>   </a:t>
            </a:r>
          </a:p>
          <a:p>
            <a:pPr lvl="1">
              <a:buFont typeface="Arial" pitchFamily="34" charset="0"/>
              <a:buChar char="•"/>
            </a:pPr>
            <a:r>
              <a:rPr lang="en-US" sz="2400" dirty="0" smtClean="0">
                <a:latin typeface="Calibri" pitchFamily="34" charset="0"/>
              </a:rPr>
              <a:t> We believe consumers who are armed with good information will choose the safest – not necessarily the cheapest – way to get from one place to another. </a:t>
            </a:r>
          </a:p>
          <a:p>
            <a:pPr lvl="1"/>
            <a:endParaRPr lang="en-US" sz="2400" dirty="0" smtClean="0">
              <a:latin typeface="Calibri" pitchFamily="34" charset="0"/>
            </a:endParaRPr>
          </a:p>
          <a:p>
            <a:pPr lvl="1">
              <a:buFont typeface="Arial" pitchFamily="34" charset="0"/>
              <a:buChar char="•"/>
            </a:pPr>
            <a:r>
              <a:rPr lang="en-US" sz="2400" dirty="0" smtClean="0">
                <a:latin typeface="Calibri" pitchFamily="34" charset="0"/>
              </a:rPr>
              <a:t> SaferBus app users can link to the NCCDB Web site and file a complaint from their iPhone or iPad. </a:t>
            </a:r>
          </a:p>
          <a:p>
            <a:pPr lvl="1">
              <a:buFont typeface="Arial" pitchFamily="34" charset="0"/>
              <a:buChar char="•"/>
            </a:pPr>
            <a:endParaRPr lang="en-US" sz="2400" dirty="0" smtClean="0">
              <a:latin typeface="Calibri" pitchFamily="34" charset="0"/>
            </a:endParaRPr>
          </a:p>
          <a:p>
            <a:pPr lvl="1">
              <a:buFont typeface="Arial" pitchFamily="34" charset="0"/>
              <a:buChar char="•"/>
            </a:pPr>
            <a:r>
              <a:rPr lang="en-US" sz="2400" dirty="0" smtClean="0">
                <a:latin typeface="Calibri" pitchFamily="34" charset="0"/>
              </a:rPr>
              <a:t> Droid compatible SaferBus app is being developed too</a:t>
            </a:r>
            <a:r>
              <a:rPr lang="en-US" sz="2400" dirty="0" smtClean="0"/>
              <a:t>.    </a:t>
            </a:r>
            <a:endParaRPr lang="en-US" sz="2400" dirty="0" smtClean="0">
              <a:latin typeface="Calibri" pitchFamily="34" charset="0"/>
              <a:cs typeface="Calibri" pitchFamily="34" charset="0"/>
            </a:endParaRPr>
          </a:p>
        </p:txBody>
      </p:sp>
      <p:sp>
        <p:nvSpPr>
          <p:cNvPr id="5" name="Rectangle 4"/>
          <p:cNvSpPr/>
          <p:nvPr/>
        </p:nvSpPr>
        <p:spPr>
          <a:xfrm>
            <a:off x="228600" y="838200"/>
            <a:ext cx="8381999" cy="646331"/>
          </a:xfrm>
          <a:prstGeom prst="rect">
            <a:avLst/>
          </a:prstGeom>
        </p:spPr>
        <p:txBody>
          <a:bodyPr wrap="square">
            <a:spAutoFit/>
          </a:bodyPr>
          <a:lstStyle/>
          <a:p>
            <a:r>
              <a:rPr lang="en-US" sz="3600" b="1" dirty="0" smtClean="0">
                <a:latin typeface="+mj-lt"/>
              </a:rPr>
              <a:t>SaferBus Mobile Application</a:t>
            </a:r>
            <a:endParaRPr lang="en-US" sz="36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CSA Change – Mandatory Passenger Carriers</a:t>
            </a:r>
            <a:endParaRPr lang="en-US" b="1" dirty="0"/>
          </a:p>
        </p:txBody>
      </p:sp>
      <p:sp>
        <p:nvSpPr>
          <p:cNvPr id="3" name="Content Placeholder 2"/>
          <p:cNvSpPr>
            <a:spLocks noGrp="1"/>
          </p:cNvSpPr>
          <p:nvPr>
            <p:ph idx="1"/>
          </p:nvPr>
        </p:nvSpPr>
        <p:spPr/>
        <p:txBody>
          <a:bodyPr/>
          <a:lstStyle/>
          <a:p>
            <a:r>
              <a:rPr lang="en-US" dirty="0" smtClean="0"/>
              <a:t>A passenger carrier becomes mandatory for a compliance review when all of the following occurs -- </a:t>
            </a:r>
          </a:p>
          <a:p>
            <a:pPr lvl="1"/>
            <a:r>
              <a:rPr lang="en-US" sz="2200" dirty="0" smtClean="0"/>
              <a:t>Certain combinations of SMS BASICs  are over specific thresholds</a:t>
            </a:r>
          </a:p>
          <a:p>
            <a:pPr lvl="1"/>
            <a:r>
              <a:rPr lang="en-US" sz="2200" dirty="0" smtClean="0"/>
              <a:t>During the first month (No two consecutive months required as in the past)</a:t>
            </a:r>
          </a:p>
          <a:p>
            <a:pPr lvl="1"/>
            <a:r>
              <a:rPr lang="en-US" sz="2200" dirty="0" smtClean="0"/>
              <a:t>No comprehensive compliance review in the previous 12 months</a:t>
            </a:r>
          </a:p>
          <a:p>
            <a:r>
              <a:rPr lang="en-US" dirty="0" smtClean="0"/>
              <a:t>A mandatory comprehensive compliance review must be completed within 90 days</a:t>
            </a:r>
          </a:p>
          <a:p>
            <a:pPr lvl="1"/>
            <a:r>
              <a:rPr lang="en-US" sz="2200" dirty="0" smtClean="0"/>
              <a:t>Previous policy was 12 months</a:t>
            </a:r>
          </a:p>
          <a:p>
            <a:pPr lvl="1"/>
            <a:endParaRPr lang="en-US" dirty="0" smtClean="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On-going efforts to improve safety</a:t>
            </a:r>
            <a:endParaRPr lang="en-US" b="1" dirty="0"/>
          </a:p>
        </p:txBody>
      </p:sp>
      <p:sp>
        <p:nvSpPr>
          <p:cNvPr id="3" name="Content Placeholder 2"/>
          <p:cNvSpPr>
            <a:spLocks noGrp="1"/>
          </p:cNvSpPr>
          <p:nvPr>
            <p:ph idx="1"/>
          </p:nvPr>
        </p:nvSpPr>
        <p:spPr/>
        <p:txBody>
          <a:bodyPr/>
          <a:lstStyle/>
          <a:p>
            <a:r>
              <a:rPr lang="en-US" dirty="0" smtClean="0"/>
              <a:t>Revision of Driver fatigue video</a:t>
            </a:r>
          </a:p>
          <a:p>
            <a:r>
              <a:rPr lang="en-US" dirty="0" smtClean="0"/>
              <a:t>Bus Leasing </a:t>
            </a:r>
          </a:p>
          <a:p>
            <a:r>
              <a:rPr lang="en-US" dirty="0" smtClean="0"/>
              <a:t>Passenger Carrier Drivers’ hours of service</a:t>
            </a:r>
          </a:p>
          <a:p>
            <a:r>
              <a:rPr lang="en-US" dirty="0" smtClean="0"/>
              <a:t>Program evaluation</a:t>
            </a:r>
          </a:p>
          <a:p>
            <a:pPr lvl="1"/>
            <a:r>
              <a:rPr lang="en-US" sz="2200" dirty="0" smtClean="0"/>
              <a:t>Review authorities</a:t>
            </a:r>
          </a:p>
          <a:p>
            <a:pPr lvl="1"/>
            <a:r>
              <a:rPr lang="en-US" sz="2200" dirty="0" smtClean="0"/>
              <a:t>Organizational Assessment</a:t>
            </a:r>
          </a:p>
          <a:p>
            <a:pPr lvl="1"/>
            <a:r>
              <a:rPr lang="en-US" sz="2200" dirty="0" smtClean="0"/>
              <a:t>Recommended changes/alignment</a:t>
            </a:r>
            <a:endParaRPr lang="en-US" sz="2200"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00400"/>
            <a:ext cx="8229600" cy="1828800"/>
          </a:xfrm>
        </p:spPr>
        <p:txBody>
          <a:bodyPr>
            <a:normAutofit fontScale="90000"/>
          </a:bodyPr>
          <a:lstStyle/>
          <a:p>
            <a:r>
              <a:rPr lang="en-US" sz="6000" dirty="0" smtClean="0">
                <a:solidFill>
                  <a:srgbClr val="0B184D"/>
                </a:solidFill>
                <a:ea typeface="ＭＳ Ｐゴシック" pitchFamily="-106" charset="-128"/>
              </a:rPr>
              <a:t/>
            </a:r>
            <a:br>
              <a:rPr lang="en-US" sz="6000" dirty="0" smtClean="0">
                <a:solidFill>
                  <a:srgbClr val="0B184D"/>
                </a:solidFill>
                <a:ea typeface="ＭＳ Ｐゴシック" pitchFamily="-106" charset="-128"/>
              </a:rPr>
            </a:br>
            <a:r>
              <a:rPr lang="en-US" sz="6000" dirty="0" smtClean="0">
                <a:solidFill>
                  <a:srgbClr val="0B184D"/>
                </a:solidFill>
                <a:ea typeface="ＭＳ Ｐゴシック" pitchFamily="-106" charset="-128"/>
              </a:rPr>
              <a:t/>
            </a:r>
            <a:br>
              <a:rPr lang="en-US" sz="6000" dirty="0" smtClean="0">
                <a:solidFill>
                  <a:srgbClr val="0B184D"/>
                </a:solidFill>
                <a:ea typeface="ＭＳ Ｐゴシック" pitchFamily="-106" charset="-128"/>
              </a:rPr>
            </a:br>
            <a:r>
              <a:rPr lang="en-US" sz="6000" dirty="0" smtClean="0">
                <a:solidFill>
                  <a:srgbClr val="0B184D"/>
                </a:solidFill>
                <a:ea typeface="ＭＳ Ｐゴシック" pitchFamily="-106" charset="-128"/>
              </a:rPr>
              <a:t>Compliance, Safety, Accountability </a:t>
            </a:r>
            <a:br>
              <a:rPr lang="en-US" sz="6000" dirty="0" smtClean="0">
                <a:solidFill>
                  <a:srgbClr val="0B184D"/>
                </a:solidFill>
                <a:ea typeface="ＭＳ Ｐゴシック" pitchFamily="-106" charset="-128"/>
              </a:rPr>
            </a:br>
            <a:r>
              <a:rPr lang="en-US" sz="6000" dirty="0" smtClean="0">
                <a:solidFill>
                  <a:srgbClr val="0B184D"/>
                </a:solidFill>
                <a:ea typeface="ＭＳ Ｐゴシック" pitchFamily="-106" charset="-128"/>
              </a:rPr>
              <a:t>Update</a:t>
            </a:r>
            <a:r>
              <a:rPr lang="en-US" dirty="0" smtClean="0">
                <a:solidFill>
                  <a:srgbClr val="0B184D"/>
                </a:solidFill>
                <a:ea typeface="ＭＳ Ｐゴシック" pitchFamily="-106" charset="-128"/>
              </a:rPr>
              <a:t/>
            </a:r>
            <a:br>
              <a:rPr lang="en-US" dirty="0" smtClean="0">
                <a:solidFill>
                  <a:srgbClr val="0B184D"/>
                </a:solidFill>
                <a:ea typeface="ＭＳ Ｐゴシック" pitchFamily="-106" charset="-128"/>
              </a:rPr>
            </a:br>
            <a:endParaRPr lang="en-US" dirty="0"/>
          </a:p>
        </p:txBody>
      </p:sp>
      <p:sp>
        <p:nvSpPr>
          <p:cNvPr id="3" name="Subtitle 2"/>
          <p:cNvSpPr>
            <a:spLocks noGrp="1"/>
          </p:cNvSpPr>
          <p:nvPr>
            <p:ph type="subTitle" idx="1"/>
          </p:nvPr>
        </p:nvSpPr>
        <p:spPr>
          <a:xfrm>
            <a:off x="457200" y="4267200"/>
            <a:ext cx="8229600" cy="1752600"/>
          </a:xfrm>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15</a:t>
            </a:fld>
            <a:endParaRPr kumimoji="0"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304800" y="990600"/>
            <a:ext cx="8610600" cy="685800"/>
          </a:xfrm>
        </p:spPr>
        <p:txBody>
          <a:bodyPr>
            <a:normAutofit/>
          </a:bodyPr>
          <a:lstStyle/>
          <a:p>
            <a:pPr>
              <a:defRPr/>
            </a:pPr>
            <a:r>
              <a:rPr lang="en-US" b="1" dirty="0" smtClean="0"/>
              <a:t>Agenda</a:t>
            </a:r>
          </a:p>
        </p:txBody>
      </p:sp>
      <p:sp>
        <p:nvSpPr>
          <p:cNvPr id="18435" name="Rectangle 3"/>
          <p:cNvSpPr>
            <a:spLocks noGrp="1" noChangeArrowheads="1"/>
          </p:cNvSpPr>
          <p:nvPr>
            <p:ph type="body" idx="4294967295"/>
          </p:nvPr>
        </p:nvSpPr>
        <p:spPr>
          <a:xfrm>
            <a:off x="457200" y="2133600"/>
            <a:ext cx="8001000" cy="4114800"/>
          </a:xfrm>
        </p:spPr>
        <p:txBody>
          <a:bodyPr/>
          <a:lstStyle/>
          <a:p>
            <a:pPr eaLnBrk="1" hangingPunct="1">
              <a:lnSpc>
                <a:spcPct val="90000"/>
              </a:lnSpc>
            </a:pPr>
            <a:r>
              <a:rPr lang="en-US" sz="2800" dirty="0" smtClean="0">
                <a:ea typeface="ＭＳ Ｐゴシック"/>
                <a:cs typeface="ＭＳ Ｐゴシック"/>
              </a:rPr>
              <a:t>Task Related to CSA Safety Measurement System roadside violation severity weights</a:t>
            </a:r>
          </a:p>
          <a:p>
            <a:pPr eaLnBrk="1" hangingPunct="1"/>
            <a:r>
              <a:rPr lang="en-US" sz="2800" dirty="0" smtClean="0">
                <a:ea typeface="ＭＳ Ｐゴシック"/>
                <a:cs typeface="ＭＳ Ｐゴシック"/>
              </a:rPr>
              <a:t>Upcoming Improvements</a:t>
            </a:r>
          </a:p>
          <a:p>
            <a:pPr eaLnBrk="1" hangingPunct="1"/>
            <a:r>
              <a:rPr lang="en-US" sz="2800" dirty="0" smtClean="0">
                <a:ea typeface="ＭＳ Ｐゴシック"/>
                <a:cs typeface="ＭＳ Ｐゴシック"/>
              </a:rPr>
              <a:t>Crash Accountability</a:t>
            </a:r>
          </a:p>
        </p:txBody>
      </p:sp>
      <p:sp>
        <p:nvSpPr>
          <p:cNvPr id="18436" name="Slide Number Placeholder 4"/>
          <p:cNvSpPr>
            <a:spLocks noGrp="1"/>
          </p:cNvSpPr>
          <p:nvPr>
            <p:ph type="sldNum" sz="quarter" idx="10"/>
          </p:nvPr>
        </p:nvSpPr>
        <p:spPr>
          <a:noFill/>
        </p:spPr>
        <p:txBody>
          <a:bodyPr/>
          <a:lstStyle/>
          <a:p>
            <a:fld id="{46D11B41-E862-49B0-8E7A-D07D793261D5}" type="slidenum">
              <a:rPr lang="en-US" smtClean="0">
                <a:latin typeface="Arial" pitchFamily="34" charset="0"/>
                <a:ea typeface="ＭＳ Ｐゴシック"/>
                <a:cs typeface="Arial" pitchFamily="34" charset="0"/>
              </a:rPr>
              <a:pPr/>
              <a:t>16</a:t>
            </a:fld>
            <a:endParaRPr lang="en-US" dirty="0" smtClean="0">
              <a:latin typeface="Arial" pitchFamily="34" charset="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304800" y="914400"/>
            <a:ext cx="8610600" cy="685800"/>
          </a:xfrm>
        </p:spPr>
        <p:txBody>
          <a:bodyPr>
            <a:normAutofit/>
          </a:bodyPr>
          <a:lstStyle/>
          <a:p>
            <a:pPr>
              <a:defRPr/>
            </a:pPr>
            <a:r>
              <a:rPr lang="en-US" b="1" dirty="0" smtClean="0"/>
              <a:t>MCSAC report on Violation Severity Weights</a:t>
            </a:r>
          </a:p>
        </p:txBody>
      </p:sp>
      <p:sp>
        <p:nvSpPr>
          <p:cNvPr id="18435" name="Rectangle 3"/>
          <p:cNvSpPr>
            <a:spLocks noGrp="1" noChangeArrowheads="1"/>
          </p:cNvSpPr>
          <p:nvPr>
            <p:ph type="body" idx="4294967295"/>
          </p:nvPr>
        </p:nvSpPr>
        <p:spPr>
          <a:xfrm>
            <a:off x="457200" y="1676400"/>
            <a:ext cx="8001000" cy="4114800"/>
          </a:xfrm>
        </p:spPr>
        <p:txBody>
          <a:bodyPr/>
          <a:lstStyle/>
          <a:p>
            <a:pPr eaLnBrk="1" hangingPunct="1">
              <a:lnSpc>
                <a:spcPct val="90000"/>
              </a:lnSpc>
            </a:pPr>
            <a:r>
              <a:rPr lang="en-US" sz="2800" dirty="0" smtClean="0">
                <a:ea typeface="ＭＳ Ｐゴシック"/>
                <a:cs typeface="ＭＳ Ｐゴシック"/>
              </a:rPr>
              <a:t>Task requested committee to</a:t>
            </a:r>
          </a:p>
          <a:p>
            <a:pPr marL="914400" lvl="1" indent="-514350">
              <a:buFont typeface="+mj-lt"/>
              <a:buAutoNum type="alphaUcPeriod"/>
            </a:pPr>
            <a:r>
              <a:rPr lang="en-US" sz="2200" dirty="0" smtClean="0"/>
              <a:t>Determine if individual roadside violations are in the correct </a:t>
            </a:r>
            <a:r>
              <a:rPr lang="en-US" sz="2200" dirty="0" smtClean="0">
                <a:solidFill>
                  <a:srgbClr val="FF0000"/>
                </a:solidFill>
              </a:rPr>
              <a:t>violation group</a:t>
            </a:r>
            <a:endParaRPr lang="en-US" sz="2200" dirty="0" smtClean="0"/>
          </a:p>
          <a:p>
            <a:pPr marL="914400" lvl="1" indent="-514350">
              <a:buFont typeface="+mj-lt"/>
              <a:buAutoNum type="alphaUcPeriod"/>
            </a:pPr>
            <a:r>
              <a:rPr lang="en-US" sz="2200" dirty="0" smtClean="0"/>
              <a:t>Within each BASIC, rank each </a:t>
            </a:r>
            <a:r>
              <a:rPr lang="en-US" sz="2200" dirty="0" smtClean="0">
                <a:solidFill>
                  <a:srgbClr val="FF0000"/>
                </a:solidFill>
              </a:rPr>
              <a:t>violation group</a:t>
            </a:r>
            <a:r>
              <a:rPr lang="en-US" sz="2200" dirty="0" smtClean="0"/>
              <a:t> in priority of crash risk</a:t>
            </a:r>
          </a:p>
          <a:p>
            <a:pPr marL="914400" lvl="1" indent="-514350">
              <a:buFont typeface="+mj-lt"/>
              <a:buAutoNum type="alphaUcPeriod"/>
            </a:pPr>
            <a:r>
              <a:rPr lang="en-US" sz="2200" dirty="0" smtClean="0"/>
              <a:t>Use the priority ranking in Step B for each BASIC, assign a crash risk of “high”, “medium”, or “low” to each </a:t>
            </a:r>
            <a:r>
              <a:rPr lang="en-US" sz="2200" dirty="0" smtClean="0">
                <a:solidFill>
                  <a:srgbClr val="FF0000"/>
                </a:solidFill>
              </a:rPr>
              <a:t>violation group</a:t>
            </a:r>
            <a:r>
              <a:rPr lang="en-US" sz="2200" dirty="0" smtClean="0"/>
              <a:t> </a:t>
            </a:r>
          </a:p>
          <a:p>
            <a:pPr eaLnBrk="1" hangingPunct="1">
              <a:lnSpc>
                <a:spcPct val="90000"/>
              </a:lnSpc>
            </a:pPr>
            <a:endParaRPr lang="en-US" sz="2800" dirty="0" smtClean="0">
              <a:ea typeface="ＭＳ Ｐゴシック"/>
              <a:cs typeface="ＭＳ Ｐゴシック"/>
            </a:endParaRPr>
          </a:p>
        </p:txBody>
      </p:sp>
      <p:sp>
        <p:nvSpPr>
          <p:cNvPr id="18436" name="Slide Number Placeholder 4"/>
          <p:cNvSpPr>
            <a:spLocks noGrp="1"/>
          </p:cNvSpPr>
          <p:nvPr>
            <p:ph type="sldNum" sz="quarter" idx="10"/>
          </p:nvPr>
        </p:nvSpPr>
        <p:spPr>
          <a:noFill/>
        </p:spPr>
        <p:txBody>
          <a:bodyPr/>
          <a:lstStyle/>
          <a:p>
            <a:fld id="{46D11B41-E862-49B0-8E7A-D07D793261D5}" type="slidenum">
              <a:rPr lang="en-US" smtClean="0">
                <a:latin typeface="Arial" pitchFamily="34" charset="0"/>
                <a:ea typeface="ＭＳ Ｐゴシック"/>
                <a:cs typeface="Arial" pitchFamily="34" charset="0"/>
              </a:rPr>
              <a:pPr/>
              <a:t>17</a:t>
            </a:fld>
            <a:endParaRPr lang="en-US" dirty="0" smtClean="0">
              <a:latin typeface="Arial" pitchFamily="34" charset="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685800"/>
          </a:xfrm>
        </p:spPr>
        <p:txBody>
          <a:bodyPr>
            <a:normAutofit/>
          </a:bodyPr>
          <a:lstStyle/>
          <a:p>
            <a:r>
              <a:rPr lang="en-US" b="1" dirty="0" smtClean="0"/>
              <a:t>MCSAC report summary</a:t>
            </a:r>
            <a:endParaRPr lang="en-US" b="1" dirty="0"/>
          </a:p>
        </p:txBody>
      </p:sp>
      <p:sp>
        <p:nvSpPr>
          <p:cNvPr id="3" name="Content Placeholder 2"/>
          <p:cNvSpPr>
            <a:spLocks noGrp="1"/>
          </p:cNvSpPr>
          <p:nvPr>
            <p:ph idx="1"/>
          </p:nvPr>
        </p:nvSpPr>
        <p:spPr>
          <a:xfrm>
            <a:off x="457200" y="1371600"/>
            <a:ext cx="8229600" cy="4525963"/>
          </a:xfrm>
        </p:spPr>
        <p:txBody>
          <a:bodyPr>
            <a:normAutofit/>
          </a:bodyPr>
          <a:lstStyle/>
          <a:p>
            <a:endParaRPr lang="en-US" dirty="0" smtClean="0"/>
          </a:p>
          <a:p>
            <a:r>
              <a:rPr lang="en-US" dirty="0" smtClean="0"/>
              <a:t>Provides requested violation grouping validation and “high”, “medium”, “low” severity designation</a:t>
            </a:r>
          </a:p>
          <a:p>
            <a:r>
              <a:rPr lang="en-US" dirty="0" smtClean="0"/>
              <a:t>Recommends a proactive outreach initiative with shippers, insurers and other users of CSA SMS data</a:t>
            </a:r>
          </a:p>
          <a:p>
            <a:r>
              <a:rPr lang="en-US" dirty="0" smtClean="0"/>
              <a:t>HM in general should be a separate BASIC</a:t>
            </a:r>
          </a:p>
          <a:p>
            <a:r>
              <a:rPr lang="en-US" dirty="0" smtClean="0"/>
              <a:t>Periodic review of ASPEN violation data and severity weights based on new data</a:t>
            </a:r>
          </a:p>
          <a:p>
            <a:r>
              <a:rPr lang="en-US" dirty="0" smtClean="0"/>
              <a:t>Consistent and uniform inspection selection processes</a:t>
            </a:r>
          </a:p>
          <a:p>
            <a:endParaRPr lang="en-US" sz="1200"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Agency’s plan- </a:t>
            </a:r>
            <a:r>
              <a:rPr lang="en-US" b="1" dirty="0" smtClean="0">
                <a:solidFill>
                  <a:srgbClr val="FF0000"/>
                </a:solidFill>
              </a:rPr>
              <a:t>Severity Weights</a:t>
            </a:r>
            <a:endParaRPr lang="en-US" b="1" dirty="0">
              <a:solidFill>
                <a:srgbClr val="FF0000"/>
              </a:solidFill>
            </a:endParaRPr>
          </a:p>
        </p:txBody>
      </p:sp>
      <p:sp>
        <p:nvSpPr>
          <p:cNvPr id="3" name="Content Placeholder 2"/>
          <p:cNvSpPr>
            <a:spLocks noGrp="1"/>
          </p:cNvSpPr>
          <p:nvPr>
            <p:ph idx="1"/>
          </p:nvPr>
        </p:nvSpPr>
        <p:spPr>
          <a:xfrm>
            <a:off x="304800" y="1219200"/>
            <a:ext cx="8382000" cy="4724400"/>
          </a:xfrm>
        </p:spPr>
        <p:txBody>
          <a:bodyPr>
            <a:normAutofit lnSpcReduction="10000"/>
          </a:bodyPr>
          <a:lstStyle/>
          <a:p>
            <a:endParaRPr lang="en-US" sz="1200" dirty="0" smtClean="0"/>
          </a:p>
          <a:p>
            <a:r>
              <a:rPr lang="en-US" sz="2400" dirty="0" smtClean="0"/>
              <a:t>Weightings have garnered significant attention, but level of precision is not a major factor</a:t>
            </a:r>
          </a:p>
          <a:p>
            <a:endParaRPr lang="en-US" sz="1200" dirty="0" smtClean="0"/>
          </a:p>
          <a:p>
            <a:r>
              <a:rPr lang="en-US" sz="2400" dirty="0" smtClean="0"/>
              <a:t>SMS objective is to identify </a:t>
            </a:r>
            <a:r>
              <a:rPr lang="en-US" sz="2400" u="sng" dirty="0" smtClean="0"/>
              <a:t>systematic problems across multiple inspections</a:t>
            </a:r>
          </a:p>
          <a:p>
            <a:endParaRPr lang="en-US" sz="1200" dirty="0" smtClean="0"/>
          </a:p>
          <a:p>
            <a:pPr marL="342900" lvl="3" indent="-342900">
              <a:buFontTx/>
              <a:buChar char="•"/>
            </a:pPr>
            <a:r>
              <a:rPr lang="en-US" sz="2400" dirty="0" smtClean="0"/>
              <a:t>Simplification of weights to “high, medium, low” to have little impact on effectiveness of SMS</a:t>
            </a:r>
            <a:endParaRPr lang="en-US" sz="2400" dirty="0" smtClean="0">
              <a:solidFill>
                <a:srgbClr val="FF0000"/>
              </a:solidFill>
              <a:latin typeface="Arial" pitchFamily="34" charset="0"/>
              <a:cs typeface="Arial" pitchFamily="34" charset="0"/>
            </a:endParaRPr>
          </a:p>
          <a:p>
            <a:pPr marL="342900" lvl="3" indent="-342900">
              <a:buNone/>
            </a:pPr>
            <a:endParaRPr lang="en-US" sz="1200" dirty="0" smtClean="0">
              <a:solidFill>
                <a:srgbClr val="FF0000"/>
              </a:solidFill>
              <a:cs typeface="Arial" pitchFamily="34" charset="0"/>
            </a:endParaRPr>
          </a:p>
          <a:p>
            <a:pPr marL="342900" lvl="3" indent="-342900">
              <a:buFontTx/>
              <a:buChar char="•"/>
            </a:pPr>
            <a:r>
              <a:rPr lang="en-US" sz="2400" dirty="0" smtClean="0">
                <a:solidFill>
                  <a:srgbClr val="FF0000"/>
                </a:solidFill>
                <a:cs typeface="Arial" pitchFamily="34" charset="0"/>
              </a:rPr>
              <a:t>Therefore, adjustments in alignment with MCSAC recommendations of high, medium, low are slated for the 2</a:t>
            </a:r>
            <a:r>
              <a:rPr lang="en-US" sz="2400" baseline="30000" dirty="0" smtClean="0">
                <a:solidFill>
                  <a:srgbClr val="FF0000"/>
                </a:solidFill>
                <a:cs typeface="Arial" pitchFamily="34" charset="0"/>
              </a:rPr>
              <a:t>nd</a:t>
            </a:r>
            <a:r>
              <a:rPr lang="en-US" sz="2400" dirty="0" smtClean="0">
                <a:solidFill>
                  <a:srgbClr val="FF0000"/>
                </a:solidFill>
                <a:cs typeface="Arial" pitchFamily="34" charset="0"/>
              </a:rPr>
              <a:t> set of SMS enhancements</a:t>
            </a:r>
          </a:p>
          <a:p>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pPr>
              <a:buNone/>
            </a:pPr>
            <a:r>
              <a:rPr lang="en-US" sz="3200" dirty="0" smtClean="0"/>
              <a:t>FMCSA Actions Related to Motorcoach Safety </a:t>
            </a:r>
          </a:p>
          <a:p>
            <a:pPr lvl="1"/>
            <a:r>
              <a:rPr lang="en-US" sz="3200" dirty="0" smtClean="0"/>
              <a:t>Motorcoach Safety Action Plan</a:t>
            </a:r>
          </a:p>
          <a:p>
            <a:pPr lvl="1"/>
            <a:r>
              <a:rPr lang="en-US" sz="3200" dirty="0" smtClean="0"/>
              <a:t>Motorcoach Safety Summit</a:t>
            </a:r>
          </a:p>
          <a:p>
            <a:pPr lvl="1"/>
            <a:r>
              <a:rPr lang="en-US" sz="3200" dirty="0" smtClean="0"/>
              <a:t>SaferBus Mobile Application</a:t>
            </a:r>
          </a:p>
          <a:p>
            <a:pPr lvl="1"/>
            <a:r>
              <a:rPr lang="en-US" sz="3200" dirty="0" smtClean="0"/>
              <a:t>CSA Policy Change for Passenger Carriers</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Agency’s plan- </a:t>
            </a:r>
            <a:r>
              <a:rPr lang="en-US" b="1" dirty="0" smtClean="0">
                <a:solidFill>
                  <a:srgbClr val="FF0000"/>
                </a:solidFill>
              </a:rPr>
              <a:t>Shipper Outreach</a:t>
            </a:r>
            <a:endParaRPr lang="en-US" b="1" dirty="0">
              <a:solidFill>
                <a:srgbClr val="FF0000"/>
              </a:solidFill>
            </a:endParaRPr>
          </a:p>
        </p:txBody>
      </p:sp>
      <p:sp>
        <p:nvSpPr>
          <p:cNvPr id="3" name="Content Placeholder 2"/>
          <p:cNvSpPr>
            <a:spLocks noGrp="1"/>
          </p:cNvSpPr>
          <p:nvPr>
            <p:ph idx="1"/>
          </p:nvPr>
        </p:nvSpPr>
        <p:spPr>
          <a:xfrm>
            <a:off x="457200" y="1295400"/>
            <a:ext cx="8229600" cy="4724400"/>
          </a:xfrm>
        </p:spPr>
        <p:txBody>
          <a:bodyPr>
            <a:normAutofit lnSpcReduction="10000"/>
          </a:bodyPr>
          <a:lstStyle/>
          <a:p>
            <a:endParaRPr lang="en-US" sz="2800" dirty="0" smtClean="0"/>
          </a:p>
          <a:p>
            <a:r>
              <a:rPr lang="en-US" sz="2800" dirty="0" smtClean="0"/>
              <a:t>Began outreach efforts to better inform shippers, insurers and other stakeholders consistent with MCSAC recommendation</a:t>
            </a:r>
          </a:p>
          <a:p>
            <a:endParaRPr lang="en-US" sz="1200" dirty="0" smtClean="0"/>
          </a:p>
          <a:p>
            <a:r>
              <a:rPr lang="en-US" sz="2800" dirty="0" smtClean="0"/>
              <a:t>Held initial feedback gathering conference calls with:</a:t>
            </a:r>
          </a:p>
          <a:p>
            <a:pPr lvl="1"/>
            <a:r>
              <a:rPr lang="en-US" sz="2400" dirty="0" smtClean="0"/>
              <a:t>ATA</a:t>
            </a:r>
          </a:p>
          <a:p>
            <a:pPr lvl="1"/>
            <a:r>
              <a:rPr lang="en-US" sz="2400" dirty="0" smtClean="0"/>
              <a:t>Transportation Intermediaries Association (TIA)</a:t>
            </a:r>
          </a:p>
          <a:p>
            <a:pPr lvl="1"/>
            <a:r>
              <a:rPr lang="en-US" sz="2400" dirty="0" smtClean="0"/>
              <a:t>National Industrial Transportation League (NITL)</a:t>
            </a:r>
          </a:p>
          <a:p>
            <a:pPr lvl="1"/>
            <a:r>
              <a:rPr lang="en-US" sz="2400" dirty="0" smtClean="0"/>
              <a:t>Great West Casualty </a:t>
            </a:r>
            <a:endParaRPr lang="en-US" sz="2400"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685800"/>
          </a:xfrm>
        </p:spPr>
        <p:txBody>
          <a:bodyPr>
            <a:normAutofit/>
          </a:bodyPr>
          <a:lstStyle/>
          <a:p>
            <a:r>
              <a:rPr lang="en-US" b="1" dirty="0" smtClean="0"/>
              <a:t>Next Steps on </a:t>
            </a:r>
            <a:r>
              <a:rPr lang="en-US" b="1" dirty="0" smtClean="0">
                <a:solidFill>
                  <a:srgbClr val="FF0000"/>
                </a:solidFill>
              </a:rPr>
              <a:t>Shipper Outreach</a:t>
            </a:r>
            <a:endParaRPr lang="en-US" b="1" dirty="0">
              <a:solidFill>
                <a:srgbClr val="FF0000"/>
              </a:solidFill>
            </a:endParaRPr>
          </a:p>
        </p:txBody>
      </p:sp>
      <p:sp>
        <p:nvSpPr>
          <p:cNvPr id="3" name="Content Placeholder 2"/>
          <p:cNvSpPr>
            <a:spLocks noGrp="1"/>
          </p:cNvSpPr>
          <p:nvPr>
            <p:ph idx="1"/>
          </p:nvPr>
        </p:nvSpPr>
        <p:spPr>
          <a:xfrm>
            <a:off x="381000" y="2332037"/>
            <a:ext cx="8229600" cy="4525963"/>
          </a:xfrm>
        </p:spPr>
        <p:txBody>
          <a:bodyPr/>
          <a:lstStyle/>
          <a:p>
            <a:r>
              <a:rPr lang="en-US" sz="2800" dirty="0" smtClean="0">
                <a:solidFill>
                  <a:srgbClr val="FF0000"/>
                </a:solidFill>
              </a:rPr>
              <a:t>Development of fact sheet </a:t>
            </a:r>
            <a:r>
              <a:rPr lang="en-US" sz="2800" dirty="0" smtClean="0"/>
              <a:t>and educational material geared toward shippers and other non-motor carrier stakeholders</a:t>
            </a:r>
          </a:p>
          <a:p>
            <a:pPr>
              <a:buNone/>
            </a:pPr>
            <a:endParaRPr lang="en-US" sz="2800" dirty="0" smtClean="0"/>
          </a:p>
          <a:p>
            <a:r>
              <a:rPr lang="en-US" sz="2800" dirty="0" smtClean="0">
                <a:solidFill>
                  <a:srgbClr val="FF0000"/>
                </a:solidFill>
              </a:rPr>
              <a:t>Webinars</a:t>
            </a:r>
          </a:p>
          <a:p>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10600" cy="685800"/>
          </a:xfrm>
        </p:spPr>
        <p:txBody>
          <a:bodyPr>
            <a:normAutofit/>
          </a:bodyPr>
          <a:lstStyle/>
          <a:p>
            <a:r>
              <a:rPr lang="en-US" b="1" dirty="0" smtClean="0"/>
              <a:t>Agency’s</a:t>
            </a:r>
            <a:r>
              <a:rPr lang="en-US" sz="3200" b="1" dirty="0" smtClean="0"/>
              <a:t> plan- </a:t>
            </a:r>
            <a:r>
              <a:rPr lang="en-US" sz="3200" b="1" dirty="0" smtClean="0">
                <a:solidFill>
                  <a:srgbClr val="FF0000"/>
                </a:solidFill>
              </a:rPr>
              <a:t>HM BASIC</a:t>
            </a:r>
            <a:endParaRPr lang="en-US" sz="3200" b="1" dirty="0">
              <a:solidFill>
                <a:srgbClr val="FF0000"/>
              </a:solidFill>
            </a:endParaRPr>
          </a:p>
        </p:txBody>
      </p:sp>
      <p:sp>
        <p:nvSpPr>
          <p:cNvPr id="3" name="Content Placeholder 2"/>
          <p:cNvSpPr>
            <a:spLocks noGrp="1"/>
          </p:cNvSpPr>
          <p:nvPr>
            <p:ph idx="1"/>
          </p:nvPr>
        </p:nvSpPr>
        <p:spPr>
          <a:xfrm>
            <a:off x="457200" y="1295400"/>
            <a:ext cx="8229600" cy="4724400"/>
          </a:xfrm>
        </p:spPr>
        <p:txBody>
          <a:bodyPr>
            <a:normAutofit lnSpcReduction="10000"/>
          </a:bodyPr>
          <a:lstStyle/>
          <a:p>
            <a:endParaRPr lang="en-US" sz="2800" dirty="0" smtClean="0"/>
          </a:p>
          <a:p>
            <a:r>
              <a:rPr lang="en-US" sz="2800" dirty="0" smtClean="0"/>
              <a:t>SMS Enhancement package #1 includes development of HM BASIC</a:t>
            </a:r>
          </a:p>
          <a:p>
            <a:endParaRPr lang="en-US" sz="1200" dirty="0" smtClean="0"/>
          </a:p>
          <a:p>
            <a:r>
              <a:rPr lang="en-US" sz="2800" dirty="0" smtClean="0"/>
              <a:t>Moving “load securement” violations from Cargo BASIC into Vehicle Maintenance BASIC </a:t>
            </a:r>
          </a:p>
          <a:p>
            <a:endParaRPr lang="en-US" sz="1200" dirty="0" smtClean="0"/>
          </a:p>
          <a:p>
            <a:r>
              <a:rPr lang="en-US" sz="2800" dirty="0" smtClean="0"/>
              <a:t>Remaining violations are HM</a:t>
            </a:r>
          </a:p>
          <a:p>
            <a:pPr>
              <a:buNone/>
            </a:pPr>
            <a:endParaRPr lang="en-US" sz="1200" dirty="0" smtClean="0"/>
          </a:p>
          <a:p>
            <a:r>
              <a:rPr lang="en-US" sz="2800" dirty="0" smtClean="0">
                <a:solidFill>
                  <a:srgbClr val="FF0000"/>
                </a:solidFill>
              </a:rPr>
              <a:t>Targeting early Summer release of HM BASIC following Carrier Preview</a:t>
            </a:r>
          </a:p>
          <a:p>
            <a:endParaRPr lang="en-US" sz="2800" dirty="0" smtClean="0"/>
          </a:p>
          <a:p>
            <a:endParaRPr lang="en-US" sz="2800" dirty="0" smtClean="0"/>
          </a:p>
          <a:p>
            <a:pPr>
              <a:buNone/>
            </a:pPr>
            <a:endParaRPr lang="en-US" dirty="0" smtClean="0">
              <a:solidFill>
                <a:srgbClr val="FF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Agency’s plan- </a:t>
            </a:r>
            <a:r>
              <a:rPr lang="en-US" b="1" dirty="0" smtClean="0">
                <a:solidFill>
                  <a:srgbClr val="FF0000"/>
                </a:solidFill>
              </a:rPr>
              <a:t>ASPEN</a:t>
            </a:r>
            <a:endParaRPr lang="en-US" b="1" dirty="0">
              <a:solidFill>
                <a:srgbClr val="FF0000"/>
              </a:solidFill>
            </a:endParaRPr>
          </a:p>
        </p:txBody>
      </p:sp>
      <p:sp>
        <p:nvSpPr>
          <p:cNvPr id="3" name="Content Placeholder 2"/>
          <p:cNvSpPr>
            <a:spLocks noGrp="1"/>
          </p:cNvSpPr>
          <p:nvPr>
            <p:ph idx="1"/>
          </p:nvPr>
        </p:nvSpPr>
        <p:spPr>
          <a:xfrm>
            <a:off x="457200" y="1524000"/>
            <a:ext cx="8229600" cy="4724400"/>
          </a:xfrm>
        </p:spPr>
        <p:txBody>
          <a:bodyPr>
            <a:normAutofit lnSpcReduction="10000"/>
          </a:bodyPr>
          <a:lstStyle/>
          <a:p>
            <a:r>
              <a:rPr lang="en-US" sz="2600" dirty="0" smtClean="0"/>
              <a:t>ASPEN violation table modifications</a:t>
            </a:r>
          </a:p>
          <a:p>
            <a:pPr lvl="1"/>
            <a:r>
              <a:rPr lang="en-US" sz="2600" dirty="0" smtClean="0"/>
              <a:t>Associated with Roadside Uniformity efforts</a:t>
            </a:r>
          </a:p>
          <a:p>
            <a:pPr lvl="1"/>
            <a:r>
              <a:rPr lang="en-US" sz="2600" dirty="0" smtClean="0"/>
              <a:t>Designed to improve the consistency of inspections</a:t>
            </a:r>
          </a:p>
          <a:p>
            <a:pPr lvl="1"/>
            <a:r>
              <a:rPr lang="en-US" sz="2600" dirty="0" smtClean="0"/>
              <a:t>Modifications to violations and descriptions based on CVSA proposal</a:t>
            </a:r>
          </a:p>
          <a:p>
            <a:r>
              <a:rPr lang="en-US" sz="2600" dirty="0" smtClean="0">
                <a:solidFill>
                  <a:srgbClr val="FF0000"/>
                </a:solidFill>
              </a:rPr>
              <a:t>Enhancements to ASPEN </a:t>
            </a:r>
          </a:p>
          <a:p>
            <a:pPr lvl="1"/>
            <a:r>
              <a:rPr lang="en-US" sz="2600" dirty="0" smtClean="0"/>
              <a:t>Operating while suspended license violations breakouts (safety v. non-safety)</a:t>
            </a:r>
          </a:p>
          <a:p>
            <a:pPr lvl="1"/>
            <a:r>
              <a:rPr lang="en-US" sz="2600" dirty="0" smtClean="0"/>
              <a:t>Data will be used to increase effectiveness of Driver Fitness BASIC</a:t>
            </a:r>
          </a:p>
          <a:p>
            <a:endParaRPr lang="en-US" sz="3000" dirty="0" smtClean="0"/>
          </a:p>
          <a:p>
            <a:endParaRPr lang="en-US" sz="2800" dirty="0" smtClean="0"/>
          </a:p>
          <a:p>
            <a:pPr>
              <a:buNone/>
            </a:pPr>
            <a:endParaRPr lang="en-US" dirty="0" smtClean="0">
              <a:solidFill>
                <a:srgbClr val="FF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685800"/>
          </a:xfrm>
        </p:spPr>
        <p:txBody>
          <a:bodyPr>
            <a:noAutofit/>
          </a:bodyPr>
          <a:lstStyle/>
          <a:p>
            <a:r>
              <a:rPr lang="en-US" b="1" dirty="0" smtClean="0"/>
              <a:t>Agency’s</a:t>
            </a:r>
            <a:r>
              <a:rPr lang="en-US" sz="3200" b="1" dirty="0" smtClean="0"/>
              <a:t> plan – </a:t>
            </a:r>
            <a:r>
              <a:rPr lang="en-US" sz="3200" b="1" dirty="0" smtClean="0">
                <a:solidFill>
                  <a:srgbClr val="FF0000"/>
                </a:solidFill>
              </a:rPr>
              <a:t>Consistent Inspection Selection and Processes</a:t>
            </a:r>
            <a:endParaRPr lang="en-US" sz="3200" b="1" dirty="0">
              <a:solidFill>
                <a:srgbClr val="FF0000"/>
              </a:solidFill>
            </a:endParaRPr>
          </a:p>
        </p:txBody>
      </p:sp>
      <p:sp>
        <p:nvSpPr>
          <p:cNvPr id="3" name="Content Placeholder 2"/>
          <p:cNvSpPr>
            <a:spLocks noGrp="1"/>
          </p:cNvSpPr>
          <p:nvPr>
            <p:ph idx="1"/>
          </p:nvPr>
        </p:nvSpPr>
        <p:spPr>
          <a:xfrm>
            <a:off x="457200" y="1828800"/>
            <a:ext cx="8229600" cy="4221163"/>
          </a:xfrm>
        </p:spPr>
        <p:txBody>
          <a:bodyPr>
            <a:normAutofit fontScale="92500"/>
          </a:bodyPr>
          <a:lstStyle/>
          <a:p>
            <a:r>
              <a:rPr lang="en-US" sz="2200" dirty="0" smtClean="0"/>
              <a:t>Improvements to Inspection Selection System (ISS) (Feb/Mar)</a:t>
            </a:r>
          </a:p>
          <a:p>
            <a:pPr lvl="1"/>
            <a:r>
              <a:rPr lang="en-US" sz="2200" dirty="0" smtClean="0">
                <a:cs typeface="Arial" pitchFamily="34" charset="0"/>
              </a:rPr>
              <a:t>Establish meaningful, safety based red lights</a:t>
            </a:r>
          </a:p>
          <a:p>
            <a:pPr lvl="1"/>
            <a:r>
              <a:rPr lang="en-US" sz="2200" dirty="0" smtClean="0">
                <a:cs typeface="Arial" pitchFamily="34" charset="0"/>
              </a:rPr>
              <a:t>“Insufficient” capped at 74 ISS value</a:t>
            </a:r>
            <a:endParaRPr lang="en-US" sz="2200" dirty="0" smtClean="0"/>
          </a:p>
          <a:p>
            <a:pPr lvl="1"/>
            <a:r>
              <a:rPr lang="en-US" sz="2200" dirty="0" smtClean="0"/>
              <a:t>10k carriers selected at random on monthly basis</a:t>
            </a:r>
          </a:p>
          <a:p>
            <a:pPr lvl="1"/>
            <a:r>
              <a:rPr lang="en-US" sz="2200" dirty="0" smtClean="0"/>
              <a:t>100 reserved for OOS carriers</a:t>
            </a:r>
          </a:p>
          <a:p>
            <a:pPr lvl="1"/>
            <a:r>
              <a:rPr lang="en-US" sz="2200" dirty="0" smtClean="0"/>
              <a:t>Reprioritize to focus on behaviors impacted during fixed site inspection</a:t>
            </a:r>
          </a:p>
          <a:p>
            <a:r>
              <a:rPr lang="en-US" sz="2400" dirty="0" smtClean="0">
                <a:solidFill>
                  <a:srgbClr val="FF0000"/>
                </a:solidFill>
              </a:rPr>
              <a:t>Continue work with CVSA in establishing policies to for consistency </a:t>
            </a:r>
          </a:p>
          <a:p>
            <a:pPr lvl="1"/>
            <a:r>
              <a:rPr lang="en-US" sz="2200" dirty="0" smtClean="0"/>
              <a:t>Operational policy 14 used as basis for ASPEN modifications</a:t>
            </a:r>
          </a:p>
          <a:p>
            <a:pPr lvl="1"/>
            <a:r>
              <a:rPr lang="en-US" sz="2200" dirty="0" smtClean="0"/>
              <a:t>Screening vs. Inspection </a:t>
            </a:r>
            <a:endParaRPr lang="en-US" sz="2200"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381000" y="914400"/>
            <a:ext cx="8610600" cy="685800"/>
          </a:xfrm>
        </p:spPr>
        <p:txBody>
          <a:bodyPr>
            <a:normAutofit/>
          </a:bodyPr>
          <a:lstStyle/>
          <a:p>
            <a:pPr>
              <a:defRPr/>
            </a:pPr>
            <a:r>
              <a:rPr lang="en-US" b="1" dirty="0" smtClean="0"/>
              <a:t>Notes on SMS Effectiveness</a:t>
            </a:r>
          </a:p>
        </p:txBody>
      </p:sp>
      <p:sp>
        <p:nvSpPr>
          <p:cNvPr id="18435" name="Rectangle 3"/>
          <p:cNvSpPr>
            <a:spLocks noGrp="1" noChangeArrowheads="1"/>
          </p:cNvSpPr>
          <p:nvPr>
            <p:ph type="body" idx="4294967295"/>
          </p:nvPr>
        </p:nvSpPr>
        <p:spPr>
          <a:xfrm>
            <a:off x="457200" y="1600200"/>
            <a:ext cx="8305800" cy="4419600"/>
          </a:xfrm>
        </p:spPr>
        <p:txBody>
          <a:bodyPr>
            <a:normAutofit/>
          </a:bodyPr>
          <a:lstStyle/>
          <a:p>
            <a:pPr eaLnBrk="1" hangingPunct="1">
              <a:lnSpc>
                <a:spcPct val="90000"/>
              </a:lnSpc>
            </a:pPr>
            <a:endParaRPr lang="en-US" sz="1200" dirty="0" smtClean="0">
              <a:ea typeface="ＭＳ Ｐゴシック"/>
              <a:cs typeface="ＭＳ Ｐゴシック"/>
            </a:endParaRPr>
          </a:p>
          <a:p>
            <a:pPr eaLnBrk="1" hangingPunct="1">
              <a:lnSpc>
                <a:spcPct val="90000"/>
              </a:lnSpc>
            </a:pPr>
            <a:r>
              <a:rPr lang="en-US" sz="2800" dirty="0" smtClean="0">
                <a:ea typeface="ＭＳ Ｐゴシック"/>
                <a:cs typeface="ＭＳ Ｐゴシック"/>
              </a:rPr>
              <a:t>UMTRI and internal analysis have confirmed that SMS is an effective tool for the identification of high risk motor carriers </a:t>
            </a:r>
          </a:p>
          <a:p>
            <a:pPr eaLnBrk="1" hangingPunct="1">
              <a:lnSpc>
                <a:spcPct val="90000"/>
              </a:lnSpc>
            </a:pPr>
            <a:endParaRPr lang="en-US" sz="1200" dirty="0" smtClean="0">
              <a:ea typeface="ＭＳ Ｐゴシック"/>
              <a:cs typeface="ＭＳ Ｐゴシック"/>
            </a:endParaRPr>
          </a:p>
          <a:p>
            <a:pPr eaLnBrk="1" hangingPunct="1">
              <a:lnSpc>
                <a:spcPct val="90000"/>
              </a:lnSpc>
            </a:pPr>
            <a:r>
              <a:rPr lang="en-US" sz="2800" dirty="0" smtClean="0">
                <a:ea typeface="ＭＳ Ｐゴシック"/>
                <a:cs typeface="ＭＳ Ｐゴシック"/>
              </a:rPr>
              <a:t>Certain BASICs have stronger associations with future crash risk</a:t>
            </a:r>
          </a:p>
          <a:p>
            <a:pPr lvl="1" eaLnBrk="1" hangingPunct="1">
              <a:lnSpc>
                <a:spcPct val="90000"/>
              </a:lnSpc>
            </a:pPr>
            <a:r>
              <a:rPr lang="en-US" sz="2600" dirty="0" smtClean="0">
                <a:ea typeface="ＭＳ Ｐゴシック"/>
              </a:rPr>
              <a:t>Cargo &amp; Driver Fitness and plans to address</a:t>
            </a:r>
          </a:p>
          <a:p>
            <a:pPr eaLnBrk="1" hangingPunct="1">
              <a:lnSpc>
                <a:spcPct val="90000"/>
              </a:lnSpc>
            </a:pPr>
            <a:endParaRPr lang="en-US" sz="800" dirty="0" smtClean="0">
              <a:ea typeface="ＭＳ Ｐゴシック"/>
              <a:cs typeface="ＭＳ Ｐゴシック"/>
            </a:endParaRPr>
          </a:p>
          <a:p>
            <a:pPr eaLnBrk="1" hangingPunct="1">
              <a:lnSpc>
                <a:spcPct val="90000"/>
              </a:lnSpc>
            </a:pPr>
            <a:r>
              <a:rPr lang="en-US" sz="2800" dirty="0" smtClean="0">
                <a:ea typeface="ＭＳ Ｐゴシック"/>
                <a:cs typeface="ＭＳ Ｐゴシック"/>
              </a:rPr>
              <a:t>Small carriers</a:t>
            </a:r>
          </a:p>
        </p:txBody>
      </p:sp>
      <p:sp>
        <p:nvSpPr>
          <p:cNvPr id="18436" name="Slide Number Placeholder 4"/>
          <p:cNvSpPr>
            <a:spLocks noGrp="1"/>
          </p:cNvSpPr>
          <p:nvPr>
            <p:ph type="sldNum" sz="quarter" idx="10"/>
          </p:nvPr>
        </p:nvSpPr>
        <p:spPr>
          <a:noFill/>
        </p:spPr>
        <p:txBody>
          <a:bodyPr/>
          <a:lstStyle/>
          <a:p>
            <a:fld id="{46D11B41-E862-49B0-8E7A-D07D793261D5}" type="slidenum">
              <a:rPr lang="en-US" smtClean="0">
                <a:latin typeface="Arial" pitchFamily="34" charset="0"/>
                <a:ea typeface="ＭＳ Ｐゴシック"/>
                <a:cs typeface="Arial" pitchFamily="34" charset="0"/>
              </a:rPr>
              <a:pPr/>
              <a:t>25</a:t>
            </a:fld>
            <a:endParaRPr lang="en-US" dirty="0" smtClean="0">
              <a:latin typeface="Arial" pitchFamily="34" charset="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 Look at Some Numbers</a:t>
            </a:r>
            <a:endParaRPr lang="en-US" sz="3200" b="1" dirty="0"/>
          </a:p>
        </p:txBody>
      </p:sp>
      <p:graphicFrame>
        <p:nvGraphicFramePr>
          <p:cNvPr id="5" name="Content Placeholder 4"/>
          <p:cNvGraphicFramePr>
            <a:graphicFrameLocks noGrp="1"/>
          </p:cNvGraphicFramePr>
          <p:nvPr>
            <p:ph idx="1"/>
          </p:nvPr>
        </p:nvGraphicFramePr>
        <p:xfrm>
          <a:off x="457200" y="1447800"/>
          <a:ext cx="8229600" cy="4740942"/>
        </p:xfrm>
        <a:graphic>
          <a:graphicData uri="http://schemas.openxmlformats.org/drawingml/2006/table">
            <a:tbl>
              <a:tblPr firstRow="1" bandRow="1">
                <a:tableStyleId>{5C22544A-7EE6-4342-B048-85BDC9FD1C3A}</a:tableStyleId>
              </a:tblPr>
              <a:tblGrid>
                <a:gridCol w="4572000"/>
                <a:gridCol w="1524000"/>
                <a:gridCol w="2133600"/>
              </a:tblGrid>
              <a:tr h="681674">
                <a:tc>
                  <a:txBody>
                    <a:bodyPr/>
                    <a:lstStyle/>
                    <a:p>
                      <a:r>
                        <a:rPr lang="en-US" dirty="0" smtClean="0"/>
                        <a:t>Category</a:t>
                      </a:r>
                      <a:endParaRPr lang="en-US" dirty="0"/>
                    </a:p>
                  </a:txBody>
                  <a:tcPr/>
                </a:tc>
                <a:tc>
                  <a:txBody>
                    <a:bodyPr/>
                    <a:lstStyle/>
                    <a:p>
                      <a:r>
                        <a:rPr lang="en-US" dirty="0" smtClean="0"/>
                        <a:t>Approximate Number</a:t>
                      </a:r>
                      <a:endParaRPr lang="en-US" dirty="0"/>
                    </a:p>
                  </a:txBody>
                  <a:tcPr/>
                </a:tc>
                <a:tc>
                  <a:txBody>
                    <a:bodyPr/>
                    <a:lstStyle/>
                    <a:p>
                      <a:r>
                        <a:rPr lang="en-US" dirty="0" smtClean="0"/>
                        <a:t>Percentage</a:t>
                      </a:r>
                      <a:r>
                        <a:rPr lang="en-US" baseline="0" dirty="0" smtClean="0"/>
                        <a:t> of Uploaded Cr</a:t>
                      </a:r>
                      <a:r>
                        <a:rPr lang="en-US" dirty="0" smtClean="0"/>
                        <a:t>ashes</a:t>
                      </a:r>
                      <a:endParaRPr lang="en-US" dirty="0"/>
                    </a:p>
                  </a:txBody>
                  <a:tcPr/>
                </a:tc>
              </a:tr>
              <a:tr h="394938">
                <a:tc>
                  <a:txBody>
                    <a:bodyPr/>
                    <a:lstStyle/>
                    <a:p>
                      <a:r>
                        <a:rPr lang="en-US" dirty="0" smtClean="0"/>
                        <a:t>Carriers Listed as Active</a:t>
                      </a:r>
                      <a:endParaRPr lang="en-US" dirty="0"/>
                    </a:p>
                  </a:txBody>
                  <a:tcPr/>
                </a:tc>
                <a:tc>
                  <a:txBody>
                    <a:bodyPr/>
                    <a:lstStyle/>
                    <a:p>
                      <a:r>
                        <a:rPr lang="en-US" dirty="0" smtClean="0"/>
                        <a:t>750K</a:t>
                      </a:r>
                      <a:endParaRPr lang="en-US" dirty="0"/>
                    </a:p>
                  </a:txBody>
                  <a:tcPr/>
                </a:tc>
                <a:tc>
                  <a:txBody>
                    <a:bodyPr/>
                    <a:lstStyle/>
                    <a:p>
                      <a:r>
                        <a:rPr lang="en-US" dirty="0" smtClean="0"/>
                        <a:t>100%</a:t>
                      </a:r>
                      <a:endParaRPr lang="en-US" dirty="0"/>
                    </a:p>
                  </a:txBody>
                  <a:tcPr/>
                </a:tc>
              </a:tr>
              <a:tr h="394938">
                <a:tc>
                  <a:txBody>
                    <a:bodyPr/>
                    <a:lstStyle/>
                    <a:p>
                      <a:r>
                        <a:rPr lang="en-US" dirty="0" smtClean="0"/>
                        <a:t>Carriers with Recent Activity </a:t>
                      </a:r>
                    </a:p>
                    <a:p>
                      <a:pPr>
                        <a:buFont typeface="Arial" pitchFamily="34" charset="0"/>
                        <a:buNone/>
                      </a:pPr>
                      <a:r>
                        <a:rPr lang="en-US" dirty="0" smtClean="0"/>
                        <a:t>“Pulse” in last 3</a:t>
                      </a:r>
                      <a:r>
                        <a:rPr lang="en-US" baseline="0" dirty="0" smtClean="0"/>
                        <a:t> years </a:t>
                      </a:r>
                      <a:endParaRPr lang="en-US" dirty="0"/>
                    </a:p>
                  </a:txBody>
                  <a:tcPr/>
                </a:tc>
                <a:tc>
                  <a:txBody>
                    <a:bodyPr/>
                    <a:lstStyle/>
                    <a:p>
                      <a:r>
                        <a:rPr lang="en-US" dirty="0" smtClean="0"/>
                        <a:t>525K</a:t>
                      </a:r>
                      <a:endParaRPr lang="en-US" dirty="0"/>
                    </a:p>
                  </a:txBody>
                  <a:tcPr/>
                </a:tc>
                <a:tc>
                  <a:txBody>
                    <a:bodyPr/>
                    <a:lstStyle/>
                    <a:p>
                      <a:r>
                        <a:rPr lang="en-US" dirty="0" smtClean="0"/>
                        <a:t>100%</a:t>
                      </a:r>
                      <a:endParaRPr lang="en-US" dirty="0"/>
                    </a:p>
                  </a:txBody>
                  <a:tcPr/>
                </a:tc>
              </a:tr>
              <a:tr h="394938">
                <a:tc>
                  <a:txBody>
                    <a:bodyPr/>
                    <a:lstStyle/>
                    <a:p>
                      <a:r>
                        <a:rPr lang="en-US" dirty="0" smtClean="0"/>
                        <a:t>Carriers with Insufficient Data</a:t>
                      </a:r>
                      <a:endParaRPr lang="en-US" dirty="0"/>
                    </a:p>
                  </a:txBody>
                  <a:tcPr/>
                </a:tc>
                <a:tc>
                  <a:txBody>
                    <a:bodyPr/>
                    <a:lstStyle/>
                    <a:p>
                      <a:r>
                        <a:rPr lang="en-US" dirty="0" smtClean="0"/>
                        <a:t>325K</a:t>
                      </a:r>
                      <a:endParaRPr lang="en-US" dirty="0"/>
                    </a:p>
                  </a:txBody>
                  <a:tcPr/>
                </a:tc>
                <a:tc>
                  <a:txBody>
                    <a:bodyPr/>
                    <a:lstStyle/>
                    <a:p>
                      <a:r>
                        <a:rPr lang="en-US" dirty="0" smtClean="0"/>
                        <a:t>8%</a:t>
                      </a:r>
                      <a:endParaRPr lang="en-US" dirty="0"/>
                    </a:p>
                  </a:txBody>
                  <a:tcPr/>
                </a:tc>
              </a:tr>
              <a:tr h="681674">
                <a:tc>
                  <a:txBody>
                    <a:bodyPr/>
                    <a:lstStyle/>
                    <a:p>
                      <a:r>
                        <a:rPr lang="en-US" dirty="0" smtClean="0"/>
                        <a:t>Carriers</a:t>
                      </a:r>
                      <a:r>
                        <a:rPr lang="en-US" baseline="0" dirty="0" smtClean="0"/>
                        <a:t> with Sufficient Data to Be Assessed in at Least 1 BASIC</a:t>
                      </a:r>
                      <a:endParaRPr lang="en-US" dirty="0"/>
                    </a:p>
                  </a:txBody>
                  <a:tcPr/>
                </a:tc>
                <a:tc>
                  <a:txBody>
                    <a:bodyPr/>
                    <a:lstStyle/>
                    <a:p>
                      <a:r>
                        <a:rPr lang="en-US" dirty="0" smtClean="0"/>
                        <a:t>200K</a:t>
                      </a:r>
                      <a:endParaRPr lang="en-US" dirty="0"/>
                    </a:p>
                  </a:txBody>
                  <a:tcPr/>
                </a:tc>
                <a:tc>
                  <a:txBody>
                    <a:bodyPr/>
                    <a:lstStyle/>
                    <a:p>
                      <a:r>
                        <a:rPr lang="en-US" dirty="0" smtClean="0"/>
                        <a:t>92%</a:t>
                      </a:r>
                      <a:endParaRPr lang="en-US" dirty="0"/>
                    </a:p>
                  </a:txBody>
                  <a:tcPr/>
                </a:tc>
              </a:tr>
              <a:tr h="973819">
                <a:tc>
                  <a:txBody>
                    <a:bodyPr/>
                    <a:lstStyle/>
                    <a:p>
                      <a:r>
                        <a:rPr lang="en-US" dirty="0" smtClean="0"/>
                        <a:t>Carriers with Sufficient </a:t>
                      </a:r>
                      <a:r>
                        <a:rPr lang="en-US" baseline="0" dirty="0" smtClean="0"/>
                        <a:t>Negative Information to Have a Percentile Assigned</a:t>
                      </a:r>
                      <a:endParaRPr lang="en-US" dirty="0"/>
                    </a:p>
                  </a:txBody>
                  <a:tcPr/>
                </a:tc>
                <a:tc>
                  <a:txBody>
                    <a:bodyPr/>
                    <a:lstStyle/>
                    <a:p>
                      <a:r>
                        <a:rPr lang="en-US" dirty="0" smtClean="0"/>
                        <a:t>92K</a:t>
                      </a:r>
                      <a:endParaRPr lang="en-US" dirty="0"/>
                    </a:p>
                  </a:txBody>
                  <a:tcPr/>
                </a:tc>
                <a:tc>
                  <a:txBody>
                    <a:bodyPr/>
                    <a:lstStyle/>
                    <a:p>
                      <a:r>
                        <a:rPr lang="en-US" dirty="0" smtClean="0"/>
                        <a:t>83%</a:t>
                      </a:r>
                      <a:endParaRPr lang="en-US" dirty="0"/>
                    </a:p>
                  </a:txBody>
                  <a:tcPr/>
                </a:tc>
              </a:tr>
              <a:tr h="973819">
                <a:tc>
                  <a:txBody>
                    <a:bodyPr/>
                    <a:lstStyle/>
                    <a:p>
                      <a:r>
                        <a:rPr lang="en-US" dirty="0" smtClean="0"/>
                        <a:t>Carriers</a:t>
                      </a:r>
                      <a:r>
                        <a:rPr lang="en-US" baseline="0" dirty="0" smtClean="0"/>
                        <a:t> with At Least 1 BASIC above FMCSA Intervention Threshold</a:t>
                      </a:r>
                      <a:endParaRPr lang="en-US" dirty="0"/>
                    </a:p>
                  </a:txBody>
                  <a:tcPr/>
                </a:tc>
                <a:tc>
                  <a:txBody>
                    <a:bodyPr/>
                    <a:lstStyle/>
                    <a:p>
                      <a:r>
                        <a:rPr lang="en-US" dirty="0" smtClean="0"/>
                        <a:t>50K</a:t>
                      </a:r>
                      <a:endParaRPr lang="en-US" dirty="0"/>
                    </a:p>
                  </a:txBody>
                  <a:tcPr/>
                </a:tc>
                <a:tc>
                  <a:txBody>
                    <a:bodyPr/>
                    <a:lstStyle/>
                    <a:p>
                      <a:r>
                        <a:rPr lang="en-US" dirty="0" smtClean="0"/>
                        <a:t>45%</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SMS Improvements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27</a:t>
            </a:fld>
            <a:endParaRPr kumimoji="0"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1"/>
          <p:cNvSpPr>
            <a:spLocks noGrp="1"/>
          </p:cNvSpPr>
          <p:nvPr>
            <p:ph idx="1"/>
          </p:nvPr>
        </p:nvSpPr>
        <p:spPr/>
        <p:txBody>
          <a:bodyPr/>
          <a:lstStyle/>
          <a:p>
            <a:pPr marL="342900" lvl="1" indent="-342900">
              <a:buFont typeface="Arial" charset="0"/>
              <a:buChar char="•"/>
            </a:pPr>
            <a:r>
              <a:rPr lang="en-US" sz="2400" dirty="0" smtClean="0">
                <a:latin typeface="+mj-lt"/>
                <a:cs typeface="Arial" pitchFamily="34" charset="0"/>
              </a:rPr>
              <a:t>R</a:t>
            </a:r>
            <a:r>
              <a:rPr lang="en-US" sz="2800" dirty="0" smtClean="0">
                <a:latin typeface="+mj-lt"/>
                <a:cs typeface="Arial" pitchFamily="34" charset="0"/>
              </a:rPr>
              <a:t>ecognize there will be continued and varied calls for improvements to SMS</a:t>
            </a:r>
          </a:p>
          <a:p>
            <a:pPr marL="342900" lvl="1" indent="-342900">
              <a:buFont typeface="Arial" charset="0"/>
              <a:buChar char="•"/>
            </a:pPr>
            <a:r>
              <a:rPr lang="en-US" sz="2800" dirty="0" smtClean="0">
                <a:latin typeface="+mj-lt"/>
                <a:cs typeface="Arial" pitchFamily="34" charset="0"/>
              </a:rPr>
              <a:t>Plan to Apply a systematic approach to rolling out SMS improvements  and leverage what worked well during initial start-up</a:t>
            </a:r>
          </a:p>
          <a:p>
            <a:pPr marL="742950" lvl="2" indent="-342900"/>
            <a:r>
              <a:rPr lang="en-US" sz="2400" dirty="0" smtClean="0">
                <a:latin typeface="+mj-lt"/>
                <a:cs typeface="Arial" pitchFamily="34" charset="0"/>
              </a:rPr>
              <a:t>Prioritize and package changes at regular intervals moving forward  - Two times per year</a:t>
            </a:r>
          </a:p>
          <a:p>
            <a:pPr marL="742950" lvl="2" indent="-342900"/>
            <a:r>
              <a:rPr lang="en-US" sz="2400" dirty="0" smtClean="0">
                <a:latin typeface="+mj-lt"/>
                <a:cs typeface="Arial" pitchFamily="34" charset="0"/>
              </a:rPr>
              <a:t>Carrier “Preview” Period Prior to Implementation</a:t>
            </a:r>
          </a:p>
          <a:p>
            <a:pPr marL="342900" lvl="1" indent="-342900">
              <a:buFont typeface="Arial" charset="0"/>
              <a:buChar char="•"/>
            </a:pPr>
            <a:endParaRPr lang="en-US" sz="2400" dirty="0" smtClean="0">
              <a:latin typeface="Arial" pitchFamily="34" charset="0"/>
              <a:cs typeface="Arial" pitchFamily="34" charset="0"/>
            </a:endParaRPr>
          </a:p>
        </p:txBody>
      </p:sp>
      <p:sp>
        <p:nvSpPr>
          <p:cNvPr id="9218" name="Title 2"/>
          <p:cNvSpPr>
            <a:spLocks noGrp="1"/>
          </p:cNvSpPr>
          <p:nvPr>
            <p:ph type="title"/>
          </p:nvPr>
        </p:nvSpPr>
        <p:spPr/>
        <p:txBody>
          <a:bodyPr>
            <a:normAutofit/>
          </a:bodyPr>
          <a:lstStyle/>
          <a:p>
            <a:pPr eaLnBrk="1" hangingPunct="1">
              <a:defRPr/>
            </a:pPr>
            <a:r>
              <a:rPr lang="en-US" sz="3200" b="1" dirty="0" smtClean="0"/>
              <a:t>Where are we headed over the next few months</a:t>
            </a:r>
            <a:r>
              <a:rPr lang="en-US" sz="3200"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00038" y="1219200"/>
            <a:ext cx="8539162" cy="5105400"/>
          </a:xfrm>
        </p:spPr>
        <p:txBody>
          <a:bodyPr>
            <a:normAutofit fontScale="92500" lnSpcReduction="20000"/>
          </a:bodyPr>
          <a:lstStyle/>
          <a:p>
            <a:pPr marL="514350" indent="-514350" algn="ctr">
              <a:buNone/>
              <a:defRPr/>
            </a:pPr>
            <a:r>
              <a:rPr lang="en-US" sz="1800" dirty="0" smtClean="0"/>
              <a:t>Perform analysis to determine impacts</a:t>
            </a:r>
          </a:p>
          <a:p>
            <a:pPr marL="514350" indent="-514350" algn="ctr">
              <a:buNone/>
              <a:defRPr/>
            </a:pPr>
            <a:r>
              <a:rPr lang="en-US" sz="1700" dirty="0" smtClean="0"/>
              <a:t>Who will be impacted? How will they be impacted? How significant are these impacts?</a:t>
            </a:r>
          </a:p>
          <a:p>
            <a:pPr marL="514350" indent="-514350" algn="ctr">
              <a:buNone/>
              <a:defRPr/>
            </a:pPr>
            <a:endParaRPr lang="en-US" sz="1800" dirty="0" smtClean="0"/>
          </a:p>
          <a:p>
            <a:pPr marL="514350" indent="-514350" algn="ctr">
              <a:buNone/>
              <a:defRPr/>
            </a:pPr>
            <a:r>
              <a:rPr lang="en-US" sz="1800" dirty="0" smtClean="0"/>
              <a:t>Inform the field about the proposed SMS changes (what &amp; why) </a:t>
            </a:r>
          </a:p>
          <a:p>
            <a:pPr marL="514350" indent="-514350" algn="ctr">
              <a:buNone/>
              <a:defRPr/>
            </a:pPr>
            <a:r>
              <a:rPr lang="en-US" sz="1700" dirty="0" smtClean="0"/>
              <a:t>Webinars &amp; CSA Website, Enforcement Data Preview period</a:t>
            </a:r>
          </a:p>
          <a:p>
            <a:pPr marL="514350" indent="-514350" algn="ctr">
              <a:buNone/>
              <a:defRPr/>
            </a:pPr>
            <a:endParaRPr lang="en-US" sz="1800" dirty="0" smtClean="0"/>
          </a:p>
          <a:p>
            <a:pPr marL="514350" indent="-514350" algn="ctr">
              <a:buNone/>
              <a:defRPr/>
            </a:pPr>
            <a:r>
              <a:rPr lang="en-US" sz="1800" dirty="0" smtClean="0"/>
              <a:t>Inform the public through the website and Federal Register</a:t>
            </a:r>
          </a:p>
          <a:p>
            <a:pPr marL="514350" indent="-514350" algn="ctr">
              <a:buNone/>
              <a:defRPr/>
            </a:pPr>
            <a:endParaRPr lang="en-US" sz="1800" dirty="0" smtClean="0"/>
          </a:p>
          <a:p>
            <a:pPr marL="514350" indent="-514350" algn="ctr">
              <a:buNone/>
              <a:defRPr/>
            </a:pPr>
            <a:r>
              <a:rPr lang="en-US" sz="1800" dirty="0" smtClean="0"/>
              <a:t>Show carriers impact of forthcoming changes in advance through a</a:t>
            </a:r>
          </a:p>
          <a:p>
            <a:pPr marL="514350" indent="-514350" algn="ctr">
              <a:buNone/>
              <a:defRPr/>
            </a:pPr>
            <a:r>
              <a:rPr lang="en-US" sz="1800" dirty="0" smtClean="0"/>
              <a:t>Carrier Data Preview period </a:t>
            </a:r>
            <a:r>
              <a:rPr lang="en-US" sz="1800" b="1" dirty="0" smtClean="0"/>
              <a:t>(March 2012)</a:t>
            </a:r>
          </a:p>
          <a:p>
            <a:pPr marL="514350" indent="-514350" algn="ctr">
              <a:buNone/>
              <a:defRPr/>
            </a:pPr>
            <a:endParaRPr lang="en-US" sz="1800" dirty="0" smtClean="0"/>
          </a:p>
          <a:p>
            <a:pPr marL="514350" indent="-514350" algn="ctr">
              <a:buNone/>
              <a:defRPr/>
            </a:pPr>
            <a:r>
              <a:rPr lang="en-US" sz="1800" dirty="0" smtClean="0"/>
              <a:t>Make adjustments based on feedback</a:t>
            </a:r>
          </a:p>
          <a:p>
            <a:pPr marL="514350" indent="-514350" algn="ctr">
              <a:buNone/>
              <a:defRPr/>
            </a:pPr>
            <a:endParaRPr lang="en-US" sz="1800" dirty="0" smtClean="0"/>
          </a:p>
          <a:p>
            <a:pPr marL="514350" indent="-514350" algn="ctr">
              <a:buNone/>
              <a:defRPr/>
            </a:pPr>
            <a:r>
              <a:rPr lang="en-US" sz="1800" dirty="0" smtClean="0"/>
              <a:t>Go live, implementing improvements </a:t>
            </a:r>
            <a:r>
              <a:rPr lang="en-US" sz="1800" b="1" dirty="0" smtClean="0"/>
              <a:t>(June 2012)</a:t>
            </a:r>
          </a:p>
        </p:txBody>
      </p:sp>
      <p:sp>
        <p:nvSpPr>
          <p:cNvPr id="13314" name="Title 2"/>
          <p:cNvSpPr>
            <a:spLocks noGrp="1"/>
          </p:cNvSpPr>
          <p:nvPr>
            <p:ph type="title"/>
          </p:nvPr>
        </p:nvSpPr>
        <p:spPr>
          <a:xfrm>
            <a:off x="304800" y="609600"/>
            <a:ext cx="8610600" cy="685800"/>
          </a:xfrm>
        </p:spPr>
        <p:txBody>
          <a:bodyPr>
            <a:normAutofit/>
          </a:bodyPr>
          <a:lstStyle/>
          <a:p>
            <a:pPr eaLnBrk="1" hangingPunct="1"/>
            <a:r>
              <a:rPr lang="en-US" b="1" dirty="0" smtClean="0"/>
              <a:t>Plan for SMS Improvements</a:t>
            </a:r>
          </a:p>
        </p:txBody>
      </p:sp>
      <p:sp>
        <p:nvSpPr>
          <p:cNvPr id="6" name="Slide Number Placeholder 5"/>
          <p:cNvSpPr>
            <a:spLocks noGrp="1"/>
          </p:cNvSpPr>
          <p:nvPr>
            <p:ph type="sldNum" sz="quarter" idx="4294967295"/>
          </p:nvPr>
        </p:nvSpPr>
        <p:spPr>
          <a:xfrm>
            <a:off x="6781800" y="6397625"/>
            <a:ext cx="2133600" cy="365125"/>
          </a:xfrm>
          <a:prstGeom prst="rect">
            <a:avLst/>
          </a:prstGeom>
        </p:spPr>
        <p:txBody>
          <a:bodyPr/>
          <a:lstStyle/>
          <a:p>
            <a:pPr>
              <a:defRPr/>
            </a:pPr>
            <a:fld id="{09412D95-682F-4A2B-B1EA-46743D6CFFE7}" type="slidenum">
              <a:rPr lang="en-US"/>
              <a:pPr>
                <a:defRPr/>
              </a:pPr>
              <a:t>29</a:t>
            </a:fld>
            <a:endParaRPr lang="en-US" dirty="0"/>
          </a:p>
        </p:txBody>
      </p:sp>
      <p:sp>
        <p:nvSpPr>
          <p:cNvPr id="13" name="Down Arrow 12"/>
          <p:cNvSpPr/>
          <p:nvPr/>
        </p:nvSpPr>
        <p:spPr>
          <a:xfrm>
            <a:off x="4267200" y="1828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4267200" y="2971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4267200" y="3657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4267200" y="5410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4267200" y="4648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838200"/>
          </a:xfrm>
        </p:spPr>
        <p:txBody>
          <a:bodyPr>
            <a:normAutofit/>
          </a:bodyPr>
          <a:lstStyle/>
          <a:p>
            <a:pPr algn="l"/>
            <a:r>
              <a:rPr lang="en-US" sz="3600" dirty="0" smtClean="0"/>
              <a:t>Motorcoach Safety Action Plan</a:t>
            </a:r>
            <a:endParaRPr lang="en-US" sz="3600" dirty="0"/>
          </a:p>
        </p:txBody>
      </p:sp>
      <p:sp>
        <p:nvSpPr>
          <p:cNvPr id="3" name="Subtitle 2"/>
          <p:cNvSpPr>
            <a:spLocks noGrp="1"/>
          </p:cNvSpPr>
          <p:nvPr>
            <p:ph type="subTitle" idx="1"/>
          </p:nvPr>
        </p:nvSpPr>
        <p:spPr>
          <a:xfrm>
            <a:off x="457200" y="1981200"/>
            <a:ext cx="8229600" cy="3429000"/>
          </a:xfrm>
        </p:spPr>
        <p:txBody>
          <a:bodyPr>
            <a:noAutofit/>
          </a:bodyPr>
          <a:lstStyle/>
          <a:p>
            <a:pPr algn="l">
              <a:spcBef>
                <a:spcPts val="1800"/>
              </a:spcBef>
            </a:pPr>
            <a:r>
              <a:rPr lang="en-US" dirty="0" smtClean="0"/>
              <a:t>FMCSA has been active with implementing the Motorcoach Safety Action Plan since the plan was released in November 2009.</a:t>
            </a:r>
          </a:p>
          <a:p>
            <a:pPr algn="l">
              <a:spcBef>
                <a:spcPts val="1800"/>
              </a:spcBef>
            </a:pPr>
            <a:r>
              <a:rPr lang="en-US" dirty="0" smtClean="0"/>
              <a:t>The action plan took a fresh look at motorcoach safety issues and identified actions to address outstanding safety problems with schedules for implementation.</a:t>
            </a:r>
          </a:p>
          <a:p>
            <a:pPr algn="l">
              <a:spcBef>
                <a:spcPts val="1800"/>
              </a:spcBef>
            </a:pPr>
            <a:r>
              <a:rPr lang="en-US" dirty="0" smtClean="0"/>
              <a:t>The plan is now undergoing an update.</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219200"/>
            <a:ext cx="8229600" cy="4754563"/>
          </a:xfrm>
        </p:spPr>
        <p:txBody>
          <a:bodyPr/>
          <a:lstStyle/>
          <a:p>
            <a:endParaRPr lang="en-US" sz="2400" dirty="0" smtClean="0"/>
          </a:p>
          <a:p>
            <a:r>
              <a:rPr lang="en-US" sz="2400" dirty="0" smtClean="0"/>
              <a:t>HM BASIC </a:t>
            </a:r>
            <a:r>
              <a:rPr lang="en-US" sz="2000" i="1" dirty="0" smtClean="0">
                <a:solidFill>
                  <a:srgbClr val="FF0000"/>
                </a:solidFill>
              </a:rPr>
              <a:t>(already discussed)</a:t>
            </a:r>
            <a:endParaRPr lang="en-US" sz="2400" dirty="0" smtClean="0"/>
          </a:p>
          <a:p>
            <a:r>
              <a:rPr lang="en-US" sz="2400" dirty="0" smtClean="0"/>
              <a:t>Vehicle Maintenance </a:t>
            </a:r>
            <a:r>
              <a:rPr lang="en-US" sz="2000" i="1" dirty="0" smtClean="0">
                <a:solidFill>
                  <a:srgbClr val="FF0000"/>
                </a:solidFill>
              </a:rPr>
              <a:t>(already discussed)</a:t>
            </a:r>
            <a:endParaRPr lang="en-US" sz="2400" dirty="0" smtClean="0"/>
          </a:p>
          <a:p>
            <a:r>
              <a:rPr lang="en-US" sz="2400" dirty="0" smtClean="0"/>
              <a:t>Intermodal Equipment Providers</a:t>
            </a:r>
          </a:p>
          <a:p>
            <a:r>
              <a:rPr lang="en-US" sz="2400" dirty="0" smtClean="0"/>
              <a:t>Elimination of vehicle violations from Level 3 (driver only) inspections</a:t>
            </a:r>
          </a:p>
          <a:p>
            <a:r>
              <a:rPr lang="en-US" sz="2400" dirty="0" smtClean="0"/>
              <a:t>Redefining which carriers are subject to HM and Passenger Carrier intervention threshold </a:t>
            </a:r>
          </a:p>
          <a:p>
            <a:r>
              <a:rPr lang="en-US" sz="2400" dirty="0" smtClean="0"/>
              <a:t>Refining presentation of terms “inconclusive” and “insufficient” and providing context on percentiles</a:t>
            </a:r>
          </a:p>
          <a:p>
            <a:endParaRPr lang="en-US" sz="2400" dirty="0" smtClean="0"/>
          </a:p>
        </p:txBody>
      </p:sp>
      <p:sp>
        <p:nvSpPr>
          <p:cNvPr id="15363" name="Title 2"/>
          <p:cNvSpPr>
            <a:spLocks noGrp="1"/>
          </p:cNvSpPr>
          <p:nvPr>
            <p:ph type="title"/>
          </p:nvPr>
        </p:nvSpPr>
        <p:spPr/>
        <p:txBody>
          <a:bodyPr>
            <a:normAutofit/>
          </a:bodyPr>
          <a:lstStyle/>
          <a:p>
            <a:r>
              <a:rPr lang="en-US" b="1" dirty="0" smtClean="0"/>
              <a:t>SMS Improvements – Package #1</a:t>
            </a:r>
          </a:p>
        </p:txBody>
      </p:sp>
      <p:sp>
        <p:nvSpPr>
          <p:cNvPr id="5" name="Slide Number Placeholder 4"/>
          <p:cNvSpPr>
            <a:spLocks noGrp="1"/>
          </p:cNvSpPr>
          <p:nvPr>
            <p:ph type="sldNum" sz="quarter" idx="4294967295"/>
          </p:nvPr>
        </p:nvSpPr>
        <p:spPr>
          <a:xfrm>
            <a:off x="6781800" y="6397625"/>
            <a:ext cx="2133600" cy="365125"/>
          </a:xfrm>
          <a:prstGeom prst="rect">
            <a:avLst/>
          </a:prstGeom>
        </p:spPr>
        <p:txBody>
          <a:bodyPr/>
          <a:lstStyle/>
          <a:p>
            <a:pPr>
              <a:defRPr/>
            </a:pPr>
            <a:fld id="{F59D1F57-B09B-45C8-9098-AFCC6DD96CB2}"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a:buNone/>
            </a:pPr>
            <a:r>
              <a:rPr lang="en-US" sz="2400" i="1" u="sng" dirty="0" smtClean="0"/>
              <a:t>Under Consideration for 2</a:t>
            </a:r>
            <a:r>
              <a:rPr lang="en-US" sz="2400" i="1" u="sng" baseline="30000" dirty="0" smtClean="0"/>
              <a:t>nd</a:t>
            </a:r>
            <a:r>
              <a:rPr lang="en-US" sz="2400" i="1" u="sng" dirty="0" smtClean="0"/>
              <a:t> set of SMS Improvements (Late 2012)</a:t>
            </a:r>
          </a:p>
          <a:p>
            <a:pPr>
              <a:buNone/>
            </a:pPr>
            <a:endParaRPr lang="en-US" sz="2400" i="1" u="sng" dirty="0" smtClean="0"/>
          </a:p>
          <a:p>
            <a:r>
              <a:rPr lang="en-US" sz="2400" dirty="0" smtClean="0"/>
              <a:t>Broad Violation Severity Weight Adjustments based on MCSAC recommendations </a:t>
            </a:r>
            <a:r>
              <a:rPr lang="en-US" sz="2000" i="1" dirty="0" smtClean="0">
                <a:solidFill>
                  <a:srgbClr val="FF0000"/>
                </a:solidFill>
              </a:rPr>
              <a:t>(already discussed)</a:t>
            </a:r>
            <a:endParaRPr lang="en-US" sz="2400" i="1" dirty="0" smtClean="0">
              <a:solidFill>
                <a:srgbClr val="FF0000"/>
              </a:solidFill>
            </a:endParaRPr>
          </a:p>
          <a:p>
            <a:pPr>
              <a:buNone/>
            </a:pPr>
            <a:endParaRPr lang="en-US" sz="2400" dirty="0" smtClean="0"/>
          </a:p>
          <a:p>
            <a:r>
              <a:rPr lang="en-US" sz="2400" dirty="0" smtClean="0"/>
              <a:t>Examining  VMT “caps” for Crash and Unsafe Driving BASIC</a:t>
            </a:r>
          </a:p>
          <a:p>
            <a:endParaRPr lang="en-US" sz="2400" dirty="0" smtClean="0"/>
          </a:p>
          <a:p>
            <a:r>
              <a:rPr lang="en-US" sz="2400" dirty="0" smtClean="0"/>
              <a:t>Safety Event Grouping in all BASICs</a:t>
            </a:r>
          </a:p>
          <a:p>
            <a:endParaRPr lang="en-US" sz="2400" dirty="0" smtClean="0"/>
          </a:p>
          <a:p>
            <a:endParaRPr lang="en-US" sz="2400" dirty="0" smtClean="0"/>
          </a:p>
        </p:txBody>
      </p:sp>
      <p:sp>
        <p:nvSpPr>
          <p:cNvPr id="15363" name="Title 2"/>
          <p:cNvSpPr>
            <a:spLocks noGrp="1"/>
          </p:cNvSpPr>
          <p:nvPr>
            <p:ph type="title"/>
          </p:nvPr>
        </p:nvSpPr>
        <p:spPr/>
        <p:txBody>
          <a:bodyPr>
            <a:normAutofit/>
          </a:bodyPr>
          <a:lstStyle/>
          <a:p>
            <a:r>
              <a:rPr lang="en-US" b="1" dirty="0" smtClean="0"/>
              <a:t>SMS Improvements – Potential Package #2</a:t>
            </a:r>
          </a:p>
        </p:txBody>
      </p:sp>
      <p:sp>
        <p:nvSpPr>
          <p:cNvPr id="5" name="Slide Number Placeholder 4"/>
          <p:cNvSpPr>
            <a:spLocks noGrp="1"/>
          </p:cNvSpPr>
          <p:nvPr>
            <p:ph type="sldNum" sz="quarter" idx="4294967295"/>
          </p:nvPr>
        </p:nvSpPr>
        <p:spPr>
          <a:xfrm>
            <a:off x="6781800" y="6397625"/>
            <a:ext cx="2133600" cy="365125"/>
          </a:xfrm>
          <a:prstGeom prst="rect">
            <a:avLst/>
          </a:prstGeom>
        </p:spPr>
        <p:txBody>
          <a:bodyPr/>
          <a:lstStyle/>
          <a:p>
            <a:pPr>
              <a:defRPr/>
            </a:pPr>
            <a:fld id="{F59D1F57-B09B-45C8-9098-AFCC6DD96CB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Crash Accountability</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32</a:t>
            </a:fld>
            <a:endParaRPr kumimoji="0"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8610600" cy="685800"/>
          </a:xfrm>
        </p:spPr>
        <p:txBody>
          <a:bodyPr>
            <a:normAutofit/>
          </a:bodyPr>
          <a:lstStyle/>
          <a:p>
            <a:r>
              <a:rPr lang="en-US" b="1" dirty="0" smtClean="0"/>
              <a:t>Crash Accountability Overview  </a:t>
            </a:r>
            <a:endParaRPr lang="en-US" b="1" dirty="0"/>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4294967295"/>
          </p:nvPr>
        </p:nvSpPr>
        <p:spPr>
          <a:xfrm>
            <a:off x="6781800" y="6397625"/>
            <a:ext cx="2133600" cy="365125"/>
          </a:xfrm>
          <a:prstGeom prst="rect">
            <a:avLst/>
          </a:prstGeom>
        </p:spPr>
        <p:txBody>
          <a:bodyPr/>
          <a:lstStyle/>
          <a:p>
            <a:pPr>
              <a:defRPr/>
            </a:pPr>
            <a:fld id="{8CFEF1AE-6997-4D3A-8087-07DD13BE62C8}" type="slidenum">
              <a:rPr lang="en-US" smtClean="0"/>
              <a:pPr>
                <a:defRPr/>
              </a:pPr>
              <a:t>33</a:t>
            </a:fld>
            <a:endParaRPr lang="en-US" dirty="0"/>
          </a:p>
        </p:txBody>
      </p:sp>
      <p:sp>
        <p:nvSpPr>
          <p:cNvPr id="7" name="Content Placeholder 2"/>
          <p:cNvSpPr>
            <a:spLocks noGrp="1"/>
          </p:cNvSpPr>
          <p:nvPr>
            <p:ph idx="1"/>
          </p:nvPr>
        </p:nvSpPr>
        <p:spPr>
          <a:xfrm>
            <a:off x="457200" y="1600200"/>
            <a:ext cx="8229600" cy="4373563"/>
          </a:xfrm>
        </p:spPr>
        <p:txBody>
          <a:bodyPr>
            <a:normAutofit/>
          </a:bodyPr>
          <a:lstStyle/>
          <a:p>
            <a:r>
              <a:rPr lang="en-US" sz="2800" dirty="0" smtClean="0"/>
              <a:t>Goal:  Address concerns related to the preventability of crashes.</a:t>
            </a:r>
          </a:p>
          <a:p>
            <a:r>
              <a:rPr lang="en-US" sz="2800" dirty="0" smtClean="0"/>
              <a:t>Crash BASIC in SMS currently considers all </a:t>
            </a:r>
            <a:r>
              <a:rPr lang="en-US" sz="2800" i="1" dirty="0" smtClean="0"/>
              <a:t>recordable</a:t>
            </a:r>
            <a:r>
              <a:rPr lang="en-US" sz="2800" dirty="0" smtClean="0"/>
              <a:t> crashes</a:t>
            </a:r>
          </a:p>
          <a:p>
            <a:r>
              <a:rPr lang="en-US" sz="2800" dirty="0" smtClean="0"/>
              <a:t>Federal Register Notice planned for February 2012</a:t>
            </a:r>
          </a:p>
          <a:p>
            <a:pPr lvl="1"/>
            <a:r>
              <a:rPr lang="en-US" dirty="0" smtClean="0"/>
              <a:t>Notice and comment, planned program launch summer of 2012</a:t>
            </a:r>
          </a:p>
          <a:p>
            <a:pPr lvl="1"/>
            <a:r>
              <a:rPr lang="en-US" dirty="0" smtClean="0"/>
              <a:t>Program will be phased in</a:t>
            </a:r>
          </a:p>
          <a:p>
            <a:pPr lvl="1"/>
            <a:r>
              <a:rPr lang="en-US" dirty="0" smtClean="0"/>
              <a:t>Second notice will be published announcing launch</a:t>
            </a:r>
          </a:p>
          <a:p>
            <a:endParaRPr lang="en-US" sz="3200" dirty="0" smtClean="0"/>
          </a:p>
          <a:p>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Crash Accountability Overview</a:t>
            </a:r>
            <a:endParaRPr lang="en-US" b="1" dirty="0"/>
          </a:p>
        </p:txBody>
      </p:sp>
      <p:sp>
        <p:nvSpPr>
          <p:cNvPr id="3" name="Content Placeholder 2"/>
          <p:cNvSpPr>
            <a:spLocks noGrp="1"/>
          </p:cNvSpPr>
          <p:nvPr>
            <p:ph idx="1"/>
          </p:nvPr>
        </p:nvSpPr>
        <p:spPr>
          <a:xfrm>
            <a:off x="228600" y="1219200"/>
            <a:ext cx="8686800" cy="4873752"/>
          </a:xfrm>
        </p:spPr>
        <p:txBody>
          <a:bodyPr>
            <a:normAutofit/>
          </a:bodyPr>
          <a:lstStyle/>
          <a:p>
            <a:endParaRPr lang="en-US" sz="3200" dirty="0" smtClean="0"/>
          </a:p>
          <a:p>
            <a:r>
              <a:rPr lang="en-US" sz="2800" dirty="0" smtClean="0"/>
              <a:t>Process will allow carriers to submit a Police Accident Report (PAR) through DATAQs</a:t>
            </a:r>
          </a:p>
          <a:p>
            <a:r>
              <a:rPr lang="en-US" sz="2800" dirty="0" smtClean="0"/>
              <a:t>If crash is deemed not accountable after review of PAR submitted through DATAQs,  the determination will be reflected on SMS online</a:t>
            </a:r>
          </a:p>
          <a:p>
            <a:r>
              <a:rPr lang="en-US" sz="2800" dirty="0" smtClean="0"/>
              <a:t>Impact on scoring to be determined, will be included in a future data preview.</a:t>
            </a:r>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35</a:t>
            </a:fld>
            <a:endParaRPr kumimoji="0"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36</a:t>
            </a:fld>
            <a:endParaRPr kumimoji="0"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FMSCA Data</a:t>
            </a:r>
            <a:endParaRPr lang="en-US" dirty="0"/>
          </a:p>
        </p:txBody>
      </p:sp>
      <p:sp>
        <p:nvSpPr>
          <p:cNvPr id="3" name="Content Placeholder 2"/>
          <p:cNvSpPr>
            <a:spLocks noGrp="1"/>
          </p:cNvSpPr>
          <p:nvPr>
            <p:ph idx="1"/>
          </p:nvPr>
        </p:nvSpPr>
        <p:spPr/>
        <p:txBody>
          <a:bodyPr/>
          <a:lstStyle/>
          <a:p>
            <a:pPr>
              <a:buNone/>
            </a:pPr>
            <a:r>
              <a:rPr lang="en-US" dirty="0" smtClean="0"/>
              <a:t>Three Primary Public Sources of FMSCA Safety Data</a:t>
            </a:r>
          </a:p>
          <a:p>
            <a:pPr marL="514350" indent="-514350">
              <a:buFont typeface="+mj-lt"/>
              <a:buAutoNum type="arabicPeriod"/>
            </a:pPr>
            <a:r>
              <a:rPr lang="en-US" dirty="0" smtClean="0"/>
              <a:t>Safety and Fitness Electronic Records System (SAFER)</a:t>
            </a:r>
          </a:p>
          <a:p>
            <a:pPr marL="514350" indent="-514350">
              <a:buFont typeface="+mj-lt"/>
              <a:buAutoNum type="arabicPeriod"/>
            </a:pPr>
            <a:endParaRPr lang="en-US" dirty="0" smtClean="0"/>
          </a:p>
          <a:p>
            <a:pPr marL="514350" indent="-514350">
              <a:buFont typeface="+mj-lt"/>
              <a:buAutoNum type="arabicPeriod"/>
            </a:pPr>
            <a:r>
              <a:rPr lang="en-US" dirty="0" smtClean="0"/>
              <a:t>Licensing &amp; Insurance Online (L&amp;I)</a:t>
            </a:r>
          </a:p>
          <a:p>
            <a:pPr marL="514350" indent="-514350">
              <a:buFont typeface="+mj-lt"/>
              <a:buAutoNum type="arabicPeriod"/>
            </a:pPr>
            <a:endParaRPr lang="en-US" dirty="0" smtClean="0"/>
          </a:p>
          <a:p>
            <a:pPr marL="514350" indent="-514350">
              <a:buFont typeface="+mj-lt"/>
              <a:buAutoNum type="arabicPeriod"/>
            </a:pPr>
            <a:r>
              <a:rPr lang="en-US" dirty="0" smtClean="0"/>
              <a:t>CSA Safety Measurement System (SMS)</a:t>
            </a:r>
          </a:p>
          <a:p>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2" y="228600"/>
            <a:ext cx="8453438" cy="1295400"/>
          </a:xfrm>
        </p:spPr>
        <p:txBody>
          <a:bodyPr/>
          <a:lstStyle/>
          <a:p>
            <a:r>
              <a:rPr lang="en-US" sz="3600" dirty="0" smtClean="0"/>
              <a:t>Shippers and FMCSA Data (SAFER)</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solidFill>
                  <a:schemeClr val="accent2"/>
                </a:solidFill>
              </a:rPr>
              <a:t>What does SAFER provide?</a:t>
            </a:r>
          </a:p>
          <a:p>
            <a:r>
              <a:rPr lang="en-US" sz="2400" dirty="0" smtClean="0"/>
              <a:t>Carrier census information </a:t>
            </a:r>
          </a:p>
          <a:p>
            <a:r>
              <a:rPr lang="en-US" sz="2400" dirty="0" smtClean="0"/>
              <a:t>Inspection OOS rates compared to National Averages over last 24 months</a:t>
            </a:r>
          </a:p>
          <a:p>
            <a:r>
              <a:rPr lang="en-US" sz="2400" dirty="0" smtClean="0"/>
              <a:t>Carrier crashes over last 24 months</a:t>
            </a:r>
          </a:p>
          <a:p>
            <a:r>
              <a:rPr lang="en-US" sz="2400" dirty="0" smtClean="0"/>
              <a:t>Carrier Safety Fitness Rating</a:t>
            </a:r>
          </a:p>
          <a:p>
            <a:pPr lvl="1"/>
            <a:r>
              <a:rPr lang="en-US" sz="2400" dirty="0" smtClean="0"/>
              <a:t>Satisfactory, Conditional, Unsatisfactory</a:t>
            </a:r>
          </a:p>
          <a:p>
            <a:r>
              <a:rPr lang="en-US" sz="2400" dirty="0" smtClean="0"/>
              <a:t>Flag if Carrier is Prohibited from Operating</a:t>
            </a:r>
          </a:p>
          <a:p>
            <a:pPr>
              <a:buNone/>
            </a:pPr>
            <a:r>
              <a:rPr lang="en-US" sz="4000" dirty="0" smtClean="0">
                <a:hlinkClick r:id="rId2"/>
              </a:rPr>
              <a:t>http://safer.fmcsa.dot.gov</a:t>
            </a:r>
            <a:endParaRPr lang="en-US" sz="4000" dirty="0" smtClean="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FMCSA Data (SAFER)</a:t>
            </a: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39</a:t>
            </a:fld>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0" y="11430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4</a:t>
            </a:fld>
            <a:endParaRPr lang="en-US" dirty="0"/>
          </a:p>
        </p:txBody>
      </p:sp>
      <p:sp>
        <p:nvSpPr>
          <p:cNvPr id="5" name="TextBox 4"/>
          <p:cNvSpPr txBox="1"/>
          <p:nvPr/>
        </p:nvSpPr>
        <p:spPr>
          <a:xfrm>
            <a:off x="152400" y="1371600"/>
            <a:ext cx="8839200" cy="4524315"/>
          </a:xfrm>
          <a:prstGeom prst="rect">
            <a:avLst/>
          </a:prstGeom>
          <a:noFill/>
        </p:spPr>
        <p:txBody>
          <a:bodyPr wrap="square" rtlCol="0">
            <a:spAutoFit/>
          </a:bodyPr>
          <a:lstStyle/>
          <a:p>
            <a:pPr marL="457200" indent="-457200"/>
            <a:r>
              <a:rPr lang="en-US" sz="2400" dirty="0" smtClean="0">
                <a:latin typeface="Calibri" pitchFamily="34" charset="0"/>
                <a:cs typeface="Calibri" pitchFamily="34" charset="0"/>
              </a:rPr>
              <a:t>Initiate rulemaking to require electronic on-board recording devices on all motorcoaches to better monitor drivers’ duty hours and manage fatigue.</a:t>
            </a:r>
          </a:p>
          <a:p>
            <a:pPr marL="457200" indent="-457200"/>
            <a:r>
              <a:rPr lang="en-US" sz="2400" dirty="0" smtClean="0">
                <a:latin typeface="Calibri" pitchFamily="34" charset="0"/>
                <a:cs typeface="Calibri" pitchFamily="34" charset="0"/>
              </a:rPr>
              <a:t>		- </a:t>
            </a:r>
            <a:r>
              <a:rPr lang="en-US" sz="2000" dirty="0" smtClean="0">
                <a:latin typeface="Calibri" pitchFamily="34" charset="0"/>
                <a:cs typeface="Calibri" pitchFamily="34" charset="0"/>
              </a:rPr>
              <a:t>Proposed rule was published on February 1, 2011.</a:t>
            </a:r>
          </a:p>
          <a:p>
            <a:pPr marL="457200" indent="-457200"/>
            <a:r>
              <a:rPr lang="en-US" sz="2000" dirty="0" smtClean="0">
                <a:latin typeface="Calibri" pitchFamily="34" charset="0"/>
                <a:cs typeface="Calibri" pitchFamily="34" charset="0"/>
              </a:rPr>
              <a:t>		- Final rule is under development.</a:t>
            </a:r>
          </a:p>
          <a:p>
            <a:pPr marL="457200" indent="-457200"/>
            <a:endParaRPr lang="en-US" sz="2000" dirty="0" smtClean="0">
              <a:latin typeface="Calibri" pitchFamily="34" charset="0"/>
              <a:cs typeface="Calibri" pitchFamily="34" charset="0"/>
            </a:endParaRPr>
          </a:p>
          <a:p>
            <a:pPr marL="457200" indent="-457200"/>
            <a:r>
              <a:rPr lang="en-US" sz="2400" dirty="0" smtClean="0">
                <a:latin typeface="Calibri" pitchFamily="34" charset="0"/>
                <a:cs typeface="Calibri" pitchFamily="34" charset="0"/>
              </a:rPr>
              <a:t>Initiate rulemaking to propose prohibiting texting and limiting the use of cellular telephones and other devices by motorcoach drivers.</a:t>
            </a:r>
          </a:p>
          <a:p>
            <a:pPr marL="457200" indent="-457200"/>
            <a:r>
              <a:rPr lang="en-US" sz="2400" dirty="0" smtClean="0">
                <a:latin typeface="Calibri" pitchFamily="34" charset="0"/>
                <a:cs typeface="Calibri" pitchFamily="34" charset="0"/>
              </a:rPr>
              <a:t>		- </a:t>
            </a:r>
            <a:r>
              <a:rPr lang="en-US" sz="2000" dirty="0" smtClean="0">
                <a:latin typeface="Calibri" pitchFamily="34" charset="0"/>
                <a:cs typeface="Calibri" pitchFamily="34" charset="0"/>
              </a:rPr>
              <a:t>FMCSA issued a Final Rule banning text messaging while operating a 	commercial motor vehicle – effective on October 27, 2010.</a:t>
            </a:r>
          </a:p>
          <a:p>
            <a:pPr marL="457200" indent="-457200"/>
            <a:r>
              <a:rPr lang="en-US" sz="2000" dirty="0" smtClean="0">
                <a:latin typeface="Calibri" pitchFamily="34" charset="0"/>
                <a:cs typeface="Calibri" pitchFamily="34" charset="0"/>
              </a:rPr>
              <a:t>		- FMCSA issued a Final Rule restricting the use of hand-held mobile 	telephones by drivers of commercial motor vehicles – effective on</a:t>
            </a:r>
          </a:p>
          <a:p>
            <a:pPr marL="457200" indent="-457200"/>
            <a:r>
              <a:rPr lang="en-US" sz="2000" dirty="0" smtClean="0">
                <a:latin typeface="Calibri" pitchFamily="34" charset="0"/>
                <a:cs typeface="Calibri" pitchFamily="34" charset="0"/>
              </a:rPr>
              <a:t>		January 3, 2012.</a:t>
            </a:r>
          </a:p>
        </p:txBody>
      </p:sp>
      <p:sp>
        <p:nvSpPr>
          <p:cNvPr id="6" name="Rectangle 5"/>
          <p:cNvSpPr/>
          <p:nvPr/>
        </p:nvSpPr>
        <p:spPr>
          <a:xfrm>
            <a:off x="0" y="685800"/>
            <a:ext cx="8991600" cy="646331"/>
          </a:xfrm>
          <a:prstGeom prst="rect">
            <a:avLst/>
          </a:prstGeom>
        </p:spPr>
        <p:txBody>
          <a:bodyPr wrap="square">
            <a:spAutoFit/>
          </a:bodyPr>
          <a:lstStyle/>
          <a:p>
            <a:r>
              <a:rPr lang="en-US" sz="3600" dirty="0" smtClean="0">
                <a:latin typeface="+mj-lt"/>
              </a:rPr>
              <a:t>   </a:t>
            </a:r>
            <a:r>
              <a:rPr lang="en-US" sz="3600" b="1" dirty="0" smtClean="0">
                <a:latin typeface="+mj-lt"/>
              </a:rPr>
              <a:t>Motorcoach Safety Action Plan</a:t>
            </a:r>
            <a:endParaRPr lang="en-US" sz="3600" b="1"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FMCSA Data (SAFER)</a:t>
            </a: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40</a:t>
            </a:fld>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0" y="11430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FMCSA Data (SAFER)</a:t>
            </a: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41</a:t>
            </a:fld>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228600" y="1143000"/>
            <a:ext cx="8686799" cy="4830763"/>
          </a:xfrm>
          <a:prstGeom prst="rect">
            <a:avLst/>
          </a:prstGeom>
          <a:noFill/>
          <a:ln w="9525">
            <a:noFill/>
            <a:miter lim="800000"/>
            <a:headEnd/>
            <a:tailEnd/>
          </a:ln>
        </p:spPr>
      </p:pic>
      <p:sp>
        <p:nvSpPr>
          <p:cNvPr id="7" name="Right Arrow 6"/>
          <p:cNvSpPr/>
          <p:nvPr/>
        </p:nvSpPr>
        <p:spPr bwMode="auto">
          <a:xfrm>
            <a:off x="457200" y="4343400"/>
            <a:ext cx="990600"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000" b="0" i="0" u="none" strike="noStrike" cap="none" normalizeH="0" baseline="0" dirty="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2" y="228600"/>
            <a:ext cx="8453438" cy="1295400"/>
          </a:xfrm>
        </p:spPr>
        <p:txBody>
          <a:bodyPr>
            <a:normAutofit fontScale="90000"/>
          </a:bodyPr>
          <a:lstStyle/>
          <a:p>
            <a:r>
              <a:rPr lang="en-US" sz="3600" dirty="0" smtClean="0"/>
              <a:t>Shippers and FMCSA Data (SAFER)</a:t>
            </a:r>
            <a:br>
              <a:rPr lang="en-US" sz="3600" dirty="0" smtClean="0"/>
            </a:br>
            <a:r>
              <a:rPr lang="en-US" dirty="0" smtClean="0"/>
              <a:t/>
            </a:r>
            <a:br>
              <a:rPr lang="en-US" dirty="0" smtClean="0"/>
            </a:br>
            <a:endParaRPr lang="en-US" dirty="0"/>
          </a:p>
        </p:txBody>
      </p:sp>
      <p:sp>
        <p:nvSpPr>
          <p:cNvPr id="3" name="Content Placeholder 2"/>
          <p:cNvSpPr>
            <a:spLocks noGrp="1"/>
          </p:cNvSpPr>
          <p:nvPr>
            <p:ph idx="1"/>
          </p:nvPr>
        </p:nvSpPr>
        <p:spPr>
          <a:xfrm>
            <a:off x="304800" y="1143000"/>
            <a:ext cx="8229600" cy="4525963"/>
          </a:xfrm>
        </p:spPr>
        <p:txBody>
          <a:bodyPr>
            <a:normAutofit lnSpcReduction="10000"/>
          </a:bodyPr>
          <a:lstStyle/>
          <a:p>
            <a:pPr>
              <a:buNone/>
            </a:pPr>
            <a:r>
              <a:rPr lang="en-US" b="1" dirty="0" smtClean="0">
                <a:solidFill>
                  <a:srgbClr val="00B0F0"/>
                </a:solidFill>
              </a:rPr>
              <a:t>	</a:t>
            </a:r>
            <a:r>
              <a:rPr lang="en-US" sz="2400" b="1" dirty="0" smtClean="0">
                <a:solidFill>
                  <a:schemeClr val="accent2"/>
                </a:solidFill>
              </a:rPr>
              <a:t>What are some advantages of SAFER?	</a:t>
            </a:r>
            <a:r>
              <a:rPr lang="en-US" sz="2400" b="1" dirty="0" smtClean="0">
                <a:solidFill>
                  <a:schemeClr val="tx2"/>
                </a:solidFill>
              </a:rPr>
              <a:t>Users can quickl</a:t>
            </a:r>
            <a:r>
              <a:rPr lang="en-US" sz="2400" b="1" dirty="0" smtClean="0"/>
              <a:t>y:</a:t>
            </a:r>
          </a:p>
          <a:p>
            <a:r>
              <a:rPr lang="en-US" sz="2400" b="1" dirty="0" smtClean="0"/>
              <a:t>Determine if carrier has Unsatisfactory safety rating and is prohibited from operating</a:t>
            </a:r>
          </a:p>
          <a:p>
            <a:r>
              <a:rPr lang="en-US" sz="2400" b="1" dirty="0" smtClean="0"/>
              <a:t>Examine carrier OOS rates compared to National averages</a:t>
            </a:r>
          </a:p>
          <a:p>
            <a:r>
              <a:rPr lang="en-US" sz="2400" b="1" dirty="0" smtClean="0"/>
              <a:t>Determine if a carrier has a Satisfactory safety rating</a:t>
            </a:r>
            <a:r>
              <a:rPr lang="en-US" sz="2400" b="1" dirty="0" smtClean="0">
                <a:solidFill>
                  <a:srgbClr val="00B0F0"/>
                </a:solidFill>
              </a:rPr>
              <a:t>	</a:t>
            </a:r>
          </a:p>
          <a:p>
            <a:pPr>
              <a:buNone/>
            </a:pPr>
            <a:r>
              <a:rPr lang="en-US" sz="2400" b="1" dirty="0" smtClean="0">
                <a:solidFill>
                  <a:srgbClr val="00B0F0"/>
                </a:solidFill>
              </a:rPr>
              <a:t>	</a:t>
            </a:r>
            <a:r>
              <a:rPr lang="en-US" sz="2400" b="1" dirty="0" smtClean="0">
                <a:solidFill>
                  <a:schemeClr val="accent2"/>
                </a:solidFill>
              </a:rPr>
              <a:t>What are limitations with SAFER and Safety  Fitness Ratings?</a:t>
            </a:r>
          </a:p>
          <a:p>
            <a:r>
              <a:rPr lang="en-US" sz="2400" b="1" dirty="0" smtClean="0"/>
              <a:t>Satisfactory safety rating does not mean carrier is currently in compliance and operating safely</a:t>
            </a:r>
          </a:p>
          <a:p>
            <a:r>
              <a:rPr lang="en-US" sz="2400" b="1" dirty="0" smtClean="0">
                <a:ea typeface="ＭＳ Ｐゴシック"/>
                <a:cs typeface="ＭＳ Ｐゴシック"/>
              </a:rPr>
              <a:t>Rating is only a snapshot based on date of most recent compliance review</a:t>
            </a:r>
          </a:p>
          <a:p>
            <a:pPr>
              <a:buNone/>
            </a:pPr>
            <a:endParaRPr lang="en-US" sz="2400" b="1" dirty="0" smtClean="0"/>
          </a:p>
          <a:p>
            <a:endParaRPr lang="en-US" sz="2400" b="1" dirty="0" smtClean="0"/>
          </a:p>
          <a:p>
            <a:pPr>
              <a:buNone/>
            </a:pPr>
            <a:endParaRPr lang="en-US" b="1" dirty="0" smtClean="0">
              <a:solidFill>
                <a:srgbClr val="00B0F0"/>
              </a:solidFill>
            </a:endParaRPr>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FMSCA Data (L&amp;I Online)</a:t>
            </a:r>
            <a:endParaRPr lang="en-US" dirty="0"/>
          </a:p>
        </p:txBody>
      </p:sp>
      <p:sp>
        <p:nvSpPr>
          <p:cNvPr id="3" name="Content Placeholder 2"/>
          <p:cNvSpPr>
            <a:spLocks noGrp="1"/>
          </p:cNvSpPr>
          <p:nvPr>
            <p:ph idx="1"/>
          </p:nvPr>
        </p:nvSpPr>
        <p:spPr/>
        <p:txBody>
          <a:bodyPr/>
          <a:lstStyle/>
          <a:p>
            <a:pPr>
              <a:buNone/>
            </a:pPr>
            <a:r>
              <a:rPr lang="en-US" dirty="0" smtClean="0">
                <a:solidFill>
                  <a:schemeClr val="accent2"/>
                </a:solidFill>
              </a:rPr>
              <a:t>What does L&amp;I Provide?</a:t>
            </a:r>
          </a:p>
          <a:p>
            <a:r>
              <a:rPr lang="en-US" dirty="0" smtClean="0"/>
              <a:t>FMSCA operating authority Status for “for-hire” carriers</a:t>
            </a:r>
          </a:p>
          <a:p>
            <a:r>
              <a:rPr lang="en-US" dirty="0" smtClean="0"/>
              <a:t>Insurance status</a:t>
            </a:r>
          </a:p>
          <a:p>
            <a:r>
              <a:rPr lang="en-US" dirty="0" smtClean="0"/>
              <a:t>Flag if carrier is under an FMCSA order prohibiting operations</a:t>
            </a:r>
          </a:p>
          <a:p>
            <a:pPr>
              <a:buNone/>
            </a:pPr>
            <a:r>
              <a:rPr lang="en-US" dirty="0" smtClean="0">
                <a:solidFill>
                  <a:schemeClr val="accent2"/>
                </a:solidFill>
              </a:rPr>
              <a:t>What are the limitations of L&amp;I?</a:t>
            </a:r>
          </a:p>
          <a:p>
            <a:r>
              <a:rPr lang="en-US" dirty="0" smtClean="0"/>
              <a:t>Generally only provides authority and insurance status</a:t>
            </a:r>
          </a:p>
          <a:p>
            <a:pPr>
              <a:buNone/>
            </a:pPr>
            <a:endParaRPr lang="en-US"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FMSCA Data (L&amp;I Online) </a:t>
            </a: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44</a:t>
            </a:fld>
            <a:endParaRPr lang="en-US"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0" y="1143000"/>
            <a:ext cx="9143999" cy="4876800"/>
          </a:xfrm>
          <a:prstGeom prst="rect">
            <a:avLst/>
          </a:prstGeom>
          <a:noFill/>
          <a:ln w="9525">
            <a:noFill/>
            <a:miter lim="800000"/>
            <a:headEnd/>
            <a:tailEnd/>
          </a:ln>
        </p:spPr>
      </p:pic>
      <p:sp>
        <p:nvSpPr>
          <p:cNvPr id="6" name="Right Arrow 5"/>
          <p:cNvSpPr/>
          <p:nvPr/>
        </p:nvSpPr>
        <p:spPr bwMode="auto">
          <a:xfrm>
            <a:off x="2514600" y="4114800"/>
            <a:ext cx="1143000" cy="3810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000" b="0" i="0" u="none" strike="noStrike" cap="none" normalizeH="0" baseline="0" dirty="0" smtClean="0">
              <a:ln>
                <a:noFill/>
              </a:ln>
              <a:solidFill>
                <a:schemeClr val="tx1"/>
              </a:solidFill>
              <a:effectLst/>
              <a:latin typeface="Garamond" pitchFamily="18" charset="0"/>
            </a:endParaRPr>
          </a:p>
        </p:txBody>
      </p:sp>
      <p:sp>
        <p:nvSpPr>
          <p:cNvPr id="7" name="Right Arrow 6"/>
          <p:cNvSpPr/>
          <p:nvPr/>
        </p:nvSpPr>
        <p:spPr bwMode="auto">
          <a:xfrm>
            <a:off x="5943600" y="4876800"/>
            <a:ext cx="838200" cy="3810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000" b="0" i="0" u="none" strike="noStrike" cap="none" normalizeH="0" baseline="0" dirty="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19400"/>
            <a:ext cx="8229600" cy="1828800"/>
          </a:xfrm>
        </p:spPr>
        <p:txBody>
          <a:bodyPr>
            <a:normAutofit fontScale="90000"/>
          </a:bodyPr>
          <a:lstStyle/>
          <a:p>
            <a:r>
              <a:rPr lang="en-US" dirty="0" smtClean="0">
                <a:ea typeface="ＭＳ Ｐゴシック" pitchFamily="-106" charset="-128"/>
              </a:rPr>
              <a:t>New Safety Measurement System (SMS) Public Website </a:t>
            </a:r>
            <a:r>
              <a:rPr lang="en-US" sz="5400" dirty="0" smtClean="0">
                <a:ea typeface="ＭＳ Ｐゴシック" pitchFamily="-106" charset="-128"/>
              </a:rPr>
              <a:t/>
            </a:r>
            <a:br>
              <a:rPr lang="en-US" sz="5400" dirty="0" smtClean="0">
                <a:ea typeface="ＭＳ Ｐゴシック" pitchFamily="-106" charset="-128"/>
              </a:rPr>
            </a:br>
            <a:r>
              <a:rPr lang="en-US" sz="5400" dirty="0" smtClean="0">
                <a:ea typeface="ＭＳ Ｐゴシック" pitchFamily="-106" charset="-128"/>
              </a:rPr>
              <a:t/>
            </a:r>
            <a:br>
              <a:rPr lang="en-US" sz="5400" dirty="0" smtClean="0">
                <a:ea typeface="ＭＳ Ｐゴシック" pitchFamily="-106" charset="-128"/>
              </a:rPr>
            </a:br>
            <a:r>
              <a:rPr lang="en-US" sz="4400" dirty="0" smtClean="0">
                <a:solidFill>
                  <a:schemeClr val="accent2"/>
                </a:solidFill>
                <a:ea typeface="ＭＳ Ｐゴシック" pitchFamily="-106" charset="-128"/>
              </a:rPr>
              <a:t>http://ai.fmcsa.dot.gov/SMS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45</a:t>
            </a:fld>
            <a:endParaRPr kumimoji="0"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2" y="228600"/>
            <a:ext cx="8453438" cy="1295400"/>
          </a:xfrm>
        </p:spPr>
        <p:txBody>
          <a:bodyPr>
            <a:normAutofit fontScale="90000"/>
          </a:bodyPr>
          <a:lstStyle/>
          <a:p>
            <a:r>
              <a:rPr lang="en-US" sz="3600" dirty="0" smtClean="0"/>
              <a:t>Shippers and FMCSA Data (CSA - SMS)</a:t>
            </a:r>
            <a:br>
              <a:rPr lang="en-US" sz="36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solidFill>
                  <a:schemeClr val="accent2"/>
                </a:solidFill>
              </a:rPr>
              <a:t>What does SMS provide?</a:t>
            </a:r>
          </a:p>
          <a:p>
            <a:r>
              <a:rPr lang="en-US" sz="2000" dirty="0" smtClean="0"/>
              <a:t>Carrier census information</a:t>
            </a:r>
          </a:p>
          <a:p>
            <a:r>
              <a:rPr lang="en-US" sz="2000" dirty="0" smtClean="0"/>
              <a:t>Assessment of motor carrier on road performance and investigation results over most recent 24 months in BASICs</a:t>
            </a:r>
          </a:p>
          <a:p>
            <a:r>
              <a:rPr lang="en-US" sz="2000" dirty="0" smtClean="0"/>
              <a:t>Overall BASIC status</a:t>
            </a:r>
          </a:p>
          <a:p>
            <a:pPr lvl="1"/>
            <a:r>
              <a:rPr lang="en-US" sz="2000" dirty="0" smtClean="0">
                <a:solidFill>
                  <a:srgbClr val="FF0000"/>
                </a:solidFill>
              </a:rPr>
              <a:t>Status above threshold means carrier may be prioritized for intervention</a:t>
            </a:r>
          </a:p>
          <a:p>
            <a:r>
              <a:rPr lang="en-US" sz="2000" dirty="0" smtClean="0"/>
              <a:t>Flag if carrier is under an FMCSA order prohibiting operations</a:t>
            </a:r>
          </a:p>
          <a:p>
            <a:r>
              <a:rPr lang="en-US" sz="2000" dirty="0" smtClean="0"/>
              <a:t>Driver and Vehicle Inspection OOS rates</a:t>
            </a:r>
          </a:p>
          <a:p>
            <a:r>
              <a:rPr lang="en-US" sz="2000" dirty="0" smtClean="0"/>
              <a:t>Links to detailed individual inspection results and trend data</a:t>
            </a:r>
          </a:p>
          <a:p>
            <a:r>
              <a:rPr lang="en-US" sz="2000" dirty="0" smtClean="0"/>
              <a:t>Links to SAFER and L&amp;I for current safety rating and authority/insurance status</a:t>
            </a:r>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3"/>
          </a:xfrm>
        </p:spPr>
        <p:txBody>
          <a:bodyPr>
            <a:normAutofit/>
          </a:bodyPr>
          <a:lstStyle/>
          <a:p>
            <a:pPr>
              <a:defRPr/>
            </a:pPr>
            <a:r>
              <a:rPr lang="en-US" sz="2800" dirty="0" smtClean="0"/>
              <a:t>Shippers and FMSCA Data (CSA – SMS)</a:t>
            </a:r>
            <a:endParaRPr lang="en-US" sz="2800" dirty="0"/>
          </a:p>
        </p:txBody>
      </p:sp>
      <p:pic>
        <p:nvPicPr>
          <p:cNvPr id="29699" name="Picture 2"/>
          <p:cNvPicPr>
            <a:picLocks noChangeAspect="1" noChangeArrowheads="1"/>
          </p:cNvPicPr>
          <p:nvPr/>
        </p:nvPicPr>
        <p:blipFill>
          <a:blip r:embed="rId3" cstate="print"/>
          <a:srcRect l="6599" t="21599" r="8340" b="16095"/>
          <a:stretch>
            <a:fillRect/>
          </a:stretch>
        </p:blipFill>
        <p:spPr bwMode="auto">
          <a:xfrm>
            <a:off x="0" y="1143000"/>
            <a:ext cx="9144000" cy="50292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64725" t="38593" r="9758" b="36864"/>
          <a:stretch>
            <a:fillRect/>
          </a:stretch>
        </p:blipFill>
        <p:spPr bwMode="auto">
          <a:xfrm>
            <a:off x="4079875" y="2438400"/>
            <a:ext cx="5064125" cy="3657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FMCSA Data (CSA – SMS)</a:t>
            </a: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48</a:t>
            </a:fld>
            <a:endParaRPr lang="en-US"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152400" y="1143000"/>
            <a:ext cx="8991599"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Carrier Measurement: SMS Results"/>
          <p:cNvSpPr>
            <a:spLocks noGrp="1" noChangeArrowheads="1"/>
          </p:cNvSpPr>
          <p:nvPr>
            <p:ph type="title"/>
          </p:nvPr>
        </p:nvSpPr>
        <p:spPr>
          <a:xfrm>
            <a:off x="730250" y="-44450"/>
            <a:ext cx="8229600" cy="1143000"/>
          </a:xfrm>
        </p:spPr>
        <p:txBody>
          <a:bodyPr/>
          <a:lstStyle/>
          <a:p>
            <a:pPr eaLnBrk="1" hangingPunct="1"/>
            <a:r>
              <a:rPr lang="en-US" sz="3200" b="1" dirty="0" smtClean="0"/>
              <a:t>Carrier Measurement: SMS Results </a:t>
            </a:r>
          </a:p>
        </p:txBody>
      </p:sp>
      <p:sp>
        <p:nvSpPr>
          <p:cNvPr id="31747" name="Slide Number Placeholder 5"/>
          <p:cNvSpPr>
            <a:spLocks noGrp="1"/>
          </p:cNvSpPr>
          <p:nvPr>
            <p:ph type="sldNum" sz="quarter" idx="4294967295"/>
          </p:nvPr>
        </p:nvSpPr>
        <p:spPr bwMode="auto">
          <a:xfrm>
            <a:off x="6781800" y="6397625"/>
            <a:ext cx="2133600" cy="365125"/>
          </a:xfrm>
          <a:prstGeom prst="rect">
            <a:avLst/>
          </a:prstGeom>
          <a:noFill/>
          <a:ln>
            <a:miter lim="800000"/>
            <a:headEnd/>
            <a:tailEnd/>
          </a:ln>
        </p:spPr>
        <p:txBody>
          <a:bodyPr/>
          <a:lstStyle/>
          <a:p>
            <a:fld id="{77D4E421-AC7A-4C17-A32A-3D18CEB0D5FA}" type="slidenum">
              <a:rPr lang="en-US" smtClean="0"/>
              <a:pPr/>
              <a:t>49</a:t>
            </a:fld>
            <a:endParaRPr lang="en-US" dirty="0" smtClean="0"/>
          </a:p>
        </p:txBody>
      </p:sp>
      <p:pic>
        <p:nvPicPr>
          <p:cNvPr id="61446" name="Picture 6" descr="This slide shows the carrier who was under the radar in SAFESTAT. Here the carrier is shown under SMS to have a serious safety alert related to Driver Fitness; the early identification of the problem is good news for both the carrier and the public.&#10;&#10;The carrier’s rating is worse than 95% of the carriers evaluated in this BASIC in this peer group.  &#10;The next screen shows the detailed information resulting in that percentile.&#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Such specific safety alerts may not warrant a full CR, but may indicate the need for a focused review which in turn can save carriers time while allowing the agency to effectively correct the specific safety problem.&#10;"/>
          <p:cNvPicPr>
            <a:picLocks noChangeAspect="1" noChangeArrowheads="1"/>
          </p:cNvPicPr>
          <p:nvPr/>
        </p:nvPicPr>
        <p:blipFill>
          <a:blip r:embed="rId3" cstate="print"/>
          <a:stretch>
            <a:fillRect/>
          </a:stretch>
        </p:blipFill>
        <p:spPr bwMode="auto">
          <a:xfrm>
            <a:off x="381000" y="1143000"/>
            <a:ext cx="82296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his slide shows the carrier who was under the radar in SAFESTAT. Here the carrier is shown under SMS to have a serious safety alert related to Driver Fitness; the early identification of the problem is good news for both the carrier and the public.&#10;&#10;The carrier’s rating is worse than 95% of the carriers evaluated in this BASIC in this peer group.  &#10;The next screen shows the detailed information resulting in that percentile.&#10;From a carrier’s perspective, as well as the public’s perspective, identifying this safety problem early and putting actions in place to fix it before a crash occurs, increases safety for everyone, and in the long run saves the carrier money, the government time, and most important, saves lives.&#10;Such specific safety alerts may not warrant a full CR, but may indicate the need for a focused review which in turn can save carriers time while allowing the agency to effectively correct the specific safety problem.&#10;"/>
          <p:cNvPicPr>
            <a:picLocks noChangeAspect="1" noChangeArrowheads="1"/>
          </p:cNvPicPr>
          <p:nvPr/>
        </p:nvPicPr>
        <p:blipFill>
          <a:blip r:embed="rId3" cstate="print"/>
          <a:srcRect t="22727" r="40741" b="24242"/>
          <a:stretch>
            <a:fillRect/>
          </a:stretch>
        </p:blipFill>
        <p:spPr bwMode="auto">
          <a:xfrm>
            <a:off x="381000" y="1447800"/>
            <a:ext cx="7955280" cy="4350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762000"/>
          </a:xfrm>
        </p:spPr>
        <p:txBody>
          <a:bodyPr>
            <a:normAutofit/>
          </a:bodyPr>
          <a:lstStyle/>
          <a:p>
            <a:r>
              <a:rPr lang="en-US" b="1" dirty="0" smtClean="0"/>
              <a:t>  Motorcoach Safety Action Plan</a:t>
            </a:r>
            <a:endParaRPr lang="en-US" b="1" dirty="0"/>
          </a:p>
        </p:txBody>
      </p:sp>
      <p:sp>
        <p:nvSpPr>
          <p:cNvPr id="3" name="Content Placeholder 2"/>
          <p:cNvSpPr>
            <a:spLocks noGrp="1"/>
          </p:cNvSpPr>
          <p:nvPr>
            <p:ph idx="1"/>
          </p:nvPr>
        </p:nvSpPr>
        <p:spPr>
          <a:xfrm>
            <a:off x="228600" y="1219200"/>
            <a:ext cx="8915400" cy="5117592"/>
          </a:xfrm>
        </p:spPr>
        <p:txBody>
          <a:bodyPr>
            <a:normAutofit/>
          </a:bodyPr>
          <a:lstStyle/>
          <a:p>
            <a:pPr marL="457200" indent="-457200">
              <a:buNone/>
            </a:pPr>
            <a:r>
              <a:rPr lang="en-US" dirty="0" smtClean="0"/>
              <a:t>Enhance oversight of carriers attempting to evade sanctions and of other unsafe motorcoach companies.</a:t>
            </a:r>
          </a:p>
          <a:p>
            <a:pPr marL="457200" indent="-457200">
              <a:buNone/>
            </a:pPr>
            <a:r>
              <a:rPr lang="en-US" sz="2600" dirty="0" smtClean="0"/>
              <a:t>	- </a:t>
            </a:r>
            <a:r>
              <a:rPr lang="en-US" sz="2000" dirty="0" smtClean="0"/>
              <a:t>Sustaining and improving the operating authority application vetting program</a:t>
            </a:r>
          </a:p>
          <a:p>
            <a:pPr marL="457200" indent="-457200">
              <a:buNone/>
            </a:pPr>
            <a:r>
              <a:rPr lang="en-US" sz="2000" dirty="0" smtClean="0"/>
              <a:t>	- On-going activities such as strike force operations – for example, the    nationwide Passenger Carrier Strike Force was conducted September 23 to October 7, 2011</a:t>
            </a:r>
          </a:p>
          <a:p>
            <a:pPr marL="457200" indent="-457200">
              <a:buNone/>
            </a:pPr>
            <a:r>
              <a:rPr lang="en-US" sz="2000" dirty="0" smtClean="0"/>
              <a:t>	- Using more legal tools such as cease and desist orders, subpoenas, and imminent hazard orders</a:t>
            </a:r>
          </a:p>
          <a:p>
            <a:pPr marL="457200" indent="-457200">
              <a:buNone/>
            </a:pPr>
            <a:r>
              <a:rPr lang="en-US" dirty="0" smtClean="0"/>
              <a:t>Establish minimum knowledge requirements for people applying for authority to transport passengers.</a:t>
            </a:r>
          </a:p>
          <a:p>
            <a:pPr marL="457200" indent="-457200">
              <a:buNone/>
            </a:pPr>
            <a:r>
              <a:rPr lang="en-US" sz="2600" dirty="0" smtClean="0"/>
              <a:t>     	- </a:t>
            </a:r>
            <a:r>
              <a:rPr lang="en-US" sz="2000" dirty="0" smtClean="0"/>
              <a:t>Advanced Notice of Proposed Rulemaking on New Entrant Safety Assurance was published on August 25, 2009.  Comments are under review.</a:t>
            </a:r>
          </a:p>
          <a:p>
            <a:pPr marL="457200" indent="-457200">
              <a:buAutoNum type="arabicPeriod" startAt="4"/>
            </a:pPr>
            <a:endParaRPr lang="en-US" dirty="0" smtClean="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and FMCSA Data (CSA-SMS)</a:t>
            </a:r>
            <a:endParaRPr lang="en-US" dirty="0"/>
          </a:p>
        </p:txBody>
      </p:sp>
      <p:sp>
        <p:nvSpPr>
          <p:cNvPr id="3" name="Content Placeholder 2"/>
          <p:cNvSpPr>
            <a:spLocks noGrp="1"/>
          </p:cNvSpPr>
          <p:nvPr>
            <p:ph idx="1"/>
          </p:nvPr>
        </p:nvSpPr>
        <p:spPr/>
        <p:txBody>
          <a:bodyPr/>
          <a:lstStyle/>
          <a:p>
            <a:r>
              <a:rPr lang="en-US" dirty="0" smtClean="0"/>
              <a:t>What are the limitations with SMS?</a:t>
            </a:r>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070DDA25-4F54-47DE-AA08-EE66A43F624A}" type="slidenum">
              <a:rPr lang="en-US" smtClean="0"/>
              <a:pPr>
                <a:defRPr/>
              </a:pPr>
              <a:t>50</a:t>
            </a:fld>
            <a:endParaRPr lang="en-US" dirty="0"/>
          </a:p>
        </p:txBody>
      </p:sp>
      <p:pic>
        <p:nvPicPr>
          <p:cNvPr id="30723" name="Picture 3"/>
          <p:cNvPicPr>
            <a:picLocks noChangeAspect="1" noChangeArrowheads="1"/>
          </p:cNvPicPr>
          <p:nvPr/>
        </p:nvPicPr>
        <p:blipFill>
          <a:blip r:embed="rId2" cstate="print"/>
          <a:srcRect l="6737" t="58000" r="11875"/>
          <a:stretch>
            <a:fillRect/>
          </a:stretch>
        </p:blipFill>
        <p:spPr bwMode="auto">
          <a:xfrm>
            <a:off x="0" y="2286005"/>
            <a:ext cx="9144000" cy="2968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762000"/>
          </a:xfrm>
        </p:spPr>
        <p:txBody>
          <a:bodyPr>
            <a:normAutofit/>
          </a:bodyPr>
          <a:lstStyle/>
          <a:p>
            <a:r>
              <a:rPr lang="en-US" b="1" dirty="0" smtClean="0"/>
              <a:t> 2011 National Passenger Carrier Strike Force</a:t>
            </a:r>
            <a:endParaRPr lang="en-US" b="1" dirty="0"/>
          </a:p>
        </p:txBody>
      </p:sp>
      <p:sp>
        <p:nvSpPr>
          <p:cNvPr id="3" name="Content Placeholder 2"/>
          <p:cNvSpPr>
            <a:spLocks noGrp="1"/>
          </p:cNvSpPr>
          <p:nvPr>
            <p:ph idx="1"/>
          </p:nvPr>
        </p:nvSpPr>
        <p:spPr>
          <a:xfrm>
            <a:off x="228600" y="1219200"/>
            <a:ext cx="8915400" cy="5117592"/>
          </a:xfrm>
        </p:spPr>
        <p:txBody>
          <a:bodyPr>
            <a:normAutofit/>
          </a:bodyPr>
          <a:lstStyle/>
          <a:p>
            <a:pPr marL="457200" indent="-457200"/>
            <a:r>
              <a:rPr lang="en-US" dirty="0" smtClean="0"/>
              <a:t>Over 8,300 Passenger Vehicle Inspections</a:t>
            </a:r>
          </a:p>
          <a:p>
            <a:pPr marL="855663" lvl="1" indent="-457200"/>
            <a:r>
              <a:rPr lang="en-US" sz="2100" dirty="0" smtClean="0"/>
              <a:t>8% Vehicle OOS Rate, 5% Driver OOS Rate</a:t>
            </a:r>
          </a:p>
          <a:p>
            <a:pPr marL="855663" lvl="1" indent="-457200"/>
            <a:r>
              <a:rPr lang="en-US" sz="2100" dirty="0" smtClean="0"/>
              <a:t>Over 7,000 vehicle violations including over 875 vehicle OOS violations</a:t>
            </a:r>
          </a:p>
          <a:p>
            <a:pPr marL="855663" lvl="1" indent="-457200"/>
            <a:r>
              <a:rPr lang="en-US" sz="2100" dirty="0" smtClean="0"/>
              <a:t>Over 1,700 driver violations including over 475 driver OOS violations</a:t>
            </a:r>
          </a:p>
          <a:p>
            <a:pPr marL="855663" lvl="1" indent="-457200"/>
            <a:r>
              <a:rPr lang="en-US" sz="2100" dirty="0" smtClean="0"/>
              <a:t>Over 100 carriers cited for operating without required authority</a:t>
            </a:r>
          </a:p>
          <a:p>
            <a:pPr marL="457200" indent="-457200"/>
            <a:r>
              <a:rPr lang="en-US" dirty="0" smtClean="0"/>
              <a:t>458 Compliance Reviews of Passenger Carriers</a:t>
            </a:r>
          </a:p>
          <a:p>
            <a:pPr marL="855663" lvl="1" indent="-457200"/>
            <a:r>
              <a:rPr lang="en-US" sz="2100" dirty="0" smtClean="0"/>
              <a:t>64% - Satisfactory rating</a:t>
            </a:r>
          </a:p>
          <a:p>
            <a:pPr marL="855663" lvl="1" indent="-457200"/>
            <a:r>
              <a:rPr lang="en-US" sz="2100" dirty="0" smtClean="0"/>
              <a:t>11% - Conditional rating</a:t>
            </a:r>
          </a:p>
          <a:p>
            <a:pPr marL="855663" lvl="1" indent="-457200"/>
            <a:r>
              <a:rPr lang="en-US" sz="2100" dirty="0" smtClean="0"/>
              <a:t>2% - Unsatisfactory rating</a:t>
            </a:r>
          </a:p>
          <a:p>
            <a:pPr marL="855663" lvl="1" indent="-457200"/>
            <a:r>
              <a:rPr lang="en-US" sz="2100" dirty="0" smtClean="0"/>
              <a:t>23% - No rating (drug/alcohol or other focus) </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838200"/>
            <a:ext cx="8610600" cy="515112"/>
          </a:xfrm>
        </p:spPr>
        <p:txBody>
          <a:bodyPr>
            <a:normAutofit fontScale="90000"/>
          </a:bodyPr>
          <a:lstStyle/>
          <a:p>
            <a:r>
              <a:rPr lang="en-US" dirty="0" smtClean="0"/>
              <a:t>  </a:t>
            </a:r>
            <a:r>
              <a:rPr lang="en-US" sz="4000" b="1" dirty="0" smtClean="0"/>
              <a:t>National Motorcoach Safety Summit </a:t>
            </a:r>
            <a:endParaRPr lang="en-US" sz="4000" b="1" dirty="0"/>
          </a:p>
        </p:txBody>
      </p:sp>
      <p:sp>
        <p:nvSpPr>
          <p:cNvPr id="7" name="Content Placeholder 6"/>
          <p:cNvSpPr>
            <a:spLocks noGrp="1"/>
          </p:cNvSpPr>
          <p:nvPr>
            <p:ph sz="half" idx="1"/>
          </p:nvPr>
        </p:nvSpPr>
        <p:spPr>
          <a:xfrm>
            <a:off x="152400" y="1752600"/>
            <a:ext cx="8839200" cy="4419600"/>
          </a:xfrm>
        </p:spPr>
        <p:txBody>
          <a:bodyPr>
            <a:normAutofit/>
          </a:bodyPr>
          <a:lstStyle/>
          <a:p>
            <a:pPr>
              <a:buNone/>
            </a:pPr>
            <a:r>
              <a:rPr lang="en-US" sz="2400" dirty="0" smtClean="0"/>
              <a:t>The Summit was the culmination of regional roundtable discussions held in New York, Texas, Ohio, and California in August 2011. Prior to the Summit, FMCSA  strived to empower consumers to make smart choices before buying tickets and boarding motorcoaches. </a:t>
            </a:r>
          </a:p>
          <a:p>
            <a:pPr lvl="1">
              <a:buNone/>
            </a:pPr>
            <a:r>
              <a:rPr lang="en-US" sz="2400" dirty="0" smtClean="0"/>
              <a:t>	- Posted and circulated consumer safety checklists that motorcoach passengers can use to make informed decisions when selecting a motorcoach company</a:t>
            </a:r>
          </a:p>
          <a:p>
            <a:pPr lvl="1">
              <a:buNone/>
            </a:pPr>
            <a:r>
              <a:rPr lang="en-US" sz="2400" dirty="0" smtClean="0"/>
              <a:t>	- Upgraded the toll-free hotline for the reporting of unsafe motorcoach drivers and companies and began developing enhancements to on-line complaint capacities for passengers  </a:t>
            </a:r>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86270DA3-4CC3-466D-8348-07A73E0AC16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600200"/>
            <a:ext cx="4572000" cy="4648200"/>
          </a:xfrm>
        </p:spPr>
        <p:txBody>
          <a:bodyPr>
            <a:normAutofit/>
          </a:bodyPr>
          <a:lstStyle/>
          <a:p>
            <a:pPr>
              <a:spcBef>
                <a:spcPts val="0"/>
              </a:spcBef>
            </a:pPr>
            <a:r>
              <a:rPr lang="en-US" sz="2400" dirty="0" smtClean="0"/>
              <a:t>USDOT hosted a National Motorcoach Safety Summit in Washington, DC on September 23, 2011.   The Summit was held to increase awareness of the importance of motorcoach safety and to energize and empower stakeholders, partners, and the public to take </a:t>
            </a:r>
            <a:r>
              <a:rPr lang="en-US" sz="2400" b="1" dirty="0" smtClean="0"/>
              <a:t>personal responsibility </a:t>
            </a:r>
            <a:r>
              <a:rPr lang="en-US" sz="2400" dirty="0" smtClean="0"/>
              <a:t>in making motorcoach transportation safer.</a:t>
            </a:r>
            <a:endParaRPr lang="en-US" dirty="0" smtClean="0"/>
          </a:p>
        </p:txBody>
      </p:sp>
      <p:sp>
        <p:nvSpPr>
          <p:cNvPr id="4" name="Footer Placeholder 3"/>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5" name="Slide Number Placeholder 4"/>
          <p:cNvSpPr>
            <a:spLocks noGrp="1"/>
          </p:cNvSpPr>
          <p:nvPr>
            <p:ph type="sldNum" sz="quarter" idx="12"/>
          </p:nvPr>
        </p:nvSpPr>
        <p:spPr/>
        <p:txBody>
          <a:bodyPr/>
          <a:lstStyle/>
          <a:p>
            <a:fld id="{95A9F54A-B642-47BD-B7E9-EFD7ECA7D0DE}" type="slidenum">
              <a:rPr lang="en-US" smtClean="0"/>
              <a:pPr/>
              <a:t>8</a:t>
            </a:fld>
            <a:endParaRPr lang="en-US" dirty="0"/>
          </a:p>
        </p:txBody>
      </p:sp>
      <p:sp>
        <p:nvSpPr>
          <p:cNvPr id="6" name="Title 5"/>
          <p:cNvSpPr>
            <a:spLocks noGrp="1"/>
          </p:cNvSpPr>
          <p:nvPr>
            <p:ph type="title"/>
          </p:nvPr>
        </p:nvSpPr>
        <p:spPr>
          <a:xfrm>
            <a:off x="228600" y="762000"/>
            <a:ext cx="8458200" cy="685800"/>
          </a:xfrm>
        </p:spPr>
        <p:txBody>
          <a:bodyPr/>
          <a:lstStyle/>
          <a:p>
            <a:r>
              <a:rPr lang="en-US" sz="3600" dirty="0" smtClean="0"/>
              <a:t>Motorcoach Safety Summit </a:t>
            </a:r>
            <a:endParaRPr lang="en-US" sz="3600" dirty="0"/>
          </a:p>
        </p:txBody>
      </p:sp>
      <p:pic>
        <p:nvPicPr>
          <p:cNvPr id="7" name="Picture 4" descr="Passenger Carrier Safety">
            <a:hlinkClick r:id="rId3"/>
          </p:cNvPr>
          <p:cNvPicPr>
            <a:picLocks noChangeAspect="1" noChangeArrowheads="1"/>
          </p:cNvPicPr>
          <p:nvPr/>
        </p:nvPicPr>
        <p:blipFill>
          <a:blip r:embed="rId4" cstate="print"/>
          <a:srcRect/>
          <a:stretch>
            <a:fillRect/>
          </a:stretch>
        </p:blipFill>
        <p:spPr bwMode="auto">
          <a:xfrm>
            <a:off x="4800600" y="2133600"/>
            <a:ext cx="4191000" cy="35406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Federal Motor Carrier Safety Administration</a:t>
            </a:r>
            <a:endParaRPr lang="en-US" dirty="0"/>
          </a:p>
        </p:txBody>
      </p:sp>
      <p:sp>
        <p:nvSpPr>
          <p:cNvPr id="3" name="Slide Number Placeholder 2"/>
          <p:cNvSpPr>
            <a:spLocks noGrp="1"/>
          </p:cNvSpPr>
          <p:nvPr>
            <p:ph type="sldNum" sz="quarter" idx="12"/>
          </p:nvPr>
        </p:nvSpPr>
        <p:spPr/>
        <p:txBody>
          <a:bodyPr/>
          <a:lstStyle/>
          <a:p>
            <a:fld id="{3CE82D2D-16A8-49A0-95C7-34AC5EF25A39}" type="slidenum">
              <a:rPr lang="en-US" smtClean="0"/>
              <a:pPr/>
              <a:t>9</a:t>
            </a:fld>
            <a:endParaRPr lang="en-US" dirty="0"/>
          </a:p>
        </p:txBody>
      </p:sp>
      <p:sp>
        <p:nvSpPr>
          <p:cNvPr id="4" name="Rectangle 3"/>
          <p:cNvSpPr/>
          <p:nvPr/>
        </p:nvSpPr>
        <p:spPr>
          <a:xfrm>
            <a:off x="381000" y="762000"/>
            <a:ext cx="8229600" cy="5539978"/>
          </a:xfrm>
          <a:prstGeom prst="rect">
            <a:avLst/>
          </a:prstGeom>
        </p:spPr>
        <p:txBody>
          <a:bodyPr wrap="square">
            <a:spAutoFit/>
          </a:bodyPr>
          <a:lstStyle/>
          <a:p>
            <a:pPr lvl="1"/>
            <a:endParaRPr lang="en-US" sz="2400" dirty="0" smtClean="0">
              <a:latin typeface="+mj-lt"/>
            </a:endParaRPr>
          </a:p>
          <a:p>
            <a:pPr lvl="1"/>
            <a:endParaRPr lang="en-US" sz="2400" dirty="0" smtClean="0">
              <a:latin typeface="+mj-lt"/>
            </a:endParaRPr>
          </a:p>
          <a:p>
            <a:pPr lvl="1"/>
            <a:endParaRPr lang="en-US" sz="2400" dirty="0" smtClean="0">
              <a:latin typeface="+mj-lt"/>
            </a:endParaRPr>
          </a:p>
          <a:p>
            <a:pPr lvl="1"/>
            <a:r>
              <a:rPr lang="en-US" sz="2400" dirty="0" smtClean="0">
                <a:latin typeface="Calibri" pitchFamily="34" charset="0"/>
                <a:cs typeface="Calibri" pitchFamily="34" charset="0"/>
              </a:rPr>
              <a:t>11 breakout sessions were conducted during the Summit with a focus on four major themes:</a:t>
            </a:r>
          </a:p>
          <a:p>
            <a:pPr marL="1371600" lvl="2" indent="-457200">
              <a:buFont typeface="+mj-lt"/>
              <a:buAutoNum type="arabicPeriod"/>
            </a:pPr>
            <a:r>
              <a:rPr lang="en-US" sz="2400" dirty="0" smtClean="0">
                <a:latin typeface="Calibri" pitchFamily="34" charset="0"/>
                <a:cs typeface="Calibri" pitchFamily="34" charset="0"/>
              </a:rPr>
              <a:t>Training and Knowledge Gaps</a:t>
            </a:r>
          </a:p>
          <a:p>
            <a:pPr marL="1371600" lvl="2" indent="-457200">
              <a:buFont typeface="+mj-lt"/>
              <a:buAutoNum type="arabicPeriod"/>
            </a:pPr>
            <a:r>
              <a:rPr lang="en-US" sz="2400" dirty="0" smtClean="0">
                <a:latin typeface="Calibri" pitchFamily="34" charset="0"/>
                <a:cs typeface="Calibri" pitchFamily="34" charset="0"/>
              </a:rPr>
              <a:t>Uniformity of Enforcement</a:t>
            </a:r>
          </a:p>
          <a:p>
            <a:pPr marL="1371600" lvl="2" indent="-457200">
              <a:buFont typeface="+mj-lt"/>
              <a:buAutoNum type="arabicPeriod"/>
            </a:pPr>
            <a:r>
              <a:rPr lang="en-US" sz="2400" dirty="0" smtClean="0">
                <a:latin typeface="Calibri" pitchFamily="34" charset="0"/>
                <a:cs typeface="Calibri" pitchFamily="34" charset="0"/>
              </a:rPr>
              <a:t>Fatigue</a:t>
            </a:r>
          </a:p>
          <a:p>
            <a:pPr marL="1371600" lvl="2" indent="-457200">
              <a:buFont typeface="+mj-lt"/>
              <a:buAutoNum type="arabicPeriod"/>
            </a:pPr>
            <a:r>
              <a:rPr lang="en-US" sz="2400" dirty="0" smtClean="0">
                <a:latin typeface="Calibri" pitchFamily="34" charset="0"/>
                <a:cs typeface="Calibri" pitchFamily="34" charset="0"/>
              </a:rPr>
              <a:t>Outreach and Public Awareness</a:t>
            </a:r>
          </a:p>
          <a:p>
            <a:pPr marL="914400" lvl="1" indent="-457200"/>
            <a:endParaRPr lang="en-US" sz="2400" dirty="0" smtClean="0">
              <a:latin typeface="Calibri" pitchFamily="34" charset="0"/>
            </a:endParaRPr>
          </a:p>
          <a:p>
            <a:pPr marL="914400" lvl="1" indent="-457200"/>
            <a:r>
              <a:rPr lang="en-US" sz="2400" dirty="0" smtClean="0">
                <a:latin typeface="Calibri" pitchFamily="34" charset="0"/>
              </a:rPr>
              <a:t>With the ideas and collaborative partnerships developed at the Summit, we believe all participants are better equipped to raise the safety bar and safety culture within the motorcoach industry.</a:t>
            </a:r>
            <a:endParaRPr lang="en-US" sz="2400" dirty="0" smtClean="0">
              <a:latin typeface="Calibri" pitchFamily="34" charset="0"/>
              <a:cs typeface="Calibri" pitchFamily="34" charset="0"/>
            </a:endParaRPr>
          </a:p>
          <a:p>
            <a:pPr marL="1371600" lvl="2" indent="-457200">
              <a:buFont typeface="+mj-lt"/>
              <a:buAutoNum type="arabicPeriod"/>
            </a:pPr>
            <a:endParaRPr lang="en-US" dirty="0">
              <a:latin typeface="Calibri" pitchFamily="34" charset="0"/>
              <a:cs typeface="Calibri" pitchFamily="34" charset="0"/>
            </a:endParaRPr>
          </a:p>
        </p:txBody>
      </p:sp>
      <p:sp>
        <p:nvSpPr>
          <p:cNvPr id="5" name="Rectangle 4"/>
          <p:cNvSpPr/>
          <p:nvPr/>
        </p:nvSpPr>
        <p:spPr>
          <a:xfrm>
            <a:off x="228600" y="1143000"/>
            <a:ext cx="8762999" cy="646331"/>
          </a:xfrm>
          <a:prstGeom prst="rect">
            <a:avLst/>
          </a:prstGeom>
        </p:spPr>
        <p:txBody>
          <a:bodyPr wrap="square">
            <a:spAutoFit/>
          </a:bodyPr>
          <a:lstStyle/>
          <a:p>
            <a:r>
              <a:rPr lang="en-US" sz="3600" dirty="0" smtClean="0">
                <a:latin typeface="+mj-lt"/>
              </a:rPr>
              <a:t>  </a:t>
            </a:r>
            <a:r>
              <a:rPr lang="en-US" sz="3600" b="1" dirty="0" smtClean="0">
                <a:latin typeface="+mj-lt"/>
              </a:rPr>
              <a:t>National Motorcoach Safety Summit</a:t>
            </a:r>
            <a:endParaRPr lang="en-US" sz="3600" b="1" dirty="0">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NHI Web conference Training Template&amp;quot;&quot;/&gt;&lt;property id=&quot;20307&quot; value=&quot;256&quot;/&gt;&lt;/object&gt;&lt;object type=&quot;3&quot; unique_id=&quot;10004&quot;&gt;&lt;property id=&quot;20148&quot; value=&quot;5&quot;/&gt;&lt;property id=&quot;20300&quot; value=&quot;Slide 3 - &amp;quot;Learning Outcomes&amp;quot;&quot;/&gt;&lt;property id=&quot;20307&quot; value=&quot;257&quot;/&gt;&lt;/object&gt;&lt;object type=&quot;3&quot; unique_id=&quot;10041&quot;&gt;&lt;property id=&quot;20148&quot; value=&quot;5&quot;/&gt;&lt;property id=&quot;20300&quot; value=&quot;Slide 2&quot;/&gt;&lt;property id=&quot;20307&quot; value=&quot;258&quot;/&gt;&lt;/object&gt;&lt;object type=&quot;3&quot; unique_id=&quot;10042&quot;&gt;&lt;property id=&quot;20148&quot; value=&quot;5&quot;/&gt;&lt;property id=&quot;20300&quot; value=&quot;Slide 4 - &amp;quot;Summary&amp;quot;&quot;/&gt;&lt;property id=&quot;20307&quot; value=&quot;259&quot;/&gt;&lt;/object&gt;&lt;/object&gt;&lt;object type=&quot;8&quot; unique_id=&quot;1000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b-PP Web Approved Template-RWB v2">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00FF"/>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575BB898346F479E3022E2E8E55EBC" ma:contentTypeVersion="0" ma:contentTypeDescription="Create a new document." ma:contentTypeScope="" ma:versionID="3efbd8454000e331d55a7100421858f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6EF95A0-1921-43B1-BBC2-1B238C0D12A4}">
  <ds:schemaRefs>
    <ds:schemaRef ds:uri="http://schemas.microsoft.com/office/2006/metadata/properties"/>
  </ds:schemaRefs>
</ds:datastoreItem>
</file>

<file path=customXml/itemProps2.xml><?xml version="1.0" encoding="utf-8"?>
<ds:datastoreItem xmlns:ds="http://schemas.openxmlformats.org/officeDocument/2006/customXml" ds:itemID="{D1181635-9277-488B-B9BD-C7E2F698BCBB}">
  <ds:schemaRefs>
    <ds:schemaRef ds:uri="http://schemas.microsoft.com/sharepoint/v3/contenttype/forms"/>
  </ds:schemaRefs>
</ds:datastoreItem>
</file>

<file path=customXml/itemProps3.xml><?xml version="1.0" encoding="utf-8"?>
<ds:datastoreItem xmlns:ds="http://schemas.openxmlformats.org/officeDocument/2006/customXml" ds:itemID="{BAAE0BAC-0C13-4D1B-879E-430C1020E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3b-PP Web Approved Template-RWB v2</Template>
  <TotalTime>6861</TotalTime>
  <Words>2194</Words>
  <Application>Microsoft Office PowerPoint</Application>
  <PresentationFormat>On-screen Show (4:3)</PresentationFormat>
  <Paragraphs>393</Paragraphs>
  <Slides>50</Slides>
  <Notes>13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3b-PP Web Approved Template-RWB v2</vt:lpstr>
      <vt:lpstr>FMCSA Motorcoach Activities</vt:lpstr>
      <vt:lpstr>Agenda</vt:lpstr>
      <vt:lpstr>Motorcoach Safety Action Plan</vt:lpstr>
      <vt:lpstr>Slide 4</vt:lpstr>
      <vt:lpstr>  Motorcoach Safety Action Plan</vt:lpstr>
      <vt:lpstr> 2011 National Passenger Carrier Strike Force</vt:lpstr>
      <vt:lpstr>  National Motorcoach Safety Summit </vt:lpstr>
      <vt:lpstr>Motorcoach Safety Summit </vt:lpstr>
      <vt:lpstr>Slide 9</vt:lpstr>
      <vt:lpstr>Slide 10</vt:lpstr>
      <vt:lpstr>Slide 11</vt:lpstr>
      <vt:lpstr>Slide 12</vt:lpstr>
      <vt:lpstr>CSA Change – Mandatory Passenger Carriers</vt:lpstr>
      <vt:lpstr>On-going efforts to improve safety</vt:lpstr>
      <vt:lpstr>  Compliance, Safety, Accountability  Update </vt:lpstr>
      <vt:lpstr>Agenda</vt:lpstr>
      <vt:lpstr>MCSAC report on Violation Severity Weights</vt:lpstr>
      <vt:lpstr>MCSAC report summary</vt:lpstr>
      <vt:lpstr>Agency’s plan- Severity Weights</vt:lpstr>
      <vt:lpstr>Agency’s plan- Shipper Outreach</vt:lpstr>
      <vt:lpstr>Next Steps on Shipper Outreach</vt:lpstr>
      <vt:lpstr>Agency’s plan- HM BASIC</vt:lpstr>
      <vt:lpstr>Agency’s plan- ASPEN</vt:lpstr>
      <vt:lpstr>Agency’s plan – Consistent Inspection Selection and Processes</vt:lpstr>
      <vt:lpstr>Notes on SMS Effectiveness</vt:lpstr>
      <vt:lpstr>A Look at Some Numbers</vt:lpstr>
      <vt:lpstr>SMS Improvements</vt:lpstr>
      <vt:lpstr>Where are we headed over the next few months? </vt:lpstr>
      <vt:lpstr>Plan for SMS Improvements</vt:lpstr>
      <vt:lpstr>SMS Improvements – Package #1</vt:lpstr>
      <vt:lpstr>SMS Improvements – Potential Package #2</vt:lpstr>
      <vt:lpstr>Crash Accountability</vt:lpstr>
      <vt:lpstr>Crash Accountability Overview  </vt:lpstr>
      <vt:lpstr>Crash Accountability Overview</vt:lpstr>
      <vt:lpstr>Questions??</vt:lpstr>
      <vt:lpstr>Back-Up Slides</vt:lpstr>
      <vt:lpstr>Shippers and FMSCA Data</vt:lpstr>
      <vt:lpstr>Shippers and FMCSA Data (SAFER) </vt:lpstr>
      <vt:lpstr>Shippers and FMCSA Data (SAFER)</vt:lpstr>
      <vt:lpstr>Shippers and FMCSA Data (SAFER)</vt:lpstr>
      <vt:lpstr>Shippers and FMCSA Data (SAFER)</vt:lpstr>
      <vt:lpstr>Shippers and FMCSA Data (SAFER)  </vt:lpstr>
      <vt:lpstr>Shippers and FMSCA Data (L&amp;I Online)</vt:lpstr>
      <vt:lpstr>Shippers and FMSCA Data (L&amp;I Online) </vt:lpstr>
      <vt:lpstr>New Safety Measurement System (SMS) Public Website   http://ai.fmcsa.dot.gov/SMS</vt:lpstr>
      <vt:lpstr>Shippers and FMCSA Data (CSA - SMS)  </vt:lpstr>
      <vt:lpstr>Shippers and FMSCA Data (CSA – SMS)</vt:lpstr>
      <vt:lpstr>Shippers and FMCSA Data (CSA – SMS)</vt:lpstr>
      <vt:lpstr>Carrier Measurement: SMS Results </vt:lpstr>
      <vt:lpstr>Shippers and FMCSA Data (CSA-SMS)</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Motorcoach Safety Action Plan</dc:title>
  <dc:creator>jacqueline.champion</dc:creator>
  <cp:lastModifiedBy>Joe DeLorenzo</cp:lastModifiedBy>
  <cp:revision>550</cp:revision>
  <dcterms:created xsi:type="dcterms:W3CDTF">2011-12-09T16:06:50Z</dcterms:created>
  <dcterms:modified xsi:type="dcterms:W3CDTF">2012-02-08T12:52:23Z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0x01010044575BB898346F479E3022E2E8E55EBC</vt:lpwstr>
  </property>
</Properties>
</file>