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handoutMasterIdLst>
    <p:handoutMasterId r:id="rId38"/>
  </p:handoutMasterIdLst>
  <p:sldIdLst>
    <p:sldId id="280" r:id="rId2"/>
    <p:sldId id="289" r:id="rId3"/>
    <p:sldId id="256" r:id="rId4"/>
    <p:sldId id="257" r:id="rId5"/>
    <p:sldId id="258" r:id="rId6"/>
    <p:sldId id="259" r:id="rId7"/>
    <p:sldId id="262" r:id="rId8"/>
    <p:sldId id="297" r:id="rId9"/>
    <p:sldId id="298" r:id="rId10"/>
    <p:sldId id="263" r:id="rId11"/>
    <p:sldId id="261" r:id="rId12"/>
    <p:sldId id="296" r:id="rId13"/>
    <p:sldId id="266" r:id="rId14"/>
    <p:sldId id="264" r:id="rId15"/>
    <p:sldId id="295" r:id="rId16"/>
    <p:sldId id="281" r:id="rId17"/>
    <p:sldId id="268" r:id="rId18"/>
    <p:sldId id="292" r:id="rId19"/>
    <p:sldId id="269" r:id="rId20"/>
    <p:sldId id="270" r:id="rId21"/>
    <p:sldId id="273" r:id="rId22"/>
    <p:sldId id="274" r:id="rId23"/>
    <p:sldId id="275" r:id="rId24"/>
    <p:sldId id="276" r:id="rId25"/>
    <p:sldId id="277" r:id="rId26"/>
    <p:sldId id="279" r:id="rId27"/>
    <p:sldId id="293" r:id="rId28"/>
    <p:sldId id="285" r:id="rId29"/>
    <p:sldId id="283" r:id="rId30"/>
    <p:sldId id="294" r:id="rId31"/>
    <p:sldId id="284" r:id="rId32"/>
    <p:sldId id="286" r:id="rId33"/>
    <p:sldId id="288" r:id="rId34"/>
    <p:sldId id="290" r:id="rId35"/>
    <p:sldId id="291"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3109" autoAdjust="0"/>
  </p:normalViewPr>
  <p:slideViewPr>
    <p:cSldViewPr>
      <p:cViewPr>
        <p:scale>
          <a:sx n="70" d="100"/>
          <a:sy n="70" d="100"/>
        </p:scale>
        <p:origin x="-1176" y="-79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591C68-01FB-4246-BD9C-53075C684C28}" type="datetimeFigureOut">
              <a:rPr lang="en-US" smtClean="0"/>
              <a:pPr/>
              <a:t>10/20/2011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2B0B6FC-BC4A-4785-A72A-FB313BFE641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7513E181-D6A2-4AD8-A800-A0D7EF45E385}" type="datetimeFigureOut">
              <a:rPr lang="en-US" smtClean="0"/>
              <a:pPr/>
              <a:t>10/20/2011</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1ED76349-987C-4F1E-8FB2-3E220FFB4215}" type="slidenum">
              <a:rPr lang="en-US" smtClean="0"/>
              <a:pPr/>
              <a:t>‹#›</a:t>
            </a:fld>
            <a:endParaRPr lang="en-US" dirty="0"/>
          </a:p>
        </p:txBody>
      </p:sp>
    </p:spTree>
    <p:extLst>
      <p:ext uri="{BB962C8B-B14F-4D97-AF65-F5344CB8AC3E}">
        <p14:creationId xmlns="" xmlns:p14="http://schemas.microsoft.com/office/powerpoint/2010/main" val="812733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D76349-987C-4F1E-8FB2-3E220FFB4215}"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D76349-987C-4F1E-8FB2-3E220FFB4215}"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76349-987C-4F1E-8FB2-3E220FFB4215}" type="slidenum">
              <a:rPr lang="en-US" smtClean="0"/>
              <a:pPr/>
              <a:t>11</a:t>
            </a:fld>
            <a:endParaRPr lang="en-US" dirty="0"/>
          </a:p>
        </p:txBody>
      </p:sp>
    </p:spTree>
    <p:extLst>
      <p:ext uri="{BB962C8B-B14F-4D97-AF65-F5344CB8AC3E}">
        <p14:creationId xmlns="" xmlns:p14="http://schemas.microsoft.com/office/powerpoint/2010/main" val="360021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76349-987C-4F1E-8FB2-3E220FFB4215}" type="slidenum">
              <a:rPr lang="en-US" smtClean="0"/>
              <a:pPr/>
              <a:t>14</a:t>
            </a:fld>
            <a:endParaRPr lang="en-US" dirty="0"/>
          </a:p>
        </p:txBody>
      </p:sp>
    </p:spTree>
    <p:extLst>
      <p:ext uri="{BB962C8B-B14F-4D97-AF65-F5344CB8AC3E}">
        <p14:creationId xmlns="" xmlns:p14="http://schemas.microsoft.com/office/powerpoint/2010/main" val="360021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76349-987C-4F1E-8FB2-3E220FFB4215}" type="slidenum">
              <a:rPr lang="en-US" smtClean="0"/>
              <a:pPr/>
              <a:t>16</a:t>
            </a:fld>
            <a:endParaRPr lang="en-US" dirty="0"/>
          </a:p>
        </p:txBody>
      </p:sp>
    </p:spTree>
    <p:extLst>
      <p:ext uri="{BB962C8B-B14F-4D97-AF65-F5344CB8AC3E}">
        <p14:creationId xmlns="" xmlns:p14="http://schemas.microsoft.com/office/powerpoint/2010/main" val="374690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EOBR systems have significant differences in terms of overall technical architecture and operational models . . . </a:t>
            </a:r>
          </a:p>
          <a:p>
            <a:endParaRPr lang="en-US" dirty="0"/>
          </a:p>
        </p:txBody>
      </p:sp>
      <p:sp>
        <p:nvSpPr>
          <p:cNvPr id="4" name="Slide Number Placeholder 3"/>
          <p:cNvSpPr>
            <a:spLocks noGrp="1"/>
          </p:cNvSpPr>
          <p:nvPr>
            <p:ph type="sldNum" sz="quarter" idx="10"/>
          </p:nvPr>
        </p:nvSpPr>
        <p:spPr/>
        <p:txBody>
          <a:bodyPr/>
          <a:lstStyle/>
          <a:p>
            <a:fld id="{1ED76349-987C-4F1E-8FB2-3E220FFB4215}" type="slidenum">
              <a:rPr lang="en-US" smtClean="0"/>
              <a:pPr/>
              <a:t>17</a:t>
            </a:fld>
            <a:endParaRPr lang="en-US" dirty="0"/>
          </a:p>
        </p:txBody>
      </p:sp>
    </p:spTree>
    <p:extLst>
      <p:ext uri="{BB962C8B-B14F-4D97-AF65-F5344CB8AC3E}">
        <p14:creationId xmlns="" xmlns:p14="http://schemas.microsoft.com/office/powerpoint/2010/main" val="108571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D76349-987C-4F1E-8FB2-3E220FFB4215}" type="slidenum">
              <a:rPr lang="en-US" smtClean="0"/>
              <a:pPr/>
              <a:t>20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EOBR systems have significant differences in terms of overall technical architecture and operational models . . . </a:t>
            </a:r>
          </a:p>
          <a:p>
            <a:endParaRPr lang="en-US" dirty="0"/>
          </a:p>
        </p:txBody>
      </p:sp>
      <p:sp>
        <p:nvSpPr>
          <p:cNvPr id="4" name="Slide Number Placeholder 3"/>
          <p:cNvSpPr>
            <a:spLocks noGrp="1"/>
          </p:cNvSpPr>
          <p:nvPr>
            <p:ph type="sldNum" sz="quarter" idx="10"/>
          </p:nvPr>
        </p:nvSpPr>
        <p:spPr/>
        <p:txBody>
          <a:bodyPr/>
          <a:lstStyle/>
          <a:p>
            <a:fld id="{1ED76349-987C-4F1E-8FB2-3E220FFB4215}" type="slidenum">
              <a:rPr lang="en-US" smtClean="0"/>
              <a:pPr/>
              <a:t>21</a:t>
            </a:fld>
            <a:endParaRPr lang="en-US" dirty="0"/>
          </a:p>
        </p:txBody>
      </p:sp>
    </p:spTree>
    <p:extLst>
      <p:ext uri="{BB962C8B-B14F-4D97-AF65-F5344CB8AC3E}">
        <p14:creationId xmlns="" xmlns:p14="http://schemas.microsoft.com/office/powerpoint/2010/main" val="108571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EOBR systems have significant differences in terms of overall technical architecture and operational models . . . </a:t>
            </a:r>
          </a:p>
          <a:p>
            <a:endParaRPr lang="en-US" dirty="0"/>
          </a:p>
        </p:txBody>
      </p:sp>
      <p:sp>
        <p:nvSpPr>
          <p:cNvPr id="4" name="Slide Number Placeholder 3"/>
          <p:cNvSpPr>
            <a:spLocks noGrp="1"/>
          </p:cNvSpPr>
          <p:nvPr>
            <p:ph type="sldNum" sz="quarter" idx="10"/>
          </p:nvPr>
        </p:nvSpPr>
        <p:spPr/>
        <p:txBody>
          <a:bodyPr/>
          <a:lstStyle/>
          <a:p>
            <a:fld id="{1ED76349-987C-4F1E-8FB2-3E220FFB4215}" type="slidenum">
              <a:rPr lang="en-US" smtClean="0"/>
              <a:pPr/>
              <a:t>23</a:t>
            </a:fld>
            <a:endParaRPr lang="en-US" dirty="0"/>
          </a:p>
        </p:txBody>
      </p:sp>
    </p:spTree>
    <p:extLst>
      <p:ext uri="{BB962C8B-B14F-4D97-AF65-F5344CB8AC3E}">
        <p14:creationId xmlns="" xmlns:p14="http://schemas.microsoft.com/office/powerpoint/2010/main" val="108571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EOBR systems have significant differences in terms of overall technical architecture and operational models . . . </a:t>
            </a:r>
          </a:p>
          <a:p>
            <a:endParaRPr lang="en-US" dirty="0"/>
          </a:p>
        </p:txBody>
      </p:sp>
      <p:sp>
        <p:nvSpPr>
          <p:cNvPr id="4" name="Slide Number Placeholder 3"/>
          <p:cNvSpPr>
            <a:spLocks noGrp="1"/>
          </p:cNvSpPr>
          <p:nvPr>
            <p:ph type="sldNum" sz="quarter" idx="10"/>
          </p:nvPr>
        </p:nvSpPr>
        <p:spPr/>
        <p:txBody>
          <a:bodyPr/>
          <a:lstStyle/>
          <a:p>
            <a:fld id="{1ED76349-987C-4F1E-8FB2-3E220FFB4215}" type="slidenum">
              <a:rPr lang="en-US" smtClean="0"/>
              <a:pPr/>
              <a:t>25</a:t>
            </a:fld>
            <a:endParaRPr lang="en-US" dirty="0"/>
          </a:p>
        </p:txBody>
      </p:sp>
    </p:spTree>
    <p:extLst>
      <p:ext uri="{BB962C8B-B14F-4D97-AF65-F5344CB8AC3E}">
        <p14:creationId xmlns="" xmlns:p14="http://schemas.microsoft.com/office/powerpoint/2010/main" val="108571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08E93D6-84C9-45BF-A13E-ACD646768941}" type="datetime1">
              <a:rPr lang="en-US" smtClean="0"/>
              <a:pPr/>
              <a:t>10/20/2011</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B2AE447-467E-43D2-857E-76F10336A12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84B00B-ABBC-46CB-A7D3-7DC429DC46BC}" type="datetime1">
              <a:rPr lang="en-US" smtClean="0"/>
              <a:pPr/>
              <a:t>10/20/2011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B2AE447-467E-43D2-857E-76F10336A12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BEEAE79-B815-49EE-B5BB-60CCC0B0A93A}" type="datetime1">
              <a:rPr lang="en-US" smtClean="0"/>
              <a:pPr/>
              <a:t>10/20/2011</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B2AE447-467E-43D2-857E-76F10336A1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B6D1EB-1B7D-47C4-AC59-6D85FDD45CED}" type="datetime1">
              <a:rPr lang="en-US" smtClean="0"/>
              <a:pPr/>
              <a:t>10/20/2011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B2AE447-467E-43D2-857E-76F10336A12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A7CBE0B-E58D-45FF-A57F-71DD65CF2005}" type="datetime1">
              <a:rPr lang="en-US" smtClean="0"/>
              <a:pPr/>
              <a:t>10/20/2011</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B2AE447-467E-43D2-857E-76F10336A12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68905F-9CD5-46F5-9981-3D852E0FE1E6}" type="datetime1">
              <a:rPr lang="en-US" smtClean="0"/>
              <a:pPr/>
              <a:t>10/20/2011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B2AE447-467E-43D2-857E-76F10336A12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C814C86-911D-4BE4-82C3-2A58514C904E}" type="datetime1">
              <a:rPr lang="en-US" smtClean="0"/>
              <a:pPr/>
              <a:t>10/20/2011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CB2AE447-467E-43D2-857E-76F10336A12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1C38EA-14A4-48E0-902F-6188E983C36C}" type="datetime1">
              <a:rPr lang="en-US" smtClean="0"/>
              <a:pPr/>
              <a:t>10/20/2011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CB2AE447-467E-43D2-857E-76F10336A12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15BD46C-C6A6-4937-889F-A6AB133AE73F}" type="datetime1">
              <a:rPr lang="en-US" smtClean="0"/>
              <a:pPr/>
              <a:t>10/20/2011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CB2AE447-467E-43D2-857E-76F10336A12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3372C5D-B9C5-4771-AA40-C72576C2DB0E}" type="datetime1">
              <a:rPr lang="en-US" smtClean="0"/>
              <a:pPr/>
              <a:t>10/20/2011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B2AE447-467E-43D2-857E-76F10336A12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D6CEA65-9AD2-4BDA-B20B-03913EDD4171}" type="datetime1">
              <a:rPr lang="en-US" smtClean="0"/>
              <a:pPr/>
              <a:t>10/20/2011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B2AE447-467E-43D2-857E-76F10336A120}"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DDAF1A8-2AF7-4755-BB32-66C53C98A53E}" type="datetime1">
              <a:rPr lang="en-US" smtClean="0"/>
              <a:pPr/>
              <a:t>10/20/2011</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B2AE447-467E-43D2-857E-76F10336A1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 board device basics</a:t>
            </a:r>
            <a:endParaRPr lang="en-US" dirty="0"/>
          </a:p>
        </p:txBody>
      </p:sp>
      <p:sp>
        <p:nvSpPr>
          <p:cNvPr id="3" name="Subtitle 2"/>
          <p:cNvSpPr>
            <a:spLocks noGrp="1"/>
          </p:cNvSpPr>
          <p:nvPr>
            <p:ph type="subTitle" idx="1"/>
          </p:nvPr>
        </p:nvSpPr>
        <p:spPr>
          <a:xfrm>
            <a:off x="3657600" y="3539864"/>
            <a:ext cx="4811620" cy="1101248"/>
          </a:xfrm>
        </p:spPr>
        <p:txBody>
          <a:bodyPr>
            <a:noAutofit/>
          </a:bodyPr>
          <a:lstStyle/>
          <a:p>
            <a:pPr algn="ctr"/>
            <a:r>
              <a:rPr lang="en-US" sz="2000" b="1" u="sng" dirty="0" smtClean="0"/>
              <a:t>Prepared by:</a:t>
            </a:r>
          </a:p>
          <a:p>
            <a:pPr algn="just">
              <a:tabLst>
                <a:tab pos="4681538" algn="r"/>
              </a:tabLst>
            </a:pPr>
            <a:r>
              <a:rPr lang="en-US" sz="2000" b="1" dirty="0" smtClean="0"/>
              <a:t>Jim Angel    	</a:t>
            </a:r>
            <a:r>
              <a:rPr lang="en-US" sz="2000" b="1" dirty="0" err="1" smtClean="0"/>
              <a:t>PeopleNet</a:t>
            </a:r>
            <a:endParaRPr lang="en-US" sz="2000" b="1" dirty="0" smtClean="0"/>
          </a:p>
          <a:p>
            <a:pPr algn="just">
              <a:tabLst>
                <a:tab pos="4681538" algn="r"/>
              </a:tabLst>
            </a:pPr>
            <a:r>
              <a:rPr lang="en-US" sz="2000" b="1" dirty="0" smtClean="0"/>
              <a:t>Dave Kraft  	Qualcomm</a:t>
            </a:r>
          </a:p>
          <a:p>
            <a:pPr algn="just">
              <a:tabLst>
                <a:tab pos="4681538" algn="r"/>
              </a:tabLst>
            </a:pPr>
            <a:r>
              <a:rPr lang="en-US" sz="2000" b="1" dirty="0" smtClean="0"/>
              <a:t>Tom Cuthbertson  	XATA</a:t>
            </a:r>
            <a:endParaRPr lang="en-US" sz="2000" b="1" dirty="0"/>
          </a:p>
        </p:txBody>
      </p:sp>
      <p:sp>
        <p:nvSpPr>
          <p:cNvPr id="4" name="Slide Number Placeholder 3"/>
          <p:cNvSpPr>
            <a:spLocks noGrp="1"/>
          </p:cNvSpPr>
          <p:nvPr>
            <p:ph type="sldNum" sz="quarter" idx="12"/>
          </p:nvPr>
        </p:nvSpPr>
        <p:spPr/>
        <p:txBody>
          <a:bodyPr/>
          <a:lstStyle/>
          <a:p>
            <a:fld id="{CB2AE447-467E-43D2-857E-76F10336A120}" type="slidenum">
              <a:rPr lang="en-US" smtClean="0"/>
              <a:pPr/>
              <a:t>1</a:t>
            </a:fld>
            <a:endParaRPr lang="en-US" dirty="0"/>
          </a:p>
        </p:txBody>
      </p:sp>
    </p:spTree>
    <p:extLst>
      <p:ext uri="{BB962C8B-B14F-4D97-AF65-F5344CB8AC3E}">
        <p14:creationId xmlns="" xmlns:p14="http://schemas.microsoft.com/office/powerpoint/2010/main" val="1461096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Onboard devices</a:t>
            </a:r>
            <a:endParaRPr lang="en-US" dirty="0"/>
          </a:p>
        </p:txBody>
      </p:sp>
      <p:sp>
        <p:nvSpPr>
          <p:cNvPr id="4" name="Slide Number Placeholder 3"/>
          <p:cNvSpPr>
            <a:spLocks noGrp="1"/>
          </p:cNvSpPr>
          <p:nvPr>
            <p:ph type="sldNum" sz="quarter" idx="12"/>
          </p:nvPr>
        </p:nvSpPr>
        <p:spPr/>
        <p:txBody>
          <a:bodyPr/>
          <a:lstStyle/>
          <a:p>
            <a:fld id="{CB2AE447-467E-43D2-857E-76F10336A120}" type="slidenum">
              <a:rPr lang="en-US" smtClean="0"/>
              <a:pPr/>
              <a:t>10</a:t>
            </a:fld>
            <a:endParaRPr lang="en-US" dirty="0"/>
          </a:p>
        </p:txBody>
      </p:sp>
    </p:spTree>
    <p:extLst>
      <p:ext uri="{BB962C8B-B14F-4D97-AF65-F5344CB8AC3E}">
        <p14:creationId xmlns="" xmlns:p14="http://schemas.microsoft.com/office/powerpoint/2010/main" val="2358103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42048" cy="1143000"/>
          </a:xfrm>
        </p:spPr>
        <p:txBody>
          <a:bodyPr/>
          <a:lstStyle/>
          <a:p>
            <a:r>
              <a:rPr lang="en-US" dirty="0" smtClean="0"/>
              <a:t>Vehicle System overview</a:t>
            </a:r>
            <a:endParaRPr lang="en-US" dirty="0"/>
          </a:p>
        </p:txBody>
      </p:sp>
      <p:pic>
        <p:nvPicPr>
          <p:cNvPr id="6146" name="Picture 2" descr="recording device Im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1" y="1219200"/>
            <a:ext cx="3276600" cy="20432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2400" y="3200400"/>
            <a:ext cx="3966754" cy="3303468"/>
          </a:xfrm>
          <a:prstGeom prst="rect">
            <a:avLst/>
          </a:prstGeom>
          <a:noFill/>
        </p:spPr>
        <p:txBody>
          <a:bodyPr wrap="square" rtlCol="0">
            <a:spAutoFit/>
          </a:bodyPr>
          <a:lstStyle/>
          <a:p>
            <a:pPr marL="166688" indent="-166688">
              <a:spcBef>
                <a:spcPts val="4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Unique driver/co-driver ID and login</a:t>
            </a:r>
          </a:p>
          <a:p>
            <a:pPr marL="166688" indent="-166688">
              <a:spcBef>
                <a:spcPts val="4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ECM /GPS used to detect vehicle movement for automated start and stop of driving time</a:t>
            </a:r>
          </a:p>
          <a:p>
            <a:pPr marL="166688" indent="-166688">
              <a:spcBef>
                <a:spcPts val="4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Driver makes manual entries for non-driving duty status events</a:t>
            </a:r>
          </a:p>
          <a:p>
            <a:pPr marL="166688" indent="-166688">
              <a:spcBef>
                <a:spcPts val="400"/>
              </a:spcBef>
              <a:buFont typeface="Arial" pitchFamily="34" charset="0"/>
              <a:buChar char="•"/>
            </a:pPr>
            <a:r>
              <a:rPr lang="en-US" sz="1600" dirty="0">
                <a:latin typeface="Arial Unicode MS" pitchFamily="34" charset="-128"/>
                <a:ea typeface="Arial Unicode MS" pitchFamily="34" charset="-128"/>
                <a:cs typeface="Arial Unicode MS" pitchFamily="34" charset="-128"/>
              </a:rPr>
              <a:t>D</a:t>
            </a:r>
            <a:r>
              <a:rPr lang="en-US" sz="1600" dirty="0" smtClean="0">
                <a:latin typeface="Arial Unicode MS" pitchFamily="34" charset="-128"/>
                <a:ea typeface="Arial Unicode MS" pitchFamily="34" charset="-128"/>
                <a:cs typeface="Arial Unicode MS" pitchFamily="34" charset="-128"/>
              </a:rPr>
              <a:t>evices vary in appearance and features</a:t>
            </a:r>
          </a:p>
          <a:p>
            <a:pPr marL="166688" indent="-166688">
              <a:spcBef>
                <a:spcPts val="4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395.15 only defines data for inspection display and not standard formats</a:t>
            </a:r>
          </a:p>
          <a:p>
            <a:pPr marL="166688" indent="-166688">
              <a:spcBef>
                <a:spcPts val="4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Wireless transmission to support systems</a:t>
            </a:r>
            <a:endParaRPr lang="en-US" sz="1600" dirty="0">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4096712" y="1251749"/>
            <a:ext cx="4056688" cy="5301451"/>
          </a:xfrm>
          <a:prstGeom prst="rect">
            <a:avLst/>
          </a:prstGeom>
          <a:solidFill>
            <a:schemeClr val="bg2">
              <a:lumMod val="90000"/>
            </a:schemeClr>
          </a:solidFill>
        </p:spPr>
        <p:txBody>
          <a:bodyPr wrap="square" rtlCol="0">
            <a:spAutoFit/>
          </a:bodyPr>
          <a:lstStyle/>
          <a:p>
            <a:r>
              <a:rPr lang="en-US" sz="2000" i="1" dirty="0" smtClean="0">
                <a:solidFill>
                  <a:schemeClr val="accent1">
                    <a:lumMod val="75000"/>
                  </a:schemeClr>
                </a:solidFill>
                <a:latin typeface="Arial Unicode MS" pitchFamily="34" charset="-128"/>
                <a:ea typeface="Arial Unicode MS" pitchFamily="34" charset="-128"/>
                <a:cs typeface="Arial Unicode MS" pitchFamily="34" charset="-128"/>
              </a:rPr>
              <a:t>Device Requirements </a:t>
            </a:r>
          </a:p>
          <a:p>
            <a:r>
              <a:rPr lang="en-US" sz="2000" dirty="0" smtClean="0">
                <a:latin typeface="Arial Unicode MS" pitchFamily="34" charset="-128"/>
                <a:ea typeface="Arial Unicode MS" pitchFamily="34" charset="-128"/>
                <a:cs typeface="Arial Unicode MS" pitchFamily="34" charset="-128"/>
              </a:rPr>
              <a:t>395.15 Regulation</a:t>
            </a:r>
            <a:endParaRPr lang="en-US" sz="2000" i="1" dirty="0" smtClean="0">
              <a:solidFill>
                <a:schemeClr val="bg2">
                  <a:lumMod val="50000"/>
                </a:schemeClr>
              </a:solidFill>
              <a:latin typeface="Arial Unicode MS" pitchFamily="34" charset="-128"/>
              <a:ea typeface="Arial Unicode MS" pitchFamily="34" charset="-128"/>
              <a:cs typeface="Arial Unicode MS" pitchFamily="34" charset="-128"/>
            </a:endParaRPr>
          </a:p>
          <a:p>
            <a:pPr marL="166688" indent="-166688">
              <a:spcBef>
                <a:spcPts val="3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Unique ID for all drivers</a:t>
            </a:r>
          </a:p>
          <a:p>
            <a:pPr marL="166688" indent="-166688">
              <a:spcBef>
                <a:spcPts val="3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Vehicle synchronization for drive recording</a:t>
            </a:r>
          </a:p>
          <a:p>
            <a:pPr marL="166688" indent="-166688">
              <a:spcBef>
                <a:spcPts val="3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Basic duty status event recording</a:t>
            </a:r>
          </a:p>
          <a:p>
            <a:pPr marL="166688" indent="-166688">
              <a:spcBef>
                <a:spcPts val="3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Basic display requirements</a:t>
            </a:r>
          </a:p>
          <a:p>
            <a:pPr marL="166688" indent="-166688">
              <a:spcBef>
                <a:spcPts val="3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Sensor failure detection / alert</a:t>
            </a:r>
            <a:br>
              <a:rPr lang="en-US" sz="1600" dirty="0" smtClean="0">
                <a:latin typeface="Arial Unicode MS" pitchFamily="34" charset="-128"/>
                <a:ea typeface="Arial Unicode MS" pitchFamily="34" charset="-128"/>
                <a:cs typeface="Arial Unicode MS" pitchFamily="34" charset="-128"/>
              </a:rPr>
            </a:br>
            <a:endParaRPr lang="en-US" sz="1600" dirty="0" smtClean="0">
              <a:latin typeface="Arial Unicode MS" pitchFamily="34" charset="-128"/>
              <a:ea typeface="Arial Unicode MS" pitchFamily="34" charset="-128"/>
              <a:cs typeface="Arial Unicode MS" pitchFamily="34" charset="-128"/>
            </a:endParaRPr>
          </a:p>
          <a:p>
            <a:pPr marL="166688" indent="-166688"/>
            <a:r>
              <a:rPr lang="en-US" sz="2000" i="1" dirty="0" smtClean="0">
                <a:solidFill>
                  <a:schemeClr val="bg2">
                    <a:lumMod val="50000"/>
                  </a:schemeClr>
                </a:solidFill>
                <a:latin typeface="Arial Unicode MS" pitchFamily="34" charset="-128"/>
                <a:ea typeface="Arial Unicode MS" pitchFamily="34" charset="-128"/>
                <a:cs typeface="Arial Unicode MS" pitchFamily="34" charset="-128"/>
              </a:rPr>
              <a:t>Market Driven Capabilities</a:t>
            </a:r>
          </a:p>
          <a:p>
            <a:pPr marL="166688" indent="-166688">
              <a:spcBef>
                <a:spcPts val="3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Grid-graph and other added display features </a:t>
            </a:r>
          </a:p>
          <a:p>
            <a:pPr marL="166688" indent="-166688">
              <a:spcBef>
                <a:spcPts val="3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GPS and map database (for automatic location recording)</a:t>
            </a:r>
          </a:p>
          <a:p>
            <a:pPr marL="166688" indent="-166688">
              <a:spcBef>
                <a:spcPts val="3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Wireless log synchronization between on-board system and host support system  (for compliance management)</a:t>
            </a:r>
          </a:p>
          <a:p>
            <a:pPr marL="166688" indent="-166688">
              <a:spcBef>
                <a:spcPts val="3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On-board device and driver ID authenticated at host system</a:t>
            </a:r>
          </a:p>
        </p:txBody>
      </p:sp>
      <p:sp>
        <p:nvSpPr>
          <p:cNvPr id="6" name="Slide Number Placeholder 5"/>
          <p:cNvSpPr>
            <a:spLocks noGrp="1"/>
          </p:cNvSpPr>
          <p:nvPr>
            <p:ph type="sldNum" sz="quarter" idx="12"/>
          </p:nvPr>
        </p:nvSpPr>
        <p:spPr/>
        <p:txBody>
          <a:bodyPr/>
          <a:lstStyle/>
          <a:p>
            <a:fld id="{CB2AE447-467E-43D2-857E-76F10336A120}" type="slidenum">
              <a:rPr lang="en-US" smtClean="0"/>
              <a:pPr/>
              <a:t>11</a:t>
            </a:fld>
            <a:endParaRPr lang="en-US" dirty="0"/>
          </a:p>
        </p:txBody>
      </p:sp>
    </p:spTree>
    <p:extLst>
      <p:ext uri="{BB962C8B-B14F-4D97-AF65-F5344CB8AC3E}">
        <p14:creationId xmlns="" xmlns:p14="http://schemas.microsoft.com/office/powerpoint/2010/main" val="101116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7242048"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Vehicle system –</a:t>
            </a:r>
            <a:r>
              <a:rPr kumimoji="0" lang="en-US"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Issues</a:t>
            </a:r>
            <a:r>
              <a:rPr kumimoji="0" lang="en-US" sz="20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Mandated electronic logging systems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13" name="TextBox 12"/>
          <p:cNvSpPr txBox="1"/>
          <p:nvPr/>
        </p:nvSpPr>
        <p:spPr>
          <a:xfrm>
            <a:off x="228600" y="3048000"/>
            <a:ext cx="3733800" cy="2985433"/>
          </a:xfrm>
          <a:prstGeom prst="rect">
            <a:avLst/>
          </a:prstGeom>
          <a:noFill/>
        </p:spPr>
        <p:txBody>
          <a:bodyPr wrap="square" rtlCol="0">
            <a:spAutoFit/>
          </a:bodyPr>
          <a:lstStyle/>
          <a:p>
            <a:r>
              <a:rPr lang="en-US" sz="2000" b="1" i="1" dirty="0" smtClean="0">
                <a:solidFill>
                  <a:schemeClr val="bg2">
                    <a:lumMod val="50000"/>
                  </a:schemeClr>
                </a:solidFill>
                <a:latin typeface="Arial Unicode MS" pitchFamily="34" charset="-128"/>
                <a:ea typeface="Arial Unicode MS" pitchFamily="34" charset="-128"/>
                <a:cs typeface="Arial Unicode MS" pitchFamily="34" charset="-128"/>
              </a:rPr>
              <a:t>Security Controls:</a:t>
            </a:r>
            <a:br>
              <a:rPr lang="en-US" sz="2000" b="1" i="1" dirty="0" smtClean="0">
                <a:solidFill>
                  <a:schemeClr val="bg2">
                    <a:lumMod val="50000"/>
                  </a:schemeClr>
                </a:solidFill>
                <a:latin typeface="Arial Unicode MS" pitchFamily="34" charset="-128"/>
                <a:ea typeface="Arial Unicode MS" pitchFamily="34" charset="-128"/>
                <a:cs typeface="Arial Unicode MS" pitchFamily="34" charset="-128"/>
              </a:rPr>
            </a:br>
            <a:r>
              <a:rPr lang="en-US" sz="1600" b="1" i="1" dirty="0" smtClean="0">
                <a:solidFill>
                  <a:schemeClr val="bg2">
                    <a:lumMod val="50000"/>
                  </a:schemeClr>
                </a:solidFill>
                <a:latin typeface="Arial Unicode MS" pitchFamily="34" charset="-128"/>
                <a:ea typeface="Arial Unicode MS" pitchFamily="34" charset="-128"/>
                <a:cs typeface="Arial Unicode MS" pitchFamily="34" charset="-128"/>
              </a:rPr>
              <a:t>(requirements not specified</a:t>
            </a:r>
            <a:r>
              <a:rPr lang="en-US" sz="2000" b="1" i="1" dirty="0" smtClean="0">
                <a:solidFill>
                  <a:schemeClr val="bg2">
                    <a:lumMod val="50000"/>
                  </a:schemeClr>
                </a:solidFill>
                <a:latin typeface="Arial Unicode MS" pitchFamily="34" charset="-128"/>
                <a:ea typeface="Arial Unicode MS" pitchFamily="34" charset="-128"/>
                <a:cs typeface="Arial Unicode MS" pitchFamily="34" charset="-128"/>
              </a:rPr>
              <a:t>)</a:t>
            </a:r>
          </a:p>
          <a:p>
            <a:pPr marL="166688" indent="-166688">
              <a:spcBef>
                <a:spcPts val="4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System integrity verified with installation and data diagnostics</a:t>
            </a:r>
          </a:p>
          <a:p>
            <a:pPr marL="166688" indent="-166688">
              <a:spcBef>
                <a:spcPts val="4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Driver ID and vehicle device ID validated by support system</a:t>
            </a:r>
          </a:p>
          <a:p>
            <a:pPr marL="166688" indent="-166688">
              <a:spcBef>
                <a:spcPts val="4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Trusted uploads from support system to maintain current logs for drivers</a:t>
            </a:r>
          </a:p>
          <a:p>
            <a:pPr marL="166688" indent="-166688">
              <a:spcBef>
                <a:spcPts val="600"/>
              </a:spcBef>
              <a:buFont typeface="Arial" pitchFamily="34" charset="0"/>
              <a:buChar char="•"/>
            </a:pPr>
            <a:endParaRPr lang="en-US" sz="1600" dirty="0" smtClean="0">
              <a:latin typeface="Arial Unicode MS" pitchFamily="34" charset="-128"/>
              <a:ea typeface="Arial Unicode MS" pitchFamily="34" charset="-128"/>
              <a:cs typeface="Arial Unicode MS" pitchFamily="34" charset="-128"/>
            </a:endParaRPr>
          </a:p>
          <a:p>
            <a:pPr marL="166688" indent="-166688">
              <a:spcBef>
                <a:spcPts val="600"/>
              </a:spcBef>
              <a:buFont typeface="Arial" pitchFamily="34" charset="0"/>
              <a:buChar char="•"/>
            </a:pPr>
            <a:endParaRPr lang="en-US" sz="1600" dirty="0" smtClean="0">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4191000" y="1120200"/>
            <a:ext cx="3962400" cy="4770537"/>
          </a:xfrm>
          <a:prstGeom prst="rect">
            <a:avLst/>
          </a:prstGeom>
          <a:solidFill>
            <a:schemeClr val="bg2">
              <a:lumMod val="90000"/>
            </a:schemeClr>
          </a:solidFill>
        </p:spPr>
        <p:txBody>
          <a:bodyPr wrap="square" rtlCol="0">
            <a:spAutoFit/>
          </a:bodyPr>
          <a:lstStyle/>
          <a:p>
            <a:pPr marL="166688" indent="-166688">
              <a:spcBef>
                <a:spcPts val="600"/>
              </a:spcBef>
            </a:pPr>
            <a:r>
              <a:rPr lang="en-US" sz="2000" b="1" i="1" dirty="0" smtClean="0">
                <a:solidFill>
                  <a:schemeClr val="bg2">
                    <a:lumMod val="50000"/>
                  </a:schemeClr>
                </a:solidFill>
                <a:latin typeface="Arial Unicode MS" pitchFamily="34" charset="-128"/>
                <a:ea typeface="Arial Unicode MS" pitchFamily="34" charset="-128"/>
                <a:cs typeface="Arial Unicode MS" pitchFamily="34" charset="-128"/>
              </a:rPr>
              <a:t>Certification:</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Hardware technology has many options subject to performance requirements</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Self-certification = no standard approach to testing</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Buyer beware without 3</a:t>
            </a:r>
            <a:r>
              <a:rPr lang="en-US" sz="1600" baseline="30000" dirty="0" smtClean="0">
                <a:latin typeface="Arial Unicode MS" pitchFamily="34" charset="-128"/>
                <a:ea typeface="Arial Unicode MS" pitchFamily="34" charset="-128"/>
                <a:cs typeface="Arial Unicode MS" pitchFamily="34" charset="-128"/>
              </a:rPr>
              <a:t>rd</a:t>
            </a:r>
            <a:r>
              <a:rPr lang="en-US" sz="1600" dirty="0" smtClean="0">
                <a:latin typeface="Arial Unicode MS" pitchFamily="34" charset="-128"/>
                <a:ea typeface="Arial Unicode MS" pitchFamily="34" charset="-128"/>
                <a:cs typeface="Arial Unicode MS" pitchFamily="34" charset="-128"/>
              </a:rPr>
              <a:t> party certification</a:t>
            </a:r>
          </a:p>
          <a:p>
            <a:pPr marL="166688" indent="-166688">
              <a:spcBef>
                <a:spcPts val="1200"/>
              </a:spcBef>
            </a:pPr>
            <a:r>
              <a:rPr lang="en-US" sz="2000" b="1" i="1" dirty="0" smtClean="0">
                <a:solidFill>
                  <a:schemeClr val="bg2">
                    <a:lumMod val="50000"/>
                  </a:schemeClr>
                </a:solidFill>
                <a:latin typeface="Arial Unicode MS" pitchFamily="34" charset="-128"/>
                <a:ea typeface="Arial Unicode MS" pitchFamily="34" charset="-128"/>
                <a:cs typeface="Arial Unicode MS" pitchFamily="34" charset="-128"/>
              </a:rPr>
              <a:t>Enforcement Interface:</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No standard formats to support manual roadside inspections </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Limited access to information about annotations, sensor failures, log data gaps/exceptions, and position details</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Data transfers via USB or Wi-Fi hotspots (802.11) are not necessarily to be trusted</a:t>
            </a:r>
          </a:p>
        </p:txBody>
      </p:sp>
      <p:pic>
        <p:nvPicPr>
          <p:cNvPr id="15" name="Picture 2" descr="recording device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1" y="1080977"/>
            <a:ext cx="3276600" cy="20432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CB2AE447-467E-43D2-857E-76F10336A120}"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Electronic HOS support systems</a:t>
            </a:r>
            <a:endParaRPr lang="en-US" dirty="0"/>
          </a:p>
        </p:txBody>
      </p:sp>
      <p:sp>
        <p:nvSpPr>
          <p:cNvPr id="4" name="Slide Number Placeholder 3"/>
          <p:cNvSpPr>
            <a:spLocks noGrp="1"/>
          </p:cNvSpPr>
          <p:nvPr>
            <p:ph type="sldNum" sz="quarter" idx="12"/>
          </p:nvPr>
        </p:nvSpPr>
        <p:spPr/>
        <p:txBody>
          <a:bodyPr/>
          <a:lstStyle/>
          <a:p>
            <a:fld id="{CB2AE447-467E-43D2-857E-76F10336A120}" type="slidenum">
              <a:rPr lang="en-US" smtClean="0"/>
              <a:pPr/>
              <a:t>13</a:t>
            </a:fld>
            <a:endParaRPr lang="en-US" dirty="0"/>
          </a:p>
        </p:txBody>
      </p:sp>
    </p:spTree>
    <p:extLst>
      <p:ext uri="{BB962C8B-B14F-4D97-AF65-F5344CB8AC3E}">
        <p14:creationId xmlns="" xmlns:p14="http://schemas.microsoft.com/office/powerpoint/2010/main" val="3173107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42048" cy="990600"/>
          </a:xfrm>
        </p:spPr>
        <p:txBody>
          <a:bodyPr/>
          <a:lstStyle/>
          <a:p>
            <a:r>
              <a:rPr lang="en-US" dirty="0" smtClean="0"/>
              <a:t>Support system overview</a:t>
            </a:r>
            <a:endParaRPr lang="en-US" dirty="0"/>
          </a:p>
        </p:txBody>
      </p:sp>
      <p:sp>
        <p:nvSpPr>
          <p:cNvPr id="11" name="TextBox 10"/>
          <p:cNvSpPr txBox="1"/>
          <p:nvPr/>
        </p:nvSpPr>
        <p:spPr>
          <a:xfrm>
            <a:off x="228600" y="3199180"/>
            <a:ext cx="3648075" cy="2785378"/>
          </a:xfrm>
          <a:prstGeom prst="rect">
            <a:avLst/>
          </a:prstGeom>
          <a:noFill/>
        </p:spPr>
        <p:txBody>
          <a:bodyPr wrap="square" rtlCol="0">
            <a:spAutoFit/>
          </a:bodyPr>
          <a:lstStyle/>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Security features of providers ensure data is secure and private</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Support system must not allow data alteration or deletion</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Web portal access and features provide compliance management and log data reviews</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Driver log archives available for inspection access with similar presentation to a paper log</a:t>
            </a:r>
            <a:endParaRPr lang="en-US" sz="1600" dirty="0">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4092358" y="1323231"/>
            <a:ext cx="4061042" cy="5001369"/>
          </a:xfrm>
          <a:prstGeom prst="rect">
            <a:avLst/>
          </a:prstGeom>
          <a:solidFill>
            <a:schemeClr val="bg2">
              <a:lumMod val="90000"/>
            </a:schemeClr>
          </a:solidFill>
        </p:spPr>
        <p:txBody>
          <a:bodyPr wrap="square" rtlCol="0">
            <a:spAutoFit/>
          </a:bodyPr>
          <a:lstStyle/>
          <a:p>
            <a:r>
              <a:rPr lang="en-US" sz="2000" i="1" dirty="0" smtClean="0">
                <a:solidFill>
                  <a:schemeClr val="accent1">
                    <a:lumMod val="75000"/>
                  </a:schemeClr>
                </a:solidFill>
                <a:latin typeface="Arial Unicode MS" pitchFamily="34" charset="-128"/>
                <a:ea typeface="Arial Unicode MS" pitchFamily="34" charset="-128"/>
                <a:cs typeface="Arial Unicode MS" pitchFamily="34" charset="-128"/>
              </a:rPr>
              <a:t>Support System Capabilities</a:t>
            </a:r>
          </a:p>
          <a:p>
            <a:pPr>
              <a:spcBef>
                <a:spcPts val="600"/>
              </a:spcBef>
            </a:pPr>
            <a:r>
              <a:rPr lang="en-US" dirty="0" smtClean="0">
                <a:latin typeface="Arial Unicode MS" pitchFamily="34" charset="-128"/>
                <a:ea typeface="Arial Unicode MS" pitchFamily="34" charset="-128"/>
                <a:cs typeface="Arial Unicode MS" pitchFamily="34" charset="-128"/>
              </a:rPr>
              <a:t>  395.15</a:t>
            </a:r>
          </a:p>
          <a:p>
            <a:pPr marL="171450" indent="-171450">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Logs submitted within 13 days</a:t>
            </a:r>
          </a:p>
          <a:p>
            <a:pPr marL="171450" indent="-171450">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Basic log data record content </a:t>
            </a:r>
          </a:p>
          <a:p>
            <a:pPr marL="171450" indent="-171450">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Log data retained for 6 months</a:t>
            </a:r>
          </a:p>
          <a:p>
            <a:pPr marL="171450" indent="-171450">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Archive in location separate from device</a:t>
            </a:r>
            <a:br>
              <a:rPr lang="en-US" sz="1600" dirty="0" smtClean="0">
                <a:latin typeface="Arial Unicode MS" pitchFamily="34" charset="-128"/>
                <a:ea typeface="Arial Unicode MS" pitchFamily="34" charset="-128"/>
                <a:cs typeface="Arial Unicode MS" pitchFamily="34" charset="-128"/>
              </a:rPr>
            </a:br>
            <a:endParaRPr lang="en-US" sz="1400" dirty="0" smtClean="0">
              <a:latin typeface="Arial Unicode MS" pitchFamily="34" charset="-128"/>
              <a:ea typeface="Arial Unicode MS" pitchFamily="34" charset="-128"/>
              <a:cs typeface="Arial Unicode MS" pitchFamily="34" charset="-128"/>
            </a:endParaRPr>
          </a:p>
          <a:p>
            <a:pPr marL="166688" indent="-166688"/>
            <a:r>
              <a:rPr lang="en-US" sz="2000" i="1" dirty="0" smtClean="0">
                <a:solidFill>
                  <a:schemeClr val="bg2">
                    <a:lumMod val="50000"/>
                  </a:schemeClr>
                </a:solidFill>
                <a:latin typeface="Arial Unicode MS" pitchFamily="34" charset="-128"/>
                <a:ea typeface="Arial Unicode MS" pitchFamily="34" charset="-128"/>
                <a:cs typeface="Arial Unicode MS" pitchFamily="34" charset="-128"/>
              </a:rPr>
              <a:t>Carrier </a:t>
            </a:r>
            <a:r>
              <a:rPr lang="en-US" sz="2000" i="1" dirty="0">
                <a:solidFill>
                  <a:schemeClr val="bg2">
                    <a:lumMod val="50000"/>
                  </a:schemeClr>
                </a:solidFill>
                <a:latin typeface="Arial Unicode MS" pitchFamily="34" charset="-128"/>
                <a:ea typeface="Arial Unicode MS" pitchFamily="34" charset="-128"/>
                <a:cs typeface="Arial Unicode MS" pitchFamily="34" charset="-128"/>
              </a:rPr>
              <a:t>D</a:t>
            </a:r>
            <a:r>
              <a:rPr lang="en-US" sz="2000" i="1" dirty="0" smtClean="0">
                <a:solidFill>
                  <a:schemeClr val="bg2">
                    <a:lumMod val="50000"/>
                  </a:schemeClr>
                </a:solidFill>
                <a:latin typeface="Arial Unicode MS" pitchFamily="34" charset="-128"/>
                <a:ea typeface="Arial Unicode MS" pitchFamily="34" charset="-128"/>
                <a:cs typeface="Arial Unicode MS" pitchFamily="34" charset="-128"/>
              </a:rPr>
              <a:t>riven Enhancements</a:t>
            </a:r>
          </a:p>
          <a:p>
            <a:pPr marL="111125" indent="-111125">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Logs submitted near real-time</a:t>
            </a:r>
          </a:p>
          <a:p>
            <a:pPr marL="111125" indent="-111125">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Log archive with structured data records</a:t>
            </a:r>
          </a:p>
          <a:p>
            <a:pPr marL="111125" indent="-111125">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Archive in cloud services model with access controls by service provider</a:t>
            </a:r>
          </a:p>
          <a:p>
            <a:pPr marL="111125" indent="-111125">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Annotation features with audit trail and update to on-board unit</a:t>
            </a:r>
          </a:p>
          <a:p>
            <a:pPr marL="111125" indent="-111125">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HOS displays/alerts </a:t>
            </a:r>
          </a:p>
          <a:p>
            <a:pPr marL="111125" indent="-111125">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Web portal for driver access functions</a:t>
            </a:r>
          </a:p>
        </p:txBody>
      </p:sp>
      <p:pic>
        <p:nvPicPr>
          <p:cNvPr id="3075" name="Picture 3" descr="recording device flow transmission Im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838200"/>
            <a:ext cx="3851883" cy="22550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CB2AE447-467E-43D2-857E-76F10336A120}" type="slidenum">
              <a:rPr lang="en-US" smtClean="0"/>
              <a:pPr/>
              <a:t>14</a:t>
            </a:fld>
            <a:endParaRPr lang="en-US" dirty="0"/>
          </a:p>
        </p:txBody>
      </p:sp>
    </p:spTree>
    <p:extLst>
      <p:ext uri="{BB962C8B-B14F-4D97-AF65-F5344CB8AC3E}">
        <p14:creationId xmlns="" xmlns:p14="http://schemas.microsoft.com/office/powerpoint/2010/main" val="137793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recording device flow transmission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914400"/>
            <a:ext cx="3851883" cy="22550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76200"/>
            <a:ext cx="7242048"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Support system –</a:t>
            </a:r>
            <a:r>
              <a:rPr kumimoji="0" lang="en-US"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Issues</a:t>
            </a:r>
            <a:r>
              <a:rPr kumimoji="0" lang="en-US" sz="20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Mandated electronic logging systems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13" name="TextBox 12"/>
          <p:cNvSpPr txBox="1"/>
          <p:nvPr/>
        </p:nvSpPr>
        <p:spPr>
          <a:xfrm>
            <a:off x="228600" y="2667000"/>
            <a:ext cx="3648075" cy="4124206"/>
          </a:xfrm>
          <a:prstGeom prst="rect">
            <a:avLst/>
          </a:prstGeom>
          <a:noFill/>
        </p:spPr>
        <p:txBody>
          <a:bodyPr wrap="square" rtlCol="0">
            <a:spAutoFit/>
          </a:bodyPr>
          <a:lstStyle/>
          <a:p>
            <a:pPr marL="166688" indent="-166688">
              <a:spcBef>
                <a:spcPts val="600"/>
              </a:spcBef>
            </a:pPr>
            <a:r>
              <a:rPr lang="en-US" sz="2000" b="1" i="1" dirty="0" smtClean="0">
                <a:solidFill>
                  <a:schemeClr val="bg2">
                    <a:lumMod val="50000"/>
                  </a:schemeClr>
                </a:solidFill>
                <a:latin typeface="Arial Unicode MS" pitchFamily="34" charset="-128"/>
                <a:ea typeface="Arial Unicode MS" pitchFamily="34" charset="-128"/>
                <a:cs typeface="Arial Unicode MS" pitchFamily="34" charset="-128"/>
              </a:rPr>
              <a:t>Security Controls:</a:t>
            </a:r>
          </a:p>
          <a:p>
            <a:pPr marL="166688" indent="-166688"/>
            <a:r>
              <a:rPr lang="en-US" sz="1600" b="1" i="1" dirty="0" smtClean="0">
                <a:solidFill>
                  <a:schemeClr val="bg2">
                    <a:lumMod val="50000"/>
                  </a:schemeClr>
                </a:solidFill>
                <a:latin typeface="Arial Unicode MS" pitchFamily="34" charset="-128"/>
                <a:ea typeface="Arial Unicode MS" pitchFamily="34" charset="-128"/>
                <a:cs typeface="Arial Unicode MS" pitchFamily="34" charset="-128"/>
              </a:rPr>
              <a:t>(requirements not specified</a:t>
            </a:r>
            <a:r>
              <a:rPr lang="en-US" sz="2000" b="1" i="1" dirty="0" smtClean="0">
                <a:solidFill>
                  <a:schemeClr val="bg2">
                    <a:lumMod val="50000"/>
                  </a:schemeClr>
                </a:solidFill>
                <a:latin typeface="Arial Unicode MS" pitchFamily="34" charset="-128"/>
                <a:ea typeface="Arial Unicode MS" pitchFamily="34" charset="-128"/>
                <a:cs typeface="Arial Unicode MS" pitchFamily="34" charset="-128"/>
              </a:rPr>
              <a:t>)</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Trusted data transfers between vehicle system and support system via wireless networks</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Support system access controls for log reviews and corrections</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Support system access controls for controlled issuance of driver IDs</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Technical access controls to prevent manipulation of log archives</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Update of vehicle system software in trusted manner</a:t>
            </a:r>
          </a:p>
          <a:p>
            <a:pPr marL="166688" indent="-166688">
              <a:spcBef>
                <a:spcPts val="600"/>
              </a:spcBef>
              <a:buFont typeface="Arial" pitchFamily="34" charset="0"/>
              <a:buChar char="•"/>
            </a:pPr>
            <a:endParaRPr lang="en-US" sz="1600" dirty="0">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4169391" y="1455761"/>
            <a:ext cx="3984009" cy="4770537"/>
          </a:xfrm>
          <a:prstGeom prst="rect">
            <a:avLst/>
          </a:prstGeom>
          <a:solidFill>
            <a:schemeClr val="bg2">
              <a:lumMod val="90000"/>
            </a:schemeClr>
          </a:solidFill>
        </p:spPr>
        <p:txBody>
          <a:bodyPr wrap="square" rtlCol="0">
            <a:spAutoFit/>
          </a:bodyPr>
          <a:lstStyle/>
          <a:p>
            <a:pPr marL="166688" indent="-166688">
              <a:spcBef>
                <a:spcPts val="600"/>
              </a:spcBef>
            </a:pPr>
            <a:r>
              <a:rPr lang="en-US" sz="2000" b="1" i="1" dirty="0" smtClean="0">
                <a:solidFill>
                  <a:schemeClr val="bg2">
                    <a:lumMod val="50000"/>
                  </a:schemeClr>
                </a:solidFill>
                <a:latin typeface="Arial Unicode MS" pitchFamily="34" charset="-128"/>
                <a:ea typeface="Arial Unicode MS" pitchFamily="34" charset="-128"/>
                <a:cs typeface="Arial Unicode MS" pitchFamily="34" charset="-128"/>
              </a:rPr>
              <a:t>Certification:</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Support system often has many features beyond what is required in the rule</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Certification complexity of large scale systems</a:t>
            </a:r>
          </a:p>
          <a:p>
            <a:pPr marL="166688" indent="-166688">
              <a:spcBef>
                <a:spcPts val="1200"/>
              </a:spcBef>
            </a:pPr>
            <a:r>
              <a:rPr lang="en-US" sz="2000" b="1" i="1" dirty="0" smtClean="0">
                <a:solidFill>
                  <a:schemeClr val="bg2">
                    <a:lumMod val="50000"/>
                  </a:schemeClr>
                </a:solidFill>
                <a:latin typeface="Arial Unicode MS" pitchFamily="34" charset="-128"/>
                <a:ea typeface="Arial Unicode MS" pitchFamily="34" charset="-128"/>
                <a:cs typeface="Arial Unicode MS" pitchFamily="34" charset="-128"/>
              </a:rPr>
              <a:t>Enforcement Interface:</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Incomplete specifications for data formatting and transfer protocols</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Data transfers via USB or CD-ROM for investigations are not necessarily to be trusted</a:t>
            </a:r>
          </a:p>
          <a:p>
            <a:pPr marL="166688" indent="-166688">
              <a:spcBef>
                <a:spcPts val="600"/>
              </a:spcBef>
              <a:buFont typeface="Arial" pitchFamily="34" charset="0"/>
              <a:buChar char="•"/>
            </a:pPr>
            <a:r>
              <a:rPr lang="en-US" sz="1600" dirty="0" smtClean="0">
                <a:latin typeface="Arial Unicode MS" pitchFamily="34" charset="-128"/>
                <a:ea typeface="Arial Unicode MS" pitchFamily="34" charset="-128"/>
                <a:cs typeface="Arial Unicode MS" pitchFamily="34" charset="-128"/>
              </a:rPr>
              <a:t>Data transfers from support system via web services have not been identified for use with investigations</a:t>
            </a:r>
          </a:p>
          <a:p>
            <a:pPr marL="166688" indent="-166688">
              <a:spcBef>
                <a:spcPts val="600"/>
              </a:spcBef>
              <a:buFont typeface="Arial" pitchFamily="34" charset="0"/>
              <a:buChar char="•"/>
            </a:pPr>
            <a:endParaRPr lang="en-US" sz="1600" dirty="0">
              <a:latin typeface="Arial Unicode MS" pitchFamily="34" charset="-128"/>
              <a:ea typeface="Arial Unicode MS" pitchFamily="34" charset="-128"/>
              <a:cs typeface="Arial Unicode MS" pitchFamily="34" charset="-128"/>
            </a:endParaRPr>
          </a:p>
        </p:txBody>
      </p:sp>
      <p:sp>
        <p:nvSpPr>
          <p:cNvPr id="6" name="Slide Number Placeholder 5"/>
          <p:cNvSpPr>
            <a:spLocks noGrp="1"/>
          </p:cNvSpPr>
          <p:nvPr>
            <p:ph type="sldNum" sz="quarter" idx="12"/>
          </p:nvPr>
        </p:nvSpPr>
        <p:spPr/>
        <p:txBody>
          <a:bodyPr/>
          <a:lstStyle/>
          <a:p>
            <a:fld id="{CB2AE447-467E-43D2-857E-76F10336A120}"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921752" cy="1143000"/>
          </a:xfrm>
        </p:spPr>
        <p:txBody>
          <a:bodyPr>
            <a:noAutofit/>
          </a:bodyPr>
          <a:lstStyle/>
          <a:p>
            <a:r>
              <a:rPr lang="en-US" dirty="0" smtClean="0">
                <a:solidFill>
                  <a:schemeClr val="accent4">
                    <a:lumMod val="60000"/>
                    <a:lumOff val="40000"/>
                  </a:schemeClr>
                </a:solidFill>
              </a:rPr>
              <a:t>Electronic HOS Functionality </a:t>
            </a:r>
            <a:endParaRPr lang="en-US" dirty="0">
              <a:solidFill>
                <a:schemeClr val="accent4">
                  <a:lumMod val="60000"/>
                  <a:lumOff val="40000"/>
                </a:schemeClr>
              </a:solidFill>
            </a:endParaRPr>
          </a:p>
        </p:txBody>
      </p:sp>
      <p:sp>
        <p:nvSpPr>
          <p:cNvPr id="3" name="Content Placeholder 2"/>
          <p:cNvSpPr>
            <a:spLocks noGrp="1"/>
          </p:cNvSpPr>
          <p:nvPr>
            <p:ph idx="1"/>
          </p:nvPr>
        </p:nvSpPr>
        <p:spPr>
          <a:xfrm>
            <a:off x="304800" y="1676400"/>
            <a:ext cx="7391400" cy="4724400"/>
          </a:xfrm>
        </p:spPr>
        <p:txBody>
          <a:bodyPr>
            <a:normAutofit/>
          </a:bodyPr>
          <a:lstStyle/>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Logs are typically synchronized with support system in near real time:</a:t>
            </a:r>
          </a:p>
          <a:p>
            <a:pPr lvl="1">
              <a:spcBef>
                <a:spcPts val="1200"/>
              </a:spcBef>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There can be an combination of the following: at each time of duty status change, end of day and/or beginning of day  </a:t>
            </a:r>
          </a:p>
          <a:p>
            <a:pPr lvl="1">
              <a:spcBef>
                <a:spcPts val="1200"/>
              </a:spcBef>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Ensures carrier management reviews and log corrections are updated timely in 7 &amp; 8 day logs</a:t>
            </a:r>
          </a:p>
          <a:p>
            <a:pPr lvl="1">
              <a:spcBef>
                <a:spcPts val="1200"/>
              </a:spcBef>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Affords slip seat operations or shift operations to have up to date logs without paper for each driver</a:t>
            </a:r>
          </a:p>
          <a:p>
            <a:pPr lvl="1">
              <a:spcBef>
                <a:spcPts val="1200"/>
              </a:spcBef>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Logs automatically follow driver to different truck</a:t>
            </a:r>
          </a:p>
          <a:p>
            <a:pPr lvl="1">
              <a:buFont typeface="Arial" pitchFamily="34" charset="0"/>
              <a:buChar char="•"/>
            </a:pPr>
            <a:endParaRPr lang="en-US" sz="1800" dirty="0" smtClean="0">
              <a:latin typeface="Arial Unicode MS" pitchFamily="34" charset="-128"/>
              <a:ea typeface="Arial Unicode MS" pitchFamily="34" charset="-128"/>
              <a:cs typeface="Arial Unicode MS" pitchFamily="34" charset="-128"/>
            </a:endParaRPr>
          </a:p>
          <a:p>
            <a:pPr lvl="1">
              <a:buFont typeface="Arial" pitchFamily="34" charset="0"/>
              <a:buChar char="•"/>
            </a:pPr>
            <a:endParaRPr lang="en-US" sz="1800" dirty="0" smtClean="0">
              <a:latin typeface="Arial Unicode MS" pitchFamily="34" charset="-128"/>
              <a:ea typeface="Arial Unicode MS" pitchFamily="34" charset="-128"/>
              <a:cs typeface="Arial Unicode MS" pitchFamily="34" charset="-128"/>
            </a:endParaRPr>
          </a:p>
          <a:p>
            <a:pPr lvl="1">
              <a:buFont typeface="Arial" pitchFamily="34" charset="0"/>
              <a:buChar char="•"/>
            </a:pPr>
            <a:endParaRPr lang="en-US" sz="1800"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CB2AE447-467E-43D2-857E-76F10336A120}" type="slidenum">
              <a:rPr lang="en-US" smtClean="0"/>
              <a:pPr/>
              <a:t>16</a:t>
            </a:fld>
            <a:endParaRPr lang="en-US" dirty="0"/>
          </a:p>
        </p:txBody>
      </p:sp>
    </p:spTree>
    <p:extLst>
      <p:ext uri="{BB962C8B-B14F-4D97-AF65-F5344CB8AC3E}">
        <p14:creationId xmlns="" xmlns:p14="http://schemas.microsoft.com/office/powerpoint/2010/main" val="3315847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basic options</a:t>
            </a:r>
            <a:endParaRPr lang="en-US" dirty="0"/>
          </a:p>
        </p:txBody>
      </p:sp>
      <p:sp>
        <p:nvSpPr>
          <p:cNvPr id="4" name="Slide Number Placeholder 3"/>
          <p:cNvSpPr>
            <a:spLocks noGrp="1"/>
          </p:cNvSpPr>
          <p:nvPr>
            <p:ph type="sldNum" sz="quarter" idx="12"/>
          </p:nvPr>
        </p:nvSpPr>
        <p:spPr/>
        <p:txBody>
          <a:bodyPr/>
          <a:lstStyle/>
          <a:p>
            <a:fld id="{CB2AE447-467E-43D2-857E-76F10336A120}" type="slidenum">
              <a:rPr lang="en-US" smtClean="0"/>
              <a:pPr/>
              <a:t>17</a:t>
            </a:fld>
            <a:endParaRPr lang="en-US" dirty="0"/>
          </a:p>
        </p:txBody>
      </p:sp>
    </p:spTree>
    <p:extLst>
      <p:ext uri="{BB962C8B-B14F-4D97-AF65-F5344CB8AC3E}">
        <p14:creationId xmlns="" xmlns:p14="http://schemas.microsoft.com/office/powerpoint/2010/main" val="1519474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242048" cy="1143000"/>
          </a:xfrm>
        </p:spPr>
        <p:txBody>
          <a:bodyPr/>
          <a:lstStyle/>
          <a:p>
            <a:r>
              <a:rPr lang="en-US" dirty="0" smtClean="0"/>
              <a:t>Primary systems design</a:t>
            </a:r>
            <a:endParaRPr lang="en-US" dirty="0"/>
          </a:p>
        </p:txBody>
      </p:sp>
      <p:sp>
        <p:nvSpPr>
          <p:cNvPr id="7" name="Content Placeholder 6"/>
          <p:cNvSpPr>
            <a:spLocks noGrp="1"/>
          </p:cNvSpPr>
          <p:nvPr>
            <p:ph sz="half" idx="1"/>
          </p:nvPr>
        </p:nvSpPr>
        <p:spPr>
          <a:xfrm>
            <a:off x="304800" y="1600200"/>
            <a:ext cx="3672840" cy="4525963"/>
          </a:xfrm>
        </p:spPr>
        <p:txBody>
          <a:bodyPr>
            <a:normAutofit/>
          </a:bodyPr>
          <a:lstStyle/>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Common features:</a:t>
            </a:r>
          </a:p>
          <a:p>
            <a:pPr lvl="1">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Majority of devices today have wireless connectivity via cellular/satellite or both</a:t>
            </a:r>
          </a:p>
          <a:p>
            <a:pPr lvl="1">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Near real-time communication between carrier and driver</a:t>
            </a:r>
          </a:p>
          <a:p>
            <a:pPr lvl="1">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GPS, and automated locations for duty status change</a:t>
            </a:r>
          </a:p>
          <a:p>
            <a:pPr lvl="1">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Auto duty status change based on vehicle movement </a:t>
            </a:r>
            <a:endParaRPr lang="en-US" sz="1800" dirty="0">
              <a:solidFill>
                <a:schemeClr val="tx1"/>
              </a:solidFill>
              <a:latin typeface="Arial Unicode MS" pitchFamily="34" charset="-128"/>
              <a:ea typeface="Arial Unicode MS" pitchFamily="34" charset="-128"/>
              <a:cs typeface="Arial Unicode MS" pitchFamily="34" charset="-128"/>
            </a:endParaRPr>
          </a:p>
        </p:txBody>
      </p:sp>
      <p:sp>
        <p:nvSpPr>
          <p:cNvPr id="8" name="Content Placeholder 7"/>
          <p:cNvSpPr>
            <a:spLocks noGrp="1"/>
          </p:cNvSpPr>
          <p:nvPr>
            <p:ph sz="half" idx="2"/>
          </p:nvPr>
        </p:nvSpPr>
        <p:spPr>
          <a:xfrm>
            <a:off x="4178808" y="1600200"/>
            <a:ext cx="3822192" cy="5029200"/>
          </a:xfrm>
        </p:spPr>
        <p:txBody>
          <a:bodyPr>
            <a:normAutofit/>
          </a:bodyPr>
          <a:lstStyle/>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Basic Options:</a:t>
            </a:r>
          </a:p>
          <a:p>
            <a:pPr lvl="1">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Fleet management system – system mounted in vehicle</a:t>
            </a:r>
          </a:p>
          <a:p>
            <a:pPr lvl="1">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Handheld device and smart phone system – ECM interface box in vehicle but display units can operate outside vehicle </a:t>
            </a:r>
          </a:p>
          <a:p>
            <a:pPr lvl="1">
              <a:buFont typeface="Arial" pitchFamily="34" charset="0"/>
              <a:buChar char="•"/>
            </a:pPr>
            <a:r>
              <a:rPr lang="en-US" sz="1800" dirty="0" smtClean="0">
                <a:solidFill>
                  <a:schemeClr val="tx1"/>
                </a:solidFill>
                <a:latin typeface="Arial Unicode MS" pitchFamily="34" charset="-128"/>
                <a:ea typeface="Arial Unicode MS" pitchFamily="34" charset="-128"/>
                <a:cs typeface="Arial Unicode MS" pitchFamily="34" charset="-128"/>
              </a:rPr>
              <a:t>Devices that only do electronic driver logs – not really used today or not really compliant</a:t>
            </a:r>
          </a:p>
          <a:p>
            <a:pPr lvl="2">
              <a:buFont typeface="Arial" pitchFamily="34" charset="0"/>
              <a:buChar char="•"/>
            </a:pPr>
            <a:r>
              <a:rPr lang="en-US" sz="1400" dirty="0">
                <a:latin typeface="Arial Unicode MS" pitchFamily="34" charset="-128"/>
                <a:ea typeface="Arial Unicode MS" pitchFamily="34" charset="-128"/>
                <a:cs typeface="Arial Unicode MS" pitchFamily="34" charset="-128"/>
              </a:rPr>
              <a:t>Lap-top</a:t>
            </a:r>
          </a:p>
          <a:p>
            <a:pPr lvl="2">
              <a:buFont typeface="Arial" pitchFamily="34" charset="0"/>
              <a:buChar char="•"/>
            </a:pPr>
            <a:r>
              <a:rPr lang="en-US" sz="1400" dirty="0">
                <a:latin typeface="Arial Unicode MS" pitchFamily="34" charset="-128"/>
                <a:ea typeface="Arial Unicode MS" pitchFamily="34" charset="-128"/>
                <a:cs typeface="Arial Unicode MS" pitchFamily="34" charset="-128"/>
              </a:rPr>
              <a:t>Tachograph</a:t>
            </a:r>
          </a:p>
          <a:p>
            <a:pPr lvl="2">
              <a:buFont typeface="Arial" pitchFamily="34" charset="0"/>
              <a:buChar char="•"/>
            </a:pPr>
            <a:r>
              <a:rPr lang="en-US" sz="1400" dirty="0">
                <a:latin typeface="Arial Unicode MS" pitchFamily="34" charset="-128"/>
                <a:ea typeface="Arial Unicode MS" pitchFamily="34" charset="-128"/>
                <a:cs typeface="Arial Unicode MS" pitchFamily="34" charset="-128"/>
              </a:rPr>
              <a:t>Smart Phone </a:t>
            </a:r>
            <a:r>
              <a:rPr lang="en-US" sz="1400" dirty="0" smtClean="0">
                <a:latin typeface="Arial Unicode MS" pitchFamily="34" charset="-128"/>
                <a:ea typeface="Arial Unicode MS" pitchFamily="34" charset="-128"/>
                <a:cs typeface="Arial Unicode MS" pitchFamily="34" charset="-128"/>
              </a:rPr>
              <a:t>(395.8 </a:t>
            </a:r>
            <a:r>
              <a:rPr lang="en-US" sz="1400" dirty="0">
                <a:latin typeface="Arial Unicode MS" pitchFamily="34" charset="-128"/>
                <a:ea typeface="Arial Unicode MS" pitchFamily="34" charset="-128"/>
                <a:cs typeface="Arial Unicode MS" pitchFamily="34" charset="-128"/>
              </a:rPr>
              <a:t>app)</a:t>
            </a:r>
          </a:p>
          <a:p>
            <a:pPr lvl="2">
              <a:buFont typeface="Arial" pitchFamily="34" charset="0"/>
              <a:buChar char="•"/>
            </a:pPr>
            <a:r>
              <a:rPr lang="en-US" sz="1400" dirty="0">
                <a:latin typeface="Arial Unicode MS" pitchFamily="34" charset="-128"/>
                <a:ea typeface="Arial Unicode MS" pitchFamily="34" charset="-128"/>
                <a:cs typeface="Arial Unicode MS" pitchFamily="34" charset="-128"/>
              </a:rPr>
              <a:t>Etc.</a:t>
            </a:r>
          </a:p>
          <a:p>
            <a:pPr lvl="2">
              <a:buFont typeface="Arial" pitchFamily="34" charset="0"/>
              <a:buChar char="•"/>
            </a:pPr>
            <a:endParaRPr lang="en-US" sz="1400" dirty="0" smtClean="0">
              <a:solidFill>
                <a:schemeClr val="tx1"/>
              </a:solidFill>
              <a:latin typeface="Arial Unicode MS" pitchFamily="34" charset="-128"/>
              <a:ea typeface="Arial Unicode MS" pitchFamily="34" charset="-128"/>
              <a:cs typeface="Arial Unicode MS" pitchFamily="34" charset="-128"/>
            </a:endParaRPr>
          </a:p>
          <a:p>
            <a:pPr>
              <a:buFont typeface="Arial" pitchFamily="34" charset="0"/>
              <a:buChar char="•"/>
            </a:pPr>
            <a:endParaRPr lang="en-US" sz="2000" dirty="0">
              <a:latin typeface="Arial Unicode MS" pitchFamily="34" charset="-128"/>
              <a:ea typeface="Arial Unicode MS" pitchFamily="34" charset="-128"/>
              <a:cs typeface="Arial Unicode MS" pitchFamily="34" charset="-128"/>
            </a:endParaRPr>
          </a:p>
        </p:txBody>
      </p:sp>
      <p:sp>
        <p:nvSpPr>
          <p:cNvPr id="5" name="Slide Number Placeholder 4"/>
          <p:cNvSpPr>
            <a:spLocks noGrp="1"/>
          </p:cNvSpPr>
          <p:nvPr>
            <p:ph type="sldNum" sz="quarter" idx="12"/>
          </p:nvPr>
        </p:nvSpPr>
        <p:spPr/>
        <p:txBody>
          <a:bodyPr/>
          <a:lstStyle/>
          <a:p>
            <a:fld id="{CB2AE447-467E-43D2-857E-76F10336A120}" type="slidenum">
              <a:rPr lang="en-US" smtClean="0"/>
              <a:pPr/>
              <a:t>18</a:t>
            </a:fld>
            <a:endParaRPr lang="en-US" dirty="0"/>
          </a:p>
        </p:txBody>
      </p:sp>
    </p:spTree>
    <p:extLst>
      <p:ext uri="{BB962C8B-B14F-4D97-AF65-F5344CB8AC3E}">
        <p14:creationId xmlns="" xmlns:p14="http://schemas.microsoft.com/office/powerpoint/2010/main" val="1024022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239000" cy="1143000"/>
          </a:xfrm>
        </p:spPr>
        <p:txBody>
          <a:bodyPr/>
          <a:lstStyle/>
          <a:p>
            <a:r>
              <a:rPr lang="en-US" dirty="0" smtClean="0"/>
              <a:t>Fleet management system</a:t>
            </a:r>
            <a:endParaRPr lang="en-US" dirty="0"/>
          </a:p>
        </p:txBody>
      </p:sp>
      <p:sp>
        <p:nvSpPr>
          <p:cNvPr id="5" name="TextBox 4"/>
          <p:cNvSpPr txBox="1"/>
          <p:nvPr/>
        </p:nvSpPr>
        <p:spPr>
          <a:xfrm>
            <a:off x="2438400" y="1524000"/>
            <a:ext cx="2762820" cy="4278094"/>
          </a:xfrm>
          <a:prstGeom prst="rect">
            <a:avLst/>
          </a:prstGeom>
          <a:noFill/>
        </p:spPr>
        <p:txBody>
          <a:bodyPr wrap="square" rtlCol="0">
            <a:spAutoFit/>
          </a:bodyPr>
          <a:lstStyle/>
          <a:p>
            <a:pPr marL="166688" indent="-166688"/>
            <a:r>
              <a:rPr lang="en-US" sz="1700" b="1" dirty="0" smtClean="0">
                <a:latin typeface="Arial Unicode MS" pitchFamily="34" charset="-128"/>
                <a:ea typeface="Arial Unicode MS" pitchFamily="34" charset="-128"/>
                <a:cs typeface="Arial Unicode MS" pitchFamily="34" charset="-128"/>
              </a:rPr>
              <a:t>System features:</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Electronic HOS is an application</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Turnkey system approach for hardware/services</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Telematics services</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Integrated GPS tracking</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Integrated vehicle data monitoring services</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Log archive services</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Carrier portal for  records and compliance mgmt</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Other applications and services also available</a:t>
            </a:r>
          </a:p>
        </p:txBody>
      </p:sp>
      <p:sp>
        <p:nvSpPr>
          <p:cNvPr id="7" name="TextBox 6"/>
          <p:cNvSpPr txBox="1"/>
          <p:nvPr/>
        </p:nvSpPr>
        <p:spPr>
          <a:xfrm>
            <a:off x="5201220" y="1524000"/>
            <a:ext cx="2799780" cy="5847755"/>
          </a:xfrm>
          <a:prstGeom prst="rect">
            <a:avLst/>
          </a:prstGeom>
          <a:noFill/>
        </p:spPr>
        <p:txBody>
          <a:bodyPr wrap="square" rtlCol="0">
            <a:spAutoFit/>
          </a:bodyPr>
          <a:lstStyle/>
          <a:p>
            <a:pPr marL="166688" indent="-166688"/>
            <a:r>
              <a:rPr lang="en-US" sz="1700" b="1" dirty="0" smtClean="0">
                <a:latin typeface="Arial Unicode MS" pitchFamily="34" charset="-128"/>
                <a:ea typeface="Arial Unicode MS" pitchFamily="34" charset="-128"/>
                <a:cs typeface="Arial Unicode MS" pitchFamily="34" charset="-128"/>
              </a:rPr>
              <a:t>Security:</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Requires driver login</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Software updates controlled by provider, and only given by support tech, or OTA, (Over the Air) service</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Data access only through the HOS application</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Data auto archived</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Secure Web-based access to correct or edit logs</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Secure driver Web access for logs review and entry of non-driving events</a:t>
            </a:r>
          </a:p>
          <a:p>
            <a:pPr marL="166688" indent="-166688">
              <a:buFont typeface="Arial" pitchFamily="34" charset="0"/>
              <a:buChar char="•"/>
            </a:pPr>
            <a:r>
              <a:rPr lang="en-US" sz="1700" dirty="0" smtClean="0">
                <a:latin typeface="Arial Unicode MS" pitchFamily="34" charset="-128"/>
                <a:ea typeface="Arial Unicode MS" pitchFamily="34" charset="-128"/>
                <a:cs typeface="Arial Unicode MS" pitchFamily="34" charset="-128"/>
              </a:rPr>
              <a:t>Secure auto data sync with host system and device</a:t>
            </a:r>
          </a:p>
          <a:p>
            <a:pPr marL="166688" indent="-166688">
              <a:buFont typeface="Arial" pitchFamily="34" charset="0"/>
              <a:buChar char="•"/>
            </a:pPr>
            <a:endParaRPr lang="en-US" sz="1700" dirty="0" smtClean="0">
              <a:latin typeface="Arial Unicode MS" pitchFamily="34" charset="-128"/>
              <a:ea typeface="Arial Unicode MS" pitchFamily="34" charset="-128"/>
              <a:cs typeface="Arial Unicode MS" pitchFamily="34" charset="-128"/>
            </a:endParaRPr>
          </a:p>
          <a:p>
            <a:pPr marL="166688" indent="-166688">
              <a:buFont typeface="Arial" pitchFamily="34" charset="0"/>
              <a:buChar char="•"/>
            </a:pPr>
            <a:endParaRPr lang="en-US" sz="1700" dirty="0" smtClean="0">
              <a:latin typeface="Arial Unicode MS" pitchFamily="34" charset="-128"/>
              <a:ea typeface="Arial Unicode MS" pitchFamily="34" charset="-128"/>
              <a:cs typeface="Arial Unicode MS" pitchFamily="34" charset="-128"/>
            </a:endParaRPr>
          </a:p>
        </p:txBody>
      </p:sp>
      <p:pic>
        <p:nvPicPr>
          <p:cNvPr id="6" name="Picture 3" descr="Qualcomm In Cab Image. PeopleNet BLU 2 Recording Device Imagee.  Qualcomm Screen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295400"/>
            <a:ext cx="2286000" cy="533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CB2AE447-467E-43D2-857E-76F10336A120}" type="slidenum">
              <a:rPr lang="en-US" smtClean="0"/>
              <a:pPr/>
              <a:t>19</a:t>
            </a:fld>
            <a:endParaRPr lang="en-US" dirty="0"/>
          </a:p>
        </p:txBody>
      </p:sp>
    </p:spTree>
    <p:extLst>
      <p:ext uri="{BB962C8B-B14F-4D97-AF65-F5344CB8AC3E}">
        <p14:creationId xmlns="" xmlns:p14="http://schemas.microsoft.com/office/powerpoint/2010/main" val="3268174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lstStyle/>
          <a:p>
            <a:r>
              <a:rPr lang="en-US" dirty="0" smtClean="0"/>
              <a:t>Disclaimers</a:t>
            </a:r>
            <a:endParaRPr lang="en-US" dirty="0"/>
          </a:p>
        </p:txBody>
      </p:sp>
      <p:sp>
        <p:nvSpPr>
          <p:cNvPr id="3" name="Content Placeholder 4"/>
          <p:cNvSpPr txBox="1">
            <a:spLocks/>
          </p:cNvSpPr>
          <p:nvPr/>
        </p:nvSpPr>
        <p:spPr>
          <a:xfrm>
            <a:off x="609600" y="1905000"/>
            <a:ext cx="6516688" cy="26670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4"/>
          <p:cNvSpPr txBox="1">
            <a:spLocks/>
          </p:cNvSpPr>
          <p:nvPr/>
        </p:nvSpPr>
        <p:spPr>
          <a:xfrm>
            <a:off x="533400" y="1371600"/>
            <a:ext cx="7467600" cy="4876800"/>
          </a:xfrm>
          <a:prstGeom prst="rect">
            <a:avLst/>
          </a:prstGeom>
        </p:spPr>
        <p:txBody>
          <a:bodyPr vert="horz">
            <a:normAutofit fontScale="92500" lnSpcReduction="20000"/>
          </a:bodyPr>
          <a:lstStyle/>
          <a:p>
            <a:pPr lvl="0">
              <a:spcBef>
                <a:spcPts val="600"/>
              </a:spcBef>
              <a:buClr>
                <a:schemeClr val="tx2"/>
              </a:buClr>
              <a:buSzPct val="73000"/>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content of this presentation reflects the experience and views of the individual preparers of this material</a:t>
            </a:r>
            <a:r>
              <a:rPr lang="en-US" sz="2400" dirty="0" smtClean="0"/>
              <a:t>. This presentation is intended to provide a basic level of understanding about </a:t>
            </a:r>
            <a:r>
              <a:rPr lang="en-US" sz="2400" dirty="0"/>
              <a:t>electronic </a:t>
            </a:r>
            <a:r>
              <a:rPr lang="en-US" sz="2400" dirty="0" smtClean="0"/>
              <a:t>HOS capabilities as are widely implemented in the US.  The materials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are not intended to provide any representations for products and services.  </a:t>
            </a:r>
            <a:r>
              <a:rPr lang="en-US" sz="2400" dirty="0" smtClean="0"/>
              <a:t>They also should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not be considered as a definitive reference of requirements and system performance capabilities.</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Federal Motor Carrier Safety Administration (FMCSA) does not endorse or recommend any specific products and services for electronic driver logs and related systems.  FMCSA is not responsible for the factual content of the presented materials, nor that the representation of device capabilities are consistent with regulations.</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CB2AE447-467E-43D2-857E-76F10336A12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239000" cy="1143000"/>
          </a:xfrm>
        </p:spPr>
        <p:txBody>
          <a:bodyPr>
            <a:normAutofit fontScale="90000"/>
          </a:bodyPr>
          <a:lstStyle/>
          <a:p>
            <a:r>
              <a:rPr lang="en-US" dirty="0"/>
              <a:t>Handheld Device </a:t>
            </a:r>
            <a:br>
              <a:rPr lang="en-US" dirty="0"/>
            </a:br>
            <a:r>
              <a:rPr lang="en-US" dirty="0"/>
              <a:t>&amp; Smart Phone Systems</a:t>
            </a:r>
          </a:p>
        </p:txBody>
      </p:sp>
      <p:sp>
        <p:nvSpPr>
          <p:cNvPr id="9" name="TextBox 8"/>
          <p:cNvSpPr txBox="1"/>
          <p:nvPr/>
        </p:nvSpPr>
        <p:spPr>
          <a:xfrm>
            <a:off x="2438400" y="1447800"/>
            <a:ext cx="2667000" cy="4016484"/>
          </a:xfrm>
          <a:prstGeom prst="rect">
            <a:avLst/>
          </a:prstGeom>
          <a:noFill/>
        </p:spPr>
        <p:txBody>
          <a:bodyPr wrap="square" rtlCol="0">
            <a:spAutoFit/>
          </a:bodyPr>
          <a:lstStyle/>
          <a:p>
            <a:pPr marL="166688" indent="-166688"/>
            <a:r>
              <a:rPr lang="en-US" sz="1700" b="1" dirty="0" smtClean="0"/>
              <a:t>System features:</a:t>
            </a:r>
          </a:p>
          <a:p>
            <a:pPr marL="166688" indent="-166688">
              <a:buFont typeface="Arial" pitchFamily="34" charset="0"/>
              <a:buChar char="•"/>
            </a:pPr>
            <a:r>
              <a:rPr lang="en-US" sz="1700" dirty="0"/>
              <a:t>Electronic HOS  </a:t>
            </a:r>
            <a:r>
              <a:rPr lang="en-US" sz="1700" dirty="0" smtClean="0"/>
              <a:t>is an application</a:t>
            </a:r>
          </a:p>
          <a:p>
            <a:pPr marL="166688" indent="-166688">
              <a:buFont typeface="Arial" pitchFamily="34" charset="0"/>
              <a:buChar char="•"/>
            </a:pPr>
            <a:r>
              <a:rPr lang="en-US" sz="1700" dirty="0" smtClean="0"/>
              <a:t>Device &amp; wireless services may be purchased separately</a:t>
            </a:r>
          </a:p>
          <a:p>
            <a:pPr marL="166688" indent="-166688">
              <a:buFont typeface="Arial" pitchFamily="34" charset="0"/>
              <a:buChar char="•"/>
            </a:pPr>
            <a:r>
              <a:rPr lang="en-US" sz="1700" dirty="0" smtClean="0"/>
              <a:t>Additional “black box” for vehicle interface</a:t>
            </a:r>
          </a:p>
          <a:p>
            <a:pPr marL="166688" indent="-166688">
              <a:buFont typeface="Arial" pitchFamily="34" charset="0"/>
              <a:buChar char="•"/>
            </a:pPr>
            <a:r>
              <a:rPr lang="en-US" sz="1700" dirty="0" smtClean="0"/>
              <a:t>Integrated GPS tracking</a:t>
            </a:r>
          </a:p>
          <a:p>
            <a:pPr marL="166688" indent="-166688">
              <a:buFont typeface="Arial" pitchFamily="34" charset="0"/>
              <a:buChar char="•"/>
            </a:pPr>
            <a:r>
              <a:rPr lang="en-US" sz="1700" dirty="0" smtClean="0"/>
              <a:t>Log archive services</a:t>
            </a:r>
          </a:p>
          <a:p>
            <a:pPr marL="166688" indent="-166688">
              <a:buFont typeface="Arial" pitchFamily="34" charset="0"/>
              <a:buChar char="•"/>
            </a:pPr>
            <a:r>
              <a:rPr lang="en-US" sz="1700" dirty="0" smtClean="0"/>
              <a:t>Carrier portal for records and compliance management</a:t>
            </a:r>
          </a:p>
          <a:p>
            <a:pPr marL="166688" indent="-166688">
              <a:buFont typeface="Arial" pitchFamily="34" charset="0"/>
              <a:buChar char="•"/>
            </a:pPr>
            <a:r>
              <a:rPr lang="en-US" sz="1700" dirty="0" smtClean="0"/>
              <a:t>Other applications and services also available</a:t>
            </a:r>
          </a:p>
        </p:txBody>
      </p:sp>
      <p:sp>
        <p:nvSpPr>
          <p:cNvPr id="11" name="TextBox 10"/>
          <p:cNvSpPr txBox="1"/>
          <p:nvPr/>
        </p:nvSpPr>
        <p:spPr>
          <a:xfrm>
            <a:off x="5181600" y="1447800"/>
            <a:ext cx="2819400" cy="5324535"/>
          </a:xfrm>
          <a:prstGeom prst="rect">
            <a:avLst/>
          </a:prstGeom>
          <a:noFill/>
        </p:spPr>
        <p:txBody>
          <a:bodyPr wrap="square" rtlCol="0">
            <a:spAutoFit/>
          </a:bodyPr>
          <a:lstStyle/>
          <a:p>
            <a:pPr marL="166688" indent="-166688"/>
            <a:r>
              <a:rPr lang="en-US" sz="1700" b="1" dirty="0" smtClean="0"/>
              <a:t>Security:</a:t>
            </a:r>
          </a:p>
          <a:p>
            <a:pPr marL="166688" indent="-166688">
              <a:buFont typeface="Arial" pitchFamily="34" charset="0"/>
              <a:buChar char="•"/>
            </a:pPr>
            <a:r>
              <a:rPr lang="en-US" sz="1700" dirty="0" smtClean="0"/>
              <a:t>Requires driver login</a:t>
            </a:r>
          </a:p>
          <a:p>
            <a:pPr marL="166688" indent="-166688">
              <a:buFont typeface="Arial" pitchFamily="34" charset="0"/>
              <a:buChar char="•"/>
            </a:pPr>
            <a:r>
              <a:rPr lang="en-US" sz="1700" dirty="0" smtClean="0"/>
              <a:t>System security features to manage unique </a:t>
            </a:r>
            <a:br>
              <a:rPr lang="en-US" sz="1700" dirty="0" smtClean="0"/>
            </a:br>
            <a:r>
              <a:rPr lang="en-US" sz="1700" dirty="0" smtClean="0"/>
              <a:t>driver ID. </a:t>
            </a:r>
          </a:p>
          <a:p>
            <a:pPr marL="166688" indent="-166688">
              <a:buFont typeface="Arial" pitchFamily="34" charset="0"/>
              <a:buChar char="•"/>
            </a:pPr>
            <a:r>
              <a:rPr lang="en-US" sz="1700" dirty="0" smtClean="0"/>
              <a:t>Software and update controlled by end user</a:t>
            </a:r>
          </a:p>
          <a:p>
            <a:pPr marL="166688" indent="-166688">
              <a:buFont typeface="Arial" pitchFamily="34" charset="0"/>
              <a:buChar char="•"/>
            </a:pPr>
            <a:r>
              <a:rPr lang="en-US" sz="1700" dirty="0" smtClean="0"/>
              <a:t>Proprietary data protection applied</a:t>
            </a:r>
          </a:p>
          <a:p>
            <a:pPr marL="166688" indent="-166688">
              <a:buFont typeface="Arial" pitchFamily="34" charset="0"/>
              <a:buChar char="•"/>
            </a:pPr>
            <a:r>
              <a:rPr lang="en-US" sz="1700" dirty="0" smtClean="0"/>
              <a:t>Data auto archived</a:t>
            </a:r>
          </a:p>
          <a:p>
            <a:pPr marL="166688" indent="-166688">
              <a:buFont typeface="Arial" pitchFamily="34" charset="0"/>
              <a:buChar char="•"/>
            </a:pPr>
            <a:r>
              <a:rPr lang="en-US" sz="1700" dirty="0" smtClean="0"/>
              <a:t>Secure Web-based access to correct or edit logs</a:t>
            </a:r>
          </a:p>
          <a:p>
            <a:pPr marL="166688" indent="-166688">
              <a:buFont typeface="Arial" pitchFamily="34" charset="0"/>
              <a:buChar char="•"/>
            </a:pPr>
            <a:r>
              <a:rPr lang="en-US" sz="1700" dirty="0" smtClean="0"/>
              <a:t>Secure driver Web access for logs review and entry of non-driving events</a:t>
            </a:r>
          </a:p>
          <a:p>
            <a:pPr marL="166688" indent="-166688">
              <a:buFont typeface="Arial" pitchFamily="34" charset="0"/>
              <a:buChar char="•"/>
            </a:pPr>
            <a:r>
              <a:rPr lang="en-US" sz="1700" dirty="0" smtClean="0"/>
              <a:t>Secure auto data sync with host system and device</a:t>
            </a:r>
          </a:p>
          <a:p>
            <a:endParaRPr lang="en-US" sz="1700" dirty="0" smtClean="0"/>
          </a:p>
          <a:p>
            <a:pPr marL="166688" indent="-166688">
              <a:buFont typeface="Arial" pitchFamily="34" charset="0"/>
              <a:buChar char="•"/>
            </a:pPr>
            <a:endParaRPr lang="en-US" sz="1700" dirty="0" smtClean="0"/>
          </a:p>
        </p:txBody>
      </p:sp>
      <p:pic>
        <p:nvPicPr>
          <p:cNvPr id="2050" name="Picture 2" descr="XATA Turnpike Handheld Im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382720"/>
            <a:ext cx="2286000" cy="5389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CB2AE447-467E-43D2-857E-76F10336A120}" type="slidenum">
              <a:rPr lang="en-US" smtClean="0"/>
              <a:pPr/>
              <a:t>20</a:t>
            </a:fld>
            <a:endParaRPr lang="en-US" dirty="0"/>
          </a:p>
        </p:txBody>
      </p:sp>
    </p:spTree>
    <p:extLst>
      <p:ext uri="{BB962C8B-B14F-4D97-AF65-F5344CB8AC3E}">
        <p14:creationId xmlns="" xmlns:p14="http://schemas.microsoft.com/office/powerpoint/2010/main" val="1990743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Driver Convenience</a:t>
            </a:r>
          </a:p>
        </p:txBody>
      </p:sp>
      <p:sp>
        <p:nvSpPr>
          <p:cNvPr id="4" name="Slide Number Placeholder 3"/>
          <p:cNvSpPr>
            <a:spLocks noGrp="1"/>
          </p:cNvSpPr>
          <p:nvPr>
            <p:ph type="sldNum" sz="quarter" idx="12"/>
          </p:nvPr>
        </p:nvSpPr>
        <p:spPr/>
        <p:txBody>
          <a:bodyPr/>
          <a:lstStyle/>
          <a:p>
            <a:fld id="{CB2AE447-467E-43D2-857E-76F10336A120}" type="slidenum">
              <a:rPr lang="en-US" smtClean="0"/>
              <a:pPr/>
              <a:t>21</a:t>
            </a:fld>
            <a:endParaRPr lang="en-US" dirty="0"/>
          </a:p>
        </p:txBody>
      </p:sp>
    </p:spTree>
    <p:extLst>
      <p:ext uri="{BB962C8B-B14F-4D97-AF65-F5344CB8AC3E}">
        <p14:creationId xmlns="" xmlns:p14="http://schemas.microsoft.com/office/powerpoint/2010/main" val="3177750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239000" cy="1143000"/>
          </a:xfrm>
        </p:spPr>
        <p:txBody>
          <a:bodyPr/>
          <a:lstStyle/>
          <a:p>
            <a:r>
              <a:rPr lang="en-US" dirty="0" smtClean="0"/>
              <a:t>Driver features</a:t>
            </a:r>
            <a:endParaRPr lang="en-US" dirty="0"/>
          </a:p>
        </p:txBody>
      </p:sp>
      <p:sp>
        <p:nvSpPr>
          <p:cNvPr id="5" name="Content Placeholder 4"/>
          <p:cNvSpPr>
            <a:spLocks noGrp="1"/>
          </p:cNvSpPr>
          <p:nvPr>
            <p:ph idx="1"/>
          </p:nvPr>
        </p:nvSpPr>
        <p:spPr>
          <a:xfrm>
            <a:off x="457200" y="1371600"/>
            <a:ext cx="7239000" cy="4846320"/>
          </a:xfrm>
        </p:spPr>
        <p:txBody>
          <a:bodyPr>
            <a:normAutofit/>
          </a:bodyPr>
          <a:lstStyle/>
          <a:p>
            <a:pPr>
              <a:buFont typeface="Arial" pitchFamily="34" charset="0"/>
              <a:buChar char="•"/>
            </a:pPr>
            <a:r>
              <a:rPr lang="en-US" dirty="0">
                <a:latin typeface="Arial Unicode MS" pitchFamily="34" charset="-128"/>
                <a:ea typeface="Arial Unicode MS" pitchFamily="34" charset="-128"/>
                <a:cs typeface="Arial Unicode MS" pitchFamily="34" charset="-128"/>
              </a:rPr>
              <a:t>Current HOS </a:t>
            </a:r>
            <a:r>
              <a:rPr lang="en-US" dirty="0" smtClean="0">
                <a:latin typeface="Arial Unicode MS" pitchFamily="34" charset="-128"/>
                <a:ea typeface="Arial Unicode MS" pitchFamily="34" charset="-128"/>
                <a:cs typeface="Arial Unicode MS" pitchFamily="34" charset="-128"/>
              </a:rPr>
              <a:t>available time</a:t>
            </a: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Proactive warnings when time in last hour</a:t>
            </a: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Enter/View/annotate duty status (no driving)</a:t>
            </a: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a:latin typeface="Arial Unicode MS" pitchFamily="34" charset="-128"/>
                <a:ea typeface="Arial Unicode MS" pitchFamily="34" charset="-128"/>
                <a:cs typeface="Arial Unicode MS" pitchFamily="34" charset="-128"/>
              </a:rPr>
              <a:t>Enter/Edit </a:t>
            </a:r>
            <a:r>
              <a:rPr lang="en-US" dirty="0" smtClean="0">
                <a:latin typeface="Arial Unicode MS" pitchFamily="34" charset="-128"/>
                <a:ea typeface="Arial Unicode MS" pitchFamily="34" charset="-128"/>
                <a:cs typeface="Arial Unicode MS" pitchFamily="34" charset="-128"/>
              </a:rPr>
              <a:t>load &amp; trailer data</a:t>
            </a: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a:latin typeface="Arial Unicode MS" pitchFamily="34" charset="-128"/>
                <a:ea typeface="Arial Unicode MS" pitchFamily="34" charset="-128"/>
                <a:cs typeface="Arial Unicode MS" pitchFamily="34" charset="-128"/>
              </a:rPr>
              <a:t>Display </a:t>
            </a:r>
            <a:r>
              <a:rPr lang="en-US" dirty="0" smtClean="0">
                <a:latin typeface="Arial Unicode MS" pitchFamily="34" charset="-128"/>
                <a:ea typeface="Arial Unicode MS" pitchFamily="34" charset="-128"/>
                <a:cs typeface="Arial Unicode MS" pitchFamily="34" charset="-128"/>
              </a:rPr>
              <a:t>summary</a:t>
            </a:r>
            <a:r>
              <a:rPr lang="en-US" dirty="0">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rPr>
              <a:t>graph </a:t>
            </a:r>
            <a:r>
              <a:rPr lang="en-US" dirty="0">
                <a:latin typeface="Arial Unicode MS" pitchFamily="34" charset="-128"/>
                <a:ea typeface="Arial Unicode MS" pitchFamily="34" charset="-128"/>
                <a:cs typeface="Arial Unicode MS" pitchFamily="34" charset="-128"/>
              </a:rPr>
              <a:t>and </a:t>
            </a:r>
            <a:r>
              <a:rPr lang="en-US" dirty="0" smtClean="0">
                <a:latin typeface="Arial Unicode MS" pitchFamily="34" charset="-128"/>
                <a:ea typeface="Arial Unicode MS" pitchFamily="34" charset="-128"/>
                <a:cs typeface="Arial Unicode MS" pitchFamily="34" charset="-128"/>
              </a:rPr>
              <a:t>detail views</a:t>
            </a: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a:latin typeface="Arial Unicode MS" pitchFamily="34" charset="-128"/>
                <a:ea typeface="Arial Unicode MS" pitchFamily="34" charset="-128"/>
                <a:cs typeface="Arial Unicode MS" pitchFamily="34" charset="-128"/>
              </a:rPr>
              <a:t>Display 24 </a:t>
            </a:r>
            <a:r>
              <a:rPr lang="en-US" dirty="0" smtClean="0">
                <a:latin typeface="Arial Unicode MS" pitchFamily="34" charset="-128"/>
                <a:ea typeface="Arial Unicode MS" pitchFamily="34" charset="-128"/>
                <a:cs typeface="Arial Unicode MS" pitchFamily="34" charset="-128"/>
              </a:rPr>
              <a:t>hour </a:t>
            </a:r>
            <a:r>
              <a:rPr lang="en-US" dirty="0">
                <a:latin typeface="Arial Unicode MS" pitchFamily="34" charset="-128"/>
                <a:ea typeface="Arial Unicode MS" pitchFamily="34" charset="-128"/>
                <a:cs typeface="Arial Unicode MS" pitchFamily="34" charset="-128"/>
              </a:rPr>
              <a:t>and </a:t>
            </a:r>
            <a:r>
              <a:rPr lang="en-US" dirty="0" smtClean="0">
                <a:latin typeface="Arial Unicode MS" pitchFamily="34" charset="-128"/>
                <a:ea typeface="Arial Unicode MS" pitchFamily="34" charset="-128"/>
                <a:cs typeface="Arial Unicode MS" pitchFamily="34" charset="-128"/>
              </a:rPr>
              <a:t>7 &amp; 8 day log views</a:t>
            </a: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a:latin typeface="Arial Unicode MS" pitchFamily="34" charset="-128"/>
                <a:ea typeface="Arial Unicode MS" pitchFamily="34" charset="-128"/>
                <a:cs typeface="Arial Unicode MS" pitchFamily="34" charset="-128"/>
              </a:rPr>
              <a:t>Review/Approve </a:t>
            </a:r>
            <a:r>
              <a:rPr lang="en-US" dirty="0" smtClean="0">
                <a:latin typeface="Arial Unicode MS" pitchFamily="34" charset="-128"/>
                <a:ea typeface="Arial Unicode MS" pitchFamily="34" charset="-128"/>
                <a:cs typeface="Arial Unicode MS" pitchFamily="34" charset="-128"/>
              </a:rPr>
              <a:t>logs</a:t>
            </a: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r>
              <a:rPr lang="en-US" dirty="0">
                <a:latin typeface="Arial Unicode MS" pitchFamily="34" charset="-128"/>
                <a:ea typeface="Arial Unicode MS" pitchFamily="34" charset="-128"/>
                <a:cs typeface="Arial Unicode MS" pitchFamily="34" charset="-128"/>
              </a:rPr>
              <a:t>Generate </a:t>
            </a:r>
            <a:r>
              <a:rPr lang="en-US" dirty="0" smtClean="0">
                <a:latin typeface="Arial Unicode MS" pitchFamily="34" charset="-128"/>
                <a:ea typeface="Arial Unicode MS" pitchFamily="34" charset="-128"/>
                <a:cs typeface="Arial Unicode MS" pitchFamily="34" charset="-128"/>
              </a:rPr>
              <a:t>log report/fax </a:t>
            </a:r>
            <a:r>
              <a:rPr lang="en-US" dirty="0">
                <a:latin typeface="Arial Unicode MS" pitchFamily="34" charset="-128"/>
                <a:ea typeface="Arial Unicode MS" pitchFamily="34" charset="-128"/>
                <a:cs typeface="Arial Unicode MS" pitchFamily="34" charset="-128"/>
              </a:rPr>
              <a:t>for </a:t>
            </a:r>
            <a:r>
              <a:rPr lang="en-US" dirty="0" smtClean="0">
                <a:latin typeface="Arial Unicode MS" pitchFamily="34" charset="-128"/>
                <a:ea typeface="Arial Unicode MS" pitchFamily="34" charset="-128"/>
                <a:cs typeface="Arial Unicode MS" pitchFamily="34" charset="-128"/>
              </a:rPr>
              <a:t>inspection </a:t>
            </a:r>
            <a:r>
              <a:rPr lang="en-US" sz="1400" dirty="0" smtClean="0">
                <a:latin typeface="Arial Unicode MS" pitchFamily="34" charset="-128"/>
                <a:ea typeface="Arial Unicode MS" pitchFamily="34" charset="-128"/>
                <a:cs typeface="Arial Unicode MS" pitchFamily="34" charset="-128"/>
              </a:rPr>
              <a:t>(if needed)</a:t>
            </a:r>
            <a:endParaRPr lang="en-US" sz="1200" dirty="0" smtClean="0">
              <a:latin typeface="Arial Unicode MS" pitchFamily="34" charset="-128"/>
              <a:ea typeface="Arial Unicode MS" pitchFamily="34" charset="-128"/>
              <a:cs typeface="Arial Unicode MS" pitchFamily="34" charset="-128"/>
            </a:endParaRP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Auto duty status change based on start and stop</a:t>
            </a:r>
            <a:endParaRPr lang="en-US" dirty="0">
              <a:latin typeface="Arial Unicode MS" pitchFamily="34" charset="-128"/>
              <a:ea typeface="Arial Unicode MS" pitchFamily="34" charset="-128"/>
              <a:cs typeface="Arial Unicode MS" pitchFamily="34" charset="-128"/>
            </a:endParaRPr>
          </a:p>
          <a:p>
            <a:pPr>
              <a:buFont typeface="Arial" pitchFamily="34" charset="0"/>
              <a:buChar char="•"/>
            </a:pPr>
            <a:endParaRPr lang="en-US" dirty="0">
              <a:latin typeface="Arial Unicode MS" pitchFamily="34" charset="-128"/>
              <a:ea typeface="Arial Unicode MS" pitchFamily="34" charset="-128"/>
              <a:cs typeface="Arial Unicode MS" pitchFamily="34" charset="-128"/>
            </a:endParaRPr>
          </a:p>
        </p:txBody>
      </p:sp>
      <p:pic>
        <p:nvPicPr>
          <p:cNvPr id="1026" name="Picture 2" descr="PeopleNet SafeMode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7000" y="762000"/>
            <a:ext cx="1450793" cy="87959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descr="Qualcomm Screen Im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0800" y="5715000"/>
            <a:ext cx="1450793" cy="87959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6397807" y="1641599"/>
            <a:ext cx="1603193" cy="253916"/>
          </a:xfrm>
          <a:prstGeom prst="rect">
            <a:avLst/>
          </a:prstGeom>
          <a:noFill/>
        </p:spPr>
        <p:txBody>
          <a:bodyPr wrap="square" rtlCol="0">
            <a:spAutoFit/>
          </a:bodyPr>
          <a:lstStyle/>
          <a:p>
            <a:pPr algn="ctr"/>
            <a:r>
              <a:rPr lang="en-US" sz="1050" b="1" dirty="0" smtClean="0">
                <a:solidFill>
                  <a:srgbClr val="002060"/>
                </a:solidFill>
                <a:latin typeface="Arial Unicode MS" pitchFamily="34" charset="-128"/>
                <a:ea typeface="Arial Unicode MS" pitchFamily="34" charset="-128"/>
                <a:cs typeface="Arial Unicode MS" pitchFamily="34" charset="-128"/>
              </a:rPr>
              <a:t>PeopleNet </a:t>
            </a:r>
            <a:r>
              <a:rPr lang="en-US" sz="1050" b="1" dirty="0" err="1" smtClean="0">
                <a:solidFill>
                  <a:srgbClr val="002060"/>
                </a:solidFill>
                <a:latin typeface="Arial Unicode MS" pitchFamily="34" charset="-128"/>
                <a:ea typeface="Arial Unicode MS" pitchFamily="34" charset="-128"/>
                <a:cs typeface="Arial Unicode MS" pitchFamily="34" charset="-128"/>
              </a:rPr>
              <a:t>SafeMode</a:t>
            </a:r>
            <a:endParaRPr lang="en-US" sz="1050" b="1" dirty="0">
              <a:solidFill>
                <a:srgbClr val="002060"/>
              </a:solidFill>
              <a:latin typeface="Arial Unicode MS" pitchFamily="34" charset="-128"/>
              <a:ea typeface="Arial Unicode MS" pitchFamily="34" charset="-128"/>
              <a:cs typeface="Arial Unicode MS" pitchFamily="34" charset="-128"/>
            </a:endParaRPr>
          </a:p>
        </p:txBody>
      </p:sp>
      <p:sp>
        <p:nvSpPr>
          <p:cNvPr id="7" name="TextBox 6"/>
          <p:cNvSpPr txBox="1"/>
          <p:nvPr/>
        </p:nvSpPr>
        <p:spPr>
          <a:xfrm>
            <a:off x="6321607" y="6588560"/>
            <a:ext cx="1603193" cy="253916"/>
          </a:xfrm>
          <a:prstGeom prst="rect">
            <a:avLst/>
          </a:prstGeom>
          <a:noFill/>
        </p:spPr>
        <p:txBody>
          <a:bodyPr wrap="square" rtlCol="0">
            <a:spAutoFit/>
          </a:bodyPr>
          <a:lstStyle/>
          <a:p>
            <a:pPr algn="ctr"/>
            <a:r>
              <a:rPr lang="en-US" sz="1050" b="1" dirty="0" smtClean="0">
                <a:solidFill>
                  <a:srgbClr val="002060"/>
                </a:solidFill>
                <a:latin typeface="Arial Unicode MS" pitchFamily="34" charset="-128"/>
                <a:ea typeface="Arial Unicode MS" pitchFamily="34" charset="-128"/>
                <a:cs typeface="Arial Unicode MS" pitchFamily="34" charset="-128"/>
              </a:rPr>
              <a:t>Qualcomm Screen</a:t>
            </a:r>
            <a:endParaRPr lang="en-US" sz="1050" b="1" dirty="0">
              <a:solidFill>
                <a:srgbClr val="002060"/>
              </a:solidFill>
              <a:latin typeface="Arial Unicode MS" pitchFamily="34" charset="-128"/>
              <a:ea typeface="Arial Unicode MS" pitchFamily="34" charset="-128"/>
              <a:cs typeface="Arial Unicode MS" pitchFamily="34" charset="-128"/>
            </a:endParaRPr>
          </a:p>
        </p:txBody>
      </p:sp>
      <p:sp>
        <p:nvSpPr>
          <p:cNvPr id="8" name="Slide Number Placeholder 7"/>
          <p:cNvSpPr>
            <a:spLocks noGrp="1"/>
          </p:cNvSpPr>
          <p:nvPr>
            <p:ph type="sldNum" sz="quarter" idx="12"/>
          </p:nvPr>
        </p:nvSpPr>
        <p:spPr/>
        <p:txBody>
          <a:bodyPr/>
          <a:lstStyle/>
          <a:p>
            <a:fld id="{CB2AE447-467E-43D2-857E-76F10336A120}" type="slidenum">
              <a:rPr lang="en-US" smtClean="0"/>
              <a:pPr/>
              <a:t>22</a:t>
            </a:fld>
            <a:endParaRPr lang="en-US" dirty="0"/>
          </a:p>
        </p:txBody>
      </p:sp>
    </p:spTree>
    <p:extLst>
      <p:ext uri="{BB962C8B-B14F-4D97-AF65-F5344CB8AC3E}">
        <p14:creationId xmlns="" xmlns:p14="http://schemas.microsoft.com/office/powerpoint/2010/main" val="2773626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Carrier </a:t>
            </a:r>
            <a:r>
              <a:rPr lang="en-US" dirty="0"/>
              <a:t>Convenience</a:t>
            </a:r>
          </a:p>
        </p:txBody>
      </p:sp>
      <p:sp>
        <p:nvSpPr>
          <p:cNvPr id="4" name="Slide Number Placeholder 3"/>
          <p:cNvSpPr>
            <a:spLocks noGrp="1"/>
          </p:cNvSpPr>
          <p:nvPr>
            <p:ph type="sldNum" sz="quarter" idx="12"/>
          </p:nvPr>
        </p:nvSpPr>
        <p:spPr/>
        <p:txBody>
          <a:bodyPr/>
          <a:lstStyle/>
          <a:p>
            <a:fld id="{CB2AE447-467E-43D2-857E-76F10336A120}" type="slidenum">
              <a:rPr lang="en-US" smtClean="0"/>
              <a:pPr/>
              <a:t>23</a:t>
            </a:fld>
            <a:endParaRPr lang="en-US" dirty="0"/>
          </a:p>
        </p:txBody>
      </p:sp>
    </p:spTree>
    <p:extLst>
      <p:ext uri="{BB962C8B-B14F-4D97-AF65-F5344CB8AC3E}">
        <p14:creationId xmlns="" xmlns:p14="http://schemas.microsoft.com/office/powerpoint/2010/main" val="3153463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239000" cy="1143000"/>
          </a:xfrm>
        </p:spPr>
        <p:txBody>
          <a:bodyPr/>
          <a:lstStyle/>
          <a:p>
            <a:r>
              <a:rPr lang="en-US" dirty="0" smtClean="0"/>
              <a:t>Carrier features</a:t>
            </a:r>
            <a:endParaRPr lang="en-US" dirty="0"/>
          </a:p>
        </p:txBody>
      </p:sp>
      <p:sp>
        <p:nvSpPr>
          <p:cNvPr id="5" name="Content Placeholder 4"/>
          <p:cNvSpPr>
            <a:spLocks noGrp="1"/>
          </p:cNvSpPr>
          <p:nvPr>
            <p:ph idx="1"/>
          </p:nvPr>
        </p:nvSpPr>
        <p:spPr>
          <a:xfrm>
            <a:off x="457200" y="1371600"/>
            <a:ext cx="7239000" cy="5181600"/>
          </a:xfrm>
        </p:spPr>
        <p:txBody>
          <a:bodyPr>
            <a:normAutofit fontScale="92500" lnSpcReduction="10000"/>
          </a:bodyPr>
          <a:lstStyle/>
          <a:p>
            <a:pPr>
              <a:spcBef>
                <a:spcPts val="300"/>
              </a:spcBef>
              <a:buFont typeface="Arial" pitchFamily="34" charset="0"/>
              <a:buChar char="•"/>
            </a:pPr>
            <a:r>
              <a:rPr lang="en-US" sz="2400" dirty="0">
                <a:latin typeface="Arial Unicode MS" pitchFamily="34" charset="-128"/>
                <a:ea typeface="Arial Unicode MS" pitchFamily="34" charset="-128"/>
                <a:cs typeface="Arial Unicode MS" pitchFamily="34" charset="-128"/>
              </a:rPr>
              <a:t>Current HOS </a:t>
            </a:r>
            <a:r>
              <a:rPr lang="en-US" sz="2400" dirty="0" smtClean="0">
                <a:latin typeface="Arial Unicode MS" pitchFamily="34" charset="-128"/>
                <a:ea typeface="Arial Unicode MS" pitchFamily="34" charset="-128"/>
                <a:cs typeface="Arial Unicode MS" pitchFamily="34" charset="-128"/>
              </a:rPr>
              <a:t>available </a:t>
            </a:r>
          </a:p>
          <a:p>
            <a:pPr lvl="1">
              <a:spcBef>
                <a:spcPts val="300"/>
              </a:spcBef>
              <a:buFont typeface="Arial" pitchFamily="34" charset="0"/>
              <a:buChar char="•"/>
            </a:pPr>
            <a:r>
              <a:rPr lang="en-US" dirty="0" smtClean="0">
                <a:solidFill>
                  <a:schemeClr val="tx1"/>
                </a:solidFill>
                <a:latin typeface="Arial Unicode MS" pitchFamily="34" charset="-128"/>
                <a:ea typeface="Arial Unicode MS" pitchFamily="34" charset="-128"/>
                <a:cs typeface="Arial Unicode MS" pitchFamily="34" charset="-128"/>
              </a:rPr>
              <a:t>Load planning</a:t>
            </a:r>
          </a:p>
          <a:p>
            <a:pPr lvl="1">
              <a:spcBef>
                <a:spcPts val="300"/>
              </a:spcBef>
              <a:buFont typeface="Arial" pitchFamily="34" charset="0"/>
              <a:buChar char="•"/>
            </a:pPr>
            <a:r>
              <a:rPr lang="en-US" dirty="0" smtClean="0">
                <a:solidFill>
                  <a:schemeClr val="tx1"/>
                </a:solidFill>
                <a:latin typeface="Arial Unicode MS" pitchFamily="34" charset="-128"/>
                <a:ea typeface="Arial Unicode MS" pitchFamily="34" charset="-128"/>
                <a:cs typeface="Arial Unicode MS" pitchFamily="34" charset="-128"/>
              </a:rPr>
              <a:t>HOS compliance</a:t>
            </a:r>
          </a:p>
          <a:p>
            <a:pPr>
              <a:spcBef>
                <a:spcPts val="300"/>
              </a:spcBef>
              <a:buFont typeface="Arial" pitchFamily="34" charset="0"/>
              <a:buChar char="•"/>
            </a:pPr>
            <a:r>
              <a:rPr lang="en-US" sz="2400" dirty="0" smtClean="0">
                <a:latin typeface="Arial Unicode MS" pitchFamily="34" charset="-128"/>
                <a:ea typeface="Arial Unicode MS" pitchFamily="34" charset="-128"/>
                <a:cs typeface="Arial Unicode MS" pitchFamily="34" charset="-128"/>
              </a:rPr>
              <a:t>Enter/View/Edit duty status </a:t>
            </a:r>
          </a:p>
          <a:p>
            <a:pPr>
              <a:spcBef>
                <a:spcPts val="300"/>
              </a:spcBef>
              <a:buFont typeface="Arial" pitchFamily="34" charset="0"/>
              <a:buChar char="•"/>
            </a:pPr>
            <a:r>
              <a:rPr lang="en-US" sz="2400" dirty="0">
                <a:latin typeface="Arial Unicode MS" pitchFamily="34" charset="-128"/>
                <a:ea typeface="Arial Unicode MS" pitchFamily="34" charset="-128"/>
                <a:cs typeface="Arial Unicode MS" pitchFamily="34" charset="-128"/>
              </a:rPr>
              <a:t>Violations alert and reporting </a:t>
            </a:r>
            <a:r>
              <a:rPr lang="en-US" sz="2400" dirty="0" smtClean="0">
                <a:latin typeface="Arial Unicode MS" pitchFamily="34" charset="-128"/>
                <a:ea typeface="Arial Unicode MS" pitchFamily="34" charset="-128"/>
                <a:cs typeface="Arial Unicode MS" pitchFamily="34" charset="-128"/>
              </a:rPr>
              <a:t>available</a:t>
            </a:r>
            <a:endParaRPr lang="en-US" sz="2400" dirty="0">
              <a:latin typeface="Arial Unicode MS" pitchFamily="34" charset="-128"/>
              <a:ea typeface="Arial Unicode MS" pitchFamily="34" charset="-128"/>
              <a:cs typeface="Arial Unicode MS" pitchFamily="34" charset="-128"/>
            </a:endParaRPr>
          </a:p>
          <a:p>
            <a:pPr>
              <a:spcBef>
                <a:spcPts val="300"/>
              </a:spcBef>
              <a:buFont typeface="Arial" pitchFamily="34" charset="0"/>
              <a:buChar char="•"/>
            </a:pPr>
            <a:r>
              <a:rPr lang="en-US" sz="2400" dirty="0" smtClean="0">
                <a:latin typeface="Arial Unicode MS" pitchFamily="34" charset="-128"/>
                <a:ea typeface="Arial Unicode MS" pitchFamily="34" charset="-128"/>
                <a:cs typeface="Arial Unicode MS" pitchFamily="34" charset="-128"/>
              </a:rPr>
              <a:t>HOS alerts when drivers running out of time</a:t>
            </a:r>
            <a:endParaRPr lang="en-US" sz="2400" dirty="0">
              <a:latin typeface="Arial Unicode MS" pitchFamily="34" charset="-128"/>
              <a:ea typeface="Arial Unicode MS" pitchFamily="34" charset="-128"/>
              <a:cs typeface="Arial Unicode MS" pitchFamily="34" charset="-128"/>
            </a:endParaRPr>
          </a:p>
          <a:p>
            <a:pPr>
              <a:spcBef>
                <a:spcPts val="300"/>
              </a:spcBef>
              <a:buFont typeface="Arial" pitchFamily="34" charset="0"/>
              <a:buChar char="•"/>
            </a:pPr>
            <a:r>
              <a:rPr lang="en-US" sz="2400" dirty="0" smtClean="0">
                <a:latin typeface="Arial Unicode MS" pitchFamily="34" charset="-128"/>
                <a:ea typeface="Arial Unicode MS" pitchFamily="34" charset="-128"/>
                <a:cs typeface="Arial Unicode MS" pitchFamily="34" charset="-128"/>
              </a:rPr>
              <a:t>Display 24 Hour and 7 and 8 day log views</a:t>
            </a:r>
          </a:p>
          <a:p>
            <a:pPr>
              <a:spcBef>
                <a:spcPts val="300"/>
              </a:spcBef>
              <a:buFont typeface="Arial" pitchFamily="34" charset="0"/>
              <a:buChar char="•"/>
            </a:pPr>
            <a:r>
              <a:rPr lang="en-US" sz="2400" dirty="0" smtClean="0">
                <a:latin typeface="Arial Unicode MS" pitchFamily="34" charset="-128"/>
                <a:ea typeface="Arial Unicode MS" pitchFamily="34" charset="-128"/>
                <a:cs typeface="Arial Unicode MS" pitchFamily="34" charset="-128"/>
              </a:rPr>
              <a:t>Review/Approve logs</a:t>
            </a:r>
            <a:endParaRPr lang="en-US" sz="2400" dirty="0">
              <a:latin typeface="Arial Unicode MS" pitchFamily="34" charset="-128"/>
              <a:ea typeface="Arial Unicode MS" pitchFamily="34" charset="-128"/>
              <a:cs typeface="Arial Unicode MS" pitchFamily="34" charset="-128"/>
            </a:endParaRPr>
          </a:p>
          <a:p>
            <a:pPr>
              <a:spcBef>
                <a:spcPts val="300"/>
              </a:spcBef>
              <a:buFont typeface="Arial" pitchFamily="34" charset="0"/>
              <a:buChar char="•"/>
            </a:pPr>
            <a:r>
              <a:rPr lang="en-US" sz="2400" dirty="0" smtClean="0">
                <a:latin typeface="Arial Unicode MS" pitchFamily="34" charset="-128"/>
                <a:ea typeface="Arial Unicode MS" pitchFamily="34" charset="-128"/>
                <a:cs typeface="Arial Unicode MS" pitchFamily="34" charset="-128"/>
              </a:rPr>
              <a:t>Print logs for driver or for audit</a:t>
            </a:r>
            <a:endParaRPr lang="en-US" sz="1100" dirty="0" smtClean="0">
              <a:latin typeface="Arial Unicode MS" pitchFamily="34" charset="-128"/>
              <a:ea typeface="Arial Unicode MS" pitchFamily="34" charset="-128"/>
              <a:cs typeface="Arial Unicode MS" pitchFamily="34" charset="-128"/>
            </a:endParaRPr>
          </a:p>
          <a:p>
            <a:pPr>
              <a:spcBef>
                <a:spcPts val="300"/>
              </a:spcBef>
              <a:buFont typeface="Arial" pitchFamily="34" charset="0"/>
              <a:buChar char="•"/>
            </a:pPr>
            <a:r>
              <a:rPr lang="en-US" sz="2400" dirty="0" smtClean="0">
                <a:latin typeface="Arial Unicode MS" pitchFamily="34" charset="-128"/>
                <a:ea typeface="Arial Unicode MS" pitchFamily="34" charset="-128"/>
                <a:cs typeface="Arial Unicode MS" pitchFamily="34" charset="-128"/>
              </a:rPr>
              <a:t>Multiple reports tied to HOS for payroll, and driver utilization</a:t>
            </a:r>
          </a:p>
          <a:p>
            <a:pPr lvl="1">
              <a:spcBef>
                <a:spcPts val="300"/>
              </a:spcBef>
              <a:buFont typeface="Arial" pitchFamily="34" charset="0"/>
              <a:buChar char="•"/>
            </a:pPr>
            <a:r>
              <a:rPr lang="en-US" dirty="0" smtClean="0">
                <a:solidFill>
                  <a:schemeClr val="tx1"/>
                </a:solidFill>
                <a:latin typeface="Arial Unicode MS" pitchFamily="34" charset="-128"/>
                <a:ea typeface="Arial Unicode MS" pitchFamily="34" charset="-128"/>
                <a:cs typeface="Arial Unicode MS" pitchFamily="34" charset="-128"/>
              </a:rPr>
              <a:t>Driver behavior</a:t>
            </a:r>
          </a:p>
          <a:p>
            <a:pPr lvl="1">
              <a:spcBef>
                <a:spcPts val="300"/>
              </a:spcBef>
              <a:buFont typeface="Arial" pitchFamily="34" charset="0"/>
              <a:buChar char="•"/>
            </a:pPr>
            <a:r>
              <a:rPr lang="en-US" dirty="0" smtClean="0">
                <a:solidFill>
                  <a:schemeClr val="tx1"/>
                </a:solidFill>
                <a:latin typeface="Arial Unicode MS" pitchFamily="34" charset="-128"/>
                <a:ea typeface="Arial Unicode MS" pitchFamily="34" charset="-128"/>
                <a:cs typeface="Arial Unicode MS" pitchFamily="34" charset="-128"/>
              </a:rPr>
              <a:t>Productivity</a:t>
            </a:r>
          </a:p>
          <a:p>
            <a:pPr lvl="1">
              <a:spcBef>
                <a:spcPts val="300"/>
              </a:spcBef>
              <a:buFont typeface="Arial" pitchFamily="34" charset="0"/>
              <a:buChar char="•"/>
            </a:pPr>
            <a:r>
              <a:rPr lang="en-US" dirty="0" smtClean="0">
                <a:solidFill>
                  <a:schemeClr val="tx1"/>
                </a:solidFill>
                <a:latin typeface="Arial Unicode MS" pitchFamily="34" charset="-128"/>
                <a:ea typeface="Arial Unicode MS" pitchFamily="34" charset="-128"/>
                <a:cs typeface="Arial Unicode MS" pitchFamily="34" charset="-128"/>
              </a:rPr>
              <a:t>Many others that assist in carrier and vehicle management</a:t>
            </a:r>
            <a:endParaRPr lang="en-US" dirty="0">
              <a:solidFill>
                <a:schemeClr val="tx1"/>
              </a:solidFill>
              <a:latin typeface="Arial Unicode MS" pitchFamily="34" charset="-128"/>
              <a:ea typeface="Arial Unicode MS" pitchFamily="34" charset="-128"/>
              <a:cs typeface="Arial Unicode MS" pitchFamily="34" charset="-128"/>
            </a:endParaRPr>
          </a:p>
          <a:p>
            <a:pPr>
              <a:spcBef>
                <a:spcPts val="300"/>
              </a:spcBef>
              <a:buFont typeface="Arial" pitchFamily="34" charset="0"/>
              <a:buChar char="•"/>
            </a:pPr>
            <a:endParaRPr lang="en-US" dirty="0">
              <a:latin typeface="Arial Unicode MS" pitchFamily="34" charset="-128"/>
              <a:ea typeface="Arial Unicode MS" pitchFamily="34" charset="-128"/>
              <a:cs typeface="Arial Unicode MS" pitchFamily="34" charset="-128"/>
            </a:endParaRPr>
          </a:p>
        </p:txBody>
      </p:sp>
      <p:sp>
        <p:nvSpPr>
          <p:cNvPr id="6" name="Slide Number Placeholder 5"/>
          <p:cNvSpPr>
            <a:spLocks noGrp="1"/>
          </p:cNvSpPr>
          <p:nvPr>
            <p:ph type="sldNum" sz="quarter" idx="12"/>
          </p:nvPr>
        </p:nvSpPr>
        <p:spPr/>
        <p:txBody>
          <a:bodyPr/>
          <a:lstStyle/>
          <a:p>
            <a:fld id="{CB2AE447-467E-43D2-857E-76F10336A120}" type="slidenum">
              <a:rPr lang="en-US" smtClean="0"/>
              <a:pPr/>
              <a:t>24</a:t>
            </a:fld>
            <a:endParaRPr lang="en-US" dirty="0"/>
          </a:p>
        </p:txBody>
      </p:sp>
    </p:spTree>
    <p:extLst>
      <p:ext uri="{BB962C8B-B14F-4D97-AF65-F5344CB8AC3E}">
        <p14:creationId xmlns="" xmlns:p14="http://schemas.microsoft.com/office/powerpoint/2010/main" val="2743958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Roadside inspection process</a:t>
            </a:r>
            <a:endParaRPr lang="en-US" dirty="0"/>
          </a:p>
        </p:txBody>
      </p:sp>
      <p:sp>
        <p:nvSpPr>
          <p:cNvPr id="4" name="Slide Number Placeholder 3"/>
          <p:cNvSpPr>
            <a:spLocks noGrp="1"/>
          </p:cNvSpPr>
          <p:nvPr>
            <p:ph type="sldNum" sz="quarter" idx="12"/>
          </p:nvPr>
        </p:nvSpPr>
        <p:spPr/>
        <p:txBody>
          <a:bodyPr/>
          <a:lstStyle/>
          <a:p>
            <a:fld id="{CB2AE447-467E-43D2-857E-76F10336A120}" type="slidenum">
              <a:rPr lang="en-US" smtClean="0"/>
              <a:pPr/>
              <a:t>25</a:t>
            </a:fld>
            <a:endParaRPr lang="en-US" dirty="0"/>
          </a:p>
        </p:txBody>
      </p:sp>
    </p:spTree>
    <p:extLst>
      <p:ext uri="{BB962C8B-B14F-4D97-AF65-F5344CB8AC3E}">
        <p14:creationId xmlns="" xmlns:p14="http://schemas.microsoft.com/office/powerpoint/2010/main" val="3835575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04800"/>
            <a:ext cx="7242048" cy="1143000"/>
          </a:xfrm>
        </p:spPr>
        <p:txBody>
          <a:bodyPr/>
          <a:lstStyle/>
          <a:p>
            <a:r>
              <a:rPr lang="en-US" dirty="0" smtClean="0"/>
              <a:t>The Inspection Experience</a:t>
            </a:r>
          </a:p>
        </p:txBody>
      </p:sp>
      <p:pic>
        <p:nvPicPr>
          <p:cNvPr id="3075" name="Picture 3" descr="PeopleNet Portable Tablet With 8 Day Log Displayed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41" y="990600"/>
            <a:ext cx="8043375"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B2AE447-467E-43D2-857E-76F10336A120}" type="slidenum">
              <a:rPr lang="en-US" smtClean="0"/>
              <a:pPr/>
              <a:t>26</a:t>
            </a:fld>
            <a:endParaRPr lang="en-US" dirty="0"/>
          </a:p>
        </p:txBody>
      </p:sp>
    </p:spTree>
    <p:extLst>
      <p:ext uri="{BB962C8B-B14F-4D97-AF65-F5344CB8AC3E}">
        <p14:creationId xmlns="" xmlns:p14="http://schemas.microsoft.com/office/powerpoint/2010/main" val="2999722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opleNet PDF Log Example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305200"/>
            <a:ext cx="8024678" cy="6411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B2AE447-467E-43D2-857E-76F10336A120}" type="slidenum">
              <a:rPr lang="en-US" smtClean="0"/>
              <a:pPr/>
              <a:t>27</a:t>
            </a:fld>
            <a:endParaRPr lang="en-US" dirty="0"/>
          </a:p>
        </p:txBody>
      </p:sp>
    </p:spTree>
    <p:extLst>
      <p:ext uri="{BB962C8B-B14F-4D97-AF65-F5344CB8AC3E}">
        <p14:creationId xmlns="" xmlns:p14="http://schemas.microsoft.com/office/powerpoint/2010/main" val="1776242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42048" cy="1143000"/>
          </a:xfrm>
        </p:spPr>
        <p:txBody>
          <a:bodyPr/>
          <a:lstStyle/>
          <a:p>
            <a:r>
              <a:rPr lang="en-US" dirty="0" smtClean="0"/>
              <a:t>Quick reference guide </a:t>
            </a:r>
            <a:r>
              <a:rPr lang="en-US" sz="1000" dirty="0" smtClean="0"/>
              <a:t>(Required)</a:t>
            </a:r>
            <a:endParaRPr lang="en-US" dirty="0"/>
          </a:p>
        </p:txBody>
      </p:sp>
      <p:pic>
        <p:nvPicPr>
          <p:cNvPr id="3" name="Picture 2" descr="Quick Reference Guide Im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 y="945445"/>
            <a:ext cx="7924800" cy="5813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B2AE447-467E-43D2-857E-76F10336A120}" type="slidenum">
              <a:rPr lang="en-US" smtClean="0"/>
              <a:pPr/>
              <a:t>28</a:t>
            </a:fld>
            <a:endParaRPr lang="en-US" dirty="0"/>
          </a:p>
        </p:txBody>
      </p:sp>
    </p:spTree>
    <p:extLst>
      <p:ext uri="{BB962C8B-B14F-4D97-AF65-F5344CB8AC3E}">
        <p14:creationId xmlns="" xmlns:p14="http://schemas.microsoft.com/office/powerpoint/2010/main" val="3680364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304800"/>
            <a:ext cx="7242048"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The Inspection Experience </a:t>
            </a:r>
          </a:p>
        </p:txBody>
      </p:sp>
      <p:pic>
        <p:nvPicPr>
          <p:cNvPr id="6146" name="Picture 2" descr="Qualcomm 1 Day Log Display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066800"/>
            <a:ext cx="7914517"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B2AE447-467E-43D2-857E-76F10336A120}" type="slidenum">
              <a:rPr lang="en-US" smtClean="0"/>
              <a:pPr/>
              <a:t>29</a:t>
            </a:fld>
            <a:endParaRPr lang="en-US" dirty="0"/>
          </a:p>
        </p:txBody>
      </p:sp>
    </p:spTree>
    <p:extLst>
      <p:ext uri="{BB962C8B-B14F-4D97-AF65-F5344CB8AC3E}">
        <p14:creationId xmlns="" xmlns:p14="http://schemas.microsoft.com/office/powerpoint/2010/main" val="1008582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242048" cy="1143000"/>
          </a:xfrm>
        </p:spPr>
        <p:txBody>
          <a:bodyPr>
            <a:noAutofit/>
          </a:bodyPr>
          <a:lstStyle/>
          <a:p>
            <a:pPr algn="l"/>
            <a:r>
              <a:rPr lang="en-US" sz="4000" dirty="0" smtClean="0"/>
              <a:t>Training Outline</a:t>
            </a:r>
            <a:endParaRPr lang="en-US" sz="4000" dirty="0"/>
          </a:p>
        </p:txBody>
      </p:sp>
      <p:sp>
        <p:nvSpPr>
          <p:cNvPr id="6" name="Content Placeholder 4"/>
          <p:cNvSpPr txBox="1">
            <a:spLocks/>
          </p:cNvSpPr>
          <p:nvPr/>
        </p:nvSpPr>
        <p:spPr>
          <a:xfrm>
            <a:off x="1828800" y="1828800"/>
            <a:ext cx="6135688" cy="3962400"/>
          </a:xfrm>
          <a:prstGeom prst="rect">
            <a:avLst/>
          </a:prstGeom>
        </p:spPr>
        <p:txBody>
          <a:bodyPr vert="horz">
            <a:normAutofit fontScale="92500" lnSpcReduction="10000"/>
          </a:bodyPr>
          <a:lstStyle/>
          <a:p>
            <a:pPr marL="457200" marR="0" lvl="0" indent="-457200" algn="l" defTabSz="914400" rtl="0" eaLnBrk="1" fontAlgn="auto" latinLnBrk="0" hangingPunct="1">
              <a:lnSpc>
                <a:spcPct val="100000"/>
              </a:lnSpc>
              <a:spcBef>
                <a:spcPts val="1200"/>
              </a:spcBef>
              <a:spcAft>
                <a:spcPts val="0"/>
              </a:spcAft>
              <a:buClr>
                <a:schemeClr val="tx2"/>
              </a:buClr>
              <a:buSzPct val="73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Electronic</a:t>
            </a:r>
            <a:r>
              <a:rPr kumimoji="0" lang="en-US" sz="2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HOS Defined</a:t>
            </a:r>
            <a:endParaRPr kumimoji="0" lang="en-US" sz="2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457200" marR="0" lvl="0" indent="-457200" algn="l" defTabSz="914400" rtl="0" eaLnBrk="1" fontAlgn="auto" latinLnBrk="0" hangingPunct="1">
              <a:lnSpc>
                <a:spcPct val="100000"/>
              </a:lnSpc>
              <a:spcBef>
                <a:spcPts val="1200"/>
              </a:spcBef>
              <a:spcAft>
                <a:spcPts val="0"/>
              </a:spcAft>
              <a:buClr>
                <a:schemeClr val="tx2"/>
              </a:buClr>
              <a:buSzPct val="73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Basic</a:t>
            </a:r>
            <a:r>
              <a:rPr kumimoji="0" lang="en-US" sz="2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Configuration</a:t>
            </a:r>
            <a:endParaRPr kumimoji="0" lang="en-US" sz="2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endParaRPr>
          </a:p>
          <a:p>
            <a:pPr marL="457200" marR="0" lvl="0" indent="-457200" algn="l" defTabSz="914400" rtl="0" eaLnBrk="1" fontAlgn="auto" latinLnBrk="0" hangingPunct="1">
              <a:lnSpc>
                <a:spcPct val="100000"/>
              </a:lnSpc>
              <a:spcBef>
                <a:spcPts val="1200"/>
              </a:spcBef>
              <a:spcAft>
                <a:spcPts val="0"/>
              </a:spcAft>
              <a:buClr>
                <a:schemeClr val="tx2"/>
              </a:buClr>
              <a:buSzPct val="73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On-Board</a:t>
            </a:r>
            <a:r>
              <a:rPr kumimoji="0" lang="en-US" sz="2600" b="0" i="0" u="none" strike="noStrike" kern="1200" cap="none" spc="0" normalizeH="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Devices</a:t>
            </a:r>
          </a:p>
          <a:p>
            <a:pPr marL="457200" marR="0" lvl="0" indent="-457200" algn="l" defTabSz="914400" rtl="0" eaLnBrk="1" fontAlgn="auto" latinLnBrk="0" hangingPunct="1">
              <a:lnSpc>
                <a:spcPct val="100000"/>
              </a:lnSpc>
              <a:spcBef>
                <a:spcPts val="1200"/>
              </a:spcBef>
              <a:spcAft>
                <a:spcPts val="0"/>
              </a:spcAft>
              <a:buClr>
                <a:schemeClr val="tx2"/>
              </a:buClr>
              <a:buSzPct val="73000"/>
              <a:buFont typeface="Arial" pitchFamily="34" charset="0"/>
              <a:buChar char="•"/>
              <a:tabLst/>
              <a:defRPr/>
            </a:pPr>
            <a:r>
              <a:rPr lang="en-US" sz="2600" dirty="0" smtClean="0">
                <a:latin typeface="Arial Unicode MS" pitchFamily="34" charset="-128"/>
                <a:ea typeface="Arial Unicode MS" pitchFamily="34" charset="-128"/>
                <a:cs typeface="Arial Unicode MS" pitchFamily="34" charset="-128"/>
              </a:rPr>
              <a:t>Electronic HOS Support Systems</a:t>
            </a:r>
          </a:p>
          <a:p>
            <a:pPr marL="457200" marR="0" lvl="0" indent="-457200" algn="l" defTabSz="914400" rtl="0" eaLnBrk="1" fontAlgn="auto" latinLnBrk="0" hangingPunct="1">
              <a:lnSpc>
                <a:spcPct val="100000"/>
              </a:lnSpc>
              <a:spcBef>
                <a:spcPts val="1200"/>
              </a:spcBef>
              <a:spcAft>
                <a:spcPts val="0"/>
              </a:spcAft>
              <a:buClr>
                <a:schemeClr val="tx2"/>
              </a:buClr>
              <a:buSzPct val="73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Three Basic Options</a:t>
            </a:r>
          </a:p>
          <a:p>
            <a:pPr marL="457200" marR="0" lvl="0" indent="-457200" algn="l" defTabSz="914400" rtl="0" eaLnBrk="1" fontAlgn="auto" latinLnBrk="0" hangingPunct="1">
              <a:lnSpc>
                <a:spcPct val="100000"/>
              </a:lnSpc>
              <a:spcBef>
                <a:spcPts val="1200"/>
              </a:spcBef>
              <a:spcAft>
                <a:spcPts val="0"/>
              </a:spcAft>
              <a:buClr>
                <a:schemeClr val="tx2"/>
              </a:buClr>
              <a:buSzPct val="73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Driver Convenience</a:t>
            </a:r>
          </a:p>
          <a:p>
            <a:pPr marL="457200" marR="0" lvl="0" indent="-457200" algn="l" defTabSz="914400" rtl="0" eaLnBrk="1" fontAlgn="auto" latinLnBrk="0" hangingPunct="1">
              <a:lnSpc>
                <a:spcPct val="100000"/>
              </a:lnSpc>
              <a:spcBef>
                <a:spcPts val="1200"/>
              </a:spcBef>
              <a:spcAft>
                <a:spcPts val="0"/>
              </a:spcAft>
              <a:buClr>
                <a:schemeClr val="tx2"/>
              </a:buClr>
              <a:buSzPct val="73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Carrier Convenience </a:t>
            </a:r>
          </a:p>
          <a:p>
            <a:pPr marL="457200" marR="0" lvl="0" indent="-457200" algn="l" defTabSz="914400" rtl="0" eaLnBrk="1" fontAlgn="auto" latinLnBrk="0" hangingPunct="1">
              <a:lnSpc>
                <a:spcPct val="100000"/>
              </a:lnSpc>
              <a:spcBef>
                <a:spcPts val="1200"/>
              </a:spcBef>
              <a:spcAft>
                <a:spcPts val="0"/>
              </a:spcAft>
              <a:buClr>
                <a:schemeClr val="tx2"/>
              </a:buClr>
              <a:buSzPct val="73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Inspection Process</a:t>
            </a:r>
          </a:p>
          <a:p>
            <a:pPr marL="457200" marR="0" lvl="0" indent="-457200" algn="l" defTabSz="914400" rtl="0" eaLnBrk="1" fontAlgn="auto" latinLnBrk="0" hangingPunct="1">
              <a:lnSpc>
                <a:spcPct val="100000"/>
              </a:lnSpc>
              <a:spcBef>
                <a:spcPts val="1200"/>
              </a:spcBef>
              <a:spcAft>
                <a:spcPts val="0"/>
              </a:spcAft>
              <a:buClr>
                <a:schemeClr val="tx2"/>
              </a:buClr>
              <a:buSzPct val="73000"/>
              <a:buFont typeface="Arial" pitchFamily="34" charset="0"/>
              <a:buChar char="•"/>
              <a:tabLst/>
              <a:defRPr/>
            </a:pPr>
            <a:endParaRPr kumimoji="0" lang="en-US" sz="26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
        <p:nvSpPr>
          <p:cNvPr id="5" name="Slide Number Placeholder 4"/>
          <p:cNvSpPr>
            <a:spLocks noGrp="1"/>
          </p:cNvSpPr>
          <p:nvPr>
            <p:ph type="sldNum" sz="quarter" idx="12"/>
          </p:nvPr>
        </p:nvSpPr>
        <p:spPr/>
        <p:txBody>
          <a:bodyPr/>
          <a:lstStyle/>
          <a:p>
            <a:fld id="{CB2AE447-467E-43D2-857E-76F10336A120}" type="slidenum">
              <a:rPr lang="en-US" smtClean="0"/>
              <a:pPr/>
              <a:t>3</a:t>
            </a:fld>
            <a:endParaRPr lang="en-US" dirty="0"/>
          </a:p>
        </p:txBody>
      </p:sp>
    </p:spTree>
    <p:extLst>
      <p:ext uri="{BB962C8B-B14F-4D97-AF65-F5344CB8AC3E}">
        <p14:creationId xmlns="" xmlns:p14="http://schemas.microsoft.com/office/powerpoint/2010/main" val="474798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a:bodyPr>
          <a:lstStyle/>
          <a:p>
            <a:r>
              <a:rPr lang="en-US" dirty="0" smtClean="0"/>
              <a:t>Driver Log Report </a:t>
            </a:r>
            <a:r>
              <a:rPr lang="en-US" sz="1600" dirty="0" smtClean="0"/>
              <a:t>Qualcomm</a:t>
            </a:r>
            <a:endParaRPr lang="en-US" sz="1600" dirty="0"/>
          </a:p>
        </p:txBody>
      </p:sp>
      <p:pic>
        <p:nvPicPr>
          <p:cNvPr id="4" name="Picture 7" descr="Qualcomm Driver Log Report Image"/>
          <p:cNvPicPr>
            <a:picLocks noChangeAspect="1" noChangeArrowheads="1"/>
          </p:cNvPicPr>
          <p:nvPr/>
        </p:nvPicPr>
        <p:blipFill>
          <a:blip r:embed="rId2" cstate="print"/>
          <a:srcRect l="1245" t="4701" r="12221"/>
          <a:stretch>
            <a:fillRect/>
          </a:stretch>
        </p:blipFill>
        <p:spPr bwMode="auto">
          <a:xfrm>
            <a:off x="990600" y="1185909"/>
            <a:ext cx="6324600" cy="5454398"/>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CB2AE447-467E-43D2-857E-76F10336A120}"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228600"/>
            <a:ext cx="72390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Cab Card Example </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7170" name="Picture 2" descr="Qualcomm Cab Card Example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27" y="914399"/>
            <a:ext cx="8045001" cy="5943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B2AE447-467E-43D2-857E-76F10336A120}" type="slidenum">
              <a:rPr lang="en-US" smtClean="0"/>
              <a:pPr/>
              <a:t>31</a:t>
            </a:fld>
            <a:endParaRPr lang="en-US" dirty="0"/>
          </a:p>
        </p:txBody>
      </p:sp>
    </p:spTree>
    <p:extLst>
      <p:ext uri="{BB962C8B-B14F-4D97-AF65-F5344CB8AC3E}">
        <p14:creationId xmlns="" xmlns:p14="http://schemas.microsoft.com/office/powerpoint/2010/main" val="1375902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5200" y="397727"/>
            <a:ext cx="542925" cy="211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200" name="Picture 8" descr="XATA Quick Reference Guide Im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586" y="181536"/>
            <a:ext cx="8012614" cy="66956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B2AE447-467E-43D2-857E-76F10336A120}"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XATA Cab Card Example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87520"/>
            <a:ext cx="7696200" cy="6682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B2AE447-467E-43D2-857E-76F10336A120}"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402080"/>
            <a:ext cx="7543800" cy="4998720"/>
          </a:xfrm>
        </p:spPr>
        <p:txBody>
          <a:bodyPr>
            <a:normAutofit fontScale="92500" lnSpcReduction="20000"/>
          </a:bodyPr>
          <a:lstStyle/>
          <a:p>
            <a:pPr>
              <a:buFont typeface="Arial" pitchFamily="34" charset="0"/>
              <a:buChar char="•"/>
            </a:pPr>
            <a:r>
              <a:rPr lang="en-US" dirty="0" smtClean="0">
                <a:latin typeface="Arial Unicode MS" pitchFamily="34" charset="-128"/>
                <a:ea typeface="Arial Unicode MS" pitchFamily="34" charset="-128"/>
                <a:cs typeface="Arial Unicode MS" pitchFamily="34" charset="-128"/>
              </a:rPr>
              <a:t>Carriers using on-board devices for a lot more than HOS compliance</a:t>
            </a:r>
          </a:p>
          <a:p>
            <a:pPr lvl="1">
              <a:buFont typeface="Arial" pitchFamily="34" charset="0"/>
              <a:buChar char="•"/>
            </a:pPr>
            <a:r>
              <a:rPr lang="en-US" dirty="0" smtClean="0">
                <a:latin typeface="Arial Unicode MS" pitchFamily="34" charset="-128"/>
                <a:ea typeface="Arial Unicode MS" pitchFamily="34" charset="-128"/>
                <a:cs typeface="Arial Unicode MS" pitchFamily="34" charset="-128"/>
              </a:rPr>
              <a:t>Routing</a:t>
            </a:r>
          </a:p>
          <a:p>
            <a:pPr lvl="1">
              <a:buFont typeface="Arial" pitchFamily="34" charset="0"/>
              <a:buChar char="•"/>
            </a:pPr>
            <a:r>
              <a:rPr lang="en-US" dirty="0" smtClean="0">
                <a:latin typeface="Arial Unicode MS" pitchFamily="34" charset="-128"/>
                <a:ea typeface="Arial Unicode MS" pitchFamily="34" charset="-128"/>
                <a:cs typeface="Arial Unicode MS" pitchFamily="34" charset="-128"/>
              </a:rPr>
              <a:t>Dispatch Planning</a:t>
            </a:r>
          </a:p>
          <a:p>
            <a:pPr lvl="1">
              <a:buFont typeface="Arial" pitchFamily="34" charset="0"/>
              <a:buChar char="•"/>
            </a:pPr>
            <a:r>
              <a:rPr lang="en-US" dirty="0" smtClean="0">
                <a:latin typeface="Arial Unicode MS" pitchFamily="34" charset="-128"/>
                <a:ea typeface="Arial Unicode MS" pitchFamily="34" charset="-128"/>
                <a:cs typeface="Arial Unicode MS" pitchFamily="34" charset="-128"/>
              </a:rPr>
              <a:t>Payroll</a:t>
            </a: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Carrier compliance</a:t>
            </a:r>
          </a:p>
          <a:p>
            <a:pPr lvl="1">
              <a:buFont typeface="Arial" pitchFamily="34" charset="0"/>
              <a:buChar char="•"/>
            </a:pPr>
            <a:r>
              <a:rPr lang="en-US" dirty="0" smtClean="0">
                <a:latin typeface="Arial Unicode MS" pitchFamily="34" charset="-128"/>
                <a:ea typeface="Arial Unicode MS" pitchFamily="34" charset="-128"/>
                <a:cs typeface="Arial Unicode MS" pitchFamily="34" charset="-128"/>
              </a:rPr>
              <a:t>Violation reports</a:t>
            </a:r>
          </a:p>
          <a:p>
            <a:pPr lvl="1">
              <a:buFont typeface="Arial" pitchFamily="34" charset="0"/>
              <a:buChar char="•"/>
            </a:pPr>
            <a:r>
              <a:rPr lang="en-US" dirty="0" smtClean="0">
                <a:latin typeface="Arial Unicode MS" pitchFamily="34" charset="-128"/>
                <a:ea typeface="Arial Unicode MS" pitchFamily="34" charset="-128"/>
                <a:cs typeface="Arial Unicode MS" pitchFamily="34" charset="-128"/>
              </a:rPr>
              <a:t>Ability to print, fax, or email drivers logs to enforcement, roadside or in a CR</a:t>
            </a: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Voluntary adoption is growing for more reasons than HOS</a:t>
            </a: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Electronic HOS providers actively provide and participate in training enforcement on displays for inspection</a:t>
            </a:r>
          </a:p>
          <a:p>
            <a:pPr lvl="1">
              <a:buFont typeface="Arial" pitchFamily="34" charset="0"/>
              <a:buChar char="•"/>
            </a:pPr>
            <a:endParaRPr lang="en-US" dirty="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CB2AE447-467E-43D2-857E-76F10336A120}" type="slidenum">
              <a:rPr lang="en-US" smtClean="0"/>
              <a:pPr/>
              <a:t>34</a:t>
            </a:fld>
            <a:endParaRPr lang="en-US" dirty="0"/>
          </a:p>
        </p:txBody>
      </p:sp>
    </p:spTree>
    <p:extLst>
      <p:ext uri="{BB962C8B-B14F-4D97-AF65-F5344CB8AC3E}">
        <p14:creationId xmlns="" xmlns:p14="http://schemas.microsoft.com/office/powerpoint/2010/main" val="1025438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5" name="Slide Number Placeholder 4"/>
          <p:cNvSpPr>
            <a:spLocks noGrp="1"/>
          </p:cNvSpPr>
          <p:nvPr>
            <p:ph type="sldNum" sz="quarter" idx="12"/>
          </p:nvPr>
        </p:nvSpPr>
        <p:spPr/>
        <p:txBody>
          <a:bodyPr/>
          <a:lstStyle/>
          <a:p>
            <a:fld id="{CB2AE447-467E-43D2-857E-76F10336A120}" type="slidenum">
              <a:rPr lang="en-US" smtClean="0"/>
              <a:pPr/>
              <a:t>35</a:t>
            </a:fld>
            <a:endParaRPr lang="en-US" dirty="0"/>
          </a:p>
        </p:txBody>
      </p:sp>
      <p:sp>
        <p:nvSpPr>
          <p:cNvPr id="7" name="Subtitle 2"/>
          <p:cNvSpPr>
            <a:spLocks noGrp="1"/>
          </p:cNvSpPr>
          <p:nvPr>
            <p:ph type="subTitle" idx="1"/>
          </p:nvPr>
        </p:nvSpPr>
        <p:spPr>
          <a:xfrm>
            <a:off x="3657600" y="3851752"/>
            <a:ext cx="4811620" cy="1101248"/>
          </a:xfrm>
        </p:spPr>
        <p:txBody>
          <a:bodyPr>
            <a:noAutofit/>
          </a:bodyPr>
          <a:lstStyle/>
          <a:p>
            <a:pPr algn="just">
              <a:tabLst>
                <a:tab pos="4681538" algn="r"/>
              </a:tabLst>
            </a:pPr>
            <a:r>
              <a:rPr lang="en-US" sz="2000" b="1" dirty="0" smtClean="0"/>
              <a:t>Jim Angel    	</a:t>
            </a:r>
            <a:r>
              <a:rPr lang="en-US" sz="2000" b="1" dirty="0" err="1" smtClean="0"/>
              <a:t>PeopleNet</a:t>
            </a:r>
            <a:endParaRPr lang="en-US" sz="2000" b="1" dirty="0" smtClean="0"/>
          </a:p>
          <a:p>
            <a:pPr algn="just">
              <a:tabLst>
                <a:tab pos="4681538" algn="r"/>
              </a:tabLst>
            </a:pPr>
            <a:r>
              <a:rPr lang="en-US" sz="2000" b="1" dirty="0" smtClean="0"/>
              <a:t>Dave Kraft  	Qualcomm</a:t>
            </a:r>
          </a:p>
          <a:p>
            <a:pPr algn="just">
              <a:tabLst>
                <a:tab pos="4681538" algn="r"/>
              </a:tabLst>
            </a:pPr>
            <a:r>
              <a:rPr lang="en-US" sz="2000" b="1" dirty="0" smtClean="0"/>
              <a:t>Tom Cuthbertson  	XATA</a:t>
            </a:r>
            <a:endParaRPr lang="en-US" sz="2000" b="1" dirty="0"/>
          </a:p>
        </p:txBody>
      </p:sp>
    </p:spTree>
    <p:extLst>
      <p:ext uri="{BB962C8B-B14F-4D97-AF65-F5344CB8AC3E}">
        <p14:creationId xmlns="" xmlns:p14="http://schemas.microsoft.com/office/powerpoint/2010/main" val="9042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Electronic hos  Defined</a:t>
            </a:r>
            <a:endParaRPr lang="en-US" dirty="0"/>
          </a:p>
        </p:txBody>
      </p:sp>
      <p:sp>
        <p:nvSpPr>
          <p:cNvPr id="4" name="Slide Number Placeholder 3"/>
          <p:cNvSpPr>
            <a:spLocks noGrp="1"/>
          </p:cNvSpPr>
          <p:nvPr>
            <p:ph type="sldNum" sz="quarter" idx="12"/>
          </p:nvPr>
        </p:nvSpPr>
        <p:spPr/>
        <p:txBody>
          <a:bodyPr/>
          <a:lstStyle/>
          <a:p>
            <a:fld id="{CB2AE447-467E-43D2-857E-76F10336A120}" type="slidenum">
              <a:rPr lang="en-US" smtClean="0"/>
              <a:pPr/>
              <a:t>4</a:t>
            </a:fld>
            <a:endParaRPr lang="en-US" dirty="0"/>
          </a:p>
        </p:txBody>
      </p:sp>
    </p:spTree>
    <p:extLst>
      <p:ext uri="{BB962C8B-B14F-4D97-AF65-F5344CB8AC3E}">
        <p14:creationId xmlns="" xmlns:p14="http://schemas.microsoft.com/office/powerpoint/2010/main" val="2408713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242048" cy="1143000"/>
          </a:xfrm>
        </p:spPr>
        <p:txBody>
          <a:bodyPr>
            <a:normAutofit/>
          </a:bodyPr>
          <a:lstStyle/>
          <a:p>
            <a:r>
              <a:rPr lang="en-US" dirty="0" smtClean="0"/>
              <a:t>On board device today</a:t>
            </a:r>
            <a:endParaRPr lang="en-US" dirty="0"/>
          </a:p>
        </p:txBody>
      </p:sp>
      <p:sp>
        <p:nvSpPr>
          <p:cNvPr id="5" name="Content Placeholder 4"/>
          <p:cNvSpPr>
            <a:spLocks noGrp="1"/>
          </p:cNvSpPr>
          <p:nvPr>
            <p:ph sz="half" idx="1"/>
          </p:nvPr>
        </p:nvSpPr>
        <p:spPr>
          <a:xfrm>
            <a:off x="457200" y="1600200"/>
            <a:ext cx="3733800" cy="4525963"/>
          </a:xfrm>
        </p:spPr>
        <p:txBody>
          <a:bodyPr>
            <a:normAutofit fontScale="85000" lnSpcReduction="20000"/>
          </a:bodyPr>
          <a:lstStyle/>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AOBRD  395.15</a:t>
            </a:r>
          </a:p>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Final rule in 1988</a:t>
            </a:r>
          </a:p>
          <a:p>
            <a:pPr lvl="1">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GPS not yet available</a:t>
            </a:r>
          </a:p>
          <a:p>
            <a:pPr lvl="1">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Engine Control Module (ECM) not yet available</a:t>
            </a:r>
          </a:p>
          <a:p>
            <a:pPr>
              <a:spcBef>
                <a:spcPts val="1200"/>
              </a:spcBef>
              <a:buFont typeface="Arial" pitchFamily="34" charset="0"/>
              <a:buChar char="•"/>
            </a:pPr>
            <a:r>
              <a:rPr lang="en-US" sz="2000" dirty="0" smtClean="0">
                <a:latin typeface="Arial Unicode MS" pitchFamily="34" charset="-128"/>
                <a:ea typeface="Arial Unicode MS" pitchFamily="34" charset="-128"/>
                <a:cs typeface="Arial Unicode MS" pitchFamily="34" charset="-128"/>
              </a:rPr>
              <a:t>Currently confused in the market with anything that provides any type of electronic information</a:t>
            </a:r>
          </a:p>
          <a:p>
            <a:pPr lvl="1">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Laptop</a:t>
            </a:r>
          </a:p>
          <a:p>
            <a:pPr lvl="1">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Tachograph</a:t>
            </a:r>
          </a:p>
          <a:p>
            <a:pPr lvl="1">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Smart Phone (395.8 app)</a:t>
            </a:r>
          </a:p>
          <a:p>
            <a:pPr lvl="1">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Etc.</a:t>
            </a:r>
          </a:p>
          <a:p>
            <a:pPr>
              <a:spcBef>
                <a:spcPts val="1200"/>
              </a:spcBef>
              <a:buFont typeface="Arial" pitchFamily="34" charset="0"/>
              <a:buChar char="•"/>
            </a:pPr>
            <a:r>
              <a:rPr lang="en-US" sz="2000" dirty="0" smtClean="0">
                <a:latin typeface="Arial Unicode MS" pitchFamily="34" charset="-128"/>
                <a:ea typeface="Arial Unicode MS" pitchFamily="34" charset="-128"/>
                <a:cs typeface="Arial Unicode MS" pitchFamily="34" charset="-128"/>
              </a:rPr>
              <a:t>Defined as: “an </a:t>
            </a:r>
            <a:r>
              <a:rPr lang="en-US" sz="2000" dirty="0">
                <a:latin typeface="Arial Unicode MS" pitchFamily="34" charset="-128"/>
                <a:ea typeface="Arial Unicode MS" pitchFamily="34" charset="-128"/>
                <a:cs typeface="Arial Unicode MS" pitchFamily="34" charset="-128"/>
              </a:rPr>
              <a:t>electric, electronic, electromechanical, or mechanical device capable </a:t>
            </a:r>
            <a:r>
              <a:rPr lang="en-US" sz="2000" dirty="0" smtClean="0">
                <a:latin typeface="Arial Unicode MS" pitchFamily="34" charset="-128"/>
                <a:ea typeface="Arial Unicode MS" pitchFamily="34" charset="-128"/>
                <a:cs typeface="Arial Unicode MS" pitchFamily="34" charset="-128"/>
              </a:rPr>
              <a:t/>
            </a:r>
            <a:br>
              <a:rPr lang="en-US" sz="2000" dirty="0" smtClean="0">
                <a:latin typeface="Arial Unicode MS" pitchFamily="34" charset="-128"/>
                <a:ea typeface="Arial Unicode MS" pitchFamily="34" charset="-128"/>
                <a:cs typeface="Arial Unicode MS" pitchFamily="34" charset="-128"/>
              </a:rPr>
            </a:br>
            <a:r>
              <a:rPr lang="en-US" sz="2000" dirty="0">
                <a:latin typeface="Arial Unicode MS" pitchFamily="34" charset="-128"/>
                <a:ea typeface="Arial Unicode MS" pitchFamily="34" charset="-128"/>
                <a:cs typeface="Arial Unicode MS" pitchFamily="34" charset="-128"/>
              </a:rPr>
              <a:t>o</a:t>
            </a:r>
            <a:r>
              <a:rPr lang="en-US" sz="2000" dirty="0" smtClean="0">
                <a:latin typeface="Arial Unicode MS" pitchFamily="34" charset="-128"/>
                <a:ea typeface="Arial Unicode MS" pitchFamily="34" charset="-128"/>
                <a:cs typeface="Arial Unicode MS" pitchFamily="34" charset="-128"/>
              </a:rPr>
              <a:t>f </a:t>
            </a:r>
            <a:r>
              <a:rPr lang="en-US" sz="2000" dirty="0">
                <a:latin typeface="Arial Unicode MS" pitchFamily="34" charset="-128"/>
                <a:ea typeface="Arial Unicode MS" pitchFamily="34" charset="-128"/>
                <a:cs typeface="Arial Unicode MS" pitchFamily="34" charset="-128"/>
              </a:rPr>
              <a:t>recording driver's duty status information accurately and automatically.</a:t>
            </a:r>
          </a:p>
          <a:p>
            <a:pPr>
              <a:buFont typeface="Arial" pitchFamily="34" charset="0"/>
              <a:buChar char="•"/>
            </a:pPr>
            <a:endParaRPr lang="en-US" sz="2000" dirty="0">
              <a:latin typeface="Arial Unicode MS" pitchFamily="34" charset="-128"/>
              <a:ea typeface="Arial Unicode MS" pitchFamily="34" charset="-128"/>
              <a:cs typeface="Arial Unicode MS" pitchFamily="34" charset="-128"/>
            </a:endParaRPr>
          </a:p>
        </p:txBody>
      </p:sp>
      <p:sp>
        <p:nvSpPr>
          <p:cNvPr id="6" name="Content Placeholder 5"/>
          <p:cNvSpPr>
            <a:spLocks noGrp="1"/>
          </p:cNvSpPr>
          <p:nvPr>
            <p:ph sz="half" idx="2"/>
          </p:nvPr>
        </p:nvSpPr>
        <p:spPr>
          <a:xfrm>
            <a:off x="4038600" y="1600200"/>
            <a:ext cx="3733800" cy="4525963"/>
          </a:xfrm>
        </p:spPr>
        <p:txBody>
          <a:bodyPr>
            <a:normAutofit fontScale="85000" lnSpcReduction="20000"/>
          </a:bodyPr>
          <a:lstStyle/>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Market has driven requested features such as:</a:t>
            </a:r>
          </a:p>
          <a:p>
            <a:pPr lvl="1">
              <a:spcBef>
                <a:spcPts val="600"/>
              </a:spcBef>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Communication to/from driver and carrier</a:t>
            </a:r>
          </a:p>
          <a:p>
            <a:pPr lvl="1">
              <a:spcBef>
                <a:spcPts val="600"/>
              </a:spcBef>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Engine monitoring</a:t>
            </a:r>
          </a:p>
          <a:p>
            <a:pPr lvl="1">
              <a:spcBef>
                <a:spcPts val="600"/>
              </a:spcBef>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MPG reporting</a:t>
            </a:r>
          </a:p>
          <a:p>
            <a:pPr lvl="1">
              <a:spcBef>
                <a:spcPts val="600"/>
              </a:spcBef>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Automated fuel tax reporting</a:t>
            </a:r>
          </a:p>
          <a:p>
            <a:pPr lvl="1">
              <a:spcBef>
                <a:spcPts val="600"/>
              </a:spcBef>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GPS location information</a:t>
            </a:r>
          </a:p>
          <a:p>
            <a:pPr lvl="1">
              <a:spcBef>
                <a:spcPts val="600"/>
              </a:spcBef>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Driver HOS alerts</a:t>
            </a:r>
          </a:p>
          <a:p>
            <a:pPr lvl="1">
              <a:spcBef>
                <a:spcPts val="600"/>
              </a:spcBef>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Carrier compliance tools</a:t>
            </a:r>
          </a:p>
          <a:p>
            <a:pPr lvl="1">
              <a:spcBef>
                <a:spcPts val="600"/>
              </a:spcBef>
              <a:buFont typeface="Arial" pitchFamily="34" charset="0"/>
              <a:buChar char="•"/>
            </a:pPr>
            <a:r>
              <a:rPr lang="en-US" sz="1900" dirty="0" smtClean="0">
                <a:solidFill>
                  <a:schemeClr val="tx1"/>
                </a:solidFill>
                <a:latin typeface="Arial Unicode MS" pitchFamily="34" charset="-128"/>
                <a:ea typeface="Arial Unicode MS" pitchFamily="34" charset="-128"/>
                <a:cs typeface="Arial Unicode MS" pitchFamily="34" charset="-128"/>
              </a:rPr>
              <a:t>Driver performance</a:t>
            </a:r>
          </a:p>
          <a:p>
            <a:pPr lvl="1">
              <a:buFont typeface="Arial" pitchFamily="34" charset="0"/>
              <a:buChar char="•"/>
            </a:pPr>
            <a:endParaRPr lang="en-US" sz="1600" dirty="0" smtClean="0">
              <a:solidFill>
                <a:schemeClr val="tx1"/>
              </a:solidFill>
              <a:latin typeface="Arial Unicode MS" pitchFamily="34" charset="-128"/>
              <a:ea typeface="Arial Unicode MS" pitchFamily="34" charset="-128"/>
              <a:cs typeface="Arial Unicode MS" pitchFamily="34" charset="-128"/>
            </a:endParaRPr>
          </a:p>
          <a:p>
            <a:pPr lvl="1">
              <a:buFont typeface="Arial" pitchFamily="34" charset="0"/>
              <a:buChar char="•"/>
            </a:pPr>
            <a:endParaRPr lang="en-US" sz="1600" dirty="0" smtClean="0">
              <a:solidFill>
                <a:schemeClr val="tx1"/>
              </a:solidFill>
              <a:latin typeface="Arial Unicode MS" pitchFamily="34" charset="-128"/>
              <a:ea typeface="Arial Unicode MS" pitchFamily="34" charset="-128"/>
              <a:cs typeface="Arial Unicode MS" pitchFamily="34" charset="-128"/>
            </a:endParaRPr>
          </a:p>
          <a:p>
            <a:pPr lvl="1">
              <a:buFont typeface="Arial" pitchFamily="34" charset="0"/>
              <a:buChar char="•"/>
            </a:pPr>
            <a:endParaRPr lang="en-US" sz="1600" dirty="0" smtClean="0">
              <a:solidFill>
                <a:schemeClr val="tx1"/>
              </a:solidFill>
              <a:latin typeface="Arial Unicode MS" pitchFamily="34" charset="-128"/>
              <a:ea typeface="Arial Unicode MS" pitchFamily="34" charset="-128"/>
              <a:cs typeface="Arial Unicode MS" pitchFamily="34" charset="-128"/>
            </a:endParaRPr>
          </a:p>
          <a:p>
            <a:pPr lvl="1">
              <a:buFont typeface="Arial" pitchFamily="34" charset="0"/>
              <a:buChar char="•"/>
            </a:pPr>
            <a:endParaRPr lang="en-US" sz="1600" dirty="0" smtClean="0">
              <a:solidFill>
                <a:schemeClr val="tx1"/>
              </a:solidFill>
              <a:latin typeface="Arial Unicode MS" pitchFamily="34" charset="-128"/>
              <a:ea typeface="Arial Unicode MS" pitchFamily="34" charset="-128"/>
              <a:cs typeface="Arial Unicode MS" pitchFamily="34" charset="-128"/>
            </a:endParaRPr>
          </a:p>
          <a:p>
            <a:pPr lvl="1">
              <a:buFont typeface="Arial" pitchFamily="34" charset="0"/>
              <a:buChar char="•"/>
            </a:pPr>
            <a:endParaRPr lang="en-US" sz="1600" dirty="0" smtClean="0">
              <a:solidFill>
                <a:schemeClr val="tx1"/>
              </a:solidFill>
              <a:latin typeface="Arial Unicode MS" pitchFamily="34" charset="-128"/>
              <a:ea typeface="Arial Unicode MS" pitchFamily="34" charset="-128"/>
              <a:cs typeface="Arial Unicode MS" pitchFamily="34" charset="-128"/>
            </a:endParaRPr>
          </a:p>
          <a:p>
            <a:pPr lvl="1">
              <a:buFont typeface="Arial" pitchFamily="34" charset="0"/>
              <a:buChar char="•"/>
            </a:pPr>
            <a:endParaRPr lang="en-US" sz="1600" dirty="0" smtClean="0">
              <a:solidFill>
                <a:schemeClr val="tx1"/>
              </a:solidFill>
              <a:latin typeface="Arial Unicode MS" pitchFamily="34" charset="-128"/>
              <a:ea typeface="Arial Unicode MS" pitchFamily="34" charset="-128"/>
              <a:cs typeface="Arial Unicode MS" pitchFamily="34" charset="-128"/>
            </a:endParaRPr>
          </a:p>
          <a:p>
            <a:pPr lvl="1">
              <a:buFont typeface="Arial" pitchFamily="34" charset="0"/>
              <a:buChar char="•"/>
            </a:pPr>
            <a:endParaRPr lang="en-US" sz="1600" dirty="0" smtClean="0">
              <a:solidFill>
                <a:schemeClr val="tx1"/>
              </a:solidFill>
              <a:latin typeface="Arial Unicode MS" pitchFamily="34" charset="-128"/>
              <a:ea typeface="Arial Unicode MS" pitchFamily="34" charset="-128"/>
              <a:cs typeface="Arial Unicode MS" pitchFamily="34" charset="-128"/>
            </a:endParaRPr>
          </a:p>
        </p:txBody>
      </p:sp>
      <p:sp>
        <p:nvSpPr>
          <p:cNvPr id="7" name="Slide Number Placeholder 6"/>
          <p:cNvSpPr>
            <a:spLocks noGrp="1"/>
          </p:cNvSpPr>
          <p:nvPr>
            <p:ph type="sldNum" sz="quarter" idx="12"/>
          </p:nvPr>
        </p:nvSpPr>
        <p:spPr/>
        <p:txBody>
          <a:bodyPr/>
          <a:lstStyle/>
          <a:p>
            <a:fld id="{CB2AE447-467E-43D2-857E-76F10336A120}" type="slidenum">
              <a:rPr lang="en-US" smtClean="0"/>
              <a:pPr/>
              <a:t>5</a:t>
            </a:fld>
            <a:endParaRPr lang="en-US" dirty="0"/>
          </a:p>
        </p:txBody>
      </p:sp>
    </p:spTree>
    <p:extLst>
      <p:ext uri="{BB962C8B-B14F-4D97-AF65-F5344CB8AC3E}">
        <p14:creationId xmlns="" xmlns:p14="http://schemas.microsoft.com/office/powerpoint/2010/main" val="223089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eopleNet BLU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79254" y="4154000"/>
            <a:ext cx="2254895" cy="1789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0"/>
            <a:ext cx="7394448" cy="1143000"/>
          </a:xfrm>
        </p:spPr>
        <p:txBody>
          <a:bodyPr>
            <a:normAutofit fontScale="90000"/>
          </a:bodyPr>
          <a:lstStyle/>
          <a:p>
            <a:r>
              <a:rPr lang="en-US" dirty="0" smtClean="0"/>
              <a:t>What is an onboard device now?</a:t>
            </a:r>
            <a:endParaRPr lang="en-US" dirty="0"/>
          </a:p>
        </p:txBody>
      </p:sp>
      <p:sp>
        <p:nvSpPr>
          <p:cNvPr id="3" name="Content Placeholder 2"/>
          <p:cNvSpPr>
            <a:spLocks noGrp="1"/>
          </p:cNvSpPr>
          <p:nvPr>
            <p:ph sz="half" idx="1"/>
          </p:nvPr>
        </p:nvSpPr>
        <p:spPr/>
        <p:txBody>
          <a:bodyPr>
            <a:normAutofit fontScale="92500" lnSpcReduction="10000"/>
          </a:bodyPr>
          <a:lstStyle/>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Device features expanded greatly over last decade</a:t>
            </a:r>
          </a:p>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Report and monitor MPG</a:t>
            </a:r>
          </a:p>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ECM data and fault codes</a:t>
            </a:r>
          </a:p>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Integration with routing and dispatch software</a:t>
            </a:r>
          </a:p>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Navigation, with turn by turn directions</a:t>
            </a:r>
          </a:p>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Electronic Hours of Service</a:t>
            </a:r>
          </a:p>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Support system web sites for real time information</a:t>
            </a:r>
          </a:p>
          <a:p>
            <a:pPr>
              <a:buFont typeface="Arial" pitchFamily="34" charset="0"/>
              <a:buChar char="•"/>
            </a:pPr>
            <a:r>
              <a:rPr lang="en-US" sz="2000" dirty="0" smtClean="0">
                <a:latin typeface="Arial Unicode MS" pitchFamily="34" charset="-128"/>
                <a:ea typeface="Arial Unicode MS" pitchFamily="34" charset="-128"/>
                <a:cs typeface="Arial Unicode MS" pitchFamily="34" charset="-128"/>
              </a:rPr>
              <a:t>Compliance and payroll reports</a:t>
            </a:r>
          </a:p>
          <a:p>
            <a:pPr>
              <a:buFont typeface="Arial" pitchFamily="34" charset="0"/>
              <a:buChar char="•"/>
            </a:pPr>
            <a:r>
              <a:rPr lang="en-US" sz="2000" dirty="0">
                <a:latin typeface="Arial Unicode MS" pitchFamily="34" charset="-128"/>
                <a:ea typeface="Arial Unicode MS" pitchFamily="34" charset="-128"/>
                <a:cs typeface="Arial Unicode MS" pitchFamily="34" charset="-128"/>
              </a:rPr>
              <a:t>a</a:t>
            </a:r>
            <a:r>
              <a:rPr lang="en-US" sz="2000" dirty="0" smtClean="0">
                <a:latin typeface="Arial Unicode MS" pitchFamily="34" charset="-128"/>
                <a:ea typeface="Arial Unicode MS" pitchFamily="34" charset="-128"/>
                <a:cs typeface="Arial Unicode MS" pitchFamily="34" charset="-128"/>
              </a:rPr>
              <a:t>nd much more</a:t>
            </a:r>
          </a:p>
          <a:p>
            <a:pPr>
              <a:buFont typeface="Arial" pitchFamily="34" charset="0"/>
              <a:buChar char="•"/>
            </a:pPr>
            <a:endParaRPr lang="en-US" sz="2000" dirty="0">
              <a:latin typeface="Arial Unicode MS" pitchFamily="34" charset="-128"/>
              <a:ea typeface="Arial Unicode MS" pitchFamily="34" charset="-128"/>
              <a:cs typeface="Arial Unicode MS" pitchFamily="34" charset="-128"/>
            </a:endParaRPr>
          </a:p>
        </p:txBody>
      </p:sp>
      <p:pic>
        <p:nvPicPr>
          <p:cNvPr id="2051" name="Picture 3" descr="XATA Turnpike Im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77844" y="3095903"/>
            <a:ext cx="1055711" cy="2185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Qualcomm MCP 200 Imag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95800" y="1447800"/>
            <a:ext cx="2286000" cy="1858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3306763"/>
            <a:ext cx="1981200" cy="307777"/>
          </a:xfrm>
          <a:prstGeom prst="rect">
            <a:avLst/>
          </a:prstGeom>
          <a:noFill/>
        </p:spPr>
        <p:txBody>
          <a:bodyPr wrap="square" rtlCol="0">
            <a:spAutoFit/>
          </a:bodyPr>
          <a:lstStyle/>
          <a:p>
            <a:pPr algn="ctr"/>
            <a:r>
              <a:rPr lang="en-US" sz="1400" dirty="0" smtClean="0"/>
              <a:t>Qualcomm MCP 200</a:t>
            </a:r>
            <a:endParaRPr lang="en-US" sz="1400" dirty="0"/>
          </a:p>
        </p:txBody>
      </p:sp>
      <p:sp>
        <p:nvSpPr>
          <p:cNvPr id="8" name="TextBox 7"/>
          <p:cNvSpPr txBox="1"/>
          <p:nvPr/>
        </p:nvSpPr>
        <p:spPr>
          <a:xfrm>
            <a:off x="4416101" y="5789710"/>
            <a:ext cx="1981200" cy="307777"/>
          </a:xfrm>
          <a:prstGeom prst="rect">
            <a:avLst/>
          </a:prstGeom>
          <a:noFill/>
        </p:spPr>
        <p:txBody>
          <a:bodyPr wrap="square" rtlCol="0">
            <a:spAutoFit/>
          </a:bodyPr>
          <a:lstStyle/>
          <a:p>
            <a:pPr algn="ctr"/>
            <a:r>
              <a:rPr lang="en-US" sz="1400" dirty="0" smtClean="0"/>
              <a:t>PeopleNet BLU 2</a:t>
            </a:r>
            <a:endParaRPr lang="en-US" sz="1400" dirty="0"/>
          </a:p>
        </p:txBody>
      </p:sp>
      <p:sp>
        <p:nvSpPr>
          <p:cNvPr id="9" name="TextBox 8"/>
          <p:cNvSpPr txBox="1"/>
          <p:nvPr/>
        </p:nvSpPr>
        <p:spPr>
          <a:xfrm>
            <a:off x="6515099" y="5331023"/>
            <a:ext cx="1981200" cy="307777"/>
          </a:xfrm>
          <a:prstGeom prst="rect">
            <a:avLst/>
          </a:prstGeom>
          <a:noFill/>
        </p:spPr>
        <p:txBody>
          <a:bodyPr wrap="square" rtlCol="0">
            <a:spAutoFit/>
          </a:bodyPr>
          <a:lstStyle/>
          <a:p>
            <a:pPr algn="ctr"/>
            <a:r>
              <a:rPr lang="en-US" sz="1400" dirty="0" smtClean="0"/>
              <a:t>XATA Turnpike</a:t>
            </a:r>
            <a:endParaRPr lang="en-US" sz="1400" dirty="0"/>
          </a:p>
        </p:txBody>
      </p:sp>
      <p:sp>
        <p:nvSpPr>
          <p:cNvPr id="10" name="Slide Number Placeholder 9"/>
          <p:cNvSpPr>
            <a:spLocks noGrp="1"/>
          </p:cNvSpPr>
          <p:nvPr>
            <p:ph type="sldNum" sz="quarter" idx="12"/>
          </p:nvPr>
        </p:nvSpPr>
        <p:spPr/>
        <p:txBody>
          <a:bodyPr/>
          <a:lstStyle/>
          <a:p>
            <a:fld id="{CB2AE447-467E-43D2-857E-76F10336A120}" type="slidenum">
              <a:rPr lang="en-US" smtClean="0"/>
              <a:pPr/>
              <a:t>6</a:t>
            </a:fld>
            <a:endParaRPr lang="en-US" dirty="0"/>
          </a:p>
        </p:txBody>
      </p:sp>
    </p:spTree>
    <p:extLst>
      <p:ext uri="{BB962C8B-B14F-4D97-AF65-F5344CB8AC3E}">
        <p14:creationId xmlns="" xmlns:p14="http://schemas.microsoft.com/office/powerpoint/2010/main" val="1896622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Basic configuration</a:t>
            </a:r>
            <a:endParaRPr lang="en-US" dirty="0"/>
          </a:p>
        </p:txBody>
      </p:sp>
      <p:sp>
        <p:nvSpPr>
          <p:cNvPr id="4" name="Slide Number Placeholder 3"/>
          <p:cNvSpPr>
            <a:spLocks noGrp="1"/>
          </p:cNvSpPr>
          <p:nvPr>
            <p:ph type="sldNum" sz="quarter" idx="12"/>
          </p:nvPr>
        </p:nvSpPr>
        <p:spPr/>
        <p:txBody>
          <a:bodyPr/>
          <a:lstStyle/>
          <a:p>
            <a:fld id="{CB2AE447-467E-43D2-857E-76F10336A120}" type="slidenum">
              <a:rPr lang="en-US" smtClean="0"/>
              <a:pPr/>
              <a:t>7</a:t>
            </a:fld>
            <a:endParaRPr lang="en-US" dirty="0"/>
          </a:p>
        </p:txBody>
      </p:sp>
    </p:spTree>
    <p:extLst>
      <p:ext uri="{BB962C8B-B14F-4D97-AF65-F5344CB8AC3E}">
        <p14:creationId xmlns="" xmlns:p14="http://schemas.microsoft.com/office/powerpoint/2010/main" val="2358103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a Flow diagram from recording device to network operations center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1" y="1295400"/>
            <a:ext cx="80010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0"/>
            <a:ext cx="7242048" cy="1143000"/>
          </a:xfrm>
        </p:spPr>
        <p:txBody>
          <a:bodyPr/>
          <a:lstStyle/>
          <a:p>
            <a:r>
              <a:rPr lang="en-US" dirty="0" smtClean="0"/>
              <a:t>How does it work?</a:t>
            </a:r>
            <a:endParaRPr lang="en-US" dirty="0"/>
          </a:p>
        </p:txBody>
      </p:sp>
      <p:sp>
        <p:nvSpPr>
          <p:cNvPr id="4" name="Slide Number Placeholder 3"/>
          <p:cNvSpPr>
            <a:spLocks noGrp="1"/>
          </p:cNvSpPr>
          <p:nvPr>
            <p:ph type="sldNum" sz="quarter" idx="12"/>
          </p:nvPr>
        </p:nvSpPr>
        <p:spPr/>
        <p:txBody>
          <a:bodyPr/>
          <a:lstStyle/>
          <a:p>
            <a:fld id="{CB2AE447-467E-43D2-857E-76F10336A120}" type="slidenum">
              <a:rPr lang="en-US" smtClean="0"/>
              <a:pPr/>
              <a:t>8</a:t>
            </a:fld>
            <a:endParaRPr lang="en-US" dirty="0"/>
          </a:p>
        </p:txBody>
      </p:sp>
    </p:spTree>
    <p:extLst>
      <p:ext uri="{BB962C8B-B14F-4D97-AF65-F5344CB8AC3E}">
        <p14:creationId xmlns="" xmlns:p14="http://schemas.microsoft.com/office/powerpoint/2010/main" val="295697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rmation Flow Diagram from support system to carrier portal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2822" y="1295400"/>
            <a:ext cx="7838178"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0"/>
            <a:ext cx="7242048" cy="1143000"/>
          </a:xfrm>
        </p:spPr>
        <p:txBody>
          <a:bodyPr/>
          <a:lstStyle/>
          <a:p>
            <a:r>
              <a:rPr lang="en-US" dirty="0" smtClean="0"/>
              <a:t>Information Flows</a:t>
            </a:r>
            <a:endParaRPr lang="en-US" dirty="0"/>
          </a:p>
        </p:txBody>
      </p:sp>
      <p:sp>
        <p:nvSpPr>
          <p:cNvPr id="4" name="Slide Number Placeholder 3"/>
          <p:cNvSpPr>
            <a:spLocks noGrp="1"/>
          </p:cNvSpPr>
          <p:nvPr>
            <p:ph type="sldNum" sz="quarter" idx="12"/>
          </p:nvPr>
        </p:nvSpPr>
        <p:spPr/>
        <p:txBody>
          <a:bodyPr/>
          <a:lstStyle/>
          <a:p>
            <a:fld id="{CB2AE447-467E-43D2-857E-76F10336A120}" type="slidenum">
              <a:rPr lang="en-US" smtClean="0"/>
              <a:pPr/>
              <a:t>9</a:t>
            </a:fld>
            <a:endParaRPr lang="en-US" dirty="0"/>
          </a:p>
        </p:txBody>
      </p:sp>
    </p:spTree>
    <p:extLst>
      <p:ext uri="{BB962C8B-B14F-4D97-AF65-F5344CB8AC3E}">
        <p14:creationId xmlns="" xmlns:p14="http://schemas.microsoft.com/office/powerpoint/2010/main" val="3290985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5097</TotalTime>
  <Words>1363</Words>
  <Application>Microsoft Office PowerPoint</Application>
  <PresentationFormat>On-screen Show (4:3)</PresentationFormat>
  <Paragraphs>282</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Opulent</vt:lpstr>
      <vt:lpstr>On board device basics</vt:lpstr>
      <vt:lpstr>Disclaimers</vt:lpstr>
      <vt:lpstr>Training Outline</vt:lpstr>
      <vt:lpstr>Electronic hos  Defined</vt:lpstr>
      <vt:lpstr>On board device today</vt:lpstr>
      <vt:lpstr>What is an onboard device now?</vt:lpstr>
      <vt:lpstr>Basic configuration</vt:lpstr>
      <vt:lpstr>How does it work?</vt:lpstr>
      <vt:lpstr>Information Flows</vt:lpstr>
      <vt:lpstr>Onboard devices</vt:lpstr>
      <vt:lpstr>Vehicle System overview</vt:lpstr>
      <vt:lpstr>Slide 12</vt:lpstr>
      <vt:lpstr>Electronic HOS support systems</vt:lpstr>
      <vt:lpstr>Support system overview</vt:lpstr>
      <vt:lpstr>Slide 15</vt:lpstr>
      <vt:lpstr>Electronic HOS Functionality </vt:lpstr>
      <vt:lpstr>basic options</vt:lpstr>
      <vt:lpstr>Primary systems design</vt:lpstr>
      <vt:lpstr>Fleet management system</vt:lpstr>
      <vt:lpstr>Handheld Device  &amp; Smart Phone Systems</vt:lpstr>
      <vt:lpstr>Driver Convenience</vt:lpstr>
      <vt:lpstr>Driver features</vt:lpstr>
      <vt:lpstr>Carrier Convenience</vt:lpstr>
      <vt:lpstr>Carrier features</vt:lpstr>
      <vt:lpstr>Roadside inspection process</vt:lpstr>
      <vt:lpstr>The Inspection Experience</vt:lpstr>
      <vt:lpstr>Slide 27</vt:lpstr>
      <vt:lpstr>Quick reference guide (Required)</vt:lpstr>
      <vt:lpstr>Slide 29</vt:lpstr>
      <vt:lpstr>Driver Log Report Qualcomm</vt:lpstr>
      <vt:lpstr>Slide 31</vt:lpstr>
      <vt:lpstr>Slide 32</vt:lpstr>
      <vt:lpstr>Slide 33</vt:lpstr>
      <vt:lpstr>summary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turner</cp:lastModifiedBy>
  <cp:revision>101</cp:revision>
  <dcterms:created xsi:type="dcterms:W3CDTF">2011-09-15T20:20:20Z</dcterms:created>
  <dcterms:modified xsi:type="dcterms:W3CDTF">2011-10-20T15:03:33Z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