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charts/chart2.xml" ContentType="application/vnd.openxmlformats-officedocument.drawingml.chart+xml"/>
  <Override PartName="/ppt/theme/themeOverride2.xml" ContentType="application/vnd.openxmlformats-officedocument.themeOverrid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 id="2147483661" r:id="rId6"/>
    <p:sldMasterId id="2147483671" r:id="rId7"/>
  </p:sldMasterIdLst>
  <p:notesMasterIdLst>
    <p:notesMasterId r:id="rId43"/>
  </p:notesMasterIdLst>
  <p:handoutMasterIdLst>
    <p:handoutMasterId r:id="rId44"/>
  </p:handoutMasterIdLst>
  <p:sldIdLst>
    <p:sldId id="256" r:id="rId8"/>
    <p:sldId id="299" r:id="rId9"/>
    <p:sldId id="284" r:id="rId10"/>
    <p:sldId id="300" r:id="rId11"/>
    <p:sldId id="328" r:id="rId12"/>
    <p:sldId id="309" r:id="rId13"/>
    <p:sldId id="314" r:id="rId14"/>
    <p:sldId id="323" r:id="rId15"/>
    <p:sldId id="321" r:id="rId16"/>
    <p:sldId id="322" r:id="rId17"/>
    <p:sldId id="332" r:id="rId18"/>
    <p:sldId id="325" r:id="rId19"/>
    <p:sldId id="336" r:id="rId20"/>
    <p:sldId id="326" r:id="rId21"/>
    <p:sldId id="337" r:id="rId22"/>
    <p:sldId id="316" r:id="rId23"/>
    <p:sldId id="338" r:id="rId24"/>
    <p:sldId id="312" r:id="rId25"/>
    <p:sldId id="339" r:id="rId26"/>
    <p:sldId id="303" r:id="rId27"/>
    <p:sldId id="340" r:id="rId28"/>
    <p:sldId id="343" r:id="rId29"/>
    <p:sldId id="341" r:id="rId30"/>
    <p:sldId id="308" r:id="rId31"/>
    <p:sldId id="345" r:id="rId32"/>
    <p:sldId id="349" r:id="rId33"/>
    <p:sldId id="342" r:id="rId34"/>
    <p:sldId id="331" r:id="rId35"/>
    <p:sldId id="351" r:id="rId36"/>
    <p:sldId id="330" r:id="rId37"/>
    <p:sldId id="346" r:id="rId38"/>
    <p:sldId id="347" r:id="rId39"/>
    <p:sldId id="348" r:id="rId40"/>
    <p:sldId id="350" r:id="rId41"/>
    <p:sldId id="285" r:id="rId4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66"/>
    <a:srgbClr val="00FF00"/>
    <a:srgbClr val="FFCC66"/>
    <a:srgbClr val="FF9900"/>
    <a:srgbClr val="8E0000"/>
    <a:srgbClr val="A40000"/>
    <a:srgbClr val="F6750A"/>
    <a:srgbClr val="FFEECD"/>
    <a:srgbClr val="493118"/>
    <a:srgbClr val="967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07" autoAdjust="0"/>
    <p:restoredTop sz="88538" autoAdjust="0"/>
  </p:normalViewPr>
  <p:slideViewPr>
    <p:cSldViewPr>
      <p:cViewPr varScale="1">
        <p:scale>
          <a:sx n="62" d="100"/>
          <a:sy n="62" d="100"/>
        </p:scale>
        <p:origin x="1194" y="60"/>
      </p:cViewPr>
      <p:guideLst>
        <p:guide orient="horz" pos="2160"/>
        <p:guide pos="2880"/>
      </p:guideLst>
    </p:cSldViewPr>
  </p:slideViewPr>
  <p:outlineViewPr>
    <p:cViewPr>
      <p:scale>
        <a:sx n="33" d="100"/>
        <a:sy n="33" d="100"/>
      </p:scale>
      <p:origin x="0" y="432"/>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2502" y="-12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dLbls>
          <c:showLegendKey val="0"/>
          <c:showVal val="0"/>
          <c:showCatName val="0"/>
          <c:showSerName val="0"/>
          <c:showPercent val="0"/>
          <c:showBubbleSize val="0"/>
        </c:dLbls>
        <c:gapWidth val="150"/>
        <c:axId val="206951360"/>
        <c:axId val="209567144"/>
      </c:barChart>
      <c:catAx>
        <c:axId val="206951360"/>
        <c:scaling>
          <c:orientation val="minMax"/>
        </c:scaling>
        <c:delete val="0"/>
        <c:axPos val="b"/>
        <c:majorTickMark val="none"/>
        <c:minorTickMark val="none"/>
        <c:tickLblPos val="nextTo"/>
        <c:spPr>
          <a:ln>
            <a:solidFill>
              <a:schemeClr val="tx1"/>
            </a:solidFill>
          </a:ln>
        </c:spPr>
        <c:crossAx val="209567144"/>
        <c:crosses val="autoZero"/>
        <c:auto val="1"/>
        <c:lblAlgn val="ctr"/>
        <c:lblOffset val="100"/>
        <c:noMultiLvlLbl val="0"/>
      </c:catAx>
      <c:valAx>
        <c:axId val="209567144"/>
        <c:scaling>
          <c:orientation val="minMax"/>
        </c:scaling>
        <c:delete val="1"/>
        <c:axPos val="l"/>
        <c:numFmt formatCode="General" sourceLinked="1"/>
        <c:majorTickMark val="none"/>
        <c:minorTickMark val="none"/>
        <c:tickLblPos val="none"/>
        <c:crossAx val="206951360"/>
        <c:crosses val="autoZero"/>
        <c:crossBetween val="between"/>
      </c:valAx>
      <c:spPr>
        <a:noFill/>
        <a:ln w="25400">
          <a:noFill/>
        </a:ln>
      </c:spPr>
    </c:plotArea>
    <c:legend>
      <c:legendPos val="r"/>
      <c:overlay val="0"/>
      <c:spPr>
        <a:effectLst>
          <a:outerShdw blurRad="50800" dist="38100" dir="2700000" algn="tl" rotWithShape="0">
            <a:prstClr val="black">
              <a:alpha val="40000"/>
            </a:prstClr>
          </a:outerShdw>
        </a:effectLst>
      </c:spPr>
    </c:legend>
    <c:plotVisOnly val="1"/>
    <c:dispBlanksAs val="gap"/>
    <c:showDLblsOverMax val="0"/>
  </c:chart>
  <c:spPr>
    <a:solidFill>
      <a:srgbClr val="FFFFFF">
        <a:alpha val="25000"/>
      </a:srgbClr>
    </a:solidFill>
    <a:ln>
      <a:noFill/>
    </a:ln>
    <a:effectLst/>
    <a:scene3d>
      <a:camera prst="orthographicFront"/>
      <a:lightRig rig="threePt" dir="t"/>
    </a:scene3d>
    <a:sp3d>
      <a:bevelT w="38100" h="38100" prst="coolSlant"/>
    </a:sp3d>
  </c:spPr>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dLbls>
          <c:showLegendKey val="0"/>
          <c:showVal val="0"/>
          <c:showCatName val="0"/>
          <c:showSerName val="0"/>
          <c:showPercent val="0"/>
          <c:showBubbleSize val="0"/>
        </c:dLbls>
        <c:gapWidth val="150"/>
        <c:axId val="274869688"/>
        <c:axId val="274870072"/>
      </c:barChart>
      <c:catAx>
        <c:axId val="274869688"/>
        <c:scaling>
          <c:orientation val="minMax"/>
        </c:scaling>
        <c:delete val="0"/>
        <c:axPos val="b"/>
        <c:majorTickMark val="none"/>
        <c:minorTickMark val="none"/>
        <c:tickLblPos val="nextTo"/>
        <c:spPr>
          <a:ln>
            <a:solidFill>
              <a:schemeClr val="tx1"/>
            </a:solidFill>
          </a:ln>
        </c:spPr>
        <c:crossAx val="274870072"/>
        <c:crosses val="autoZero"/>
        <c:auto val="1"/>
        <c:lblAlgn val="ctr"/>
        <c:lblOffset val="100"/>
        <c:noMultiLvlLbl val="0"/>
      </c:catAx>
      <c:valAx>
        <c:axId val="274870072"/>
        <c:scaling>
          <c:orientation val="minMax"/>
        </c:scaling>
        <c:delete val="1"/>
        <c:axPos val="l"/>
        <c:numFmt formatCode="General" sourceLinked="1"/>
        <c:majorTickMark val="none"/>
        <c:minorTickMark val="none"/>
        <c:tickLblPos val="none"/>
        <c:crossAx val="274869688"/>
        <c:crosses val="autoZero"/>
        <c:crossBetween val="between"/>
      </c:valAx>
      <c:spPr>
        <a:noFill/>
        <a:ln w="25400">
          <a:noFill/>
        </a:ln>
      </c:spPr>
    </c:plotArea>
    <c:legend>
      <c:legendPos val="r"/>
      <c:overlay val="0"/>
      <c:spPr>
        <a:effectLst>
          <a:outerShdw blurRad="50800" dist="38100" dir="2700000" algn="tl" rotWithShape="0">
            <a:prstClr val="black">
              <a:alpha val="40000"/>
            </a:prstClr>
          </a:outerShdw>
        </a:effectLst>
      </c:spPr>
    </c:legend>
    <c:plotVisOnly val="1"/>
    <c:dispBlanksAs val="gap"/>
    <c:showDLblsOverMax val="0"/>
  </c:chart>
  <c:spPr>
    <a:solidFill>
      <a:srgbClr val="FFFFFF">
        <a:alpha val="25000"/>
      </a:srgbClr>
    </a:solidFill>
    <a:ln>
      <a:noFill/>
    </a:ln>
    <a:effectLst/>
    <a:scene3d>
      <a:camera prst="orthographicFront"/>
      <a:lightRig rig="threePt" dir="t"/>
    </a:scene3d>
    <a:sp3d>
      <a:bevelT w="38100" h="38100" prst="coolSlant"/>
    </a:sp3d>
  </c:spPr>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BC803D1-7E22-426B-946F-B4167FE99CDB}" type="datetimeFigureOut">
              <a:rPr lang="en-US" smtClean="0"/>
              <a:pPr/>
              <a:t>8/19/2016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5C6D6C2-CAAA-4C3B-87DD-2F98D0C7A78D}" type="slidenum">
              <a:rPr lang="en-US" smtClean="0"/>
              <a:pPr/>
              <a:t>‹#›</a:t>
            </a:fld>
            <a:endParaRPr lang="en-US"/>
          </a:p>
        </p:txBody>
      </p:sp>
    </p:spTree>
    <p:extLst>
      <p:ext uri="{BB962C8B-B14F-4D97-AF65-F5344CB8AC3E}">
        <p14:creationId xmlns:p14="http://schemas.microsoft.com/office/powerpoint/2010/main" val="2349649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0FEA62B-C136-454E-AD9F-0FCD43CAD751}" type="datetimeFigureOut">
              <a:rPr lang="en-US" smtClean="0"/>
              <a:pPr/>
              <a:t>8/19/2016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21B07DF-9005-41CD-BC9E-18B35B2BB4E4}" type="slidenum">
              <a:rPr lang="en-US" smtClean="0"/>
              <a:pPr/>
              <a:t>‹#›</a:t>
            </a:fld>
            <a:endParaRPr lang="en-US"/>
          </a:p>
        </p:txBody>
      </p:sp>
    </p:spTree>
    <p:extLst>
      <p:ext uri="{BB962C8B-B14F-4D97-AF65-F5344CB8AC3E}">
        <p14:creationId xmlns:p14="http://schemas.microsoft.com/office/powerpoint/2010/main" val="4009157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dol.gov/wb/stats/Nontraditional%20Occupations.pdf"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www.cdc.gov/nchs/fastats/obesity-overweight.htm" TargetMode="External"/><Relationship Id="rId4" Type="http://schemas.openxmlformats.org/officeDocument/2006/relationships/hyperlink" Target="http://www.bls.gov/emp/ep_table_306.htm"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Good Morning.  I will be discussing</a:t>
            </a:r>
            <a:r>
              <a:rPr lang="en-US" sz="1400" baseline="0" dirty="0" smtClean="0"/>
              <a:t> organizational factors within the FRA, Metro-North and MTA  regarding medical certification.</a:t>
            </a:r>
            <a:r>
              <a:rPr lang="en-US" sz="1400" dirty="0" smtClean="0"/>
              <a:t> </a:t>
            </a:r>
            <a:endParaRPr lang="en-US" sz="1400" baseline="0" dirty="0" smtClean="0"/>
          </a:p>
          <a:p>
            <a:pPr defTabSz="931774">
              <a:defRPr/>
            </a:pPr>
            <a:r>
              <a:rPr lang="en-US" sz="1400" b="1" baseline="0" dirty="0" smtClean="0"/>
              <a:t>[NEXT SLIDE]</a:t>
            </a:r>
            <a:endParaRPr lang="en-US" sz="1400" b="0" baseline="0" dirty="0" smtClean="0"/>
          </a:p>
          <a:p>
            <a:endParaRPr lang="en-US" sz="1400"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a:t>
            </a:fld>
            <a:endParaRPr lang="en-US"/>
          </a:p>
        </p:txBody>
      </p:sp>
    </p:spTree>
    <p:extLst>
      <p:ext uri="{BB962C8B-B14F-4D97-AF65-F5344CB8AC3E}">
        <p14:creationId xmlns:p14="http://schemas.microsoft.com/office/powerpoint/2010/main" val="483974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smtClean="0"/>
              <a:t>In August, 2000, a transit train struck the hydraulic bumping post at the terminus of track No. 2 at the BWI Airport Station and derailed with 22 passengers on board.</a:t>
            </a:r>
            <a:endParaRPr lang="en-US" sz="1400" dirty="0" smtClean="0"/>
          </a:p>
          <a:p>
            <a:r>
              <a:rPr lang="en-US" b="1" dirty="0" smtClean="0"/>
              <a:t>[NEXT SLIDE]</a:t>
            </a:r>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10</a:t>
            </a:fld>
            <a:endParaRPr lang="en-US"/>
          </a:p>
        </p:txBody>
      </p:sp>
    </p:spTree>
    <p:extLst>
      <p:ext uri="{BB962C8B-B14F-4D97-AF65-F5344CB8AC3E}">
        <p14:creationId xmlns:p14="http://schemas.microsoft.com/office/powerpoint/2010/main" val="1545371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 </a:t>
            </a:r>
            <a:endParaRPr lang="en-US" b="1" dirty="0" smtClean="0"/>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11</a:t>
            </a:fld>
            <a:endParaRPr lang="en-US"/>
          </a:p>
        </p:txBody>
      </p:sp>
    </p:spTree>
    <p:extLst>
      <p:ext uri="{BB962C8B-B14F-4D97-AF65-F5344CB8AC3E}">
        <p14:creationId xmlns:p14="http://schemas.microsoft.com/office/powerpoint/2010/main" val="1545371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a:t>
            </a:r>
            <a:r>
              <a:rPr lang="en-US" dirty="0" err="1" smtClean="0"/>
              <a:t>traincrew</a:t>
            </a:r>
            <a:r>
              <a:rPr lang="en-US" dirty="0" smtClean="0"/>
              <a:t> died, and 2</a:t>
            </a:r>
            <a:r>
              <a:rPr lang="en-US" baseline="0" dirty="0" smtClean="0"/>
              <a:t> were seriously injured</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12</a:t>
            </a:fld>
            <a:endParaRPr lang="en-US"/>
          </a:p>
        </p:txBody>
      </p:sp>
    </p:spTree>
    <p:extLst>
      <p:ext uri="{BB962C8B-B14F-4D97-AF65-F5344CB8AC3E}">
        <p14:creationId xmlns:p14="http://schemas.microsoft.com/office/powerpoint/2010/main" val="3817496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 </a:t>
            </a:r>
            <a:endParaRPr lang="en-US" b="1" dirty="0" smtClean="0"/>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13</a:t>
            </a:fld>
            <a:endParaRPr lang="en-US"/>
          </a:p>
        </p:txBody>
      </p:sp>
    </p:spTree>
    <p:extLst>
      <p:ext uri="{BB962C8B-B14F-4D97-AF65-F5344CB8AC3E}">
        <p14:creationId xmlns:p14="http://schemas.microsoft.com/office/powerpoint/2010/main" val="1545371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In 2008, two transit trains collided</a:t>
            </a:r>
            <a:r>
              <a:rPr lang="en-US" sz="1400" baseline="0" dirty="0" smtClean="0"/>
              <a:t> in Newton MA with about 180 passengers on board.  One operator died and one passenger was seriously injured.  Others had minor injuries.  These two accidents resulted in safety recommendations to each of the rail transit agencies regarding the need for improved evaluation of obstructive sleep apnea among rail transit operators.</a:t>
            </a:r>
          </a:p>
          <a:p>
            <a:endParaRPr lang="en-US" dirty="0" smtClean="0"/>
          </a:p>
          <a:p>
            <a:r>
              <a:rPr lang="en-US" b="1" dirty="0" smtClean="0"/>
              <a:t>[NEXT SLIDE]</a:t>
            </a:r>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14</a:t>
            </a:fld>
            <a:endParaRPr lang="en-US"/>
          </a:p>
        </p:txBody>
      </p:sp>
    </p:spTree>
    <p:extLst>
      <p:ext uri="{BB962C8B-B14F-4D97-AF65-F5344CB8AC3E}">
        <p14:creationId xmlns:p14="http://schemas.microsoft.com/office/powerpoint/2010/main" val="1545371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 </a:t>
            </a:r>
            <a:endParaRPr lang="en-US" b="1" dirty="0" smtClean="0"/>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15</a:t>
            </a:fld>
            <a:endParaRPr lang="en-US"/>
          </a:p>
        </p:txBody>
      </p:sp>
    </p:spTree>
    <p:extLst>
      <p:ext uri="{BB962C8B-B14F-4D97-AF65-F5344CB8AC3E}">
        <p14:creationId xmlns:p14="http://schemas.microsoft.com/office/powerpoint/2010/main" val="1545371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result of the Volvo combination unit’s striking the slowed and stopped vehicle queue on I-44, 10 passenger vehicle occupants died, and the tractor</a:t>
            </a:r>
            <a:r>
              <a:rPr lang="en-US" baseline="0" dirty="0" smtClean="0"/>
              <a:t> trailer driver and 5 occupants </a:t>
            </a:r>
            <a:r>
              <a:rPr lang="en-US" dirty="0" smtClean="0"/>
              <a:t>5 were injured, </a:t>
            </a:r>
          </a:p>
          <a:p>
            <a:r>
              <a:rPr lang="en-US" dirty="0" smtClean="0"/>
              <a:t>Driver’s fatigue,</a:t>
            </a:r>
            <a:r>
              <a:rPr lang="en-US" baseline="0" dirty="0" smtClean="0"/>
              <a:t> as a result of </a:t>
            </a:r>
            <a:r>
              <a:rPr lang="en-US" dirty="0" smtClean="0"/>
              <a:t>acute sleep loss, circadian disruption associated with his shift work schedule, and mild sleep apnea,</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16</a:t>
            </a:fld>
            <a:endParaRPr lang="en-US"/>
          </a:p>
        </p:txBody>
      </p:sp>
    </p:spTree>
    <p:extLst>
      <p:ext uri="{BB962C8B-B14F-4D97-AF65-F5344CB8AC3E}">
        <p14:creationId xmlns:p14="http://schemas.microsoft.com/office/powerpoint/2010/main" val="3812579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 </a:t>
            </a:r>
            <a:endParaRPr lang="en-US" b="1" dirty="0" smtClean="0"/>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17</a:t>
            </a:fld>
            <a:endParaRPr lang="en-US"/>
          </a:p>
        </p:txBody>
      </p:sp>
    </p:spTree>
    <p:extLst>
      <p:ext uri="{BB962C8B-B14F-4D97-AF65-F5344CB8AC3E}">
        <p14:creationId xmlns:p14="http://schemas.microsoft.com/office/powerpoint/2010/main" val="1545371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motorcoach drifted off the roadway and crossed the rumble strip on the 10-foot-wide right shoulder, struck a guardrail then overturned to the right 90°, flattening the guardrail as it continued to slide forward. The front of the motorcoach collided with an overhead vertical highway signpost, shown in this picture, which tore through nearly the entire length of the bus.</a:t>
            </a:r>
          </a:p>
          <a:p>
            <a:endParaRPr lang="en-US" dirty="0" smtClean="0"/>
          </a:p>
          <a:p>
            <a:r>
              <a:rPr lang="en-US" dirty="0" smtClean="0"/>
              <a:t>As a result of this accident, 15 passengers died, 17 were injured, and the driver was minorly injured.</a:t>
            </a:r>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18</a:t>
            </a:fld>
            <a:endParaRPr lang="en-US"/>
          </a:p>
        </p:txBody>
      </p:sp>
    </p:spTree>
    <p:extLst>
      <p:ext uri="{BB962C8B-B14F-4D97-AF65-F5344CB8AC3E}">
        <p14:creationId xmlns:p14="http://schemas.microsoft.com/office/powerpoint/2010/main" val="1566500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 </a:t>
            </a:r>
            <a:endParaRPr lang="en-US" b="1" dirty="0" smtClean="0"/>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19</a:t>
            </a:fld>
            <a:endParaRPr lang="en-US"/>
          </a:p>
        </p:txBody>
      </p:sp>
    </p:spTree>
    <p:extLst>
      <p:ext uri="{BB962C8B-B14F-4D97-AF65-F5344CB8AC3E}">
        <p14:creationId xmlns:p14="http://schemas.microsoft.com/office/powerpoint/2010/main" val="1545371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On December 1, 2013 a Metro-North passenger train derailed and as a result, 4 people died and 61 others were injured.  The NTSB</a:t>
            </a:r>
            <a:r>
              <a:rPr lang="en-US" sz="1400" baseline="0" dirty="0" smtClean="0"/>
              <a:t> determined that the probable cause of this accident was the engineer's noncompliance with the 30-mph speed restriction because he had fallen asleep due to undiagnosed severe obstructive sleep apnea exacerbated by a recent circadian rhythm shift required by his work schedule. </a:t>
            </a:r>
            <a:r>
              <a:rPr lang="en-US" sz="1400" dirty="0" smtClean="0"/>
              <a:t>The NTSB investigation found that medical issues among railroaders, and sleep apnea in particular, have not been adequately addressed by the Federal Railroad Administration, Metro-North, or New York MTA. </a:t>
            </a:r>
          </a:p>
          <a:p>
            <a:endParaRPr lang="en-US" sz="1400" dirty="0" smtClean="0"/>
          </a:p>
          <a:p>
            <a:r>
              <a:rPr lang="en-US" sz="1400" b="1" dirty="0" smtClean="0"/>
              <a:t>[NEXT SLIDE]</a:t>
            </a:r>
          </a:p>
          <a:p>
            <a:endParaRPr lang="en-US" sz="1400" b="1" dirty="0" smtClean="0"/>
          </a:p>
          <a:p>
            <a:endParaRPr lang="en-US" b="1"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2</a:t>
            </a:fld>
            <a:endParaRPr lang="en-US"/>
          </a:p>
        </p:txBody>
      </p:sp>
    </p:spTree>
    <p:extLst>
      <p:ext uri="{BB962C8B-B14F-4D97-AF65-F5344CB8AC3E}">
        <p14:creationId xmlns:p14="http://schemas.microsoft.com/office/powerpoint/2010/main" val="1942749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smtClean="0"/>
              <a:t>The NTSB determined the collision  occurred due to “the failure of the crew of the striking train …. to stop because they had fallen asleep due to fatigue resulting from their irregular work schedules and their medical conditions.”  Among others, the medical conditions included probable sleep apnea, restless leg syndrome, and chronic insomnia. </a:t>
            </a:r>
          </a:p>
          <a:p>
            <a:endParaRPr lang="en-US" sz="1400" b="0" dirty="0" smtClean="0"/>
          </a:p>
          <a:p>
            <a:r>
              <a:rPr lang="en-US" sz="1400" b="0" dirty="0" smtClean="0"/>
              <a:t>As a result, the NTSB issued similar recommendations to the FRA and the BNSF railroad, asking BNSF to screen and asking the FRA to require railroads to screen employees in safety-sensitive positions for sleep disorders. </a:t>
            </a:r>
            <a:r>
              <a:rPr lang="en-US" sz="1400" b="0" baseline="0" dirty="0" smtClean="0"/>
              <a:t> The recommendation to the FRA is classified as open, unacceptable action.</a:t>
            </a:r>
            <a:r>
              <a:rPr lang="en-US" sz="1400" b="0" dirty="0" smtClean="0"/>
              <a:t> BNSF responded that it</a:t>
            </a:r>
            <a:r>
              <a:rPr lang="en-US" sz="1400" b="0" baseline="0" dirty="0" smtClean="0"/>
              <a:t> would be unable to comply without the support of federal regulation.</a:t>
            </a:r>
            <a:endParaRPr lang="en-US" sz="1400" b="0" dirty="0" smtClean="0"/>
          </a:p>
          <a:p>
            <a:endParaRPr lang="en-US" b="1" dirty="0" smtClean="0"/>
          </a:p>
          <a:p>
            <a:r>
              <a:rPr lang="en-US" b="1" dirty="0" smtClean="0"/>
              <a:t>[NEXT SLIDE]</a:t>
            </a:r>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20</a:t>
            </a:fld>
            <a:endParaRPr lang="en-US"/>
          </a:p>
        </p:txBody>
      </p:sp>
    </p:spTree>
    <p:extLst>
      <p:ext uri="{BB962C8B-B14F-4D97-AF65-F5344CB8AC3E}">
        <p14:creationId xmlns:p14="http://schemas.microsoft.com/office/powerpoint/2010/main" val="1545371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 </a:t>
            </a:r>
            <a:endParaRPr lang="en-US" b="1" dirty="0" smtClean="0"/>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21</a:t>
            </a:fld>
            <a:endParaRPr lang="en-US"/>
          </a:p>
        </p:txBody>
      </p:sp>
    </p:spTree>
    <p:extLst>
      <p:ext uri="{BB962C8B-B14F-4D97-AF65-F5344CB8AC3E}">
        <p14:creationId xmlns:p14="http://schemas.microsoft.com/office/powerpoint/2010/main" val="1545371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22</a:t>
            </a:fld>
            <a:endParaRPr lang="en-US"/>
          </a:p>
        </p:txBody>
      </p:sp>
    </p:spTree>
    <p:extLst>
      <p:ext uri="{BB962C8B-B14F-4D97-AF65-F5344CB8AC3E}">
        <p14:creationId xmlns:p14="http://schemas.microsoft.com/office/powerpoint/2010/main" val="1384351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 </a:t>
            </a:r>
            <a:endParaRPr lang="en-US" b="1" dirty="0" smtClean="0"/>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23</a:t>
            </a:fld>
            <a:endParaRPr lang="en-US"/>
          </a:p>
        </p:txBody>
      </p:sp>
    </p:spTree>
    <p:extLst>
      <p:ext uri="{BB962C8B-B14F-4D97-AF65-F5344CB8AC3E}">
        <p14:creationId xmlns:p14="http://schemas.microsoft.com/office/powerpoint/2010/main" val="1545371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smtClean="0"/>
              <a:t>As this timeline demonstrates, had the FRA complied with the NTSB’s earlier recommendations or met the deadline set out in the RSIA of 2008, it is likely that the Metro-North engineer’s severe obstructive sleep apnea would have been identified and treated, and this fatal accident would have been prevented.  Staff has proposed recommendations in this area.</a:t>
            </a:r>
          </a:p>
          <a:p>
            <a:endParaRPr lang="en-US" b="0" dirty="0" smtClean="0"/>
          </a:p>
          <a:p>
            <a:r>
              <a:rPr lang="en-US" b="1" dirty="0" smtClean="0"/>
              <a:t>[NEXT SLIDE]</a:t>
            </a:r>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24</a:t>
            </a:fld>
            <a:endParaRPr lang="en-US"/>
          </a:p>
        </p:txBody>
      </p:sp>
    </p:spTree>
    <p:extLst>
      <p:ext uri="{BB962C8B-B14F-4D97-AF65-F5344CB8AC3E}">
        <p14:creationId xmlns:p14="http://schemas.microsoft.com/office/powerpoint/2010/main" val="1545371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 </a:t>
            </a:r>
            <a:endParaRPr lang="en-US" b="1" dirty="0" smtClean="0"/>
          </a:p>
          <a:p>
            <a:pPr marL="171450" indent="-171450">
              <a:buFontTx/>
              <a:buChar char="-"/>
            </a:pPr>
            <a:r>
              <a:rPr lang="en-US" dirty="0" smtClean="0"/>
              <a:t>Only the ones NTSB has investigated</a:t>
            </a:r>
          </a:p>
          <a:p>
            <a:pPr marL="171450" indent="-171450">
              <a:buFontTx/>
              <a:buChar char="-"/>
            </a:pPr>
            <a:r>
              <a:rPr lang="en-US" dirty="0" smtClean="0"/>
              <a:t>Often,</a:t>
            </a:r>
            <a:r>
              <a:rPr lang="en-US" baseline="0" dirty="0" smtClean="0"/>
              <a:t> not JUST OSA  - schedules, circadian rhythm, other medical conditions including sleep disorders</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25</a:t>
            </a:fld>
            <a:endParaRPr lang="en-US"/>
          </a:p>
        </p:txBody>
      </p:sp>
    </p:spTree>
    <p:extLst>
      <p:ext uri="{BB962C8B-B14F-4D97-AF65-F5344CB8AC3E}">
        <p14:creationId xmlns:p14="http://schemas.microsoft.com/office/powerpoint/2010/main" val="1545371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hangingPunct="1"/>
            <a:r>
              <a:rPr lang="en-US" sz="1200" kern="1200" dirty="0" smtClean="0">
                <a:solidFill>
                  <a:schemeClr val="tx1"/>
                </a:solidFill>
                <a:effectLst/>
                <a:latin typeface="+mn-lt"/>
                <a:ea typeface="+mn-ea"/>
                <a:cs typeface="+mn-cs"/>
              </a:rPr>
              <a:t>Male gender, age, obesity, hypertension, neck circumference (collar size above 17 inches for men), larger hip circumference, excessive daytime sleepiness, and snoring are all risk factors for OSA.</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Commercial drivers and locomotive operators are predominantly male. According to the US Department of Labor, in 2014, 92.6 percent of industrial truck and tractor operators, 94.2 percent of driver/sales workers and truck drivers, and 98.6 percent of locomotive engineers and operators were male. According to US government sources, the median age of the working population is 42 and about 35% of the US adult population is obese.</a:t>
            </a:r>
            <a:r>
              <a:rPr lang="en-US" sz="1200" kern="1200" baseline="300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However, more than 53% of commercial drivers are obese and their average age is slightly older, about 46. </a:t>
            </a:r>
          </a:p>
          <a:p>
            <a:pPr fontAlgn="auto" hangingPunct="1"/>
            <a:endParaRPr lang="en-US" sz="1200" kern="1200" dirty="0" smtClean="0">
              <a:solidFill>
                <a:schemeClr val="tx1"/>
              </a:solidFill>
              <a:effectLst/>
              <a:latin typeface="+mn-lt"/>
              <a:ea typeface="+mn-ea"/>
              <a:cs typeface="+mn-cs"/>
            </a:endParaRPr>
          </a:p>
          <a:p>
            <a:pPr hangingPunct="0"/>
            <a:r>
              <a:rPr lang="en-US" sz="1200" kern="1200" dirty="0" err="1" smtClean="0">
                <a:solidFill>
                  <a:schemeClr val="tx1"/>
                </a:solidFill>
                <a:effectLst/>
                <a:latin typeface="+mn-lt"/>
                <a:ea typeface="+mn-ea"/>
                <a:cs typeface="+mn-cs"/>
              </a:rPr>
              <a:t>Peppard</a:t>
            </a:r>
            <a:r>
              <a:rPr lang="en-US" sz="1200" kern="1200" dirty="0" smtClean="0">
                <a:solidFill>
                  <a:schemeClr val="tx1"/>
                </a:solidFill>
                <a:effectLst/>
                <a:latin typeface="+mn-lt"/>
                <a:ea typeface="+mn-ea"/>
                <a:cs typeface="+mn-cs"/>
              </a:rPr>
              <a:t> PE, Young T, Barnet JH, </a:t>
            </a:r>
            <a:r>
              <a:rPr lang="en-US" sz="1200" kern="1200" dirty="0" err="1" smtClean="0">
                <a:solidFill>
                  <a:schemeClr val="tx1"/>
                </a:solidFill>
                <a:effectLst/>
                <a:latin typeface="+mn-lt"/>
                <a:ea typeface="+mn-ea"/>
                <a:cs typeface="+mn-cs"/>
              </a:rPr>
              <a:t>Palta</a:t>
            </a:r>
            <a:r>
              <a:rPr lang="en-US" sz="1200" kern="1200" dirty="0" smtClean="0">
                <a:solidFill>
                  <a:schemeClr val="tx1"/>
                </a:solidFill>
                <a:effectLst/>
                <a:latin typeface="+mn-lt"/>
                <a:ea typeface="+mn-ea"/>
                <a:cs typeface="+mn-cs"/>
              </a:rPr>
              <a:t> M, Hagen EW, </a:t>
            </a:r>
            <a:r>
              <a:rPr lang="en-US" sz="1200" kern="1200" dirty="0" err="1" smtClean="0">
                <a:solidFill>
                  <a:schemeClr val="tx1"/>
                </a:solidFill>
                <a:effectLst/>
                <a:latin typeface="+mn-lt"/>
                <a:ea typeface="+mn-ea"/>
                <a:cs typeface="+mn-cs"/>
              </a:rPr>
              <a:t>Hla</a:t>
            </a:r>
            <a:r>
              <a:rPr lang="en-US" sz="1200" kern="1200" dirty="0" smtClean="0">
                <a:solidFill>
                  <a:schemeClr val="tx1"/>
                </a:solidFill>
                <a:effectLst/>
                <a:latin typeface="+mn-lt"/>
                <a:ea typeface="+mn-ea"/>
                <a:cs typeface="+mn-cs"/>
              </a:rPr>
              <a:t> KM. Increased prevalence of sleep-disordered breathing in adults. Am J </a:t>
            </a:r>
            <a:r>
              <a:rPr lang="en-US" sz="1200" kern="1200" dirty="0" err="1" smtClean="0">
                <a:solidFill>
                  <a:schemeClr val="tx1"/>
                </a:solidFill>
                <a:effectLst/>
                <a:latin typeface="+mn-lt"/>
                <a:ea typeface="+mn-ea"/>
                <a:cs typeface="+mn-cs"/>
              </a:rPr>
              <a:t>Epidemiol</a:t>
            </a:r>
            <a:r>
              <a:rPr lang="en-US" sz="1200" kern="1200" dirty="0" smtClean="0">
                <a:solidFill>
                  <a:schemeClr val="tx1"/>
                </a:solidFill>
                <a:effectLst/>
                <a:latin typeface="+mn-lt"/>
                <a:ea typeface="+mn-ea"/>
                <a:cs typeface="+mn-cs"/>
              </a:rPr>
              <a:t>. 2013;177(9):1006-14.</a:t>
            </a:r>
          </a:p>
          <a:p>
            <a:pPr hangingPunct="0"/>
            <a:r>
              <a:rPr lang="en-US" sz="1200" kern="1200" dirty="0" err="1" smtClean="0">
                <a:solidFill>
                  <a:schemeClr val="tx1"/>
                </a:solidFill>
                <a:effectLst/>
                <a:latin typeface="+mn-lt"/>
                <a:ea typeface="+mn-ea"/>
                <a:cs typeface="+mn-cs"/>
              </a:rPr>
              <a:t>Seidell</a:t>
            </a:r>
            <a:r>
              <a:rPr lang="en-US" sz="1200" kern="1200" dirty="0" smtClean="0">
                <a:solidFill>
                  <a:schemeClr val="tx1"/>
                </a:solidFill>
                <a:effectLst/>
                <a:latin typeface="+mn-lt"/>
                <a:ea typeface="+mn-ea"/>
                <a:cs typeface="+mn-cs"/>
              </a:rPr>
              <a:t> JC. Waist circumference and waist/hip ratio in relation to all-cause mortality, cancer and sleep apnea. </a:t>
            </a:r>
            <a:r>
              <a:rPr lang="en-US" sz="1200" kern="1200" dirty="0" err="1" smtClean="0">
                <a:solidFill>
                  <a:schemeClr val="tx1"/>
                </a:solidFill>
                <a:effectLst/>
                <a:latin typeface="+mn-lt"/>
                <a:ea typeface="+mn-ea"/>
                <a:cs typeface="+mn-cs"/>
              </a:rPr>
              <a:t>Eur</a:t>
            </a:r>
            <a:r>
              <a:rPr lang="en-US" sz="1200" kern="1200" dirty="0" smtClean="0">
                <a:solidFill>
                  <a:schemeClr val="tx1"/>
                </a:solidFill>
                <a:effectLst/>
                <a:latin typeface="+mn-lt"/>
                <a:ea typeface="+mn-ea"/>
                <a:cs typeface="+mn-cs"/>
              </a:rPr>
              <a:t> J </a:t>
            </a:r>
            <a:r>
              <a:rPr lang="en-US" sz="1200" kern="1200" dirty="0" err="1" smtClean="0">
                <a:solidFill>
                  <a:schemeClr val="tx1"/>
                </a:solidFill>
                <a:effectLst/>
                <a:latin typeface="+mn-lt"/>
                <a:ea typeface="+mn-ea"/>
                <a:cs typeface="+mn-cs"/>
              </a:rPr>
              <a:t>Clin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Nutr</a:t>
            </a:r>
            <a:r>
              <a:rPr lang="en-US" sz="1200" kern="1200" dirty="0" smtClean="0">
                <a:solidFill>
                  <a:schemeClr val="tx1"/>
                </a:solidFill>
                <a:effectLst/>
                <a:latin typeface="+mn-lt"/>
                <a:ea typeface="+mn-ea"/>
                <a:cs typeface="+mn-cs"/>
              </a:rPr>
              <a:t>. 2010;64(1):35-41. </a:t>
            </a:r>
          </a:p>
          <a:p>
            <a:pPr hangingPunct="0"/>
            <a:r>
              <a:rPr lang="en-US" sz="1200" kern="1200" dirty="0" smtClean="0">
                <a:solidFill>
                  <a:schemeClr val="tx1"/>
                </a:solidFill>
                <a:effectLst/>
                <a:latin typeface="+mn-lt"/>
                <a:ea typeface="+mn-ea"/>
                <a:cs typeface="+mn-cs"/>
              </a:rPr>
              <a:t>Young T, </a:t>
            </a:r>
            <a:r>
              <a:rPr lang="en-US" sz="1200" kern="1200" dirty="0" err="1" smtClean="0">
                <a:solidFill>
                  <a:schemeClr val="tx1"/>
                </a:solidFill>
                <a:effectLst/>
                <a:latin typeface="+mn-lt"/>
                <a:ea typeface="+mn-ea"/>
                <a:cs typeface="+mn-cs"/>
              </a:rPr>
              <a:t>Shahar</a:t>
            </a:r>
            <a:r>
              <a:rPr lang="en-US" sz="1200" kern="1200" dirty="0" smtClean="0">
                <a:solidFill>
                  <a:schemeClr val="tx1"/>
                </a:solidFill>
                <a:effectLst/>
                <a:latin typeface="+mn-lt"/>
                <a:ea typeface="+mn-ea"/>
                <a:cs typeface="+mn-cs"/>
              </a:rPr>
              <a:t> E, Nieto FJ, Redline S, Newman AB, Gottlieb DJ, </a:t>
            </a:r>
            <a:r>
              <a:rPr lang="en-US" sz="1200" kern="1200" dirty="0" err="1" smtClean="0">
                <a:solidFill>
                  <a:schemeClr val="tx1"/>
                </a:solidFill>
                <a:effectLst/>
                <a:latin typeface="+mn-lt"/>
                <a:ea typeface="+mn-ea"/>
                <a:cs typeface="+mn-cs"/>
              </a:rPr>
              <a:t>Walsleben</a:t>
            </a:r>
            <a:r>
              <a:rPr lang="en-US" sz="1200" kern="1200" dirty="0" smtClean="0">
                <a:solidFill>
                  <a:schemeClr val="tx1"/>
                </a:solidFill>
                <a:effectLst/>
                <a:latin typeface="+mn-lt"/>
                <a:ea typeface="+mn-ea"/>
                <a:cs typeface="+mn-cs"/>
              </a:rPr>
              <a:t> JA, Finn L, Enright P, </a:t>
            </a:r>
            <a:r>
              <a:rPr lang="en-US" sz="1200" kern="1200" dirty="0" err="1" smtClean="0">
                <a:solidFill>
                  <a:schemeClr val="tx1"/>
                </a:solidFill>
                <a:effectLst/>
                <a:latin typeface="+mn-lt"/>
                <a:ea typeface="+mn-ea"/>
                <a:cs typeface="+mn-cs"/>
              </a:rPr>
              <a:t>Samet</a:t>
            </a:r>
            <a:r>
              <a:rPr lang="en-US" sz="1200" kern="1200" dirty="0" smtClean="0">
                <a:solidFill>
                  <a:schemeClr val="tx1"/>
                </a:solidFill>
                <a:effectLst/>
                <a:latin typeface="+mn-lt"/>
                <a:ea typeface="+mn-ea"/>
                <a:cs typeface="+mn-cs"/>
              </a:rPr>
              <a:t> JM; Sleep Heart Health Study Research Group. Predictors of sleep-disordered breathing in community-dwelling adults: the Sleep Heart Health Study. Arch Intern Med. 2002;162(8):893-900.</a:t>
            </a:r>
          </a:p>
          <a:p>
            <a:pPr hangingPunct="0"/>
            <a:r>
              <a:rPr lang="en-US" sz="1200" kern="1200" dirty="0" smtClean="0">
                <a:solidFill>
                  <a:schemeClr val="tx1"/>
                </a:solidFill>
                <a:effectLst/>
                <a:latin typeface="+mn-lt"/>
                <a:ea typeface="+mn-ea"/>
                <a:cs typeface="+mn-cs"/>
              </a:rPr>
              <a:t>Olson LG, King MT, Hensley MJ, Saunders NA. A Community Study of Snoring and Sleep-disordered Breathing Prevalence. Am J </a:t>
            </a:r>
            <a:r>
              <a:rPr lang="en-US" sz="1200" kern="1200" dirty="0" err="1" smtClean="0">
                <a:solidFill>
                  <a:schemeClr val="tx1"/>
                </a:solidFill>
                <a:effectLst/>
                <a:latin typeface="+mn-lt"/>
                <a:ea typeface="+mn-ea"/>
                <a:cs typeface="+mn-cs"/>
              </a:rPr>
              <a:t>Respir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Crit</a:t>
            </a:r>
            <a:r>
              <a:rPr lang="en-US" sz="1200" kern="1200" dirty="0" smtClean="0">
                <a:solidFill>
                  <a:schemeClr val="tx1"/>
                </a:solidFill>
                <a:effectLst/>
                <a:latin typeface="+mn-lt"/>
                <a:ea typeface="+mn-ea"/>
                <a:cs typeface="+mn-cs"/>
              </a:rPr>
              <a:t> Care Med 1995;152:711-6.</a:t>
            </a:r>
          </a:p>
          <a:p>
            <a:pPr hangingPunct="0"/>
            <a:r>
              <a:rPr lang="en-US" sz="1200" kern="1200" dirty="0" smtClean="0">
                <a:solidFill>
                  <a:schemeClr val="tx1"/>
                </a:solidFill>
                <a:effectLst/>
                <a:latin typeface="+mn-lt"/>
                <a:ea typeface="+mn-ea"/>
                <a:cs typeface="+mn-cs"/>
              </a:rPr>
              <a:t>Young T1, </a:t>
            </a:r>
            <a:r>
              <a:rPr lang="en-US" sz="1200" kern="1200" dirty="0" err="1" smtClean="0">
                <a:solidFill>
                  <a:schemeClr val="tx1"/>
                </a:solidFill>
                <a:effectLst/>
                <a:latin typeface="+mn-lt"/>
                <a:ea typeface="+mn-ea"/>
                <a:cs typeface="+mn-cs"/>
              </a:rPr>
              <a:t>Skatrud</a:t>
            </a:r>
            <a:r>
              <a:rPr lang="en-US" sz="1200" kern="1200" dirty="0" smtClean="0">
                <a:solidFill>
                  <a:schemeClr val="tx1"/>
                </a:solidFill>
                <a:effectLst/>
                <a:latin typeface="+mn-lt"/>
                <a:ea typeface="+mn-ea"/>
                <a:cs typeface="+mn-cs"/>
              </a:rPr>
              <a:t> J, </a:t>
            </a:r>
            <a:r>
              <a:rPr lang="en-US" sz="1200" kern="1200" dirty="0" err="1" smtClean="0">
                <a:solidFill>
                  <a:schemeClr val="tx1"/>
                </a:solidFill>
                <a:effectLst/>
                <a:latin typeface="+mn-lt"/>
                <a:ea typeface="+mn-ea"/>
                <a:cs typeface="+mn-cs"/>
              </a:rPr>
              <a:t>Peppard</a:t>
            </a:r>
            <a:r>
              <a:rPr lang="en-US" sz="1200" kern="1200" dirty="0" smtClean="0">
                <a:solidFill>
                  <a:schemeClr val="tx1"/>
                </a:solidFill>
                <a:effectLst/>
                <a:latin typeface="+mn-lt"/>
                <a:ea typeface="+mn-ea"/>
                <a:cs typeface="+mn-cs"/>
              </a:rPr>
              <a:t> PE.  Risk factors for obstructive sleep apnea in adults. JAMA. 2004;291(16):2013-6.</a:t>
            </a:r>
          </a:p>
          <a:p>
            <a:pPr hangingPunct="0"/>
            <a:r>
              <a:rPr lang="en-US" sz="1200" kern="1200" dirty="0" smtClean="0">
                <a:solidFill>
                  <a:schemeClr val="tx1"/>
                </a:solidFill>
                <a:effectLst/>
                <a:latin typeface="+mn-lt"/>
                <a:ea typeface="+mn-ea"/>
                <a:cs typeface="+mn-cs"/>
              </a:rPr>
              <a:t>US Department of Labor. Women’s Bureau. Women in </a:t>
            </a:r>
            <a:r>
              <a:rPr lang="en-US" sz="1200" kern="1200" dirty="0" err="1" smtClean="0">
                <a:solidFill>
                  <a:schemeClr val="tx1"/>
                </a:solidFill>
                <a:effectLst/>
                <a:latin typeface="+mn-lt"/>
                <a:ea typeface="+mn-ea"/>
                <a:cs typeface="+mn-cs"/>
              </a:rPr>
              <a:t>NonTraditional</a:t>
            </a:r>
            <a:r>
              <a:rPr lang="en-US" sz="1200" kern="1200" dirty="0" smtClean="0">
                <a:solidFill>
                  <a:schemeClr val="tx1"/>
                </a:solidFill>
                <a:effectLst/>
                <a:latin typeface="+mn-lt"/>
                <a:ea typeface="+mn-ea"/>
                <a:cs typeface="+mn-cs"/>
              </a:rPr>
              <a:t> Occupations.  </a:t>
            </a:r>
            <a:r>
              <a:rPr lang="en-US" sz="1200" u="sng" kern="1200" dirty="0" smtClean="0">
                <a:solidFill>
                  <a:schemeClr val="tx1"/>
                </a:solidFill>
                <a:effectLst/>
                <a:latin typeface="+mn-lt"/>
                <a:ea typeface="+mn-ea"/>
                <a:cs typeface="+mn-cs"/>
                <a:hlinkClick r:id="rId3"/>
              </a:rPr>
              <a:t>http://www.dol.gov/wb/stats/Nontraditional%20Occupations.pdf</a:t>
            </a:r>
            <a:r>
              <a:rPr lang="en-US" sz="1200" kern="1200" dirty="0" smtClean="0">
                <a:solidFill>
                  <a:schemeClr val="tx1"/>
                </a:solidFill>
                <a:effectLst/>
                <a:latin typeface="+mn-lt"/>
                <a:ea typeface="+mn-ea"/>
                <a:cs typeface="+mn-cs"/>
              </a:rPr>
              <a:t> Accessed 3/15/2016.</a:t>
            </a:r>
          </a:p>
          <a:p>
            <a:pPr hangingPunct="0"/>
            <a:r>
              <a:rPr lang="en-US" sz="1200" kern="1200" dirty="0" smtClean="0">
                <a:solidFill>
                  <a:schemeClr val="tx1"/>
                </a:solidFill>
                <a:effectLst/>
                <a:latin typeface="+mn-lt"/>
                <a:ea typeface="+mn-ea"/>
                <a:cs typeface="+mn-cs"/>
              </a:rPr>
              <a:t>US Department of Labor, Bureau of Labor Statistics. Median age of the labor force, by gender, race and ethnicity. </a:t>
            </a:r>
            <a:r>
              <a:rPr lang="en-US" sz="1200" u="sng" kern="1200" dirty="0" smtClean="0">
                <a:solidFill>
                  <a:schemeClr val="tx1"/>
                </a:solidFill>
                <a:effectLst/>
                <a:latin typeface="+mn-lt"/>
                <a:ea typeface="+mn-ea"/>
                <a:cs typeface="+mn-cs"/>
                <a:hlinkClick r:id="rId4"/>
              </a:rPr>
              <a:t>http://www.bls.gov/emp/ep_table_306.htm</a:t>
            </a:r>
            <a:r>
              <a:rPr lang="en-US" sz="1200" kern="1200" dirty="0" smtClean="0">
                <a:solidFill>
                  <a:schemeClr val="tx1"/>
                </a:solidFill>
                <a:effectLst/>
                <a:latin typeface="+mn-lt"/>
                <a:ea typeface="+mn-ea"/>
                <a:cs typeface="+mn-cs"/>
              </a:rPr>
              <a:t> Accessed 3/15/2016.</a:t>
            </a:r>
          </a:p>
          <a:p>
            <a:pPr hangingPunct="0"/>
            <a:r>
              <a:rPr lang="en-US" sz="1200" kern="1200" dirty="0" smtClean="0">
                <a:solidFill>
                  <a:schemeClr val="tx1"/>
                </a:solidFill>
                <a:effectLst/>
                <a:latin typeface="+mn-lt"/>
                <a:ea typeface="+mn-ea"/>
                <a:cs typeface="+mn-cs"/>
              </a:rPr>
              <a:t>Centers for Disease Control and Prevention. National Center for Health Statistics. Obesity and overweight. </a:t>
            </a:r>
            <a:r>
              <a:rPr lang="en-US" sz="1200" u="sng" kern="1200" dirty="0" smtClean="0">
                <a:solidFill>
                  <a:schemeClr val="tx1"/>
                </a:solidFill>
                <a:effectLst/>
                <a:latin typeface="+mn-lt"/>
                <a:ea typeface="+mn-ea"/>
                <a:cs typeface="+mn-cs"/>
                <a:hlinkClick r:id="rId5"/>
              </a:rPr>
              <a:t>http://www.cdc.gov/nchs/fastats/obesity-overweight.htm</a:t>
            </a:r>
            <a:r>
              <a:rPr lang="en-US" sz="1200" kern="1200" dirty="0" smtClean="0">
                <a:solidFill>
                  <a:schemeClr val="tx1"/>
                </a:solidFill>
                <a:effectLst/>
                <a:latin typeface="+mn-lt"/>
                <a:ea typeface="+mn-ea"/>
                <a:cs typeface="+mn-cs"/>
              </a:rPr>
              <a:t> Accessed 3/15/2016.</a:t>
            </a:r>
          </a:p>
          <a:p>
            <a:pPr hangingPunct="0"/>
            <a:r>
              <a:rPr lang="en-US" sz="1200" kern="1200" dirty="0" err="1" smtClean="0">
                <a:solidFill>
                  <a:schemeClr val="tx1"/>
                </a:solidFill>
                <a:effectLst/>
                <a:latin typeface="+mn-lt"/>
                <a:ea typeface="+mn-ea"/>
                <a:cs typeface="+mn-cs"/>
              </a:rPr>
              <a:t>Thiese</a:t>
            </a:r>
            <a:r>
              <a:rPr lang="en-US" sz="1200" kern="1200" dirty="0" smtClean="0">
                <a:solidFill>
                  <a:schemeClr val="tx1"/>
                </a:solidFill>
                <a:effectLst/>
                <a:latin typeface="+mn-lt"/>
                <a:ea typeface="+mn-ea"/>
                <a:cs typeface="+mn-cs"/>
              </a:rPr>
              <a:t> MS, Moffitt G, </a:t>
            </a:r>
            <a:r>
              <a:rPr lang="en-US" sz="1200" kern="1200" dirty="0" err="1" smtClean="0">
                <a:solidFill>
                  <a:schemeClr val="tx1"/>
                </a:solidFill>
                <a:effectLst/>
                <a:latin typeface="+mn-lt"/>
                <a:ea typeface="+mn-ea"/>
                <a:cs typeface="+mn-cs"/>
              </a:rPr>
              <a:t>Hanowski</a:t>
            </a:r>
            <a:r>
              <a:rPr lang="en-US" sz="1200" kern="1200" dirty="0" smtClean="0">
                <a:solidFill>
                  <a:schemeClr val="tx1"/>
                </a:solidFill>
                <a:effectLst/>
                <a:latin typeface="+mn-lt"/>
                <a:ea typeface="+mn-ea"/>
                <a:cs typeface="+mn-cs"/>
              </a:rPr>
              <a:t> RJ, Kales SN, Porter RJ, </a:t>
            </a:r>
            <a:r>
              <a:rPr lang="en-US" sz="1200" kern="1200" dirty="0" err="1" smtClean="0">
                <a:solidFill>
                  <a:schemeClr val="tx1"/>
                </a:solidFill>
                <a:effectLst/>
                <a:latin typeface="+mn-lt"/>
                <a:ea typeface="+mn-ea"/>
                <a:cs typeface="+mn-cs"/>
              </a:rPr>
              <a:t>Hegmann</a:t>
            </a:r>
            <a:r>
              <a:rPr lang="en-US" sz="1200" kern="1200" dirty="0" smtClean="0">
                <a:solidFill>
                  <a:schemeClr val="tx1"/>
                </a:solidFill>
                <a:effectLst/>
                <a:latin typeface="+mn-lt"/>
                <a:ea typeface="+mn-ea"/>
                <a:cs typeface="+mn-cs"/>
              </a:rPr>
              <a:t> KT. Commercial Driver Medical Examinations: Prevalence of Obesity, Comorbidities, and Certification Outcomes. J </a:t>
            </a:r>
            <a:r>
              <a:rPr lang="en-US" sz="1200" kern="1200" dirty="0" err="1" smtClean="0">
                <a:solidFill>
                  <a:schemeClr val="tx1"/>
                </a:solidFill>
                <a:effectLst/>
                <a:latin typeface="+mn-lt"/>
                <a:ea typeface="+mn-ea"/>
                <a:cs typeface="+mn-cs"/>
              </a:rPr>
              <a:t>Occup</a:t>
            </a:r>
            <a:r>
              <a:rPr lang="en-US" sz="1200" kern="1200" dirty="0" smtClean="0">
                <a:solidFill>
                  <a:schemeClr val="tx1"/>
                </a:solidFill>
                <a:effectLst/>
                <a:latin typeface="+mn-lt"/>
                <a:ea typeface="+mn-ea"/>
                <a:cs typeface="+mn-cs"/>
              </a:rPr>
              <a:t> Environ Med. 2015;57(6):659-65. </a:t>
            </a:r>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26</a:t>
            </a:fld>
            <a:endParaRPr lang="en-US"/>
          </a:p>
        </p:txBody>
      </p:sp>
    </p:spTree>
    <p:extLst>
      <p:ext uri="{BB962C8B-B14F-4D97-AF65-F5344CB8AC3E}">
        <p14:creationId xmlns:p14="http://schemas.microsoft.com/office/powerpoint/2010/main" val="1335840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 </a:t>
            </a:r>
            <a:endParaRPr lang="en-US" b="1" dirty="0" smtClean="0"/>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27</a:t>
            </a:fld>
            <a:endParaRPr lang="en-US"/>
          </a:p>
        </p:txBody>
      </p:sp>
    </p:spTree>
    <p:extLst>
      <p:ext uri="{BB962C8B-B14F-4D97-AF65-F5344CB8AC3E}">
        <p14:creationId xmlns:p14="http://schemas.microsoft.com/office/powerpoint/2010/main" val="1545371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This concludes my presentation.</a:t>
            </a:r>
          </a:p>
          <a:p>
            <a:endParaRPr lang="en-US" dirty="0" smtClean="0"/>
          </a:p>
          <a:p>
            <a:pPr defTabSz="931774"/>
            <a:r>
              <a:rPr lang="en-US" b="1" baseline="0" dirty="0" smtClean="0"/>
              <a:t>[NEXT SLIDE]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35</a:t>
            </a:fld>
            <a:endParaRPr lang="en-US"/>
          </a:p>
        </p:txBody>
      </p:sp>
    </p:spTree>
    <p:extLst>
      <p:ext uri="{BB962C8B-B14F-4D97-AF65-F5344CB8AC3E}">
        <p14:creationId xmlns:p14="http://schemas.microsoft.com/office/powerpoint/2010/main" val="3084163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dirty="0" smtClean="0"/>
              <a:t>There</a:t>
            </a:r>
            <a:r>
              <a:rPr lang="en-US" sz="1400" baseline="0" dirty="0" smtClean="0"/>
              <a:t> are 8 recognized</a:t>
            </a:r>
            <a:r>
              <a:rPr lang="en-US" sz="1400" dirty="0" smtClean="0"/>
              <a:t> risk factors for obstructive sleep apnea.</a:t>
            </a:r>
            <a:endParaRPr lang="en-US" sz="1400" baseline="0" dirty="0" smtClean="0"/>
          </a:p>
          <a:p>
            <a:pPr defTabSz="931774">
              <a:defRPr/>
            </a:pPr>
            <a:endParaRPr lang="en-US" sz="1400" baseline="0" dirty="0" smtClean="0"/>
          </a:p>
          <a:p>
            <a:pPr defTabSz="931774">
              <a:defRPr/>
            </a:pPr>
            <a:r>
              <a:rPr lang="en-US" sz="1400" baseline="0" dirty="0" smtClean="0"/>
              <a:t>Although his neck and hip circumference were never measured, the engineer in this accident was male, </a:t>
            </a:r>
            <a:r>
              <a:rPr lang="en-US" sz="1400" b="0" baseline="0" dirty="0" smtClean="0"/>
              <a:t>obese</a:t>
            </a:r>
            <a:r>
              <a:rPr lang="en-US" sz="1400" b="1" baseline="0" dirty="0" smtClean="0"/>
              <a:t>, </a:t>
            </a:r>
            <a:r>
              <a:rPr lang="en-US" sz="1400" b="0" baseline="0" dirty="0" smtClean="0"/>
              <a:t>snored</a:t>
            </a:r>
            <a:r>
              <a:rPr lang="en-US" sz="1400" b="1" baseline="0" dirty="0" smtClean="0"/>
              <a:t>, a</a:t>
            </a:r>
            <a:r>
              <a:rPr lang="en-US" sz="1400" b="0" baseline="0" dirty="0" smtClean="0"/>
              <a:t>nd had complained about fatigue nearly two years before the accident and when he was asked, after the accident, had excessive daytime sleepiness. </a:t>
            </a:r>
            <a:endParaRPr lang="en-US" sz="1400" b="1" dirty="0" smtClean="0"/>
          </a:p>
          <a:p>
            <a:pPr defTabSz="931774">
              <a:defRPr/>
            </a:pPr>
            <a:r>
              <a:rPr lang="en-US" b="1" baseline="0" dirty="0" smtClean="0"/>
              <a:t>[NEXT SLIDE]</a:t>
            </a:r>
            <a:endParaRPr lang="en-US" b="0" baseline="0" dirty="0" smtClean="0"/>
          </a:p>
          <a:p>
            <a:pPr defTabSz="931774">
              <a:defRPr/>
            </a:pPr>
            <a:endParaRPr lang="en-US" b="1" dirty="0" smtClean="0"/>
          </a:p>
          <a:p>
            <a:endParaRPr lang="en-US" b="1" dirty="0" smtClean="0"/>
          </a:p>
          <a:p>
            <a:endParaRPr lang="en-US" dirty="0" smtClean="0"/>
          </a:p>
        </p:txBody>
      </p:sp>
      <p:sp>
        <p:nvSpPr>
          <p:cNvPr id="4" name="Slide Number Placeholder 3"/>
          <p:cNvSpPr>
            <a:spLocks noGrp="1"/>
          </p:cNvSpPr>
          <p:nvPr>
            <p:ph type="sldNum" sz="quarter" idx="10"/>
          </p:nvPr>
        </p:nvSpPr>
        <p:spPr/>
        <p:txBody>
          <a:bodyPr/>
          <a:lstStyle/>
          <a:p>
            <a:fld id="{521B07DF-9005-41CD-BC9E-18B35B2BB4E4}" type="slidenum">
              <a:rPr lang="en-US" smtClean="0"/>
              <a:pPr/>
              <a:t>3</a:t>
            </a:fld>
            <a:endParaRPr lang="en-US"/>
          </a:p>
        </p:txBody>
      </p:sp>
    </p:spTree>
    <p:extLst>
      <p:ext uri="{BB962C8B-B14F-4D97-AF65-F5344CB8AC3E}">
        <p14:creationId xmlns:p14="http://schemas.microsoft.com/office/powerpoint/2010/main" val="2117466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b="0" dirty="0" smtClean="0"/>
              <a:t>Based on this information,</a:t>
            </a:r>
            <a:r>
              <a:rPr lang="en-US" sz="1400" b="0" baseline="0" dirty="0" smtClean="0"/>
              <a:t> it was predictable that the engineer was likely to have obstructive sleep apnea.  However, neither Metro-North’s occupational medical evaluations nor the engineer’s primary care providers identified these risk factors or further evaluated him for the condition before the accident. </a:t>
            </a:r>
            <a:endParaRPr lang="en-US" sz="1400" b="0" dirty="0" smtClean="0"/>
          </a:p>
          <a:p>
            <a:pPr defTabSz="931774">
              <a:defRPr/>
            </a:pPr>
            <a:endParaRPr lang="en-US" sz="1400" b="1" dirty="0" smtClean="0"/>
          </a:p>
          <a:p>
            <a:pPr defTabSz="931774">
              <a:defRPr/>
            </a:pPr>
            <a:r>
              <a:rPr lang="en-US" b="1" baseline="0" dirty="0" smtClean="0"/>
              <a:t>[NEXT SLIDE]</a:t>
            </a:r>
            <a:endParaRPr lang="en-US" b="0" baseline="0" dirty="0" smtClean="0"/>
          </a:p>
          <a:p>
            <a:pPr defTabSz="931774">
              <a:defRPr/>
            </a:pPr>
            <a:endParaRPr lang="en-US" b="1" dirty="0" smtClean="0"/>
          </a:p>
          <a:p>
            <a:endParaRPr lang="en-US" b="1" dirty="0" smtClean="0"/>
          </a:p>
          <a:p>
            <a:endParaRPr lang="en-US" dirty="0" smtClean="0"/>
          </a:p>
        </p:txBody>
      </p:sp>
      <p:sp>
        <p:nvSpPr>
          <p:cNvPr id="4" name="Slide Number Placeholder 3"/>
          <p:cNvSpPr>
            <a:spLocks noGrp="1"/>
          </p:cNvSpPr>
          <p:nvPr>
            <p:ph type="sldNum" sz="quarter" idx="10"/>
          </p:nvPr>
        </p:nvSpPr>
        <p:spPr/>
        <p:txBody>
          <a:bodyPr/>
          <a:lstStyle/>
          <a:p>
            <a:fld id="{521B07DF-9005-41CD-BC9E-18B35B2BB4E4}" type="slidenum">
              <a:rPr lang="en-US" smtClean="0"/>
              <a:pPr/>
              <a:t>4</a:t>
            </a:fld>
            <a:endParaRPr lang="en-US"/>
          </a:p>
        </p:txBody>
      </p:sp>
    </p:spTree>
    <p:extLst>
      <p:ext uri="{BB962C8B-B14F-4D97-AF65-F5344CB8AC3E}">
        <p14:creationId xmlns:p14="http://schemas.microsoft.com/office/powerpoint/2010/main" val="2117466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1970 federal register:</a:t>
            </a:r>
          </a:p>
          <a:p>
            <a:r>
              <a:rPr lang="en-US" dirty="0" smtClean="0"/>
              <a:t>Accident experience in recent years has</a:t>
            </a:r>
          </a:p>
          <a:p>
            <a:r>
              <a:rPr lang="en-US" dirty="0" smtClean="0"/>
              <a:t>demonstrated that reduction of the effects</a:t>
            </a:r>
          </a:p>
          <a:p>
            <a:r>
              <a:rPr lang="en-US" dirty="0" smtClean="0"/>
              <a:t>of organic and physical disorders, emotional</a:t>
            </a:r>
          </a:p>
          <a:p>
            <a:r>
              <a:rPr lang="en-US" dirty="0" smtClean="0"/>
              <a:t>impairments, and other limitations of the</a:t>
            </a:r>
          </a:p>
          <a:p>
            <a:r>
              <a:rPr lang="en-US" dirty="0" smtClean="0"/>
              <a:t>good health of drivers are increasingly important</a:t>
            </a:r>
          </a:p>
          <a:p>
            <a:r>
              <a:rPr lang="en-US" dirty="0" smtClean="0"/>
              <a:t>factors in accident prevention.</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5</a:t>
            </a:fld>
            <a:endParaRPr lang="en-US"/>
          </a:p>
        </p:txBody>
      </p:sp>
    </p:spTree>
    <p:extLst>
      <p:ext uri="{BB962C8B-B14F-4D97-AF65-F5344CB8AC3E}">
        <p14:creationId xmlns:p14="http://schemas.microsoft.com/office/powerpoint/2010/main" val="2317673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6</a:t>
            </a:fld>
            <a:endParaRPr lang="en-US"/>
          </a:p>
        </p:txBody>
      </p:sp>
    </p:spTree>
    <p:extLst>
      <p:ext uri="{BB962C8B-B14F-4D97-AF65-F5344CB8AC3E}">
        <p14:creationId xmlns:p14="http://schemas.microsoft.com/office/powerpoint/2010/main" val="1545371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 </a:t>
            </a:r>
            <a:endParaRPr lang="en-US" b="1" dirty="0" smtClean="0"/>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7</a:t>
            </a:fld>
            <a:endParaRPr lang="en-US"/>
          </a:p>
        </p:txBody>
      </p:sp>
    </p:spTree>
    <p:extLst>
      <p:ext uri="{BB962C8B-B14F-4D97-AF65-F5344CB8AC3E}">
        <p14:creationId xmlns:p14="http://schemas.microsoft.com/office/powerpoint/2010/main" val="1545371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Tractor Trailer at a driver-estimated speed of 65 mph in a 55-mph work zone,</a:t>
            </a:r>
          </a:p>
          <a:p>
            <a:r>
              <a:rPr lang="en-US" dirty="0" smtClean="0"/>
              <a:t>collided with the trailing Tennessee Highway Patrol vehicle. Witnesses reported that the</a:t>
            </a:r>
          </a:p>
          <a:p>
            <a:r>
              <a:rPr lang="en-US" dirty="0" smtClean="0"/>
              <a:t>patrol car exploded and caught fire at impact. The patrol car was pushed approximately</a:t>
            </a:r>
          </a:p>
          <a:p>
            <a:r>
              <a:rPr lang="en-US" dirty="0" smtClean="0"/>
              <a:t>192 feet before it came to rest in the median. The tractor-semitrailer continued through a</a:t>
            </a:r>
          </a:p>
          <a:p>
            <a:r>
              <a:rPr lang="en-US" dirty="0" smtClean="0"/>
              <a:t>61-foot depressed earthen median and into the westbound lanes, where it collided with a</a:t>
            </a:r>
          </a:p>
          <a:p>
            <a:r>
              <a:rPr lang="en-US" dirty="0" smtClean="0"/>
              <a:t>1997 Chevrolet Blazer. The tractor-semitrailer then continued across the travel lanes and</a:t>
            </a:r>
          </a:p>
          <a:p>
            <a:r>
              <a:rPr lang="en-US" dirty="0" smtClean="0"/>
              <a:t>came to rest in a wooded area on the north side of I-40. The State trooper in the Tennessee</a:t>
            </a:r>
          </a:p>
          <a:p>
            <a:r>
              <a:rPr lang="en-US" dirty="0" smtClean="0"/>
              <a:t>Highway Patrol vehicle was killed, and the Chevrolet driver was seriously injured.</a:t>
            </a:r>
          </a:p>
          <a:p>
            <a:endParaRPr lang="en-US" dirty="0" smtClean="0"/>
          </a:p>
          <a:p>
            <a:r>
              <a:rPr lang="en-US" dirty="0" smtClean="0"/>
              <a:t>Driver had diagnosed but</a:t>
            </a:r>
            <a:r>
              <a:rPr lang="en-US" baseline="0" dirty="0" smtClean="0"/>
              <a:t> untreated moderate sleep apnea and untreated hypothyroidism.</a:t>
            </a:r>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8</a:t>
            </a:fld>
            <a:endParaRPr lang="en-US"/>
          </a:p>
        </p:txBody>
      </p:sp>
    </p:spTree>
    <p:extLst>
      <p:ext uri="{BB962C8B-B14F-4D97-AF65-F5344CB8AC3E}">
        <p14:creationId xmlns:p14="http://schemas.microsoft.com/office/powerpoint/2010/main" val="4192748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Metro-North’s fatal derailment in December 2013 was not the first time obstructive sleep apnea contributed</a:t>
            </a:r>
            <a:r>
              <a:rPr lang="en-US" sz="1400" baseline="0" dirty="0" smtClean="0"/>
              <a:t> to a rail accident</a:t>
            </a:r>
            <a:r>
              <a:rPr lang="en-US" sz="1400" dirty="0" smtClean="0"/>
              <a:t>.   In fact, in the United States, there is a long history of rail accidents where sleep disorders or other medical conditions contributed to or caused the accident.</a:t>
            </a:r>
          </a:p>
          <a:p>
            <a:endParaRPr lang="en-US" sz="1400" dirty="0" smtClean="0"/>
          </a:p>
          <a:p>
            <a:r>
              <a:rPr lang="en-US" sz="1400" dirty="0" smtClean="0"/>
              <a:t>In the last 14 years, there have been two rail transit accidents where the operator’s obstructive sleep apnea contributed to fatigue. </a:t>
            </a:r>
          </a:p>
          <a:p>
            <a:r>
              <a:rPr lang="en-US" b="1" dirty="0" smtClean="0"/>
              <a:t>[NEXT SLIDE]</a:t>
            </a:r>
          </a:p>
          <a:p>
            <a:endParaRPr lang="en-US" dirty="0"/>
          </a:p>
        </p:txBody>
      </p:sp>
      <p:sp>
        <p:nvSpPr>
          <p:cNvPr id="4" name="Slide Number Placeholder 3"/>
          <p:cNvSpPr>
            <a:spLocks noGrp="1"/>
          </p:cNvSpPr>
          <p:nvPr>
            <p:ph type="sldNum" sz="quarter" idx="10"/>
          </p:nvPr>
        </p:nvSpPr>
        <p:spPr/>
        <p:txBody>
          <a:bodyPr/>
          <a:lstStyle/>
          <a:p>
            <a:fld id="{521B07DF-9005-41CD-BC9E-18B35B2BB4E4}" type="slidenum">
              <a:rPr lang="en-US" smtClean="0"/>
              <a:pPr/>
              <a:t>9</a:t>
            </a:fld>
            <a:endParaRPr lang="en-US"/>
          </a:p>
        </p:txBody>
      </p:sp>
    </p:spTree>
    <p:extLst>
      <p:ext uri="{BB962C8B-B14F-4D97-AF65-F5344CB8AC3E}">
        <p14:creationId xmlns:p14="http://schemas.microsoft.com/office/powerpoint/2010/main" val="15453716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TSB 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Click to enter the Title</a:t>
            </a:r>
            <a:endParaRPr lang="en-US" dirty="0"/>
          </a:p>
        </p:txBody>
      </p:sp>
      <p:sp>
        <p:nvSpPr>
          <p:cNvPr id="3" name="Slide Number Placeholder 2"/>
          <p:cNvSpPr>
            <a:spLocks noGrp="1"/>
          </p:cNvSpPr>
          <p:nvPr>
            <p:ph type="sldNum" sz="quarter" idx="10"/>
          </p:nvPr>
        </p:nvSpPr>
        <p:spPr>
          <a:xfrm>
            <a:off x="914400" y="6245352"/>
            <a:ext cx="457200" cy="365125"/>
          </a:xfrm>
        </p:spPr>
        <p:txBody>
          <a:bodyPr/>
          <a:lstStyle/>
          <a:p>
            <a:fld id="{C6C6B0C3-FC97-4666-B210-7D3D244D68FC}" type="slidenum">
              <a:rPr lang="en-US" smtClean="0"/>
              <a:pPr/>
              <a:t>‹#›</a:t>
            </a:fld>
            <a:endParaRPr lang="en-US" dirty="0"/>
          </a:p>
        </p:txBody>
      </p:sp>
      <p:sp>
        <p:nvSpPr>
          <p:cNvPr id="5" name="Text Placeholder 4"/>
          <p:cNvSpPr>
            <a:spLocks noGrp="1"/>
          </p:cNvSpPr>
          <p:nvPr>
            <p:ph type="body" sz="quarter" idx="11" hasCustomPrompt="1"/>
          </p:nvPr>
        </p:nvSpPr>
        <p:spPr>
          <a:xfrm>
            <a:off x="914400" y="4724400"/>
            <a:ext cx="7315200" cy="1295400"/>
          </a:xfrm>
          <a:prstGeom prst="rect">
            <a:avLst/>
          </a:prstGeom>
        </p:spPr>
        <p:txBody>
          <a:bodyPr/>
          <a:lstStyle>
            <a:lvl1pPr marL="0" indent="0">
              <a:defRPr baseline="0">
                <a:latin typeface="Arial" pitchFamily="34" charset="0"/>
                <a:cs typeface="Arial" pitchFamily="34" charset="0"/>
              </a:defRPr>
            </a:lvl1pPr>
          </a:lstStyle>
          <a:p>
            <a:pPr lvl="0"/>
            <a:r>
              <a:rPr lang="en-US" dirty="0" smtClean="0"/>
              <a:t>Click to enter the presenter’s name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Picture with Bottom Bar">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3" name="Picture Placeholder 7"/>
          <p:cNvSpPr>
            <a:spLocks noGrp="1" noChangeAspect="1"/>
          </p:cNvSpPr>
          <p:nvPr>
            <p:ph type="pic" sz="quarter" idx="12" hasCustomPrompt="1"/>
          </p:nvPr>
        </p:nvSpPr>
        <p:spPr>
          <a:xfrm>
            <a:off x="0" y="0"/>
            <a:ext cx="9144000" cy="6144768"/>
          </a:xfrm>
        </p:spPr>
        <p:txBody>
          <a:bodyPr/>
          <a:lstStyle>
            <a:lvl1pPr>
              <a:buNone/>
              <a:defRPr baseline="0"/>
            </a:lvl1pPr>
          </a:lstStyle>
          <a:p>
            <a:r>
              <a:rPr lang="en-US" dirty="0" smtClean="0"/>
              <a:t>Click to insert picture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letely Blank">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8" name="Picture Placeholder 7"/>
          <p:cNvSpPr>
            <a:spLocks noGrp="1" noChangeAspect="1"/>
          </p:cNvSpPr>
          <p:nvPr>
            <p:ph type="pic" sz="quarter" idx="12" hasCustomPrompt="1"/>
          </p:nvPr>
        </p:nvSpPr>
        <p:spPr>
          <a:xfrm>
            <a:off x="0" y="0"/>
            <a:ext cx="9144000" cy="6858000"/>
          </a:xfrm>
        </p:spPr>
        <p:txBody>
          <a:bodyPr/>
          <a:lstStyle>
            <a:lvl1pPr>
              <a:buNone/>
              <a:defRPr baseline="0"/>
            </a:lvl1pPr>
          </a:lstStyle>
          <a:p>
            <a:r>
              <a:rPr lang="en-US" dirty="0" smtClean="0"/>
              <a:t>Click to insert full page picture</a:t>
            </a:r>
            <a:endParaRPr lang="en-US" dirty="0"/>
          </a:p>
        </p:txBody>
      </p:sp>
      <p:sp>
        <p:nvSpPr>
          <p:cNvPr id="6"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use with Plo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6C6B0C3-FC97-4666-B210-7D3D244D68FC}" type="slidenum">
              <a:rPr lang="en-US" smtClean="0"/>
              <a:pPr/>
              <a:t>‹#›</a:t>
            </a:fld>
            <a:endParaRPr lang="en-US" dirty="0"/>
          </a:p>
        </p:txBody>
      </p:sp>
      <p:graphicFrame>
        <p:nvGraphicFramePr>
          <p:cNvPr id="4" name="Content Placeholder 5"/>
          <p:cNvGraphicFramePr>
            <a:graphicFrameLocks/>
          </p:cNvGraphicFramePr>
          <p:nvPr userDrawn="1"/>
        </p:nvGraphicFramePr>
        <p:xfrm>
          <a:off x="838200" y="457200"/>
          <a:ext cx="7543800" cy="5562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TSB Last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smtClean="0"/>
              <a:t>Click to edit the Title</a:t>
            </a:r>
            <a:endParaRPr lang="en-US" dirty="0"/>
          </a:p>
        </p:txBody>
      </p:sp>
      <p:sp>
        <p:nvSpPr>
          <p:cNvPr id="3" name="Content Placeholder 2"/>
          <p:cNvSpPr>
            <a:spLocks noGrp="1"/>
          </p:cNvSpPr>
          <p:nvPr>
            <p:ph idx="1" hasCustomPrompt="1"/>
          </p:nvPr>
        </p:nvSpPr>
        <p:spPr>
          <a:xfrm>
            <a:off x="914400" y="1828801"/>
            <a:ext cx="7315200" cy="4191000"/>
          </a:xfrm>
        </p:spPr>
        <p:txBody>
          <a:bodyPr anchor="t" anchorCtr="0"/>
          <a:lstStyle>
            <a:lvl1pPr>
              <a:lnSpc>
                <a:spcPct val="107000"/>
              </a:lnSpc>
              <a:spcAft>
                <a:spcPts val="0"/>
              </a:spcAft>
              <a:defRPr/>
            </a:lvl1pPr>
            <a:lvl2pPr>
              <a:spcBef>
                <a:spcPts val="800"/>
              </a:spcBef>
              <a:spcAft>
                <a:spcPts val="0"/>
              </a:spcAft>
              <a:defRPr/>
            </a:lvl2pPr>
            <a:lvl3pPr>
              <a:spcBef>
                <a:spcPts val="672"/>
              </a:spcBef>
              <a:spcAft>
                <a:spcPts val="0"/>
              </a:spcAft>
              <a:defRPr/>
            </a:lvl3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504114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FF00"/>
                </a:solidFill>
                <a:effectLst>
                  <a:outerShdw blurRad="50800" dist="38100" dir="2700000" algn="tl" rotWithShape="0">
                    <a:prstClr val="black">
                      <a:alpha val="75000"/>
                    </a:prstClr>
                  </a:outerShdw>
                </a:effectLst>
              </a:defRPr>
            </a:lvl1pPr>
          </a:lstStyle>
          <a:p>
            <a:r>
              <a:rPr lang="en-US" dirty="0" smtClean="0"/>
              <a:t>Click to edit the Title</a:t>
            </a:r>
            <a:endParaRPr lang="en-US" dirty="0"/>
          </a:p>
        </p:txBody>
      </p:sp>
      <p:sp>
        <p:nvSpPr>
          <p:cNvPr id="3" name="Content Placeholder 2"/>
          <p:cNvSpPr>
            <a:spLocks noGrp="1"/>
          </p:cNvSpPr>
          <p:nvPr>
            <p:ph idx="1" hasCustomPrompt="1"/>
          </p:nvPr>
        </p:nvSpPr>
        <p:spPr>
          <a:xfrm>
            <a:off x="914400" y="1828801"/>
            <a:ext cx="7315200" cy="4191000"/>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3038930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the title</a:t>
            </a:r>
            <a:endParaRPr lang="en-US" dirty="0"/>
          </a:p>
        </p:txBody>
      </p:sp>
      <p:sp>
        <p:nvSpPr>
          <p:cNvPr id="3" name="Content Placeholder 2"/>
          <p:cNvSpPr>
            <a:spLocks noGrp="1"/>
          </p:cNvSpPr>
          <p:nvPr>
            <p:ph sz="half" idx="1" hasCustomPrompt="1"/>
          </p:nvPr>
        </p:nvSpPr>
        <p:spPr>
          <a:xfrm>
            <a:off x="9144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786339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the title</a:t>
            </a:r>
            <a:endParaRPr lang="en-US" dirty="0"/>
          </a:p>
        </p:txBody>
      </p:sp>
      <p:sp>
        <p:nvSpPr>
          <p:cNvPr id="3" name="Text Placeholder 2"/>
          <p:cNvSpPr>
            <a:spLocks noGrp="1"/>
          </p:cNvSpPr>
          <p:nvPr>
            <p:ph type="body" idx="1" hasCustomPrompt="1"/>
          </p:nvPr>
        </p:nvSpPr>
        <p:spPr>
          <a:xfrm>
            <a:off x="914400" y="1828799"/>
            <a:ext cx="3582988"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text</a:t>
            </a:r>
          </a:p>
        </p:txBody>
      </p:sp>
      <p:sp>
        <p:nvSpPr>
          <p:cNvPr id="4" name="Content Placeholder 3"/>
          <p:cNvSpPr>
            <a:spLocks noGrp="1"/>
          </p:cNvSpPr>
          <p:nvPr>
            <p:ph sz="half" idx="2" hasCustomPrompt="1"/>
          </p:nvPr>
        </p:nvSpPr>
        <p:spPr>
          <a:xfrm>
            <a:off x="914400" y="2667000"/>
            <a:ext cx="3582988"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828799"/>
            <a:ext cx="3584575"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text</a:t>
            </a:r>
          </a:p>
        </p:txBody>
      </p:sp>
      <p:sp>
        <p:nvSpPr>
          <p:cNvPr id="6" name="Content Placeholder 5"/>
          <p:cNvSpPr>
            <a:spLocks noGrp="1"/>
          </p:cNvSpPr>
          <p:nvPr>
            <p:ph sz="quarter" idx="4" hasCustomPrompt="1"/>
          </p:nvPr>
        </p:nvSpPr>
        <p:spPr>
          <a:xfrm>
            <a:off x="4645025" y="2667000"/>
            <a:ext cx="3584575"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1"/>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659399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685800"/>
            <a:ext cx="2551113" cy="838200"/>
          </a:xfrm>
        </p:spPr>
        <p:txBody>
          <a:bodyPr anchor="t" anchorCtr="0"/>
          <a:lstStyle>
            <a:lvl1pPr algn="l">
              <a:defRPr sz="2000" b="0"/>
            </a:lvl1pPr>
          </a:lstStyle>
          <a:p>
            <a:r>
              <a:rPr lang="en-US" dirty="0" smtClean="0"/>
              <a:t>Click to the title</a:t>
            </a:r>
            <a:endParaRPr lang="en-US" dirty="0"/>
          </a:p>
        </p:txBody>
      </p:sp>
      <p:sp>
        <p:nvSpPr>
          <p:cNvPr id="3" name="Content Placeholder 2"/>
          <p:cNvSpPr>
            <a:spLocks noGrp="1"/>
          </p:cNvSpPr>
          <p:nvPr>
            <p:ph idx="1" hasCustomPrompt="1"/>
          </p:nvPr>
        </p:nvSpPr>
        <p:spPr>
          <a:xfrm>
            <a:off x="3575050" y="685801"/>
            <a:ext cx="4654550" cy="5257799"/>
          </a:xfrm>
        </p:spPr>
        <p:txBody>
          <a:bodyPr/>
          <a:lstStyle>
            <a:lvl1pPr>
              <a:defRPr sz="3200">
                <a:solidFill>
                  <a:schemeClr val="bg1"/>
                </a:solidFill>
                <a:effectLst>
                  <a:outerShdw blurRad="50800" dist="38100" dir="2700000" algn="tl" rotWithShape="0">
                    <a:prstClr val="black">
                      <a:alpha val="75000"/>
                    </a:prstClr>
                  </a:outerShdw>
                </a:effectLs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914400" y="1600201"/>
            <a:ext cx="2551113" cy="43434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7"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569343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the title</a:t>
            </a:r>
            <a:endParaRPr lang="en-US" dirty="0"/>
          </a:p>
        </p:txBody>
      </p:sp>
      <p:sp>
        <p:nvSpPr>
          <p:cNvPr id="5"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solidFill>
                  <a:srgbClr val="FFFFFF"/>
                </a:solidFill>
              </a:rPr>
              <a:pPr/>
              <a:t>‹#›</a:t>
            </a:fld>
            <a:endParaRPr lang="en-US" dirty="0">
              <a:solidFill>
                <a:srgbClr val="FFFFFF"/>
              </a:solidFill>
            </a:endParaRPr>
          </a:p>
        </p:txBody>
      </p:sp>
      <p:sp>
        <p:nvSpPr>
          <p:cNvPr id="6" name="Picture Placeholder 5"/>
          <p:cNvSpPr>
            <a:spLocks noGrp="1" noChangeAspect="1"/>
          </p:cNvSpPr>
          <p:nvPr>
            <p:ph type="pic" sz="quarter" idx="10" hasCustomPrompt="1"/>
          </p:nvPr>
        </p:nvSpPr>
        <p:spPr>
          <a:xfrm>
            <a:off x="914400" y="1828800"/>
            <a:ext cx="7315200" cy="4191000"/>
          </a:xfrm>
        </p:spPr>
        <p:txBody>
          <a:bodyPr/>
          <a:lstStyle>
            <a:lvl1pPr>
              <a:defRPr/>
            </a:lvl1pPr>
          </a:lstStyle>
          <a:p>
            <a:r>
              <a:rPr lang="en-US" dirty="0" smtClean="0"/>
              <a:t>Click to insert a picture</a:t>
            </a:r>
            <a:endParaRPr lang="en-US" dirty="0"/>
          </a:p>
        </p:txBody>
      </p:sp>
    </p:spTree>
    <p:extLst>
      <p:ext uri="{BB962C8B-B14F-4D97-AF65-F5344CB8AC3E}">
        <p14:creationId xmlns:p14="http://schemas.microsoft.com/office/powerpoint/2010/main" val="1496301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TSB Title Slide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3800" y="2667000"/>
            <a:ext cx="4495800" cy="1981200"/>
          </a:xfrm>
        </p:spPr>
        <p:txBody>
          <a:bodyPr/>
          <a:lstStyle>
            <a:lvl1pPr>
              <a:defRPr baseline="0"/>
            </a:lvl1pPr>
          </a:lstStyle>
          <a:p>
            <a:r>
              <a:rPr lang="en-US" dirty="0" smtClean="0"/>
              <a:t>Click to enter the Title</a:t>
            </a:r>
            <a:endParaRPr lang="en-US" dirty="0"/>
          </a:p>
        </p:txBody>
      </p:sp>
      <p:sp>
        <p:nvSpPr>
          <p:cNvPr id="3" name="Slide Number Placeholder 2"/>
          <p:cNvSpPr>
            <a:spLocks noGrp="1"/>
          </p:cNvSpPr>
          <p:nvPr>
            <p:ph type="sldNum" sz="quarter" idx="10"/>
          </p:nvPr>
        </p:nvSpPr>
        <p:spPr>
          <a:xfrm>
            <a:off x="914400" y="6245352"/>
            <a:ext cx="457200" cy="365125"/>
          </a:xfrm>
        </p:spPr>
        <p:txBody>
          <a:bodyPr/>
          <a:lstStyle/>
          <a:p>
            <a:fld id="{C6C6B0C3-FC97-4666-B210-7D3D244D68FC}" type="slidenum">
              <a:rPr lang="en-US" smtClean="0"/>
              <a:pPr/>
              <a:t>‹#›</a:t>
            </a:fld>
            <a:endParaRPr lang="en-US" dirty="0"/>
          </a:p>
        </p:txBody>
      </p:sp>
      <p:sp>
        <p:nvSpPr>
          <p:cNvPr id="5" name="Text Placeholder 4"/>
          <p:cNvSpPr>
            <a:spLocks noGrp="1"/>
          </p:cNvSpPr>
          <p:nvPr>
            <p:ph type="body" sz="quarter" idx="11" hasCustomPrompt="1"/>
          </p:nvPr>
        </p:nvSpPr>
        <p:spPr>
          <a:xfrm>
            <a:off x="3733800" y="4724400"/>
            <a:ext cx="4495800" cy="1295400"/>
          </a:xfrm>
          <a:prstGeom prst="rect">
            <a:avLst/>
          </a:prstGeom>
        </p:spPr>
        <p:txBody>
          <a:bodyPr/>
          <a:lstStyle>
            <a:lvl1pPr marL="0" indent="0">
              <a:defRPr baseline="0">
                <a:latin typeface="Arial" pitchFamily="34" charset="0"/>
                <a:cs typeface="Arial" pitchFamily="34" charset="0"/>
              </a:defRPr>
            </a:lvl1pPr>
          </a:lstStyle>
          <a:p>
            <a:pPr lvl="0"/>
            <a:r>
              <a:rPr lang="en-US" dirty="0" smtClean="0"/>
              <a:t>Click to enter the</a:t>
            </a:r>
            <a:br>
              <a:rPr lang="en-US" dirty="0" smtClean="0"/>
            </a:br>
            <a:r>
              <a:rPr lang="en-US" dirty="0" smtClean="0"/>
              <a:t>presenter’s name</a:t>
            </a:r>
          </a:p>
        </p:txBody>
      </p:sp>
      <p:sp>
        <p:nvSpPr>
          <p:cNvPr id="7" name="Picture Placeholder 6"/>
          <p:cNvSpPr>
            <a:spLocks noGrp="1"/>
          </p:cNvSpPr>
          <p:nvPr>
            <p:ph type="pic" sz="quarter" idx="12"/>
          </p:nvPr>
        </p:nvSpPr>
        <p:spPr>
          <a:xfrm>
            <a:off x="914400" y="2667000"/>
            <a:ext cx="2743200" cy="3352800"/>
          </a:xfrm>
          <a:prstGeom prst="rect">
            <a:avLst/>
          </a:prstGeom>
        </p:spPr>
        <p:txBody>
          <a:bodyPr/>
          <a:lstStyle/>
          <a:p>
            <a:r>
              <a:rPr lang="en-US" smtClean="0"/>
              <a:t>Click icon to add picture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914400" y="1828800"/>
            <a:ext cx="7315200" cy="33528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hasCustomPrompt="1"/>
          </p:nvPr>
        </p:nvSpPr>
        <p:spPr>
          <a:xfrm>
            <a:off x="914400" y="5257800"/>
            <a:ext cx="7315200" cy="838200"/>
          </a:xfrm>
        </p:spPr>
        <p:txBody>
          <a:bodyPr/>
          <a:lstStyle>
            <a:lvl1pPr marL="0" indent="0" algn="ctr">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picture caption</a:t>
            </a:r>
          </a:p>
        </p:txBody>
      </p:sp>
      <p:sp>
        <p:nvSpPr>
          <p:cNvPr id="7" name="Title 1"/>
          <p:cNvSpPr>
            <a:spLocks noGrp="1"/>
          </p:cNvSpPr>
          <p:nvPr>
            <p:ph type="title" hasCustomPrompt="1"/>
          </p:nvPr>
        </p:nvSpPr>
        <p:spPr>
          <a:xfrm>
            <a:off x="914400" y="685800"/>
            <a:ext cx="7315200" cy="1066800"/>
          </a:xfrm>
        </p:spPr>
        <p:txBody>
          <a:bodyPr/>
          <a:lstStyle>
            <a:lvl1pPr>
              <a:defRPr/>
            </a:lvl1pPr>
          </a:lstStyle>
          <a:p>
            <a:r>
              <a:rPr lang="en-US" dirty="0" smtClean="0"/>
              <a:t>Click to edit the title</a:t>
            </a:r>
            <a:endParaRPr lang="en-US" dirty="0"/>
          </a:p>
        </p:txBody>
      </p:sp>
      <p:sp>
        <p:nvSpPr>
          <p:cNvPr id="8"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112111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Picture with Bottom Bar">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solidFill>
                  <a:srgbClr val="FFFFFF"/>
                </a:solidFill>
              </a:rPr>
              <a:pPr/>
              <a:t>‹#›</a:t>
            </a:fld>
            <a:endParaRPr lang="en-US" dirty="0">
              <a:solidFill>
                <a:srgbClr val="FFFFFF"/>
              </a:solidFill>
            </a:endParaRPr>
          </a:p>
        </p:txBody>
      </p:sp>
      <p:sp>
        <p:nvSpPr>
          <p:cNvPr id="3" name="Picture Placeholder 7"/>
          <p:cNvSpPr>
            <a:spLocks noGrp="1" noChangeAspect="1"/>
          </p:cNvSpPr>
          <p:nvPr>
            <p:ph type="pic" sz="quarter" idx="12" hasCustomPrompt="1"/>
          </p:nvPr>
        </p:nvSpPr>
        <p:spPr>
          <a:xfrm>
            <a:off x="0" y="0"/>
            <a:ext cx="9144000" cy="6144768"/>
          </a:xfrm>
        </p:spPr>
        <p:txBody>
          <a:bodyPr/>
          <a:lstStyle>
            <a:lvl1pPr>
              <a:buNone/>
              <a:defRPr baseline="0"/>
            </a:lvl1pPr>
          </a:lstStyle>
          <a:p>
            <a:r>
              <a:rPr lang="en-US" dirty="0" smtClean="0"/>
              <a:t>Click to insert picture</a:t>
            </a:r>
            <a:endParaRPr lang="en-US" dirty="0"/>
          </a:p>
        </p:txBody>
      </p:sp>
    </p:spTree>
    <p:extLst>
      <p:ext uri="{BB962C8B-B14F-4D97-AF65-F5344CB8AC3E}">
        <p14:creationId xmlns:p14="http://schemas.microsoft.com/office/powerpoint/2010/main" val="1563877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letely Blank">
    <p:bg>
      <p:bgPr>
        <a:blipFill dpi="0" rotWithShape="1">
          <a:blip r:embed="rId2" cstate="screen">
            <a:lum/>
          </a:blip>
          <a:srcRect/>
          <a:stretch>
            <a:fillRect t="-1000" b="-1000"/>
          </a:stretch>
        </a:blipFill>
        <a:effectLst/>
      </p:bgPr>
    </p:bg>
    <p:spTree>
      <p:nvGrpSpPr>
        <p:cNvPr id="1" name=""/>
        <p:cNvGrpSpPr/>
        <p:nvPr/>
      </p:nvGrpSpPr>
      <p:grpSpPr>
        <a:xfrm>
          <a:off x="0" y="0"/>
          <a:ext cx="0" cy="0"/>
          <a:chOff x="0" y="0"/>
          <a:chExt cx="0" cy="0"/>
        </a:xfrm>
      </p:grpSpPr>
      <p:sp>
        <p:nvSpPr>
          <p:cNvPr id="8" name="Picture Placeholder 7"/>
          <p:cNvSpPr>
            <a:spLocks noGrp="1" noChangeAspect="1"/>
          </p:cNvSpPr>
          <p:nvPr>
            <p:ph type="pic" sz="quarter" idx="12" hasCustomPrompt="1"/>
          </p:nvPr>
        </p:nvSpPr>
        <p:spPr>
          <a:xfrm>
            <a:off x="0" y="0"/>
            <a:ext cx="9144000" cy="6858000"/>
          </a:xfrm>
        </p:spPr>
        <p:txBody>
          <a:bodyPr/>
          <a:lstStyle>
            <a:lvl1pPr>
              <a:buNone/>
              <a:defRPr baseline="0"/>
            </a:lvl1pPr>
          </a:lstStyle>
          <a:p>
            <a:r>
              <a:rPr lang="en-US" dirty="0" smtClean="0"/>
              <a:t>Click to insert full page picture</a:t>
            </a:r>
            <a:endParaRPr lang="en-US" dirty="0"/>
          </a:p>
        </p:txBody>
      </p:sp>
      <p:sp>
        <p:nvSpPr>
          <p:cNvPr id="6"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49486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 use with Plo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6C6B0C3-FC97-4666-B210-7D3D244D68FC}" type="slidenum">
              <a:rPr lang="en-US" smtClean="0">
                <a:solidFill>
                  <a:srgbClr val="FFFFFF"/>
                </a:solidFill>
              </a:rPr>
              <a:pPr/>
              <a:t>‹#›</a:t>
            </a:fld>
            <a:endParaRPr lang="en-US" dirty="0">
              <a:solidFill>
                <a:srgbClr val="FFFFFF"/>
              </a:solidFill>
            </a:endParaRPr>
          </a:p>
        </p:txBody>
      </p:sp>
      <p:graphicFrame>
        <p:nvGraphicFramePr>
          <p:cNvPr id="4" name="Content Placeholder 5"/>
          <p:cNvGraphicFramePr>
            <a:graphicFrameLocks/>
          </p:cNvGraphicFramePr>
          <p:nvPr userDrawn="1"/>
        </p:nvGraphicFramePr>
        <p:xfrm>
          <a:off x="838200" y="457200"/>
          <a:ext cx="7543800" cy="5562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099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smtClean="0"/>
              <a:t>Click to edit the Title</a:t>
            </a:r>
            <a:endParaRPr lang="en-US" dirty="0"/>
          </a:p>
        </p:txBody>
      </p:sp>
      <p:sp>
        <p:nvSpPr>
          <p:cNvPr id="3" name="Content Placeholder 2"/>
          <p:cNvSpPr>
            <a:spLocks noGrp="1"/>
          </p:cNvSpPr>
          <p:nvPr>
            <p:ph idx="1" hasCustomPrompt="1"/>
          </p:nvPr>
        </p:nvSpPr>
        <p:spPr>
          <a:xfrm>
            <a:off x="914400" y="1828801"/>
            <a:ext cx="7315200" cy="4191000"/>
          </a:xfrm>
        </p:spPr>
        <p:txBody>
          <a:bodyPr anchor="t" anchorCtr="0"/>
          <a:lstStyle>
            <a:lvl1pPr>
              <a:lnSpc>
                <a:spcPct val="107000"/>
              </a:lnSpc>
              <a:spcAft>
                <a:spcPts val="0"/>
              </a:spcAft>
              <a:defRPr/>
            </a:lvl1pPr>
            <a:lvl2pPr>
              <a:spcBef>
                <a:spcPts val="800"/>
              </a:spcBef>
              <a:spcAft>
                <a:spcPts val="0"/>
              </a:spcAft>
              <a:defRPr/>
            </a:lvl2pPr>
            <a:lvl3pPr>
              <a:spcBef>
                <a:spcPts val="672"/>
              </a:spcBef>
              <a:spcAft>
                <a:spcPts val="0"/>
              </a:spcAft>
              <a:defRPr/>
            </a:lvl3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CC66"/>
                </a:solidFill>
                <a:effectLst>
                  <a:outerShdw blurRad="50800" dist="38100" dir="2700000" algn="tl" rotWithShape="0">
                    <a:prstClr val="black">
                      <a:alpha val="75000"/>
                    </a:prstClr>
                  </a:outerShdw>
                </a:effectLst>
              </a:defRPr>
            </a:lvl1pPr>
          </a:lstStyle>
          <a:p>
            <a:r>
              <a:rPr lang="en-US" dirty="0" smtClean="0"/>
              <a:t>Click to edit the Title</a:t>
            </a:r>
            <a:endParaRPr lang="en-US" dirty="0"/>
          </a:p>
        </p:txBody>
      </p:sp>
      <p:sp>
        <p:nvSpPr>
          <p:cNvPr id="3" name="Content Placeholder 2"/>
          <p:cNvSpPr>
            <a:spLocks noGrp="1"/>
          </p:cNvSpPr>
          <p:nvPr>
            <p:ph idx="1" hasCustomPrompt="1"/>
          </p:nvPr>
        </p:nvSpPr>
        <p:spPr>
          <a:xfrm>
            <a:off x="914400" y="1828801"/>
            <a:ext cx="7315200" cy="4191000"/>
          </a:xfrm>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the title</a:t>
            </a:r>
            <a:endParaRPr lang="en-US" dirty="0"/>
          </a:p>
        </p:txBody>
      </p:sp>
      <p:sp>
        <p:nvSpPr>
          <p:cNvPr id="3" name="Content Placeholder 2"/>
          <p:cNvSpPr>
            <a:spLocks noGrp="1"/>
          </p:cNvSpPr>
          <p:nvPr>
            <p:ph sz="half" idx="1" hasCustomPrompt="1"/>
          </p:nvPr>
        </p:nvSpPr>
        <p:spPr>
          <a:xfrm>
            <a:off x="9144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828801"/>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the title</a:t>
            </a:r>
            <a:endParaRPr lang="en-US" dirty="0"/>
          </a:p>
        </p:txBody>
      </p:sp>
      <p:sp>
        <p:nvSpPr>
          <p:cNvPr id="3" name="Text Placeholder 2"/>
          <p:cNvSpPr>
            <a:spLocks noGrp="1"/>
          </p:cNvSpPr>
          <p:nvPr>
            <p:ph type="body" idx="1" hasCustomPrompt="1"/>
          </p:nvPr>
        </p:nvSpPr>
        <p:spPr>
          <a:xfrm>
            <a:off x="914400" y="1828799"/>
            <a:ext cx="3582988"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text</a:t>
            </a:r>
          </a:p>
        </p:txBody>
      </p:sp>
      <p:sp>
        <p:nvSpPr>
          <p:cNvPr id="4" name="Content Placeholder 3"/>
          <p:cNvSpPr>
            <a:spLocks noGrp="1"/>
          </p:cNvSpPr>
          <p:nvPr>
            <p:ph sz="half" idx="2" hasCustomPrompt="1"/>
          </p:nvPr>
        </p:nvSpPr>
        <p:spPr>
          <a:xfrm>
            <a:off x="914400" y="2667000"/>
            <a:ext cx="3582988"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828799"/>
            <a:ext cx="3584575" cy="762001"/>
          </a:xfrm>
        </p:spPr>
        <p:txBody>
          <a:bodyPr anchor="ctr" anchorCtr="0"/>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text</a:t>
            </a:r>
          </a:p>
        </p:txBody>
      </p:sp>
      <p:sp>
        <p:nvSpPr>
          <p:cNvPr id="6" name="Content Placeholder 5"/>
          <p:cNvSpPr>
            <a:spLocks noGrp="1"/>
          </p:cNvSpPr>
          <p:nvPr>
            <p:ph sz="quarter" idx="4" hasCustomPrompt="1"/>
          </p:nvPr>
        </p:nvSpPr>
        <p:spPr>
          <a:xfrm>
            <a:off x="4645025" y="2667000"/>
            <a:ext cx="3584575" cy="3352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11"/>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685800"/>
            <a:ext cx="2551113" cy="838200"/>
          </a:xfrm>
        </p:spPr>
        <p:txBody>
          <a:bodyPr anchor="t" anchorCtr="0"/>
          <a:lstStyle>
            <a:lvl1pPr algn="l">
              <a:defRPr sz="2000" b="0"/>
            </a:lvl1pPr>
          </a:lstStyle>
          <a:p>
            <a:r>
              <a:rPr lang="en-US" dirty="0" smtClean="0"/>
              <a:t>Click to the title</a:t>
            </a:r>
            <a:endParaRPr lang="en-US" dirty="0"/>
          </a:p>
        </p:txBody>
      </p:sp>
      <p:sp>
        <p:nvSpPr>
          <p:cNvPr id="3" name="Content Placeholder 2"/>
          <p:cNvSpPr>
            <a:spLocks noGrp="1"/>
          </p:cNvSpPr>
          <p:nvPr>
            <p:ph idx="1" hasCustomPrompt="1"/>
          </p:nvPr>
        </p:nvSpPr>
        <p:spPr>
          <a:xfrm>
            <a:off x="3575050" y="685801"/>
            <a:ext cx="4654550" cy="5257799"/>
          </a:xfrm>
        </p:spPr>
        <p:txBody>
          <a:bodyPr/>
          <a:lstStyle>
            <a:lvl1pPr>
              <a:defRPr sz="3200">
                <a:solidFill>
                  <a:schemeClr val="bg1"/>
                </a:solidFill>
                <a:effectLst>
                  <a:outerShdw blurRad="50800" dist="38100" dir="2700000" algn="tl" rotWithShape="0">
                    <a:prstClr val="black">
                      <a:alpha val="75000"/>
                    </a:prstClr>
                  </a:outerShdw>
                </a:effectLst>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914400" y="1600201"/>
            <a:ext cx="2551113" cy="43434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7"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the title</a:t>
            </a:r>
            <a:endParaRPr lang="en-US" dirty="0"/>
          </a:p>
        </p:txBody>
      </p:sp>
      <p:sp>
        <p:nvSpPr>
          <p:cNvPr id="5"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6" name="Picture Placeholder 5"/>
          <p:cNvSpPr>
            <a:spLocks noGrp="1" noChangeAspect="1"/>
          </p:cNvSpPr>
          <p:nvPr>
            <p:ph type="pic" sz="quarter" idx="10" hasCustomPrompt="1"/>
          </p:nvPr>
        </p:nvSpPr>
        <p:spPr>
          <a:xfrm>
            <a:off x="914400" y="1828800"/>
            <a:ext cx="7315200" cy="4191000"/>
          </a:xfrm>
        </p:spPr>
        <p:txBody>
          <a:bodyPr/>
          <a:lstStyle>
            <a:lvl1pPr>
              <a:defRPr/>
            </a:lvl1pPr>
          </a:lstStyle>
          <a:p>
            <a:r>
              <a:rPr lang="en-US" dirty="0" smtClean="0"/>
              <a:t>Click to insert a picture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914400" y="1828800"/>
            <a:ext cx="7315200" cy="3352800"/>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hasCustomPrompt="1"/>
          </p:nvPr>
        </p:nvSpPr>
        <p:spPr>
          <a:xfrm>
            <a:off x="914400" y="5257800"/>
            <a:ext cx="7315200" cy="838200"/>
          </a:xfrm>
        </p:spPr>
        <p:txBody>
          <a:bodyPr/>
          <a:lstStyle>
            <a:lvl1pPr marL="0" indent="0" algn="ctr">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picture caption</a:t>
            </a:r>
          </a:p>
        </p:txBody>
      </p:sp>
      <p:sp>
        <p:nvSpPr>
          <p:cNvPr id="7" name="Title 1"/>
          <p:cNvSpPr>
            <a:spLocks noGrp="1"/>
          </p:cNvSpPr>
          <p:nvPr>
            <p:ph type="title" hasCustomPrompt="1"/>
          </p:nvPr>
        </p:nvSpPr>
        <p:spPr>
          <a:xfrm>
            <a:off x="914400" y="685800"/>
            <a:ext cx="7315200" cy="1066800"/>
          </a:xfrm>
        </p:spPr>
        <p:txBody>
          <a:bodyPr/>
          <a:lstStyle>
            <a:lvl1pPr>
              <a:defRPr/>
            </a:lvl1pPr>
          </a:lstStyle>
          <a:p>
            <a:r>
              <a:rPr lang="en-US" dirty="0" smtClean="0"/>
              <a:t>Click to edit the title</a:t>
            </a:r>
            <a:endParaRPr lang="en-US" dirty="0"/>
          </a:p>
        </p:txBody>
      </p:sp>
      <p:sp>
        <p:nvSpPr>
          <p:cNvPr id="8"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
        <p:nvSpPr>
          <p:cNvPr id="12" name="Title Placeholder 11"/>
          <p:cNvSpPr>
            <a:spLocks noGrp="1"/>
          </p:cNvSpPr>
          <p:nvPr>
            <p:ph type="title"/>
          </p:nvPr>
        </p:nvSpPr>
        <p:spPr>
          <a:xfrm>
            <a:off x="914400" y="2667000"/>
            <a:ext cx="7315200" cy="1981200"/>
          </a:xfrm>
          <a:prstGeom prst="rect">
            <a:avLst/>
          </a:prstGeom>
        </p:spPr>
        <p:txBody>
          <a:bodyPr vert="horz" lIns="91440" tIns="45720" rIns="91440" bIns="45720" rtlCol="0" anchor="t" anchorCtr="0">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5" r:id="rId2"/>
  </p:sldLayoutIdLst>
  <p:hf hdr="0" ftr="0" dt="0"/>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None/>
        <a:defRPr sz="3200" kern="1200" baseline="0">
          <a:solidFill>
            <a:schemeClr val="bg1"/>
          </a:solidFill>
          <a:effectLst>
            <a:outerShdw blurRad="50800" dist="38100" dir="2700000" algn="tl" rotWithShape="0">
              <a:prstClr val="black">
                <a:alpha val="75000"/>
              </a:prst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85800"/>
            <a:ext cx="7315200" cy="1066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828801"/>
            <a:ext cx="7315200" cy="4267199"/>
          </a:xfrm>
          <a:prstGeom prst="rect">
            <a:avLst/>
          </a:prstGeom>
        </p:spPr>
        <p:txBody>
          <a:bodyPr vert="horz" lIns="91440" tIns="45720" rIns="91440" bIns="45720" rtlCol="0" anchor="t" anchorCtr="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66" r:id="rId2"/>
    <p:sldLayoutId id="2147483652" r:id="rId3"/>
    <p:sldLayoutId id="2147483653" r:id="rId4"/>
    <p:sldLayoutId id="2147483656" r:id="rId5"/>
    <p:sldLayoutId id="2147483654" r:id="rId6"/>
    <p:sldLayoutId id="2147483657" r:id="rId7"/>
    <p:sldLayoutId id="2147483664" r:id="rId8"/>
    <p:sldLayoutId id="2147483659" r:id="rId9"/>
    <p:sldLayoutId id="2147483670" r:id="rId10"/>
  </p:sldLayoutIdLst>
  <p:hf hdr="0" ftr="0" dt="0"/>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p:titleStyle>
    <p:bodyStyle>
      <a:lvl1pPr marL="342900" indent="-342900" algn="l" defTabSz="914400" rtl="0" eaLnBrk="1" latinLnBrk="0" hangingPunct="1">
        <a:lnSpc>
          <a:spcPct val="107000"/>
        </a:lnSpc>
        <a:spcBef>
          <a:spcPts val="800"/>
        </a:spcBef>
        <a:spcAft>
          <a:spcPts val="0"/>
        </a:spcAft>
        <a:buFont typeface="Arial" pitchFamily="34" charset="0"/>
        <a:buChar char="•"/>
        <a:defRPr sz="3600" kern="1200">
          <a:solidFill>
            <a:schemeClr val="bg1"/>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ts val="800"/>
        </a:spcBef>
        <a:spcAft>
          <a:spcPts val="0"/>
        </a:spcAft>
        <a:buFont typeface="Arial" pitchFamily="34" charset="0"/>
        <a:buChar char="•"/>
        <a:defRPr sz="3200" kern="1200">
          <a:solidFill>
            <a:schemeClr val="bg1"/>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spcAft>
          <a:spcPts val="0"/>
        </a:spcAft>
        <a:buFont typeface="Arial" pitchFamily="34" charset="0"/>
        <a:buChar char="•"/>
        <a:defRPr sz="2800" kern="1200">
          <a:solidFill>
            <a:schemeClr val="bg1"/>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85800"/>
            <a:ext cx="7315200" cy="1066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828801"/>
            <a:ext cx="7315200" cy="4267199"/>
          </a:xfrm>
          <a:prstGeom prst="rect">
            <a:avLst/>
          </a:prstGeom>
        </p:spPr>
        <p:txBody>
          <a:bodyPr vert="horz" lIns="91440" tIns="45720" rIns="91440" bIns="45720" rtlCol="0" anchor="t" anchorCtr="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914400" y="6245352"/>
            <a:ext cx="457200" cy="365125"/>
          </a:xfrm>
          <a:prstGeom prst="rect">
            <a:avLst/>
          </a:prstGeom>
        </p:spPr>
        <p:txBody>
          <a:bodyPr vert="horz" lIns="91440" tIns="45720" rIns="91440" bIns="45720" rtlCol="0" anchor="t" anchorCtr="0"/>
          <a:lstStyle>
            <a:lvl1pPr marL="228600" indent="-228600" algn="l">
              <a:defRPr sz="1200">
                <a:solidFill>
                  <a:schemeClr val="bg1"/>
                </a:solidFill>
                <a:effectLst>
                  <a:outerShdw blurRad="50800" dist="38100" dir="2700000" algn="tl" rotWithShape="0">
                    <a:prstClr val="black">
                      <a:alpha val="98000"/>
                    </a:prstClr>
                  </a:outerShdw>
                </a:effectLst>
              </a:defRPr>
            </a:lvl1pPr>
          </a:lstStyle>
          <a:p>
            <a:fld id="{C6C6B0C3-FC97-4666-B210-7D3D244D68F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91351564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hdr="0" ftr="0" dt="0"/>
  <p:txStyles>
    <p:titleStyle>
      <a:lvl1pPr algn="l" defTabSz="914400" rtl="0" eaLnBrk="1" latinLnBrk="0" hangingPunct="1">
        <a:spcBef>
          <a:spcPct val="0"/>
        </a:spcBef>
        <a:buNone/>
        <a:defRPr sz="4000" kern="1200">
          <a:solidFill>
            <a:srgbClr val="FFCC66"/>
          </a:solidFill>
          <a:effectLst>
            <a:outerShdw blurRad="50800" dist="38100" dir="2700000" algn="tl" rotWithShape="0">
              <a:prstClr val="black">
                <a:alpha val="75000"/>
              </a:prstClr>
            </a:outerShdw>
          </a:effectLst>
          <a:latin typeface="+mj-lt"/>
          <a:ea typeface="+mj-ea"/>
          <a:cs typeface="+mj-cs"/>
        </a:defRPr>
      </a:lvl1pPr>
    </p:titleStyle>
    <p:bodyStyle>
      <a:lvl1pPr marL="342900" indent="-342900" algn="l" defTabSz="914400" rtl="0" eaLnBrk="1" latinLnBrk="0" hangingPunct="1">
        <a:lnSpc>
          <a:spcPct val="107000"/>
        </a:lnSpc>
        <a:spcBef>
          <a:spcPts val="800"/>
        </a:spcBef>
        <a:spcAft>
          <a:spcPts val="0"/>
        </a:spcAft>
        <a:buFont typeface="Arial" pitchFamily="34" charset="0"/>
        <a:buChar char="•"/>
        <a:defRPr sz="3600" kern="1200">
          <a:solidFill>
            <a:schemeClr val="bg1"/>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ts val="800"/>
        </a:spcBef>
        <a:spcAft>
          <a:spcPts val="0"/>
        </a:spcAft>
        <a:buFont typeface="Arial" pitchFamily="34" charset="0"/>
        <a:buChar char="•"/>
        <a:defRPr sz="3200" kern="1200">
          <a:solidFill>
            <a:schemeClr val="bg1"/>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spcAft>
          <a:spcPts val="0"/>
        </a:spcAft>
        <a:buFont typeface="Arial" pitchFamily="34" charset="0"/>
        <a:buChar char="•"/>
        <a:defRPr sz="2800" kern="1200">
          <a:solidFill>
            <a:schemeClr val="bg1"/>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spcAft>
          <a:spcPts val="0"/>
        </a:spcAft>
        <a:buFont typeface="Arial" pitchFamily="34" charset="0"/>
        <a:buChar char="•"/>
        <a:defRPr sz="2400" kern="1200">
          <a:solidFill>
            <a:schemeClr val="bg1"/>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914400" y="5257800"/>
            <a:ext cx="7315200" cy="762000"/>
          </a:xfrm>
        </p:spPr>
        <p:txBody>
          <a:bodyPr/>
          <a:lstStyle/>
          <a:p>
            <a:r>
              <a:rPr lang="en-US" dirty="0" smtClean="0"/>
              <a:t>Mary Pat McKay</a:t>
            </a:r>
          </a:p>
        </p:txBody>
      </p:sp>
      <p:sp>
        <p:nvSpPr>
          <p:cNvPr id="2" name="Title 1"/>
          <p:cNvSpPr>
            <a:spLocks noGrp="1"/>
          </p:cNvSpPr>
          <p:nvPr>
            <p:ph type="title"/>
          </p:nvPr>
        </p:nvSpPr>
        <p:spPr>
          <a:xfrm>
            <a:off x="914400" y="2667000"/>
            <a:ext cx="7315200" cy="1981200"/>
          </a:xfrm>
        </p:spPr>
        <p:txBody>
          <a:bodyPr/>
          <a:lstStyle/>
          <a:p>
            <a:r>
              <a:rPr lang="en-US" dirty="0" smtClean="0">
                <a:solidFill>
                  <a:srgbClr val="FFC000"/>
                </a:solidFill>
              </a:rPr>
              <a:t>Obstructive Sleep Apnea</a:t>
            </a:r>
            <a:br>
              <a:rPr lang="en-US" dirty="0" smtClean="0">
                <a:solidFill>
                  <a:srgbClr val="FFC000"/>
                </a:solidFill>
              </a:rPr>
            </a:br>
            <a:r>
              <a:rPr lang="en-US" dirty="0" smtClean="0">
                <a:solidFill>
                  <a:srgbClr val="FFC000"/>
                </a:solidFill>
              </a:rPr>
              <a:t>In Rail and Highway Accidents:</a:t>
            </a:r>
            <a:br>
              <a:rPr lang="en-US" dirty="0" smtClean="0">
                <a:solidFill>
                  <a:srgbClr val="FFC000"/>
                </a:solidFill>
              </a:rPr>
            </a:br>
            <a:r>
              <a:rPr lang="en-US" dirty="0" smtClean="0">
                <a:solidFill>
                  <a:srgbClr val="FFC000"/>
                </a:solidFill>
              </a:rPr>
              <a:t>Recent History and Recommendations</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flipH="1">
            <a:off x="4572000" y="3350566"/>
            <a:ext cx="724628" cy="61183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9252" y="457200"/>
            <a:ext cx="7315200" cy="1066800"/>
          </a:xfrm>
        </p:spPr>
        <p:txBody>
          <a:bodyPr>
            <a:normAutofit fontScale="90000"/>
          </a:bodyPr>
          <a:lstStyle/>
          <a:p>
            <a:r>
              <a:rPr lang="en-US" dirty="0" smtClean="0">
                <a:effectLst>
                  <a:outerShdw blurRad="38100" dist="38100" dir="2700000" algn="tl" rotWithShape="0">
                    <a:srgbClr val="000000">
                      <a:alpha val="43137"/>
                    </a:srgbClr>
                  </a:outerShdw>
                </a:effectLst>
              </a:rPr>
              <a:t>August, 2000: BWI Station, MD</a:t>
            </a:r>
            <a:endParaRPr lang="en-US" dirty="0">
              <a:effectLst>
                <a:outerShdw blurRad="38100" dist="38100" dir="2700000" algn="tl" rotWithShape="0">
                  <a:srgbClr val="000000">
                    <a:alpha val="43137"/>
                  </a:srgbClr>
                </a:outerShdw>
              </a:effectLs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effectLst>
                  <a:outerShdw blurRad="38100" dist="38100" dir="2700000" algn="tl" rotWithShape="0">
                    <a:srgbClr val="000000">
                      <a:alpha val="43137"/>
                    </a:srgbClr>
                  </a:outerShdw>
                </a:effectLst>
              </a:rPr>
              <a:pPr/>
              <a:t>10</a:t>
            </a:fld>
            <a:endParaRPr lang="en-US" dirty="0">
              <a:effectLst>
                <a:outerShdw blurRad="38100" dist="38100" dir="2700000" algn="tl" rotWithShape="0">
                  <a:srgbClr val="000000">
                    <a:alpha val="43137"/>
                  </a:srgbClr>
                </a:outerShdw>
              </a:effectLst>
            </a:endParaRPr>
          </a:p>
        </p:txBody>
      </p:sp>
      <p:sp>
        <p:nvSpPr>
          <p:cNvPr id="9" name="TextBox 8"/>
          <p:cNvSpPr txBox="1"/>
          <p:nvPr/>
        </p:nvSpPr>
        <p:spPr>
          <a:xfrm>
            <a:off x="5867400" y="3352800"/>
            <a:ext cx="914400" cy="400110"/>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2010</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70540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2012</a:t>
            </a:r>
            <a:endParaRPr lang="en-US" sz="24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2292665"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2004</a:t>
            </a:r>
            <a:endParaRPr lang="en-US" sz="24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3475057"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2006</a:t>
            </a:r>
            <a:endParaRPr lang="en-US" sz="24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465385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2008</a:t>
            </a:r>
            <a:endParaRPr lang="en-US" sz="2400" b="1" dirty="0">
              <a:solidFill>
                <a:schemeClr val="bg1"/>
              </a:solidFill>
              <a:effectLst>
                <a:outerShdw blurRad="38100" dist="38100" dir="2700000" algn="tl">
                  <a:srgbClr val="000000">
                    <a:alpha val="43137"/>
                  </a:srgbClr>
                </a:outerShdw>
              </a:effectLst>
            </a:endParaRPr>
          </a:p>
        </p:txBody>
      </p:sp>
      <p:sp>
        <p:nvSpPr>
          <p:cNvPr id="35" name="TextBox 34"/>
          <p:cNvSpPr txBox="1"/>
          <p:nvPr/>
        </p:nvSpPr>
        <p:spPr>
          <a:xfrm>
            <a:off x="3400688" y="3846612"/>
            <a:ext cx="1944763"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Newton, MA</a:t>
            </a:r>
            <a:endParaRPr lang="en-US" sz="2400" b="1" dirty="0">
              <a:solidFill>
                <a:schemeClr val="bg1"/>
              </a:solidFill>
              <a:effectLst>
                <a:outerShdw blurRad="38100" dist="38100" dir="2700000" algn="tl">
                  <a:srgbClr val="000000">
                    <a:alpha val="43137"/>
                  </a:srgbClr>
                </a:outerShdw>
              </a:effectLst>
            </a:endParaRPr>
          </a:p>
        </p:txBody>
      </p:sp>
      <p:sp>
        <p:nvSpPr>
          <p:cNvPr id="48" name="Explosion 1 47"/>
          <p:cNvSpPr/>
          <p:nvPr/>
        </p:nvSpPr>
        <p:spPr>
          <a:xfrm>
            <a:off x="5162209" y="3095302"/>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24" t="7039"/>
          <a:stretch/>
        </p:blipFill>
        <p:spPr bwMode="auto">
          <a:xfrm>
            <a:off x="1012549" y="1524001"/>
            <a:ext cx="7000171" cy="451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0962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302" y="2057401"/>
            <a:ext cx="8777861" cy="602326"/>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stCxn id="20" idx="2"/>
            <a:endCxn id="56" idx="3"/>
          </p:cNvCxnSpPr>
          <p:nvPr/>
        </p:nvCxnSpPr>
        <p:spPr>
          <a:xfrm flipH="1">
            <a:off x="1368472" y="1678632"/>
            <a:ext cx="1058143" cy="1008081"/>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5" name="Table 24"/>
          <p:cNvGraphicFramePr>
            <a:graphicFrameLocks noGrp="1"/>
          </p:cNvGraphicFramePr>
          <p:nvPr>
            <p:extLst>
              <p:ext uri="{D42A27DB-BD31-4B8C-83A1-F6EECF244321}">
                <p14:modId xmlns:p14="http://schemas.microsoft.com/office/powerpoint/2010/main" val="853697693"/>
              </p:ext>
            </p:extLst>
          </p:nvPr>
        </p:nvGraphicFramePr>
        <p:xfrm>
          <a:off x="1583688" y="4671357"/>
          <a:ext cx="3228260" cy="1345385"/>
        </p:xfrm>
        <a:graphic>
          <a:graphicData uri="http://schemas.openxmlformats.org/drawingml/2006/table">
            <a:tbl>
              <a:tblPr firstRow="1" bandRow="1">
                <a:tableStyleId>{5C22544A-7EE6-4342-B048-85BDC9FD1C3A}</a:tableStyleId>
              </a:tblPr>
              <a:tblGrid>
                <a:gridCol w="473712"/>
                <a:gridCol w="2754548"/>
              </a:tblGrid>
              <a:tr h="465872">
                <a:tc>
                  <a:txBody>
                    <a:bodyPr/>
                    <a:lstStyle/>
                    <a:p>
                      <a:endParaRPr lang="en-US" dirty="0"/>
                    </a:p>
                  </a:txBody>
                  <a:tcPr>
                    <a:noFill/>
                  </a:tcPr>
                </a:tc>
                <a:tc>
                  <a:txBody>
                    <a:bodyPr/>
                    <a:lstStyle/>
                    <a:p>
                      <a:r>
                        <a:rPr lang="en-US" b="1" dirty="0" smtClean="0">
                          <a:solidFill>
                            <a:schemeClr val="bg1"/>
                          </a:solidFill>
                        </a:rPr>
                        <a:t>Highway Accident</a:t>
                      </a:r>
                      <a:endParaRPr lang="en-US" b="1" dirty="0">
                        <a:solidFill>
                          <a:schemeClr val="bg1"/>
                        </a:solidFill>
                      </a:endParaRPr>
                    </a:p>
                  </a:txBody>
                  <a:tcPr>
                    <a:noFill/>
                  </a:tcPr>
                </a:tc>
              </a:tr>
              <a:tr h="465872">
                <a:tc>
                  <a:txBody>
                    <a:bodyPr/>
                    <a:lstStyle/>
                    <a:p>
                      <a:endParaRPr lang="en-US" dirty="0"/>
                    </a:p>
                  </a:txBody>
                  <a:tcPr>
                    <a:noFill/>
                  </a:tcPr>
                </a:tc>
                <a:tc>
                  <a:txBody>
                    <a:bodyPr/>
                    <a:lstStyle/>
                    <a:p>
                      <a:r>
                        <a:rPr lang="en-US" b="1" dirty="0" smtClean="0">
                          <a:solidFill>
                            <a:schemeClr val="bg1"/>
                          </a:solidFill>
                        </a:rPr>
                        <a:t>Railroad Accident</a:t>
                      </a:r>
                      <a:endParaRPr lang="en-US" b="1" dirty="0">
                        <a:solidFill>
                          <a:schemeClr val="bg1"/>
                        </a:solidFill>
                      </a:endParaRPr>
                    </a:p>
                  </a:txBody>
                  <a:tcPr>
                    <a:noFill/>
                  </a:tcPr>
                </a:tc>
              </a:tr>
              <a:tr h="413641">
                <a:tc>
                  <a:txBody>
                    <a:bodyPr/>
                    <a:lstStyle/>
                    <a:p>
                      <a:endParaRPr lang="en-US"/>
                    </a:p>
                  </a:txBody>
                  <a:tcPr>
                    <a:noFill/>
                  </a:tcPr>
                </a:tc>
                <a:tc>
                  <a:txBody>
                    <a:bodyPr/>
                    <a:lstStyle/>
                    <a:p>
                      <a:r>
                        <a:rPr lang="en-US" b="1" dirty="0" smtClean="0">
                          <a:solidFill>
                            <a:schemeClr val="bg1"/>
                          </a:solidFill>
                        </a:rPr>
                        <a:t>Rail Transit Accident</a:t>
                      </a:r>
                      <a:endParaRPr lang="en-US" b="1" dirty="0">
                        <a:solidFill>
                          <a:schemeClr val="bg1"/>
                        </a:solidFill>
                      </a:endParaRPr>
                    </a:p>
                  </a:txBody>
                  <a:tcPr>
                    <a:noFill/>
                  </a:tcPr>
                </a:tc>
              </a:tr>
            </a:tbl>
          </a:graphicData>
        </a:graphic>
      </p:graphicFrame>
      <p:sp>
        <p:nvSpPr>
          <p:cNvPr id="2" name="Title 1"/>
          <p:cNvSpPr>
            <a:spLocks noGrp="1"/>
          </p:cNvSpPr>
          <p:nvPr>
            <p:ph type="title"/>
          </p:nvPr>
        </p:nvSpPr>
        <p:spPr>
          <a:xfrm>
            <a:off x="459252" y="552399"/>
            <a:ext cx="7315200" cy="1066800"/>
          </a:xfrm>
        </p:spPr>
        <p:txBody>
          <a:bodyPr>
            <a:normAutofit fontScale="90000"/>
          </a:bodyPr>
          <a:lstStyle/>
          <a:p>
            <a:r>
              <a:rPr lang="en-US" dirty="0" smtClean="0">
                <a:effectLst>
                  <a:outerShdw blurRad="38100" dist="38100" dir="2700000" algn="tl" rotWithShape="0">
                    <a:srgbClr val="000000">
                      <a:alpha val="43137"/>
                    </a:srgbClr>
                  </a:outerShdw>
                </a:effectLst>
              </a:rPr>
              <a:t>OSA: Rail and Highway Accidents</a:t>
            </a:r>
            <a:endParaRPr lang="en-US" dirty="0">
              <a:effectLst>
                <a:outerShdw blurRad="38100" dist="38100" dir="2700000" algn="tl" rotWithShape="0">
                  <a:srgbClr val="000000">
                    <a:alpha val="43137"/>
                  </a:srgbClr>
                </a:outerShdw>
              </a:effectLs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effectLst>
                  <a:outerShdw blurRad="38100" dist="38100" dir="2700000" algn="tl" rotWithShape="0">
                    <a:srgbClr val="000000">
                      <a:alpha val="43137"/>
                    </a:srgbClr>
                  </a:outerShdw>
                </a:effectLst>
              </a:rPr>
              <a:pPr/>
              <a:t>11</a:t>
            </a:fld>
            <a:endParaRPr lang="en-US" dirty="0">
              <a:effectLst>
                <a:outerShdw blurRad="38100" dist="38100" dir="2700000" algn="tl" rotWithShape="0">
                  <a:srgbClr val="000000">
                    <a:alpha val="43137"/>
                  </a:srgbClr>
                </a:outerShdw>
              </a:effectLs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9" b="56600"/>
          <a:stretch/>
        </p:blipFill>
        <p:spPr bwMode="auto">
          <a:xfrm>
            <a:off x="250723" y="2840039"/>
            <a:ext cx="8796440" cy="51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3350567"/>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2000</a:t>
            </a:r>
            <a:endParaRPr lang="en-US" sz="20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1098747" y="3350566"/>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2002</a:t>
            </a:r>
            <a:endParaRPr lang="en-US" sz="20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5867400" y="3352800"/>
            <a:ext cx="914400" cy="400110"/>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2010</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70540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2012</a:t>
            </a:r>
            <a:endParaRPr lang="en-US" sz="2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82732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2014</a:t>
            </a:r>
            <a:endParaRPr lang="en-US" sz="24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2292665"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2004</a:t>
            </a:r>
            <a:endParaRPr lang="en-US" sz="24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3475057"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2006</a:t>
            </a:r>
            <a:endParaRPr lang="en-US" sz="24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465385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2008</a:t>
            </a:r>
            <a:endParaRPr lang="en-US" sz="2400" b="1" dirty="0">
              <a:solidFill>
                <a:schemeClr val="bg1"/>
              </a:solidFill>
              <a:effectLst>
                <a:outerShdw blurRad="38100" dist="38100" dir="2700000" algn="tl">
                  <a:srgbClr val="000000">
                    <a:alpha val="43137"/>
                  </a:srgbClr>
                </a:outerShdw>
              </a:effectLst>
            </a:endParaRPr>
          </a:p>
        </p:txBody>
      </p:sp>
      <p:sp>
        <p:nvSpPr>
          <p:cNvPr id="20" name="TextBox 19"/>
          <p:cNvSpPr txBox="1"/>
          <p:nvPr/>
        </p:nvSpPr>
        <p:spPr>
          <a:xfrm>
            <a:off x="1368472" y="1216967"/>
            <a:ext cx="2116285"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Clarkston, MI</a:t>
            </a:r>
            <a:endParaRPr lang="en-US" sz="2400" b="1" dirty="0">
              <a:solidFill>
                <a:schemeClr val="bg1"/>
              </a:solidFill>
              <a:effectLst>
                <a:outerShdw blurRad="38100" dist="38100" dir="2700000" algn="tl">
                  <a:srgbClr val="000000"/>
                </a:outerShdw>
              </a:effectLst>
            </a:endParaRPr>
          </a:p>
        </p:txBody>
      </p:sp>
      <p:sp>
        <p:nvSpPr>
          <p:cNvPr id="57" name="Explosion 2 56"/>
          <p:cNvSpPr/>
          <p:nvPr/>
        </p:nvSpPr>
        <p:spPr>
          <a:xfrm rot="18980684">
            <a:off x="1652751" y="5138968"/>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8" name="Explosion 1 57"/>
          <p:cNvSpPr/>
          <p:nvPr/>
        </p:nvSpPr>
        <p:spPr>
          <a:xfrm>
            <a:off x="1670840" y="5638800"/>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8" name="Explosion 1 47"/>
          <p:cNvSpPr/>
          <p:nvPr/>
        </p:nvSpPr>
        <p:spPr>
          <a:xfrm>
            <a:off x="5162209" y="3095302"/>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0" name="Explosion 1 49"/>
          <p:cNvSpPr/>
          <p:nvPr/>
        </p:nvSpPr>
        <p:spPr>
          <a:xfrm>
            <a:off x="580467" y="3144807"/>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6" name="Explosion 2 55"/>
          <p:cNvSpPr/>
          <p:nvPr/>
        </p:nvSpPr>
        <p:spPr>
          <a:xfrm rot="18980684">
            <a:off x="1067029" y="2679823"/>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0" name="Explosion 2 29"/>
          <p:cNvSpPr/>
          <p:nvPr/>
        </p:nvSpPr>
        <p:spPr>
          <a:xfrm rot="18980684">
            <a:off x="6768847" y="2676250"/>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rot="18980684">
            <a:off x="7730193" y="2679824"/>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6" name="Explosion 2 35"/>
          <p:cNvSpPr/>
          <p:nvPr/>
        </p:nvSpPr>
        <p:spPr>
          <a:xfrm rot="18980684">
            <a:off x="8151189" y="2688292"/>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7" name="Straight Connector 6"/>
          <p:cNvCxnSpPr>
            <a:stCxn id="3" idx="1"/>
            <a:endCxn id="3" idx="1"/>
          </p:cNvCxnSpPr>
          <p:nvPr/>
        </p:nvCxnSpPr>
        <p:spPr>
          <a:xfrm>
            <a:off x="269302" y="2358564"/>
            <a:ext cx="0"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7881" y="2350097"/>
            <a:ext cx="8759282" cy="0"/>
          </a:xfrm>
          <a:prstGeom prst="line">
            <a:avLst/>
          </a:prstGeom>
          <a:ln w="25400" cmpd="sng">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37" name="Explosion 1 36"/>
          <p:cNvSpPr/>
          <p:nvPr/>
        </p:nvSpPr>
        <p:spPr>
          <a:xfrm>
            <a:off x="6585353" y="2057401"/>
            <a:ext cx="468695"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8" name="Explosion 1 37"/>
          <p:cNvSpPr/>
          <p:nvPr/>
        </p:nvSpPr>
        <p:spPr>
          <a:xfrm>
            <a:off x="369995" y="2057401"/>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9" name="Explosion 1 38"/>
          <p:cNvSpPr/>
          <p:nvPr/>
        </p:nvSpPr>
        <p:spPr>
          <a:xfrm>
            <a:off x="5850466" y="2057401"/>
            <a:ext cx="474133" cy="50556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0" name="Explosion 1 39"/>
          <p:cNvSpPr/>
          <p:nvPr/>
        </p:nvSpPr>
        <p:spPr>
          <a:xfrm>
            <a:off x="1583878" y="4648200"/>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614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November, 2001: Clarkston, MI</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4637" y="1616964"/>
            <a:ext cx="7368763" cy="4402836"/>
          </a:xfrm>
        </p:spPr>
      </p:pic>
      <p:sp>
        <p:nvSpPr>
          <p:cNvPr id="4" name="Slide Number Placeholder 3"/>
          <p:cNvSpPr>
            <a:spLocks noGrp="1"/>
          </p:cNvSpPr>
          <p:nvPr>
            <p:ph type="sldNum" sz="quarter" idx="4"/>
          </p:nvPr>
        </p:nvSpPr>
        <p:spPr/>
        <p:txBody>
          <a:bodyPr/>
          <a:lstStyle/>
          <a:p>
            <a:fld id="{C6C6B0C3-FC97-4666-B210-7D3D244D68FC}" type="slidenum">
              <a:rPr lang="en-US" smtClean="0"/>
              <a:pPr/>
              <a:t>12</a:t>
            </a:fld>
            <a:endParaRPr lang="en-US" dirty="0"/>
          </a:p>
        </p:txBody>
      </p:sp>
    </p:spTree>
    <p:extLst>
      <p:ext uri="{BB962C8B-B14F-4D97-AF65-F5344CB8AC3E}">
        <p14:creationId xmlns:p14="http://schemas.microsoft.com/office/powerpoint/2010/main" val="29815211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302" y="2057401"/>
            <a:ext cx="8777861" cy="602326"/>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Table 24"/>
          <p:cNvGraphicFramePr>
            <a:graphicFrameLocks noGrp="1"/>
          </p:cNvGraphicFramePr>
          <p:nvPr>
            <p:extLst>
              <p:ext uri="{D42A27DB-BD31-4B8C-83A1-F6EECF244321}">
                <p14:modId xmlns:p14="http://schemas.microsoft.com/office/powerpoint/2010/main" val="3601693265"/>
              </p:ext>
            </p:extLst>
          </p:nvPr>
        </p:nvGraphicFramePr>
        <p:xfrm>
          <a:off x="1583688" y="4671357"/>
          <a:ext cx="3228260" cy="1345385"/>
        </p:xfrm>
        <a:graphic>
          <a:graphicData uri="http://schemas.openxmlformats.org/drawingml/2006/table">
            <a:tbl>
              <a:tblPr firstRow="1" bandRow="1">
                <a:tableStyleId>{5C22544A-7EE6-4342-B048-85BDC9FD1C3A}</a:tableStyleId>
              </a:tblPr>
              <a:tblGrid>
                <a:gridCol w="473712"/>
                <a:gridCol w="2754548"/>
              </a:tblGrid>
              <a:tr h="465872">
                <a:tc>
                  <a:txBody>
                    <a:bodyPr/>
                    <a:lstStyle/>
                    <a:p>
                      <a:endParaRPr lang="en-US" dirty="0"/>
                    </a:p>
                  </a:txBody>
                  <a:tcPr>
                    <a:noFill/>
                  </a:tcPr>
                </a:tc>
                <a:tc>
                  <a:txBody>
                    <a:bodyPr/>
                    <a:lstStyle/>
                    <a:p>
                      <a:r>
                        <a:rPr lang="en-US" b="1" dirty="0" smtClean="0">
                          <a:solidFill>
                            <a:schemeClr val="bg1"/>
                          </a:solidFill>
                        </a:rPr>
                        <a:t>Highway Accident</a:t>
                      </a:r>
                      <a:endParaRPr lang="en-US" b="1" dirty="0">
                        <a:solidFill>
                          <a:schemeClr val="bg1"/>
                        </a:solidFill>
                      </a:endParaRPr>
                    </a:p>
                  </a:txBody>
                  <a:tcPr>
                    <a:noFill/>
                  </a:tcPr>
                </a:tc>
              </a:tr>
              <a:tr h="465872">
                <a:tc>
                  <a:txBody>
                    <a:bodyPr/>
                    <a:lstStyle/>
                    <a:p>
                      <a:endParaRPr lang="en-US" dirty="0"/>
                    </a:p>
                  </a:txBody>
                  <a:tcPr>
                    <a:noFill/>
                  </a:tcPr>
                </a:tc>
                <a:tc>
                  <a:txBody>
                    <a:bodyPr/>
                    <a:lstStyle/>
                    <a:p>
                      <a:r>
                        <a:rPr lang="en-US" b="1" dirty="0" smtClean="0">
                          <a:solidFill>
                            <a:schemeClr val="bg1"/>
                          </a:solidFill>
                        </a:rPr>
                        <a:t>Railroad Accident</a:t>
                      </a:r>
                      <a:endParaRPr lang="en-US" b="1" dirty="0">
                        <a:solidFill>
                          <a:schemeClr val="bg1"/>
                        </a:solidFill>
                      </a:endParaRPr>
                    </a:p>
                  </a:txBody>
                  <a:tcPr>
                    <a:noFill/>
                  </a:tcPr>
                </a:tc>
              </a:tr>
              <a:tr h="413641">
                <a:tc>
                  <a:txBody>
                    <a:bodyPr/>
                    <a:lstStyle/>
                    <a:p>
                      <a:endParaRPr lang="en-US"/>
                    </a:p>
                  </a:txBody>
                  <a:tcPr>
                    <a:noFill/>
                  </a:tcPr>
                </a:tc>
                <a:tc>
                  <a:txBody>
                    <a:bodyPr/>
                    <a:lstStyle/>
                    <a:p>
                      <a:r>
                        <a:rPr lang="en-US" b="1" dirty="0" smtClean="0">
                          <a:solidFill>
                            <a:schemeClr val="bg1"/>
                          </a:solidFill>
                        </a:rPr>
                        <a:t>Rail Transit Accident</a:t>
                      </a:r>
                      <a:endParaRPr lang="en-US" b="1" dirty="0">
                        <a:solidFill>
                          <a:schemeClr val="bg1"/>
                        </a:solidFill>
                      </a:endParaRPr>
                    </a:p>
                  </a:txBody>
                  <a:tcPr>
                    <a:noFill/>
                  </a:tcPr>
                </a:tc>
              </a:tr>
            </a:tbl>
          </a:graphicData>
        </a:graphic>
      </p:graphicFrame>
      <p:sp>
        <p:nvSpPr>
          <p:cNvPr id="2" name="Title 1"/>
          <p:cNvSpPr>
            <a:spLocks noGrp="1"/>
          </p:cNvSpPr>
          <p:nvPr>
            <p:ph type="title"/>
          </p:nvPr>
        </p:nvSpPr>
        <p:spPr>
          <a:xfrm>
            <a:off x="459252" y="552399"/>
            <a:ext cx="7315200" cy="1066800"/>
          </a:xfrm>
        </p:spPr>
        <p:txBody>
          <a:bodyPr>
            <a:normAutofit fontScale="90000"/>
          </a:bodyPr>
          <a:lstStyle/>
          <a:p>
            <a:r>
              <a:rPr lang="en-US" dirty="0" smtClean="0">
                <a:effectLst>
                  <a:outerShdw blurRad="38100" dist="38100" dir="2700000" algn="tl" rotWithShape="0">
                    <a:srgbClr val="000000">
                      <a:alpha val="43137"/>
                    </a:srgbClr>
                  </a:outerShdw>
                </a:effectLst>
              </a:rPr>
              <a:t>OSA: Rail and Highway Accidents</a:t>
            </a:r>
            <a:endParaRPr lang="en-US" dirty="0">
              <a:effectLst>
                <a:outerShdw blurRad="38100" dist="38100" dir="2700000" algn="tl" rotWithShape="0">
                  <a:srgbClr val="000000">
                    <a:alpha val="43137"/>
                  </a:srgbClr>
                </a:outerShdw>
              </a:effectLs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effectLst>
                  <a:outerShdw blurRad="38100" dist="38100" dir="2700000" algn="tl" rotWithShape="0">
                    <a:srgbClr val="000000">
                      <a:alpha val="43137"/>
                    </a:srgbClr>
                  </a:outerShdw>
                </a:effectLst>
              </a:rPr>
              <a:pPr/>
              <a:t>13</a:t>
            </a:fld>
            <a:endParaRPr lang="en-US" dirty="0">
              <a:effectLst>
                <a:outerShdw blurRad="38100" dist="38100" dir="2700000" algn="tl" rotWithShape="0">
                  <a:srgbClr val="000000">
                    <a:alpha val="43137"/>
                  </a:srgbClr>
                </a:outerShdw>
              </a:effectLs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9" b="56600"/>
          <a:stretch/>
        </p:blipFill>
        <p:spPr bwMode="auto">
          <a:xfrm>
            <a:off x="250723" y="2840039"/>
            <a:ext cx="8796440" cy="51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3350567"/>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2000</a:t>
            </a:r>
            <a:endParaRPr lang="en-US" sz="20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1098747" y="3350566"/>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2002</a:t>
            </a:r>
            <a:endParaRPr lang="en-US" sz="20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5867400" y="3352800"/>
            <a:ext cx="914400" cy="400110"/>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2010</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70540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2012</a:t>
            </a:r>
            <a:endParaRPr lang="en-US" sz="2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82732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2014</a:t>
            </a:r>
            <a:endParaRPr lang="en-US" sz="24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2292665"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2004</a:t>
            </a:r>
            <a:endParaRPr lang="en-US" sz="24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3475057"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2006</a:t>
            </a:r>
            <a:endParaRPr lang="en-US" sz="24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465385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2008</a:t>
            </a:r>
            <a:endParaRPr lang="en-US" sz="2400" b="1" dirty="0">
              <a:solidFill>
                <a:schemeClr val="bg1"/>
              </a:solidFill>
              <a:effectLst>
                <a:outerShdw blurRad="38100" dist="38100" dir="2700000" algn="tl">
                  <a:srgbClr val="000000">
                    <a:alpha val="43137"/>
                  </a:srgbClr>
                </a:outerShdw>
              </a:effectLst>
            </a:endParaRPr>
          </a:p>
        </p:txBody>
      </p:sp>
      <p:sp>
        <p:nvSpPr>
          <p:cNvPr id="57" name="Explosion 2 56"/>
          <p:cNvSpPr/>
          <p:nvPr/>
        </p:nvSpPr>
        <p:spPr>
          <a:xfrm rot="18980684">
            <a:off x="1652751" y="5138968"/>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8" name="Explosion 1 57"/>
          <p:cNvSpPr/>
          <p:nvPr/>
        </p:nvSpPr>
        <p:spPr>
          <a:xfrm>
            <a:off x="1670840" y="5638800"/>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8" name="Explosion 1 47"/>
          <p:cNvSpPr/>
          <p:nvPr/>
        </p:nvSpPr>
        <p:spPr>
          <a:xfrm>
            <a:off x="5162209" y="3095302"/>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0" name="Explosion 1 49"/>
          <p:cNvSpPr/>
          <p:nvPr/>
        </p:nvSpPr>
        <p:spPr>
          <a:xfrm>
            <a:off x="580467" y="3144807"/>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6" name="Explosion 2 55"/>
          <p:cNvSpPr/>
          <p:nvPr/>
        </p:nvSpPr>
        <p:spPr>
          <a:xfrm rot="18980684">
            <a:off x="1067029" y="2679823"/>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0" name="Explosion 2 29"/>
          <p:cNvSpPr/>
          <p:nvPr/>
        </p:nvSpPr>
        <p:spPr>
          <a:xfrm rot="18980684">
            <a:off x="6768847" y="2676250"/>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rot="18980684">
            <a:off x="7730193" y="2679824"/>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6" name="Explosion 2 35"/>
          <p:cNvSpPr/>
          <p:nvPr/>
        </p:nvSpPr>
        <p:spPr>
          <a:xfrm rot="18980684">
            <a:off x="8151189" y="2688292"/>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7" name="Straight Connector 6"/>
          <p:cNvCxnSpPr>
            <a:stCxn id="3" idx="1"/>
            <a:endCxn id="3" idx="1"/>
          </p:cNvCxnSpPr>
          <p:nvPr/>
        </p:nvCxnSpPr>
        <p:spPr>
          <a:xfrm>
            <a:off x="269302" y="2358564"/>
            <a:ext cx="0"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7881" y="2350097"/>
            <a:ext cx="8759282" cy="0"/>
          </a:xfrm>
          <a:prstGeom prst="line">
            <a:avLst/>
          </a:prstGeom>
          <a:ln w="25400" cmpd="sng">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37" name="Explosion 1 36"/>
          <p:cNvSpPr/>
          <p:nvPr/>
        </p:nvSpPr>
        <p:spPr>
          <a:xfrm>
            <a:off x="6585353" y="2057401"/>
            <a:ext cx="468695"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8" name="Explosion 1 37"/>
          <p:cNvSpPr/>
          <p:nvPr/>
        </p:nvSpPr>
        <p:spPr>
          <a:xfrm>
            <a:off x="369995" y="2057401"/>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9" name="Explosion 1 38"/>
          <p:cNvSpPr/>
          <p:nvPr/>
        </p:nvSpPr>
        <p:spPr>
          <a:xfrm>
            <a:off x="5850466" y="2057401"/>
            <a:ext cx="474133" cy="50556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0" name="Explosion 1 39"/>
          <p:cNvSpPr/>
          <p:nvPr/>
        </p:nvSpPr>
        <p:spPr>
          <a:xfrm>
            <a:off x="1583878" y="4648200"/>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TextBox 31"/>
          <p:cNvSpPr txBox="1"/>
          <p:nvPr/>
        </p:nvSpPr>
        <p:spPr>
          <a:xfrm>
            <a:off x="4640589" y="4038600"/>
            <a:ext cx="1944763"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Newton, MA</a:t>
            </a:r>
            <a:endParaRPr lang="en-US" sz="2400" b="1" dirty="0">
              <a:solidFill>
                <a:schemeClr val="bg1"/>
              </a:solidFill>
              <a:effectLst>
                <a:outerShdw blurRad="38100" dist="38100" dir="2700000" algn="tl">
                  <a:srgbClr val="000000"/>
                </a:outerShdw>
              </a:effectLst>
            </a:endParaRPr>
          </a:p>
        </p:txBody>
      </p:sp>
      <p:cxnSp>
        <p:nvCxnSpPr>
          <p:cNvPr id="33" name="Straight Connector 32"/>
          <p:cNvCxnSpPr>
            <a:stCxn id="48" idx="2"/>
            <a:endCxn id="32" idx="0"/>
          </p:cNvCxnSpPr>
          <p:nvPr/>
        </p:nvCxnSpPr>
        <p:spPr>
          <a:xfrm>
            <a:off x="5306173" y="3448429"/>
            <a:ext cx="306798" cy="590171"/>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6043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52" y="457200"/>
            <a:ext cx="7315200" cy="1066800"/>
          </a:xfrm>
        </p:spPr>
        <p:txBody>
          <a:bodyPr>
            <a:normAutofit fontScale="90000"/>
          </a:bodyPr>
          <a:lstStyle/>
          <a:p>
            <a:r>
              <a:rPr lang="en-US" dirty="0" smtClean="0">
                <a:effectLst>
                  <a:outerShdw blurRad="38100" dist="38100" dir="2700000" algn="tl" rotWithShape="0">
                    <a:srgbClr val="000000">
                      <a:alpha val="43137"/>
                    </a:srgbClr>
                  </a:outerShdw>
                </a:effectLst>
              </a:rPr>
              <a:t>May, 2008: Newton, MA</a:t>
            </a:r>
            <a:endParaRPr lang="en-US" dirty="0">
              <a:effectLst>
                <a:outerShdw blurRad="38100" dist="38100" dir="2700000" algn="tl" rotWithShape="0">
                  <a:srgbClr val="000000">
                    <a:alpha val="43137"/>
                  </a:srgbClr>
                </a:outerShdw>
              </a:effectLs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effectLst>
                  <a:outerShdw blurRad="38100" dist="38100" dir="2700000" algn="tl" rotWithShape="0">
                    <a:srgbClr val="000000">
                      <a:alpha val="43137"/>
                    </a:srgbClr>
                  </a:outerShdw>
                </a:effectLst>
              </a:rPr>
              <a:pPr/>
              <a:t>14</a:t>
            </a:fld>
            <a:endParaRPr lang="en-US" dirty="0">
              <a:effectLst>
                <a:outerShdw blurRad="38100" dist="38100" dir="2700000" algn="tl" rotWithShape="0">
                  <a:srgbClr val="000000">
                    <a:alpha val="43137"/>
                  </a:srgbClr>
                </a:outerShdw>
              </a:effectLst>
            </a:endParaRPr>
          </a:p>
        </p:txBody>
      </p:sp>
      <p:sp>
        <p:nvSpPr>
          <p:cNvPr id="9" name="TextBox 8"/>
          <p:cNvSpPr txBox="1"/>
          <p:nvPr/>
        </p:nvSpPr>
        <p:spPr>
          <a:xfrm>
            <a:off x="5867400" y="3352800"/>
            <a:ext cx="914400" cy="400110"/>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2010</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70540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2012</a:t>
            </a:r>
            <a:endParaRPr lang="en-US" sz="2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82732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2014</a:t>
            </a:r>
            <a:endParaRPr lang="en-US" sz="2400" b="1" dirty="0">
              <a:solidFill>
                <a:schemeClr val="bg1"/>
              </a:solidFill>
              <a:effectLst>
                <a:outerShdw blurRad="38100" dist="38100" dir="2700000" algn="tl">
                  <a:srgbClr val="000000">
                    <a:alpha val="43137"/>
                  </a:srgbClr>
                </a:outerShdw>
              </a:effectLst>
            </a:endParaRPr>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757" t="12183" b="10002"/>
          <a:stretch/>
        </p:blipFill>
        <p:spPr bwMode="auto">
          <a:xfrm>
            <a:off x="5540277" y="604869"/>
            <a:ext cx="3615307"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286" y="1595469"/>
            <a:ext cx="5234940" cy="4572000"/>
          </a:xfrm>
          <a:prstGeom prst="rect">
            <a:avLst/>
          </a:prstGeom>
        </p:spPr>
      </p:pic>
    </p:spTree>
    <p:extLst>
      <p:ext uri="{BB962C8B-B14F-4D97-AF65-F5344CB8AC3E}">
        <p14:creationId xmlns:p14="http://schemas.microsoft.com/office/powerpoint/2010/main" val="42413402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302" y="2057401"/>
            <a:ext cx="8777861" cy="602326"/>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Table 24"/>
          <p:cNvGraphicFramePr>
            <a:graphicFrameLocks noGrp="1"/>
          </p:cNvGraphicFramePr>
          <p:nvPr>
            <p:extLst>
              <p:ext uri="{D42A27DB-BD31-4B8C-83A1-F6EECF244321}">
                <p14:modId xmlns:p14="http://schemas.microsoft.com/office/powerpoint/2010/main" val="132059402"/>
              </p:ext>
            </p:extLst>
          </p:nvPr>
        </p:nvGraphicFramePr>
        <p:xfrm>
          <a:off x="1583688" y="4671357"/>
          <a:ext cx="3228260" cy="1345385"/>
        </p:xfrm>
        <a:graphic>
          <a:graphicData uri="http://schemas.openxmlformats.org/drawingml/2006/table">
            <a:tbl>
              <a:tblPr firstRow="1" bandRow="1">
                <a:tableStyleId>{5C22544A-7EE6-4342-B048-85BDC9FD1C3A}</a:tableStyleId>
              </a:tblPr>
              <a:tblGrid>
                <a:gridCol w="473712"/>
                <a:gridCol w="2754548"/>
              </a:tblGrid>
              <a:tr h="465872">
                <a:tc>
                  <a:txBody>
                    <a:bodyPr/>
                    <a:lstStyle/>
                    <a:p>
                      <a:endParaRPr lang="en-US" dirty="0"/>
                    </a:p>
                  </a:txBody>
                  <a:tcPr>
                    <a:noFill/>
                  </a:tcPr>
                </a:tc>
                <a:tc>
                  <a:txBody>
                    <a:bodyPr/>
                    <a:lstStyle/>
                    <a:p>
                      <a:r>
                        <a:rPr lang="en-US" b="1" dirty="0" smtClean="0">
                          <a:solidFill>
                            <a:schemeClr val="bg1"/>
                          </a:solidFill>
                        </a:rPr>
                        <a:t>Highway Accident</a:t>
                      </a:r>
                      <a:endParaRPr lang="en-US" b="1" dirty="0">
                        <a:solidFill>
                          <a:schemeClr val="bg1"/>
                        </a:solidFill>
                      </a:endParaRPr>
                    </a:p>
                  </a:txBody>
                  <a:tcPr>
                    <a:noFill/>
                  </a:tcPr>
                </a:tc>
              </a:tr>
              <a:tr h="465872">
                <a:tc>
                  <a:txBody>
                    <a:bodyPr/>
                    <a:lstStyle/>
                    <a:p>
                      <a:endParaRPr lang="en-US" dirty="0"/>
                    </a:p>
                  </a:txBody>
                  <a:tcPr>
                    <a:noFill/>
                  </a:tcPr>
                </a:tc>
                <a:tc>
                  <a:txBody>
                    <a:bodyPr/>
                    <a:lstStyle/>
                    <a:p>
                      <a:r>
                        <a:rPr lang="en-US" b="1" dirty="0" smtClean="0">
                          <a:solidFill>
                            <a:schemeClr val="bg1"/>
                          </a:solidFill>
                        </a:rPr>
                        <a:t>Railroad Accident</a:t>
                      </a:r>
                      <a:endParaRPr lang="en-US" b="1" dirty="0">
                        <a:solidFill>
                          <a:schemeClr val="bg1"/>
                        </a:solidFill>
                      </a:endParaRPr>
                    </a:p>
                  </a:txBody>
                  <a:tcPr>
                    <a:noFill/>
                  </a:tcPr>
                </a:tc>
              </a:tr>
              <a:tr h="413641">
                <a:tc>
                  <a:txBody>
                    <a:bodyPr/>
                    <a:lstStyle/>
                    <a:p>
                      <a:endParaRPr lang="en-US"/>
                    </a:p>
                  </a:txBody>
                  <a:tcPr>
                    <a:noFill/>
                  </a:tcPr>
                </a:tc>
                <a:tc>
                  <a:txBody>
                    <a:bodyPr/>
                    <a:lstStyle/>
                    <a:p>
                      <a:r>
                        <a:rPr lang="en-US" b="1" dirty="0" smtClean="0">
                          <a:solidFill>
                            <a:schemeClr val="bg1"/>
                          </a:solidFill>
                        </a:rPr>
                        <a:t>Rail Transit Accident</a:t>
                      </a:r>
                      <a:endParaRPr lang="en-US" b="1" dirty="0">
                        <a:solidFill>
                          <a:schemeClr val="bg1"/>
                        </a:solidFill>
                      </a:endParaRPr>
                    </a:p>
                  </a:txBody>
                  <a:tcPr>
                    <a:noFill/>
                  </a:tcPr>
                </a:tc>
              </a:tr>
            </a:tbl>
          </a:graphicData>
        </a:graphic>
      </p:graphicFrame>
      <p:sp>
        <p:nvSpPr>
          <p:cNvPr id="2" name="Title 1"/>
          <p:cNvSpPr>
            <a:spLocks noGrp="1"/>
          </p:cNvSpPr>
          <p:nvPr>
            <p:ph type="title"/>
          </p:nvPr>
        </p:nvSpPr>
        <p:spPr>
          <a:xfrm>
            <a:off x="459252" y="552399"/>
            <a:ext cx="7315200" cy="1066800"/>
          </a:xfrm>
        </p:spPr>
        <p:txBody>
          <a:bodyPr>
            <a:normAutofit fontScale="90000"/>
          </a:bodyPr>
          <a:lstStyle/>
          <a:p>
            <a:r>
              <a:rPr lang="en-US" dirty="0" smtClean="0">
                <a:effectLst>
                  <a:outerShdw blurRad="38100" dist="38100" dir="2700000" algn="tl" rotWithShape="0">
                    <a:srgbClr val="000000">
                      <a:alpha val="43137"/>
                    </a:srgbClr>
                  </a:outerShdw>
                </a:effectLst>
              </a:rPr>
              <a:t>OSA: Rail and Highway Accidents</a:t>
            </a:r>
            <a:endParaRPr lang="en-US" dirty="0">
              <a:effectLst>
                <a:outerShdw blurRad="38100" dist="38100" dir="2700000" algn="tl" rotWithShape="0">
                  <a:srgbClr val="000000">
                    <a:alpha val="43137"/>
                  </a:srgbClr>
                </a:outerShdw>
              </a:effectLs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effectLst>
                  <a:outerShdw blurRad="38100" dist="38100" dir="2700000" algn="tl" rotWithShape="0">
                    <a:srgbClr val="000000">
                      <a:alpha val="43137"/>
                    </a:srgbClr>
                  </a:outerShdw>
                </a:effectLst>
              </a:rPr>
              <a:pPr/>
              <a:t>15</a:t>
            </a:fld>
            <a:endParaRPr lang="en-US" dirty="0">
              <a:effectLst>
                <a:outerShdw blurRad="38100" dist="38100" dir="2700000" algn="tl" rotWithShape="0">
                  <a:srgbClr val="000000">
                    <a:alpha val="43137"/>
                  </a:srgbClr>
                </a:outerShdw>
              </a:effectLs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9" b="56600"/>
          <a:stretch/>
        </p:blipFill>
        <p:spPr bwMode="auto">
          <a:xfrm>
            <a:off x="250723" y="2840039"/>
            <a:ext cx="8796440" cy="51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3350567"/>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2000</a:t>
            </a:r>
            <a:endParaRPr lang="en-US" sz="20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1098747" y="3350566"/>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2002</a:t>
            </a:r>
            <a:endParaRPr lang="en-US" sz="20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5867400" y="3352800"/>
            <a:ext cx="914400" cy="400110"/>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2010</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70540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2012</a:t>
            </a:r>
            <a:endParaRPr lang="en-US" sz="2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82732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2014</a:t>
            </a:r>
            <a:endParaRPr lang="en-US" sz="24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2292665"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2004</a:t>
            </a:r>
            <a:endParaRPr lang="en-US" sz="24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3475057"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2006</a:t>
            </a:r>
            <a:endParaRPr lang="en-US" sz="24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465385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2008</a:t>
            </a:r>
            <a:endParaRPr lang="en-US" sz="2400" b="1" dirty="0">
              <a:solidFill>
                <a:schemeClr val="bg1"/>
              </a:solidFill>
              <a:effectLst>
                <a:outerShdw blurRad="38100" dist="38100" dir="2700000" algn="tl">
                  <a:srgbClr val="000000">
                    <a:alpha val="43137"/>
                  </a:srgbClr>
                </a:outerShdw>
              </a:effectLst>
            </a:endParaRPr>
          </a:p>
        </p:txBody>
      </p:sp>
      <p:sp>
        <p:nvSpPr>
          <p:cNvPr id="57" name="Explosion 2 56"/>
          <p:cNvSpPr/>
          <p:nvPr/>
        </p:nvSpPr>
        <p:spPr>
          <a:xfrm rot="18980684">
            <a:off x="1652751" y="5138968"/>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8" name="Explosion 1 57"/>
          <p:cNvSpPr/>
          <p:nvPr/>
        </p:nvSpPr>
        <p:spPr>
          <a:xfrm>
            <a:off x="1670840" y="5638800"/>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8" name="Explosion 1 47"/>
          <p:cNvSpPr/>
          <p:nvPr/>
        </p:nvSpPr>
        <p:spPr>
          <a:xfrm>
            <a:off x="5162209" y="3095302"/>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0" name="Explosion 1 49"/>
          <p:cNvSpPr/>
          <p:nvPr/>
        </p:nvSpPr>
        <p:spPr>
          <a:xfrm>
            <a:off x="580467" y="3144807"/>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6" name="Explosion 2 55"/>
          <p:cNvSpPr/>
          <p:nvPr/>
        </p:nvSpPr>
        <p:spPr>
          <a:xfrm rot="18980684">
            <a:off x="1067029" y="2679823"/>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0" name="Explosion 2 29"/>
          <p:cNvSpPr/>
          <p:nvPr/>
        </p:nvSpPr>
        <p:spPr>
          <a:xfrm rot="18980684">
            <a:off x="6768847" y="2676250"/>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rot="18980684">
            <a:off x="7730193" y="2679824"/>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6" name="Explosion 2 35"/>
          <p:cNvSpPr/>
          <p:nvPr/>
        </p:nvSpPr>
        <p:spPr>
          <a:xfrm rot="18980684">
            <a:off x="8151189" y="2688292"/>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7" name="Straight Connector 6"/>
          <p:cNvCxnSpPr>
            <a:stCxn id="3" idx="1"/>
            <a:endCxn id="3" idx="1"/>
          </p:cNvCxnSpPr>
          <p:nvPr/>
        </p:nvCxnSpPr>
        <p:spPr>
          <a:xfrm>
            <a:off x="269302" y="2358564"/>
            <a:ext cx="0"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7881" y="2350097"/>
            <a:ext cx="8759282" cy="0"/>
          </a:xfrm>
          <a:prstGeom prst="line">
            <a:avLst/>
          </a:prstGeom>
          <a:ln w="25400" cmpd="sng">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37" name="Explosion 1 36"/>
          <p:cNvSpPr/>
          <p:nvPr/>
        </p:nvSpPr>
        <p:spPr>
          <a:xfrm>
            <a:off x="6585353" y="2057401"/>
            <a:ext cx="468695"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8" name="Explosion 1 37"/>
          <p:cNvSpPr/>
          <p:nvPr/>
        </p:nvSpPr>
        <p:spPr>
          <a:xfrm>
            <a:off x="369995" y="2057401"/>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9" name="Explosion 1 38"/>
          <p:cNvSpPr/>
          <p:nvPr/>
        </p:nvSpPr>
        <p:spPr>
          <a:xfrm>
            <a:off x="5850466" y="2057401"/>
            <a:ext cx="474133" cy="50556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0" name="Explosion 1 39"/>
          <p:cNvSpPr/>
          <p:nvPr/>
        </p:nvSpPr>
        <p:spPr>
          <a:xfrm>
            <a:off x="1583878" y="4648200"/>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TextBox 31"/>
          <p:cNvSpPr txBox="1"/>
          <p:nvPr/>
        </p:nvSpPr>
        <p:spPr>
          <a:xfrm>
            <a:off x="3878124" y="1247228"/>
            <a:ext cx="1688283"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Miami, OK</a:t>
            </a:r>
            <a:endParaRPr lang="en-US" sz="2400" b="1" dirty="0">
              <a:solidFill>
                <a:schemeClr val="bg1"/>
              </a:solidFill>
              <a:effectLst>
                <a:outerShdw blurRad="38100" dist="38100" dir="2700000" algn="tl">
                  <a:srgbClr val="000000"/>
                </a:outerShdw>
              </a:effectLst>
            </a:endParaRPr>
          </a:p>
        </p:txBody>
      </p:sp>
      <p:cxnSp>
        <p:nvCxnSpPr>
          <p:cNvPr id="34" name="Straight Connector 33"/>
          <p:cNvCxnSpPr/>
          <p:nvPr/>
        </p:nvCxnSpPr>
        <p:spPr>
          <a:xfrm>
            <a:off x="5031526" y="1708893"/>
            <a:ext cx="879751" cy="527549"/>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362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July 2009: Miami, OK</a:t>
            </a:r>
            <a:endParaRPr lang="en-US"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16</a:t>
            </a:fld>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4983"/>
          <a:stretch/>
        </p:blipFill>
        <p:spPr>
          <a:xfrm>
            <a:off x="914400" y="1464732"/>
            <a:ext cx="7391400" cy="4682067"/>
          </a:xfrm>
        </p:spPr>
      </p:pic>
      <p:cxnSp>
        <p:nvCxnSpPr>
          <p:cNvPr id="8" name="Straight Connector 7"/>
          <p:cNvCxnSpPr/>
          <p:nvPr/>
        </p:nvCxnSpPr>
        <p:spPr>
          <a:xfrm>
            <a:off x="5031526" y="1708893"/>
            <a:ext cx="879751" cy="527549"/>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183926" y="1861293"/>
            <a:ext cx="879751" cy="527549"/>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7390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302" y="2057401"/>
            <a:ext cx="8777861" cy="602326"/>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Table 24"/>
          <p:cNvGraphicFramePr>
            <a:graphicFrameLocks noGrp="1"/>
          </p:cNvGraphicFramePr>
          <p:nvPr>
            <p:extLst>
              <p:ext uri="{D42A27DB-BD31-4B8C-83A1-F6EECF244321}">
                <p14:modId xmlns:p14="http://schemas.microsoft.com/office/powerpoint/2010/main" val="3541548106"/>
              </p:ext>
            </p:extLst>
          </p:nvPr>
        </p:nvGraphicFramePr>
        <p:xfrm>
          <a:off x="1583688" y="4671357"/>
          <a:ext cx="3228260" cy="1345385"/>
        </p:xfrm>
        <a:graphic>
          <a:graphicData uri="http://schemas.openxmlformats.org/drawingml/2006/table">
            <a:tbl>
              <a:tblPr firstRow="1" bandRow="1">
                <a:tableStyleId>{5C22544A-7EE6-4342-B048-85BDC9FD1C3A}</a:tableStyleId>
              </a:tblPr>
              <a:tblGrid>
                <a:gridCol w="473712"/>
                <a:gridCol w="2754548"/>
              </a:tblGrid>
              <a:tr h="465872">
                <a:tc>
                  <a:txBody>
                    <a:bodyPr/>
                    <a:lstStyle/>
                    <a:p>
                      <a:endParaRPr lang="en-US" dirty="0"/>
                    </a:p>
                  </a:txBody>
                  <a:tcPr>
                    <a:noFill/>
                  </a:tcPr>
                </a:tc>
                <a:tc>
                  <a:txBody>
                    <a:bodyPr/>
                    <a:lstStyle/>
                    <a:p>
                      <a:r>
                        <a:rPr lang="en-US" b="1" dirty="0" smtClean="0">
                          <a:solidFill>
                            <a:schemeClr val="bg1"/>
                          </a:solidFill>
                        </a:rPr>
                        <a:t>Highway Accident</a:t>
                      </a:r>
                      <a:endParaRPr lang="en-US" b="1" dirty="0">
                        <a:solidFill>
                          <a:schemeClr val="bg1"/>
                        </a:solidFill>
                      </a:endParaRPr>
                    </a:p>
                  </a:txBody>
                  <a:tcPr>
                    <a:noFill/>
                  </a:tcPr>
                </a:tc>
              </a:tr>
              <a:tr h="465872">
                <a:tc>
                  <a:txBody>
                    <a:bodyPr/>
                    <a:lstStyle/>
                    <a:p>
                      <a:endParaRPr lang="en-US" dirty="0"/>
                    </a:p>
                  </a:txBody>
                  <a:tcPr>
                    <a:noFill/>
                  </a:tcPr>
                </a:tc>
                <a:tc>
                  <a:txBody>
                    <a:bodyPr/>
                    <a:lstStyle/>
                    <a:p>
                      <a:r>
                        <a:rPr lang="en-US" b="1" dirty="0" smtClean="0">
                          <a:solidFill>
                            <a:schemeClr val="bg1"/>
                          </a:solidFill>
                        </a:rPr>
                        <a:t>Railroad Accident</a:t>
                      </a:r>
                      <a:endParaRPr lang="en-US" b="1" dirty="0">
                        <a:solidFill>
                          <a:schemeClr val="bg1"/>
                        </a:solidFill>
                      </a:endParaRPr>
                    </a:p>
                  </a:txBody>
                  <a:tcPr>
                    <a:noFill/>
                  </a:tcPr>
                </a:tc>
              </a:tr>
              <a:tr h="413641">
                <a:tc>
                  <a:txBody>
                    <a:bodyPr/>
                    <a:lstStyle/>
                    <a:p>
                      <a:endParaRPr lang="en-US"/>
                    </a:p>
                  </a:txBody>
                  <a:tcPr>
                    <a:noFill/>
                  </a:tcPr>
                </a:tc>
                <a:tc>
                  <a:txBody>
                    <a:bodyPr/>
                    <a:lstStyle/>
                    <a:p>
                      <a:r>
                        <a:rPr lang="en-US" b="1" dirty="0" smtClean="0">
                          <a:solidFill>
                            <a:schemeClr val="bg1"/>
                          </a:solidFill>
                        </a:rPr>
                        <a:t>Rail Transit Accident</a:t>
                      </a:r>
                      <a:endParaRPr lang="en-US" b="1" dirty="0">
                        <a:solidFill>
                          <a:schemeClr val="bg1"/>
                        </a:solidFill>
                      </a:endParaRPr>
                    </a:p>
                  </a:txBody>
                  <a:tcPr>
                    <a:noFill/>
                  </a:tcPr>
                </a:tc>
              </a:tr>
            </a:tbl>
          </a:graphicData>
        </a:graphic>
      </p:graphicFrame>
      <p:sp>
        <p:nvSpPr>
          <p:cNvPr id="2" name="Title 1"/>
          <p:cNvSpPr>
            <a:spLocks noGrp="1"/>
          </p:cNvSpPr>
          <p:nvPr>
            <p:ph type="title"/>
          </p:nvPr>
        </p:nvSpPr>
        <p:spPr>
          <a:xfrm>
            <a:off x="459252" y="552399"/>
            <a:ext cx="7315200" cy="1066800"/>
          </a:xfrm>
        </p:spPr>
        <p:txBody>
          <a:bodyPr>
            <a:normAutofit fontScale="90000"/>
          </a:bodyPr>
          <a:lstStyle/>
          <a:p>
            <a:r>
              <a:rPr lang="en-US" dirty="0" smtClean="0">
                <a:effectLst>
                  <a:outerShdw blurRad="38100" dist="38100" dir="2700000" algn="tl" rotWithShape="0">
                    <a:srgbClr val="000000">
                      <a:alpha val="43137"/>
                    </a:srgbClr>
                  </a:outerShdw>
                </a:effectLst>
              </a:rPr>
              <a:t>OSA: Rail and Highway Accidents</a:t>
            </a:r>
            <a:endParaRPr lang="en-US" dirty="0">
              <a:effectLst>
                <a:outerShdw blurRad="38100" dist="38100" dir="2700000" algn="tl" rotWithShape="0">
                  <a:srgbClr val="000000">
                    <a:alpha val="43137"/>
                  </a:srgbClr>
                </a:outerShdw>
              </a:effectLs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effectLst>
                  <a:outerShdw blurRad="38100" dist="38100" dir="2700000" algn="tl" rotWithShape="0">
                    <a:srgbClr val="000000">
                      <a:alpha val="43137"/>
                    </a:srgbClr>
                  </a:outerShdw>
                </a:effectLst>
              </a:rPr>
              <a:pPr/>
              <a:t>17</a:t>
            </a:fld>
            <a:endParaRPr lang="en-US" dirty="0">
              <a:effectLst>
                <a:outerShdw blurRad="38100" dist="38100" dir="2700000" algn="tl" rotWithShape="0">
                  <a:srgbClr val="000000">
                    <a:alpha val="43137"/>
                  </a:srgbClr>
                </a:outerShdw>
              </a:effectLs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9" b="56600"/>
          <a:stretch/>
        </p:blipFill>
        <p:spPr bwMode="auto">
          <a:xfrm>
            <a:off x="250723" y="2840039"/>
            <a:ext cx="8796440" cy="51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3350567"/>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2000</a:t>
            </a:r>
            <a:endParaRPr lang="en-US" sz="20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1098747" y="3350566"/>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2002</a:t>
            </a:r>
            <a:endParaRPr lang="en-US" sz="20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5867400" y="3352800"/>
            <a:ext cx="914400" cy="400110"/>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2010</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70540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2012</a:t>
            </a:r>
            <a:endParaRPr lang="en-US" sz="2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82732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2014</a:t>
            </a:r>
            <a:endParaRPr lang="en-US" sz="24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2292665"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2004</a:t>
            </a:r>
            <a:endParaRPr lang="en-US" sz="24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3475057"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2006</a:t>
            </a:r>
            <a:endParaRPr lang="en-US" sz="24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465385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2008</a:t>
            </a:r>
            <a:endParaRPr lang="en-US" sz="2400" b="1" dirty="0">
              <a:solidFill>
                <a:schemeClr val="bg1"/>
              </a:solidFill>
              <a:effectLst>
                <a:outerShdw blurRad="38100" dist="38100" dir="2700000" algn="tl">
                  <a:srgbClr val="000000">
                    <a:alpha val="43137"/>
                  </a:srgbClr>
                </a:outerShdw>
              </a:effectLst>
            </a:endParaRPr>
          </a:p>
        </p:txBody>
      </p:sp>
      <p:sp>
        <p:nvSpPr>
          <p:cNvPr id="57" name="Explosion 2 56"/>
          <p:cNvSpPr/>
          <p:nvPr/>
        </p:nvSpPr>
        <p:spPr>
          <a:xfrm rot="18980684">
            <a:off x="1652751" y="5138968"/>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8" name="Explosion 1 57"/>
          <p:cNvSpPr/>
          <p:nvPr/>
        </p:nvSpPr>
        <p:spPr>
          <a:xfrm>
            <a:off x="1670840" y="5638800"/>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8" name="Explosion 1 47"/>
          <p:cNvSpPr/>
          <p:nvPr/>
        </p:nvSpPr>
        <p:spPr>
          <a:xfrm>
            <a:off x="5162209" y="3095302"/>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0" name="Explosion 1 49"/>
          <p:cNvSpPr/>
          <p:nvPr/>
        </p:nvSpPr>
        <p:spPr>
          <a:xfrm>
            <a:off x="580467" y="3144807"/>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6" name="Explosion 2 55"/>
          <p:cNvSpPr/>
          <p:nvPr/>
        </p:nvSpPr>
        <p:spPr>
          <a:xfrm rot="18980684">
            <a:off x="1067029" y="2679823"/>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0" name="Explosion 2 29"/>
          <p:cNvSpPr/>
          <p:nvPr/>
        </p:nvSpPr>
        <p:spPr>
          <a:xfrm rot="18980684">
            <a:off x="6768847" y="2676250"/>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rot="18980684">
            <a:off x="7730193" y="2679824"/>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6" name="Explosion 2 35"/>
          <p:cNvSpPr/>
          <p:nvPr/>
        </p:nvSpPr>
        <p:spPr>
          <a:xfrm rot="18980684">
            <a:off x="8151189" y="2688292"/>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7" name="Straight Connector 6"/>
          <p:cNvCxnSpPr>
            <a:stCxn id="3" idx="1"/>
            <a:endCxn id="3" idx="1"/>
          </p:cNvCxnSpPr>
          <p:nvPr/>
        </p:nvCxnSpPr>
        <p:spPr>
          <a:xfrm>
            <a:off x="269302" y="2358564"/>
            <a:ext cx="0"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7881" y="2350097"/>
            <a:ext cx="8759282" cy="0"/>
          </a:xfrm>
          <a:prstGeom prst="line">
            <a:avLst/>
          </a:prstGeom>
          <a:ln w="25400" cmpd="sng">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37" name="Explosion 1 36"/>
          <p:cNvSpPr/>
          <p:nvPr/>
        </p:nvSpPr>
        <p:spPr>
          <a:xfrm>
            <a:off x="6585353" y="2057401"/>
            <a:ext cx="468695"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8" name="Explosion 1 37"/>
          <p:cNvSpPr/>
          <p:nvPr/>
        </p:nvSpPr>
        <p:spPr>
          <a:xfrm>
            <a:off x="369995" y="2057401"/>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9" name="Explosion 1 38"/>
          <p:cNvSpPr/>
          <p:nvPr/>
        </p:nvSpPr>
        <p:spPr>
          <a:xfrm>
            <a:off x="5850466" y="2057401"/>
            <a:ext cx="474133" cy="50556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0" name="Explosion 1 39"/>
          <p:cNvSpPr/>
          <p:nvPr/>
        </p:nvSpPr>
        <p:spPr>
          <a:xfrm>
            <a:off x="1583878" y="4648200"/>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TextBox 31"/>
          <p:cNvSpPr txBox="1"/>
          <p:nvPr/>
        </p:nvSpPr>
        <p:spPr>
          <a:xfrm>
            <a:off x="6144043" y="1143000"/>
            <a:ext cx="1433406"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NYC, NY</a:t>
            </a:r>
            <a:endParaRPr lang="en-US" sz="2400" b="1" dirty="0">
              <a:solidFill>
                <a:schemeClr val="bg1"/>
              </a:solidFill>
              <a:effectLst>
                <a:outerShdw blurRad="38100" dist="38100" dir="2700000" algn="tl">
                  <a:srgbClr val="000000"/>
                </a:outerShdw>
              </a:effectLst>
            </a:endParaRPr>
          </a:p>
        </p:txBody>
      </p:sp>
      <p:cxnSp>
        <p:nvCxnSpPr>
          <p:cNvPr id="34" name="Straight Connector 33"/>
          <p:cNvCxnSpPr>
            <a:stCxn id="32" idx="2"/>
          </p:cNvCxnSpPr>
          <p:nvPr/>
        </p:nvCxnSpPr>
        <p:spPr>
          <a:xfrm flipH="1">
            <a:off x="6819700" y="1604665"/>
            <a:ext cx="41046" cy="528935"/>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764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March, 2011: NYC, NY</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C6C6B0C3-FC97-4666-B210-7D3D244D68FC}" type="slidenum">
              <a:rPr lang="en-US" smtClean="0"/>
              <a:pPr/>
              <a:t>18</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52600"/>
            <a:ext cx="8240595"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6613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302" y="2057401"/>
            <a:ext cx="8777861" cy="602326"/>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Table 24"/>
          <p:cNvGraphicFramePr>
            <a:graphicFrameLocks noGrp="1"/>
          </p:cNvGraphicFramePr>
          <p:nvPr>
            <p:extLst>
              <p:ext uri="{D42A27DB-BD31-4B8C-83A1-F6EECF244321}">
                <p14:modId xmlns:p14="http://schemas.microsoft.com/office/powerpoint/2010/main" val="1440167805"/>
              </p:ext>
            </p:extLst>
          </p:nvPr>
        </p:nvGraphicFramePr>
        <p:xfrm>
          <a:off x="1583688" y="4671357"/>
          <a:ext cx="3228260" cy="1345385"/>
        </p:xfrm>
        <a:graphic>
          <a:graphicData uri="http://schemas.openxmlformats.org/drawingml/2006/table">
            <a:tbl>
              <a:tblPr firstRow="1" bandRow="1">
                <a:tableStyleId>{5C22544A-7EE6-4342-B048-85BDC9FD1C3A}</a:tableStyleId>
              </a:tblPr>
              <a:tblGrid>
                <a:gridCol w="473712"/>
                <a:gridCol w="2754548"/>
              </a:tblGrid>
              <a:tr h="465872">
                <a:tc>
                  <a:txBody>
                    <a:bodyPr/>
                    <a:lstStyle/>
                    <a:p>
                      <a:endParaRPr lang="en-US" dirty="0"/>
                    </a:p>
                  </a:txBody>
                  <a:tcPr>
                    <a:noFill/>
                  </a:tcPr>
                </a:tc>
                <a:tc>
                  <a:txBody>
                    <a:bodyPr/>
                    <a:lstStyle/>
                    <a:p>
                      <a:r>
                        <a:rPr lang="en-US" b="1" dirty="0" smtClean="0">
                          <a:solidFill>
                            <a:schemeClr val="bg1"/>
                          </a:solidFill>
                        </a:rPr>
                        <a:t>Highway Accident</a:t>
                      </a:r>
                      <a:endParaRPr lang="en-US" b="1" dirty="0">
                        <a:solidFill>
                          <a:schemeClr val="bg1"/>
                        </a:solidFill>
                      </a:endParaRPr>
                    </a:p>
                  </a:txBody>
                  <a:tcPr>
                    <a:noFill/>
                  </a:tcPr>
                </a:tc>
              </a:tr>
              <a:tr h="465872">
                <a:tc>
                  <a:txBody>
                    <a:bodyPr/>
                    <a:lstStyle/>
                    <a:p>
                      <a:endParaRPr lang="en-US" dirty="0"/>
                    </a:p>
                  </a:txBody>
                  <a:tcPr>
                    <a:noFill/>
                  </a:tcPr>
                </a:tc>
                <a:tc>
                  <a:txBody>
                    <a:bodyPr/>
                    <a:lstStyle/>
                    <a:p>
                      <a:r>
                        <a:rPr lang="en-US" b="1" dirty="0" smtClean="0">
                          <a:solidFill>
                            <a:schemeClr val="bg1"/>
                          </a:solidFill>
                        </a:rPr>
                        <a:t>Railroad Accident</a:t>
                      </a:r>
                      <a:endParaRPr lang="en-US" b="1" dirty="0">
                        <a:solidFill>
                          <a:schemeClr val="bg1"/>
                        </a:solidFill>
                      </a:endParaRPr>
                    </a:p>
                  </a:txBody>
                  <a:tcPr>
                    <a:noFill/>
                  </a:tcPr>
                </a:tc>
              </a:tr>
              <a:tr h="413641">
                <a:tc>
                  <a:txBody>
                    <a:bodyPr/>
                    <a:lstStyle/>
                    <a:p>
                      <a:endParaRPr lang="en-US"/>
                    </a:p>
                  </a:txBody>
                  <a:tcPr>
                    <a:noFill/>
                  </a:tcPr>
                </a:tc>
                <a:tc>
                  <a:txBody>
                    <a:bodyPr/>
                    <a:lstStyle/>
                    <a:p>
                      <a:r>
                        <a:rPr lang="en-US" b="1" dirty="0" smtClean="0">
                          <a:solidFill>
                            <a:schemeClr val="bg1"/>
                          </a:solidFill>
                        </a:rPr>
                        <a:t>Rail Transit Accident</a:t>
                      </a:r>
                      <a:endParaRPr lang="en-US" b="1" dirty="0">
                        <a:solidFill>
                          <a:schemeClr val="bg1"/>
                        </a:solidFill>
                      </a:endParaRPr>
                    </a:p>
                  </a:txBody>
                  <a:tcPr>
                    <a:noFill/>
                  </a:tcPr>
                </a:tc>
              </a:tr>
            </a:tbl>
          </a:graphicData>
        </a:graphic>
      </p:graphicFrame>
      <p:sp>
        <p:nvSpPr>
          <p:cNvPr id="2" name="Title 1"/>
          <p:cNvSpPr>
            <a:spLocks noGrp="1"/>
          </p:cNvSpPr>
          <p:nvPr>
            <p:ph type="title"/>
          </p:nvPr>
        </p:nvSpPr>
        <p:spPr>
          <a:xfrm>
            <a:off x="459252" y="552399"/>
            <a:ext cx="7315200" cy="1066800"/>
          </a:xfrm>
        </p:spPr>
        <p:txBody>
          <a:bodyPr>
            <a:normAutofit fontScale="90000"/>
          </a:bodyPr>
          <a:lstStyle/>
          <a:p>
            <a:r>
              <a:rPr lang="en-US" dirty="0" smtClean="0">
                <a:effectLst>
                  <a:outerShdw blurRad="38100" dist="38100" dir="2700000" algn="tl" rotWithShape="0">
                    <a:srgbClr val="000000">
                      <a:alpha val="43137"/>
                    </a:srgbClr>
                  </a:outerShdw>
                </a:effectLst>
              </a:rPr>
              <a:t>OSA: Rail and Highway Accidents</a:t>
            </a:r>
            <a:endParaRPr lang="en-US" dirty="0">
              <a:effectLst>
                <a:outerShdw blurRad="38100" dist="38100" dir="2700000" algn="tl" rotWithShape="0">
                  <a:srgbClr val="000000">
                    <a:alpha val="43137"/>
                  </a:srgbClr>
                </a:outerShdw>
              </a:effectLs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effectLst>
                  <a:outerShdw blurRad="38100" dist="38100" dir="2700000" algn="tl" rotWithShape="0">
                    <a:srgbClr val="000000">
                      <a:alpha val="43137"/>
                    </a:srgbClr>
                  </a:outerShdw>
                </a:effectLst>
              </a:rPr>
              <a:pPr/>
              <a:t>19</a:t>
            </a:fld>
            <a:endParaRPr lang="en-US" dirty="0">
              <a:effectLst>
                <a:outerShdw blurRad="38100" dist="38100" dir="2700000" algn="tl" rotWithShape="0">
                  <a:srgbClr val="000000">
                    <a:alpha val="43137"/>
                  </a:srgbClr>
                </a:outerShdw>
              </a:effectLs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9" b="56600"/>
          <a:stretch/>
        </p:blipFill>
        <p:spPr bwMode="auto">
          <a:xfrm>
            <a:off x="250723" y="2840039"/>
            <a:ext cx="8796440" cy="51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3350567"/>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2000</a:t>
            </a:r>
            <a:endParaRPr lang="en-US" sz="20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1098747" y="3350566"/>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2002</a:t>
            </a:r>
            <a:endParaRPr lang="en-US" sz="20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5867400" y="3352800"/>
            <a:ext cx="914400" cy="400110"/>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2010</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70540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2012</a:t>
            </a:r>
            <a:endParaRPr lang="en-US" sz="2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82732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2014</a:t>
            </a:r>
            <a:endParaRPr lang="en-US" sz="24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2292665"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2004</a:t>
            </a:r>
            <a:endParaRPr lang="en-US" sz="24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3475057"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2006</a:t>
            </a:r>
            <a:endParaRPr lang="en-US" sz="24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465385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2008</a:t>
            </a:r>
            <a:endParaRPr lang="en-US" sz="2400" b="1" dirty="0">
              <a:solidFill>
                <a:schemeClr val="bg1"/>
              </a:solidFill>
              <a:effectLst>
                <a:outerShdw blurRad="38100" dist="38100" dir="2700000" algn="tl">
                  <a:srgbClr val="000000">
                    <a:alpha val="43137"/>
                  </a:srgbClr>
                </a:outerShdw>
              </a:effectLst>
            </a:endParaRPr>
          </a:p>
        </p:txBody>
      </p:sp>
      <p:sp>
        <p:nvSpPr>
          <p:cNvPr id="57" name="Explosion 2 56"/>
          <p:cNvSpPr/>
          <p:nvPr/>
        </p:nvSpPr>
        <p:spPr>
          <a:xfrm rot="18980684">
            <a:off x="1652751" y="5138968"/>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8" name="Explosion 1 57"/>
          <p:cNvSpPr/>
          <p:nvPr/>
        </p:nvSpPr>
        <p:spPr>
          <a:xfrm>
            <a:off x="1670840" y="5638800"/>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8" name="Explosion 1 47"/>
          <p:cNvSpPr/>
          <p:nvPr/>
        </p:nvSpPr>
        <p:spPr>
          <a:xfrm>
            <a:off x="5162209" y="3095302"/>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0" name="Explosion 1 49"/>
          <p:cNvSpPr/>
          <p:nvPr/>
        </p:nvSpPr>
        <p:spPr>
          <a:xfrm>
            <a:off x="580467" y="3144807"/>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6" name="Explosion 2 55"/>
          <p:cNvSpPr/>
          <p:nvPr/>
        </p:nvSpPr>
        <p:spPr>
          <a:xfrm rot="18980684">
            <a:off x="1067029" y="2679823"/>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0" name="Explosion 2 29"/>
          <p:cNvSpPr/>
          <p:nvPr/>
        </p:nvSpPr>
        <p:spPr>
          <a:xfrm rot="18980684">
            <a:off x="6768847" y="2676250"/>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rot="18980684">
            <a:off x="7730193" y="2679824"/>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6" name="Explosion 2 35"/>
          <p:cNvSpPr/>
          <p:nvPr/>
        </p:nvSpPr>
        <p:spPr>
          <a:xfrm rot="18980684">
            <a:off x="8151189" y="2688292"/>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7" name="Straight Connector 6"/>
          <p:cNvCxnSpPr>
            <a:stCxn id="3" idx="1"/>
            <a:endCxn id="3" idx="1"/>
          </p:cNvCxnSpPr>
          <p:nvPr/>
        </p:nvCxnSpPr>
        <p:spPr>
          <a:xfrm>
            <a:off x="269302" y="2358564"/>
            <a:ext cx="0"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7881" y="2350097"/>
            <a:ext cx="8759282" cy="0"/>
          </a:xfrm>
          <a:prstGeom prst="line">
            <a:avLst/>
          </a:prstGeom>
          <a:ln w="25400" cmpd="sng">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37" name="Explosion 1 36"/>
          <p:cNvSpPr/>
          <p:nvPr/>
        </p:nvSpPr>
        <p:spPr>
          <a:xfrm>
            <a:off x="6585353" y="2057401"/>
            <a:ext cx="468695"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8" name="Explosion 1 37"/>
          <p:cNvSpPr/>
          <p:nvPr/>
        </p:nvSpPr>
        <p:spPr>
          <a:xfrm>
            <a:off x="369995" y="2057401"/>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9" name="Explosion 1 38"/>
          <p:cNvSpPr/>
          <p:nvPr/>
        </p:nvSpPr>
        <p:spPr>
          <a:xfrm>
            <a:off x="5850466" y="2057401"/>
            <a:ext cx="474133" cy="50556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0" name="Explosion 1 39"/>
          <p:cNvSpPr/>
          <p:nvPr/>
        </p:nvSpPr>
        <p:spPr>
          <a:xfrm>
            <a:off x="1583878" y="4648200"/>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TextBox 31"/>
          <p:cNvSpPr txBox="1"/>
          <p:nvPr/>
        </p:nvSpPr>
        <p:spPr>
          <a:xfrm>
            <a:off x="6062132" y="4120430"/>
            <a:ext cx="1911101"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Red Oak, IA</a:t>
            </a:r>
            <a:endParaRPr lang="en-US" sz="2400" b="1" dirty="0">
              <a:solidFill>
                <a:schemeClr val="bg1"/>
              </a:solidFill>
              <a:effectLst>
                <a:outerShdw blurRad="38100" dist="38100" dir="2700000" algn="tl">
                  <a:srgbClr val="000000"/>
                </a:outerShdw>
              </a:effectLst>
            </a:endParaRPr>
          </a:p>
        </p:txBody>
      </p:sp>
      <p:cxnSp>
        <p:nvCxnSpPr>
          <p:cNvPr id="34" name="Straight Connector 33"/>
          <p:cNvCxnSpPr>
            <a:endCxn id="32" idx="0"/>
          </p:cNvCxnSpPr>
          <p:nvPr/>
        </p:nvCxnSpPr>
        <p:spPr>
          <a:xfrm>
            <a:off x="6986621" y="3095302"/>
            <a:ext cx="31062" cy="1025128"/>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742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76200"/>
            <a:ext cx="9144000" cy="6096000"/>
          </a:xfrm>
        </p:spPr>
      </p:pic>
      <p:sp>
        <p:nvSpPr>
          <p:cNvPr id="5" name="Slide Number Placeholder 4"/>
          <p:cNvSpPr>
            <a:spLocks noGrp="1"/>
          </p:cNvSpPr>
          <p:nvPr>
            <p:ph type="sldNum" sz="quarter" idx="4"/>
          </p:nvPr>
        </p:nvSpPr>
        <p:spPr/>
        <p:txBody>
          <a:bodyPr/>
          <a:lstStyle/>
          <a:p>
            <a:fld id="{C6C6B0C3-FC97-4666-B210-7D3D244D68FC}" type="slidenum">
              <a:rPr lang="en-US" smtClean="0"/>
              <a:pPr/>
              <a:t>2</a:t>
            </a:fld>
            <a:endParaRPr lang="en-US" dirty="0"/>
          </a:p>
        </p:txBody>
      </p:sp>
    </p:spTree>
    <p:extLst>
      <p:ext uri="{BB962C8B-B14F-4D97-AF65-F5344CB8AC3E}">
        <p14:creationId xmlns:p14="http://schemas.microsoft.com/office/powerpoint/2010/main" val="17136854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240536" y="2311167"/>
            <a:ext cx="17033" cy="52887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31535" y="3379793"/>
            <a:ext cx="298999" cy="539402"/>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5" name="Table 24"/>
          <p:cNvGraphicFramePr>
            <a:graphicFrameLocks noGrp="1"/>
          </p:cNvGraphicFramePr>
          <p:nvPr>
            <p:extLst>
              <p:ext uri="{D42A27DB-BD31-4B8C-83A1-F6EECF244321}">
                <p14:modId xmlns:p14="http://schemas.microsoft.com/office/powerpoint/2010/main" val="1345903679"/>
              </p:ext>
            </p:extLst>
          </p:nvPr>
        </p:nvGraphicFramePr>
        <p:xfrm>
          <a:off x="495209" y="4820013"/>
          <a:ext cx="3228260" cy="879513"/>
        </p:xfrm>
        <a:graphic>
          <a:graphicData uri="http://schemas.openxmlformats.org/drawingml/2006/table">
            <a:tbl>
              <a:tblPr firstRow="1" bandRow="1">
                <a:tableStyleId>{5C22544A-7EE6-4342-B048-85BDC9FD1C3A}</a:tableStyleId>
              </a:tblPr>
              <a:tblGrid>
                <a:gridCol w="485060"/>
                <a:gridCol w="2743200"/>
              </a:tblGrid>
              <a:tr h="465872">
                <a:tc>
                  <a:txBody>
                    <a:bodyPr/>
                    <a:lstStyle/>
                    <a:p>
                      <a:endParaRPr lang="en-US" dirty="0"/>
                    </a:p>
                  </a:txBody>
                  <a:tcPr>
                    <a:noFill/>
                  </a:tcPr>
                </a:tc>
                <a:tc>
                  <a:txBody>
                    <a:bodyPr/>
                    <a:lstStyle/>
                    <a:p>
                      <a:r>
                        <a:rPr lang="en-US" b="1" dirty="0" smtClean="0">
                          <a:solidFill>
                            <a:schemeClr val="bg1"/>
                          </a:solidFill>
                        </a:rPr>
                        <a:t>Railroad Accident</a:t>
                      </a:r>
                      <a:endParaRPr lang="en-US" b="1" dirty="0">
                        <a:solidFill>
                          <a:schemeClr val="bg1"/>
                        </a:solidFill>
                      </a:endParaRPr>
                    </a:p>
                  </a:txBody>
                  <a:tcPr>
                    <a:noFill/>
                  </a:tcPr>
                </a:tc>
              </a:tr>
              <a:tr h="413641">
                <a:tc>
                  <a:txBody>
                    <a:bodyPr/>
                    <a:lstStyle/>
                    <a:p>
                      <a:endParaRPr lang="en-US"/>
                    </a:p>
                  </a:txBody>
                  <a:tcPr>
                    <a:noFill/>
                  </a:tcPr>
                </a:tc>
                <a:tc>
                  <a:txBody>
                    <a:bodyPr/>
                    <a:lstStyle/>
                    <a:p>
                      <a:r>
                        <a:rPr lang="en-US" b="1" dirty="0" smtClean="0">
                          <a:solidFill>
                            <a:schemeClr val="bg1"/>
                          </a:solidFill>
                        </a:rPr>
                        <a:t>Rail Transit Accident</a:t>
                      </a:r>
                      <a:endParaRPr lang="en-US" b="1" dirty="0">
                        <a:solidFill>
                          <a:schemeClr val="bg1"/>
                        </a:solidFill>
                      </a:endParaRPr>
                    </a:p>
                  </a:txBody>
                  <a:tcPr>
                    <a:noFill/>
                  </a:tcPr>
                </a:tc>
              </a:tr>
            </a:tbl>
          </a:graphicData>
        </a:graphic>
      </p:graphicFrame>
      <p:cxnSp>
        <p:nvCxnSpPr>
          <p:cNvPr id="24" name="Straight Connector 23"/>
          <p:cNvCxnSpPr/>
          <p:nvPr/>
        </p:nvCxnSpPr>
        <p:spPr>
          <a:xfrm flipH="1">
            <a:off x="4572000" y="3350566"/>
            <a:ext cx="724628" cy="61183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9252" y="552399"/>
            <a:ext cx="7315200" cy="1066800"/>
          </a:xfrm>
        </p:spPr>
        <p:txBody>
          <a:bodyPr>
            <a:normAutofit fontScale="90000"/>
          </a:bodyPr>
          <a:lstStyle/>
          <a:p>
            <a:r>
              <a:rPr lang="en-US" dirty="0" smtClean="0">
                <a:effectLst>
                  <a:outerShdw blurRad="38100" dist="38100" dir="2700000" algn="tl" rotWithShape="0">
                    <a:srgbClr val="000000">
                      <a:alpha val="43137"/>
                    </a:srgbClr>
                  </a:outerShdw>
                </a:effectLst>
              </a:rPr>
              <a:t>Medical Conditions and Rail Accidents</a:t>
            </a:r>
            <a:endParaRPr lang="en-US" dirty="0">
              <a:effectLst>
                <a:outerShdw blurRad="38100" dist="38100" dir="2700000" algn="tl" rotWithShape="0">
                  <a:srgbClr val="000000">
                    <a:alpha val="43137"/>
                  </a:srgbClr>
                </a:outerShdw>
              </a:effectLs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effectLst>
                  <a:outerShdw blurRad="38100" dist="38100" dir="2700000" algn="tl" rotWithShape="0">
                    <a:srgbClr val="000000">
                      <a:alpha val="43137"/>
                    </a:srgbClr>
                  </a:outerShdw>
                </a:effectLst>
              </a:rPr>
              <a:pPr/>
              <a:t>20</a:t>
            </a:fld>
            <a:endParaRPr lang="en-US" dirty="0">
              <a:effectLst>
                <a:outerShdw blurRad="38100" dist="38100" dir="2700000" algn="tl" rotWithShape="0">
                  <a:srgbClr val="000000">
                    <a:alpha val="43137"/>
                  </a:srgbClr>
                </a:outerShdw>
              </a:effectLs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9" b="56600"/>
          <a:stretch/>
        </p:blipFill>
        <p:spPr bwMode="auto">
          <a:xfrm>
            <a:off x="250723" y="2840039"/>
            <a:ext cx="8796440" cy="51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3350567"/>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2000</a:t>
            </a:r>
            <a:endParaRPr lang="en-US" sz="20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1098747" y="3350566"/>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2002</a:t>
            </a:r>
            <a:endParaRPr lang="en-US" sz="20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5867400" y="3352800"/>
            <a:ext cx="914400" cy="400110"/>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2010</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70540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2012</a:t>
            </a:r>
            <a:endParaRPr lang="en-US" sz="2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82732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2014</a:t>
            </a:r>
            <a:endParaRPr lang="en-US" sz="24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2292665"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2004</a:t>
            </a:r>
            <a:endParaRPr lang="en-US" sz="24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3475057"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2006</a:t>
            </a:r>
            <a:endParaRPr lang="en-US" sz="24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465385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2008</a:t>
            </a:r>
            <a:endParaRPr lang="en-US" sz="2400" b="1" dirty="0">
              <a:solidFill>
                <a:schemeClr val="bg1"/>
              </a:solidFill>
              <a:effectLst>
                <a:outerShdw blurRad="38100" dist="38100" dir="2700000" algn="tl">
                  <a:srgbClr val="000000">
                    <a:alpha val="43137"/>
                  </a:srgbClr>
                </a:outerShdw>
              </a:effectLst>
            </a:endParaRPr>
          </a:p>
        </p:txBody>
      </p:sp>
      <p:sp>
        <p:nvSpPr>
          <p:cNvPr id="19" name="Rectangle 18"/>
          <p:cNvSpPr/>
          <p:nvPr/>
        </p:nvSpPr>
        <p:spPr>
          <a:xfrm>
            <a:off x="5530314" y="1295399"/>
            <a:ext cx="2400190" cy="648817"/>
          </a:xfrm>
          <a:prstGeom prst="rect">
            <a:avLst/>
          </a:prstGeom>
          <a:solidFill>
            <a:srgbClr val="00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smtClean="0">
                <a:solidFill>
                  <a:schemeClr val="bg1"/>
                </a:solidFill>
                <a:effectLst>
                  <a:outerShdw blurRad="38100" dist="38100" dir="2700000" algn="tl">
                    <a:srgbClr val="000000">
                      <a:alpha val="43137"/>
                    </a:srgbClr>
                  </a:outerShdw>
                </a:effectLst>
              </a:rPr>
              <a:t>RSIA 2008</a:t>
            </a:r>
          </a:p>
        </p:txBody>
      </p:sp>
      <p:sp>
        <p:nvSpPr>
          <p:cNvPr id="20" name="TextBox 19"/>
          <p:cNvSpPr txBox="1"/>
          <p:nvPr/>
        </p:nvSpPr>
        <p:spPr>
          <a:xfrm>
            <a:off x="382846" y="3846612"/>
            <a:ext cx="1431802"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BWI, MD</a:t>
            </a:r>
            <a:endParaRPr lang="en-US" sz="2400" b="1" dirty="0">
              <a:solidFill>
                <a:schemeClr val="bg1"/>
              </a:solidFill>
              <a:effectLst>
                <a:outerShdw blurRad="38100" dist="38100" dir="2700000" algn="tl">
                  <a:srgbClr val="000000"/>
                </a:outerShdw>
              </a:effectLst>
            </a:endParaRPr>
          </a:p>
        </p:txBody>
      </p:sp>
      <p:sp>
        <p:nvSpPr>
          <p:cNvPr id="35" name="TextBox 34"/>
          <p:cNvSpPr txBox="1"/>
          <p:nvPr/>
        </p:nvSpPr>
        <p:spPr>
          <a:xfrm>
            <a:off x="3400688" y="3846612"/>
            <a:ext cx="1944763"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Newton, MA</a:t>
            </a:r>
            <a:endParaRPr lang="en-US" sz="2400" b="1" dirty="0">
              <a:solidFill>
                <a:schemeClr val="bg1"/>
              </a:solidFill>
              <a:effectLst>
                <a:outerShdw blurRad="38100" dist="38100" dir="2700000" algn="tl">
                  <a:srgbClr val="000000">
                    <a:alpha val="43137"/>
                  </a:srgbClr>
                </a:outerShdw>
              </a:effectLst>
            </a:endParaRPr>
          </a:p>
        </p:txBody>
      </p:sp>
      <p:sp>
        <p:nvSpPr>
          <p:cNvPr id="38" name="TextBox 37"/>
          <p:cNvSpPr txBox="1"/>
          <p:nvPr/>
        </p:nvSpPr>
        <p:spPr>
          <a:xfrm>
            <a:off x="353617" y="1944216"/>
            <a:ext cx="2116285"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Clarkston, MI</a:t>
            </a:r>
            <a:endParaRPr lang="en-US" sz="2400" b="1" dirty="0">
              <a:solidFill>
                <a:schemeClr val="bg1"/>
              </a:solidFill>
              <a:effectLst>
                <a:outerShdw blurRad="38100" dist="38100" dir="2700000" algn="tl">
                  <a:srgbClr val="000000"/>
                </a:outerShdw>
              </a:effectLst>
            </a:endParaRPr>
          </a:p>
        </p:txBody>
      </p:sp>
      <p:sp>
        <p:nvSpPr>
          <p:cNvPr id="57" name="Explosion 2 56"/>
          <p:cNvSpPr/>
          <p:nvPr/>
        </p:nvSpPr>
        <p:spPr>
          <a:xfrm rot="18980684">
            <a:off x="560129" y="4846088"/>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8" name="Explosion 1 57"/>
          <p:cNvSpPr/>
          <p:nvPr/>
        </p:nvSpPr>
        <p:spPr>
          <a:xfrm>
            <a:off x="580467" y="5344050"/>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8" name="Explosion 1 47"/>
          <p:cNvSpPr/>
          <p:nvPr/>
        </p:nvSpPr>
        <p:spPr>
          <a:xfrm>
            <a:off x="5162209" y="3095302"/>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0" name="Explosion 1 49"/>
          <p:cNvSpPr/>
          <p:nvPr/>
        </p:nvSpPr>
        <p:spPr>
          <a:xfrm>
            <a:off x="580467" y="3144807"/>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6" name="Explosion 2 55"/>
          <p:cNvSpPr/>
          <p:nvPr/>
        </p:nvSpPr>
        <p:spPr>
          <a:xfrm rot="18980684">
            <a:off x="1067029" y="2679823"/>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6" name="Straight Connector 5"/>
          <p:cNvCxnSpPr/>
          <p:nvPr/>
        </p:nvCxnSpPr>
        <p:spPr>
          <a:xfrm>
            <a:off x="7924800" y="1143000"/>
            <a:ext cx="5704" cy="3617638"/>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520615" y="3810000"/>
            <a:ext cx="1911101"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Red Oak, IA</a:t>
            </a:r>
            <a:endParaRPr lang="en-US" sz="2400" b="1" dirty="0">
              <a:solidFill>
                <a:schemeClr val="bg1"/>
              </a:solidFill>
              <a:effectLst>
                <a:outerShdw blurRad="38100" dist="38100" dir="2700000" algn="tl">
                  <a:srgbClr val="000000"/>
                </a:outerShdw>
              </a:effectLst>
            </a:endParaRPr>
          </a:p>
        </p:txBody>
      </p:sp>
      <p:cxnSp>
        <p:nvCxnSpPr>
          <p:cNvPr id="29" name="Straight Connector 28"/>
          <p:cNvCxnSpPr/>
          <p:nvPr/>
        </p:nvCxnSpPr>
        <p:spPr>
          <a:xfrm flipV="1">
            <a:off x="6553200" y="2840040"/>
            <a:ext cx="381000" cy="100657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Explosion 2 29"/>
          <p:cNvSpPr/>
          <p:nvPr/>
        </p:nvSpPr>
        <p:spPr>
          <a:xfrm rot="18980684">
            <a:off x="6768847" y="2676250"/>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pic>
        <p:nvPicPr>
          <p:cNvPr id="2050" name="Picture 2" descr="C:\Users\mckm1\AppData\Local\Microsoft\Windows\Temporary Internet Files\Content.Outlook\TNBIODX4\DSCF004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55"/>
          <a:stretch/>
        </p:blipFill>
        <p:spPr bwMode="auto">
          <a:xfrm>
            <a:off x="-361127" y="0"/>
            <a:ext cx="9487939" cy="61201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649" y="404167"/>
            <a:ext cx="4032451" cy="523220"/>
          </a:xfrm>
          <a:prstGeom prst="rect">
            <a:avLst/>
          </a:prstGeom>
          <a:noFill/>
        </p:spPr>
        <p:txBody>
          <a:bodyPr wrap="none" rtlCol="0">
            <a:spAutoFit/>
          </a:bodyPr>
          <a:lstStyle/>
          <a:p>
            <a:r>
              <a:rPr lang="en-US" sz="2800" dirty="0" smtClean="0"/>
              <a:t>April, 2011: Red Oak, IA</a:t>
            </a:r>
            <a:endParaRPr lang="en-US" sz="2800" dirty="0"/>
          </a:p>
        </p:txBody>
      </p:sp>
    </p:spTree>
    <p:extLst>
      <p:ext uri="{BB962C8B-B14F-4D97-AF65-F5344CB8AC3E}">
        <p14:creationId xmlns:p14="http://schemas.microsoft.com/office/powerpoint/2010/main" val="34315488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302" y="2057401"/>
            <a:ext cx="8777861" cy="602326"/>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Table 24"/>
          <p:cNvGraphicFramePr>
            <a:graphicFrameLocks noGrp="1"/>
          </p:cNvGraphicFramePr>
          <p:nvPr>
            <p:extLst>
              <p:ext uri="{D42A27DB-BD31-4B8C-83A1-F6EECF244321}">
                <p14:modId xmlns:p14="http://schemas.microsoft.com/office/powerpoint/2010/main" val="1440167805"/>
              </p:ext>
            </p:extLst>
          </p:nvPr>
        </p:nvGraphicFramePr>
        <p:xfrm>
          <a:off x="1583688" y="4671357"/>
          <a:ext cx="3228260" cy="1345385"/>
        </p:xfrm>
        <a:graphic>
          <a:graphicData uri="http://schemas.openxmlformats.org/drawingml/2006/table">
            <a:tbl>
              <a:tblPr firstRow="1" bandRow="1">
                <a:tableStyleId>{5C22544A-7EE6-4342-B048-85BDC9FD1C3A}</a:tableStyleId>
              </a:tblPr>
              <a:tblGrid>
                <a:gridCol w="473712"/>
                <a:gridCol w="2754548"/>
              </a:tblGrid>
              <a:tr h="465872">
                <a:tc>
                  <a:txBody>
                    <a:bodyPr/>
                    <a:lstStyle/>
                    <a:p>
                      <a:endParaRPr lang="en-US" dirty="0"/>
                    </a:p>
                  </a:txBody>
                  <a:tcPr>
                    <a:noFill/>
                  </a:tcPr>
                </a:tc>
                <a:tc>
                  <a:txBody>
                    <a:bodyPr/>
                    <a:lstStyle/>
                    <a:p>
                      <a:r>
                        <a:rPr lang="en-US" b="1" dirty="0" smtClean="0">
                          <a:solidFill>
                            <a:schemeClr val="bg1"/>
                          </a:solidFill>
                        </a:rPr>
                        <a:t>Highway Accident</a:t>
                      </a:r>
                      <a:endParaRPr lang="en-US" b="1" dirty="0">
                        <a:solidFill>
                          <a:schemeClr val="bg1"/>
                        </a:solidFill>
                      </a:endParaRPr>
                    </a:p>
                  </a:txBody>
                  <a:tcPr>
                    <a:noFill/>
                  </a:tcPr>
                </a:tc>
              </a:tr>
              <a:tr h="465872">
                <a:tc>
                  <a:txBody>
                    <a:bodyPr/>
                    <a:lstStyle/>
                    <a:p>
                      <a:endParaRPr lang="en-US" dirty="0"/>
                    </a:p>
                  </a:txBody>
                  <a:tcPr>
                    <a:noFill/>
                  </a:tcPr>
                </a:tc>
                <a:tc>
                  <a:txBody>
                    <a:bodyPr/>
                    <a:lstStyle/>
                    <a:p>
                      <a:r>
                        <a:rPr lang="en-US" b="1" dirty="0" smtClean="0">
                          <a:solidFill>
                            <a:schemeClr val="bg1"/>
                          </a:solidFill>
                        </a:rPr>
                        <a:t>Railroad Accident</a:t>
                      </a:r>
                      <a:endParaRPr lang="en-US" b="1" dirty="0">
                        <a:solidFill>
                          <a:schemeClr val="bg1"/>
                        </a:solidFill>
                      </a:endParaRPr>
                    </a:p>
                  </a:txBody>
                  <a:tcPr>
                    <a:noFill/>
                  </a:tcPr>
                </a:tc>
              </a:tr>
              <a:tr h="413641">
                <a:tc>
                  <a:txBody>
                    <a:bodyPr/>
                    <a:lstStyle/>
                    <a:p>
                      <a:endParaRPr lang="en-US"/>
                    </a:p>
                  </a:txBody>
                  <a:tcPr>
                    <a:noFill/>
                  </a:tcPr>
                </a:tc>
                <a:tc>
                  <a:txBody>
                    <a:bodyPr/>
                    <a:lstStyle/>
                    <a:p>
                      <a:r>
                        <a:rPr lang="en-US" b="1" dirty="0" smtClean="0">
                          <a:solidFill>
                            <a:schemeClr val="bg1"/>
                          </a:solidFill>
                        </a:rPr>
                        <a:t>Rail Transit Accident</a:t>
                      </a:r>
                      <a:endParaRPr lang="en-US" b="1" dirty="0">
                        <a:solidFill>
                          <a:schemeClr val="bg1"/>
                        </a:solidFill>
                      </a:endParaRPr>
                    </a:p>
                  </a:txBody>
                  <a:tcPr>
                    <a:noFill/>
                  </a:tcPr>
                </a:tc>
              </a:tr>
            </a:tbl>
          </a:graphicData>
        </a:graphic>
      </p:graphicFrame>
      <p:sp>
        <p:nvSpPr>
          <p:cNvPr id="2" name="Title 1"/>
          <p:cNvSpPr>
            <a:spLocks noGrp="1"/>
          </p:cNvSpPr>
          <p:nvPr>
            <p:ph type="title"/>
          </p:nvPr>
        </p:nvSpPr>
        <p:spPr>
          <a:xfrm>
            <a:off x="459252" y="552399"/>
            <a:ext cx="7315200" cy="1066800"/>
          </a:xfrm>
        </p:spPr>
        <p:txBody>
          <a:bodyPr>
            <a:normAutofit fontScale="90000"/>
          </a:bodyPr>
          <a:lstStyle/>
          <a:p>
            <a:r>
              <a:rPr lang="en-US" dirty="0" smtClean="0">
                <a:effectLst>
                  <a:outerShdw blurRad="38100" dist="38100" dir="2700000" algn="tl" rotWithShape="0">
                    <a:srgbClr val="000000">
                      <a:alpha val="43137"/>
                    </a:srgbClr>
                  </a:outerShdw>
                </a:effectLst>
              </a:rPr>
              <a:t>OSA: Rail and Highway Accidents</a:t>
            </a:r>
            <a:endParaRPr lang="en-US" dirty="0">
              <a:effectLst>
                <a:outerShdw blurRad="38100" dist="38100" dir="2700000" algn="tl" rotWithShape="0">
                  <a:srgbClr val="000000">
                    <a:alpha val="43137"/>
                  </a:srgbClr>
                </a:outerShdw>
              </a:effectLs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effectLst>
                  <a:outerShdw blurRad="38100" dist="38100" dir="2700000" algn="tl" rotWithShape="0">
                    <a:srgbClr val="000000">
                      <a:alpha val="43137"/>
                    </a:srgbClr>
                  </a:outerShdw>
                </a:effectLst>
              </a:rPr>
              <a:pPr/>
              <a:t>21</a:t>
            </a:fld>
            <a:endParaRPr lang="en-US" dirty="0">
              <a:effectLst>
                <a:outerShdw blurRad="38100" dist="38100" dir="2700000" algn="tl" rotWithShape="0">
                  <a:srgbClr val="000000">
                    <a:alpha val="43137"/>
                  </a:srgbClr>
                </a:outerShdw>
              </a:effectLs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9" b="56600"/>
          <a:stretch/>
        </p:blipFill>
        <p:spPr bwMode="auto">
          <a:xfrm>
            <a:off x="250723" y="2840039"/>
            <a:ext cx="8796440" cy="51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3350567"/>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2000</a:t>
            </a:r>
            <a:endParaRPr lang="en-US" sz="20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1098747" y="3350566"/>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2002</a:t>
            </a:r>
            <a:endParaRPr lang="en-US" sz="20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5867400" y="3352800"/>
            <a:ext cx="914400" cy="400110"/>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2010</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70540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2012</a:t>
            </a:r>
            <a:endParaRPr lang="en-US" sz="2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82732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2014</a:t>
            </a:r>
            <a:endParaRPr lang="en-US" sz="24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2292665"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2004</a:t>
            </a:r>
            <a:endParaRPr lang="en-US" sz="24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3475057"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2006</a:t>
            </a:r>
            <a:endParaRPr lang="en-US" sz="24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465385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2008</a:t>
            </a:r>
            <a:endParaRPr lang="en-US" sz="2400" b="1" dirty="0">
              <a:solidFill>
                <a:schemeClr val="bg1"/>
              </a:solidFill>
              <a:effectLst>
                <a:outerShdw blurRad="38100" dist="38100" dir="2700000" algn="tl">
                  <a:srgbClr val="000000">
                    <a:alpha val="43137"/>
                  </a:srgbClr>
                </a:outerShdw>
              </a:effectLst>
            </a:endParaRPr>
          </a:p>
        </p:txBody>
      </p:sp>
      <p:sp>
        <p:nvSpPr>
          <p:cNvPr id="57" name="Explosion 2 56"/>
          <p:cNvSpPr/>
          <p:nvPr/>
        </p:nvSpPr>
        <p:spPr>
          <a:xfrm rot="18980684">
            <a:off x="1652751" y="5138968"/>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8" name="Explosion 1 57"/>
          <p:cNvSpPr/>
          <p:nvPr/>
        </p:nvSpPr>
        <p:spPr>
          <a:xfrm>
            <a:off x="1670840" y="5638800"/>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8" name="Explosion 1 47"/>
          <p:cNvSpPr/>
          <p:nvPr/>
        </p:nvSpPr>
        <p:spPr>
          <a:xfrm>
            <a:off x="5162209" y="3095302"/>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0" name="Explosion 1 49"/>
          <p:cNvSpPr/>
          <p:nvPr/>
        </p:nvSpPr>
        <p:spPr>
          <a:xfrm>
            <a:off x="580467" y="3144807"/>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6" name="Explosion 2 55"/>
          <p:cNvSpPr/>
          <p:nvPr/>
        </p:nvSpPr>
        <p:spPr>
          <a:xfrm rot="18980684">
            <a:off x="1067029" y="2679823"/>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0" name="Explosion 2 29"/>
          <p:cNvSpPr/>
          <p:nvPr/>
        </p:nvSpPr>
        <p:spPr>
          <a:xfrm rot="18980684">
            <a:off x="6768847" y="2676250"/>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rot="18980684">
            <a:off x="7730193" y="2679824"/>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6" name="Explosion 2 35"/>
          <p:cNvSpPr/>
          <p:nvPr/>
        </p:nvSpPr>
        <p:spPr>
          <a:xfrm rot="18980684">
            <a:off x="8151189" y="2688292"/>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7" name="Straight Connector 6"/>
          <p:cNvCxnSpPr>
            <a:stCxn id="3" idx="1"/>
            <a:endCxn id="3" idx="1"/>
          </p:cNvCxnSpPr>
          <p:nvPr/>
        </p:nvCxnSpPr>
        <p:spPr>
          <a:xfrm>
            <a:off x="269302" y="2358564"/>
            <a:ext cx="0"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7881" y="2350097"/>
            <a:ext cx="8759282" cy="0"/>
          </a:xfrm>
          <a:prstGeom prst="line">
            <a:avLst/>
          </a:prstGeom>
          <a:ln w="25400" cmpd="sng">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37" name="Explosion 1 36"/>
          <p:cNvSpPr/>
          <p:nvPr/>
        </p:nvSpPr>
        <p:spPr>
          <a:xfrm>
            <a:off x="6585353" y="2057401"/>
            <a:ext cx="468695"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8" name="Explosion 1 37"/>
          <p:cNvSpPr/>
          <p:nvPr/>
        </p:nvSpPr>
        <p:spPr>
          <a:xfrm>
            <a:off x="369995" y="2057401"/>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9" name="Explosion 1 38"/>
          <p:cNvSpPr/>
          <p:nvPr/>
        </p:nvSpPr>
        <p:spPr>
          <a:xfrm>
            <a:off x="5850466" y="2057401"/>
            <a:ext cx="474133" cy="50556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0" name="Explosion 1 39"/>
          <p:cNvSpPr/>
          <p:nvPr/>
        </p:nvSpPr>
        <p:spPr>
          <a:xfrm>
            <a:off x="1583878" y="4648200"/>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TextBox 31"/>
          <p:cNvSpPr txBox="1"/>
          <p:nvPr/>
        </p:nvSpPr>
        <p:spPr>
          <a:xfrm>
            <a:off x="6503651" y="4343400"/>
            <a:ext cx="1980029"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Chaffee, MO</a:t>
            </a:r>
            <a:endParaRPr lang="en-US" sz="2400" b="1" dirty="0">
              <a:solidFill>
                <a:schemeClr val="bg1"/>
              </a:solidFill>
              <a:effectLst>
                <a:outerShdw blurRad="38100" dist="38100" dir="2700000" algn="tl">
                  <a:srgbClr val="000000"/>
                </a:outerShdw>
              </a:effectLst>
            </a:endParaRPr>
          </a:p>
        </p:txBody>
      </p:sp>
      <p:cxnSp>
        <p:nvCxnSpPr>
          <p:cNvPr id="34" name="Straight Connector 33"/>
          <p:cNvCxnSpPr/>
          <p:nvPr/>
        </p:nvCxnSpPr>
        <p:spPr>
          <a:xfrm flipH="1">
            <a:off x="7644196" y="3154734"/>
            <a:ext cx="292861" cy="1188666"/>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7429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C6C6B0C3-FC97-4666-B210-7D3D244D68FC}" type="slidenum">
              <a:rPr lang="en-US" smtClean="0"/>
              <a:pPr/>
              <a:t>22</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 y="25400"/>
            <a:ext cx="9144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6200" y="304800"/>
            <a:ext cx="4724400" cy="523220"/>
          </a:xfrm>
          <a:prstGeom prst="rect">
            <a:avLst/>
          </a:prstGeom>
          <a:noFill/>
        </p:spPr>
        <p:txBody>
          <a:bodyPr wrap="square" rtlCol="0">
            <a:spAutoFit/>
          </a:bodyPr>
          <a:lstStyle/>
          <a:p>
            <a:r>
              <a:rPr lang="en-US" sz="2800" dirty="0" smtClean="0"/>
              <a:t>May 2013: Chaffee, MO</a:t>
            </a:r>
            <a:endParaRPr lang="en-US" sz="2800" dirty="0"/>
          </a:p>
        </p:txBody>
      </p:sp>
    </p:spTree>
    <p:extLst>
      <p:ext uri="{BB962C8B-B14F-4D97-AF65-F5344CB8AC3E}">
        <p14:creationId xmlns:p14="http://schemas.microsoft.com/office/powerpoint/2010/main" val="2460751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302" y="2057401"/>
            <a:ext cx="8777861" cy="602326"/>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Table 24"/>
          <p:cNvGraphicFramePr>
            <a:graphicFrameLocks noGrp="1"/>
          </p:cNvGraphicFramePr>
          <p:nvPr>
            <p:extLst>
              <p:ext uri="{D42A27DB-BD31-4B8C-83A1-F6EECF244321}">
                <p14:modId xmlns:p14="http://schemas.microsoft.com/office/powerpoint/2010/main" val="1440167805"/>
              </p:ext>
            </p:extLst>
          </p:nvPr>
        </p:nvGraphicFramePr>
        <p:xfrm>
          <a:off x="1583688" y="4671357"/>
          <a:ext cx="3228260" cy="1345385"/>
        </p:xfrm>
        <a:graphic>
          <a:graphicData uri="http://schemas.openxmlformats.org/drawingml/2006/table">
            <a:tbl>
              <a:tblPr firstRow="1" bandRow="1">
                <a:tableStyleId>{5C22544A-7EE6-4342-B048-85BDC9FD1C3A}</a:tableStyleId>
              </a:tblPr>
              <a:tblGrid>
                <a:gridCol w="473712"/>
                <a:gridCol w="2754548"/>
              </a:tblGrid>
              <a:tr h="465872">
                <a:tc>
                  <a:txBody>
                    <a:bodyPr/>
                    <a:lstStyle/>
                    <a:p>
                      <a:endParaRPr lang="en-US" dirty="0"/>
                    </a:p>
                  </a:txBody>
                  <a:tcPr>
                    <a:noFill/>
                  </a:tcPr>
                </a:tc>
                <a:tc>
                  <a:txBody>
                    <a:bodyPr/>
                    <a:lstStyle/>
                    <a:p>
                      <a:r>
                        <a:rPr lang="en-US" b="1" dirty="0" smtClean="0">
                          <a:solidFill>
                            <a:schemeClr val="bg1"/>
                          </a:solidFill>
                        </a:rPr>
                        <a:t>Highway Accident</a:t>
                      </a:r>
                      <a:endParaRPr lang="en-US" b="1" dirty="0">
                        <a:solidFill>
                          <a:schemeClr val="bg1"/>
                        </a:solidFill>
                      </a:endParaRPr>
                    </a:p>
                  </a:txBody>
                  <a:tcPr>
                    <a:noFill/>
                  </a:tcPr>
                </a:tc>
              </a:tr>
              <a:tr h="465872">
                <a:tc>
                  <a:txBody>
                    <a:bodyPr/>
                    <a:lstStyle/>
                    <a:p>
                      <a:endParaRPr lang="en-US" dirty="0"/>
                    </a:p>
                  </a:txBody>
                  <a:tcPr>
                    <a:noFill/>
                  </a:tcPr>
                </a:tc>
                <a:tc>
                  <a:txBody>
                    <a:bodyPr/>
                    <a:lstStyle/>
                    <a:p>
                      <a:r>
                        <a:rPr lang="en-US" b="1" dirty="0" smtClean="0">
                          <a:solidFill>
                            <a:schemeClr val="bg1"/>
                          </a:solidFill>
                        </a:rPr>
                        <a:t>Railroad Accident</a:t>
                      </a:r>
                      <a:endParaRPr lang="en-US" b="1" dirty="0">
                        <a:solidFill>
                          <a:schemeClr val="bg1"/>
                        </a:solidFill>
                      </a:endParaRPr>
                    </a:p>
                  </a:txBody>
                  <a:tcPr>
                    <a:noFill/>
                  </a:tcPr>
                </a:tc>
              </a:tr>
              <a:tr h="413641">
                <a:tc>
                  <a:txBody>
                    <a:bodyPr/>
                    <a:lstStyle/>
                    <a:p>
                      <a:endParaRPr lang="en-US"/>
                    </a:p>
                  </a:txBody>
                  <a:tcPr>
                    <a:noFill/>
                  </a:tcPr>
                </a:tc>
                <a:tc>
                  <a:txBody>
                    <a:bodyPr/>
                    <a:lstStyle/>
                    <a:p>
                      <a:r>
                        <a:rPr lang="en-US" b="1" dirty="0" smtClean="0">
                          <a:solidFill>
                            <a:schemeClr val="bg1"/>
                          </a:solidFill>
                        </a:rPr>
                        <a:t>Rail Transit Accident</a:t>
                      </a:r>
                      <a:endParaRPr lang="en-US" b="1" dirty="0">
                        <a:solidFill>
                          <a:schemeClr val="bg1"/>
                        </a:solidFill>
                      </a:endParaRPr>
                    </a:p>
                  </a:txBody>
                  <a:tcPr>
                    <a:noFill/>
                  </a:tcPr>
                </a:tc>
              </a:tr>
            </a:tbl>
          </a:graphicData>
        </a:graphic>
      </p:graphicFrame>
      <p:sp>
        <p:nvSpPr>
          <p:cNvPr id="2" name="Title 1"/>
          <p:cNvSpPr>
            <a:spLocks noGrp="1"/>
          </p:cNvSpPr>
          <p:nvPr>
            <p:ph type="title"/>
          </p:nvPr>
        </p:nvSpPr>
        <p:spPr>
          <a:xfrm>
            <a:off x="459252" y="552399"/>
            <a:ext cx="7315200" cy="1066800"/>
          </a:xfrm>
        </p:spPr>
        <p:txBody>
          <a:bodyPr>
            <a:normAutofit fontScale="90000"/>
          </a:bodyPr>
          <a:lstStyle/>
          <a:p>
            <a:r>
              <a:rPr lang="en-US" dirty="0" smtClean="0">
                <a:effectLst>
                  <a:outerShdw blurRad="38100" dist="38100" dir="2700000" algn="tl" rotWithShape="0">
                    <a:srgbClr val="000000">
                      <a:alpha val="43137"/>
                    </a:srgbClr>
                  </a:outerShdw>
                </a:effectLst>
              </a:rPr>
              <a:t>OSA: Rail and Highway Accidents</a:t>
            </a:r>
            <a:endParaRPr lang="en-US" dirty="0">
              <a:effectLst>
                <a:outerShdw blurRad="38100" dist="38100" dir="2700000" algn="tl" rotWithShape="0">
                  <a:srgbClr val="000000">
                    <a:alpha val="43137"/>
                  </a:srgbClr>
                </a:outerShdw>
              </a:effectLs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effectLst>
                  <a:outerShdw blurRad="38100" dist="38100" dir="2700000" algn="tl" rotWithShape="0">
                    <a:srgbClr val="000000">
                      <a:alpha val="43137"/>
                    </a:srgbClr>
                  </a:outerShdw>
                </a:effectLst>
              </a:rPr>
              <a:pPr/>
              <a:t>23</a:t>
            </a:fld>
            <a:endParaRPr lang="en-US" dirty="0">
              <a:effectLst>
                <a:outerShdw blurRad="38100" dist="38100" dir="2700000" algn="tl" rotWithShape="0">
                  <a:srgbClr val="000000">
                    <a:alpha val="43137"/>
                  </a:srgbClr>
                </a:outerShdw>
              </a:effectLs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9" b="56600"/>
          <a:stretch/>
        </p:blipFill>
        <p:spPr bwMode="auto">
          <a:xfrm>
            <a:off x="250723" y="2840039"/>
            <a:ext cx="8796440" cy="51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3350567"/>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2000</a:t>
            </a:r>
            <a:endParaRPr lang="en-US" sz="20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1098747" y="3350566"/>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2002</a:t>
            </a:r>
            <a:endParaRPr lang="en-US" sz="20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5867400" y="3352800"/>
            <a:ext cx="914400" cy="400110"/>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2010</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70540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2012</a:t>
            </a:r>
            <a:endParaRPr lang="en-US" sz="2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82732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2014</a:t>
            </a:r>
            <a:endParaRPr lang="en-US" sz="24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2292665"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2004</a:t>
            </a:r>
            <a:endParaRPr lang="en-US" sz="24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3475057"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2006</a:t>
            </a:r>
            <a:endParaRPr lang="en-US" sz="24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465385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2008</a:t>
            </a:r>
            <a:endParaRPr lang="en-US" sz="2400" b="1" dirty="0">
              <a:solidFill>
                <a:schemeClr val="bg1"/>
              </a:solidFill>
              <a:effectLst>
                <a:outerShdw blurRad="38100" dist="38100" dir="2700000" algn="tl">
                  <a:srgbClr val="000000">
                    <a:alpha val="43137"/>
                  </a:srgbClr>
                </a:outerShdw>
              </a:effectLst>
            </a:endParaRPr>
          </a:p>
        </p:txBody>
      </p:sp>
      <p:sp>
        <p:nvSpPr>
          <p:cNvPr id="57" name="Explosion 2 56"/>
          <p:cNvSpPr/>
          <p:nvPr/>
        </p:nvSpPr>
        <p:spPr>
          <a:xfrm rot="18980684">
            <a:off x="1652751" y="5138968"/>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8" name="Explosion 1 57"/>
          <p:cNvSpPr/>
          <p:nvPr/>
        </p:nvSpPr>
        <p:spPr>
          <a:xfrm>
            <a:off x="1670840" y="5638800"/>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8" name="Explosion 1 47"/>
          <p:cNvSpPr/>
          <p:nvPr/>
        </p:nvSpPr>
        <p:spPr>
          <a:xfrm>
            <a:off x="5162209" y="3095302"/>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0" name="Explosion 1 49"/>
          <p:cNvSpPr/>
          <p:nvPr/>
        </p:nvSpPr>
        <p:spPr>
          <a:xfrm>
            <a:off x="580467" y="3144807"/>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6" name="Explosion 2 55"/>
          <p:cNvSpPr/>
          <p:nvPr/>
        </p:nvSpPr>
        <p:spPr>
          <a:xfrm rot="18980684">
            <a:off x="1067029" y="2679823"/>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0" name="Explosion 2 29"/>
          <p:cNvSpPr/>
          <p:nvPr/>
        </p:nvSpPr>
        <p:spPr>
          <a:xfrm rot="18980684">
            <a:off x="6768847" y="2676250"/>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rot="18980684">
            <a:off x="7730193" y="2679824"/>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6" name="Explosion 2 35"/>
          <p:cNvSpPr/>
          <p:nvPr/>
        </p:nvSpPr>
        <p:spPr>
          <a:xfrm rot="18980684">
            <a:off x="8151189" y="2688292"/>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7" name="Straight Connector 6"/>
          <p:cNvCxnSpPr>
            <a:stCxn id="3" idx="1"/>
            <a:endCxn id="3" idx="1"/>
          </p:cNvCxnSpPr>
          <p:nvPr/>
        </p:nvCxnSpPr>
        <p:spPr>
          <a:xfrm>
            <a:off x="269302" y="2358564"/>
            <a:ext cx="0"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7881" y="2350097"/>
            <a:ext cx="8759282" cy="0"/>
          </a:xfrm>
          <a:prstGeom prst="line">
            <a:avLst/>
          </a:prstGeom>
          <a:ln w="25400" cmpd="sng">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37" name="Explosion 1 36"/>
          <p:cNvSpPr/>
          <p:nvPr/>
        </p:nvSpPr>
        <p:spPr>
          <a:xfrm>
            <a:off x="6585353" y="2057401"/>
            <a:ext cx="468695"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8" name="Explosion 1 37"/>
          <p:cNvSpPr/>
          <p:nvPr/>
        </p:nvSpPr>
        <p:spPr>
          <a:xfrm>
            <a:off x="369995" y="2057401"/>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9" name="Explosion 1 38"/>
          <p:cNvSpPr/>
          <p:nvPr/>
        </p:nvSpPr>
        <p:spPr>
          <a:xfrm>
            <a:off x="5850466" y="2057401"/>
            <a:ext cx="474133" cy="50556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0" name="Explosion 1 39"/>
          <p:cNvSpPr/>
          <p:nvPr/>
        </p:nvSpPr>
        <p:spPr>
          <a:xfrm>
            <a:off x="1583878" y="4648200"/>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TextBox 31"/>
          <p:cNvSpPr txBox="1"/>
          <p:nvPr/>
        </p:nvSpPr>
        <p:spPr>
          <a:xfrm>
            <a:off x="7100555" y="4417367"/>
            <a:ext cx="1672253"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Bronx, NY</a:t>
            </a:r>
            <a:endParaRPr lang="en-US" sz="2400" b="1" dirty="0">
              <a:solidFill>
                <a:schemeClr val="bg1"/>
              </a:solidFill>
              <a:effectLst>
                <a:outerShdw blurRad="38100" dist="38100" dir="2700000" algn="tl">
                  <a:srgbClr val="000000"/>
                </a:outerShdw>
              </a:effectLst>
            </a:endParaRPr>
          </a:p>
        </p:txBody>
      </p:sp>
      <p:cxnSp>
        <p:nvCxnSpPr>
          <p:cNvPr id="34" name="Straight Connector 33"/>
          <p:cNvCxnSpPr/>
          <p:nvPr/>
        </p:nvCxnSpPr>
        <p:spPr>
          <a:xfrm flipH="1">
            <a:off x="8229919" y="3144807"/>
            <a:ext cx="128134" cy="127256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7429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1240536" y="2311167"/>
            <a:ext cx="17033" cy="52887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31535" y="3379793"/>
            <a:ext cx="298999" cy="539402"/>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5" name="Table 24"/>
          <p:cNvGraphicFramePr>
            <a:graphicFrameLocks noGrp="1"/>
          </p:cNvGraphicFramePr>
          <p:nvPr>
            <p:extLst>
              <p:ext uri="{D42A27DB-BD31-4B8C-83A1-F6EECF244321}">
                <p14:modId xmlns:p14="http://schemas.microsoft.com/office/powerpoint/2010/main" val="3419044946"/>
              </p:ext>
            </p:extLst>
          </p:nvPr>
        </p:nvGraphicFramePr>
        <p:xfrm>
          <a:off x="495209" y="4820013"/>
          <a:ext cx="3228260" cy="879513"/>
        </p:xfrm>
        <a:graphic>
          <a:graphicData uri="http://schemas.openxmlformats.org/drawingml/2006/table">
            <a:tbl>
              <a:tblPr firstRow="1" bandRow="1">
                <a:tableStyleId>{5C22544A-7EE6-4342-B048-85BDC9FD1C3A}</a:tableStyleId>
              </a:tblPr>
              <a:tblGrid>
                <a:gridCol w="485060"/>
                <a:gridCol w="2743200"/>
              </a:tblGrid>
              <a:tr h="465872">
                <a:tc>
                  <a:txBody>
                    <a:bodyPr/>
                    <a:lstStyle/>
                    <a:p>
                      <a:endParaRPr lang="en-US" dirty="0"/>
                    </a:p>
                  </a:txBody>
                  <a:tcPr>
                    <a:noFill/>
                  </a:tcPr>
                </a:tc>
                <a:tc>
                  <a:txBody>
                    <a:bodyPr/>
                    <a:lstStyle/>
                    <a:p>
                      <a:r>
                        <a:rPr lang="en-US" b="1" dirty="0" smtClean="0">
                          <a:solidFill>
                            <a:schemeClr val="bg1"/>
                          </a:solidFill>
                        </a:rPr>
                        <a:t>Railroad Accident</a:t>
                      </a:r>
                      <a:endParaRPr lang="en-US" b="1" dirty="0">
                        <a:solidFill>
                          <a:schemeClr val="bg1"/>
                        </a:solidFill>
                      </a:endParaRPr>
                    </a:p>
                  </a:txBody>
                  <a:tcPr>
                    <a:noFill/>
                  </a:tcPr>
                </a:tc>
              </a:tr>
              <a:tr h="413641">
                <a:tc>
                  <a:txBody>
                    <a:bodyPr/>
                    <a:lstStyle/>
                    <a:p>
                      <a:endParaRPr lang="en-US"/>
                    </a:p>
                  </a:txBody>
                  <a:tcPr>
                    <a:noFill/>
                  </a:tcPr>
                </a:tc>
                <a:tc>
                  <a:txBody>
                    <a:bodyPr/>
                    <a:lstStyle/>
                    <a:p>
                      <a:r>
                        <a:rPr lang="en-US" b="1" dirty="0" smtClean="0">
                          <a:solidFill>
                            <a:schemeClr val="bg1"/>
                          </a:solidFill>
                        </a:rPr>
                        <a:t>Rail Transit Accident</a:t>
                      </a:r>
                      <a:endParaRPr lang="en-US" b="1" dirty="0">
                        <a:solidFill>
                          <a:schemeClr val="bg1"/>
                        </a:solidFill>
                      </a:endParaRPr>
                    </a:p>
                  </a:txBody>
                  <a:tcPr>
                    <a:noFill/>
                  </a:tcPr>
                </a:tc>
              </a:tr>
            </a:tbl>
          </a:graphicData>
        </a:graphic>
      </p:graphicFrame>
      <p:cxnSp>
        <p:nvCxnSpPr>
          <p:cNvPr id="24" name="Straight Connector 23"/>
          <p:cNvCxnSpPr/>
          <p:nvPr/>
        </p:nvCxnSpPr>
        <p:spPr>
          <a:xfrm flipH="1">
            <a:off x="4572000" y="3350566"/>
            <a:ext cx="724628" cy="61183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9252" y="552399"/>
            <a:ext cx="7315200" cy="1066800"/>
          </a:xfrm>
        </p:spPr>
        <p:txBody>
          <a:bodyPr>
            <a:normAutofit fontScale="90000"/>
          </a:bodyPr>
          <a:lstStyle/>
          <a:p>
            <a:r>
              <a:rPr lang="en-US" dirty="0" smtClean="0">
                <a:effectLst>
                  <a:outerShdw blurRad="38100" dist="38100" dir="2700000" algn="tl" rotWithShape="0">
                    <a:srgbClr val="000000">
                      <a:alpha val="43137"/>
                    </a:srgbClr>
                  </a:outerShdw>
                </a:effectLst>
              </a:rPr>
              <a:t>Medical Conditions and Rail Accidents</a:t>
            </a:r>
            <a:endParaRPr lang="en-US" dirty="0">
              <a:effectLst>
                <a:outerShdw blurRad="38100" dist="38100" dir="2700000" algn="tl" rotWithShape="0">
                  <a:srgbClr val="000000">
                    <a:alpha val="43137"/>
                  </a:srgbClr>
                </a:outerShdw>
              </a:effectLs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effectLst>
                  <a:outerShdw blurRad="38100" dist="38100" dir="2700000" algn="tl" rotWithShape="0">
                    <a:srgbClr val="000000">
                      <a:alpha val="43137"/>
                    </a:srgbClr>
                  </a:outerShdw>
                </a:effectLst>
              </a:rPr>
              <a:pPr/>
              <a:t>24</a:t>
            </a:fld>
            <a:endParaRPr lang="en-US" dirty="0">
              <a:effectLst>
                <a:outerShdw blurRad="38100" dist="38100" dir="2700000" algn="tl" rotWithShape="0">
                  <a:srgbClr val="000000">
                    <a:alpha val="43137"/>
                  </a:srgbClr>
                </a:outerShdw>
              </a:effectLs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9" b="56600"/>
          <a:stretch/>
        </p:blipFill>
        <p:spPr bwMode="auto">
          <a:xfrm>
            <a:off x="250723" y="2840039"/>
            <a:ext cx="8796440" cy="51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3350567"/>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2000</a:t>
            </a:r>
            <a:endParaRPr lang="en-US" sz="20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1098747" y="3350566"/>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2002</a:t>
            </a:r>
            <a:endParaRPr lang="en-US" sz="20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5867400" y="3352800"/>
            <a:ext cx="914400" cy="400110"/>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2010</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70540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2012</a:t>
            </a:r>
            <a:endParaRPr lang="en-US" sz="2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82732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2014</a:t>
            </a:r>
            <a:endParaRPr lang="en-US" sz="24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2292665"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2004</a:t>
            </a:r>
            <a:endParaRPr lang="en-US" sz="24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3475057"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2006</a:t>
            </a:r>
            <a:endParaRPr lang="en-US" sz="24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465385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2008</a:t>
            </a:r>
            <a:endParaRPr lang="en-US" sz="2400" b="1" dirty="0">
              <a:solidFill>
                <a:schemeClr val="bg1"/>
              </a:solidFill>
              <a:effectLst>
                <a:outerShdw blurRad="38100" dist="38100" dir="2700000" algn="tl">
                  <a:srgbClr val="000000">
                    <a:alpha val="43137"/>
                  </a:srgbClr>
                </a:outerShdw>
              </a:effectLst>
            </a:endParaRPr>
          </a:p>
        </p:txBody>
      </p:sp>
      <p:sp>
        <p:nvSpPr>
          <p:cNvPr id="20" name="TextBox 19"/>
          <p:cNvSpPr txBox="1"/>
          <p:nvPr/>
        </p:nvSpPr>
        <p:spPr>
          <a:xfrm>
            <a:off x="382846" y="3846612"/>
            <a:ext cx="1431802"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BWI, MD</a:t>
            </a:r>
            <a:endParaRPr lang="en-US" sz="2400" b="1" dirty="0">
              <a:solidFill>
                <a:schemeClr val="bg1"/>
              </a:solidFill>
              <a:effectLst>
                <a:outerShdw blurRad="38100" dist="38100" dir="2700000" algn="tl">
                  <a:srgbClr val="000000"/>
                </a:outerShdw>
              </a:effectLst>
            </a:endParaRPr>
          </a:p>
        </p:txBody>
      </p:sp>
      <p:sp>
        <p:nvSpPr>
          <p:cNvPr id="35" name="TextBox 34"/>
          <p:cNvSpPr txBox="1"/>
          <p:nvPr/>
        </p:nvSpPr>
        <p:spPr>
          <a:xfrm>
            <a:off x="3400688" y="3846612"/>
            <a:ext cx="1944763"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Newton, MA</a:t>
            </a:r>
            <a:endParaRPr lang="en-US" sz="2400" b="1" dirty="0">
              <a:solidFill>
                <a:schemeClr val="bg1"/>
              </a:solidFill>
              <a:effectLst>
                <a:outerShdw blurRad="38100" dist="38100" dir="2700000" algn="tl">
                  <a:srgbClr val="000000"/>
                </a:outerShdw>
              </a:effectLst>
            </a:endParaRPr>
          </a:p>
        </p:txBody>
      </p:sp>
      <p:sp>
        <p:nvSpPr>
          <p:cNvPr id="38" name="TextBox 37"/>
          <p:cNvSpPr txBox="1"/>
          <p:nvPr/>
        </p:nvSpPr>
        <p:spPr>
          <a:xfrm>
            <a:off x="353617" y="1944216"/>
            <a:ext cx="2116285"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Clarkston, MI</a:t>
            </a:r>
            <a:endParaRPr lang="en-US" sz="2400" b="1" dirty="0">
              <a:solidFill>
                <a:schemeClr val="bg1"/>
              </a:solidFill>
              <a:effectLst>
                <a:outerShdw blurRad="38100" dist="38100" dir="2700000" algn="tl">
                  <a:srgbClr val="000000"/>
                </a:outerShdw>
              </a:effectLst>
            </a:endParaRPr>
          </a:p>
        </p:txBody>
      </p:sp>
      <p:sp>
        <p:nvSpPr>
          <p:cNvPr id="57" name="Explosion 2 56"/>
          <p:cNvSpPr/>
          <p:nvPr/>
        </p:nvSpPr>
        <p:spPr>
          <a:xfrm rot="18980684">
            <a:off x="560129" y="4846088"/>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8" name="Explosion 1 57"/>
          <p:cNvSpPr/>
          <p:nvPr/>
        </p:nvSpPr>
        <p:spPr>
          <a:xfrm>
            <a:off x="580467" y="5344050"/>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8" name="Explosion 1 47"/>
          <p:cNvSpPr/>
          <p:nvPr/>
        </p:nvSpPr>
        <p:spPr>
          <a:xfrm>
            <a:off x="5162209" y="3095302"/>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0" name="Explosion 1 49"/>
          <p:cNvSpPr/>
          <p:nvPr/>
        </p:nvSpPr>
        <p:spPr>
          <a:xfrm>
            <a:off x="580467" y="3144807"/>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6" name="Explosion 2 55"/>
          <p:cNvSpPr/>
          <p:nvPr/>
        </p:nvSpPr>
        <p:spPr>
          <a:xfrm rot="18980684">
            <a:off x="1067029" y="2679823"/>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6" name="Straight Connector 5"/>
          <p:cNvCxnSpPr/>
          <p:nvPr/>
        </p:nvCxnSpPr>
        <p:spPr>
          <a:xfrm>
            <a:off x="7927652" y="1676400"/>
            <a:ext cx="0" cy="2595265"/>
          </a:xfrm>
          <a:prstGeom prst="line">
            <a:avLst/>
          </a:prstGeom>
          <a:ln w="762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520615" y="3810000"/>
            <a:ext cx="1911101"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Red Oak, IA</a:t>
            </a:r>
            <a:endParaRPr lang="en-US" sz="2400" b="1" dirty="0">
              <a:solidFill>
                <a:schemeClr val="bg1"/>
              </a:solidFill>
              <a:effectLst>
                <a:outerShdw blurRad="38100" dist="38100" dir="2700000" algn="tl">
                  <a:srgbClr val="000000"/>
                </a:outerShdw>
              </a:effectLst>
            </a:endParaRPr>
          </a:p>
        </p:txBody>
      </p:sp>
      <p:cxnSp>
        <p:nvCxnSpPr>
          <p:cNvPr id="29" name="Straight Connector 28"/>
          <p:cNvCxnSpPr/>
          <p:nvPr/>
        </p:nvCxnSpPr>
        <p:spPr>
          <a:xfrm flipV="1">
            <a:off x="6553200" y="2840040"/>
            <a:ext cx="381000" cy="100657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Explosion 2 29"/>
          <p:cNvSpPr/>
          <p:nvPr/>
        </p:nvSpPr>
        <p:spPr>
          <a:xfrm rot="18980684">
            <a:off x="6768847" y="2676250"/>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rot="18980684">
            <a:off x="7442168" y="2676250"/>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TextBox 31"/>
          <p:cNvSpPr txBox="1"/>
          <p:nvPr/>
        </p:nvSpPr>
        <p:spPr>
          <a:xfrm>
            <a:off x="5955030" y="4308277"/>
            <a:ext cx="2198038"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Goodwell, OK</a:t>
            </a:r>
            <a:endParaRPr lang="en-US" sz="2400" b="1" dirty="0">
              <a:solidFill>
                <a:schemeClr val="bg1"/>
              </a:solidFill>
              <a:effectLst>
                <a:outerShdw blurRad="38100" dist="38100" dir="2700000" algn="tl">
                  <a:srgbClr val="000000"/>
                </a:outerShdw>
              </a:effectLst>
            </a:endParaRPr>
          </a:p>
        </p:txBody>
      </p:sp>
      <p:cxnSp>
        <p:nvCxnSpPr>
          <p:cNvPr id="33" name="Straight Connector 32"/>
          <p:cNvCxnSpPr>
            <a:endCxn id="31" idx="1"/>
          </p:cNvCxnSpPr>
          <p:nvPr/>
        </p:nvCxnSpPr>
        <p:spPr>
          <a:xfrm flipV="1">
            <a:off x="7356171" y="3055344"/>
            <a:ext cx="170732" cy="12880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Explosion 2 33"/>
          <p:cNvSpPr/>
          <p:nvPr/>
        </p:nvSpPr>
        <p:spPr>
          <a:xfrm rot="18980684">
            <a:off x="8121791" y="2676250"/>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6" name="Explosion 2 35"/>
          <p:cNvSpPr/>
          <p:nvPr/>
        </p:nvSpPr>
        <p:spPr>
          <a:xfrm rot="18980684">
            <a:off x="8444051" y="2679824"/>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7" name="TextBox 36"/>
          <p:cNvSpPr txBox="1"/>
          <p:nvPr/>
        </p:nvSpPr>
        <p:spPr>
          <a:xfrm>
            <a:off x="6506637" y="4822685"/>
            <a:ext cx="1980029"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Chaffee, MO</a:t>
            </a:r>
            <a:endParaRPr lang="en-US" sz="2400" b="1" dirty="0">
              <a:solidFill>
                <a:schemeClr val="bg1"/>
              </a:solidFill>
              <a:effectLst>
                <a:outerShdw blurRad="38100" dist="38100" dir="2700000" algn="tl">
                  <a:srgbClr val="000000"/>
                </a:outerShdw>
              </a:effectLst>
            </a:endParaRPr>
          </a:p>
        </p:txBody>
      </p:sp>
      <p:cxnSp>
        <p:nvCxnSpPr>
          <p:cNvPr id="39" name="Straight Connector 38"/>
          <p:cNvCxnSpPr>
            <a:endCxn id="34" idx="1"/>
          </p:cNvCxnSpPr>
          <p:nvPr/>
        </p:nvCxnSpPr>
        <p:spPr>
          <a:xfrm flipV="1">
            <a:off x="8153068" y="3055344"/>
            <a:ext cx="53458" cy="176734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800599" y="5481935"/>
            <a:ext cx="4098687" cy="523220"/>
          </a:xfrm>
          <a:prstGeom prst="rect">
            <a:avLst/>
          </a:prstGeom>
          <a:noFill/>
          <a:ln w="19050">
            <a:solidFill>
              <a:schemeClr val="bg1"/>
            </a:solidFill>
          </a:ln>
        </p:spPr>
        <p:txBody>
          <a:bodyPr wrap="square" rtlCol="0">
            <a:spAutoFit/>
          </a:bodyPr>
          <a:lstStyle/>
          <a:p>
            <a:r>
              <a:rPr lang="en-US" sz="2800" b="1" dirty="0" smtClean="0">
                <a:solidFill>
                  <a:srgbClr val="FFFF00"/>
                </a:solidFill>
                <a:effectLst>
                  <a:outerShdw blurRad="38100" dist="38100" dir="2700000" algn="tl">
                    <a:srgbClr val="000000"/>
                  </a:outerShdw>
                </a:effectLst>
              </a:rPr>
              <a:t>Metro-North Bronx, NY</a:t>
            </a:r>
            <a:endParaRPr lang="en-US" sz="2800" b="1" dirty="0">
              <a:solidFill>
                <a:srgbClr val="FFFF00"/>
              </a:solidFill>
              <a:effectLst>
                <a:outerShdw blurRad="38100" dist="38100" dir="2700000" algn="tl">
                  <a:srgbClr val="000000"/>
                </a:outerShdw>
              </a:effectLst>
            </a:endParaRPr>
          </a:p>
        </p:txBody>
      </p:sp>
      <p:cxnSp>
        <p:nvCxnSpPr>
          <p:cNvPr id="41" name="Straight Connector 40"/>
          <p:cNvCxnSpPr/>
          <p:nvPr/>
        </p:nvCxnSpPr>
        <p:spPr>
          <a:xfrm flipV="1">
            <a:off x="8486666" y="3095302"/>
            <a:ext cx="164249" cy="238663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7008183" y="762000"/>
            <a:ext cx="1907217" cy="914400"/>
          </a:xfrm>
          <a:prstGeom prst="rect">
            <a:avLst/>
          </a:prstGeom>
          <a:solidFill>
            <a:srgbClr val="00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chemeClr val="bg1"/>
                </a:solidFill>
                <a:effectLst>
                  <a:outerShdw blurRad="38100" dist="38100" dir="2700000" algn="tl">
                    <a:srgbClr val="000000">
                      <a:alpha val="43137"/>
                    </a:srgbClr>
                  </a:outerShdw>
                </a:effectLst>
              </a:rPr>
              <a:t>RSIA 2008</a:t>
            </a:r>
          </a:p>
          <a:p>
            <a:pPr algn="ctr"/>
            <a:r>
              <a:rPr lang="en-US" sz="2500" b="1" dirty="0" smtClean="0">
                <a:solidFill>
                  <a:schemeClr val="bg1"/>
                </a:solidFill>
                <a:effectLst>
                  <a:outerShdw blurRad="38100" dist="38100" dir="2700000" algn="tl">
                    <a:srgbClr val="000000">
                      <a:alpha val="43137"/>
                    </a:srgbClr>
                  </a:outerShdw>
                </a:effectLst>
              </a:rPr>
              <a:t>Deadline</a:t>
            </a:r>
          </a:p>
        </p:txBody>
      </p:sp>
      <p:pic>
        <p:nvPicPr>
          <p:cNvPr id="3" name="Picture 2" descr="C:\Users\mckm1\AppData\Local\Microsoft\Windows\Temporary Internet Files\Content.Outlook\TNBIODX4\IMG_079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38328" y="1153180"/>
            <a:ext cx="4581703" cy="523220"/>
          </a:xfrm>
          <a:prstGeom prst="rect">
            <a:avLst/>
          </a:prstGeom>
          <a:noFill/>
        </p:spPr>
        <p:txBody>
          <a:bodyPr wrap="none" rtlCol="0">
            <a:spAutoFit/>
          </a:bodyPr>
          <a:lstStyle/>
          <a:p>
            <a:r>
              <a:rPr lang="en-US" sz="2800" dirty="0" smtClean="0">
                <a:effectLst>
                  <a:outerShdw blurRad="38100" dist="38100" dir="2700000" algn="tl">
                    <a:srgbClr val="000000">
                      <a:alpha val="43137"/>
                    </a:srgbClr>
                  </a:outerShdw>
                </a:effectLst>
              </a:rPr>
              <a:t>December 2013: Bronx, NY</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89506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302" y="2057401"/>
            <a:ext cx="8777861" cy="602326"/>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Table 24"/>
          <p:cNvGraphicFramePr>
            <a:graphicFrameLocks noGrp="1"/>
          </p:cNvGraphicFramePr>
          <p:nvPr>
            <p:extLst>
              <p:ext uri="{D42A27DB-BD31-4B8C-83A1-F6EECF244321}">
                <p14:modId xmlns:p14="http://schemas.microsoft.com/office/powerpoint/2010/main" val="154896544"/>
              </p:ext>
            </p:extLst>
          </p:nvPr>
        </p:nvGraphicFramePr>
        <p:xfrm>
          <a:off x="1583688" y="4671357"/>
          <a:ext cx="3228260" cy="1345385"/>
        </p:xfrm>
        <a:graphic>
          <a:graphicData uri="http://schemas.openxmlformats.org/drawingml/2006/table">
            <a:tbl>
              <a:tblPr firstRow="1" bandRow="1">
                <a:tableStyleId>{5C22544A-7EE6-4342-B048-85BDC9FD1C3A}</a:tableStyleId>
              </a:tblPr>
              <a:tblGrid>
                <a:gridCol w="473712"/>
                <a:gridCol w="2754548"/>
              </a:tblGrid>
              <a:tr h="465872">
                <a:tc>
                  <a:txBody>
                    <a:bodyPr/>
                    <a:lstStyle/>
                    <a:p>
                      <a:endParaRPr lang="en-US" dirty="0"/>
                    </a:p>
                  </a:txBody>
                  <a:tcPr>
                    <a:noFill/>
                  </a:tcPr>
                </a:tc>
                <a:tc>
                  <a:txBody>
                    <a:bodyPr/>
                    <a:lstStyle/>
                    <a:p>
                      <a:r>
                        <a:rPr lang="en-US" b="1" dirty="0" smtClean="0">
                          <a:solidFill>
                            <a:schemeClr val="bg1"/>
                          </a:solidFill>
                        </a:rPr>
                        <a:t>Highway Accident</a:t>
                      </a:r>
                      <a:endParaRPr lang="en-US" b="1" dirty="0">
                        <a:solidFill>
                          <a:schemeClr val="bg1"/>
                        </a:solidFill>
                      </a:endParaRPr>
                    </a:p>
                  </a:txBody>
                  <a:tcPr>
                    <a:noFill/>
                  </a:tcPr>
                </a:tc>
              </a:tr>
              <a:tr h="465872">
                <a:tc>
                  <a:txBody>
                    <a:bodyPr/>
                    <a:lstStyle/>
                    <a:p>
                      <a:endParaRPr lang="en-US" dirty="0"/>
                    </a:p>
                  </a:txBody>
                  <a:tcPr>
                    <a:noFill/>
                  </a:tcPr>
                </a:tc>
                <a:tc>
                  <a:txBody>
                    <a:bodyPr/>
                    <a:lstStyle/>
                    <a:p>
                      <a:r>
                        <a:rPr lang="en-US" b="1" dirty="0" smtClean="0">
                          <a:solidFill>
                            <a:schemeClr val="bg1"/>
                          </a:solidFill>
                        </a:rPr>
                        <a:t>Railroad Accident</a:t>
                      </a:r>
                      <a:endParaRPr lang="en-US" b="1" dirty="0">
                        <a:solidFill>
                          <a:schemeClr val="bg1"/>
                        </a:solidFill>
                      </a:endParaRPr>
                    </a:p>
                  </a:txBody>
                  <a:tcPr>
                    <a:noFill/>
                  </a:tcPr>
                </a:tc>
              </a:tr>
              <a:tr h="413641">
                <a:tc>
                  <a:txBody>
                    <a:bodyPr/>
                    <a:lstStyle/>
                    <a:p>
                      <a:endParaRPr lang="en-US"/>
                    </a:p>
                  </a:txBody>
                  <a:tcPr>
                    <a:noFill/>
                  </a:tcPr>
                </a:tc>
                <a:tc>
                  <a:txBody>
                    <a:bodyPr/>
                    <a:lstStyle/>
                    <a:p>
                      <a:r>
                        <a:rPr lang="en-US" b="1" dirty="0" smtClean="0">
                          <a:solidFill>
                            <a:schemeClr val="bg1"/>
                          </a:solidFill>
                        </a:rPr>
                        <a:t>Rail Transit Accident</a:t>
                      </a:r>
                      <a:endParaRPr lang="en-US" b="1" dirty="0">
                        <a:solidFill>
                          <a:schemeClr val="bg1"/>
                        </a:solidFill>
                      </a:endParaRPr>
                    </a:p>
                  </a:txBody>
                  <a:tcPr>
                    <a:noFill/>
                  </a:tcPr>
                </a:tc>
              </a:tr>
            </a:tbl>
          </a:graphicData>
        </a:graphic>
      </p:graphicFrame>
      <p:sp>
        <p:nvSpPr>
          <p:cNvPr id="2" name="Title 1"/>
          <p:cNvSpPr>
            <a:spLocks noGrp="1"/>
          </p:cNvSpPr>
          <p:nvPr>
            <p:ph type="title"/>
          </p:nvPr>
        </p:nvSpPr>
        <p:spPr>
          <a:xfrm>
            <a:off x="459252" y="552399"/>
            <a:ext cx="7315200" cy="1066800"/>
          </a:xfrm>
        </p:spPr>
        <p:txBody>
          <a:bodyPr>
            <a:normAutofit fontScale="90000"/>
          </a:bodyPr>
          <a:lstStyle/>
          <a:p>
            <a:r>
              <a:rPr lang="en-US" dirty="0" smtClean="0">
                <a:effectLst>
                  <a:outerShdw blurRad="38100" dist="38100" dir="2700000" algn="tl" rotWithShape="0">
                    <a:srgbClr val="000000">
                      <a:alpha val="43137"/>
                    </a:srgbClr>
                  </a:outerShdw>
                </a:effectLst>
              </a:rPr>
              <a:t>OSA: Rail and Highway Accidents</a:t>
            </a:r>
            <a:endParaRPr lang="en-US" dirty="0">
              <a:effectLst>
                <a:outerShdw blurRad="38100" dist="38100" dir="2700000" algn="tl" rotWithShape="0">
                  <a:srgbClr val="000000">
                    <a:alpha val="43137"/>
                  </a:srgbClr>
                </a:outerShdw>
              </a:effectLs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effectLst>
                  <a:outerShdw blurRad="38100" dist="38100" dir="2700000" algn="tl" rotWithShape="0">
                    <a:srgbClr val="000000">
                      <a:alpha val="43137"/>
                    </a:srgbClr>
                  </a:outerShdw>
                </a:effectLst>
              </a:rPr>
              <a:pPr/>
              <a:t>25</a:t>
            </a:fld>
            <a:endParaRPr lang="en-US" dirty="0">
              <a:effectLst>
                <a:outerShdw blurRad="38100" dist="38100" dir="2700000" algn="tl" rotWithShape="0">
                  <a:srgbClr val="000000">
                    <a:alpha val="43137"/>
                  </a:srgbClr>
                </a:outerShdw>
              </a:effectLs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9" b="56600"/>
          <a:stretch/>
        </p:blipFill>
        <p:spPr bwMode="auto">
          <a:xfrm>
            <a:off x="250723" y="2840039"/>
            <a:ext cx="8796440" cy="51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3350567"/>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2000</a:t>
            </a:r>
            <a:endParaRPr lang="en-US" sz="20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1098747" y="3350566"/>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2002</a:t>
            </a:r>
            <a:endParaRPr lang="en-US" sz="20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5867400" y="3352800"/>
            <a:ext cx="914400" cy="400110"/>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2010</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70540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2012</a:t>
            </a:r>
            <a:endParaRPr lang="en-US" sz="2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82732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2014</a:t>
            </a:r>
            <a:endParaRPr lang="en-US" sz="24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2292665"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2004</a:t>
            </a:r>
            <a:endParaRPr lang="en-US" sz="24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3475057"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2006</a:t>
            </a:r>
            <a:endParaRPr lang="en-US" sz="24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465385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2008</a:t>
            </a:r>
            <a:endParaRPr lang="en-US" sz="2400" b="1" dirty="0">
              <a:solidFill>
                <a:schemeClr val="bg1"/>
              </a:solidFill>
              <a:effectLst>
                <a:outerShdw blurRad="38100" dist="38100" dir="2700000" algn="tl">
                  <a:srgbClr val="000000">
                    <a:alpha val="43137"/>
                  </a:srgbClr>
                </a:outerShdw>
              </a:effectLst>
            </a:endParaRPr>
          </a:p>
        </p:txBody>
      </p:sp>
      <p:sp>
        <p:nvSpPr>
          <p:cNvPr id="57" name="Explosion 2 56"/>
          <p:cNvSpPr/>
          <p:nvPr/>
        </p:nvSpPr>
        <p:spPr>
          <a:xfrm rot="18980684">
            <a:off x="1652751" y="5138968"/>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8" name="Explosion 1 57"/>
          <p:cNvSpPr/>
          <p:nvPr/>
        </p:nvSpPr>
        <p:spPr>
          <a:xfrm>
            <a:off x="1670840" y="5638800"/>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8" name="Explosion 1 47"/>
          <p:cNvSpPr/>
          <p:nvPr/>
        </p:nvSpPr>
        <p:spPr>
          <a:xfrm>
            <a:off x="5162209" y="3095302"/>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0" name="Explosion 1 49"/>
          <p:cNvSpPr/>
          <p:nvPr/>
        </p:nvSpPr>
        <p:spPr>
          <a:xfrm>
            <a:off x="580467" y="3144807"/>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6" name="Explosion 2 55"/>
          <p:cNvSpPr/>
          <p:nvPr/>
        </p:nvSpPr>
        <p:spPr>
          <a:xfrm rot="18980684">
            <a:off x="1067029" y="2679823"/>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0" name="Explosion 2 29"/>
          <p:cNvSpPr/>
          <p:nvPr/>
        </p:nvSpPr>
        <p:spPr>
          <a:xfrm rot="18980684">
            <a:off x="6768847" y="2676250"/>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rot="18980684">
            <a:off x="7730193" y="2679824"/>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6" name="Explosion 2 35"/>
          <p:cNvSpPr/>
          <p:nvPr/>
        </p:nvSpPr>
        <p:spPr>
          <a:xfrm rot="18980684">
            <a:off x="8151189" y="2688292"/>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7" name="Straight Connector 6"/>
          <p:cNvCxnSpPr>
            <a:stCxn id="3" idx="1"/>
            <a:endCxn id="3" idx="1"/>
          </p:cNvCxnSpPr>
          <p:nvPr/>
        </p:nvCxnSpPr>
        <p:spPr>
          <a:xfrm>
            <a:off x="269302" y="2358564"/>
            <a:ext cx="0"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7881" y="2350097"/>
            <a:ext cx="8759282" cy="0"/>
          </a:xfrm>
          <a:prstGeom prst="line">
            <a:avLst/>
          </a:prstGeom>
          <a:ln w="25400" cmpd="sng">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37" name="Explosion 1 36"/>
          <p:cNvSpPr/>
          <p:nvPr/>
        </p:nvSpPr>
        <p:spPr>
          <a:xfrm>
            <a:off x="6585353" y="2057401"/>
            <a:ext cx="468695"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8" name="Explosion 1 37"/>
          <p:cNvSpPr/>
          <p:nvPr/>
        </p:nvSpPr>
        <p:spPr>
          <a:xfrm>
            <a:off x="369995" y="2057401"/>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9" name="Explosion 1 38"/>
          <p:cNvSpPr/>
          <p:nvPr/>
        </p:nvSpPr>
        <p:spPr>
          <a:xfrm>
            <a:off x="5850466" y="2057401"/>
            <a:ext cx="474133" cy="50556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0" name="Explosion 1 39"/>
          <p:cNvSpPr/>
          <p:nvPr/>
        </p:nvSpPr>
        <p:spPr>
          <a:xfrm>
            <a:off x="1583878" y="4648200"/>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2" name="TextBox 31"/>
          <p:cNvSpPr txBox="1"/>
          <p:nvPr/>
        </p:nvSpPr>
        <p:spPr>
          <a:xfrm>
            <a:off x="7329758" y="4892953"/>
            <a:ext cx="1672253"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Bronx, NY</a:t>
            </a:r>
            <a:endParaRPr lang="en-US" sz="2400" b="1" dirty="0">
              <a:solidFill>
                <a:schemeClr val="bg1"/>
              </a:solidFill>
              <a:effectLst>
                <a:outerShdw blurRad="38100" dist="38100" dir="2700000" algn="tl">
                  <a:srgbClr val="000000"/>
                </a:outerShdw>
              </a:effectLst>
            </a:endParaRPr>
          </a:p>
        </p:txBody>
      </p:sp>
      <p:cxnSp>
        <p:nvCxnSpPr>
          <p:cNvPr id="34" name="Straight Connector 33"/>
          <p:cNvCxnSpPr>
            <a:stCxn id="36" idx="1"/>
            <a:endCxn id="32" idx="0"/>
          </p:cNvCxnSpPr>
          <p:nvPr/>
        </p:nvCxnSpPr>
        <p:spPr>
          <a:xfrm flipH="1">
            <a:off x="8165885" y="3067386"/>
            <a:ext cx="70039" cy="1825567"/>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52" idx="2"/>
          </p:cNvCxnSpPr>
          <p:nvPr/>
        </p:nvCxnSpPr>
        <p:spPr>
          <a:xfrm flipH="1">
            <a:off x="680295" y="1625138"/>
            <a:ext cx="569260" cy="584662"/>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31" idx="1"/>
            <a:endCxn id="51" idx="0"/>
          </p:cNvCxnSpPr>
          <p:nvPr/>
        </p:nvCxnSpPr>
        <p:spPr>
          <a:xfrm flipH="1">
            <a:off x="7263927" y="3058918"/>
            <a:ext cx="551001" cy="1151566"/>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49" idx="0"/>
          </p:cNvCxnSpPr>
          <p:nvPr/>
        </p:nvCxnSpPr>
        <p:spPr>
          <a:xfrm flipH="1">
            <a:off x="6145005" y="3095302"/>
            <a:ext cx="830706" cy="1727383"/>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47" idx="0"/>
          </p:cNvCxnSpPr>
          <p:nvPr/>
        </p:nvCxnSpPr>
        <p:spPr>
          <a:xfrm flipH="1">
            <a:off x="4825106" y="3321370"/>
            <a:ext cx="481067" cy="637623"/>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56" idx="2"/>
            <a:endCxn id="53" idx="0"/>
          </p:cNvCxnSpPr>
          <p:nvPr/>
        </p:nvCxnSpPr>
        <p:spPr>
          <a:xfrm>
            <a:off x="1391772" y="2988268"/>
            <a:ext cx="221757" cy="1200659"/>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46" idx="0"/>
          </p:cNvCxnSpPr>
          <p:nvPr/>
        </p:nvCxnSpPr>
        <p:spPr>
          <a:xfrm>
            <a:off x="831535" y="3448429"/>
            <a:ext cx="0" cy="331322"/>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294906" y="1214735"/>
            <a:ext cx="1433406"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NYC, NY</a:t>
            </a:r>
            <a:endParaRPr lang="en-US" sz="2400" b="1" dirty="0">
              <a:solidFill>
                <a:schemeClr val="bg1"/>
              </a:solidFill>
              <a:effectLst>
                <a:outerShdw blurRad="38100" dist="38100" dir="2700000" algn="tl">
                  <a:srgbClr val="000000"/>
                </a:outerShdw>
              </a:effectLst>
            </a:endParaRPr>
          </a:p>
        </p:txBody>
      </p:sp>
      <p:sp>
        <p:nvSpPr>
          <p:cNvPr id="46" name="TextBox 45"/>
          <p:cNvSpPr txBox="1"/>
          <p:nvPr/>
        </p:nvSpPr>
        <p:spPr>
          <a:xfrm>
            <a:off x="115634" y="3779751"/>
            <a:ext cx="1431802"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BWI, MD</a:t>
            </a:r>
            <a:endParaRPr lang="en-US" sz="2400" b="1" dirty="0">
              <a:solidFill>
                <a:schemeClr val="bg1"/>
              </a:solidFill>
              <a:effectLst>
                <a:outerShdw blurRad="38100" dist="38100" dir="2700000" algn="tl">
                  <a:srgbClr val="000000"/>
                </a:outerShdw>
              </a:effectLst>
            </a:endParaRPr>
          </a:p>
        </p:txBody>
      </p:sp>
      <p:sp>
        <p:nvSpPr>
          <p:cNvPr id="47" name="TextBox 46"/>
          <p:cNvSpPr txBox="1"/>
          <p:nvPr/>
        </p:nvSpPr>
        <p:spPr>
          <a:xfrm>
            <a:off x="3852724" y="3958993"/>
            <a:ext cx="1944763"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Newton, MA</a:t>
            </a:r>
            <a:endParaRPr lang="en-US" sz="2400" b="1" dirty="0">
              <a:solidFill>
                <a:schemeClr val="bg1"/>
              </a:solidFill>
              <a:effectLst>
                <a:outerShdw blurRad="38100" dist="38100" dir="2700000" algn="tl">
                  <a:srgbClr val="000000"/>
                </a:outerShdw>
              </a:effectLst>
            </a:endParaRPr>
          </a:p>
        </p:txBody>
      </p:sp>
      <p:sp>
        <p:nvSpPr>
          <p:cNvPr id="49" name="TextBox 48"/>
          <p:cNvSpPr txBox="1"/>
          <p:nvPr/>
        </p:nvSpPr>
        <p:spPr>
          <a:xfrm>
            <a:off x="5189454" y="4822685"/>
            <a:ext cx="1911101"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Red Oak, IA</a:t>
            </a:r>
            <a:endParaRPr lang="en-US" sz="2400" b="1" dirty="0">
              <a:solidFill>
                <a:schemeClr val="bg1"/>
              </a:solidFill>
              <a:effectLst>
                <a:outerShdw blurRad="38100" dist="38100" dir="2700000" algn="tl">
                  <a:srgbClr val="000000"/>
                </a:outerShdw>
              </a:effectLst>
            </a:endParaRPr>
          </a:p>
        </p:txBody>
      </p:sp>
      <p:sp>
        <p:nvSpPr>
          <p:cNvPr id="51" name="TextBox 50"/>
          <p:cNvSpPr txBox="1"/>
          <p:nvPr/>
        </p:nvSpPr>
        <p:spPr>
          <a:xfrm>
            <a:off x="6273912" y="4210484"/>
            <a:ext cx="1980029"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Chaffee, MO</a:t>
            </a:r>
            <a:endParaRPr lang="en-US" sz="2400" b="1" dirty="0">
              <a:solidFill>
                <a:schemeClr val="bg1"/>
              </a:solidFill>
              <a:effectLst>
                <a:outerShdw blurRad="38100" dist="38100" dir="2700000" algn="tl">
                  <a:srgbClr val="000000"/>
                </a:outerShdw>
              </a:effectLst>
            </a:endParaRPr>
          </a:p>
        </p:txBody>
      </p:sp>
      <p:sp>
        <p:nvSpPr>
          <p:cNvPr id="52" name="TextBox 51"/>
          <p:cNvSpPr txBox="1"/>
          <p:nvPr/>
        </p:nvSpPr>
        <p:spPr>
          <a:xfrm>
            <a:off x="250723" y="1163473"/>
            <a:ext cx="1997663"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Jackson, TN</a:t>
            </a:r>
            <a:endParaRPr lang="en-US" sz="2400" b="1" dirty="0">
              <a:solidFill>
                <a:schemeClr val="bg1"/>
              </a:solidFill>
              <a:effectLst>
                <a:outerShdw blurRad="38100" dist="38100" dir="2700000" algn="tl">
                  <a:srgbClr val="000000"/>
                </a:outerShdw>
              </a:effectLst>
            </a:endParaRPr>
          </a:p>
        </p:txBody>
      </p:sp>
      <p:sp>
        <p:nvSpPr>
          <p:cNvPr id="53" name="TextBox 52"/>
          <p:cNvSpPr txBox="1"/>
          <p:nvPr/>
        </p:nvSpPr>
        <p:spPr>
          <a:xfrm>
            <a:off x="555386" y="4188927"/>
            <a:ext cx="2116285"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Clarkston, MI</a:t>
            </a:r>
            <a:endParaRPr lang="en-US" sz="2400" b="1" dirty="0">
              <a:solidFill>
                <a:schemeClr val="bg1"/>
              </a:solidFill>
              <a:effectLst>
                <a:outerShdw blurRad="38100" dist="38100" dir="2700000" algn="tl">
                  <a:srgbClr val="000000"/>
                </a:outerShdw>
              </a:effectLst>
            </a:endParaRPr>
          </a:p>
        </p:txBody>
      </p:sp>
      <p:sp>
        <p:nvSpPr>
          <p:cNvPr id="54" name="TextBox 53"/>
          <p:cNvSpPr txBox="1"/>
          <p:nvPr/>
        </p:nvSpPr>
        <p:spPr>
          <a:xfrm>
            <a:off x="4501309" y="1235864"/>
            <a:ext cx="1688283"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Miami, OK</a:t>
            </a:r>
            <a:endParaRPr lang="en-US" sz="2400" b="1" dirty="0">
              <a:solidFill>
                <a:schemeClr val="bg1"/>
              </a:solidFill>
              <a:effectLst>
                <a:outerShdw blurRad="38100" dist="38100" dir="2700000" algn="tl">
                  <a:srgbClr val="000000"/>
                </a:outerShdw>
              </a:effectLst>
            </a:endParaRPr>
          </a:p>
        </p:txBody>
      </p:sp>
      <p:cxnSp>
        <p:nvCxnSpPr>
          <p:cNvPr id="55" name="Straight Connector 54"/>
          <p:cNvCxnSpPr>
            <a:stCxn id="54" idx="2"/>
          </p:cNvCxnSpPr>
          <p:nvPr/>
        </p:nvCxnSpPr>
        <p:spPr>
          <a:xfrm>
            <a:off x="5345451" y="1697529"/>
            <a:ext cx="598149" cy="512271"/>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45" idx="2"/>
          </p:cNvCxnSpPr>
          <p:nvPr/>
        </p:nvCxnSpPr>
        <p:spPr>
          <a:xfrm flipH="1">
            <a:off x="6819700" y="1676400"/>
            <a:ext cx="191909" cy="53340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4014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OSA in Transportation – Risk Management</a:t>
            </a:r>
            <a:endParaRPr lang="en-US" dirty="0"/>
          </a:p>
        </p:txBody>
      </p:sp>
      <p:sp>
        <p:nvSpPr>
          <p:cNvPr id="3" name="Content Placeholder 2"/>
          <p:cNvSpPr>
            <a:spLocks noGrp="1"/>
          </p:cNvSpPr>
          <p:nvPr>
            <p:ph idx="1"/>
          </p:nvPr>
        </p:nvSpPr>
        <p:spPr>
          <a:xfrm>
            <a:off x="762000" y="2057399"/>
            <a:ext cx="7924800" cy="3962401"/>
          </a:xfrm>
        </p:spPr>
        <p:txBody>
          <a:bodyPr/>
          <a:lstStyle/>
          <a:p>
            <a:r>
              <a:rPr lang="en-US" dirty="0" smtClean="0"/>
              <a:t>Higher OSA rate than the general public</a:t>
            </a:r>
          </a:p>
          <a:p>
            <a:pPr lvl="1"/>
            <a:r>
              <a:rPr lang="en-US" sz="2800" dirty="0" smtClean="0"/>
              <a:t>~95% male</a:t>
            </a:r>
          </a:p>
          <a:p>
            <a:pPr lvl="1"/>
            <a:r>
              <a:rPr lang="en-US" sz="2800" dirty="0" smtClean="0"/>
              <a:t>~50% obese</a:t>
            </a:r>
          </a:p>
          <a:p>
            <a:pPr lvl="1"/>
            <a:r>
              <a:rPr lang="en-US" sz="2800" dirty="0" smtClean="0"/>
              <a:t>Older</a:t>
            </a:r>
            <a:endParaRPr lang="en-US" b="1" dirty="0" smtClean="0"/>
          </a:p>
          <a:p>
            <a:r>
              <a:rPr lang="en-US" dirty="0" smtClean="0"/>
              <a:t>Mitigate the risk: screen, evaluate, ensure adequate treatment</a:t>
            </a:r>
            <a:endParaRPr lang="en-US"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26</a:t>
            </a:fld>
            <a:endParaRPr lang="en-US" dirty="0"/>
          </a:p>
        </p:txBody>
      </p:sp>
    </p:spTree>
    <p:extLst>
      <p:ext uri="{BB962C8B-B14F-4D97-AF65-F5344CB8AC3E}">
        <p14:creationId xmlns:p14="http://schemas.microsoft.com/office/powerpoint/2010/main" val="35166736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302" y="2057401"/>
            <a:ext cx="8777861" cy="602326"/>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Table 24"/>
          <p:cNvGraphicFramePr>
            <a:graphicFrameLocks noGrp="1"/>
          </p:cNvGraphicFramePr>
          <p:nvPr>
            <p:extLst>
              <p:ext uri="{D42A27DB-BD31-4B8C-83A1-F6EECF244321}">
                <p14:modId xmlns:p14="http://schemas.microsoft.com/office/powerpoint/2010/main" val="3157857480"/>
              </p:ext>
            </p:extLst>
          </p:nvPr>
        </p:nvGraphicFramePr>
        <p:xfrm>
          <a:off x="1583688" y="4671357"/>
          <a:ext cx="3228260" cy="1345385"/>
        </p:xfrm>
        <a:graphic>
          <a:graphicData uri="http://schemas.openxmlformats.org/drawingml/2006/table">
            <a:tbl>
              <a:tblPr firstRow="1" bandRow="1">
                <a:tableStyleId>{5C22544A-7EE6-4342-B048-85BDC9FD1C3A}</a:tableStyleId>
              </a:tblPr>
              <a:tblGrid>
                <a:gridCol w="473712"/>
                <a:gridCol w="2754548"/>
              </a:tblGrid>
              <a:tr h="465872">
                <a:tc>
                  <a:txBody>
                    <a:bodyPr/>
                    <a:lstStyle/>
                    <a:p>
                      <a:endParaRPr lang="en-US" dirty="0"/>
                    </a:p>
                  </a:txBody>
                  <a:tcPr>
                    <a:noFill/>
                  </a:tcPr>
                </a:tc>
                <a:tc>
                  <a:txBody>
                    <a:bodyPr/>
                    <a:lstStyle/>
                    <a:p>
                      <a:r>
                        <a:rPr lang="en-US" b="1" dirty="0" smtClean="0">
                          <a:solidFill>
                            <a:schemeClr val="bg1"/>
                          </a:solidFill>
                        </a:rPr>
                        <a:t>Highway Accident</a:t>
                      </a:r>
                      <a:endParaRPr lang="en-US" b="1" dirty="0">
                        <a:solidFill>
                          <a:schemeClr val="bg1"/>
                        </a:solidFill>
                      </a:endParaRPr>
                    </a:p>
                  </a:txBody>
                  <a:tcPr>
                    <a:noFill/>
                  </a:tcPr>
                </a:tc>
              </a:tr>
              <a:tr h="465872">
                <a:tc>
                  <a:txBody>
                    <a:bodyPr/>
                    <a:lstStyle/>
                    <a:p>
                      <a:endParaRPr lang="en-US" dirty="0"/>
                    </a:p>
                  </a:txBody>
                  <a:tcPr>
                    <a:noFill/>
                  </a:tcPr>
                </a:tc>
                <a:tc>
                  <a:txBody>
                    <a:bodyPr/>
                    <a:lstStyle/>
                    <a:p>
                      <a:r>
                        <a:rPr lang="en-US" b="1" dirty="0" smtClean="0">
                          <a:solidFill>
                            <a:schemeClr val="bg1"/>
                          </a:solidFill>
                        </a:rPr>
                        <a:t>Railroad Accident</a:t>
                      </a:r>
                      <a:endParaRPr lang="en-US" b="1" dirty="0">
                        <a:solidFill>
                          <a:schemeClr val="bg1"/>
                        </a:solidFill>
                      </a:endParaRPr>
                    </a:p>
                  </a:txBody>
                  <a:tcPr>
                    <a:noFill/>
                  </a:tcPr>
                </a:tc>
              </a:tr>
              <a:tr h="413641">
                <a:tc>
                  <a:txBody>
                    <a:bodyPr/>
                    <a:lstStyle/>
                    <a:p>
                      <a:endParaRPr lang="en-US"/>
                    </a:p>
                  </a:txBody>
                  <a:tcPr>
                    <a:noFill/>
                  </a:tcPr>
                </a:tc>
                <a:tc>
                  <a:txBody>
                    <a:bodyPr/>
                    <a:lstStyle/>
                    <a:p>
                      <a:r>
                        <a:rPr lang="en-US" b="1" dirty="0" smtClean="0">
                          <a:solidFill>
                            <a:schemeClr val="bg1"/>
                          </a:solidFill>
                        </a:rPr>
                        <a:t>Rail Transit Accident</a:t>
                      </a:r>
                      <a:endParaRPr lang="en-US" b="1" dirty="0">
                        <a:solidFill>
                          <a:schemeClr val="bg1"/>
                        </a:solidFill>
                      </a:endParaRPr>
                    </a:p>
                  </a:txBody>
                  <a:tcPr>
                    <a:noFill/>
                  </a:tcPr>
                </a:tc>
              </a:tr>
            </a:tbl>
          </a:graphicData>
        </a:graphic>
      </p:graphicFrame>
      <p:sp>
        <p:nvSpPr>
          <p:cNvPr id="2" name="Title 1"/>
          <p:cNvSpPr>
            <a:spLocks noGrp="1"/>
          </p:cNvSpPr>
          <p:nvPr>
            <p:ph type="title"/>
          </p:nvPr>
        </p:nvSpPr>
        <p:spPr>
          <a:xfrm>
            <a:off x="195124" y="152400"/>
            <a:ext cx="7315200" cy="1066800"/>
          </a:xfrm>
        </p:spPr>
        <p:txBody>
          <a:bodyPr>
            <a:normAutofit fontScale="90000"/>
          </a:bodyPr>
          <a:lstStyle/>
          <a:p>
            <a:r>
              <a:rPr lang="en-US" dirty="0" smtClean="0">
                <a:effectLst>
                  <a:outerShdw blurRad="38100" dist="38100" dir="2700000" algn="tl" rotWithShape="0">
                    <a:srgbClr val="000000">
                      <a:alpha val="43137"/>
                    </a:srgbClr>
                  </a:outerShdw>
                </a:effectLst>
              </a:rPr>
              <a:t>OSA: Rail and Highway Progress</a:t>
            </a:r>
            <a:endParaRPr lang="en-US" dirty="0">
              <a:effectLst>
                <a:outerShdw blurRad="38100" dist="38100" dir="2700000" algn="tl" rotWithShape="0">
                  <a:srgbClr val="000000">
                    <a:alpha val="43137"/>
                  </a:srgbClr>
                </a:outerShdw>
              </a:effectLs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effectLst>
                  <a:outerShdw blurRad="38100" dist="38100" dir="2700000" algn="tl" rotWithShape="0">
                    <a:srgbClr val="000000">
                      <a:alpha val="43137"/>
                    </a:srgbClr>
                  </a:outerShdw>
                </a:effectLst>
              </a:rPr>
              <a:pPr/>
              <a:t>27</a:t>
            </a:fld>
            <a:endParaRPr lang="en-US" dirty="0">
              <a:effectLst>
                <a:outerShdw blurRad="38100" dist="38100" dir="2700000" algn="tl" rotWithShape="0">
                  <a:srgbClr val="000000">
                    <a:alpha val="43137"/>
                  </a:srgbClr>
                </a:outerShdw>
              </a:effectLs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9" b="56600"/>
          <a:stretch/>
        </p:blipFill>
        <p:spPr bwMode="auto">
          <a:xfrm>
            <a:off x="250723" y="2840039"/>
            <a:ext cx="8796440" cy="51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3350567"/>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2000</a:t>
            </a:r>
            <a:endParaRPr lang="en-US" sz="20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1098747" y="3350566"/>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2002</a:t>
            </a:r>
            <a:endParaRPr lang="en-US" sz="20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5867400" y="3352800"/>
            <a:ext cx="914400" cy="400110"/>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2010</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70540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2012</a:t>
            </a:r>
            <a:endParaRPr lang="en-US" sz="2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82732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2014</a:t>
            </a:r>
            <a:endParaRPr lang="en-US" sz="24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2292665"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2004</a:t>
            </a:r>
            <a:endParaRPr lang="en-US" sz="24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3475057"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2006</a:t>
            </a:r>
            <a:endParaRPr lang="en-US" sz="24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465385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2008</a:t>
            </a:r>
            <a:endParaRPr lang="en-US" sz="2400" b="1" dirty="0">
              <a:solidFill>
                <a:schemeClr val="bg1"/>
              </a:solidFill>
              <a:effectLst>
                <a:outerShdw blurRad="38100" dist="38100" dir="2700000" algn="tl">
                  <a:srgbClr val="000000">
                    <a:alpha val="43137"/>
                  </a:srgbClr>
                </a:outerShdw>
              </a:effectLst>
            </a:endParaRPr>
          </a:p>
        </p:txBody>
      </p:sp>
      <p:sp>
        <p:nvSpPr>
          <p:cNvPr id="57" name="Explosion 2 56"/>
          <p:cNvSpPr/>
          <p:nvPr/>
        </p:nvSpPr>
        <p:spPr>
          <a:xfrm rot="18980684">
            <a:off x="1652751" y="5138968"/>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8" name="Explosion 1 57"/>
          <p:cNvSpPr/>
          <p:nvPr/>
        </p:nvSpPr>
        <p:spPr>
          <a:xfrm>
            <a:off x="1670840" y="5638800"/>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8" name="Explosion 1 47"/>
          <p:cNvSpPr/>
          <p:nvPr/>
        </p:nvSpPr>
        <p:spPr>
          <a:xfrm>
            <a:off x="5162209" y="3095302"/>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0" name="Explosion 1 49"/>
          <p:cNvSpPr/>
          <p:nvPr/>
        </p:nvSpPr>
        <p:spPr>
          <a:xfrm>
            <a:off x="580467" y="3144807"/>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6" name="Explosion 2 55"/>
          <p:cNvSpPr/>
          <p:nvPr/>
        </p:nvSpPr>
        <p:spPr>
          <a:xfrm rot="18980684">
            <a:off x="1067029" y="2679823"/>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0" name="Explosion 2 29"/>
          <p:cNvSpPr/>
          <p:nvPr/>
        </p:nvSpPr>
        <p:spPr>
          <a:xfrm rot="18980684">
            <a:off x="6768847" y="2676250"/>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rot="18980684">
            <a:off x="7730193" y="2679824"/>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6" name="Explosion 2 35"/>
          <p:cNvSpPr/>
          <p:nvPr/>
        </p:nvSpPr>
        <p:spPr>
          <a:xfrm rot="18980684">
            <a:off x="8151189" y="2688292"/>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7" name="Straight Connector 6"/>
          <p:cNvCxnSpPr>
            <a:stCxn id="3" idx="1"/>
            <a:endCxn id="3" idx="1"/>
          </p:cNvCxnSpPr>
          <p:nvPr/>
        </p:nvCxnSpPr>
        <p:spPr>
          <a:xfrm>
            <a:off x="269302" y="2358564"/>
            <a:ext cx="0"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7881" y="2350097"/>
            <a:ext cx="8759282" cy="0"/>
          </a:xfrm>
          <a:prstGeom prst="line">
            <a:avLst/>
          </a:prstGeom>
          <a:ln w="25400" cmpd="sng">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37" name="Explosion 1 36"/>
          <p:cNvSpPr/>
          <p:nvPr/>
        </p:nvSpPr>
        <p:spPr>
          <a:xfrm>
            <a:off x="6585353" y="2057401"/>
            <a:ext cx="468695"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8" name="Explosion 1 37"/>
          <p:cNvSpPr/>
          <p:nvPr/>
        </p:nvSpPr>
        <p:spPr>
          <a:xfrm>
            <a:off x="369995" y="2057401"/>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9" name="Explosion 1 38"/>
          <p:cNvSpPr/>
          <p:nvPr/>
        </p:nvSpPr>
        <p:spPr>
          <a:xfrm>
            <a:off x="5850466" y="2057401"/>
            <a:ext cx="474133" cy="50556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0" name="Explosion 1 39"/>
          <p:cNvSpPr/>
          <p:nvPr/>
        </p:nvSpPr>
        <p:spPr>
          <a:xfrm>
            <a:off x="1583878" y="4648200"/>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3" name="TextBox 32"/>
          <p:cNvSpPr txBox="1"/>
          <p:nvPr/>
        </p:nvSpPr>
        <p:spPr>
          <a:xfrm>
            <a:off x="3939569" y="3750676"/>
            <a:ext cx="2939250" cy="1015663"/>
          </a:xfrm>
          <a:prstGeom prst="rect">
            <a:avLst/>
          </a:prstGeom>
          <a:solidFill>
            <a:schemeClr val="accent1">
              <a:alpha val="59000"/>
            </a:schemeClr>
          </a:solidFill>
          <a:ln w="25400">
            <a:solidFill>
              <a:schemeClr val="bg2"/>
            </a:solidFill>
          </a:ln>
        </p:spPr>
        <p:txBody>
          <a:bodyPr wrap="square" rtlCol="0">
            <a:spAutoFit/>
          </a:bodyPr>
          <a:lstStyle/>
          <a:p>
            <a:pPr algn="ctr"/>
            <a:r>
              <a:rPr lang="en-US" sz="2000" b="1" dirty="0" smtClean="0">
                <a:solidFill>
                  <a:srgbClr val="FFFF00"/>
                </a:solidFill>
                <a:effectLst>
                  <a:outerShdw blurRad="38100" dist="38100" dir="2700000" algn="tl">
                    <a:srgbClr val="000000">
                      <a:alpha val="43137"/>
                    </a:srgbClr>
                  </a:outerShdw>
                </a:effectLst>
              </a:rPr>
              <a:t>Medical Standards Working Group</a:t>
            </a:r>
          </a:p>
          <a:p>
            <a:pPr algn="ctr"/>
            <a:r>
              <a:rPr lang="en-US" sz="2000" b="1" dirty="0" smtClean="0">
                <a:solidFill>
                  <a:srgbClr val="FFFF00"/>
                </a:solidFill>
                <a:effectLst>
                  <a:outerShdw blurRad="38100" dist="38100" dir="2700000" algn="tl">
                    <a:srgbClr val="000000">
                      <a:alpha val="43137"/>
                    </a:srgbClr>
                  </a:outerShdw>
                </a:effectLst>
              </a:rPr>
              <a:t>2006-2011</a:t>
            </a:r>
            <a:endParaRPr lang="en-US" sz="2000" b="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6975710" y="990600"/>
            <a:ext cx="2129073" cy="923330"/>
          </a:xfrm>
          <a:prstGeom prst="rect">
            <a:avLst/>
          </a:prstGeom>
          <a:solidFill>
            <a:srgbClr val="00CC66"/>
          </a:solidFill>
          <a:ln w="25400">
            <a:solidFill>
              <a:schemeClr val="bg1"/>
            </a:solidFill>
          </a:ln>
        </p:spPr>
        <p:txBody>
          <a:bodyPr wrap="square" rtlCol="0">
            <a:spAutoFit/>
          </a:bodyPr>
          <a:lstStyle/>
          <a:p>
            <a:r>
              <a:rPr lang="en-US" dirty="0"/>
              <a:t>National Registry </a:t>
            </a:r>
          </a:p>
          <a:p>
            <a:r>
              <a:rPr lang="en-US" dirty="0"/>
              <a:t>Certified Medical Examiners</a:t>
            </a:r>
          </a:p>
        </p:txBody>
      </p:sp>
      <p:sp>
        <p:nvSpPr>
          <p:cNvPr id="35" name="TextBox 34"/>
          <p:cNvSpPr txBox="1"/>
          <p:nvPr/>
        </p:nvSpPr>
        <p:spPr>
          <a:xfrm>
            <a:off x="4464156" y="990600"/>
            <a:ext cx="2129073" cy="923330"/>
          </a:xfrm>
          <a:prstGeom prst="rect">
            <a:avLst/>
          </a:prstGeom>
          <a:solidFill>
            <a:srgbClr val="00CC66"/>
          </a:solidFill>
          <a:ln w="25400">
            <a:solidFill>
              <a:schemeClr val="bg1"/>
            </a:solidFill>
          </a:ln>
        </p:spPr>
        <p:txBody>
          <a:bodyPr wrap="square" rtlCol="0">
            <a:spAutoFit/>
          </a:bodyPr>
          <a:lstStyle/>
          <a:p>
            <a:r>
              <a:rPr lang="en-US" dirty="0" smtClean="0"/>
              <a:t>Addition of OSA Screening to medical history</a:t>
            </a:r>
            <a:endParaRPr lang="en-US" dirty="0"/>
          </a:p>
        </p:txBody>
      </p:sp>
    </p:spTree>
    <p:extLst>
      <p:ext uri="{BB962C8B-B14F-4D97-AF65-F5344CB8AC3E}">
        <p14:creationId xmlns:p14="http://schemas.microsoft.com/office/powerpoint/2010/main" val="40137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3"/>
                                        </p:tgtEl>
                                      </p:cBhvr>
                                    </p:animEffect>
                                    <p:set>
                                      <p:cBhvr>
                                        <p:cTn id="1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315200" cy="1066800"/>
          </a:xfrm>
        </p:spPr>
        <p:txBody>
          <a:bodyPr/>
          <a:lstStyle/>
          <a:p>
            <a:r>
              <a:rPr lang="en-US" dirty="0" smtClean="0"/>
              <a:t>Lay of the Land in 2016</a:t>
            </a:r>
            <a:endParaRPr lang="en-US" dirty="0"/>
          </a:p>
        </p:txBody>
      </p:sp>
      <p:sp>
        <p:nvSpPr>
          <p:cNvPr id="3" name="Content Placeholder 2"/>
          <p:cNvSpPr>
            <a:spLocks noGrp="1"/>
          </p:cNvSpPr>
          <p:nvPr>
            <p:ph sz="half" idx="1"/>
          </p:nvPr>
        </p:nvSpPr>
        <p:spPr>
          <a:xfrm>
            <a:off x="609600" y="1447800"/>
            <a:ext cx="3962400" cy="4191000"/>
          </a:xfrm>
        </p:spPr>
        <p:txBody>
          <a:bodyPr/>
          <a:lstStyle/>
          <a:p>
            <a:r>
              <a:rPr lang="en-US" b="1" dirty="0" smtClean="0"/>
              <a:t>FMCSA: CDL Holders</a:t>
            </a:r>
          </a:p>
          <a:p>
            <a:pPr lvl="1"/>
            <a:r>
              <a:rPr lang="en-US" sz="2200" dirty="0" smtClean="0"/>
              <a:t>List of disqualifying medical conditions</a:t>
            </a:r>
          </a:p>
          <a:p>
            <a:pPr lvl="1"/>
            <a:r>
              <a:rPr lang="en-US" sz="2200" dirty="0" smtClean="0"/>
              <a:t>Standardized medical certification</a:t>
            </a:r>
          </a:p>
          <a:p>
            <a:pPr lvl="2"/>
            <a:r>
              <a:rPr lang="en-US" b="1" dirty="0" smtClean="0">
                <a:solidFill>
                  <a:srgbClr val="FFFF00"/>
                </a:solidFill>
              </a:rPr>
              <a:t>Revised history form, </a:t>
            </a:r>
            <a:r>
              <a:rPr lang="en-US" dirty="0" smtClean="0"/>
              <a:t>medication review, vital signs, physical examination</a:t>
            </a:r>
          </a:p>
          <a:p>
            <a:pPr lvl="2"/>
            <a:r>
              <a:rPr lang="en-US" b="1" dirty="0" smtClean="0">
                <a:solidFill>
                  <a:srgbClr val="FFFF00"/>
                </a:solidFill>
              </a:rPr>
              <a:t>Certified Medical Examiners </a:t>
            </a:r>
          </a:p>
          <a:p>
            <a:pPr lvl="1"/>
            <a:endParaRPr lang="en-US" dirty="0"/>
          </a:p>
        </p:txBody>
      </p:sp>
      <p:sp>
        <p:nvSpPr>
          <p:cNvPr id="4" name="Content Placeholder 3"/>
          <p:cNvSpPr>
            <a:spLocks noGrp="1"/>
          </p:cNvSpPr>
          <p:nvPr>
            <p:ph sz="half" idx="2"/>
          </p:nvPr>
        </p:nvSpPr>
        <p:spPr>
          <a:xfrm>
            <a:off x="5029200" y="1828801"/>
            <a:ext cx="3733800" cy="4191000"/>
          </a:xfrm>
        </p:spPr>
        <p:txBody>
          <a:bodyPr/>
          <a:lstStyle/>
          <a:p>
            <a:r>
              <a:rPr lang="en-US" b="1" dirty="0" smtClean="0"/>
              <a:t>FRA: Safety Sensitive Employees</a:t>
            </a:r>
          </a:p>
          <a:p>
            <a:pPr lvl="1"/>
            <a:r>
              <a:rPr lang="en-US" dirty="0"/>
              <a:t>Vision and hearing testing </a:t>
            </a:r>
            <a:endParaRPr lang="en-US" dirty="0" smtClean="0"/>
          </a:p>
          <a:p>
            <a:pPr lvl="1"/>
            <a:r>
              <a:rPr lang="en-US" dirty="0" smtClean="0"/>
              <a:t>Vision standards</a:t>
            </a:r>
          </a:p>
          <a:p>
            <a:pPr lvl="1"/>
            <a:r>
              <a:rPr lang="en-US" dirty="0" smtClean="0"/>
              <a:t>Hearing standards</a:t>
            </a:r>
          </a:p>
        </p:txBody>
      </p:sp>
      <p:sp>
        <p:nvSpPr>
          <p:cNvPr id="5" name="Slide Number Placeholder 4"/>
          <p:cNvSpPr>
            <a:spLocks noGrp="1"/>
          </p:cNvSpPr>
          <p:nvPr>
            <p:ph type="sldNum" sz="quarter" idx="4"/>
          </p:nvPr>
        </p:nvSpPr>
        <p:spPr/>
        <p:txBody>
          <a:bodyPr/>
          <a:lstStyle/>
          <a:p>
            <a:fld id="{C6C6B0C3-FC97-4666-B210-7D3D244D68FC}" type="slidenum">
              <a:rPr lang="en-US" smtClean="0"/>
              <a:pPr/>
              <a:t>28</a:t>
            </a:fld>
            <a:endParaRPr lang="en-US" dirty="0"/>
          </a:p>
        </p:txBody>
      </p:sp>
      <p:cxnSp>
        <p:nvCxnSpPr>
          <p:cNvPr id="6" name="Straight Connector 5"/>
          <p:cNvCxnSpPr/>
          <p:nvPr/>
        </p:nvCxnSpPr>
        <p:spPr>
          <a:xfrm>
            <a:off x="4800600" y="1524000"/>
            <a:ext cx="0" cy="4267200"/>
          </a:xfrm>
          <a:prstGeom prst="line">
            <a:avLst/>
          </a:prstGeom>
          <a:ln w="7302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5852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763000" cy="1066800"/>
          </a:xfrm>
        </p:spPr>
        <p:txBody>
          <a:bodyPr/>
          <a:lstStyle/>
          <a:p>
            <a:r>
              <a:rPr lang="en-US" dirty="0" smtClean="0"/>
              <a:t>FMCSA: Medical Certification 2016</a:t>
            </a:r>
            <a:endParaRPr lang="en-US" dirty="0"/>
          </a:p>
        </p:txBody>
      </p:sp>
      <p:sp>
        <p:nvSpPr>
          <p:cNvPr id="6" name="Content Placeholder 5"/>
          <p:cNvSpPr>
            <a:spLocks noGrp="1"/>
          </p:cNvSpPr>
          <p:nvPr>
            <p:ph idx="1"/>
          </p:nvPr>
        </p:nvSpPr>
        <p:spPr/>
        <p:txBody>
          <a:bodyPr/>
          <a:lstStyle/>
          <a:p>
            <a:r>
              <a:rPr lang="en-US" dirty="0" smtClean="0"/>
              <a:t>Anyone licensed to perform a physical exam in any state/territory</a:t>
            </a:r>
          </a:p>
          <a:p>
            <a:pPr lvl="1"/>
            <a:r>
              <a:rPr lang="en-US" dirty="0" smtClean="0"/>
              <a:t>Chiropractors</a:t>
            </a:r>
          </a:p>
          <a:p>
            <a:pPr lvl="1"/>
            <a:r>
              <a:rPr lang="en-US" dirty="0" smtClean="0"/>
              <a:t>Physical Therapists</a:t>
            </a:r>
          </a:p>
          <a:p>
            <a:r>
              <a:rPr lang="en-US" dirty="0" smtClean="0"/>
              <a:t>Pass 10 hour course, online test</a:t>
            </a:r>
            <a:endParaRPr lang="en-US" dirty="0"/>
          </a:p>
        </p:txBody>
      </p:sp>
      <p:sp>
        <p:nvSpPr>
          <p:cNvPr id="5" name="Slide Number Placeholder 4"/>
          <p:cNvSpPr>
            <a:spLocks noGrp="1"/>
          </p:cNvSpPr>
          <p:nvPr>
            <p:ph type="sldNum" sz="quarter" idx="4"/>
          </p:nvPr>
        </p:nvSpPr>
        <p:spPr/>
        <p:txBody>
          <a:bodyPr/>
          <a:lstStyle/>
          <a:p>
            <a:fld id="{C6C6B0C3-FC97-4666-B210-7D3D244D68FC}" type="slidenum">
              <a:rPr lang="en-US" smtClean="0"/>
              <a:pPr/>
              <a:t>29</a:t>
            </a:fld>
            <a:endParaRPr lang="en-US" dirty="0"/>
          </a:p>
        </p:txBody>
      </p:sp>
    </p:spTree>
    <p:extLst>
      <p:ext uri="{BB962C8B-B14F-4D97-AF65-F5344CB8AC3E}">
        <p14:creationId xmlns:p14="http://schemas.microsoft.com/office/powerpoint/2010/main" val="116560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315200" cy="1371600"/>
          </a:xfrm>
        </p:spPr>
        <p:txBody>
          <a:bodyPr/>
          <a:lstStyle/>
          <a:p>
            <a:r>
              <a:rPr lang="en-US" dirty="0" smtClean="0"/>
              <a:t>Risk Factors for </a:t>
            </a:r>
            <a:br>
              <a:rPr lang="en-US" dirty="0" smtClean="0"/>
            </a:br>
            <a:r>
              <a:rPr lang="en-US" dirty="0" smtClean="0"/>
              <a:t>Obstructive Sleep Apnea</a:t>
            </a:r>
            <a:endParaRPr lang="en-US" dirty="0"/>
          </a:p>
        </p:txBody>
      </p:sp>
      <p:sp>
        <p:nvSpPr>
          <p:cNvPr id="3" name="Content Placeholder 2"/>
          <p:cNvSpPr>
            <a:spLocks noGrp="1"/>
          </p:cNvSpPr>
          <p:nvPr>
            <p:ph sz="half" idx="1"/>
          </p:nvPr>
        </p:nvSpPr>
        <p:spPr>
          <a:xfrm>
            <a:off x="914400" y="1981200"/>
            <a:ext cx="3581400" cy="3810001"/>
          </a:xfrm>
        </p:spPr>
        <p:txBody>
          <a:bodyPr>
            <a:normAutofit/>
          </a:bodyPr>
          <a:lstStyle/>
          <a:p>
            <a:pPr>
              <a:lnSpc>
                <a:spcPct val="110000"/>
              </a:lnSpc>
              <a:spcBef>
                <a:spcPts val="1200"/>
              </a:spcBef>
            </a:pPr>
            <a:r>
              <a:rPr lang="en-US" sz="3700" dirty="0" smtClean="0"/>
              <a:t>Male</a:t>
            </a:r>
          </a:p>
          <a:p>
            <a:pPr>
              <a:lnSpc>
                <a:spcPct val="110000"/>
              </a:lnSpc>
              <a:spcBef>
                <a:spcPts val="1200"/>
              </a:spcBef>
            </a:pPr>
            <a:r>
              <a:rPr lang="en-US" sz="3700" dirty="0" smtClean="0"/>
              <a:t>Obesity </a:t>
            </a:r>
          </a:p>
          <a:p>
            <a:pPr>
              <a:lnSpc>
                <a:spcPct val="110000"/>
              </a:lnSpc>
              <a:spcBef>
                <a:spcPts val="1200"/>
              </a:spcBef>
            </a:pPr>
            <a:r>
              <a:rPr lang="en-US" sz="3700" dirty="0" smtClean="0"/>
              <a:t>Snoring </a:t>
            </a:r>
            <a:endParaRPr lang="en-US" sz="3700" dirty="0"/>
          </a:p>
          <a:p>
            <a:pPr>
              <a:lnSpc>
                <a:spcPct val="110000"/>
              </a:lnSpc>
              <a:spcBef>
                <a:spcPts val="1200"/>
              </a:spcBef>
            </a:pPr>
            <a:r>
              <a:rPr lang="en-US" sz="3700" dirty="0"/>
              <a:t>Daytime </a:t>
            </a:r>
            <a:r>
              <a:rPr lang="en-US" sz="3700" dirty="0" smtClean="0"/>
              <a:t>sleepiness</a:t>
            </a:r>
            <a:endParaRPr lang="en-US" sz="3700" dirty="0"/>
          </a:p>
        </p:txBody>
      </p:sp>
      <p:sp>
        <p:nvSpPr>
          <p:cNvPr id="5" name="Content Placeholder 4"/>
          <p:cNvSpPr>
            <a:spLocks noGrp="1"/>
          </p:cNvSpPr>
          <p:nvPr>
            <p:ph sz="half" idx="2"/>
          </p:nvPr>
        </p:nvSpPr>
        <p:spPr>
          <a:xfrm>
            <a:off x="4114800" y="1981200"/>
            <a:ext cx="4953000" cy="4038600"/>
          </a:xfrm>
        </p:spPr>
        <p:txBody>
          <a:bodyPr>
            <a:noAutofit/>
          </a:bodyPr>
          <a:lstStyle/>
          <a:p>
            <a:pPr>
              <a:lnSpc>
                <a:spcPct val="100000"/>
              </a:lnSpc>
              <a:spcBef>
                <a:spcPts val="1200"/>
              </a:spcBef>
            </a:pPr>
            <a:r>
              <a:rPr lang="en-US" sz="3400" dirty="0"/>
              <a:t>High blood pressure </a:t>
            </a:r>
          </a:p>
          <a:p>
            <a:pPr>
              <a:lnSpc>
                <a:spcPct val="100000"/>
              </a:lnSpc>
              <a:spcBef>
                <a:spcPts val="1200"/>
              </a:spcBef>
            </a:pPr>
            <a:r>
              <a:rPr lang="en-US" sz="3400" dirty="0"/>
              <a:t>Age </a:t>
            </a:r>
          </a:p>
          <a:p>
            <a:pPr>
              <a:lnSpc>
                <a:spcPct val="100000"/>
              </a:lnSpc>
              <a:spcBef>
                <a:spcPts val="1200"/>
              </a:spcBef>
            </a:pPr>
            <a:r>
              <a:rPr lang="en-US" sz="3400" dirty="0" smtClean="0"/>
              <a:t>Large </a:t>
            </a:r>
            <a:r>
              <a:rPr lang="en-US" sz="3400" dirty="0"/>
              <a:t>neck circumference </a:t>
            </a:r>
          </a:p>
          <a:p>
            <a:pPr>
              <a:lnSpc>
                <a:spcPct val="100000"/>
              </a:lnSpc>
              <a:spcBef>
                <a:spcPts val="1200"/>
              </a:spcBef>
            </a:pPr>
            <a:r>
              <a:rPr lang="en-US" sz="3400" dirty="0"/>
              <a:t>Large hip </a:t>
            </a:r>
            <a:r>
              <a:rPr lang="en-US" sz="3400" dirty="0" smtClean="0"/>
              <a:t>circumference</a:t>
            </a:r>
            <a:endParaRPr lang="en-US" sz="3400" dirty="0"/>
          </a:p>
        </p:txBody>
      </p:sp>
      <p:sp>
        <p:nvSpPr>
          <p:cNvPr id="4" name="Slide Number Placeholder 3"/>
          <p:cNvSpPr>
            <a:spLocks noGrp="1"/>
          </p:cNvSpPr>
          <p:nvPr>
            <p:ph type="sldNum" sz="quarter" idx="4"/>
          </p:nvPr>
        </p:nvSpPr>
        <p:spPr/>
        <p:txBody>
          <a:bodyPr/>
          <a:lstStyle/>
          <a:p>
            <a:fld id="{C6C6B0C3-FC97-4666-B210-7D3D244D68FC}" type="slidenum">
              <a:rPr lang="en-US" smtClean="0"/>
              <a:pPr/>
              <a:t>3</a:t>
            </a:fld>
            <a:endParaRPr lang="en-US" dirty="0"/>
          </a:p>
        </p:txBody>
      </p:sp>
    </p:spTree>
    <p:extLst>
      <p:ext uri="{BB962C8B-B14F-4D97-AF65-F5344CB8AC3E}">
        <p14:creationId xmlns:p14="http://schemas.microsoft.com/office/powerpoint/2010/main" val="30210234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066800"/>
          </a:xfrm>
        </p:spPr>
        <p:txBody>
          <a:bodyPr/>
          <a:lstStyle/>
          <a:p>
            <a:r>
              <a:rPr lang="en-US" dirty="0" smtClean="0"/>
              <a:t>Safety Recommendation </a:t>
            </a:r>
            <a:r>
              <a:rPr lang="en-US" dirty="0" smtClean="0">
                <a:effectLst/>
              </a:rPr>
              <a:t>H-09-15</a:t>
            </a:r>
            <a:endParaRPr lang="en-US" dirty="0"/>
          </a:p>
        </p:txBody>
      </p:sp>
      <p:sp>
        <p:nvSpPr>
          <p:cNvPr id="3" name="Content Placeholder 2"/>
          <p:cNvSpPr>
            <a:spLocks noGrp="1"/>
          </p:cNvSpPr>
          <p:nvPr>
            <p:ph idx="1"/>
          </p:nvPr>
        </p:nvSpPr>
        <p:spPr>
          <a:xfrm>
            <a:off x="533400" y="1828801"/>
            <a:ext cx="8229600" cy="4191000"/>
          </a:xfrm>
        </p:spPr>
        <p:txBody>
          <a:bodyPr>
            <a:noAutofit/>
          </a:bodyPr>
          <a:lstStyle/>
          <a:p>
            <a:pPr marL="0" indent="0">
              <a:buNone/>
            </a:pPr>
            <a:r>
              <a:rPr lang="en-US" sz="2800" dirty="0">
                <a:effectLst/>
              </a:rPr>
              <a:t>Implement a program to identify commercial drivers at high risk for obstructive sleep apnea and require that those drivers provide evidence through the medical certification process of having been appropriately evaluated and, if treatment is needed, effectively treated for that disorder before being granted unrestricted medical certification. </a:t>
            </a:r>
          </a:p>
        </p:txBody>
      </p:sp>
      <p:sp>
        <p:nvSpPr>
          <p:cNvPr id="4" name="Slide Number Placeholder 3"/>
          <p:cNvSpPr>
            <a:spLocks noGrp="1"/>
          </p:cNvSpPr>
          <p:nvPr>
            <p:ph type="sldNum" sz="quarter" idx="4"/>
          </p:nvPr>
        </p:nvSpPr>
        <p:spPr/>
        <p:txBody>
          <a:bodyPr/>
          <a:lstStyle/>
          <a:p>
            <a:fld id="{C6C6B0C3-FC97-4666-B210-7D3D244D68FC}" type="slidenum">
              <a:rPr lang="en-US" smtClean="0"/>
              <a:pPr/>
              <a:t>30</a:t>
            </a:fld>
            <a:endParaRPr lang="en-US" dirty="0"/>
          </a:p>
        </p:txBody>
      </p:sp>
      <p:sp>
        <p:nvSpPr>
          <p:cNvPr id="5" name="TextBox 4"/>
          <p:cNvSpPr txBox="1"/>
          <p:nvPr/>
        </p:nvSpPr>
        <p:spPr>
          <a:xfrm>
            <a:off x="3733800" y="5467290"/>
            <a:ext cx="2207912" cy="400110"/>
          </a:xfrm>
          <a:prstGeom prst="rect">
            <a:avLst/>
          </a:prstGeom>
          <a:noFill/>
        </p:spPr>
        <p:txBody>
          <a:bodyPr wrap="none" rtlCol="0">
            <a:spAutoFit/>
          </a:bodyPr>
          <a:lstStyle/>
          <a:p>
            <a:r>
              <a:rPr lang="en-US" sz="2000" i="1" dirty="0" smtClean="0">
                <a:solidFill>
                  <a:schemeClr val="bg1"/>
                </a:solidFill>
              </a:rPr>
              <a:t>Open, Acceptable</a:t>
            </a:r>
            <a:endParaRPr lang="en-US" sz="2000" i="1" dirty="0">
              <a:solidFill>
                <a:schemeClr val="bg1"/>
              </a:solidFill>
            </a:endParaRPr>
          </a:p>
        </p:txBody>
      </p:sp>
    </p:spTree>
    <p:extLst>
      <p:ext uri="{BB962C8B-B14F-4D97-AF65-F5344CB8AC3E}">
        <p14:creationId xmlns:p14="http://schemas.microsoft.com/office/powerpoint/2010/main" val="92527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828801"/>
            <a:ext cx="7848600" cy="4191000"/>
          </a:xfrm>
        </p:spPr>
        <p:txBody>
          <a:bodyPr>
            <a:noAutofit/>
          </a:bodyPr>
          <a:lstStyle/>
          <a:p>
            <a:pPr marL="0" indent="0">
              <a:buNone/>
            </a:pPr>
            <a:r>
              <a:rPr lang="en-US" sz="2800" dirty="0">
                <a:effectLst/>
              </a:rPr>
              <a:t>Develop and disseminate guidance for commercial drivers, employers, and physicians regarding the identification and treatment of individuals at high risk of obstructive sleep apnea (OSA), emphasizing that drivers who have OSA that is effectively treated are routinely approved for continued medical certification. </a:t>
            </a:r>
          </a:p>
        </p:txBody>
      </p:sp>
      <p:sp>
        <p:nvSpPr>
          <p:cNvPr id="4" name="Slide Number Placeholder 3"/>
          <p:cNvSpPr>
            <a:spLocks noGrp="1"/>
          </p:cNvSpPr>
          <p:nvPr>
            <p:ph type="sldNum" sz="quarter" idx="4"/>
          </p:nvPr>
        </p:nvSpPr>
        <p:spPr/>
        <p:txBody>
          <a:bodyPr/>
          <a:lstStyle/>
          <a:p>
            <a:fld id="{C6C6B0C3-FC97-4666-B210-7D3D244D68FC}" type="slidenum">
              <a:rPr lang="en-US" smtClean="0"/>
              <a:pPr/>
              <a:t>31</a:t>
            </a:fld>
            <a:endParaRPr lang="en-US" dirty="0"/>
          </a:p>
        </p:txBody>
      </p:sp>
      <p:sp>
        <p:nvSpPr>
          <p:cNvPr id="5" name="Title 1"/>
          <p:cNvSpPr>
            <a:spLocks noGrp="1"/>
          </p:cNvSpPr>
          <p:nvPr>
            <p:ph type="title"/>
          </p:nvPr>
        </p:nvSpPr>
        <p:spPr>
          <a:xfrm>
            <a:off x="533400" y="609600"/>
            <a:ext cx="8001000" cy="1066800"/>
          </a:xfrm>
        </p:spPr>
        <p:txBody>
          <a:bodyPr/>
          <a:lstStyle/>
          <a:p>
            <a:r>
              <a:rPr lang="en-US" dirty="0" smtClean="0"/>
              <a:t>Safety Recommendation </a:t>
            </a:r>
            <a:r>
              <a:rPr lang="en-US" dirty="0" smtClean="0">
                <a:effectLst/>
              </a:rPr>
              <a:t>H-09-16</a:t>
            </a:r>
            <a:endParaRPr lang="en-US" dirty="0"/>
          </a:p>
        </p:txBody>
      </p:sp>
      <p:sp>
        <p:nvSpPr>
          <p:cNvPr id="6" name="TextBox 5"/>
          <p:cNvSpPr txBox="1"/>
          <p:nvPr/>
        </p:nvSpPr>
        <p:spPr>
          <a:xfrm>
            <a:off x="3429000" y="5467290"/>
            <a:ext cx="2286000" cy="400110"/>
          </a:xfrm>
          <a:prstGeom prst="rect">
            <a:avLst/>
          </a:prstGeom>
          <a:noFill/>
        </p:spPr>
        <p:txBody>
          <a:bodyPr wrap="square" rtlCol="0">
            <a:spAutoFit/>
          </a:bodyPr>
          <a:lstStyle/>
          <a:p>
            <a:r>
              <a:rPr lang="en-US" sz="2000" i="1" dirty="0" smtClean="0">
                <a:solidFill>
                  <a:schemeClr val="bg1"/>
                </a:solidFill>
              </a:rPr>
              <a:t>Open, Acceptable</a:t>
            </a:r>
            <a:endParaRPr lang="en-US" sz="2000" i="1" dirty="0">
              <a:solidFill>
                <a:schemeClr val="bg1"/>
              </a:solidFill>
            </a:endParaRPr>
          </a:p>
        </p:txBody>
      </p:sp>
    </p:spTree>
    <p:extLst>
      <p:ext uri="{BB962C8B-B14F-4D97-AF65-F5344CB8AC3E}">
        <p14:creationId xmlns:p14="http://schemas.microsoft.com/office/powerpoint/2010/main" val="76685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066800"/>
          </a:xfrm>
        </p:spPr>
        <p:txBody>
          <a:bodyPr/>
          <a:lstStyle/>
          <a:p>
            <a:r>
              <a:rPr lang="en-US" dirty="0"/>
              <a:t>Safety Recommendation </a:t>
            </a:r>
            <a:r>
              <a:rPr lang="en-US" dirty="0" smtClean="0"/>
              <a:t>R-12-16</a:t>
            </a:r>
            <a:endParaRPr lang="en-US" dirty="0"/>
          </a:p>
        </p:txBody>
      </p:sp>
      <p:sp>
        <p:nvSpPr>
          <p:cNvPr id="3" name="Content Placeholder 2"/>
          <p:cNvSpPr>
            <a:spLocks noGrp="1"/>
          </p:cNvSpPr>
          <p:nvPr>
            <p:ph idx="1"/>
          </p:nvPr>
        </p:nvSpPr>
        <p:spPr/>
        <p:txBody>
          <a:bodyPr/>
          <a:lstStyle/>
          <a:p>
            <a:pPr marL="0" indent="0">
              <a:buNone/>
            </a:pPr>
            <a:r>
              <a:rPr lang="en-US" dirty="0"/>
              <a:t>Require railroads to medically screen employees in safety-sensitive positions for sleep apnea and other sleep disorders.</a:t>
            </a:r>
          </a:p>
        </p:txBody>
      </p:sp>
      <p:sp>
        <p:nvSpPr>
          <p:cNvPr id="4" name="Slide Number Placeholder 3"/>
          <p:cNvSpPr>
            <a:spLocks noGrp="1"/>
          </p:cNvSpPr>
          <p:nvPr>
            <p:ph type="sldNum" sz="quarter" idx="4"/>
          </p:nvPr>
        </p:nvSpPr>
        <p:spPr/>
        <p:txBody>
          <a:bodyPr/>
          <a:lstStyle/>
          <a:p>
            <a:fld id="{C6C6B0C3-FC97-4666-B210-7D3D244D68FC}" type="slidenum">
              <a:rPr lang="en-US" smtClean="0"/>
              <a:pPr/>
              <a:t>32</a:t>
            </a:fld>
            <a:endParaRPr lang="en-US" dirty="0"/>
          </a:p>
        </p:txBody>
      </p:sp>
      <p:sp>
        <p:nvSpPr>
          <p:cNvPr id="5" name="TextBox 4"/>
          <p:cNvSpPr txBox="1"/>
          <p:nvPr/>
        </p:nvSpPr>
        <p:spPr>
          <a:xfrm>
            <a:off x="3269356" y="5467290"/>
            <a:ext cx="2521844" cy="400110"/>
          </a:xfrm>
          <a:prstGeom prst="rect">
            <a:avLst/>
          </a:prstGeom>
          <a:noFill/>
        </p:spPr>
        <p:txBody>
          <a:bodyPr wrap="none" rtlCol="0">
            <a:spAutoFit/>
          </a:bodyPr>
          <a:lstStyle/>
          <a:p>
            <a:r>
              <a:rPr lang="en-US" sz="2000" i="1" dirty="0" smtClean="0">
                <a:solidFill>
                  <a:schemeClr val="bg1"/>
                </a:solidFill>
              </a:rPr>
              <a:t>Open, Unacceptable</a:t>
            </a:r>
            <a:endParaRPr lang="en-US" sz="2000" i="1" dirty="0">
              <a:solidFill>
                <a:schemeClr val="bg1"/>
              </a:solidFill>
            </a:endParaRPr>
          </a:p>
        </p:txBody>
      </p:sp>
    </p:spTree>
    <p:extLst>
      <p:ext uri="{BB962C8B-B14F-4D97-AF65-F5344CB8AC3E}">
        <p14:creationId xmlns:p14="http://schemas.microsoft.com/office/powerpoint/2010/main" val="159228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153400" cy="1066800"/>
          </a:xfrm>
        </p:spPr>
        <p:txBody>
          <a:bodyPr/>
          <a:lstStyle/>
          <a:p>
            <a:r>
              <a:rPr lang="en-US" dirty="0"/>
              <a:t>Safety Recommendation R-13-21</a:t>
            </a:r>
          </a:p>
        </p:txBody>
      </p:sp>
      <p:sp>
        <p:nvSpPr>
          <p:cNvPr id="3" name="Content Placeholder 2"/>
          <p:cNvSpPr>
            <a:spLocks noGrp="1"/>
          </p:cNvSpPr>
          <p:nvPr>
            <p:ph idx="1"/>
          </p:nvPr>
        </p:nvSpPr>
        <p:spPr>
          <a:xfrm>
            <a:off x="533400" y="1524000"/>
            <a:ext cx="8077200" cy="4191000"/>
          </a:xfrm>
        </p:spPr>
        <p:txBody>
          <a:bodyPr/>
          <a:lstStyle/>
          <a:p>
            <a:pPr marL="0" indent="0">
              <a:buNone/>
            </a:pPr>
            <a:r>
              <a:rPr lang="en-US" sz="2800" dirty="0" smtClean="0">
                <a:effectLst/>
              </a:rPr>
              <a:t>Develop </a:t>
            </a:r>
            <a:r>
              <a:rPr lang="en-US" sz="2800" dirty="0">
                <a:effectLst/>
              </a:rPr>
              <a:t>medical certification </a:t>
            </a:r>
            <a:r>
              <a:rPr lang="en-US" sz="2800" dirty="0" smtClean="0">
                <a:effectLst/>
              </a:rPr>
              <a:t>regulations: </a:t>
            </a:r>
          </a:p>
          <a:p>
            <a:pPr marL="457200" lvl="1" indent="0">
              <a:buNone/>
            </a:pPr>
            <a:r>
              <a:rPr lang="en-US" sz="2400" dirty="0" smtClean="0">
                <a:effectLst/>
              </a:rPr>
              <a:t>(</a:t>
            </a:r>
            <a:r>
              <a:rPr lang="en-US" sz="2400" dirty="0">
                <a:effectLst/>
              </a:rPr>
              <a:t>1) a complete medical history that includes specific screening for sleep disorders, a review of current medications, and a thorough physical </a:t>
            </a:r>
            <a:r>
              <a:rPr lang="en-US" sz="2400" dirty="0" smtClean="0">
                <a:effectLst/>
              </a:rPr>
              <a:t>examination </a:t>
            </a:r>
          </a:p>
          <a:p>
            <a:pPr marL="457200" lvl="1" indent="0">
              <a:buNone/>
            </a:pPr>
            <a:r>
              <a:rPr lang="en-US" sz="2400" dirty="0" smtClean="0">
                <a:effectLst/>
              </a:rPr>
              <a:t>(</a:t>
            </a:r>
            <a:r>
              <a:rPr lang="en-US" sz="2400" dirty="0">
                <a:effectLst/>
              </a:rPr>
              <a:t>2) standardization of testing protocols </a:t>
            </a:r>
            <a:r>
              <a:rPr lang="en-US" sz="2400" dirty="0" smtClean="0">
                <a:effectLst/>
              </a:rPr>
              <a:t> </a:t>
            </a:r>
          </a:p>
          <a:p>
            <a:pPr marL="457200" lvl="1" indent="0">
              <a:buNone/>
            </a:pPr>
            <a:r>
              <a:rPr lang="en-US" sz="2400" dirty="0" smtClean="0">
                <a:effectLst/>
              </a:rPr>
              <a:t>(</a:t>
            </a:r>
            <a:r>
              <a:rPr lang="en-US" sz="2400" dirty="0">
                <a:effectLst/>
              </a:rPr>
              <a:t>3) centralized oversight of certification decisions for employees who fail initial </a:t>
            </a:r>
            <a:r>
              <a:rPr lang="en-US" sz="2400" dirty="0" smtClean="0">
                <a:effectLst/>
              </a:rPr>
              <a:t>testing</a:t>
            </a:r>
          </a:p>
          <a:p>
            <a:pPr marL="457200" lvl="1" indent="0">
              <a:buNone/>
            </a:pPr>
            <a:r>
              <a:rPr lang="en-US" sz="2400" dirty="0" smtClean="0">
                <a:effectLst/>
              </a:rPr>
              <a:t>consider </a:t>
            </a:r>
            <a:r>
              <a:rPr lang="en-US" sz="2400" dirty="0">
                <a:effectLst/>
              </a:rPr>
              <a:t>requiring that medical examinations be performed by those with specific training and certification in evaluating medication use and health issues related to occupational safety on railroads.</a:t>
            </a:r>
          </a:p>
        </p:txBody>
      </p:sp>
      <p:sp>
        <p:nvSpPr>
          <p:cNvPr id="4" name="Slide Number Placeholder 3"/>
          <p:cNvSpPr>
            <a:spLocks noGrp="1"/>
          </p:cNvSpPr>
          <p:nvPr>
            <p:ph type="sldNum" sz="quarter" idx="4"/>
          </p:nvPr>
        </p:nvSpPr>
        <p:spPr/>
        <p:txBody>
          <a:bodyPr/>
          <a:lstStyle/>
          <a:p>
            <a:fld id="{C6C6B0C3-FC97-4666-B210-7D3D244D68FC}" type="slidenum">
              <a:rPr lang="en-US" smtClean="0"/>
              <a:pPr/>
              <a:t>33</a:t>
            </a:fld>
            <a:endParaRPr lang="en-US" dirty="0"/>
          </a:p>
        </p:txBody>
      </p:sp>
      <p:sp>
        <p:nvSpPr>
          <p:cNvPr id="5" name="TextBox 4"/>
          <p:cNvSpPr txBox="1"/>
          <p:nvPr/>
        </p:nvSpPr>
        <p:spPr>
          <a:xfrm>
            <a:off x="3200400" y="6248400"/>
            <a:ext cx="2521844" cy="400110"/>
          </a:xfrm>
          <a:prstGeom prst="rect">
            <a:avLst/>
          </a:prstGeom>
          <a:noFill/>
        </p:spPr>
        <p:txBody>
          <a:bodyPr wrap="none" rtlCol="0">
            <a:spAutoFit/>
          </a:bodyPr>
          <a:lstStyle/>
          <a:p>
            <a:r>
              <a:rPr lang="en-US" sz="2000" i="1" dirty="0" smtClean="0">
                <a:solidFill>
                  <a:schemeClr val="bg1"/>
                </a:solidFill>
              </a:rPr>
              <a:t>Open, Unacceptable</a:t>
            </a:r>
            <a:endParaRPr lang="en-US" sz="2000" i="1" dirty="0">
              <a:solidFill>
                <a:schemeClr val="bg1"/>
              </a:solidFill>
            </a:endParaRPr>
          </a:p>
        </p:txBody>
      </p:sp>
    </p:spTree>
    <p:extLst>
      <p:ext uri="{BB962C8B-B14F-4D97-AF65-F5344CB8AC3E}">
        <p14:creationId xmlns:p14="http://schemas.microsoft.com/office/powerpoint/2010/main" val="268655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8800"/>
            <a:ext cx="7315200" cy="1066800"/>
          </a:xfrm>
        </p:spPr>
        <p:txBody>
          <a:bodyPr/>
          <a:lstStyle/>
          <a:p>
            <a:pPr algn="ctr"/>
            <a:r>
              <a:rPr lang="en-US" dirty="0" smtClean="0">
                <a:solidFill>
                  <a:srgbClr val="FFC000"/>
                </a:solidFill>
              </a:rPr>
              <a:t>Rulemaking and specific standards are needed to address the hazard OSA presents in the railroad and highway environments. </a:t>
            </a:r>
            <a:endParaRPr lang="en-US" dirty="0">
              <a:solidFill>
                <a:srgbClr val="FFC000"/>
              </a:solidFill>
            </a:endParaRPr>
          </a:p>
        </p:txBody>
      </p:sp>
      <p:sp>
        <p:nvSpPr>
          <p:cNvPr id="4" name="Slide Number Placeholder 3"/>
          <p:cNvSpPr>
            <a:spLocks noGrp="1"/>
          </p:cNvSpPr>
          <p:nvPr>
            <p:ph type="sldNum" sz="quarter" idx="4"/>
          </p:nvPr>
        </p:nvSpPr>
        <p:spPr/>
        <p:txBody>
          <a:bodyPr/>
          <a:lstStyle/>
          <a:p>
            <a:fld id="{C6C6B0C3-FC97-4666-B210-7D3D244D68FC}" type="slidenum">
              <a:rPr lang="en-US" smtClean="0"/>
              <a:pPr/>
              <a:t>34</a:t>
            </a:fld>
            <a:endParaRPr lang="en-US" dirty="0"/>
          </a:p>
        </p:txBody>
      </p:sp>
    </p:spTree>
    <p:extLst>
      <p:ext uri="{BB962C8B-B14F-4D97-AF65-F5344CB8AC3E}">
        <p14:creationId xmlns:p14="http://schemas.microsoft.com/office/powerpoint/2010/main" val="13179405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0690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315200" cy="1371600"/>
          </a:xfrm>
        </p:spPr>
        <p:txBody>
          <a:bodyPr/>
          <a:lstStyle/>
          <a:p>
            <a:r>
              <a:rPr lang="en-US" dirty="0" smtClean="0"/>
              <a:t>Risk Factors for </a:t>
            </a:r>
            <a:br>
              <a:rPr lang="en-US" dirty="0" smtClean="0"/>
            </a:br>
            <a:r>
              <a:rPr lang="en-US" dirty="0" smtClean="0"/>
              <a:t>Obstructive Sleep Apnea</a:t>
            </a:r>
            <a:endParaRPr lang="en-US" dirty="0"/>
          </a:p>
        </p:txBody>
      </p:sp>
      <p:sp>
        <p:nvSpPr>
          <p:cNvPr id="3" name="Content Placeholder 2"/>
          <p:cNvSpPr>
            <a:spLocks noGrp="1"/>
          </p:cNvSpPr>
          <p:nvPr>
            <p:ph sz="half" idx="1"/>
          </p:nvPr>
        </p:nvSpPr>
        <p:spPr>
          <a:xfrm>
            <a:off x="914400" y="1905000"/>
            <a:ext cx="3581400" cy="3810001"/>
          </a:xfrm>
        </p:spPr>
        <p:txBody>
          <a:bodyPr>
            <a:noAutofit/>
          </a:bodyPr>
          <a:lstStyle/>
          <a:p>
            <a:pPr>
              <a:lnSpc>
                <a:spcPct val="110000"/>
              </a:lnSpc>
              <a:spcBef>
                <a:spcPts val="1200"/>
              </a:spcBef>
            </a:pPr>
            <a:r>
              <a:rPr lang="en-US" sz="4400" b="1" dirty="0" smtClean="0"/>
              <a:t>Male</a:t>
            </a:r>
          </a:p>
          <a:p>
            <a:pPr>
              <a:lnSpc>
                <a:spcPct val="110000"/>
              </a:lnSpc>
              <a:spcBef>
                <a:spcPts val="1200"/>
              </a:spcBef>
            </a:pPr>
            <a:r>
              <a:rPr lang="en-US" sz="4400" b="1" dirty="0" smtClean="0"/>
              <a:t>Obesity </a:t>
            </a:r>
          </a:p>
          <a:p>
            <a:pPr>
              <a:lnSpc>
                <a:spcPct val="110000"/>
              </a:lnSpc>
              <a:spcBef>
                <a:spcPts val="1200"/>
              </a:spcBef>
            </a:pPr>
            <a:r>
              <a:rPr lang="en-US" sz="4400" b="1" dirty="0" smtClean="0"/>
              <a:t>Snoring </a:t>
            </a:r>
            <a:endParaRPr lang="en-US" sz="4400" b="1" dirty="0"/>
          </a:p>
          <a:p>
            <a:pPr>
              <a:lnSpc>
                <a:spcPct val="110000"/>
              </a:lnSpc>
              <a:spcBef>
                <a:spcPts val="1200"/>
              </a:spcBef>
            </a:pPr>
            <a:r>
              <a:rPr lang="en-US" sz="4400" b="1" dirty="0"/>
              <a:t>Daytime </a:t>
            </a:r>
            <a:r>
              <a:rPr lang="en-US" sz="4400" b="1" dirty="0" smtClean="0"/>
              <a:t>sleepiness</a:t>
            </a:r>
            <a:endParaRPr lang="en-US" sz="4400" b="1" dirty="0"/>
          </a:p>
        </p:txBody>
      </p:sp>
      <p:sp>
        <p:nvSpPr>
          <p:cNvPr id="5" name="Content Placeholder 4"/>
          <p:cNvSpPr>
            <a:spLocks noGrp="1"/>
          </p:cNvSpPr>
          <p:nvPr>
            <p:ph sz="half" idx="2"/>
          </p:nvPr>
        </p:nvSpPr>
        <p:spPr>
          <a:xfrm>
            <a:off x="4114800" y="1981200"/>
            <a:ext cx="4953000" cy="4038600"/>
          </a:xfrm>
        </p:spPr>
        <p:txBody>
          <a:bodyPr>
            <a:noAutofit/>
          </a:bodyPr>
          <a:lstStyle/>
          <a:p>
            <a:pPr>
              <a:lnSpc>
                <a:spcPct val="100000"/>
              </a:lnSpc>
              <a:spcBef>
                <a:spcPts val="1200"/>
              </a:spcBef>
            </a:pPr>
            <a:r>
              <a:rPr lang="en-US" sz="3200" dirty="0"/>
              <a:t>High blood pressure </a:t>
            </a:r>
          </a:p>
          <a:p>
            <a:pPr>
              <a:lnSpc>
                <a:spcPct val="100000"/>
              </a:lnSpc>
              <a:spcBef>
                <a:spcPts val="1200"/>
              </a:spcBef>
            </a:pPr>
            <a:r>
              <a:rPr lang="en-US" sz="3200" dirty="0"/>
              <a:t>Age </a:t>
            </a:r>
          </a:p>
          <a:p>
            <a:pPr>
              <a:lnSpc>
                <a:spcPct val="100000"/>
              </a:lnSpc>
              <a:spcBef>
                <a:spcPts val="1200"/>
              </a:spcBef>
            </a:pPr>
            <a:r>
              <a:rPr lang="en-US" sz="3200" dirty="0" smtClean="0">
                <a:solidFill>
                  <a:schemeClr val="bg1">
                    <a:lumMod val="75000"/>
                  </a:schemeClr>
                </a:solidFill>
              </a:rPr>
              <a:t>Large </a:t>
            </a:r>
            <a:r>
              <a:rPr lang="en-US" sz="3200" dirty="0">
                <a:solidFill>
                  <a:schemeClr val="bg1">
                    <a:lumMod val="75000"/>
                  </a:schemeClr>
                </a:solidFill>
              </a:rPr>
              <a:t>neck circumference </a:t>
            </a:r>
          </a:p>
          <a:p>
            <a:pPr>
              <a:lnSpc>
                <a:spcPct val="100000"/>
              </a:lnSpc>
              <a:spcBef>
                <a:spcPts val="1200"/>
              </a:spcBef>
            </a:pPr>
            <a:r>
              <a:rPr lang="en-US" sz="3200" dirty="0">
                <a:solidFill>
                  <a:schemeClr val="bg1">
                    <a:lumMod val="75000"/>
                  </a:schemeClr>
                </a:solidFill>
              </a:rPr>
              <a:t>Large hip </a:t>
            </a:r>
            <a:r>
              <a:rPr lang="en-US" sz="3200" dirty="0" smtClean="0">
                <a:solidFill>
                  <a:schemeClr val="bg1">
                    <a:lumMod val="75000"/>
                  </a:schemeClr>
                </a:solidFill>
              </a:rPr>
              <a:t>circumference</a:t>
            </a:r>
            <a:endParaRPr lang="en-US" sz="3200" dirty="0">
              <a:solidFill>
                <a:schemeClr val="bg1">
                  <a:lumMod val="75000"/>
                </a:schemeClr>
              </a:solidFill>
            </a:endParaRPr>
          </a:p>
        </p:txBody>
      </p:sp>
      <p:sp>
        <p:nvSpPr>
          <p:cNvPr id="4" name="Slide Number Placeholder 3"/>
          <p:cNvSpPr>
            <a:spLocks noGrp="1"/>
          </p:cNvSpPr>
          <p:nvPr>
            <p:ph type="sldNum" sz="quarter" idx="4"/>
          </p:nvPr>
        </p:nvSpPr>
        <p:spPr/>
        <p:txBody>
          <a:bodyPr/>
          <a:lstStyle/>
          <a:p>
            <a:fld id="{C6C6B0C3-FC97-4666-B210-7D3D244D68FC}" type="slidenum">
              <a:rPr lang="en-US" smtClean="0"/>
              <a:pPr/>
              <a:t>4</a:t>
            </a:fld>
            <a:endParaRPr lang="en-US" dirty="0"/>
          </a:p>
        </p:txBody>
      </p:sp>
    </p:spTree>
    <p:extLst>
      <p:ext uri="{BB962C8B-B14F-4D97-AF65-F5344CB8AC3E}">
        <p14:creationId xmlns:p14="http://schemas.microsoft.com/office/powerpoint/2010/main" val="20631458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315200" cy="1066800"/>
          </a:xfrm>
        </p:spPr>
        <p:txBody>
          <a:bodyPr/>
          <a:lstStyle/>
          <a:p>
            <a:r>
              <a:rPr lang="en-US" dirty="0" smtClean="0"/>
              <a:t>Lay of the Land in 2000</a:t>
            </a:r>
            <a:endParaRPr lang="en-US" dirty="0"/>
          </a:p>
        </p:txBody>
      </p:sp>
      <p:sp>
        <p:nvSpPr>
          <p:cNvPr id="3" name="Content Placeholder 2"/>
          <p:cNvSpPr>
            <a:spLocks noGrp="1"/>
          </p:cNvSpPr>
          <p:nvPr>
            <p:ph sz="half" idx="1"/>
          </p:nvPr>
        </p:nvSpPr>
        <p:spPr>
          <a:xfrm>
            <a:off x="914400" y="1600200"/>
            <a:ext cx="3581400" cy="4191000"/>
          </a:xfrm>
        </p:spPr>
        <p:txBody>
          <a:bodyPr/>
          <a:lstStyle/>
          <a:p>
            <a:r>
              <a:rPr lang="en-US" b="1" dirty="0" smtClean="0">
                <a:solidFill>
                  <a:srgbClr val="FFC000"/>
                </a:solidFill>
              </a:rPr>
              <a:t>FMCSA</a:t>
            </a:r>
            <a:r>
              <a:rPr lang="en-US" b="1" dirty="0" smtClean="0"/>
              <a:t>: CDL Holders</a:t>
            </a:r>
          </a:p>
          <a:p>
            <a:pPr lvl="1"/>
            <a:r>
              <a:rPr lang="en-US" dirty="0" smtClean="0"/>
              <a:t>Disqualifying medical conditions</a:t>
            </a:r>
          </a:p>
          <a:p>
            <a:pPr lvl="1"/>
            <a:r>
              <a:rPr lang="en-US" dirty="0" smtClean="0"/>
              <a:t>Medical certification</a:t>
            </a:r>
          </a:p>
          <a:p>
            <a:pPr lvl="2"/>
            <a:r>
              <a:rPr lang="en-US" dirty="0" smtClean="0"/>
              <a:t>History, medication review, vital signs, physical examination</a:t>
            </a:r>
          </a:p>
          <a:p>
            <a:pPr lvl="1"/>
            <a:endParaRPr lang="en-US" dirty="0"/>
          </a:p>
        </p:txBody>
      </p:sp>
      <p:sp>
        <p:nvSpPr>
          <p:cNvPr id="4" name="Content Placeholder 3"/>
          <p:cNvSpPr>
            <a:spLocks noGrp="1"/>
          </p:cNvSpPr>
          <p:nvPr>
            <p:ph sz="half" idx="2"/>
          </p:nvPr>
        </p:nvSpPr>
        <p:spPr>
          <a:xfrm>
            <a:off x="4800600" y="1828801"/>
            <a:ext cx="3657600" cy="4191000"/>
          </a:xfrm>
        </p:spPr>
        <p:txBody>
          <a:bodyPr/>
          <a:lstStyle/>
          <a:p>
            <a:r>
              <a:rPr lang="en-US" b="1" dirty="0" smtClean="0">
                <a:solidFill>
                  <a:srgbClr val="FFC000"/>
                </a:solidFill>
              </a:rPr>
              <a:t>FRA</a:t>
            </a:r>
            <a:r>
              <a:rPr lang="en-US" b="1" dirty="0" smtClean="0"/>
              <a:t>: Safety Sensitive Employees</a:t>
            </a:r>
          </a:p>
          <a:p>
            <a:pPr lvl="1"/>
            <a:r>
              <a:rPr lang="en-US" dirty="0"/>
              <a:t>Vision and hearing testing </a:t>
            </a:r>
            <a:endParaRPr lang="en-US" dirty="0" smtClean="0"/>
          </a:p>
          <a:p>
            <a:pPr lvl="1"/>
            <a:r>
              <a:rPr lang="en-US" dirty="0" smtClean="0"/>
              <a:t>Vision standards</a:t>
            </a:r>
          </a:p>
          <a:p>
            <a:pPr lvl="1"/>
            <a:r>
              <a:rPr lang="en-US" dirty="0" smtClean="0"/>
              <a:t>Hearing standards</a:t>
            </a:r>
          </a:p>
        </p:txBody>
      </p:sp>
      <p:sp>
        <p:nvSpPr>
          <p:cNvPr id="5" name="Slide Number Placeholder 4"/>
          <p:cNvSpPr>
            <a:spLocks noGrp="1"/>
          </p:cNvSpPr>
          <p:nvPr>
            <p:ph type="sldNum" sz="quarter" idx="4"/>
          </p:nvPr>
        </p:nvSpPr>
        <p:spPr/>
        <p:txBody>
          <a:bodyPr/>
          <a:lstStyle/>
          <a:p>
            <a:fld id="{C6C6B0C3-FC97-4666-B210-7D3D244D68FC}" type="slidenum">
              <a:rPr lang="en-US" smtClean="0"/>
              <a:pPr/>
              <a:t>5</a:t>
            </a:fld>
            <a:endParaRPr lang="en-US" dirty="0"/>
          </a:p>
        </p:txBody>
      </p:sp>
      <p:cxnSp>
        <p:nvCxnSpPr>
          <p:cNvPr id="7" name="Straight Connector 6"/>
          <p:cNvCxnSpPr/>
          <p:nvPr/>
        </p:nvCxnSpPr>
        <p:spPr>
          <a:xfrm>
            <a:off x="4495800" y="1524000"/>
            <a:ext cx="0" cy="4267200"/>
          </a:xfrm>
          <a:prstGeom prst="line">
            <a:avLst/>
          </a:prstGeom>
          <a:ln w="7302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7911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302" y="2057401"/>
            <a:ext cx="8777861" cy="602326"/>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Table 24"/>
          <p:cNvGraphicFramePr>
            <a:graphicFrameLocks noGrp="1"/>
          </p:cNvGraphicFramePr>
          <p:nvPr>
            <p:extLst>
              <p:ext uri="{D42A27DB-BD31-4B8C-83A1-F6EECF244321}">
                <p14:modId xmlns:p14="http://schemas.microsoft.com/office/powerpoint/2010/main" val="4079301395"/>
              </p:ext>
            </p:extLst>
          </p:nvPr>
        </p:nvGraphicFramePr>
        <p:xfrm>
          <a:off x="2639140" y="4114800"/>
          <a:ext cx="3228260" cy="1345385"/>
        </p:xfrm>
        <a:graphic>
          <a:graphicData uri="http://schemas.openxmlformats.org/drawingml/2006/table">
            <a:tbl>
              <a:tblPr firstRow="1" bandRow="1">
                <a:tableStyleId>{5C22544A-7EE6-4342-B048-85BDC9FD1C3A}</a:tableStyleId>
              </a:tblPr>
              <a:tblGrid>
                <a:gridCol w="473712"/>
                <a:gridCol w="2754548"/>
              </a:tblGrid>
              <a:tr h="465872">
                <a:tc>
                  <a:txBody>
                    <a:bodyPr/>
                    <a:lstStyle/>
                    <a:p>
                      <a:endParaRPr lang="en-US" dirty="0"/>
                    </a:p>
                  </a:txBody>
                  <a:tcPr>
                    <a:noFill/>
                  </a:tcPr>
                </a:tc>
                <a:tc>
                  <a:txBody>
                    <a:bodyPr/>
                    <a:lstStyle/>
                    <a:p>
                      <a:r>
                        <a:rPr lang="en-US" b="1" dirty="0" smtClean="0">
                          <a:solidFill>
                            <a:schemeClr val="bg1"/>
                          </a:solidFill>
                        </a:rPr>
                        <a:t>Highway Accident</a:t>
                      </a:r>
                      <a:endParaRPr lang="en-US" b="1" dirty="0">
                        <a:solidFill>
                          <a:schemeClr val="bg1"/>
                        </a:solidFill>
                      </a:endParaRPr>
                    </a:p>
                  </a:txBody>
                  <a:tcPr>
                    <a:noFill/>
                  </a:tcPr>
                </a:tc>
              </a:tr>
              <a:tr h="465872">
                <a:tc>
                  <a:txBody>
                    <a:bodyPr/>
                    <a:lstStyle/>
                    <a:p>
                      <a:endParaRPr lang="en-US" dirty="0"/>
                    </a:p>
                  </a:txBody>
                  <a:tcPr>
                    <a:noFill/>
                  </a:tcPr>
                </a:tc>
                <a:tc>
                  <a:txBody>
                    <a:bodyPr/>
                    <a:lstStyle/>
                    <a:p>
                      <a:r>
                        <a:rPr lang="en-US" b="1" dirty="0" smtClean="0">
                          <a:solidFill>
                            <a:schemeClr val="bg1"/>
                          </a:solidFill>
                        </a:rPr>
                        <a:t>Railroad Accident</a:t>
                      </a:r>
                      <a:endParaRPr lang="en-US" b="1" dirty="0">
                        <a:solidFill>
                          <a:schemeClr val="bg1"/>
                        </a:solidFill>
                      </a:endParaRPr>
                    </a:p>
                  </a:txBody>
                  <a:tcPr>
                    <a:noFill/>
                  </a:tcPr>
                </a:tc>
              </a:tr>
              <a:tr h="413641">
                <a:tc>
                  <a:txBody>
                    <a:bodyPr/>
                    <a:lstStyle/>
                    <a:p>
                      <a:endParaRPr lang="en-US"/>
                    </a:p>
                  </a:txBody>
                  <a:tcPr>
                    <a:noFill/>
                  </a:tcPr>
                </a:tc>
                <a:tc>
                  <a:txBody>
                    <a:bodyPr/>
                    <a:lstStyle/>
                    <a:p>
                      <a:r>
                        <a:rPr lang="en-US" b="1" dirty="0" smtClean="0">
                          <a:solidFill>
                            <a:schemeClr val="bg1"/>
                          </a:solidFill>
                        </a:rPr>
                        <a:t>Rail Transit Accident</a:t>
                      </a:r>
                      <a:endParaRPr lang="en-US" b="1" dirty="0">
                        <a:solidFill>
                          <a:schemeClr val="bg1"/>
                        </a:solidFill>
                      </a:endParaRPr>
                    </a:p>
                  </a:txBody>
                  <a:tcPr>
                    <a:noFill/>
                  </a:tcPr>
                </a:tc>
              </a:tr>
            </a:tbl>
          </a:graphicData>
        </a:graphic>
      </p:graphicFrame>
      <p:sp>
        <p:nvSpPr>
          <p:cNvPr id="2" name="Title 1"/>
          <p:cNvSpPr>
            <a:spLocks noGrp="1"/>
          </p:cNvSpPr>
          <p:nvPr>
            <p:ph type="title"/>
          </p:nvPr>
        </p:nvSpPr>
        <p:spPr>
          <a:xfrm>
            <a:off x="459252" y="552399"/>
            <a:ext cx="7315200" cy="1066800"/>
          </a:xfrm>
        </p:spPr>
        <p:txBody>
          <a:bodyPr>
            <a:normAutofit fontScale="90000"/>
          </a:bodyPr>
          <a:lstStyle/>
          <a:p>
            <a:r>
              <a:rPr lang="en-US" dirty="0" smtClean="0">
                <a:effectLst>
                  <a:outerShdw blurRad="38100" dist="38100" dir="2700000" algn="tl" rotWithShape="0">
                    <a:srgbClr val="000000">
                      <a:alpha val="43137"/>
                    </a:srgbClr>
                  </a:outerShdw>
                </a:effectLst>
              </a:rPr>
              <a:t>OSA: Rail and Highway Accidents</a:t>
            </a:r>
            <a:endParaRPr lang="en-US" dirty="0">
              <a:effectLst>
                <a:outerShdw blurRad="38100" dist="38100" dir="2700000" algn="tl" rotWithShape="0">
                  <a:srgbClr val="000000">
                    <a:alpha val="43137"/>
                  </a:srgbClr>
                </a:outerShdw>
              </a:effectLs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effectLst>
                  <a:outerShdw blurRad="38100" dist="38100" dir="2700000" algn="tl" rotWithShape="0">
                    <a:srgbClr val="000000">
                      <a:alpha val="43137"/>
                    </a:srgbClr>
                  </a:outerShdw>
                </a:effectLst>
              </a:rPr>
              <a:pPr/>
              <a:t>6</a:t>
            </a:fld>
            <a:endParaRPr lang="en-US" dirty="0">
              <a:effectLst>
                <a:outerShdw blurRad="38100" dist="38100" dir="2700000" algn="tl" rotWithShape="0">
                  <a:srgbClr val="000000">
                    <a:alpha val="43137"/>
                  </a:srgbClr>
                </a:outerShdw>
              </a:effectLs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9" b="56600"/>
          <a:stretch/>
        </p:blipFill>
        <p:spPr bwMode="auto">
          <a:xfrm>
            <a:off x="250723" y="2840039"/>
            <a:ext cx="8796440" cy="51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3350567"/>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2000</a:t>
            </a:r>
            <a:endParaRPr lang="en-US" sz="20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1098747" y="3350566"/>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2002</a:t>
            </a:r>
            <a:endParaRPr lang="en-US" sz="20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5867400" y="3352800"/>
            <a:ext cx="914400" cy="400110"/>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2010</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70540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2012</a:t>
            </a:r>
            <a:endParaRPr lang="en-US" sz="2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82732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2014</a:t>
            </a:r>
            <a:endParaRPr lang="en-US" sz="24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2292665"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2004</a:t>
            </a:r>
            <a:endParaRPr lang="en-US" sz="24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3475057"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2006</a:t>
            </a:r>
            <a:endParaRPr lang="en-US" sz="24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465385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2008</a:t>
            </a:r>
            <a:endParaRPr lang="en-US" sz="2400" b="1" dirty="0">
              <a:solidFill>
                <a:schemeClr val="bg1"/>
              </a:solidFill>
              <a:effectLst>
                <a:outerShdw blurRad="38100" dist="38100" dir="2700000" algn="tl">
                  <a:srgbClr val="000000">
                    <a:alpha val="43137"/>
                  </a:srgbClr>
                </a:outerShdw>
              </a:effectLst>
            </a:endParaRPr>
          </a:p>
        </p:txBody>
      </p:sp>
      <p:sp>
        <p:nvSpPr>
          <p:cNvPr id="57" name="Explosion 2 56"/>
          <p:cNvSpPr/>
          <p:nvPr/>
        </p:nvSpPr>
        <p:spPr>
          <a:xfrm rot="18980684">
            <a:off x="2682720" y="4599473"/>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8" name="Explosion 1 57"/>
          <p:cNvSpPr/>
          <p:nvPr/>
        </p:nvSpPr>
        <p:spPr>
          <a:xfrm>
            <a:off x="2706798" y="5099784"/>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8" name="Explosion 1 47"/>
          <p:cNvSpPr/>
          <p:nvPr/>
        </p:nvSpPr>
        <p:spPr>
          <a:xfrm>
            <a:off x="5162209" y="3095302"/>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0" name="Explosion 1 49"/>
          <p:cNvSpPr/>
          <p:nvPr/>
        </p:nvSpPr>
        <p:spPr>
          <a:xfrm>
            <a:off x="580467" y="3144807"/>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6" name="Explosion 2 55"/>
          <p:cNvSpPr/>
          <p:nvPr/>
        </p:nvSpPr>
        <p:spPr>
          <a:xfrm rot="18980684">
            <a:off x="1067029" y="2679823"/>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0" name="Explosion 2 29"/>
          <p:cNvSpPr/>
          <p:nvPr/>
        </p:nvSpPr>
        <p:spPr>
          <a:xfrm rot="18980684">
            <a:off x="6850040" y="2676248"/>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6" name="Explosion 2 35"/>
          <p:cNvSpPr/>
          <p:nvPr/>
        </p:nvSpPr>
        <p:spPr>
          <a:xfrm rot="18980684">
            <a:off x="8182475" y="2728364"/>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7" name="Straight Connector 6"/>
          <p:cNvCxnSpPr>
            <a:stCxn id="3" idx="1"/>
            <a:endCxn id="3" idx="1"/>
          </p:cNvCxnSpPr>
          <p:nvPr/>
        </p:nvCxnSpPr>
        <p:spPr>
          <a:xfrm>
            <a:off x="269302" y="2358564"/>
            <a:ext cx="0"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7881" y="2350097"/>
            <a:ext cx="8759282" cy="0"/>
          </a:xfrm>
          <a:prstGeom prst="line">
            <a:avLst/>
          </a:prstGeom>
          <a:ln w="25400" cmpd="sng">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37" name="Explosion 1 36"/>
          <p:cNvSpPr/>
          <p:nvPr/>
        </p:nvSpPr>
        <p:spPr>
          <a:xfrm>
            <a:off x="6585353" y="2057401"/>
            <a:ext cx="468695"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8" name="Explosion 1 37"/>
          <p:cNvSpPr/>
          <p:nvPr/>
        </p:nvSpPr>
        <p:spPr>
          <a:xfrm>
            <a:off x="369995" y="2057401"/>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9" name="Explosion 1 38"/>
          <p:cNvSpPr/>
          <p:nvPr/>
        </p:nvSpPr>
        <p:spPr>
          <a:xfrm>
            <a:off x="5850466" y="2057401"/>
            <a:ext cx="474133" cy="50556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0" name="Explosion 1 39"/>
          <p:cNvSpPr/>
          <p:nvPr/>
        </p:nvSpPr>
        <p:spPr>
          <a:xfrm>
            <a:off x="2658814" y="4114800"/>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29" name="Explosion 2 28"/>
          <p:cNvSpPr/>
          <p:nvPr/>
        </p:nvSpPr>
        <p:spPr>
          <a:xfrm rot="18980684">
            <a:off x="7810575" y="2745177"/>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524666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302" y="2057401"/>
            <a:ext cx="8777861" cy="602326"/>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5" name="Table 24"/>
          <p:cNvGraphicFramePr>
            <a:graphicFrameLocks noGrp="1"/>
          </p:cNvGraphicFramePr>
          <p:nvPr>
            <p:extLst>
              <p:ext uri="{D42A27DB-BD31-4B8C-83A1-F6EECF244321}">
                <p14:modId xmlns:p14="http://schemas.microsoft.com/office/powerpoint/2010/main" val="2131853912"/>
              </p:ext>
            </p:extLst>
          </p:nvPr>
        </p:nvGraphicFramePr>
        <p:xfrm>
          <a:off x="2639140" y="4114800"/>
          <a:ext cx="3228260" cy="1345385"/>
        </p:xfrm>
        <a:graphic>
          <a:graphicData uri="http://schemas.openxmlformats.org/drawingml/2006/table">
            <a:tbl>
              <a:tblPr firstRow="1" bandRow="1">
                <a:tableStyleId>{5C22544A-7EE6-4342-B048-85BDC9FD1C3A}</a:tableStyleId>
              </a:tblPr>
              <a:tblGrid>
                <a:gridCol w="473712"/>
                <a:gridCol w="2754548"/>
              </a:tblGrid>
              <a:tr h="465872">
                <a:tc>
                  <a:txBody>
                    <a:bodyPr/>
                    <a:lstStyle/>
                    <a:p>
                      <a:endParaRPr lang="en-US" dirty="0"/>
                    </a:p>
                  </a:txBody>
                  <a:tcPr>
                    <a:noFill/>
                  </a:tcPr>
                </a:tc>
                <a:tc>
                  <a:txBody>
                    <a:bodyPr/>
                    <a:lstStyle/>
                    <a:p>
                      <a:r>
                        <a:rPr lang="en-US" b="1" dirty="0" smtClean="0">
                          <a:solidFill>
                            <a:schemeClr val="bg1"/>
                          </a:solidFill>
                        </a:rPr>
                        <a:t>Highway Accident</a:t>
                      </a:r>
                      <a:endParaRPr lang="en-US" b="1" dirty="0">
                        <a:solidFill>
                          <a:schemeClr val="bg1"/>
                        </a:solidFill>
                      </a:endParaRPr>
                    </a:p>
                  </a:txBody>
                  <a:tcPr>
                    <a:noFill/>
                  </a:tcPr>
                </a:tc>
              </a:tr>
              <a:tr h="465872">
                <a:tc>
                  <a:txBody>
                    <a:bodyPr/>
                    <a:lstStyle/>
                    <a:p>
                      <a:endParaRPr lang="en-US" dirty="0"/>
                    </a:p>
                  </a:txBody>
                  <a:tcPr>
                    <a:noFill/>
                  </a:tcPr>
                </a:tc>
                <a:tc>
                  <a:txBody>
                    <a:bodyPr/>
                    <a:lstStyle/>
                    <a:p>
                      <a:r>
                        <a:rPr lang="en-US" b="1" dirty="0" smtClean="0">
                          <a:solidFill>
                            <a:schemeClr val="bg1"/>
                          </a:solidFill>
                        </a:rPr>
                        <a:t>Railroad Accident</a:t>
                      </a:r>
                      <a:endParaRPr lang="en-US" b="1" dirty="0">
                        <a:solidFill>
                          <a:schemeClr val="bg1"/>
                        </a:solidFill>
                      </a:endParaRPr>
                    </a:p>
                  </a:txBody>
                  <a:tcPr>
                    <a:noFill/>
                  </a:tcPr>
                </a:tc>
              </a:tr>
              <a:tr h="413641">
                <a:tc>
                  <a:txBody>
                    <a:bodyPr/>
                    <a:lstStyle/>
                    <a:p>
                      <a:endParaRPr lang="en-US"/>
                    </a:p>
                  </a:txBody>
                  <a:tcPr>
                    <a:noFill/>
                  </a:tcPr>
                </a:tc>
                <a:tc>
                  <a:txBody>
                    <a:bodyPr/>
                    <a:lstStyle/>
                    <a:p>
                      <a:r>
                        <a:rPr lang="en-US" b="1" dirty="0" smtClean="0">
                          <a:solidFill>
                            <a:schemeClr val="bg1"/>
                          </a:solidFill>
                        </a:rPr>
                        <a:t>Rail Transit Accident</a:t>
                      </a:r>
                      <a:endParaRPr lang="en-US" b="1" dirty="0">
                        <a:solidFill>
                          <a:schemeClr val="bg1"/>
                        </a:solidFill>
                      </a:endParaRPr>
                    </a:p>
                  </a:txBody>
                  <a:tcPr>
                    <a:noFill/>
                  </a:tcPr>
                </a:tc>
              </a:tr>
            </a:tbl>
          </a:graphicData>
        </a:graphic>
      </p:graphicFrame>
      <p:sp>
        <p:nvSpPr>
          <p:cNvPr id="2" name="Title 1"/>
          <p:cNvSpPr>
            <a:spLocks noGrp="1"/>
          </p:cNvSpPr>
          <p:nvPr>
            <p:ph type="title"/>
          </p:nvPr>
        </p:nvSpPr>
        <p:spPr>
          <a:xfrm>
            <a:off x="459252" y="552399"/>
            <a:ext cx="7315200" cy="1066800"/>
          </a:xfrm>
        </p:spPr>
        <p:txBody>
          <a:bodyPr>
            <a:normAutofit fontScale="90000"/>
          </a:bodyPr>
          <a:lstStyle/>
          <a:p>
            <a:r>
              <a:rPr lang="en-US" dirty="0" smtClean="0">
                <a:effectLst>
                  <a:outerShdw blurRad="38100" dist="38100" dir="2700000" algn="tl" rotWithShape="0">
                    <a:srgbClr val="000000">
                      <a:alpha val="43137"/>
                    </a:srgbClr>
                  </a:outerShdw>
                </a:effectLst>
              </a:rPr>
              <a:t>OSA: Rail and Highway Accidents</a:t>
            </a:r>
            <a:endParaRPr lang="en-US" dirty="0">
              <a:effectLst>
                <a:outerShdw blurRad="38100" dist="38100" dir="2700000" algn="tl" rotWithShape="0">
                  <a:srgbClr val="000000">
                    <a:alpha val="43137"/>
                  </a:srgbClr>
                </a:outerShdw>
              </a:effectLs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effectLst>
                  <a:outerShdw blurRad="38100" dist="38100" dir="2700000" algn="tl" rotWithShape="0">
                    <a:srgbClr val="000000">
                      <a:alpha val="43137"/>
                    </a:srgbClr>
                  </a:outerShdw>
                </a:effectLst>
              </a:rPr>
              <a:pPr/>
              <a:t>7</a:t>
            </a:fld>
            <a:endParaRPr lang="en-US" dirty="0">
              <a:effectLst>
                <a:outerShdw blurRad="38100" dist="38100" dir="2700000" algn="tl" rotWithShape="0">
                  <a:srgbClr val="000000">
                    <a:alpha val="43137"/>
                  </a:srgbClr>
                </a:outerShdw>
              </a:effectLs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9" b="56600"/>
          <a:stretch/>
        </p:blipFill>
        <p:spPr bwMode="auto">
          <a:xfrm>
            <a:off x="250723" y="2840039"/>
            <a:ext cx="8796440" cy="51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3350567"/>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2000</a:t>
            </a:r>
            <a:endParaRPr lang="en-US" sz="20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1098747" y="3350566"/>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2002</a:t>
            </a:r>
            <a:endParaRPr lang="en-US" sz="20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5867400" y="3352800"/>
            <a:ext cx="914400" cy="400110"/>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2010</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70540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2012</a:t>
            </a:r>
            <a:endParaRPr lang="en-US" sz="2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82732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2014</a:t>
            </a:r>
            <a:endParaRPr lang="en-US" sz="24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2292665"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2004</a:t>
            </a:r>
            <a:endParaRPr lang="en-US" sz="24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3475057"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2006</a:t>
            </a:r>
            <a:endParaRPr lang="en-US" sz="24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465385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2008</a:t>
            </a:r>
            <a:endParaRPr lang="en-US" sz="2400" b="1" dirty="0">
              <a:solidFill>
                <a:schemeClr val="bg1"/>
              </a:solidFill>
              <a:effectLst>
                <a:outerShdw blurRad="38100" dist="38100" dir="2700000" algn="tl">
                  <a:srgbClr val="000000">
                    <a:alpha val="43137"/>
                  </a:srgbClr>
                </a:outerShdw>
              </a:effectLst>
            </a:endParaRPr>
          </a:p>
        </p:txBody>
      </p:sp>
      <p:sp>
        <p:nvSpPr>
          <p:cNvPr id="57" name="Explosion 2 56"/>
          <p:cNvSpPr/>
          <p:nvPr/>
        </p:nvSpPr>
        <p:spPr>
          <a:xfrm rot="18980684">
            <a:off x="2682720" y="4599473"/>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8" name="Explosion 1 57"/>
          <p:cNvSpPr/>
          <p:nvPr/>
        </p:nvSpPr>
        <p:spPr>
          <a:xfrm>
            <a:off x="2706798" y="5099784"/>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8" name="Explosion 1 47"/>
          <p:cNvSpPr/>
          <p:nvPr/>
        </p:nvSpPr>
        <p:spPr>
          <a:xfrm>
            <a:off x="5162209" y="3095302"/>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0" name="Explosion 1 49"/>
          <p:cNvSpPr/>
          <p:nvPr/>
        </p:nvSpPr>
        <p:spPr>
          <a:xfrm>
            <a:off x="580467" y="3144807"/>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6" name="Explosion 2 55"/>
          <p:cNvSpPr/>
          <p:nvPr/>
        </p:nvSpPr>
        <p:spPr>
          <a:xfrm rot="18980684">
            <a:off x="1067029" y="2679823"/>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0" name="Explosion 2 29"/>
          <p:cNvSpPr/>
          <p:nvPr/>
        </p:nvSpPr>
        <p:spPr>
          <a:xfrm rot="18980684">
            <a:off x="6768847" y="2676250"/>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rot="18980684">
            <a:off x="7773523" y="2676249"/>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6" name="Explosion 2 35"/>
          <p:cNvSpPr/>
          <p:nvPr/>
        </p:nvSpPr>
        <p:spPr>
          <a:xfrm rot="18980684">
            <a:off x="8151190" y="2693182"/>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7" name="Straight Connector 6"/>
          <p:cNvCxnSpPr>
            <a:stCxn id="3" idx="1"/>
            <a:endCxn id="3" idx="1"/>
          </p:cNvCxnSpPr>
          <p:nvPr/>
        </p:nvCxnSpPr>
        <p:spPr>
          <a:xfrm>
            <a:off x="269302" y="2358564"/>
            <a:ext cx="0"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7881" y="2350097"/>
            <a:ext cx="8759282" cy="0"/>
          </a:xfrm>
          <a:prstGeom prst="line">
            <a:avLst/>
          </a:prstGeom>
          <a:ln w="25400" cmpd="sng">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37" name="Explosion 1 36"/>
          <p:cNvSpPr/>
          <p:nvPr/>
        </p:nvSpPr>
        <p:spPr>
          <a:xfrm>
            <a:off x="6585353" y="2057401"/>
            <a:ext cx="468695"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8" name="Explosion 1 37"/>
          <p:cNvSpPr/>
          <p:nvPr/>
        </p:nvSpPr>
        <p:spPr>
          <a:xfrm>
            <a:off x="369995" y="2057401"/>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9" name="Explosion 1 38"/>
          <p:cNvSpPr/>
          <p:nvPr/>
        </p:nvSpPr>
        <p:spPr>
          <a:xfrm>
            <a:off x="5850466" y="2057401"/>
            <a:ext cx="474133" cy="50556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0" name="Explosion 1 39"/>
          <p:cNvSpPr/>
          <p:nvPr/>
        </p:nvSpPr>
        <p:spPr>
          <a:xfrm>
            <a:off x="2658814" y="4114800"/>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29" name="Straight Connector 28"/>
          <p:cNvCxnSpPr/>
          <p:nvPr/>
        </p:nvCxnSpPr>
        <p:spPr>
          <a:xfrm flipH="1">
            <a:off x="729966" y="1676400"/>
            <a:ext cx="543927" cy="592537"/>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43373" y="1225947"/>
            <a:ext cx="1997663"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Jackson, TN</a:t>
            </a:r>
            <a:endParaRPr lang="en-US" sz="2400" b="1"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17913690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July, 2000: Jackson, TN</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C6C6B0C3-FC97-4666-B210-7D3D244D68FC}" type="slidenum">
              <a:rPr lang="en-US" smtClean="0"/>
              <a:pPr/>
              <a:t>8</a:t>
            </a:fld>
            <a:endParaRPr lang="en-US" dirty="0"/>
          </a:p>
        </p:txBody>
      </p:sp>
      <p:pic>
        <p:nvPicPr>
          <p:cNvPr id="5" name="Picture 4"/>
          <p:cNvPicPr/>
          <p:nvPr/>
        </p:nvPicPr>
        <p:blipFill rotWithShape="1">
          <a:blip r:embed="rId3">
            <a:extLst>
              <a:ext uri="{28A0092B-C50C-407E-A947-70E740481C1C}">
                <a14:useLocalDpi xmlns:a14="http://schemas.microsoft.com/office/drawing/2010/main" val="0"/>
              </a:ext>
            </a:extLst>
          </a:blip>
          <a:srcRect r="8049"/>
          <a:stretch/>
        </p:blipFill>
        <p:spPr bwMode="auto">
          <a:xfrm>
            <a:off x="1016000" y="1447800"/>
            <a:ext cx="7213600" cy="4724400"/>
          </a:xfrm>
          <a:prstGeom prst="rect">
            <a:avLst/>
          </a:prstGeom>
          <a:noFill/>
          <a:ln>
            <a:noFill/>
          </a:ln>
        </p:spPr>
      </p:pic>
    </p:spTree>
    <p:extLst>
      <p:ext uri="{BB962C8B-B14F-4D97-AF65-F5344CB8AC3E}">
        <p14:creationId xmlns:p14="http://schemas.microsoft.com/office/powerpoint/2010/main" val="24176483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302" y="2057401"/>
            <a:ext cx="8777861" cy="602326"/>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831535" y="3379793"/>
            <a:ext cx="298999" cy="539402"/>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5" name="Table 24"/>
          <p:cNvGraphicFramePr>
            <a:graphicFrameLocks noGrp="1"/>
          </p:cNvGraphicFramePr>
          <p:nvPr>
            <p:extLst>
              <p:ext uri="{D42A27DB-BD31-4B8C-83A1-F6EECF244321}">
                <p14:modId xmlns:p14="http://schemas.microsoft.com/office/powerpoint/2010/main" val="2754903587"/>
              </p:ext>
            </p:extLst>
          </p:nvPr>
        </p:nvGraphicFramePr>
        <p:xfrm>
          <a:off x="1583688" y="4671357"/>
          <a:ext cx="3228260" cy="1345385"/>
        </p:xfrm>
        <a:graphic>
          <a:graphicData uri="http://schemas.openxmlformats.org/drawingml/2006/table">
            <a:tbl>
              <a:tblPr firstRow="1" bandRow="1">
                <a:tableStyleId>{5C22544A-7EE6-4342-B048-85BDC9FD1C3A}</a:tableStyleId>
              </a:tblPr>
              <a:tblGrid>
                <a:gridCol w="473712"/>
                <a:gridCol w="2754548"/>
              </a:tblGrid>
              <a:tr h="465872">
                <a:tc>
                  <a:txBody>
                    <a:bodyPr/>
                    <a:lstStyle/>
                    <a:p>
                      <a:endParaRPr lang="en-US" dirty="0"/>
                    </a:p>
                  </a:txBody>
                  <a:tcPr>
                    <a:noFill/>
                  </a:tcPr>
                </a:tc>
                <a:tc>
                  <a:txBody>
                    <a:bodyPr/>
                    <a:lstStyle/>
                    <a:p>
                      <a:r>
                        <a:rPr lang="en-US" b="1" dirty="0" smtClean="0">
                          <a:solidFill>
                            <a:schemeClr val="bg1"/>
                          </a:solidFill>
                        </a:rPr>
                        <a:t>Highway Accident</a:t>
                      </a:r>
                      <a:endParaRPr lang="en-US" b="1" dirty="0">
                        <a:solidFill>
                          <a:schemeClr val="bg1"/>
                        </a:solidFill>
                      </a:endParaRPr>
                    </a:p>
                  </a:txBody>
                  <a:tcPr>
                    <a:noFill/>
                  </a:tcPr>
                </a:tc>
              </a:tr>
              <a:tr h="465872">
                <a:tc>
                  <a:txBody>
                    <a:bodyPr/>
                    <a:lstStyle/>
                    <a:p>
                      <a:endParaRPr lang="en-US" dirty="0"/>
                    </a:p>
                  </a:txBody>
                  <a:tcPr>
                    <a:noFill/>
                  </a:tcPr>
                </a:tc>
                <a:tc>
                  <a:txBody>
                    <a:bodyPr/>
                    <a:lstStyle/>
                    <a:p>
                      <a:r>
                        <a:rPr lang="en-US" b="1" dirty="0" smtClean="0">
                          <a:solidFill>
                            <a:schemeClr val="bg1"/>
                          </a:solidFill>
                        </a:rPr>
                        <a:t>Railroad Accident</a:t>
                      </a:r>
                      <a:endParaRPr lang="en-US" b="1" dirty="0">
                        <a:solidFill>
                          <a:schemeClr val="bg1"/>
                        </a:solidFill>
                      </a:endParaRPr>
                    </a:p>
                  </a:txBody>
                  <a:tcPr>
                    <a:noFill/>
                  </a:tcPr>
                </a:tc>
              </a:tr>
              <a:tr h="413641">
                <a:tc>
                  <a:txBody>
                    <a:bodyPr/>
                    <a:lstStyle/>
                    <a:p>
                      <a:endParaRPr lang="en-US"/>
                    </a:p>
                  </a:txBody>
                  <a:tcPr>
                    <a:noFill/>
                  </a:tcPr>
                </a:tc>
                <a:tc>
                  <a:txBody>
                    <a:bodyPr/>
                    <a:lstStyle/>
                    <a:p>
                      <a:r>
                        <a:rPr lang="en-US" b="1" dirty="0" smtClean="0">
                          <a:solidFill>
                            <a:schemeClr val="bg1"/>
                          </a:solidFill>
                        </a:rPr>
                        <a:t>Rail Transit Accident</a:t>
                      </a:r>
                      <a:endParaRPr lang="en-US" b="1" dirty="0">
                        <a:solidFill>
                          <a:schemeClr val="bg1"/>
                        </a:solidFill>
                      </a:endParaRPr>
                    </a:p>
                  </a:txBody>
                  <a:tcPr>
                    <a:noFill/>
                  </a:tcPr>
                </a:tc>
              </a:tr>
            </a:tbl>
          </a:graphicData>
        </a:graphic>
      </p:graphicFrame>
      <p:sp>
        <p:nvSpPr>
          <p:cNvPr id="2" name="Title 1"/>
          <p:cNvSpPr>
            <a:spLocks noGrp="1"/>
          </p:cNvSpPr>
          <p:nvPr>
            <p:ph type="title"/>
          </p:nvPr>
        </p:nvSpPr>
        <p:spPr>
          <a:xfrm>
            <a:off x="459252" y="552399"/>
            <a:ext cx="7315200" cy="1066800"/>
          </a:xfrm>
        </p:spPr>
        <p:txBody>
          <a:bodyPr>
            <a:normAutofit fontScale="90000"/>
          </a:bodyPr>
          <a:lstStyle/>
          <a:p>
            <a:r>
              <a:rPr lang="en-US" dirty="0" smtClean="0">
                <a:effectLst>
                  <a:outerShdw blurRad="38100" dist="38100" dir="2700000" algn="tl" rotWithShape="0">
                    <a:srgbClr val="000000">
                      <a:alpha val="43137"/>
                    </a:srgbClr>
                  </a:outerShdw>
                </a:effectLst>
              </a:rPr>
              <a:t>OSA: Rail and Highway Accidents</a:t>
            </a:r>
            <a:endParaRPr lang="en-US" dirty="0">
              <a:effectLst>
                <a:outerShdw blurRad="38100" dist="38100" dir="2700000" algn="tl" rotWithShape="0">
                  <a:srgbClr val="000000">
                    <a:alpha val="43137"/>
                  </a:srgbClr>
                </a:outerShdw>
              </a:effectLst>
            </a:endParaRPr>
          </a:p>
        </p:txBody>
      </p:sp>
      <p:sp>
        <p:nvSpPr>
          <p:cNvPr id="4" name="Slide Number Placeholder 3"/>
          <p:cNvSpPr>
            <a:spLocks noGrp="1"/>
          </p:cNvSpPr>
          <p:nvPr>
            <p:ph type="sldNum" sz="quarter" idx="4"/>
          </p:nvPr>
        </p:nvSpPr>
        <p:spPr/>
        <p:txBody>
          <a:bodyPr/>
          <a:lstStyle/>
          <a:p>
            <a:fld id="{C6C6B0C3-FC97-4666-B210-7D3D244D68FC}" type="slidenum">
              <a:rPr lang="en-US" smtClean="0">
                <a:effectLst>
                  <a:outerShdw blurRad="38100" dist="38100" dir="2700000" algn="tl" rotWithShape="0">
                    <a:srgbClr val="000000">
                      <a:alpha val="43137"/>
                    </a:srgbClr>
                  </a:outerShdw>
                </a:effectLst>
              </a:rPr>
              <a:pPr/>
              <a:t>9</a:t>
            </a:fld>
            <a:endParaRPr lang="en-US" dirty="0">
              <a:effectLst>
                <a:outerShdw blurRad="38100" dist="38100" dir="2700000" algn="tl" rotWithShape="0">
                  <a:srgbClr val="000000">
                    <a:alpha val="43137"/>
                  </a:srgbClr>
                </a:outerShdw>
              </a:effectLst>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9" b="56600"/>
          <a:stretch/>
        </p:blipFill>
        <p:spPr bwMode="auto">
          <a:xfrm>
            <a:off x="250723" y="2840039"/>
            <a:ext cx="8796440" cy="51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3350567"/>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2000</a:t>
            </a:r>
            <a:endParaRPr lang="en-US" sz="20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1098747" y="3350566"/>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2002</a:t>
            </a:r>
            <a:endParaRPr lang="en-US" sz="20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5867400" y="3352800"/>
            <a:ext cx="914400" cy="400110"/>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2010</a:t>
            </a:r>
            <a:endParaRPr lang="en-US" sz="24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70540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2012</a:t>
            </a:r>
            <a:endParaRPr lang="en-US" sz="2400" b="1"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827324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2014</a:t>
            </a:r>
            <a:endParaRPr lang="en-US" sz="2400" b="1"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2292665"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2004</a:t>
            </a:r>
            <a:endParaRPr lang="en-US" sz="2400" b="1"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3475057"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2006</a:t>
            </a:r>
            <a:endParaRPr lang="en-US" sz="24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4653859" y="3352800"/>
            <a:ext cx="755335" cy="400110"/>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2008</a:t>
            </a:r>
            <a:endParaRPr lang="en-US" sz="2400" b="1" dirty="0">
              <a:solidFill>
                <a:schemeClr val="bg1"/>
              </a:solidFill>
              <a:effectLst>
                <a:outerShdw blurRad="38100" dist="38100" dir="2700000" algn="tl">
                  <a:srgbClr val="000000">
                    <a:alpha val="43137"/>
                  </a:srgbClr>
                </a:outerShdw>
              </a:effectLst>
            </a:endParaRPr>
          </a:p>
        </p:txBody>
      </p:sp>
      <p:sp>
        <p:nvSpPr>
          <p:cNvPr id="20" name="TextBox 19"/>
          <p:cNvSpPr txBox="1"/>
          <p:nvPr/>
        </p:nvSpPr>
        <p:spPr>
          <a:xfrm>
            <a:off x="382846" y="3846612"/>
            <a:ext cx="1431802" cy="461665"/>
          </a:xfrm>
          <a:prstGeom prst="rect">
            <a:avLst/>
          </a:prstGeom>
          <a:noFill/>
          <a:ln>
            <a:noFill/>
          </a:ln>
        </p:spPr>
        <p:txBody>
          <a:bodyPr wrap="none" rtlCol="0">
            <a:spAutoFit/>
          </a:bodyPr>
          <a:lstStyle/>
          <a:p>
            <a:r>
              <a:rPr lang="en-US" sz="2400" b="1" dirty="0" smtClean="0">
                <a:solidFill>
                  <a:schemeClr val="bg1"/>
                </a:solidFill>
                <a:effectLst>
                  <a:outerShdw blurRad="38100" dist="38100" dir="2700000" algn="tl">
                    <a:srgbClr val="000000"/>
                  </a:outerShdw>
                </a:effectLst>
              </a:rPr>
              <a:t>BWI, MD</a:t>
            </a:r>
            <a:endParaRPr lang="en-US" sz="2400" b="1" dirty="0">
              <a:solidFill>
                <a:schemeClr val="bg1"/>
              </a:solidFill>
              <a:effectLst>
                <a:outerShdw blurRad="38100" dist="38100" dir="2700000" algn="tl">
                  <a:srgbClr val="000000"/>
                </a:outerShdw>
              </a:effectLst>
            </a:endParaRPr>
          </a:p>
        </p:txBody>
      </p:sp>
      <p:sp>
        <p:nvSpPr>
          <p:cNvPr id="57" name="Explosion 2 56"/>
          <p:cNvSpPr/>
          <p:nvPr/>
        </p:nvSpPr>
        <p:spPr>
          <a:xfrm rot="18980684">
            <a:off x="1652751" y="5138968"/>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8" name="Explosion 1 57"/>
          <p:cNvSpPr/>
          <p:nvPr/>
        </p:nvSpPr>
        <p:spPr>
          <a:xfrm>
            <a:off x="1670840" y="5638800"/>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8" name="Explosion 1 47"/>
          <p:cNvSpPr/>
          <p:nvPr/>
        </p:nvSpPr>
        <p:spPr>
          <a:xfrm>
            <a:off x="5162209" y="3095302"/>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0" name="Explosion 1 49"/>
          <p:cNvSpPr/>
          <p:nvPr/>
        </p:nvSpPr>
        <p:spPr>
          <a:xfrm>
            <a:off x="580467" y="3144807"/>
            <a:ext cx="366484" cy="353127"/>
          </a:xfrm>
          <a:prstGeom prst="irregularSeal1">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6" name="Explosion 2 55"/>
          <p:cNvSpPr/>
          <p:nvPr/>
        </p:nvSpPr>
        <p:spPr>
          <a:xfrm rot="18980684">
            <a:off x="1067029" y="2679823"/>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0" name="Explosion 2 29"/>
          <p:cNvSpPr/>
          <p:nvPr/>
        </p:nvSpPr>
        <p:spPr>
          <a:xfrm rot="18980684">
            <a:off x="6768847" y="2676250"/>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1" name="Explosion 2 30"/>
          <p:cNvSpPr/>
          <p:nvPr/>
        </p:nvSpPr>
        <p:spPr>
          <a:xfrm rot="18980684">
            <a:off x="7773523" y="2694498"/>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6" name="Explosion 2 35"/>
          <p:cNvSpPr/>
          <p:nvPr/>
        </p:nvSpPr>
        <p:spPr>
          <a:xfrm rot="18980684">
            <a:off x="8183040" y="2676250"/>
            <a:ext cx="413729" cy="414861"/>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7" name="Straight Connector 6"/>
          <p:cNvCxnSpPr>
            <a:stCxn id="3" idx="1"/>
            <a:endCxn id="3" idx="1"/>
          </p:cNvCxnSpPr>
          <p:nvPr/>
        </p:nvCxnSpPr>
        <p:spPr>
          <a:xfrm>
            <a:off x="269302" y="2358564"/>
            <a:ext cx="0" cy="0"/>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7881" y="2350097"/>
            <a:ext cx="8759282" cy="0"/>
          </a:xfrm>
          <a:prstGeom prst="line">
            <a:avLst/>
          </a:prstGeom>
          <a:ln w="25400" cmpd="sng">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37" name="Explosion 1 36"/>
          <p:cNvSpPr/>
          <p:nvPr/>
        </p:nvSpPr>
        <p:spPr>
          <a:xfrm>
            <a:off x="6585353" y="2057401"/>
            <a:ext cx="468695"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8" name="Explosion 1 37"/>
          <p:cNvSpPr/>
          <p:nvPr/>
        </p:nvSpPr>
        <p:spPr>
          <a:xfrm>
            <a:off x="369995" y="2057401"/>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9" name="Explosion 1 38"/>
          <p:cNvSpPr/>
          <p:nvPr/>
        </p:nvSpPr>
        <p:spPr>
          <a:xfrm>
            <a:off x="5850466" y="2057401"/>
            <a:ext cx="474133" cy="50556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40" name="Explosion 1 39"/>
          <p:cNvSpPr/>
          <p:nvPr/>
        </p:nvSpPr>
        <p:spPr>
          <a:xfrm>
            <a:off x="1583878" y="4648200"/>
            <a:ext cx="461540" cy="49709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08996059"/>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Template NTSB">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TSB Master Slid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TSB Master Last Slid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NTSB Master Slide">
  <a:themeElements>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NTSB color scheme">
    <a:dk1>
      <a:sysClr val="windowText" lastClr="000000"/>
    </a:dk1>
    <a:lt1>
      <a:srgbClr val="FFFFFF"/>
    </a:lt1>
    <a:dk2>
      <a:srgbClr val="000000"/>
    </a:dk2>
    <a:lt2>
      <a:srgbClr val="FFFFFF"/>
    </a:lt2>
    <a:accent1>
      <a:srgbClr val="1F3149"/>
    </a:accent1>
    <a:accent2>
      <a:srgbClr val="96724C"/>
    </a:accent2>
    <a:accent3>
      <a:srgbClr val="493118"/>
    </a:accent3>
    <a:accent4>
      <a:srgbClr val="8BB0DD"/>
    </a:accent4>
    <a:accent5>
      <a:srgbClr val="A5A5A5"/>
    </a:accent5>
    <a:accent6>
      <a:srgbClr val="595959"/>
    </a:accent6>
    <a:hlink>
      <a:srgbClr val="000000"/>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4310F0CA54B94A8D25C9856736886F" ma:contentTypeVersion="0" ma:contentTypeDescription="Create a new document." ma:contentTypeScope="" ma:versionID="bc774272c17ac13831fd5b877a55f9c2">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3005EA97-1092-4F95-8ECA-6567DA49E5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94EF32E5-5FEF-4D85-A23D-FC86656A4EE9}">
  <ds:schemaRefs>
    <ds:schemaRef ds:uri="http://schemas.microsoft.com/sharepoint/v3/contenttype/forms"/>
  </ds:schemaRefs>
</ds:datastoreItem>
</file>

<file path=customXml/itemProps3.xml><?xml version="1.0" encoding="utf-8"?>
<ds:datastoreItem xmlns:ds="http://schemas.openxmlformats.org/officeDocument/2006/customXml" ds:itemID="{6428A988-156A-4B07-ADEA-154105A2F4FB}">
  <ds:schemaRefs>
    <ds:schemaRef ds:uri="http://schemas.openxmlformats.org/package/2006/metadata/core-properties"/>
    <ds:schemaRef ds:uri="http://schemas.microsoft.com/office/2006/documentManagement/types"/>
    <ds:schemaRef ds:uri="http://purl.org/dc/elements/1.1/"/>
    <ds:schemaRef ds:uri="http://www.w3.org/XML/1998/namespace"/>
    <ds:schemaRef ds:uri="http://purl.org/dc/terms/"/>
    <ds:schemaRef ds:uri="http://purl.org/dc/dcmityp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PowerPoint-Template NTSB</Template>
  <TotalTime>23594</TotalTime>
  <Words>2365</Words>
  <Application>Microsoft Office PowerPoint</Application>
  <PresentationFormat>On-screen Show (4:3)</PresentationFormat>
  <Paragraphs>429</Paragraphs>
  <Slides>35</Slides>
  <Notes>28</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35</vt:i4>
      </vt:variant>
    </vt:vector>
  </HeadingPairs>
  <TitlesOfParts>
    <vt:vector size="41" baseType="lpstr">
      <vt:lpstr>Arial</vt:lpstr>
      <vt:lpstr>Calibri</vt:lpstr>
      <vt:lpstr>PowerPoint-Template NTSB</vt:lpstr>
      <vt:lpstr>NTSB Master Slide</vt:lpstr>
      <vt:lpstr>NTSB Master Last Slide</vt:lpstr>
      <vt:lpstr>1_NTSB Master Slide</vt:lpstr>
      <vt:lpstr>Obstructive Sleep Apnea In Rail and Highway Accidents: Recent History and Recommendations</vt:lpstr>
      <vt:lpstr>PowerPoint Presentation</vt:lpstr>
      <vt:lpstr>Risk Factors for  Obstructive Sleep Apnea</vt:lpstr>
      <vt:lpstr>Risk Factors for  Obstructive Sleep Apnea</vt:lpstr>
      <vt:lpstr>Lay of the Land in 2000</vt:lpstr>
      <vt:lpstr>OSA: Rail and Highway Accidents</vt:lpstr>
      <vt:lpstr>OSA: Rail and Highway Accidents</vt:lpstr>
      <vt:lpstr>July, 2000: Jackson, TN</vt:lpstr>
      <vt:lpstr>OSA: Rail and Highway Accidents</vt:lpstr>
      <vt:lpstr>August, 2000: BWI Station, MD</vt:lpstr>
      <vt:lpstr>OSA: Rail and Highway Accidents</vt:lpstr>
      <vt:lpstr>November, 2001: Clarkston, MI</vt:lpstr>
      <vt:lpstr>OSA: Rail and Highway Accidents</vt:lpstr>
      <vt:lpstr>May, 2008: Newton, MA</vt:lpstr>
      <vt:lpstr>OSA: Rail and Highway Accidents</vt:lpstr>
      <vt:lpstr>July 2009: Miami, OK</vt:lpstr>
      <vt:lpstr>OSA: Rail and Highway Accidents</vt:lpstr>
      <vt:lpstr>March, 2011: NYC, NY</vt:lpstr>
      <vt:lpstr>OSA: Rail and Highway Accidents</vt:lpstr>
      <vt:lpstr>Medical Conditions and Rail Accidents</vt:lpstr>
      <vt:lpstr>OSA: Rail and Highway Accidents</vt:lpstr>
      <vt:lpstr>PowerPoint Presentation</vt:lpstr>
      <vt:lpstr>OSA: Rail and Highway Accidents</vt:lpstr>
      <vt:lpstr>Medical Conditions and Rail Accidents</vt:lpstr>
      <vt:lpstr>OSA: Rail and Highway Accidents</vt:lpstr>
      <vt:lpstr>OSA in Transportation – Risk Management</vt:lpstr>
      <vt:lpstr>OSA: Rail and Highway Progress</vt:lpstr>
      <vt:lpstr>Lay of the Land in 2016</vt:lpstr>
      <vt:lpstr>FMCSA: Medical Certification 2016</vt:lpstr>
      <vt:lpstr>Safety Recommendation H-09-15</vt:lpstr>
      <vt:lpstr>Safety Recommendation H-09-16</vt:lpstr>
      <vt:lpstr>Safety Recommendation R-12-16</vt:lpstr>
      <vt:lpstr>Safety Recommendation R-13-21</vt:lpstr>
      <vt:lpstr>Rulemaking and specific standards are needed to address the hazard OSA presents in the railroad and highway environments. </vt:lpstr>
      <vt:lpstr>PowerPoint Presentation</vt:lpstr>
    </vt:vector>
  </TitlesOfParts>
  <Company>NTSB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Trends in Drug Use in Aviation</dc:title>
  <dc:creator>McKay Mary</dc:creator>
  <cp:lastModifiedBy>Shaffer, Cynthia (VOLPE)</cp:lastModifiedBy>
  <cp:revision>193</cp:revision>
  <cp:lastPrinted>2014-11-13T17:29:09Z</cp:lastPrinted>
  <dcterms:created xsi:type="dcterms:W3CDTF">2014-07-22T17:10:04Z</dcterms:created>
  <dcterms:modified xsi:type="dcterms:W3CDTF">2016-08-19T19:51:09Z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0x010100E84310F0CA54B94A8D25C9856736886F</vt:lpwstr>
  </property>
</Properties>
</file>