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Layouts/slideLayout2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06" r:id="rId2"/>
  </p:sldMasterIdLst>
  <p:notesMasterIdLst>
    <p:notesMasterId r:id="rId39"/>
  </p:notesMasterIdLst>
  <p:sldIdLst>
    <p:sldId id="256" r:id="rId3"/>
    <p:sldId id="354" r:id="rId4"/>
    <p:sldId id="355" r:id="rId5"/>
    <p:sldId id="346" r:id="rId6"/>
    <p:sldId id="347" r:id="rId7"/>
    <p:sldId id="300" r:id="rId8"/>
    <p:sldId id="364" r:id="rId9"/>
    <p:sldId id="365" r:id="rId10"/>
    <p:sldId id="366" r:id="rId11"/>
    <p:sldId id="313" r:id="rId12"/>
    <p:sldId id="318" r:id="rId13"/>
    <p:sldId id="319" r:id="rId14"/>
    <p:sldId id="321" r:id="rId15"/>
    <p:sldId id="363" r:id="rId16"/>
    <p:sldId id="368" r:id="rId17"/>
    <p:sldId id="369" r:id="rId18"/>
    <p:sldId id="370" r:id="rId19"/>
    <p:sldId id="371" r:id="rId20"/>
    <p:sldId id="372" r:id="rId21"/>
    <p:sldId id="373" r:id="rId22"/>
    <p:sldId id="374" r:id="rId23"/>
    <p:sldId id="375" r:id="rId24"/>
    <p:sldId id="376" r:id="rId25"/>
    <p:sldId id="325" r:id="rId26"/>
    <p:sldId id="367" r:id="rId27"/>
    <p:sldId id="377" r:id="rId28"/>
    <p:sldId id="331" r:id="rId29"/>
    <p:sldId id="332" r:id="rId30"/>
    <p:sldId id="343" r:id="rId31"/>
    <p:sldId id="337" r:id="rId32"/>
    <p:sldId id="378" r:id="rId33"/>
    <p:sldId id="379" r:id="rId34"/>
    <p:sldId id="380" r:id="rId35"/>
    <p:sldId id="384" r:id="rId36"/>
    <p:sldId id="382" r:id="rId37"/>
    <p:sldId id="383"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944" y="-3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55CCD8A-9A93-403C-819A-BCF56F153364}" type="datetimeFigureOut">
              <a:rPr lang="en-US"/>
              <a:pPr>
                <a:defRPr/>
              </a:pPr>
              <a:t>12/6/2011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0FA864BC-0B96-4A59-B2A6-196023921F6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98AC6F-6776-4074-8AE5-D81BCB25C562}" type="slidenum">
              <a:rPr lang="en-US" smtClean="0"/>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C14DEDE-274A-4955-826B-AFA347649F21}" type="slidenum">
              <a:rPr lang="en-US" smtClean="0"/>
              <a:pPr/>
              <a:t>8</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752FF0F-FE94-4864-899F-16DD4819B88E}" type="slidenum">
              <a:rPr lang="en-US" smtClean="0"/>
              <a:pPr>
                <a:defRPr/>
              </a:pPr>
              <a:t>32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752FF0F-FE94-4864-899F-16DD4819B88E}" type="slidenum">
              <a:rPr lang="en-US" smtClean="0"/>
              <a:pPr>
                <a:defRPr/>
              </a:pPr>
              <a:t>33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image" Target="../media/image3.jpeg"/><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3.vml"/><Relationship Id="rId5" Type="http://schemas.openxmlformats.org/officeDocument/2006/relationships/image" Target="../media/image3.jpeg"/><Relationship Id="rId4" Type="http://schemas.openxmlformats.org/officeDocument/2006/relationships/oleObject" Target="../embeddings/oleObject3.bin"/></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vmlDrawing" Target="../drawings/vmlDrawing4.vml"/><Relationship Id="rId5" Type="http://schemas.openxmlformats.org/officeDocument/2006/relationships/image" Target="../media/image3.jpeg"/><Relationship Id="rId4" Type="http://schemas.openxmlformats.org/officeDocument/2006/relationships/oleObject" Target="../embeddings/oleObject4.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6" descr="MANILA"/>
          <p:cNvPicPr>
            <a:picLocks noChangeAspect="1" noChangeArrowheads="1"/>
          </p:cNvPicPr>
          <p:nvPr/>
        </p:nvPicPr>
        <p:blipFill>
          <a:blip r:embed="rId3" cstate="print"/>
          <a:srcRect/>
          <a:stretch>
            <a:fillRect/>
          </a:stretch>
        </p:blipFill>
        <p:spPr bwMode="auto">
          <a:xfrm>
            <a:off x="457200" y="6181725"/>
            <a:ext cx="838200" cy="523875"/>
          </a:xfrm>
          <a:prstGeom prst="rect">
            <a:avLst/>
          </a:prstGeom>
          <a:noFill/>
          <a:ln w="9525">
            <a:noFill/>
            <a:miter lim="800000"/>
            <a:headEnd/>
            <a:tailEnd/>
          </a:ln>
        </p:spPr>
      </p:pic>
      <p:sp>
        <p:nvSpPr>
          <p:cNvPr id="4"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pPr>
              <a:defRPr/>
            </a:pPr>
            <a:endParaRPr lang="en-US" dirty="0"/>
          </a:p>
        </p:txBody>
      </p:sp>
      <p:grpSp>
        <p:nvGrpSpPr>
          <p:cNvPr id="5" name="Group 9"/>
          <p:cNvGrpSpPr>
            <a:grpSpLocks/>
          </p:cNvGrpSpPr>
          <p:nvPr/>
        </p:nvGrpSpPr>
        <p:grpSpPr bwMode="auto">
          <a:xfrm>
            <a:off x="1828800" y="5791200"/>
            <a:ext cx="5486400" cy="914400"/>
            <a:chOff x="1800" y="1560"/>
            <a:chExt cx="8640" cy="1440"/>
          </a:xfrm>
        </p:grpSpPr>
        <p:graphicFrame>
          <p:nvGraphicFramePr>
            <p:cNvPr id="6" name="Object 10"/>
            <p:cNvGraphicFramePr>
              <a:graphicFrameLocks noChangeAspect="1"/>
            </p:cNvGraphicFramePr>
            <p:nvPr/>
          </p:nvGraphicFramePr>
          <p:xfrm>
            <a:off x="1800" y="1560"/>
            <a:ext cx="8640" cy="1440"/>
          </p:xfrm>
          <a:graphic>
            <a:graphicData uri="http://schemas.openxmlformats.org/presentationml/2006/ole">
              <p:oleObj spid="_x0000_s101378" r:id="rId4" imgW="7621064" imgH="895238" progId="">
                <p:embed/>
              </p:oleObj>
            </a:graphicData>
          </a:graphic>
        </p:graphicFrame>
        <p:sp>
          <p:nvSpPr>
            <p:cNvPr id="7" name="Text Box 11"/>
            <p:cNvSpPr txBox="1">
              <a:spLocks noChangeArrowheads="1"/>
            </p:cNvSpPr>
            <p:nvPr userDrawn="1"/>
          </p:nvSpPr>
          <p:spPr bwMode="auto">
            <a:xfrm>
              <a:off x="1890" y="1920"/>
              <a:ext cx="8550" cy="605"/>
            </a:xfrm>
            <a:prstGeom prst="rect">
              <a:avLst/>
            </a:prstGeom>
            <a:noFill/>
            <a:ln w="9525">
              <a:noFill/>
              <a:miter lim="800000"/>
              <a:headEnd/>
              <a:tailEnd/>
            </a:ln>
          </p:spPr>
          <p:txBody>
            <a:bodyPr lIns="69494" tIns="34747" rIns="69494" bIns="34747"/>
            <a:lstStyle/>
            <a:p>
              <a:pPr>
                <a:defRPr/>
              </a:pPr>
              <a:r>
                <a:rPr lang="en-US" b="1" dirty="0">
                  <a:solidFill>
                    <a:srgbClr val="FFFFFF"/>
                  </a:solidFill>
                  <a:latin typeface="Georgia" pitchFamily="18" charset="0"/>
                </a:rPr>
                <a:t>Federal Motor Carrier Safety Administration</a:t>
              </a:r>
              <a:endParaRPr lang="en-US" dirty="0">
                <a:latin typeface="Arial Narrow" pitchFamily="34" charset="0"/>
              </a:endParaRPr>
            </a:p>
          </p:txBody>
        </p:sp>
      </p:grpSp>
      <p:pic>
        <p:nvPicPr>
          <p:cNvPr id="8" name="Picture 5" descr="PPT_ecri_bg.jpg"/>
          <p:cNvPicPr>
            <a:picLocks noChangeAspect="1"/>
          </p:cNvPicPr>
          <p:nvPr userDrawn="1"/>
        </p:nvPicPr>
        <p:blipFill>
          <a:blip r:embed="rId5" cstate="print"/>
          <a:srcRect l="60204" t="85034" b="2722"/>
          <a:stretch>
            <a:fillRect/>
          </a:stretch>
        </p:blipFill>
        <p:spPr bwMode="auto">
          <a:xfrm>
            <a:off x="7467600" y="6148388"/>
            <a:ext cx="1600200" cy="557212"/>
          </a:xfrm>
          <a:prstGeom prst="rect">
            <a:avLst/>
          </a:prstGeom>
          <a:noFill/>
          <a:ln w="9525">
            <a:noFill/>
            <a:miter lim="800000"/>
            <a:headEnd/>
            <a:tailEnd/>
          </a:ln>
        </p:spPr>
      </p:pic>
      <p:sp>
        <p:nvSpPr>
          <p:cNvPr id="409603" name="Rectangle 3"/>
          <p:cNvSpPr>
            <a:spLocks noGrp="1" noChangeArrowheads="1"/>
          </p:cNvSpPr>
          <p:nvPr>
            <p:ph type="subTitle" idx="1"/>
          </p:nvPr>
        </p:nvSpPr>
        <p:spPr>
          <a:xfrm>
            <a:off x="685800" y="3352800"/>
            <a:ext cx="7772400" cy="2133600"/>
          </a:xfrm>
        </p:spPr>
        <p:txBody>
          <a:bodyPr/>
          <a:lstStyle>
            <a:lvl1pPr marL="0" indent="0" algn="ctr">
              <a:buFontTx/>
              <a:buNone/>
              <a:defRPr sz="2000" b="1" u="sng">
                <a:solidFill>
                  <a:srgbClr val="000000"/>
                </a:solidFill>
              </a:defRPr>
            </a:lvl1pPr>
          </a:lstStyle>
          <a:p>
            <a:r>
              <a:rPr lang="en-US" smtClean="0"/>
              <a:t>Click to edit Master subtitle style</a:t>
            </a:r>
            <a:endParaRPr lang="en-US"/>
          </a:p>
        </p:txBody>
      </p:sp>
      <p:sp>
        <p:nvSpPr>
          <p:cNvPr id="9" name="Rectangle 4"/>
          <p:cNvSpPr>
            <a:spLocks noGrp="1" noChangeArrowheads="1"/>
          </p:cNvSpPr>
          <p:nvPr>
            <p:ph type="dt" sz="half" idx="10"/>
          </p:nvPr>
        </p:nvSpPr>
        <p:spPr/>
        <p:txBody>
          <a:bodyPr/>
          <a:lstStyle>
            <a:lvl1pPr>
              <a:defRPr/>
            </a:lvl1pPr>
          </a:lstStyle>
          <a:p>
            <a:pPr>
              <a:defRPr/>
            </a:pPr>
            <a:fld id="{D4A4F38A-5906-4C23-ADE3-ED05D01722A2}" type="datetime1">
              <a:rPr lang="en-US"/>
              <a:pPr>
                <a:defRPr/>
              </a:pPr>
              <a:t>12/6/2011</a:t>
            </a:fld>
            <a:endParaRPr lang="en-US"/>
          </a:p>
        </p:txBody>
      </p:sp>
      <p:sp>
        <p:nvSpPr>
          <p:cNvPr id="10" name="Rectangle 5"/>
          <p:cNvSpPr>
            <a:spLocks noGrp="1" noChangeArrowheads="1"/>
          </p:cNvSpPr>
          <p:nvPr>
            <p:ph type="sldNum" sz="quarter" idx="11"/>
          </p:nvPr>
        </p:nvSpPr>
        <p:spPr/>
        <p:txBody>
          <a:bodyPr/>
          <a:lstStyle>
            <a:lvl1pPr>
              <a:defRPr/>
            </a:lvl1pPr>
          </a:lstStyle>
          <a:p>
            <a:pPr>
              <a:defRPr/>
            </a:pPr>
            <a:fld id="{FA39F5F1-0452-4A09-A140-6E825A54ED32}" type="slidenum">
              <a:rPr lang="en-US"/>
              <a:pPr>
                <a:defRPr/>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4A690EA-0A78-48F0-9393-51D3D0555E9A}" type="datetime1">
              <a:rPr lang="en-US"/>
              <a:pPr>
                <a:defRPr/>
              </a:pPr>
              <a:t>12/6/2011</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26E5AEAB-B469-45BF-9BFB-C051CBE33CBD}" type="slidenum">
              <a:rPr lang="en-US"/>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3434A4C-E3E7-4485-A81D-9073FD9B9BA1}" type="datetime1">
              <a:rPr lang="en-US"/>
              <a:pPr>
                <a:defRPr/>
              </a:pPr>
              <a:t>12/6/2011</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E8776916-17D4-4901-8379-11B775B68C10}" type="slidenum">
              <a:rPr lang="en-US"/>
              <a:pPr>
                <a:defRPr/>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r>
              <a:rPr lang="en-US" noProof="0" smtClean="0"/>
              <a:t>Click icon to add table</a:t>
            </a:r>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fld id="{973AF097-7331-4EA7-BE1F-F6CDACB34CB4}" type="datetime1">
              <a:rPr lang="en-US"/>
              <a:pPr>
                <a:defRPr/>
              </a:pPr>
              <a:t>12/6/2011</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42D4C0C4-D404-4BAF-9869-1CE8E9694A10}" type="slidenum">
              <a:rPr lang="en-US"/>
              <a:pPr>
                <a:defRPr/>
              </a:pPr>
              <a:t>‹#›</a:t>
            </a:fld>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C0D3ACBF-7E8D-4117-AE71-35EF5EA2F024}" type="datetime1">
              <a:rPr lang="en-US"/>
              <a:pPr>
                <a:defRPr/>
              </a:pPr>
              <a:t>12/6/2011</a:t>
            </a:fld>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F6993D77-5958-41CB-ABFB-DFE89ACE885E}" type="slidenum">
              <a:rPr lang="en-US"/>
              <a:pPr>
                <a:defRPr/>
              </a:pPr>
              <a:t>‹#›</a:t>
            </a:fld>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F83F616-9CAA-493C-A8D2-701FC4628C08}" type="datetime1">
              <a:rPr lang="en-US"/>
              <a:pPr>
                <a:defRPr/>
              </a:pPr>
              <a:t>12/6/2011</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57E964FC-A436-41E9-AC22-E247C80D5542}" type="slidenum">
              <a:rPr lang="en-US"/>
              <a:pPr>
                <a:defRPr/>
              </a:pPr>
              <a:t>‹#›</a:t>
            </a:fld>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0F23CE40-44CC-4756-B1D2-CF8E2C37EC85}" type="datetime1">
              <a:rPr lang="en-US"/>
              <a:pPr>
                <a:defRPr/>
              </a:pPr>
              <a:t>12/6/2011</a:t>
            </a:fld>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348DF606-9DB0-4B5C-A800-A76393E6D9D1}" type="slidenum">
              <a:rPr lang="en-US"/>
              <a:pPr>
                <a:defRPr/>
              </a:pPr>
              <a:t>‹#›</a:t>
            </a:fld>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lvl1pPr>
              <a:defRPr dirty="0"/>
            </a:lvl1pPr>
          </a:lstStyle>
          <a:p>
            <a:pPr lvl="0"/>
            <a:r>
              <a:rPr lang="en-US" noProof="0" smtClean="0"/>
              <a:t>Click icon to add SmartArt graphic</a:t>
            </a:r>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fld id="{F9D845D4-3074-4A4A-990A-5F03BD4714CB}" type="datetime1">
              <a:rPr lang="en-US"/>
              <a:pPr>
                <a:defRPr/>
              </a:pPr>
              <a:t>12/6/2011</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3C7EE46F-0648-4738-A2ED-78F216CD321E}" type="slidenum">
              <a:rPr lang="en-US"/>
              <a:pPr>
                <a:defRPr/>
              </a:pPr>
              <a:t>‹#›</a:t>
            </a:fld>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3" name="Picture 6" descr="MANILA"/>
          <p:cNvPicPr>
            <a:picLocks noChangeAspect="1" noChangeArrowheads="1"/>
          </p:cNvPicPr>
          <p:nvPr/>
        </p:nvPicPr>
        <p:blipFill>
          <a:blip r:embed="rId3" cstate="print"/>
          <a:srcRect/>
          <a:stretch>
            <a:fillRect/>
          </a:stretch>
        </p:blipFill>
        <p:spPr bwMode="auto">
          <a:xfrm>
            <a:off x="457200" y="6181725"/>
            <a:ext cx="838200" cy="523875"/>
          </a:xfrm>
          <a:prstGeom prst="rect">
            <a:avLst/>
          </a:prstGeom>
          <a:noFill/>
          <a:ln w="9525">
            <a:noFill/>
            <a:miter lim="800000"/>
            <a:headEnd/>
            <a:tailEnd/>
          </a:ln>
        </p:spPr>
      </p:pic>
      <p:sp>
        <p:nvSpPr>
          <p:cNvPr id="4"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pPr>
              <a:defRPr/>
            </a:pPr>
            <a:endParaRPr lang="en-US" dirty="0"/>
          </a:p>
        </p:txBody>
      </p:sp>
      <p:grpSp>
        <p:nvGrpSpPr>
          <p:cNvPr id="5" name="Group 9"/>
          <p:cNvGrpSpPr>
            <a:grpSpLocks/>
          </p:cNvGrpSpPr>
          <p:nvPr/>
        </p:nvGrpSpPr>
        <p:grpSpPr bwMode="auto">
          <a:xfrm>
            <a:off x="1828800" y="5791200"/>
            <a:ext cx="5486400" cy="914400"/>
            <a:chOff x="1800" y="1560"/>
            <a:chExt cx="8640" cy="1440"/>
          </a:xfrm>
        </p:grpSpPr>
        <p:graphicFrame>
          <p:nvGraphicFramePr>
            <p:cNvPr id="6" name="Object 10"/>
            <p:cNvGraphicFramePr>
              <a:graphicFrameLocks noChangeAspect="1"/>
            </p:cNvGraphicFramePr>
            <p:nvPr/>
          </p:nvGraphicFramePr>
          <p:xfrm>
            <a:off x="1800" y="1560"/>
            <a:ext cx="8640" cy="1440"/>
          </p:xfrm>
          <a:graphic>
            <a:graphicData uri="http://schemas.openxmlformats.org/presentationml/2006/ole">
              <p:oleObj spid="_x0000_s102402" r:id="rId4" imgW="7621064" imgH="895238" progId="">
                <p:embed/>
              </p:oleObj>
            </a:graphicData>
          </a:graphic>
        </p:graphicFrame>
        <p:sp>
          <p:nvSpPr>
            <p:cNvPr id="7" name="Text Box 11"/>
            <p:cNvSpPr txBox="1">
              <a:spLocks noChangeArrowheads="1"/>
            </p:cNvSpPr>
            <p:nvPr userDrawn="1"/>
          </p:nvSpPr>
          <p:spPr bwMode="auto">
            <a:xfrm>
              <a:off x="1890" y="1920"/>
              <a:ext cx="8550" cy="605"/>
            </a:xfrm>
            <a:prstGeom prst="rect">
              <a:avLst/>
            </a:prstGeom>
            <a:noFill/>
            <a:ln w="9525">
              <a:noFill/>
              <a:miter lim="800000"/>
              <a:headEnd/>
              <a:tailEnd/>
            </a:ln>
          </p:spPr>
          <p:txBody>
            <a:bodyPr lIns="69494" tIns="34747" rIns="69494" bIns="34747"/>
            <a:lstStyle/>
            <a:p>
              <a:pPr>
                <a:defRPr/>
              </a:pPr>
              <a:r>
                <a:rPr lang="en-US" b="1" dirty="0">
                  <a:solidFill>
                    <a:srgbClr val="FFFFFF"/>
                  </a:solidFill>
                  <a:latin typeface="Georgia" pitchFamily="18" charset="0"/>
                </a:rPr>
                <a:t>Federal Motor Carrier Safety Administration</a:t>
              </a:r>
              <a:endParaRPr lang="en-US" dirty="0">
                <a:latin typeface="Arial Narrow" pitchFamily="34" charset="0"/>
              </a:endParaRPr>
            </a:p>
          </p:txBody>
        </p:sp>
      </p:grpSp>
      <p:pic>
        <p:nvPicPr>
          <p:cNvPr id="8" name="Picture 5" descr="PPT_ecri_bg.jpg"/>
          <p:cNvPicPr>
            <a:picLocks noChangeAspect="1"/>
          </p:cNvPicPr>
          <p:nvPr userDrawn="1"/>
        </p:nvPicPr>
        <p:blipFill>
          <a:blip r:embed="rId5" cstate="print"/>
          <a:srcRect l="60204" t="85034" b="2722"/>
          <a:stretch>
            <a:fillRect/>
          </a:stretch>
        </p:blipFill>
        <p:spPr bwMode="auto">
          <a:xfrm>
            <a:off x="7467600" y="6148388"/>
            <a:ext cx="1600200" cy="557212"/>
          </a:xfrm>
          <a:prstGeom prst="rect">
            <a:avLst/>
          </a:prstGeom>
          <a:noFill/>
          <a:ln w="9525">
            <a:noFill/>
            <a:miter lim="800000"/>
            <a:headEnd/>
            <a:tailEnd/>
          </a:ln>
        </p:spPr>
      </p:pic>
      <p:sp>
        <p:nvSpPr>
          <p:cNvPr id="409603" name="Rectangle 3"/>
          <p:cNvSpPr>
            <a:spLocks noGrp="1" noChangeArrowheads="1"/>
          </p:cNvSpPr>
          <p:nvPr>
            <p:ph type="subTitle" idx="1"/>
          </p:nvPr>
        </p:nvSpPr>
        <p:spPr>
          <a:xfrm>
            <a:off x="685800" y="3352800"/>
            <a:ext cx="7772400" cy="2133600"/>
          </a:xfrm>
        </p:spPr>
        <p:txBody>
          <a:bodyPr/>
          <a:lstStyle>
            <a:lvl1pPr marL="0" indent="0" algn="ctr">
              <a:buFontTx/>
              <a:buNone/>
              <a:defRPr sz="2000" b="1" u="sng">
                <a:solidFill>
                  <a:srgbClr val="000000"/>
                </a:solidFill>
              </a:defRPr>
            </a:lvl1pPr>
          </a:lstStyle>
          <a:p>
            <a:r>
              <a:rPr lang="en-US" smtClean="0"/>
              <a:t>Click to edit Master subtitle style</a:t>
            </a:r>
            <a:endParaRPr lang="en-US"/>
          </a:p>
        </p:txBody>
      </p:sp>
      <p:sp>
        <p:nvSpPr>
          <p:cNvPr id="9" name="Rectangle 4"/>
          <p:cNvSpPr>
            <a:spLocks noGrp="1" noChangeArrowheads="1"/>
          </p:cNvSpPr>
          <p:nvPr>
            <p:ph type="dt" sz="half" idx="10"/>
          </p:nvPr>
        </p:nvSpPr>
        <p:spPr/>
        <p:txBody>
          <a:bodyPr/>
          <a:lstStyle>
            <a:lvl1pPr>
              <a:defRPr/>
            </a:lvl1pPr>
          </a:lstStyle>
          <a:p>
            <a:pPr>
              <a:defRPr/>
            </a:pPr>
            <a:fld id="{441B6658-62B1-41F5-8A56-965FECD28B9F}" type="datetime1">
              <a:rPr lang="en-US"/>
              <a:pPr>
                <a:defRPr/>
              </a:pPr>
              <a:t>12/6/2011</a:t>
            </a:fld>
            <a:endParaRPr lang="en-US"/>
          </a:p>
        </p:txBody>
      </p:sp>
      <p:sp>
        <p:nvSpPr>
          <p:cNvPr id="10" name="Rectangle 5"/>
          <p:cNvSpPr>
            <a:spLocks noGrp="1" noChangeArrowheads="1"/>
          </p:cNvSpPr>
          <p:nvPr>
            <p:ph type="sldNum" sz="quarter" idx="11"/>
          </p:nvPr>
        </p:nvSpPr>
        <p:spPr/>
        <p:txBody>
          <a:bodyPr/>
          <a:lstStyle>
            <a:lvl1pPr>
              <a:defRPr/>
            </a:lvl1pPr>
          </a:lstStyle>
          <a:p>
            <a:pPr>
              <a:defRPr/>
            </a:pPr>
            <a:fld id="{8475A3DA-1DD6-45F5-A11A-9B8D92C42AB6}" type="slidenum">
              <a:rPr lang="en-US"/>
              <a:pPr>
                <a:defRPr/>
              </a:pPr>
              <a:t>‹#›</a:t>
            </a:fld>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fld id="{8B14779F-DE77-4424-8D20-6F6F2CE14A58}" type="datetime1">
              <a:rPr lang="en-US"/>
              <a:pPr>
                <a:defRPr/>
              </a:pPr>
              <a:t>12/6/2011</a:t>
            </a:fld>
            <a:endParaRPr lang="en-US"/>
          </a:p>
        </p:txBody>
      </p:sp>
      <p:sp>
        <p:nvSpPr>
          <p:cNvPr id="16" name="Footer Placeholder 16"/>
          <p:cNvSpPr>
            <a:spLocks noGrp="1"/>
          </p:cNvSpPr>
          <p:nvPr>
            <p:ph type="ftr" sz="quarter" idx="11"/>
          </p:nvPr>
        </p:nvSpPr>
        <p:spPr/>
        <p:txBody>
          <a:bodyPr/>
          <a:lstStyle>
            <a:lvl1pPr>
              <a:defRPr>
                <a:solidFill>
                  <a:schemeClr val="accent1">
                    <a:tint val="20000"/>
                  </a:schemeClr>
                </a:solidFill>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7E3630B1-8A13-459E-B5C5-C7A45F4A5370}"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328597C-6CCA-4A75-A63D-4D26FB5CA54E}" type="datetime1">
              <a:rPr lang="en-US"/>
              <a:pPr>
                <a:defRPr/>
              </a:pPr>
              <a:t>12/6/2011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B71D472C-944A-47E1-B047-52835E2DB6B0}"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5F2442B-041B-4050-86A3-69CFF1705321}" type="datetime1">
              <a:rPr lang="en-US"/>
              <a:pPr>
                <a:defRPr/>
              </a:pPr>
              <a:t>12/6/2011</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26325DE5-AA37-4A88-890B-1B73DD12A063}" type="slidenum">
              <a:rPr lang="en-US"/>
              <a:pPr>
                <a:defRPr/>
              </a:pPr>
              <a:t>‹#›</a:t>
            </a:fld>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6EF7A5A6-2CA8-4D94-8FCC-C3385711DC12}" type="datetime1">
              <a:rPr lang="en-US"/>
              <a:pPr>
                <a:defRPr/>
              </a:pPr>
              <a:t>12/6/2011</a:t>
            </a:fld>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BDBAD311-311B-427B-9380-B90E63BBA933}"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E3D3FC6D-F7BC-4F76-A4A2-04A21DC04A46}" type="datetime1">
              <a:rPr lang="en-US"/>
              <a:pPr>
                <a:defRPr/>
              </a:pPr>
              <a:t>12/6/2011</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39D9B640-78ED-44D4-B463-3D84CEDFE91B}"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fld id="{0662A50E-A4B6-4FAF-B829-FF8FF5990221}" type="datetime1">
              <a:rPr lang="en-US"/>
              <a:pPr>
                <a:defRPr/>
              </a:pPr>
              <a:t>12/6/2011</a:t>
            </a:fld>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BFA1E79A-FB94-47FD-895D-FD2612F1CF3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2DFEA0A8-5C6F-4CED-A042-C9850AE3235B}" type="datetime1">
              <a:rPr lang="en-US"/>
              <a:pPr>
                <a:defRPr/>
              </a:pPr>
              <a:t>12/6/2011</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3B76C33E-0583-4328-9F8C-B5BCEB1FFA7A}" type="slidenum">
              <a:rPr lang="en-US"/>
              <a:pPr>
                <a:defRPr/>
              </a:pPr>
              <a:t>‹#›</a:t>
            </a:fld>
            <a:endParaRPr lang="en-US"/>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3" name="Rectangle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4" name="Rectangle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8" name="Date Placeholder 1"/>
          <p:cNvSpPr>
            <a:spLocks noGrp="1"/>
          </p:cNvSpPr>
          <p:nvPr>
            <p:ph type="dt" sz="half" idx="10"/>
          </p:nvPr>
        </p:nvSpPr>
        <p:spPr/>
        <p:txBody>
          <a:bodyPr/>
          <a:lstStyle>
            <a:lvl1pPr>
              <a:defRPr/>
            </a:lvl1pPr>
          </a:lstStyle>
          <a:p>
            <a:pPr>
              <a:defRPr/>
            </a:pPr>
            <a:fld id="{686063BD-C83E-4687-ACB5-94F5A5A2272B}" type="datetime1">
              <a:rPr lang="en-US"/>
              <a:pPr>
                <a:defRPr/>
              </a:pPr>
              <a:t>12/6/2011</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8591BA01-1970-4C4B-A9E4-5623C09FAEC5}" type="slidenum">
              <a:rPr lang="en-US"/>
              <a:pPr>
                <a:defRPr/>
              </a:pPr>
              <a:t>‹#›</a:t>
            </a:fld>
            <a:endParaRPr lang="en-US"/>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BAFF63AE-DB26-4A29-82BA-D15DCFB432AD}" type="slidenum">
              <a:rPr lang="en-US"/>
              <a:pPr>
                <a:defRPr/>
              </a:pPr>
              <a:t>‹#›</a:t>
            </a:fld>
            <a:endParaRPr lang="en-US"/>
          </a:p>
        </p:txBody>
      </p:sp>
      <p:sp>
        <p:nvSpPr>
          <p:cNvPr id="17" name="Date Placeholder 4"/>
          <p:cNvSpPr>
            <a:spLocks noGrp="1"/>
          </p:cNvSpPr>
          <p:nvPr>
            <p:ph type="dt" sz="half" idx="11"/>
          </p:nvPr>
        </p:nvSpPr>
        <p:spPr/>
        <p:txBody>
          <a:bodyPr/>
          <a:lstStyle>
            <a:lvl1pPr>
              <a:defRPr/>
            </a:lvl1pPr>
          </a:lstStyle>
          <a:p>
            <a:pPr>
              <a:defRPr/>
            </a:pPr>
            <a:fld id="{ECE589BF-9925-46E7-A3A5-DA1C2FF2037B}" type="datetime1">
              <a:rPr lang="en-US"/>
              <a:pPr>
                <a:defRPr/>
              </a:pPr>
              <a:t>12/6/2011</a:t>
            </a:fld>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2E3803BF-3A6C-4ABE-AA22-7AF9732A238B}" type="slidenum">
              <a:rPr lang="en-US"/>
              <a:pPr>
                <a:defRPr/>
              </a:pPr>
              <a:t>‹#›</a:t>
            </a:fld>
            <a:endParaRPr 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200F12BD-705B-4B9F-903D-5478394EF239}" type="datetime1">
              <a:rPr lang="en-US"/>
              <a:pPr>
                <a:defRPr/>
              </a:pPr>
              <a:t>12/6/2011</a:t>
            </a:fld>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solidFill>
                  <a:schemeClr val="tx1"/>
                </a:solidFill>
              </a:defRPr>
            </a:lvl1pPr>
          </a:lstStyle>
          <a:p>
            <a:pPr>
              <a:defRPr/>
            </a:pPr>
            <a:endParaRPr lang="en-US"/>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3948CD-B838-42DA-A712-2D82A96DB828}" type="datetime1">
              <a:rPr lang="en-US"/>
              <a:pPr>
                <a:defRPr/>
              </a:pPr>
              <a:t>12/6/2011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56D866-8819-4530-B811-6B68FAC887F3}"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C78303C8-5B76-48B0-9887-BEC0B845B3DC}" type="slidenum">
              <a:rPr lang="en-US"/>
              <a:pPr>
                <a:defRPr/>
              </a:pPr>
              <a:t>‹#›</a:t>
            </a:fld>
            <a:endParaRPr lang="en-US"/>
          </a:p>
        </p:txBody>
      </p:sp>
      <p:sp>
        <p:nvSpPr>
          <p:cNvPr id="14" name="Date Placeholder 3"/>
          <p:cNvSpPr>
            <a:spLocks noGrp="1"/>
          </p:cNvSpPr>
          <p:nvPr>
            <p:ph type="dt" sz="half" idx="11"/>
          </p:nvPr>
        </p:nvSpPr>
        <p:spPr/>
        <p:txBody>
          <a:bodyPr/>
          <a:lstStyle>
            <a:lvl1pPr>
              <a:defRPr/>
            </a:lvl1pPr>
          </a:lstStyle>
          <a:p>
            <a:pPr>
              <a:defRPr/>
            </a:pPr>
            <a:fld id="{74351B5D-1BE4-4E1C-85EA-6A9338B03F73}" type="datetime1">
              <a:rPr lang="en-US"/>
              <a:pPr>
                <a:defRPr/>
              </a:pPr>
              <a:t>12/6/2011</a:t>
            </a:fld>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3" name="Picture 6" descr="MANILA"/>
          <p:cNvPicPr>
            <a:picLocks noChangeAspect="1" noChangeArrowheads="1"/>
          </p:cNvPicPr>
          <p:nvPr/>
        </p:nvPicPr>
        <p:blipFill>
          <a:blip r:embed="rId3" cstate="print"/>
          <a:srcRect/>
          <a:stretch>
            <a:fillRect/>
          </a:stretch>
        </p:blipFill>
        <p:spPr bwMode="auto">
          <a:xfrm>
            <a:off x="457200" y="6181725"/>
            <a:ext cx="838200" cy="523875"/>
          </a:xfrm>
          <a:prstGeom prst="rect">
            <a:avLst/>
          </a:prstGeom>
          <a:noFill/>
          <a:ln w="9525">
            <a:noFill/>
            <a:miter lim="800000"/>
            <a:headEnd/>
            <a:tailEnd/>
          </a:ln>
        </p:spPr>
      </p:pic>
      <p:sp>
        <p:nvSpPr>
          <p:cNvPr id="4"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pPr>
              <a:defRPr/>
            </a:pPr>
            <a:endParaRPr lang="en-US" dirty="0"/>
          </a:p>
        </p:txBody>
      </p:sp>
      <p:grpSp>
        <p:nvGrpSpPr>
          <p:cNvPr id="5" name="Group 9"/>
          <p:cNvGrpSpPr>
            <a:grpSpLocks/>
          </p:cNvGrpSpPr>
          <p:nvPr/>
        </p:nvGrpSpPr>
        <p:grpSpPr bwMode="auto">
          <a:xfrm>
            <a:off x="1828800" y="5791200"/>
            <a:ext cx="5486400" cy="914400"/>
            <a:chOff x="1800" y="1560"/>
            <a:chExt cx="8640" cy="1440"/>
          </a:xfrm>
        </p:grpSpPr>
        <p:graphicFrame>
          <p:nvGraphicFramePr>
            <p:cNvPr id="6" name="Object 10"/>
            <p:cNvGraphicFramePr>
              <a:graphicFrameLocks noChangeAspect="1"/>
            </p:cNvGraphicFramePr>
            <p:nvPr/>
          </p:nvGraphicFramePr>
          <p:xfrm>
            <a:off x="1800" y="1560"/>
            <a:ext cx="8640" cy="1440"/>
          </p:xfrm>
          <a:graphic>
            <a:graphicData uri="http://schemas.openxmlformats.org/presentationml/2006/ole">
              <p:oleObj spid="_x0000_s103426" r:id="rId4" imgW="7621064" imgH="895238" progId="">
                <p:embed/>
              </p:oleObj>
            </a:graphicData>
          </a:graphic>
        </p:graphicFrame>
        <p:sp>
          <p:nvSpPr>
            <p:cNvPr id="7" name="Text Box 11"/>
            <p:cNvSpPr txBox="1">
              <a:spLocks noChangeArrowheads="1"/>
            </p:cNvSpPr>
            <p:nvPr userDrawn="1"/>
          </p:nvSpPr>
          <p:spPr bwMode="auto">
            <a:xfrm>
              <a:off x="1890" y="1920"/>
              <a:ext cx="8550" cy="605"/>
            </a:xfrm>
            <a:prstGeom prst="rect">
              <a:avLst/>
            </a:prstGeom>
            <a:noFill/>
            <a:ln w="9525">
              <a:noFill/>
              <a:miter lim="800000"/>
              <a:headEnd/>
              <a:tailEnd/>
            </a:ln>
          </p:spPr>
          <p:txBody>
            <a:bodyPr lIns="69494" tIns="34747" rIns="69494" bIns="34747"/>
            <a:lstStyle/>
            <a:p>
              <a:pPr>
                <a:defRPr/>
              </a:pPr>
              <a:r>
                <a:rPr lang="en-US" b="1" dirty="0">
                  <a:solidFill>
                    <a:srgbClr val="FFFFFF"/>
                  </a:solidFill>
                  <a:latin typeface="Georgia" pitchFamily="18" charset="0"/>
                </a:rPr>
                <a:t>Federal Motor Carrier Safety Administration</a:t>
              </a:r>
              <a:endParaRPr lang="en-US" dirty="0">
                <a:latin typeface="Arial Narrow" pitchFamily="34" charset="0"/>
              </a:endParaRPr>
            </a:p>
          </p:txBody>
        </p:sp>
      </p:grpSp>
      <p:pic>
        <p:nvPicPr>
          <p:cNvPr id="8" name="Picture 5" descr="PPT_ecri_bg.jpg"/>
          <p:cNvPicPr>
            <a:picLocks noChangeAspect="1"/>
          </p:cNvPicPr>
          <p:nvPr userDrawn="1"/>
        </p:nvPicPr>
        <p:blipFill>
          <a:blip r:embed="rId5" cstate="print"/>
          <a:srcRect l="60204" t="85034" b="2722"/>
          <a:stretch>
            <a:fillRect/>
          </a:stretch>
        </p:blipFill>
        <p:spPr bwMode="auto">
          <a:xfrm>
            <a:off x="7467600" y="6148388"/>
            <a:ext cx="1600200" cy="557212"/>
          </a:xfrm>
          <a:prstGeom prst="rect">
            <a:avLst/>
          </a:prstGeom>
          <a:noFill/>
          <a:ln w="9525">
            <a:noFill/>
            <a:miter lim="800000"/>
            <a:headEnd/>
            <a:tailEnd/>
          </a:ln>
        </p:spPr>
      </p:pic>
      <p:sp>
        <p:nvSpPr>
          <p:cNvPr id="409603" name="Rectangle 3"/>
          <p:cNvSpPr>
            <a:spLocks noGrp="1" noChangeArrowheads="1"/>
          </p:cNvSpPr>
          <p:nvPr>
            <p:ph type="subTitle" idx="1"/>
          </p:nvPr>
        </p:nvSpPr>
        <p:spPr>
          <a:xfrm>
            <a:off x="685800" y="3352800"/>
            <a:ext cx="7772400" cy="2133600"/>
          </a:xfrm>
        </p:spPr>
        <p:txBody>
          <a:bodyPr/>
          <a:lstStyle>
            <a:lvl1pPr marL="0" indent="0" algn="ctr">
              <a:buFontTx/>
              <a:buNone/>
              <a:defRPr sz="2000" b="1" u="sng">
                <a:solidFill>
                  <a:srgbClr val="000000"/>
                </a:solidFill>
              </a:defRPr>
            </a:lvl1pPr>
          </a:lstStyle>
          <a:p>
            <a:r>
              <a:rPr lang="en-US" smtClean="0"/>
              <a:t>Click to edit Master subtitle style</a:t>
            </a:r>
            <a:endParaRPr lang="en-US"/>
          </a:p>
        </p:txBody>
      </p:sp>
      <p:sp>
        <p:nvSpPr>
          <p:cNvPr id="9" name="Rectangle 4"/>
          <p:cNvSpPr>
            <a:spLocks noGrp="1" noChangeArrowheads="1"/>
          </p:cNvSpPr>
          <p:nvPr>
            <p:ph type="dt" sz="half" idx="10"/>
          </p:nvPr>
        </p:nvSpPr>
        <p:spPr/>
        <p:txBody>
          <a:bodyPr/>
          <a:lstStyle>
            <a:lvl1pPr>
              <a:defRPr/>
            </a:lvl1pPr>
          </a:lstStyle>
          <a:p>
            <a:pPr>
              <a:defRPr/>
            </a:pPr>
            <a:fld id="{BBB622DB-D4E0-4317-8A05-426B4D31D417}" type="datetime1">
              <a:rPr lang="en-US"/>
              <a:pPr>
                <a:defRPr/>
              </a:pPr>
              <a:t>12/6/2011</a:t>
            </a:fld>
            <a:endParaRPr lang="en-US"/>
          </a:p>
        </p:txBody>
      </p:sp>
      <p:sp>
        <p:nvSpPr>
          <p:cNvPr id="10" name="Rectangle 5"/>
          <p:cNvSpPr>
            <a:spLocks noGrp="1" noChangeArrowheads="1"/>
          </p:cNvSpPr>
          <p:nvPr>
            <p:ph type="sldNum" sz="quarter" idx="11"/>
          </p:nvPr>
        </p:nvSpPr>
        <p:spPr/>
        <p:txBody>
          <a:bodyPr/>
          <a:lstStyle>
            <a:lvl1pPr>
              <a:defRPr/>
            </a:lvl1pPr>
          </a:lstStyle>
          <a:p>
            <a:pPr>
              <a:defRPr/>
            </a:pPr>
            <a:fld id="{9DEBE5AD-A6EF-45DC-B834-8A068D85E43A}" type="slidenum">
              <a:rPr lang="en-US"/>
              <a:pPr>
                <a:defRPr/>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DB9BE82-261D-44FF-9591-EEB55D34D7AB}" type="datetime1">
              <a:rPr lang="en-US"/>
              <a:pPr>
                <a:defRPr/>
              </a:pPr>
              <a:t>12/6/2011</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F4F3D1CA-0582-4E05-93A1-36080F240729}" type="slidenum">
              <a:rPr lang="en-US"/>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BF51BC64-F986-4B33-96DA-9B21FA33CC77}" type="datetime1">
              <a:rPr lang="en-US"/>
              <a:pPr>
                <a:defRPr/>
              </a:pPr>
              <a:t>12/6/2011</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74F393AC-EC3C-41CB-983D-907F3FF457FB}" type="slidenum">
              <a:rPr lang="en-US"/>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E0865592-B7FC-4AA1-9768-B1D35FCD59FD}" type="datetime1">
              <a:rPr lang="en-US"/>
              <a:pPr>
                <a:defRPr/>
              </a:pPr>
              <a:t>12/6/2011</a:t>
            </a:fld>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58A5DB45-C18E-4FF8-82A2-A0F549BD15CE}" type="slidenum">
              <a:rPr lang="en-US"/>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0D3DABE-B475-4A2E-B76C-9DD2D1A0F669}" type="datetime1">
              <a:rPr lang="en-US"/>
              <a:pPr>
                <a:defRPr/>
              </a:pPr>
              <a:t>12/6/2011</a:t>
            </a:fld>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77701B02-DAA2-4FD8-95EF-9C15CBD3D946}" type="slidenum">
              <a:rPr lang="en-US"/>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1C70389-EC20-4E08-B57B-E062C6D11591}" type="datetime1">
              <a:rPr lang="en-US"/>
              <a:pPr>
                <a:defRPr/>
              </a:pPr>
              <a:t>12/6/2011</a:t>
            </a:fld>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41CFBA5B-4E8E-49E5-8E0A-DB2CED72F089}" type="slidenum">
              <a:rPr lang="en-US"/>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D1C21D1-5C6E-4D42-830E-06F94DC16BD7}" type="datetime1">
              <a:rPr lang="en-US"/>
              <a:pPr>
                <a:defRPr/>
              </a:pPr>
              <a:t>12/6/2011</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65948907-13E4-4727-ADC3-15C0B71F36FD}" type="slidenum">
              <a:rPr lang="en-US"/>
              <a:pPr>
                <a:def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F76D8E8-3CA3-4BD5-9BD4-0E27AEA79059}" type="datetime1">
              <a:rPr lang="en-US"/>
              <a:pPr>
                <a:defRPr/>
              </a:pPr>
              <a:t>12/6/2011</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717494D3-C2EA-4048-9EB4-32ECF7694E4A}" type="slidenum">
              <a:rPr lang="en-US"/>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accent1"/>
            </a:gs>
            <a:gs pos="50000">
              <a:srgbClr val="CCECFF"/>
            </a:gs>
            <a:gs pos="100000">
              <a:schemeClr val="accent1"/>
            </a:gs>
          </a:gsLst>
          <a:lin ang="0" scaled="1"/>
        </a:gradFill>
        <a:effectLst/>
      </p:bgPr>
    </p:bg>
    <p:spTree>
      <p:nvGrpSpPr>
        <p:cNvPr id="1" name=""/>
        <p:cNvGrpSpPr/>
        <p:nvPr/>
      </p:nvGrpSpPr>
      <p:grpSpPr>
        <a:xfrm>
          <a:off x="0" y="0"/>
          <a:ext cx="0" cy="0"/>
          <a:chOff x="0" y="0"/>
          <a:chExt cx="0" cy="0"/>
        </a:xfrm>
      </p:grpSpPr>
      <p:grpSp>
        <p:nvGrpSpPr>
          <p:cNvPr id="1028" name="Group 10"/>
          <p:cNvGrpSpPr>
            <a:grpSpLocks/>
          </p:cNvGrpSpPr>
          <p:nvPr/>
        </p:nvGrpSpPr>
        <p:grpSpPr bwMode="auto">
          <a:xfrm>
            <a:off x="0" y="0"/>
            <a:ext cx="9144000" cy="1600200"/>
            <a:chOff x="1800" y="1560"/>
            <a:chExt cx="8640" cy="1440"/>
          </a:xfrm>
        </p:grpSpPr>
        <p:graphicFrame>
          <p:nvGraphicFramePr>
            <p:cNvPr id="1026" name="Object 11"/>
            <p:cNvGraphicFramePr>
              <a:graphicFrameLocks noChangeAspect="1"/>
            </p:cNvGraphicFramePr>
            <p:nvPr/>
          </p:nvGraphicFramePr>
          <p:xfrm>
            <a:off x="1800" y="1560"/>
            <a:ext cx="8640" cy="1440"/>
          </p:xfrm>
          <a:graphic>
            <a:graphicData uri="http://schemas.openxmlformats.org/presentationml/2006/ole">
              <p:oleObj spid="_x0000_s1026" r:id="rId20" imgW="7621064" imgH="895238" progId="">
                <p:embed/>
              </p:oleObj>
            </a:graphicData>
          </a:graphic>
        </p:graphicFrame>
        <p:sp>
          <p:nvSpPr>
            <p:cNvPr id="408588" name="Text Box 12"/>
            <p:cNvSpPr txBox="1">
              <a:spLocks noChangeArrowheads="1"/>
            </p:cNvSpPr>
            <p:nvPr userDrawn="1"/>
          </p:nvSpPr>
          <p:spPr bwMode="auto">
            <a:xfrm>
              <a:off x="1889" y="1920"/>
              <a:ext cx="8551" cy="604"/>
            </a:xfrm>
            <a:prstGeom prst="rect">
              <a:avLst/>
            </a:prstGeom>
            <a:noFill/>
            <a:ln w="9525">
              <a:noFill/>
              <a:miter lim="800000"/>
              <a:headEnd/>
              <a:tailEnd/>
            </a:ln>
          </p:spPr>
          <p:txBody>
            <a:bodyPr lIns="69494" tIns="34747" rIns="69494" bIns="34747"/>
            <a:lstStyle/>
            <a:p>
              <a:pPr>
                <a:defRPr/>
              </a:pPr>
              <a:endParaRPr lang="en-US" dirty="0">
                <a:latin typeface="Arial Narrow" pitchFamily="34" charset="0"/>
              </a:endParaRPr>
            </a:p>
          </p:txBody>
        </p:sp>
      </p:grpSp>
      <p:sp>
        <p:nvSpPr>
          <p:cNvPr id="1029"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85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CAD3FF0D-CA4C-40F5-B37F-6A0D6DB34310}" type="datetime1">
              <a:rPr lang="en-US"/>
              <a:pPr>
                <a:defRPr/>
              </a:pPr>
              <a:t>12/6/2011</a:t>
            </a:fld>
            <a:endParaRPr lang="en-US"/>
          </a:p>
        </p:txBody>
      </p:sp>
      <p:sp>
        <p:nvSpPr>
          <p:cNvPr id="408581" name="Rectangle 5"/>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6029A155-261E-4905-B233-8D31CA4513A3}" type="slidenum">
              <a:rPr lang="en-US"/>
              <a:pPr>
                <a:defRPr/>
              </a:pPr>
              <a:t>‹#›</a:t>
            </a:fld>
            <a:endParaRPr lang="en-US"/>
          </a:p>
        </p:txBody>
      </p:sp>
      <p:sp>
        <p:nvSpPr>
          <p:cNvPr id="408582"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977"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 id="2147483976" r:id="rId16"/>
    <p:sldLayoutId id="2147483978" r:id="rId17"/>
  </p:sldLayoutIdLst>
  <p:transition>
    <p:fade/>
  </p:transition>
  <p:timing>
    <p:tnLst>
      <p:par>
        <p:cTn id="1" dur="indefinite" restart="never" nodeType="tmRoot"/>
      </p:par>
    </p:tnLst>
  </p:timing>
  <p:hf hdr="0" ftr="0" dt="0"/>
  <p:txStyles>
    <p:titleStyle>
      <a:lvl1pPr algn="ctr" rtl="0" eaLnBrk="0" fontAlgn="base" hangingPunct="0">
        <a:spcBef>
          <a:spcPct val="0"/>
        </a:spcBef>
        <a:spcAft>
          <a:spcPct val="0"/>
        </a:spcAft>
        <a:defRPr sz="4000" b="1" u="sng">
          <a:solidFill>
            <a:schemeClr val="tx2"/>
          </a:solidFill>
          <a:latin typeface="+mj-lt"/>
          <a:ea typeface="+mj-ea"/>
          <a:cs typeface="+mj-cs"/>
        </a:defRPr>
      </a:lvl1pPr>
      <a:lvl2pPr algn="ctr" rtl="0" eaLnBrk="0" fontAlgn="base" hangingPunct="0">
        <a:spcBef>
          <a:spcPct val="0"/>
        </a:spcBef>
        <a:spcAft>
          <a:spcPct val="0"/>
        </a:spcAft>
        <a:defRPr sz="4000" b="1" u="sng">
          <a:solidFill>
            <a:schemeClr val="tx2"/>
          </a:solidFill>
          <a:latin typeface="Calibri" pitchFamily="34" charset="0"/>
        </a:defRPr>
      </a:lvl2pPr>
      <a:lvl3pPr algn="ctr" rtl="0" eaLnBrk="0" fontAlgn="base" hangingPunct="0">
        <a:spcBef>
          <a:spcPct val="0"/>
        </a:spcBef>
        <a:spcAft>
          <a:spcPct val="0"/>
        </a:spcAft>
        <a:defRPr sz="4000" b="1" u="sng">
          <a:solidFill>
            <a:schemeClr val="tx2"/>
          </a:solidFill>
          <a:latin typeface="Calibri" pitchFamily="34" charset="0"/>
        </a:defRPr>
      </a:lvl3pPr>
      <a:lvl4pPr algn="ctr" rtl="0" eaLnBrk="0" fontAlgn="base" hangingPunct="0">
        <a:spcBef>
          <a:spcPct val="0"/>
        </a:spcBef>
        <a:spcAft>
          <a:spcPct val="0"/>
        </a:spcAft>
        <a:defRPr sz="4000" b="1" u="sng">
          <a:solidFill>
            <a:schemeClr val="tx2"/>
          </a:solidFill>
          <a:latin typeface="Calibri" pitchFamily="34" charset="0"/>
        </a:defRPr>
      </a:lvl4pPr>
      <a:lvl5pPr algn="ctr" rtl="0" eaLnBrk="0" fontAlgn="base" hangingPunct="0">
        <a:spcBef>
          <a:spcPct val="0"/>
        </a:spcBef>
        <a:spcAft>
          <a:spcPct val="0"/>
        </a:spcAft>
        <a:defRPr sz="4000" b="1" u="sng">
          <a:solidFill>
            <a:schemeClr val="tx2"/>
          </a:solidFill>
          <a:latin typeface="Calibri" pitchFamily="34" charset="0"/>
        </a:defRPr>
      </a:lvl5pPr>
      <a:lvl6pPr marL="457200" algn="ctr" rtl="0" eaLnBrk="1" fontAlgn="base" hangingPunct="1">
        <a:spcBef>
          <a:spcPct val="0"/>
        </a:spcBef>
        <a:spcAft>
          <a:spcPct val="0"/>
        </a:spcAft>
        <a:defRPr sz="4000" b="1" u="sng">
          <a:solidFill>
            <a:schemeClr val="tx2"/>
          </a:solidFill>
          <a:latin typeface="Arial Narrow" pitchFamily="34" charset="0"/>
        </a:defRPr>
      </a:lvl6pPr>
      <a:lvl7pPr marL="914400" algn="ctr" rtl="0" eaLnBrk="1" fontAlgn="base" hangingPunct="1">
        <a:spcBef>
          <a:spcPct val="0"/>
        </a:spcBef>
        <a:spcAft>
          <a:spcPct val="0"/>
        </a:spcAft>
        <a:defRPr sz="4000" b="1" u="sng">
          <a:solidFill>
            <a:schemeClr val="tx2"/>
          </a:solidFill>
          <a:latin typeface="Arial Narrow" pitchFamily="34" charset="0"/>
        </a:defRPr>
      </a:lvl7pPr>
      <a:lvl8pPr marL="1371600" algn="ctr" rtl="0" eaLnBrk="1" fontAlgn="base" hangingPunct="1">
        <a:spcBef>
          <a:spcPct val="0"/>
        </a:spcBef>
        <a:spcAft>
          <a:spcPct val="0"/>
        </a:spcAft>
        <a:defRPr sz="4000" b="1" u="sng">
          <a:solidFill>
            <a:schemeClr val="tx2"/>
          </a:solidFill>
          <a:latin typeface="Arial Narrow" pitchFamily="34" charset="0"/>
        </a:defRPr>
      </a:lvl8pPr>
      <a:lvl9pPr marL="1828800" algn="ctr" rtl="0" eaLnBrk="1" fontAlgn="base" hangingPunct="1">
        <a:spcBef>
          <a:spcPct val="0"/>
        </a:spcBef>
        <a:spcAft>
          <a:spcPct val="0"/>
        </a:spcAft>
        <a:defRPr sz="4000" b="1" u="sng">
          <a:solidFill>
            <a:schemeClr val="tx2"/>
          </a:solidFill>
          <a:latin typeface="Arial Narrow"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a:solidFill>
                  <a:srgbClr val="FFFFFF"/>
                </a:solidFill>
              </a:defRPr>
            </a:lvl1pPr>
          </a:lstStyle>
          <a:p>
            <a:pPr>
              <a:defRPr/>
            </a:pPr>
            <a:fld id="{016566D6-C2FC-4818-AD5D-42E6870519F5}" type="datetime1">
              <a:rPr lang="en-US"/>
              <a:pPr>
                <a:defRPr/>
              </a:pPr>
              <a:t>12/6/2011</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7DD895AE-C6CA-47DA-AEAE-F19960390D13}" type="slidenum">
              <a:rPr lang="en-US"/>
              <a:pPr>
                <a:defRPr/>
              </a:pPr>
              <a:t>‹#›</a:t>
            </a:fld>
            <a:endParaRPr lang="en-US"/>
          </a:p>
        </p:txBody>
      </p:sp>
      <p:sp>
        <p:nvSpPr>
          <p:cNvPr id="16398"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6399"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Lst>
  <p:transition>
    <p:fade/>
  </p:transition>
  <p:timing>
    <p:tnLst>
      <p:par>
        <p:cTn id="1" dur="indefinite" restart="never" nodeType="tmRoot"/>
      </p:par>
    </p:tnLst>
  </p:timing>
  <p:hf hdr="0" ftr="0" dt="0"/>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19.xml"/><Relationship Id="rId1" Type="http://schemas.openxmlformats.org/officeDocument/2006/relationships/vmlDrawing" Target="../drawings/vmlDrawing5.v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ubtitle 2"/>
          <p:cNvSpPr>
            <a:spLocks noGrp="1"/>
          </p:cNvSpPr>
          <p:nvPr>
            <p:ph type="subTitle" idx="1"/>
          </p:nvPr>
        </p:nvSpPr>
        <p:spPr>
          <a:xfrm>
            <a:off x="228600" y="2971800"/>
            <a:ext cx="8686800" cy="2590800"/>
          </a:xfrm>
        </p:spPr>
        <p:txBody>
          <a:bodyPr>
            <a:normAutofit fontScale="92500"/>
          </a:bodyPr>
          <a:lstStyle/>
          <a:p>
            <a:pPr eaLnBrk="1" fontAlgn="auto" hangingPunct="1">
              <a:spcAft>
                <a:spcPts val="0"/>
              </a:spcAft>
              <a:buFont typeface="Wingdings 2"/>
              <a:buNone/>
              <a:defRPr/>
            </a:pPr>
            <a:r>
              <a:rPr lang="en-US" sz="3600" b="0" u="sng" dirty="0" smtClean="0"/>
              <a:t>The Evidence</a:t>
            </a:r>
          </a:p>
          <a:p>
            <a:pPr eaLnBrk="1" fontAlgn="auto" hangingPunct="1">
              <a:spcAft>
                <a:spcPts val="0"/>
              </a:spcAft>
              <a:buFont typeface="Wingdings 2"/>
              <a:buNone/>
              <a:defRPr/>
            </a:pPr>
            <a:endParaRPr lang="en-US" dirty="0" smtClean="0"/>
          </a:p>
          <a:p>
            <a:pPr eaLnBrk="1" fontAlgn="auto" hangingPunct="1">
              <a:spcAft>
                <a:spcPts val="0"/>
              </a:spcAft>
              <a:buFont typeface="Wingdings 2"/>
              <a:buNone/>
              <a:defRPr/>
            </a:pPr>
            <a:r>
              <a:rPr lang="en-US" smtClean="0"/>
              <a:t>Presented by:</a:t>
            </a:r>
            <a:endParaRPr lang="en-US" dirty="0" smtClean="0"/>
          </a:p>
          <a:p>
            <a:pPr eaLnBrk="1" fontAlgn="auto" hangingPunct="1">
              <a:spcAft>
                <a:spcPts val="0"/>
              </a:spcAft>
              <a:buFont typeface="Wingdings 2"/>
              <a:buNone/>
              <a:defRPr/>
            </a:pPr>
            <a:r>
              <a:rPr lang="en-US" dirty="0" smtClean="0"/>
              <a:t>Stephen Tregear, </a:t>
            </a:r>
            <a:r>
              <a:rPr lang="en-US" dirty="0" err="1" smtClean="0"/>
              <a:t>DPhil</a:t>
            </a:r>
            <a:r>
              <a:rPr lang="en-US" dirty="0" smtClean="0"/>
              <a:t> </a:t>
            </a:r>
          </a:p>
          <a:p>
            <a:pPr eaLnBrk="1" fontAlgn="auto" hangingPunct="1">
              <a:spcAft>
                <a:spcPts val="0"/>
              </a:spcAft>
              <a:buFont typeface="Wingdings 2"/>
              <a:buNone/>
              <a:defRPr/>
            </a:pPr>
            <a:endParaRPr lang="en-US" dirty="0" smtClean="0"/>
          </a:p>
          <a:p>
            <a:pPr eaLnBrk="1" fontAlgn="auto" hangingPunct="1">
              <a:spcAft>
                <a:spcPts val="0"/>
              </a:spcAft>
              <a:buFont typeface="Wingdings 2"/>
              <a:buNone/>
              <a:defRPr/>
            </a:pPr>
            <a:r>
              <a:rPr lang="en-US" dirty="0" smtClean="0"/>
              <a:t>Program Director</a:t>
            </a:r>
          </a:p>
          <a:p>
            <a:pPr eaLnBrk="1" fontAlgn="auto" hangingPunct="1">
              <a:spcAft>
                <a:spcPts val="0"/>
              </a:spcAft>
              <a:buFont typeface="Wingdings 2"/>
              <a:buNone/>
              <a:defRPr/>
            </a:pPr>
            <a:r>
              <a:rPr lang="en-US" dirty="0" smtClean="0"/>
              <a:t>Division of Evidence-based Decision and Policy Making</a:t>
            </a:r>
          </a:p>
          <a:p>
            <a:pPr eaLnBrk="1" fontAlgn="auto" hangingPunct="1">
              <a:spcAft>
                <a:spcPts val="0"/>
              </a:spcAft>
              <a:buFont typeface="Wingdings 2"/>
              <a:buNone/>
              <a:defRPr/>
            </a:pPr>
            <a:r>
              <a:rPr lang="en-US" dirty="0" smtClean="0"/>
              <a:t>Manila Consulting Group</a:t>
            </a:r>
          </a:p>
        </p:txBody>
      </p:sp>
      <p:sp>
        <p:nvSpPr>
          <p:cNvPr id="12290" name="Title 1"/>
          <p:cNvSpPr>
            <a:spLocks noGrp="1"/>
          </p:cNvSpPr>
          <p:nvPr>
            <p:ph type="ctrTitle"/>
          </p:nvPr>
        </p:nvSpPr>
        <p:spPr/>
        <p:txBody>
          <a:bodyPr>
            <a:normAutofit fontScale="90000"/>
          </a:bodyPr>
          <a:lstStyle/>
          <a:p>
            <a:pPr eaLnBrk="1" fontAlgn="auto" hangingPunct="1">
              <a:spcAft>
                <a:spcPts val="0"/>
              </a:spcAft>
              <a:defRPr/>
            </a:pPr>
            <a:r>
              <a:rPr lang="en-US" sz="4400" b="1" dirty="0" smtClean="0">
                <a:solidFill>
                  <a:schemeClr val="tx2">
                    <a:lumMod val="75000"/>
                  </a:schemeClr>
                </a:solidFill>
              </a:rPr>
              <a:t>Obstructive Sleep Apnea and Commercial Motor Vehicle </a:t>
            </a:r>
            <a:br>
              <a:rPr lang="en-US" sz="4400" b="1" dirty="0" smtClean="0">
                <a:solidFill>
                  <a:schemeClr val="tx2">
                    <a:lumMod val="75000"/>
                  </a:schemeClr>
                </a:solidFill>
              </a:rPr>
            </a:br>
            <a:r>
              <a:rPr lang="en-US" sz="4400" b="1" dirty="0" smtClean="0">
                <a:solidFill>
                  <a:schemeClr val="tx2">
                    <a:lumMod val="75000"/>
                  </a:schemeClr>
                </a:solidFill>
              </a:rPr>
              <a:t>Driver Safety</a:t>
            </a:r>
          </a:p>
        </p:txBody>
      </p:sp>
      <p:sp>
        <p:nvSpPr>
          <p:cNvPr id="4" name="Slide Number Placeholder 3"/>
          <p:cNvSpPr>
            <a:spLocks noGrp="1"/>
          </p:cNvSpPr>
          <p:nvPr>
            <p:ph type="sldNum" sz="quarter" idx="12"/>
          </p:nvPr>
        </p:nvSpPr>
        <p:spPr/>
        <p:txBody>
          <a:bodyPr/>
          <a:lstStyle/>
          <a:p>
            <a:pPr>
              <a:defRPr/>
            </a:pPr>
            <a:fld id="{D9595CF2-C3A5-4573-A829-CDD339F48AB7}" type="slidenum">
              <a:rPr lang="en-US"/>
              <a:pPr>
                <a:defRPr/>
              </a:pPr>
              <a:t>1</a:t>
            </a:fld>
            <a:endParaRPr lang="en-US"/>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pPr eaLnBrk="1" fontAlgn="auto" hangingPunct="1">
              <a:spcAft>
                <a:spcPts val="0"/>
              </a:spcAft>
              <a:defRPr/>
            </a:pPr>
            <a:r>
              <a:rPr lang="en-US" dirty="0" smtClean="0">
                <a:solidFill>
                  <a:srgbClr val="7B9899"/>
                </a:solidFill>
              </a:rPr>
              <a:t>OSA and </a:t>
            </a:r>
            <a:r>
              <a:rPr lang="en-US" dirty="0" smtClean="0"/>
              <a:t>Crash Risk Among CMV Drivers</a:t>
            </a:r>
          </a:p>
        </p:txBody>
      </p:sp>
      <p:sp>
        <p:nvSpPr>
          <p:cNvPr id="36867" name="Content Placeholder 2"/>
          <p:cNvSpPr>
            <a:spLocks noGrp="1"/>
          </p:cNvSpPr>
          <p:nvPr>
            <p:ph sz="quarter" idx="1"/>
          </p:nvPr>
        </p:nvSpPr>
        <p:spPr>
          <a:xfrm>
            <a:off x="304800" y="1798638"/>
            <a:ext cx="8458200" cy="4525962"/>
          </a:xfrm>
        </p:spPr>
        <p:txBody>
          <a:bodyPr/>
          <a:lstStyle/>
          <a:p>
            <a:pPr eaLnBrk="1" hangingPunct="1"/>
            <a:r>
              <a:rPr lang="en-US" sz="2800" u="sng" dirty="0" smtClean="0"/>
              <a:t>Howard et al. 2004</a:t>
            </a:r>
          </a:p>
          <a:p>
            <a:pPr lvl="1" eaLnBrk="1" hangingPunct="1"/>
            <a:r>
              <a:rPr lang="en-US" sz="2400" dirty="0" smtClean="0"/>
              <a:t>Australia</a:t>
            </a:r>
          </a:p>
          <a:p>
            <a:pPr lvl="1" eaLnBrk="1" hangingPunct="1"/>
            <a:r>
              <a:rPr lang="en-US" sz="2400" dirty="0" smtClean="0"/>
              <a:t>2,342 of 3,268 (72%) responded</a:t>
            </a:r>
          </a:p>
          <a:p>
            <a:pPr lvl="1" eaLnBrk="1" hangingPunct="1"/>
            <a:r>
              <a:rPr lang="en-US" sz="2400" dirty="0" smtClean="0"/>
              <a:t>CMV drivers with sleep apnea syndrome (symptom diagnosis [MAPS] ≥ 5 + ESS ≥ 11) vs. CMV drivers not diagnosed with sleep apnea syndrome (controls)</a:t>
            </a:r>
          </a:p>
          <a:p>
            <a:pPr lvl="1" eaLnBrk="1" hangingPunct="1"/>
            <a:r>
              <a:rPr lang="en-US" sz="2400" dirty="0" smtClean="0"/>
              <a:t>Drivers diagnosed with sleep apnea syndrome (MAP Score ≥ 0.5 and ESS Score ≥ 11) found to be at an increased risk for crash (OR = 1.3, 95% CI: 1.00-1.69)</a:t>
            </a:r>
          </a:p>
        </p:txBody>
      </p:sp>
      <p:sp>
        <p:nvSpPr>
          <p:cNvPr id="4" name="Slide Number Placeholder 3"/>
          <p:cNvSpPr>
            <a:spLocks noGrp="1"/>
          </p:cNvSpPr>
          <p:nvPr>
            <p:ph type="sldNum" sz="quarter" idx="12"/>
          </p:nvPr>
        </p:nvSpPr>
        <p:spPr/>
        <p:txBody>
          <a:bodyPr/>
          <a:lstStyle/>
          <a:p>
            <a:pPr>
              <a:defRPr/>
            </a:pPr>
            <a:fld id="{86B10361-BDCE-432C-9084-9B0F0A2DF1B8}" type="slidenum">
              <a:rPr lang="en-US"/>
              <a:pPr>
                <a:defRPr/>
              </a:pPr>
              <a:t>10</a:t>
            </a:fld>
            <a:endParaRPr lang="en-US"/>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a:bodyPr>
          <a:lstStyle/>
          <a:p>
            <a:pPr eaLnBrk="1" fontAlgn="auto" hangingPunct="1">
              <a:spcAft>
                <a:spcPts val="0"/>
              </a:spcAft>
              <a:defRPr/>
            </a:pPr>
            <a:r>
              <a:rPr lang="en-US" dirty="0" smtClean="0">
                <a:solidFill>
                  <a:srgbClr val="7B9899"/>
                </a:solidFill>
              </a:rPr>
              <a:t>OSA and Crash Risk </a:t>
            </a:r>
            <a:r>
              <a:rPr lang="en-US" dirty="0" smtClean="0"/>
              <a:t>Among CMV Drivers</a:t>
            </a:r>
          </a:p>
        </p:txBody>
      </p:sp>
      <p:sp>
        <p:nvSpPr>
          <p:cNvPr id="37891" name="Content Placeholder 2"/>
          <p:cNvSpPr>
            <a:spLocks noGrp="1"/>
          </p:cNvSpPr>
          <p:nvPr>
            <p:ph sz="quarter" idx="1"/>
          </p:nvPr>
        </p:nvSpPr>
        <p:spPr>
          <a:xfrm>
            <a:off x="152400" y="1600200"/>
            <a:ext cx="8686800" cy="4525963"/>
          </a:xfrm>
        </p:spPr>
        <p:txBody>
          <a:bodyPr/>
          <a:lstStyle/>
          <a:p>
            <a:pPr eaLnBrk="1" hangingPunct="1"/>
            <a:r>
              <a:rPr lang="en-US" sz="2800" u="sng" dirty="0" err="1" smtClean="0"/>
              <a:t>Stoohs</a:t>
            </a:r>
            <a:r>
              <a:rPr lang="en-US" sz="2800" u="sng" dirty="0" smtClean="0"/>
              <a:t> </a:t>
            </a:r>
            <a:r>
              <a:rPr lang="en-US" sz="2800" i="1" u="sng" dirty="0" smtClean="0"/>
              <a:t>et al</a:t>
            </a:r>
            <a:r>
              <a:rPr lang="en-US" sz="2800" u="sng" dirty="0" smtClean="0"/>
              <a:t>. 1994</a:t>
            </a:r>
          </a:p>
          <a:p>
            <a:pPr lvl="1" eaLnBrk="1" hangingPunct="1"/>
            <a:r>
              <a:rPr lang="en-US" sz="2400" dirty="0" smtClean="0"/>
              <a:t>Cross-sectional population of 90 CMV drivers aged 20-64 years who agreed to overnight recordings (</a:t>
            </a:r>
            <a:r>
              <a:rPr lang="en-US" sz="2400" dirty="0" err="1" smtClean="0"/>
              <a:t>Mesam</a:t>
            </a:r>
            <a:r>
              <a:rPr lang="en-US" sz="2400" dirty="0" smtClean="0"/>
              <a:t> IV)</a:t>
            </a:r>
          </a:p>
          <a:p>
            <a:pPr lvl="1" eaLnBrk="1" hangingPunct="1"/>
            <a:r>
              <a:rPr lang="en-US" sz="2400" dirty="0" smtClean="0"/>
              <a:t>Recordings consisted of:</a:t>
            </a:r>
          </a:p>
          <a:p>
            <a:pPr lvl="2" eaLnBrk="1" hangingPunct="1">
              <a:spcBef>
                <a:spcPct val="0"/>
              </a:spcBef>
            </a:pPr>
            <a:r>
              <a:rPr lang="en-US" dirty="0" smtClean="0"/>
              <a:t>Oxygen saturation </a:t>
            </a:r>
          </a:p>
          <a:p>
            <a:pPr lvl="2" eaLnBrk="1" hangingPunct="1">
              <a:spcBef>
                <a:spcPct val="0"/>
              </a:spcBef>
            </a:pPr>
            <a:r>
              <a:rPr lang="en-US" dirty="0" smtClean="0"/>
              <a:t>Heart rate </a:t>
            </a:r>
          </a:p>
          <a:p>
            <a:pPr lvl="2" eaLnBrk="1" hangingPunct="1">
              <a:spcBef>
                <a:spcPct val="0"/>
              </a:spcBef>
            </a:pPr>
            <a:r>
              <a:rPr lang="en-US" dirty="0" smtClean="0"/>
              <a:t>Snoring sounds </a:t>
            </a:r>
          </a:p>
          <a:p>
            <a:pPr lvl="2" eaLnBrk="1" hangingPunct="1">
              <a:spcBef>
                <a:spcPct val="0"/>
              </a:spcBef>
            </a:pPr>
            <a:r>
              <a:rPr lang="en-US" dirty="0" smtClean="0"/>
              <a:t>Body position/movement </a:t>
            </a:r>
          </a:p>
          <a:p>
            <a:pPr lvl="1" eaLnBrk="1" hangingPunct="1"/>
            <a:r>
              <a:rPr lang="en-US" sz="2400" dirty="0" smtClean="0"/>
              <a:t>Crash data – self reported via questionnaire</a:t>
            </a:r>
          </a:p>
          <a:p>
            <a:pPr lvl="1" eaLnBrk="1" hangingPunct="1"/>
            <a:r>
              <a:rPr lang="en-US" sz="2400" dirty="0" smtClean="0"/>
              <a:t>Main outcome measures included: </a:t>
            </a:r>
          </a:p>
          <a:p>
            <a:pPr lvl="2" eaLnBrk="1" hangingPunct="1">
              <a:spcBef>
                <a:spcPct val="0"/>
              </a:spcBef>
            </a:pPr>
            <a:r>
              <a:rPr lang="en-US" dirty="0" smtClean="0"/>
              <a:t>Crash rate over previous 5 years</a:t>
            </a:r>
          </a:p>
          <a:p>
            <a:pPr lvl="2" eaLnBrk="1" hangingPunct="1">
              <a:spcBef>
                <a:spcPct val="0"/>
              </a:spcBef>
            </a:pPr>
            <a:r>
              <a:rPr lang="en-US" dirty="0" smtClean="0"/>
              <a:t>ODI</a:t>
            </a:r>
          </a:p>
          <a:p>
            <a:pPr lvl="2" eaLnBrk="1" hangingPunct="1">
              <a:spcBef>
                <a:spcPct val="0"/>
              </a:spcBef>
            </a:pPr>
            <a:r>
              <a:rPr lang="en-US" dirty="0" smtClean="0"/>
              <a:t>Total sleep time</a:t>
            </a:r>
          </a:p>
        </p:txBody>
      </p:sp>
      <p:sp>
        <p:nvSpPr>
          <p:cNvPr id="4" name="Slide Number Placeholder 3"/>
          <p:cNvSpPr>
            <a:spLocks noGrp="1"/>
          </p:cNvSpPr>
          <p:nvPr>
            <p:ph type="sldNum" sz="quarter" idx="12"/>
          </p:nvPr>
        </p:nvSpPr>
        <p:spPr/>
        <p:txBody>
          <a:bodyPr/>
          <a:lstStyle/>
          <a:p>
            <a:pPr>
              <a:defRPr/>
            </a:pPr>
            <a:fld id="{175C9E22-2FF0-4310-8D48-FC18E0023D36}" type="slidenum">
              <a:rPr lang="en-US"/>
              <a:pPr>
                <a:defRPr/>
              </a:pPr>
              <a:t>11</a:t>
            </a:fld>
            <a:endParaRPr lang="en-US"/>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pPr eaLnBrk="1" fontAlgn="auto" hangingPunct="1">
              <a:spcAft>
                <a:spcPts val="0"/>
              </a:spcAft>
              <a:defRPr/>
            </a:pPr>
            <a:r>
              <a:rPr lang="en-US" dirty="0" smtClean="0">
                <a:solidFill>
                  <a:srgbClr val="7B9899"/>
                </a:solidFill>
              </a:rPr>
              <a:t>OSA and Crash Risk </a:t>
            </a:r>
            <a:r>
              <a:rPr lang="en-US" dirty="0" smtClean="0"/>
              <a:t>Among CMV Drivers</a:t>
            </a:r>
          </a:p>
        </p:txBody>
      </p:sp>
      <p:graphicFrame>
        <p:nvGraphicFramePr>
          <p:cNvPr id="10" name="Table 9"/>
          <p:cNvGraphicFramePr>
            <a:graphicFrameLocks noGrp="1"/>
          </p:cNvGraphicFramePr>
          <p:nvPr/>
        </p:nvGraphicFramePr>
        <p:xfrm>
          <a:off x="228600" y="1752600"/>
          <a:ext cx="8686800" cy="4556760"/>
        </p:xfrm>
        <a:graphic>
          <a:graphicData uri="http://schemas.openxmlformats.org/drawingml/2006/table">
            <a:tbl>
              <a:tblPr/>
              <a:tblGrid>
                <a:gridCol w="1828800"/>
                <a:gridCol w="6019800"/>
                <a:gridCol w="838200"/>
              </a:tblGrid>
              <a:tr h="285750">
                <a:tc>
                  <a:txBody>
                    <a:body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sz="1300" b="1" i="0" u="none" strike="noStrike" cap="none" normalizeH="0" baseline="0" dirty="0" smtClean="0">
                          <a:ln>
                            <a:noFill/>
                          </a:ln>
                          <a:solidFill>
                            <a:srgbClr val="FFFFFF"/>
                          </a:solidFill>
                          <a:effectLst/>
                          <a:latin typeface="Arial Narrow" pitchFamily="34" charset="0"/>
                          <a:cs typeface="Times New Roman" pitchFamily="18" charset="0"/>
                        </a:rPr>
                        <a:t>Explanatory Variable</a:t>
                      </a:r>
                      <a:endParaRPr kumimoji="0" lang="en-US" sz="1300" b="0" i="0" u="none" strike="noStrike" cap="none" normalizeH="0" baseline="0" dirty="0" smtClean="0">
                        <a:ln>
                          <a:noFill/>
                        </a:ln>
                        <a:solidFill>
                          <a:schemeClr val="tx1"/>
                        </a:solidFill>
                        <a:effectLst/>
                        <a:latin typeface="Calibri" pitchFamily="34" charset="0"/>
                        <a:cs typeface="Times New Roman" pitchFamily="18" charset="0"/>
                      </a:endParaRPr>
                    </a:p>
                  </a:txBody>
                  <a:tcPr marL="46892" marR="46892"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000080"/>
                    </a:solidFill>
                  </a:tcPr>
                </a:tc>
                <a:tc>
                  <a:txBody>
                    <a:body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sz="1300" b="1" i="0" u="none" strike="noStrike" cap="none" normalizeH="0" baseline="0" dirty="0" smtClean="0">
                          <a:ln>
                            <a:noFill/>
                          </a:ln>
                          <a:solidFill>
                            <a:srgbClr val="FFFFFF"/>
                          </a:solidFill>
                          <a:effectLst/>
                          <a:latin typeface="Arial Narrow" pitchFamily="34" charset="0"/>
                          <a:cs typeface="Times New Roman" pitchFamily="18" charset="0"/>
                        </a:rPr>
                        <a:t>Findings</a:t>
                      </a:r>
                      <a:endParaRPr kumimoji="0" lang="en-US" sz="1300" b="0" i="0" u="none" strike="noStrike" cap="none" normalizeH="0" baseline="0" dirty="0" smtClean="0">
                        <a:ln>
                          <a:noFill/>
                        </a:ln>
                        <a:solidFill>
                          <a:schemeClr val="tx1"/>
                        </a:solidFill>
                        <a:effectLst/>
                        <a:latin typeface="Calibri" pitchFamily="34" charset="0"/>
                        <a:cs typeface="Times New Roman" pitchFamily="18" charset="0"/>
                      </a:endParaRPr>
                    </a:p>
                  </a:txBody>
                  <a:tcPr marL="46892" marR="46892"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000080"/>
                    </a:solidFill>
                  </a:tcPr>
                </a:tc>
                <a:tc>
                  <a:txBody>
                    <a:body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sz="1300" b="1" i="0" u="none" strike="noStrike" cap="none" normalizeH="0" baseline="0" smtClean="0">
                          <a:ln>
                            <a:noFill/>
                          </a:ln>
                          <a:solidFill>
                            <a:srgbClr val="FFFFFF"/>
                          </a:solidFill>
                          <a:effectLst/>
                          <a:latin typeface="Arial Narrow" pitchFamily="34" charset="0"/>
                          <a:cs typeface="Times New Roman" pitchFamily="18" charset="0"/>
                        </a:rPr>
                        <a:t>Significant (</a:t>
                      </a:r>
                      <a:r>
                        <a:rPr kumimoji="0" lang="en-US" sz="1300" b="1" i="1" u="none" strike="noStrike" cap="none" normalizeH="0" baseline="0" smtClean="0">
                          <a:ln>
                            <a:noFill/>
                          </a:ln>
                          <a:solidFill>
                            <a:srgbClr val="FFFFFF"/>
                          </a:solidFill>
                          <a:effectLst/>
                          <a:latin typeface="Arial Narrow" pitchFamily="34" charset="0"/>
                          <a:cs typeface="Times New Roman" pitchFamily="18" charset="0"/>
                        </a:rPr>
                        <a:t>P </a:t>
                      </a:r>
                      <a:r>
                        <a:rPr kumimoji="0" lang="en-US" sz="1300" b="1" i="0" u="none" strike="noStrike" cap="none" normalizeH="0" baseline="0" smtClean="0">
                          <a:ln>
                            <a:noFill/>
                          </a:ln>
                          <a:solidFill>
                            <a:srgbClr val="FFFFFF"/>
                          </a:solidFill>
                          <a:effectLst/>
                          <a:latin typeface="Arial Narrow" pitchFamily="34" charset="0"/>
                          <a:cs typeface="Times New Roman" pitchFamily="18" charset="0"/>
                        </a:rPr>
                        <a:t>&lt;0.05)?</a:t>
                      </a:r>
                      <a:endParaRPr kumimoji="0" lang="en-US" sz="1300" b="0" i="0" u="none" strike="noStrike" cap="none" normalizeH="0" baseline="0" smtClean="0">
                        <a:ln>
                          <a:noFill/>
                        </a:ln>
                        <a:solidFill>
                          <a:schemeClr val="tx1"/>
                        </a:solidFill>
                        <a:effectLst/>
                        <a:latin typeface="Calibri" pitchFamily="34" charset="0"/>
                        <a:cs typeface="Times New Roman" pitchFamily="18" charset="0"/>
                      </a:endParaRPr>
                    </a:p>
                  </a:txBody>
                  <a:tcPr marL="46892" marR="46892"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000080"/>
                    </a:solidFill>
                  </a:tcPr>
                </a:tc>
              </a:tr>
              <a:tr h="307975">
                <a:tc rowSpan="2">
                  <a:txBody>
                    <a:body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sz="1300" b="0" i="0" u="none" strike="noStrike" cap="none" normalizeH="0" baseline="0" dirty="0" smtClean="0">
                          <a:ln>
                            <a:noFill/>
                          </a:ln>
                          <a:solidFill>
                            <a:schemeClr val="tx1"/>
                          </a:solidFill>
                          <a:effectLst/>
                          <a:latin typeface="Arial Narrow" pitchFamily="34" charset="0"/>
                          <a:cs typeface="Times New Roman" pitchFamily="18" charset="0"/>
                        </a:rPr>
                        <a:t>Crashes and sleep-disordered breathing (SDB)</a:t>
                      </a:r>
                    </a:p>
                  </a:txBody>
                  <a:tcPr marL="46892" marR="46892" marT="0" marB="0" anchor="ct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222268"/>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sz="1300" b="0" i="0" u="none" strike="noStrike" cap="none" normalizeH="0" baseline="0" smtClean="0">
                          <a:ln>
                            <a:noFill/>
                          </a:ln>
                          <a:solidFill>
                            <a:schemeClr val="tx1"/>
                          </a:solidFill>
                          <a:effectLst/>
                          <a:latin typeface="Arial Narrow" pitchFamily="34" charset="0"/>
                          <a:cs typeface="Times New Roman" pitchFamily="18" charset="0"/>
                        </a:rPr>
                        <a:t>Drivers diagnosed with SDB (ODI ≥ 10) accounted for 23 of the 42 crashes, whereas drivers without SDB (ODI &lt; 10) caused 19 of all reported crashes.</a:t>
                      </a:r>
                    </a:p>
                  </a:txBody>
                  <a:tcPr marL="46892" marR="46892" marT="0" marB="0" anchor="ct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sz="1300" b="1" i="0" u="none" strike="noStrike" cap="none" normalizeH="0" baseline="0" smtClean="0">
                          <a:ln>
                            <a:noFill/>
                          </a:ln>
                          <a:solidFill>
                            <a:schemeClr val="tx1"/>
                          </a:solidFill>
                          <a:effectLst/>
                          <a:latin typeface="Arial Narrow" pitchFamily="34" charset="0"/>
                          <a:cs typeface="Times New Roman" pitchFamily="18" charset="0"/>
                        </a:rPr>
                        <a:t>No</a:t>
                      </a:r>
                      <a:endParaRPr kumimoji="0" lang="en-US" sz="1300" b="0" i="0" u="none" strike="noStrike" cap="none" normalizeH="0" baseline="0" smtClean="0">
                        <a:ln>
                          <a:noFill/>
                        </a:ln>
                        <a:solidFill>
                          <a:schemeClr val="tx1"/>
                        </a:solidFill>
                        <a:effectLst/>
                        <a:latin typeface="Arial Narrow" pitchFamily="34" charset="0"/>
                        <a:cs typeface="Times New Roman" pitchFamily="18" charset="0"/>
                      </a:endParaRPr>
                    </a:p>
                  </a:txBody>
                  <a:tcPr marL="46892" marR="46892" marT="0" marB="0" anchor="ct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r>
              <a:tr h="307975">
                <a:tc vMerge="1">
                  <a:txBody>
                    <a:bodyPr/>
                    <a:lstStyle/>
                    <a:p>
                      <a:endParaRPr lang="en-US"/>
                    </a:p>
                  </a:txBody>
                  <a:tcPr/>
                </a:tc>
                <a:tc>
                  <a:txBody>
                    <a:body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sz="1300" b="0" i="0" u="none" strike="noStrike" cap="none" normalizeH="0" baseline="0" dirty="0" smtClean="0">
                          <a:ln>
                            <a:noFill/>
                          </a:ln>
                          <a:solidFill>
                            <a:schemeClr val="tx1"/>
                          </a:solidFill>
                          <a:effectLst/>
                          <a:latin typeface="Arial Narrow" pitchFamily="34" charset="0"/>
                          <a:cs typeface="Times New Roman" pitchFamily="18" charset="0"/>
                        </a:rPr>
                        <a:t>Drivers with SDB caused twice as many crashes/mile driven (0.085 crashes/10,000 miles) than drivers without SDB (0.046 crashes/10,000 miles).</a:t>
                      </a:r>
                    </a:p>
                  </a:txBody>
                  <a:tcPr marL="46892" marR="46892" marT="0" marB="0" anchor="ct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222268"/>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sz="1300" b="1" i="0" u="none" strike="noStrike" cap="none" normalizeH="0" baseline="0" smtClean="0">
                          <a:ln>
                            <a:noFill/>
                          </a:ln>
                          <a:solidFill>
                            <a:schemeClr val="tx1"/>
                          </a:solidFill>
                          <a:effectLst/>
                          <a:latin typeface="Arial Narrow" pitchFamily="34" charset="0"/>
                          <a:cs typeface="Times New Roman" pitchFamily="18" charset="0"/>
                        </a:rPr>
                        <a:t>No</a:t>
                      </a:r>
                      <a:endParaRPr kumimoji="0" lang="en-US" sz="1300" b="0" i="0" u="none" strike="noStrike" cap="none" normalizeH="0" baseline="0" smtClean="0">
                        <a:ln>
                          <a:noFill/>
                        </a:ln>
                        <a:solidFill>
                          <a:schemeClr val="tx1"/>
                        </a:solidFill>
                        <a:effectLst/>
                        <a:latin typeface="Arial Narrow" pitchFamily="34" charset="0"/>
                        <a:cs typeface="Times New Roman" pitchFamily="18" charset="0"/>
                      </a:endParaRPr>
                    </a:p>
                  </a:txBody>
                  <a:tcPr marL="46892" marR="46892" marT="0" marB="0" anchor="ct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r>
              <a:tr h="307975">
                <a:tc>
                  <a:txBody>
                    <a:body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sz="1300" b="0" i="0" u="none" strike="noStrike" cap="none" normalizeH="0" baseline="0" smtClean="0">
                          <a:ln>
                            <a:noFill/>
                          </a:ln>
                          <a:solidFill>
                            <a:schemeClr val="tx1"/>
                          </a:solidFill>
                          <a:effectLst/>
                          <a:latin typeface="Arial Narrow" pitchFamily="34" charset="0"/>
                          <a:cs typeface="Times New Roman" pitchFamily="18" charset="0"/>
                        </a:rPr>
                        <a:t>Crashes and severity of SDB</a:t>
                      </a:r>
                    </a:p>
                  </a:txBody>
                  <a:tcPr marL="46892" marR="46892" marT="0" marB="0" anchor="ct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222268"/>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sz="1300" b="0" i="0" u="none" strike="noStrike" cap="none" normalizeH="0" baseline="0" dirty="0" smtClean="0">
                          <a:ln>
                            <a:noFill/>
                          </a:ln>
                          <a:solidFill>
                            <a:schemeClr val="tx1"/>
                          </a:solidFill>
                          <a:effectLst/>
                          <a:latin typeface="Arial Narrow" pitchFamily="34" charset="0"/>
                          <a:cs typeface="Times New Roman" pitchFamily="18" charset="0"/>
                        </a:rPr>
                        <a:t>Though crash frequency was about 100% higher in drivers with SDB: increasing severity of SDB was not significantly associated with an increase in crash frequency.</a:t>
                      </a:r>
                    </a:p>
                  </a:txBody>
                  <a:tcPr marL="46892" marR="46892" marT="0" marB="0" anchor="ct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222268"/>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sz="1300" b="1" i="0" u="none" strike="noStrike" cap="none" normalizeH="0" baseline="0" smtClean="0">
                          <a:ln>
                            <a:noFill/>
                          </a:ln>
                          <a:solidFill>
                            <a:schemeClr val="tx1"/>
                          </a:solidFill>
                          <a:effectLst/>
                          <a:latin typeface="Arial Narrow" pitchFamily="34" charset="0"/>
                          <a:cs typeface="Times New Roman" pitchFamily="18" charset="0"/>
                        </a:rPr>
                        <a:t>No</a:t>
                      </a:r>
                      <a:endParaRPr kumimoji="0" lang="en-US" sz="1300" b="0" i="0" u="none" strike="noStrike" cap="none" normalizeH="0" baseline="0" smtClean="0">
                        <a:ln>
                          <a:noFill/>
                        </a:ln>
                        <a:solidFill>
                          <a:schemeClr val="tx1"/>
                        </a:solidFill>
                        <a:effectLst/>
                        <a:latin typeface="Arial Narrow" pitchFamily="34" charset="0"/>
                        <a:cs typeface="Times New Roman" pitchFamily="18" charset="0"/>
                      </a:endParaRPr>
                    </a:p>
                  </a:txBody>
                  <a:tcPr marL="46892" marR="46892" marT="0" marB="0" anchor="ct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r>
              <a:tr h="285750">
                <a:tc rowSpan="2">
                  <a:txBody>
                    <a:body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sz="1300" b="0" i="0" u="none" strike="noStrike" cap="none" normalizeH="0" baseline="0" smtClean="0">
                          <a:ln>
                            <a:noFill/>
                          </a:ln>
                          <a:solidFill>
                            <a:schemeClr val="tx1"/>
                          </a:solidFill>
                          <a:effectLst/>
                          <a:latin typeface="Arial Narrow" pitchFamily="34" charset="0"/>
                          <a:cs typeface="Times New Roman" pitchFamily="18" charset="0"/>
                        </a:rPr>
                        <a:t>Crashes and excessive daytime sleepiness (EDS)</a:t>
                      </a:r>
                    </a:p>
                  </a:txBody>
                  <a:tcPr marL="46892" marR="46892" marT="0" marB="0" anchor="ct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sz="1300" b="0" i="0" u="none" strike="noStrike" cap="none" normalizeH="0" baseline="0" dirty="0" smtClean="0">
                          <a:ln>
                            <a:noFill/>
                          </a:ln>
                          <a:solidFill>
                            <a:schemeClr val="tx1"/>
                          </a:solidFill>
                          <a:effectLst/>
                          <a:latin typeface="Arial Narrow" pitchFamily="34" charset="0"/>
                          <a:cs typeface="Times New Roman" pitchFamily="18" charset="0"/>
                        </a:rPr>
                        <a:t>There was significantly higher crash frequency in drivers complaining of EDS (0.18 crashes/10,000 miles) as opposed to drivers without a complaint of EDS (0.06 crashes/10,000 miles).</a:t>
                      </a:r>
                    </a:p>
                  </a:txBody>
                  <a:tcPr marL="46892" marR="46892" marT="0" marB="0" anchor="ct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sz="1300" b="1" i="0" u="none" strike="noStrike" cap="none" normalizeH="0" baseline="0" smtClean="0">
                          <a:ln>
                            <a:noFill/>
                          </a:ln>
                          <a:solidFill>
                            <a:schemeClr val="tx1"/>
                          </a:solidFill>
                          <a:effectLst/>
                          <a:latin typeface="Arial Narrow" pitchFamily="34" charset="0"/>
                          <a:cs typeface="Times New Roman" pitchFamily="18" charset="0"/>
                        </a:rPr>
                        <a:t>Yes</a:t>
                      </a:r>
                      <a:endParaRPr kumimoji="0" lang="en-US" sz="1300" b="0" i="0" u="none" strike="noStrike" cap="none" normalizeH="0" baseline="0" smtClean="0">
                        <a:ln>
                          <a:noFill/>
                        </a:ln>
                        <a:solidFill>
                          <a:schemeClr val="tx1"/>
                        </a:solidFill>
                        <a:effectLst/>
                        <a:latin typeface="Arial Narrow" pitchFamily="34" charset="0"/>
                        <a:cs typeface="Times New Roman" pitchFamily="18" charset="0"/>
                      </a:endParaRPr>
                    </a:p>
                  </a:txBody>
                  <a:tcPr marL="46892" marR="46892" marT="0" marB="0" anchor="ct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r>
              <a:tr h="285750">
                <a:tc vMerge="1">
                  <a:txBody>
                    <a:bodyPr/>
                    <a:lstStyle/>
                    <a:p>
                      <a:endParaRPr lang="en-US"/>
                    </a:p>
                  </a:txBody>
                  <a:tcPr/>
                </a:tc>
                <a:tc>
                  <a:txBody>
                    <a:body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sz="1300" b="0" i="0" u="none" strike="noStrike" cap="none" normalizeH="0" baseline="0" dirty="0" smtClean="0">
                          <a:ln>
                            <a:noFill/>
                          </a:ln>
                          <a:solidFill>
                            <a:schemeClr val="tx1"/>
                          </a:solidFill>
                          <a:effectLst/>
                          <a:latin typeface="Arial Narrow" pitchFamily="34" charset="0"/>
                          <a:cs typeface="Times New Roman" pitchFamily="18" charset="0"/>
                        </a:rPr>
                        <a:t>Using the scores for self-reported sleepiness, the isolated use of EDS as a predictive parameter for the occurrence of crashes had a sensitivity of 9% and a specificity of 92%.</a:t>
                      </a:r>
                    </a:p>
                  </a:txBody>
                  <a:tcPr marL="46892" marR="46892" marT="0" marB="0" anchor="ct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sz="1300" b="1" i="0" u="none" strike="noStrike" cap="none" normalizeH="0" baseline="0" smtClean="0">
                          <a:ln>
                            <a:noFill/>
                          </a:ln>
                          <a:solidFill>
                            <a:schemeClr val="tx1"/>
                          </a:solidFill>
                          <a:effectLst/>
                          <a:latin typeface="Arial Narrow" pitchFamily="34" charset="0"/>
                          <a:cs typeface="Times New Roman" pitchFamily="18" charset="0"/>
                        </a:rPr>
                        <a:t>NA</a:t>
                      </a:r>
                      <a:endParaRPr kumimoji="0" lang="en-US" sz="1300" b="0" i="0" u="none" strike="noStrike" cap="none" normalizeH="0" baseline="0" smtClean="0">
                        <a:ln>
                          <a:noFill/>
                        </a:ln>
                        <a:solidFill>
                          <a:schemeClr val="tx1"/>
                        </a:solidFill>
                        <a:effectLst/>
                        <a:latin typeface="Arial Narrow" pitchFamily="34" charset="0"/>
                        <a:cs typeface="Times New Roman" pitchFamily="18" charset="0"/>
                      </a:endParaRPr>
                    </a:p>
                  </a:txBody>
                  <a:tcPr marL="46892" marR="46892" marT="0" marB="0" anchor="ct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r>
              <a:tr h="285750">
                <a:tc rowSpan="4">
                  <a:txBody>
                    <a:body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sz="1300" b="0" i="0" u="none" strike="noStrike" cap="none" normalizeH="0" baseline="0" smtClean="0">
                          <a:ln>
                            <a:noFill/>
                          </a:ln>
                          <a:solidFill>
                            <a:schemeClr val="tx1"/>
                          </a:solidFill>
                          <a:effectLst/>
                          <a:latin typeface="Arial Narrow" pitchFamily="34" charset="0"/>
                          <a:cs typeface="Times New Roman" pitchFamily="18" charset="0"/>
                        </a:rPr>
                        <a:t>Crashes and obesity</a:t>
                      </a:r>
                      <a:endParaRPr kumimoji="0" lang="en-US" sz="1300" b="0" i="0" u="none" strike="noStrike" cap="none" normalizeH="0" baseline="0" smtClean="0">
                        <a:ln>
                          <a:noFill/>
                        </a:ln>
                        <a:solidFill>
                          <a:schemeClr val="tx1"/>
                        </a:solidFill>
                        <a:effectLst/>
                        <a:latin typeface="Calibri" pitchFamily="34" charset="0"/>
                        <a:cs typeface="Times New Roman" pitchFamily="18" charset="0"/>
                      </a:endParaRPr>
                    </a:p>
                  </a:txBody>
                  <a:tcPr marL="46892" marR="46892" marT="0" marB="0" anchor="ct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sz="1300" b="0" i="0" u="none" strike="noStrike" cap="none" normalizeH="0" baseline="0" dirty="0" smtClean="0">
                          <a:ln>
                            <a:noFill/>
                          </a:ln>
                          <a:solidFill>
                            <a:schemeClr val="tx1"/>
                          </a:solidFill>
                          <a:effectLst/>
                          <a:latin typeface="Arial Narrow" pitchFamily="34" charset="0"/>
                          <a:cs typeface="Times New Roman" pitchFamily="18" charset="0"/>
                        </a:rPr>
                        <a:t>Non-obese drivers (BMI &lt; 30 kg/m</a:t>
                      </a:r>
                      <a:r>
                        <a:rPr kumimoji="0" lang="en-US" sz="1300" b="0" i="0" u="none" strike="noStrike" cap="none" normalizeH="0" baseline="30000" dirty="0" smtClean="0">
                          <a:ln>
                            <a:noFill/>
                          </a:ln>
                          <a:solidFill>
                            <a:schemeClr val="tx1"/>
                          </a:solidFill>
                          <a:effectLst/>
                          <a:latin typeface="Arial Narrow" pitchFamily="34" charset="0"/>
                          <a:cs typeface="Times New Roman" pitchFamily="18" charset="0"/>
                        </a:rPr>
                        <a:t>2</a:t>
                      </a:r>
                      <a:r>
                        <a:rPr kumimoji="0" lang="en-US" sz="1300" b="0" i="0" u="none" strike="noStrike" cap="none" normalizeH="0" baseline="0" dirty="0" smtClean="0">
                          <a:ln>
                            <a:noFill/>
                          </a:ln>
                          <a:solidFill>
                            <a:schemeClr val="tx1"/>
                          </a:solidFill>
                          <a:effectLst/>
                          <a:latin typeface="Arial Narrow" pitchFamily="34" charset="0"/>
                          <a:cs typeface="Times New Roman" pitchFamily="18" charset="0"/>
                        </a:rPr>
                        <a:t>) had a mean of 0.045 crashes/10,000 miles compared to a mean of 0.1 crashes/10,000 miles in obese truck drivers.</a:t>
                      </a:r>
                      <a:endParaRPr kumimoji="0" lang="en-US" sz="1300" b="0" i="0" u="none" strike="noStrike" cap="none" normalizeH="0" baseline="0" dirty="0" smtClean="0">
                        <a:ln>
                          <a:noFill/>
                        </a:ln>
                        <a:solidFill>
                          <a:schemeClr val="tx1"/>
                        </a:solidFill>
                        <a:effectLst/>
                        <a:latin typeface="Calibri" pitchFamily="34" charset="0"/>
                        <a:cs typeface="Times New Roman" pitchFamily="18" charset="0"/>
                      </a:endParaRPr>
                    </a:p>
                  </a:txBody>
                  <a:tcPr marL="46892" marR="46892" marT="0" marB="0" anchor="ct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sz="1300" b="1" i="0" u="none" strike="noStrike" cap="none" normalizeH="0" baseline="0" smtClean="0">
                          <a:ln>
                            <a:noFill/>
                          </a:ln>
                          <a:solidFill>
                            <a:schemeClr val="tx1"/>
                          </a:solidFill>
                          <a:effectLst/>
                          <a:latin typeface="Arial Narrow" pitchFamily="34" charset="0"/>
                          <a:cs typeface="Times New Roman" pitchFamily="18" charset="0"/>
                        </a:rPr>
                        <a:t>Yes</a:t>
                      </a:r>
                      <a:endParaRPr kumimoji="0" lang="en-US" sz="1300" b="0" i="0" u="none" strike="noStrike" cap="none" normalizeH="0" baseline="0" smtClean="0">
                        <a:ln>
                          <a:noFill/>
                        </a:ln>
                        <a:solidFill>
                          <a:schemeClr val="tx1"/>
                        </a:solidFill>
                        <a:effectLst/>
                        <a:latin typeface="Calibri" pitchFamily="34" charset="0"/>
                        <a:cs typeface="Times New Roman" pitchFamily="18" charset="0"/>
                      </a:endParaRPr>
                    </a:p>
                  </a:txBody>
                  <a:tcPr marL="46892" marR="46892" marT="0" marB="0" anchor="ct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r>
              <a:tr h="285750">
                <a:tc vMerge="1">
                  <a:txBody>
                    <a:bodyPr/>
                    <a:lstStyle/>
                    <a:p>
                      <a:endParaRPr lang="en-US"/>
                    </a:p>
                  </a:txBody>
                  <a:tcPr/>
                </a:tc>
                <a:tc>
                  <a:txBody>
                    <a:body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sz="1300" b="0" i="0" u="none" strike="noStrike" cap="none" normalizeH="0" baseline="0" dirty="0" smtClean="0">
                          <a:ln>
                            <a:noFill/>
                          </a:ln>
                          <a:solidFill>
                            <a:schemeClr val="tx1"/>
                          </a:solidFill>
                          <a:effectLst/>
                          <a:latin typeface="Arial Narrow" pitchFamily="34" charset="0"/>
                          <a:cs typeface="Times New Roman" pitchFamily="18" charset="0"/>
                        </a:rPr>
                        <a:t>Non-obese truck drivers without SDB caused 77% more crashes/10,000 miles than non-obese drivers with nocturnal breathing abnormalities.</a:t>
                      </a:r>
                      <a:endParaRPr kumimoji="0" lang="en-US" sz="1300" b="0" i="0" u="none" strike="noStrike" cap="none" normalizeH="0" baseline="0" dirty="0" smtClean="0">
                        <a:ln>
                          <a:noFill/>
                        </a:ln>
                        <a:solidFill>
                          <a:schemeClr val="tx1"/>
                        </a:solidFill>
                        <a:effectLst/>
                        <a:latin typeface="Calibri" pitchFamily="34" charset="0"/>
                        <a:cs typeface="Times New Roman" pitchFamily="18" charset="0"/>
                      </a:endParaRPr>
                    </a:p>
                  </a:txBody>
                  <a:tcPr marL="46892" marR="46892" marT="0" marB="0" anchor="ct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sz="1300" b="1" i="0" u="none" strike="noStrike" cap="none" normalizeH="0" baseline="0" smtClean="0">
                          <a:ln>
                            <a:noFill/>
                          </a:ln>
                          <a:solidFill>
                            <a:schemeClr val="tx1"/>
                          </a:solidFill>
                          <a:effectLst/>
                          <a:latin typeface="Arial Narrow" pitchFamily="34" charset="0"/>
                          <a:cs typeface="Times New Roman" pitchFamily="18" charset="0"/>
                        </a:rPr>
                        <a:t>No</a:t>
                      </a:r>
                      <a:endParaRPr kumimoji="0" lang="en-US" sz="1300" b="0" i="0" u="none" strike="noStrike" cap="none" normalizeH="0" baseline="0" smtClean="0">
                        <a:ln>
                          <a:noFill/>
                        </a:ln>
                        <a:solidFill>
                          <a:schemeClr val="tx1"/>
                        </a:solidFill>
                        <a:effectLst/>
                        <a:latin typeface="Calibri" pitchFamily="34" charset="0"/>
                        <a:cs typeface="Times New Roman" pitchFamily="18" charset="0"/>
                      </a:endParaRPr>
                    </a:p>
                  </a:txBody>
                  <a:tcPr marL="46892" marR="46892" marT="0" marB="0" anchor="ct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r>
              <a:tr h="285750">
                <a:tc vMerge="1">
                  <a:txBody>
                    <a:bodyPr/>
                    <a:lstStyle/>
                    <a:p>
                      <a:endParaRPr lang="en-US"/>
                    </a:p>
                  </a:txBody>
                  <a:tcPr/>
                </a:tc>
                <a:tc>
                  <a:txBody>
                    <a:body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sz="1300" b="0" i="0" u="none" strike="noStrike" cap="none" normalizeH="0" baseline="0" dirty="0" smtClean="0">
                          <a:ln>
                            <a:noFill/>
                          </a:ln>
                          <a:solidFill>
                            <a:schemeClr val="tx1"/>
                          </a:solidFill>
                          <a:effectLst/>
                          <a:latin typeface="Arial Narrow" pitchFamily="34" charset="0"/>
                          <a:cs typeface="Times New Roman" pitchFamily="18" charset="0"/>
                        </a:rPr>
                        <a:t>Obese truck drivers with SDB caused 45% more crashes/mile driven than obese drivers without SDB.</a:t>
                      </a:r>
                      <a:endParaRPr kumimoji="0" lang="en-US" sz="1300" b="0" i="0" u="none" strike="noStrike" cap="none" normalizeH="0" baseline="0" dirty="0" smtClean="0">
                        <a:ln>
                          <a:noFill/>
                        </a:ln>
                        <a:solidFill>
                          <a:schemeClr val="tx1"/>
                        </a:solidFill>
                        <a:effectLst/>
                        <a:latin typeface="Calibri" pitchFamily="34" charset="0"/>
                        <a:cs typeface="Times New Roman" pitchFamily="18" charset="0"/>
                      </a:endParaRPr>
                    </a:p>
                  </a:txBody>
                  <a:tcPr marL="46892" marR="46892" marT="0" marB="0" anchor="ct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sz="1300" b="1" i="0" u="none" strike="noStrike" cap="none" normalizeH="0" baseline="0" smtClean="0">
                          <a:ln>
                            <a:noFill/>
                          </a:ln>
                          <a:solidFill>
                            <a:schemeClr val="tx1"/>
                          </a:solidFill>
                          <a:effectLst/>
                          <a:latin typeface="Arial Narrow" pitchFamily="34" charset="0"/>
                          <a:cs typeface="Times New Roman" pitchFamily="18" charset="0"/>
                        </a:rPr>
                        <a:t>No</a:t>
                      </a:r>
                      <a:endParaRPr kumimoji="0" lang="en-US" sz="1300" b="0" i="0" u="none" strike="noStrike" cap="none" normalizeH="0" baseline="0" smtClean="0">
                        <a:ln>
                          <a:noFill/>
                        </a:ln>
                        <a:solidFill>
                          <a:schemeClr val="tx1"/>
                        </a:solidFill>
                        <a:effectLst/>
                        <a:latin typeface="Calibri" pitchFamily="34" charset="0"/>
                        <a:cs typeface="Times New Roman" pitchFamily="18" charset="0"/>
                      </a:endParaRPr>
                    </a:p>
                  </a:txBody>
                  <a:tcPr marL="46892" marR="46892" marT="0" marB="0" anchor="ct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r>
              <a:tr h="285750">
                <a:tc vMerge="1">
                  <a:txBody>
                    <a:bodyPr/>
                    <a:lstStyle/>
                    <a:p>
                      <a:endParaRPr lang="en-US"/>
                    </a:p>
                  </a:txBody>
                  <a:tcPr/>
                </a:tc>
                <a:tc>
                  <a:txBody>
                    <a:body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sz="1300" b="0" i="0" u="none" strike="noStrike" cap="none" normalizeH="0" baseline="0" dirty="0" smtClean="0">
                          <a:ln>
                            <a:noFill/>
                          </a:ln>
                          <a:solidFill>
                            <a:schemeClr val="tx1"/>
                          </a:solidFill>
                          <a:effectLst/>
                          <a:latin typeface="Arial Narrow" pitchFamily="34" charset="0"/>
                          <a:cs typeface="Times New Roman" pitchFamily="18" charset="0"/>
                        </a:rPr>
                        <a:t>Using the scores for obesity (≥ 30 kg/m</a:t>
                      </a:r>
                      <a:r>
                        <a:rPr kumimoji="0" lang="en-US" sz="1300" b="0" i="0" u="none" strike="noStrike" cap="none" normalizeH="0" baseline="30000" dirty="0" smtClean="0">
                          <a:ln>
                            <a:noFill/>
                          </a:ln>
                          <a:solidFill>
                            <a:schemeClr val="tx1"/>
                          </a:solidFill>
                          <a:effectLst/>
                          <a:latin typeface="Arial Narrow" pitchFamily="34" charset="0"/>
                          <a:cs typeface="Times New Roman" pitchFamily="18" charset="0"/>
                        </a:rPr>
                        <a:t>2</a:t>
                      </a:r>
                      <a:r>
                        <a:rPr kumimoji="0" lang="en-US" sz="1300" b="0" i="0" u="none" strike="noStrike" cap="none" normalizeH="0" baseline="0" dirty="0" smtClean="0">
                          <a:ln>
                            <a:noFill/>
                          </a:ln>
                          <a:solidFill>
                            <a:schemeClr val="tx1"/>
                          </a:solidFill>
                          <a:effectLst/>
                          <a:latin typeface="Arial Narrow" pitchFamily="34" charset="0"/>
                          <a:cs typeface="Times New Roman" pitchFamily="18" charset="0"/>
                        </a:rPr>
                        <a:t>) as a predictor for driving crashes, this predictor had a sensitivity of 49% and a specificity of 71%.</a:t>
                      </a:r>
                      <a:endParaRPr kumimoji="0" lang="en-US" sz="1300" b="0" i="0" u="none" strike="noStrike" cap="none" normalizeH="0" baseline="0" dirty="0" smtClean="0">
                        <a:ln>
                          <a:noFill/>
                        </a:ln>
                        <a:solidFill>
                          <a:schemeClr val="tx1"/>
                        </a:solidFill>
                        <a:effectLst/>
                        <a:latin typeface="Calibri" pitchFamily="34" charset="0"/>
                        <a:cs typeface="Times New Roman" pitchFamily="18" charset="0"/>
                      </a:endParaRPr>
                    </a:p>
                  </a:txBody>
                  <a:tcPr marL="46892" marR="46892" marT="0" marB="0" anchor="ct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sz="1300" b="1" i="0" u="none" strike="noStrike" cap="none" normalizeH="0" baseline="0" dirty="0" smtClean="0">
                          <a:ln>
                            <a:noFill/>
                          </a:ln>
                          <a:solidFill>
                            <a:schemeClr val="tx1"/>
                          </a:solidFill>
                          <a:effectLst/>
                          <a:latin typeface="Arial Narrow" pitchFamily="34" charset="0"/>
                          <a:cs typeface="Times New Roman" pitchFamily="18" charset="0"/>
                        </a:rPr>
                        <a:t>NA</a:t>
                      </a:r>
                      <a:endParaRPr kumimoji="0" lang="en-US" sz="1300" b="0" i="0" u="none" strike="noStrike" cap="none" normalizeH="0" baseline="0" dirty="0" smtClean="0">
                        <a:ln>
                          <a:noFill/>
                        </a:ln>
                        <a:solidFill>
                          <a:schemeClr val="tx1"/>
                        </a:solidFill>
                        <a:effectLst/>
                        <a:latin typeface="Calibri" pitchFamily="34" charset="0"/>
                        <a:cs typeface="Times New Roman" pitchFamily="18" charset="0"/>
                      </a:endParaRPr>
                    </a:p>
                  </a:txBody>
                  <a:tcPr marL="46892" marR="46892" marT="0" marB="0" anchor="ct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r>
            </a:tbl>
          </a:graphicData>
        </a:graphic>
      </p:graphicFrame>
      <p:sp>
        <p:nvSpPr>
          <p:cNvPr id="4" name="Slide Number Placeholder 3"/>
          <p:cNvSpPr>
            <a:spLocks noGrp="1"/>
          </p:cNvSpPr>
          <p:nvPr>
            <p:ph type="sldNum" sz="quarter" idx="12"/>
          </p:nvPr>
        </p:nvSpPr>
        <p:spPr/>
        <p:txBody>
          <a:bodyPr/>
          <a:lstStyle/>
          <a:p>
            <a:pPr>
              <a:defRPr/>
            </a:pPr>
            <a:fld id="{472AEF40-6B68-4DC7-A731-0EB3D28B4F28}" type="slidenum">
              <a:rPr lang="en-US"/>
              <a:pPr>
                <a:defRPr/>
              </a:pPr>
              <a:t>12</a:t>
            </a:fld>
            <a:endParaRPr lang="en-US"/>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a:bodyPr>
          <a:lstStyle/>
          <a:p>
            <a:pPr eaLnBrk="1" fontAlgn="auto" hangingPunct="1">
              <a:spcAft>
                <a:spcPts val="0"/>
              </a:spcAft>
              <a:defRPr/>
            </a:pPr>
            <a:r>
              <a:rPr lang="en-US" dirty="0" smtClean="0">
                <a:solidFill>
                  <a:srgbClr val="7B9899"/>
                </a:solidFill>
              </a:rPr>
              <a:t>OSA and Crash Risk </a:t>
            </a:r>
            <a:r>
              <a:rPr lang="en-US" dirty="0" smtClean="0"/>
              <a:t>Among CMV Drivers</a:t>
            </a:r>
          </a:p>
        </p:txBody>
      </p:sp>
      <p:graphicFrame>
        <p:nvGraphicFramePr>
          <p:cNvPr id="10" name="Table 9"/>
          <p:cNvGraphicFramePr>
            <a:graphicFrameLocks noGrp="1"/>
          </p:cNvGraphicFramePr>
          <p:nvPr/>
        </p:nvGraphicFramePr>
        <p:xfrm>
          <a:off x="228600" y="1828800"/>
          <a:ext cx="8686800" cy="1367028"/>
        </p:xfrm>
        <a:graphic>
          <a:graphicData uri="http://schemas.openxmlformats.org/drawingml/2006/table">
            <a:tbl>
              <a:tblPr/>
              <a:tblGrid>
                <a:gridCol w="2057400"/>
                <a:gridCol w="5791200"/>
                <a:gridCol w="838200"/>
              </a:tblGrid>
              <a:tr h="285750">
                <a:tc>
                  <a:txBody>
                    <a:body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sz="1300" b="1" i="0" u="none" strike="noStrike" cap="none" normalizeH="0" baseline="0" dirty="0" smtClean="0">
                          <a:ln>
                            <a:noFill/>
                          </a:ln>
                          <a:solidFill>
                            <a:srgbClr val="FFFFFF"/>
                          </a:solidFill>
                          <a:effectLst/>
                          <a:latin typeface="Arial Narrow" pitchFamily="34" charset="0"/>
                          <a:cs typeface="Times New Roman" pitchFamily="18" charset="0"/>
                        </a:rPr>
                        <a:t>Explanatory Variable</a:t>
                      </a:r>
                      <a:endParaRPr kumimoji="0" lang="en-US" sz="1300" b="0" i="0" u="none" strike="noStrike" cap="none" normalizeH="0" baseline="0" dirty="0" smtClean="0">
                        <a:ln>
                          <a:noFill/>
                        </a:ln>
                        <a:solidFill>
                          <a:schemeClr val="tx1"/>
                        </a:solidFill>
                        <a:effectLst/>
                        <a:latin typeface="Calibri" pitchFamily="34" charset="0"/>
                        <a:cs typeface="Times New Roman" pitchFamily="18" charset="0"/>
                      </a:endParaRPr>
                    </a:p>
                  </a:txBody>
                  <a:tcPr marL="46892" marR="46892"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000080"/>
                    </a:solidFill>
                  </a:tcPr>
                </a:tc>
                <a:tc>
                  <a:txBody>
                    <a:body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sz="1300" b="1" i="0" u="none" strike="noStrike" cap="none" normalizeH="0" baseline="0" dirty="0" smtClean="0">
                          <a:ln>
                            <a:noFill/>
                          </a:ln>
                          <a:solidFill>
                            <a:srgbClr val="FFFFFF"/>
                          </a:solidFill>
                          <a:effectLst/>
                          <a:latin typeface="Arial Narrow" pitchFamily="34" charset="0"/>
                          <a:cs typeface="Times New Roman" pitchFamily="18" charset="0"/>
                        </a:rPr>
                        <a:t>Findings</a:t>
                      </a:r>
                      <a:endParaRPr kumimoji="0" lang="en-US" sz="1300" b="0" i="0" u="none" strike="noStrike" cap="none" normalizeH="0" baseline="0" dirty="0" smtClean="0">
                        <a:ln>
                          <a:noFill/>
                        </a:ln>
                        <a:solidFill>
                          <a:schemeClr val="tx1"/>
                        </a:solidFill>
                        <a:effectLst/>
                        <a:latin typeface="Calibri" pitchFamily="34" charset="0"/>
                        <a:cs typeface="Times New Roman" pitchFamily="18" charset="0"/>
                      </a:endParaRPr>
                    </a:p>
                  </a:txBody>
                  <a:tcPr marL="46892" marR="46892"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000080"/>
                    </a:solidFill>
                  </a:tcPr>
                </a:tc>
                <a:tc>
                  <a:txBody>
                    <a:body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sz="1300" b="1" i="0" u="none" strike="noStrike" cap="none" normalizeH="0" baseline="0" smtClean="0">
                          <a:ln>
                            <a:noFill/>
                          </a:ln>
                          <a:solidFill>
                            <a:srgbClr val="FFFFFF"/>
                          </a:solidFill>
                          <a:effectLst/>
                          <a:latin typeface="Arial Narrow" pitchFamily="34" charset="0"/>
                          <a:cs typeface="Times New Roman" pitchFamily="18" charset="0"/>
                        </a:rPr>
                        <a:t>Significant (</a:t>
                      </a:r>
                      <a:r>
                        <a:rPr kumimoji="0" lang="en-US" sz="1300" b="1" i="1" u="none" strike="noStrike" cap="none" normalizeH="0" baseline="0" smtClean="0">
                          <a:ln>
                            <a:noFill/>
                          </a:ln>
                          <a:solidFill>
                            <a:srgbClr val="FFFFFF"/>
                          </a:solidFill>
                          <a:effectLst/>
                          <a:latin typeface="Arial Narrow" pitchFamily="34" charset="0"/>
                          <a:cs typeface="Times New Roman" pitchFamily="18" charset="0"/>
                        </a:rPr>
                        <a:t>P </a:t>
                      </a:r>
                      <a:r>
                        <a:rPr kumimoji="0" lang="en-US" sz="1300" b="1" i="0" u="none" strike="noStrike" cap="none" normalizeH="0" baseline="0" smtClean="0">
                          <a:ln>
                            <a:noFill/>
                          </a:ln>
                          <a:solidFill>
                            <a:srgbClr val="FFFFFF"/>
                          </a:solidFill>
                          <a:effectLst/>
                          <a:latin typeface="Arial Narrow" pitchFamily="34" charset="0"/>
                          <a:cs typeface="Times New Roman" pitchFamily="18" charset="0"/>
                        </a:rPr>
                        <a:t>&lt;0.05)?</a:t>
                      </a:r>
                      <a:endParaRPr kumimoji="0" lang="en-US" sz="1300" b="0" i="0" u="none" strike="noStrike" cap="none" normalizeH="0" baseline="0" smtClean="0">
                        <a:ln>
                          <a:noFill/>
                        </a:ln>
                        <a:solidFill>
                          <a:schemeClr val="tx1"/>
                        </a:solidFill>
                        <a:effectLst/>
                        <a:latin typeface="Calibri" pitchFamily="34" charset="0"/>
                        <a:cs typeface="Times New Roman" pitchFamily="18" charset="0"/>
                      </a:endParaRPr>
                    </a:p>
                  </a:txBody>
                  <a:tcPr marL="46892" marR="46892"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000080"/>
                    </a:solidFill>
                  </a:tcPr>
                </a:tc>
              </a:tr>
              <a:tr h="285750">
                <a:tc>
                  <a:txBody>
                    <a:body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sz="1300" b="0" i="0" u="none" strike="noStrike" cap="none" normalizeH="0" baseline="0" smtClean="0">
                          <a:ln>
                            <a:noFill/>
                          </a:ln>
                          <a:solidFill>
                            <a:schemeClr val="tx1"/>
                          </a:solidFill>
                          <a:effectLst/>
                          <a:latin typeface="Arial Narrow" pitchFamily="34" charset="0"/>
                          <a:cs typeface="Times New Roman" pitchFamily="18" charset="0"/>
                        </a:rPr>
                        <a:t>Crashes, EDS, and obesity</a:t>
                      </a:r>
                      <a:endParaRPr kumimoji="0" lang="en-US" sz="1300" b="0" i="0" u="none" strike="noStrike" cap="none" normalizeH="0" baseline="0" smtClean="0">
                        <a:ln>
                          <a:noFill/>
                        </a:ln>
                        <a:solidFill>
                          <a:schemeClr val="tx1"/>
                        </a:solidFill>
                        <a:effectLst/>
                        <a:latin typeface="Calibri" pitchFamily="34" charset="0"/>
                        <a:cs typeface="Times New Roman" pitchFamily="18" charset="0"/>
                      </a:endParaRPr>
                    </a:p>
                  </a:txBody>
                  <a:tcPr marL="46892" marR="46892" marT="0" marB="0" anchor="ct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sz="1300" b="0" i="0" u="none" strike="noStrike" cap="none" normalizeH="0" baseline="0" dirty="0" smtClean="0">
                          <a:ln>
                            <a:noFill/>
                          </a:ln>
                          <a:solidFill>
                            <a:schemeClr val="tx1"/>
                          </a:solidFill>
                          <a:effectLst/>
                          <a:latin typeface="Arial Narrow" pitchFamily="34" charset="0"/>
                          <a:cs typeface="Times New Roman" pitchFamily="18" charset="0"/>
                        </a:rPr>
                        <a:t>When combined, EDS and a BMI ≥ 30 kg/m</a:t>
                      </a:r>
                      <a:r>
                        <a:rPr kumimoji="0" lang="en-US" sz="1300" b="0" i="0" u="none" strike="noStrike" cap="none" normalizeH="0" baseline="30000" dirty="0" smtClean="0">
                          <a:ln>
                            <a:noFill/>
                          </a:ln>
                          <a:solidFill>
                            <a:schemeClr val="tx1"/>
                          </a:solidFill>
                          <a:effectLst/>
                          <a:latin typeface="Arial Narrow" pitchFamily="34" charset="0"/>
                          <a:cs typeface="Times New Roman" pitchFamily="18" charset="0"/>
                        </a:rPr>
                        <a:t>2</a:t>
                      </a:r>
                      <a:r>
                        <a:rPr kumimoji="0" lang="en-US" sz="1300" b="0" i="0" u="none" strike="noStrike" cap="none" normalizeH="0" baseline="0" dirty="0" smtClean="0">
                          <a:ln>
                            <a:noFill/>
                          </a:ln>
                          <a:solidFill>
                            <a:schemeClr val="tx1"/>
                          </a:solidFill>
                          <a:effectLst/>
                          <a:latin typeface="Arial Narrow" pitchFamily="34" charset="0"/>
                          <a:cs typeface="Times New Roman" pitchFamily="18" charset="0"/>
                        </a:rPr>
                        <a:t> had a sensitivity of 53% and a specificity of 68% in predicting drivers with crashes.</a:t>
                      </a:r>
                      <a:endParaRPr kumimoji="0" lang="en-US" sz="1300" b="0" i="0" u="none" strike="noStrike" cap="none" normalizeH="0" baseline="0" dirty="0" smtClean="0">
                        <a:ln>
                          <a:noFill/>
                        </a:ln>
                        <a:solidFill>
                          <a:schemeClr val="tx1"/>
                        </a:solidFill>
                        <a:effectLst/>
                        <a:latin typeface="Calibri" pitchFamily="34" charset="0"/>
                        <a:cs typeface="Times New Roman" pitchFamily="18" charset="0"/>
                      </a:endParaRPr>
                    </a:p>
                  </a:txBody>
                  <a:tcPr marL="46892" marR="46892" marT="0" marB="0" anchor="ct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sz="1300" b="1" i="0" u="none" strike="noStrike" cap="none" normalizeH="0" baseline="0" smtClean="0">
                          <a:ln>
                            <a:noFill/>
                          </a:ln>
                          <a:solidFill>
                            <a:schemeClr val="tx1"/>
                          </a:solidFill>
                          <a:effectLst/>
                          <a:latin typeface="Arial Narrow" pitchFamily="34" charset="0"/>
                          <a:cs typeface="Times New Roman" pitchFamily="18" charset="0"/>
                        </a:rPr>
                        <a:t>NA</a:t>
                      </a:r>
                      <a:endParaRPr kumimoji="0" lang="en-US" sz="1300" b="0" i="0" u="none" strike="noStrike" cap="none" normalizeH="0" baseline="0" smtClean="0">
                        <a:ln>
                          <a:noFill/>
                        </a:ln>
                        <a:solidFill>
                          <a:schemeClr val="tx1"/>
                        </a:solidFill>
                        <a:effectLst/>
                        <a:latin typeface="Calibri" pitchFamily="34" charset="0"/>
                        <a:cs typeface="Times New Roman" pitchFamily="18" charset="0"/>
                      </a:endParaRPr>
                    </a:p>
                  </a:txBody>
                  <a:tcPr marL="46892" marR="46892" marT="0" marB="0" anchor="ct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r>
              <a:tr h="285750">
                <a:tc>
                  <a:txBody>
                    <a:body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sz="1300" b="0" i="0" u="none" strike="noStrike" cap="none" normalizeH="0" baseline="0" smtClean="0">
                          <a:ln>
                            <a:noFill/>
                          </a:ln>
                          <a:solidFill>
                            <a:schemeClr val="tx1"/>
                          </a:solidFill>
                          <a:effectLst/>
                          <a:latin typeface="Arial Narrow" pitchFamily="34" charset="0"/>
                          <a:cs typeface="Times New Roman" pitchFamily="18" charset="0"/>
                        </a:rPr>
                        <a:t>Crashes, SDB, EDS, and obesity</a:t>
                      </a:r>
                      <a:endParaRPr kumimoji="0" lang="en-US" sz="1300" b="0" i="0" u="none" strike="noStrike" cap="none" normalizeH="0" baseline="0" smtClean="0">
                        <a:ln>
                          <a:noFill/>
                        </a:ln>
                        <a:solidFill>
                          <a:schemeClr val="tx1"/>
                        </a:solidFill>
                        <a:effectLst/>
                        <a:latin typeface="Calibri" pitchFamily="34" charset="0"/>
                        <a:cs typeface="Times New Roman" pitchFamily="18" charset="0"/>
                      </a:endParaRPr>
                    </a:p>
                  </a:txBody>
                  <a:tcPr marL="46892" marR="46892" marT="0" marB="0" anchor="ct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sz="1300" b="0" i="0" u="none" strike="noStrike" cap="none" normalizeH="0" baseline="0" dirty="0" smtClean="0">
                          <a:ln>
                            <a:noFill/>
                          </a:ln>
                          <a:solidFill>
                            <a:schemeClr val="tx1"/>
                          </a:solidFill>
                          <a:effectLst/>
                          <a:latin typeface="Arial Narrow" pitchFamily="34" charset="0"/>
                          <a:cs typeface="Times New Roman" pitchFamily="18" charset="0"/>
                        </a:rPr>
                        <a:t>When combined, SDB, EDS and a BMI ≥ 30 kg/m</a:t>
                      </a:r>
                      <a:r>
                        <a:rPr kumimoji="0" lang="en-US" sz="1300" b="0" i="0" u="none" strike="noStrike" cap="none" normalizeH="0" baseline="30000" dirty="0" smtClean="0">
                          <a:ln>
                            <a:noFill/>
                          </a:ln>
                          <a:solidFill>
                            <a:schemeClr val="tx1"/>
                          </a:solidFill>
                          <a:effectLst/>
                          <a:latin typeface="Arial Narrow" pitchFamily="34" charset="0"/>
                          <a:cs typeface="Times New Roman" pitchFamily="18" charset="0"/>
                        </a:rPr>
                        <a:t>2</a:t>
                      </a:r>
                      <a:r>
                        <a:rPr kumimoji="0" lang="en-US" sz="1300" b="0" i="0" u="none" strike="noStrike" cap="none" normalizeH="0" baseline="0" dirty="0" smtClean="0">
                          <a:ln>
                            <a:noFill/>
                          </a:ln>
                          <a:solidFill>
                            <a:schemeClr val="tx1"/>
                          </a:solidFill>
                          <a:effectLst/>
                          <a:latin typeface="Arial Narrow" pitchFamily="34" charset="0"/>
                          <a:cs typeface="Times New Roman" pitchFamily="18" charset="0"/>
                        </a:rPr>
                        <a:t> had a sensitivity of 76% and a specificity of 35% in predicting drivers with crashes.</a:t>
                      </a:r>
                      <a:endParaRPr kumimoji="0" lang="en-US" sz="1300" b="0" i="0" u="none" strike="noStrike" cap="none" normalizeH="0" baseline="0" dirty="0" smtClean="0">
                        <a:ln>
                          <a:noFill/>
                        </a:ln>
                        <a:solidFill>
                          <a:schemeClr val="tx1"/>
                        </a:solidFill>
                        <a:effectLst/>
                        <a:latin typeface="Calibri" pitchFamily="34" charset="0"/>
                        <a:cs typeface="Times New Roman" pitchFamily="18" charset="0"/>
                      </a:endParaRPr>
                    </a:p>
                  </a:txBody>
                  <a:tcPr marL="46892" marR="46892" marT="0" marB="0" anchor="ct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sz="1300" b="1" i="0" u="none" strike="noStrike" cap="none" normalizeH="0" baseline="0" dirty="0" smtClean="0">
                          <a:ln>
                            <a:noFill/>
                          </a:ln>
                          <a:solidFill>
                            <a:schemeClr val="tx1"/>
                          </a:solidFill>
                          <a:effectLst/>
                          <a:latin typeface="Arial Narrow" pitchFamily="34" charset="0"/>
                          <a:cs typeface="Times New Roman" pitchFamily="18" charset="0"/>
                        </a:rPr>
                        <a:t>NA</a:t>
                      </a:r>
                      <a:endParaRPr kumimoji="0" lang="en-US" sz="1300" b="0" i="0" u="none" strike="noStrike" cap="none" normalizeH="0" baseline="0" dirty="0" smtClean="0">
                        <a:ln>
                          <a:noFill/>
                        </a:ln>
                        <a:solidFill>
                          <a:schemeClr val="tx1"/>
                        </a:solidFill>
                        <a:effectLst/>
                        <a:latin typeface="Calibri" pitchFamily="34" charset="0"/>
                        <a:cs typeface="Times New Roman" pitchFamily="18" charset="0"/>
                      </a:endParaRPr>
                    </a:p>
                  </a:txBody>
                  <a:tcPr marL="46892" marR="46892" marT="0" marB="0" anchor="ct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r>
            </a:tbl>
          </a:graphicData>
        </a:graphic>
      </p:graphicFrame>
      <p:sp>
        <p:nvSpPr>
          <p:cNvPr id="4" name="Slide Number Placeholder 3"/>
          <p:cNvSpPr>
            <a:spLocks noGrp="1"/>
          </p:cNvSpPr>
          <p:nvPr>
            <p:ph type="sldNum" sz="quarter" idx="12"/>
          </p:nvPr>
        </p:nvSpPr>
        <p:spPr/>
        <p:txBody>
          <a:bodyPr/>
          <a:lstStyle/>
          <a:p>
            <a:pPr>
              <a:defRPr/>
            </a:pPr>
            <a:fld id="{4AD0BD17-02AB-40A9-A016-86382B7A0D70}" type="slidenum">
              <a:rPr lang="en-US"/>
              <a:pPr>
                <a:defRPr/>
              </a:pPr>
              <a:t>13</a:t>
            </a:fld>
            <a:endParaRPr lang="en-US"/>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dirty="0" smtClean="0">
                <a:solidFill>
                  <a:srgbClr val="7B9899"/>
                </a:solidFill>
              </a:rPr>
              <a:t>OSA and Crash Risk Among CMV Drivers</a:t>
            </a:r>
          </a:p>
        </p:txBody>
      </p:sp>
      <p:sp>
        <p:nvSpPr>
          <p:cNvPr id="40963" name="Content Placeholder 2"/>
          <p:cNvSpPr>
            <a:spLocks noGrp="1"/>
          </p:cNvSpPr>
          <p:nvPr>
            <p:ph sz="quarter" idx="1"/>
          </p:nvPr>
        </p:nvSpPr>
        <p:spPr>
          <a:xfrm>
            <a:off x="228600" y="1722438"/>
            <a:ext cx="8686800" cy="4525962"/>
          </a:xfrm>
        </p:spPr>
        <p:txBody>
          <a:bodyPr/>
          <a:lstStyle/>
          <a:p>
            <a:pPr eaLnBrk="1" hangingPunct="1"/>
            <a:r>
              <a:rPr lang="en-US" sz="2800" dirty="0" smtClean="0"/>
              <a:t>CMV drivers with OSA are at an increased risk for a crash when compared to their counterparts who do not have the disorder</a:t>
            </a:r>
          </a:p>
          <a:p>
            <a:pPr lvl="1" eaLnBrk="1" hangingPunct="1"/>
            <a:r>
              <a:rPr lang="en-US" sz="2400" dirty="0" smtClean="0"/>
              <a:t>A precise estimate of magnitude of this increased risk cannot be determined at this time</a:t>
            </a:r>
          </a:p>
          <a:p>
            <a:pPr eaLnBrk="1" hangingPunct="1"/>
            <a:endParaRPr lang="en-US" sz="2400" dirty="0" smtClean="0"/>
          </a:p>
        </p:txBody>
      </p:sp>
      <p:sp>
        <p:nvSpPr>
          <p:cNvPr id="4" name="Slide Number Placeholder 3"/>
          <p:cNvSpPr>
            <a:spLocks noGrp="1"/>
          </p:cNvSpPr>
          <p:nvPr>
            <p:ph type="sldNum" sz="quarter" idx="12"/>
          </p:nvPr>
        </p:nvSpPr>
        <p:spPr/>
        <p:txBody>
          <a:bodyPr/>
          <a:lstStyle/>
          <a:p>
            <a:pPr>
              <a:defRPr/>
            </a:pPr>
            <a:fld id="{C6E627BE-48B3-404A-8A63-156294223F70}" type="slidenum">
              <a:rPr lang="en-US"/>
              <a:pPr>
                <a:defRPr/>
              </a:pPr>
              <a:t>14</a:t>
            </a:fld>
            <a:endParaRPr lang="en-US"/>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dirty="0" smtClean="0">
                <a:solidFill>
                  <a:srgbClr val="7B9899"/>
                </a:solidFill>
              </a:rPr>
              <a:t>Treatment Effectiveness</a:t>
            </a:r>
          </a:p>
        </p:txBody>
      </p:sp>
      <p:sp>
        <p:nvSpPr>
          <p:cNvPr id="59395" name="Content Placeholder 2"/>
          <p:cNvSpPr>
            <a:spLocks noGrp="1"/>
          </p:cNvSpPr>
          <p:nvPr>
            <p:ph sz="quarter" idx="1"/>
          </p:nvPr>
        </p:nvSpPr>
        <p:spPr>
          <a:xfrm>
            <a:off x="304800" y="1646237"/>
            <a:ext cx="8534400" cy="4525963"/>
          </a:xfrm>
        </p:spPr>
        <p:txBody>
          <a:bodyPr/>
          <a:lstStyle/>
          <a:p>
            <a:pPr eaLnBrk="1" hangingPunct="1"/>
            <a:r>
              <a:rPr lang="en-US" sz="2400" u="sng" dirty="0" smtClean="0"/>
              <a:t>3 </a:t>
            </a:r>
            <a:r>
              <a:rPr lang="en-US" sz="2800" u="sng" dirty="0" smtClean="0"/>
              <a:t>separate evidence bases developed</a:t>
            </a:r>
          </a:p>
          <a:p>
            <a:pPr lvl="1" eaLnBrk="1" hangingPunct="1"/>
            <a:r>
              <a:rPr lang="en-US" sz="2400" dirty="0" smtClean="0"/>
              <a:t>Crash – 9 studies </a:t>
            </a:r>
          </a:p>
          <a:p>
            <a:pPr lvl="2" eaLnBrk="1" hangingPunct="1"/>
            <a:r>
              <a:rPr lang="en-US" sz="1600" dirty="0" smtClean="0"/>
              <a:t>All CPAP</a:t>
            </a:r>
          </a:p>
          <a:p>
            <a:pPr lvl="1" eaLnBrk="1" hangingPunct="1"/>
            <a:r>
              <a:rPr lang="en-US" sz="2400" dirty="0" smtClean="0"/>
              <a:t>Simulated driving performance – 10 studies</a:t>
            </a:r>
          </a:p>
          <a:p>
            <a:pPr lvl="2" eaLnBrk="1" hangingPunct="1"/>
            <a:r>
              <a:rPr lang="en-US" sz="1600" dirty="0" smtClean="0"/>
              <a:t>8 CPAP</a:t>
            </a:r>
          </a:p>
          <a:p>
            <a:pPr lvl="2" eaLnBrk="1" hangingPunct="1"/>
            <a:r>
              <a:rPr lang="en-US" sz="1600" dirty="0" smtClean="0"/>
              <a:t>1 medication (</a:t>
            </a:r>
            <a:r>
              <a:rPr lang="en-US" sz="1600" dirty="0" err="1" smtClean="0"/>
              <a:t>theophylline</a:t>
            </a:r>
            <a:r>
              <a:rPr lang="en-US" sz="1600" dirty="0" smtClean="0"/>
              <a:t>)</a:t>
            </a:r>
          </a:p>
          <a:p>
            <a:pPr lvl="2" eaLnBrk="1" hangingPunct="1"/>
            <a:r>
              <a:rPr lang="en-US" sz="1600" dirty="0" smtClean="0"/>
              <a:t>1 dental appliance (</a:t>
            </a:r>
            <a:r>
              <a:rPr lang="en-US" sz="1600" dirty="0" err="1" smtClean="0"/>
              <a:t>mandibular</a:t>
            </a:r>
            <a:r>
              <a:rPr lang="en-US" sz="1600" dirty="0" smtClean="0"/>
              <a:t> advancement)</a:t>
            </a:r>
          </a:p>
          <a:p>
            <a:pPr lvl="2" eaLnBrk="1" hangingPunct="1"/>
            <a:r>
              <a:rPr lang="en-US" sz="1600" dirty="0" smtClean="0"/>
              <a:t>1 surgery (UPPP)</a:t>
            </a:r>
          </a:p>
          <a:p>
            <a:pPr lvl="1" eaLnBrk="1" hangingPunct="1"/>
            <a:r>
              <a:rPr lang="en-US" sz="2400" dirty="0" smtClean="0"/>
              <a:t>Indirect measures – 48 studies</a:t>
            </a:r>
          </a:p>
          <a:p>
            <a:pPr lvl="2" eaLnBrk="1" hangingPunct="1"/>
            <a:r>
              <a:rPr lang="en-US" sz="1600" dirty="0" smtClean="0"/>
              <a:t>3 Behavioral modification</a:t>
            </a:r>
          </a:p>
          <a:p>
            <a:pPr lvl="2" eaLnBrk="1" hangingPunct="1"/>
            <a:r>
              <a:rPr lang="en-US" sz="1600" dirty="0" smtClean="0"/>
              <a:t>32 CPAP</a:t>
            </a:r>
          </a:p>
          <a:p>
            <a:pPr lvl="2" eaLnBrk="1" hangingPunct="1"/>
            <a:r>
              <a:rPr lang="en-US" sz="1600" dirty="0" smtClean="0"/>
              <a:t>2 Dental appliances</a:t>
            </a:r>
          </a:p>
          <a:p>
            <a:pPr lvl="2" eaLnBrk="1" hangingPunct="1"/>
            <a:r>
              <a:rPr lang="en-US" sz="1600" dirty="0" smtClean="0"/>
              <a:t>8 medication</a:t>
            </a:r>
          </a:p>
          <a:p>
            <a:pPr lvl="2" eaLnBrk="1" hangingPunct="1"/>
            <a:r>
              <a:rPr lang="en-US" sz="1600" dirty="0" smtClean="0"/>
              <a:t>6 surgery</a:t>
            </a:r>
          </a:p>
        </p:txBody>
      </p:sp>
      <p:sp>
        <p:nvSpPr>
          <p:cNvPr id="4" name="Slide Number Placeholder 3"/>
          <p:cNvSpPr>
            <a:spLocks noGrp="1"/>
          </p:cNvSpPr>
          <p:nvPr>
            <p:ph type="sldNum" sz="quarter" idx="12"/>
          </p:nvPr>
        </p:nvSpPr>
        <p:spPr/>
        <p:txBody>
          <a:bodyPr/>
          <a:lstStyle/>
          <a:p>
            <a:pPr>
              <a:defRPr/>
            </a:pPr>
            <a:fld id="{7E558C56-DB76-42C1-81ED-3AF86A6D97B9}" type="slidenum">
              <a:rPr lang="en-US"/>
              <a:pPr>
                <a:defRPr/>
              </a:pPr>
              <a:t>15</a:t>
            </a:fld>
            <a:endParaRPr lang="en-US"/>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40"/>
          <p:cNvGraphicFramePr>
            <a:graphicFrameLocks noChangeAspect="1"/>
          </p:cNvGraphicFramePr>
          <p:nvPr/>
        </p:nvGraphicFramePr>
        <p:xfrm>
          <a:off x="1066800" y="1752600"/>
          <a:ext cx="6858000" cy="4895850"/>
        </p:xfrm>
        <a:graphic>
          <a:graphicData uri="http://schemas.openxmlformats.org/presentationml/2006/ole">
            <p:oleObj spid="_x0000_s177154" name="Document" r:id="rId3" imgW="7984379" imgH="5689520" progId="Word.Document.12">
              <p:embed/>
            </p:oleObj>
          </a:graphicData>
        </a:graphic>
      </p:graphicFrame>
      <p:sp>
        <p:nvSpPr>
          <p:cNvPr id="10243" name="Title 1"/>
          <p:cNvSpPr>
            <a:spLocks noGrp="1"/>
          </p:cNvSpPr>
          <p:nvPr>
            <p:ph type="title"/>
          </p:nvPr>
        </p:nvSpPr>
        <p:spPr/>
        <p:txBody>
          <a:bodyPr/>
          <a:lstStyle/>
          <a:p>
            <a:pPr eaLnBrk="1" hangingPunct="1"/>
            <a:r>
              <a:rPr lang="en-US" dirty="0" smtClean="0">
                <a:solidFill>
                  <a:srgbClr val="7B9899"/>
                </a:solidFill>
              </a:rPr>
              <a:t>Treatment Effectiveness</a:t>
            </a:r>
          </a:p>
        </p:txBody>
      </p:sp>
      <p:sp>
        <p:nvSpPr>
          <p:cNvPr id="4" name="Slide Number Placeholder 3"/>
          <p:cNvSpPr>
            <a:spLocks noGrp="1"/>
          </p:cNvSpPr>
          <p:nvPr>
            <p:ph type="sldNum" sz="quarter" idx="12"/>
          </p:nvPr>
        </p:nvSpPr>
        <p:spPr/>
        <p:txBody>
          <a:bodyPr/>
          <a:lstStyle/>
          <a:p>
            <a:pPr>
              <a:defRPr/>
            </a:pPr>
            <a:fld id="{626512FC-39E9-4931-BB8C-D77FBF206CA4}" type="slidenum">
              <a:rPr lang="en-US"/>
              <a:pPr>
                <a:defRPr/>
              </a:pPr>
              <a:t>16</a:t>
            </a:fld>
            <a:endParaRPr lang="en-US"/>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US" dirty="0" smtClean="0">
                <a:solidFill>
                  <a:srgbClr val="7B9899"/>
                </a:solidFill>
              </a:rPr>
              <a:t>Treatment Effectiveness</a:t>
            </a:r>
          </a:p>
        </p:txBody>
      </p:sp>
      <p:sp>
        <p:nvSpPr>
          <p:cNvPr id="3" name="Content Placeholder 2"/>
          <p:cNvSpPr>
            <a:spLocks noGrp="1"/>
          </p:cNvSpPr>
          <p:nvPr>
            <p:ph sz="quarter" idx="1"/>
          </p:nvPr>
        </p:nvSpPr>
        <p:spPr>
          <a:xfrm>
            <a:off x="457200" y="1752600"/>
            <a:ext cx="8229600" cy="4876800"/>
          </a:xfrm>
        </p:spPr>
        <p:txBody>
          <a:bodyPr>
            <a:normAutofit/>
          </a:bodyPr>
          <a:lstStyle/>
          <a:p>
            <a:pPr marL="274320" indent="-274320" algn="ctr" eaLnBrk="1" fontAlgn="auto" hangingPunct="1">
              <a:spcAft>
                <a:spcPts val="0"/>
              </a:spcAft>
              <a:buFontTx/>
              <a:buNone/>
              <a:defRPr/>
            </a:pPr>
            <a:r>
              <a:rPr lang="en-US" sz="2400" b="1" u="sng" dirty="0" smtClean="0"/>
              <a:t>% Reduction in Crash Rate Following CPAP</a:t>
            </a:r>
          </a:p>
          <a:p>
            <a:pPr marL="274320" indent="-274320" algn="ctr" eaLnBrk="1" fontAlgn="auto" hangingPunct="1">
              <a:spcAft>
                <a:spcPts val="0"/>
              </a:spcAft>
              <a:buFontTx/>
              <a:buNone/>
              <a:defRPr/>
            </a:pPr>
            <a:endParaRPr lang="en-US" sz="2400" b="1" dirty="0" smtClean="0"/>
          </a:p>
          <a:p>
            <a:pPr marL="274320" indent="-274320" algn="ctr" eaLnBrk="1" fontAlgn="auto" hangingPunct="1">
              <a:spcAft>
                <a:spcPts val="0"/>
              </a:spcAft>
              <a:buFontTx/>
              <a:buNone/>
              <a:defRPr/>
            </a:pPr>
            <a:endParaRPr lang="en-US" sz="2400" b="1" dirty="0" smtClean="0"/>
          </a:p>
          <a:p>
            <a:pPr marL="274320" indent="-274320" algn="ctr" eaLnBrk="1" fontAlgn="auto" hangingPunct="1">
              <a:spcAft>
                <a:spcPts val="0"/>
              </a:spcAft>
              <a:buFontTx/>
              <a:buNone/>
              <a:defRPr/>
            </a:pPr>
            <a:endParaRPr lang="en-US" sz="2400" b="1" dirty="0" smtClean="0"/>
          </a:p>
          <a:p>
            <a:pPr marL="274320" indent="-274320" algn="ctr" eaLnBrk="1" fontAlgn="auto" hangingPunct="1">
              <a:spcAft>
                <a:spcPts val="0"/>
              </a:spcAft>
              <a:buFontTx/>
              <a:buNone/>
              <a:defRPr/>
            </a:pPr>
            <a:endParaRPr lang="en-US" sz="2400" b="1" dirty="0" smtClean="0"/>
          </a:p>
          <a:p>
            <a:pPr marL="274320" indent="-274320" algn="ctr" eaLnBrk="1" fontAlgn="auto" hangingPunct="1">
              <a:spcAft>
                <a:spcPts val="0"/>
              </a:spcAft>
              <a:buFontTx/>
              <a:buNone/>
              <a:defRPr/>
            </a:pPr>
            <a:endParaRPr lang="en-US" sz="2400" b="1" dirty="0" smtClean="0"/>
          </a:p>
          <a:p>
            <a:pPr marL="274320" indent="-274320" algn="ctr" eaLnBrk="1" fontAlgn="auto" hangingPunct="1">
              <a:spcAft>
                <a:spcPts val="0"/>
              </a:spcAft>
              <a:buFontTx/>
              <a:buNone/>
              <a:defRPr/>
            </a:pPr>
            <a:endParaRPr lang="en-US" sz="2400" b="1" dirty="0" smtClean="0"/>
          </a:p>
          <a:p>
            <a:pPr marL="274320" indent="-274320" algn="ctr" eaLnBrk="1" fontAlgn="auto" hangingPunct="1">
              <a:spcAft>
                <a:spcPts val="0"/>
              </a:spcAft>
              <a:buFontTx/>
              <a:buNone/>
              <a:defRPr/>
            </a:pPr>
            <a:endParaRPr lang="en-US" sz="2400" b="1" dirty="0" smtClean="0"/>
          </a:p>
          <a:p>
            <a:pPr marL="274320" indent="-274320" algn="ctr" eaLnBrk="1" fontAlgn="auto" hangingPunct="1">
              <a:spcAft>
                <a:spcPts val="0"/>
              </a:spcAft>
              <a:buFontTx/>
              <a:buNone/>
              <a:defRPr/>
            </a:pPr>
            <a:endParaRPr lang="en-US" sz="2400" b="1" dirty="0" smtClean="0"/>
          </a:p>
          <a:p>
            <a:pPr marL="274320" indent="1316038" eaLnBrk="1" fontAlgn="auto" hangingPunct="1">
              <a:spcAft>
                <a:spcPts val="0"/>
              </a:spcAft>
              <a:buFontTx/>
              <a:buNone/>
              <a:tabLst>
                <a:tab pos="1658938" algn="l"/>
              </a:tabLst>
              <a:defRPr/>
            </a:pPr>
            <a:endParaRPr lang="en-US" sz="2400" b="1" dirty="0" smtClean="0"/>
          </a:p>
          <a:p>
            <a:pPr marL="274320" indent="1082675" eaLnBrk="1" fontAlgn="auto" hangingPunct="1">
              <a:spcAft>
                <a:spcPts val="0"/>
              </a:spcAft>
              <a:buFontTx/>
              <a:buNone/>
              <a:tabLst>
                <a:tab pos="1658938" algn="l"/>
              </a:tabLst>
              <a:defRPr/>
            </a:pPr>
            <a:r>
              <a:rPr lang="en-US" sz="1050" i="1" dirty="0" smtClean="0">
                <a:latin typeface="Arial Narrow" pitchFamily="34" charset="0"/>
              </a:rPr>
              <a:t>*Any non-injurious crash; **Any injurious crash</a:t>
            </a:r>
          </a:p>
          <a:p>
            <a:pPr marL="274320" indent="-274320" eaLnBrk="1" fontAlgn="auto" hangingPunct="1">
              <a:spcAft>
                <a:spcPts val="0"/>
              </a:spcAft>
              <a:buFont typeface="Wingdings 2"/>
              <a:buChar char=""/>
              <a:defRPr/>
            </a:pPr>
            <a:endParaRPr lang="en-US" sz="2400" dirty="0"/>
          </a:p>
        </p:txBody>
      </p:sp>
      <p:pic>
        <p:nvPicPr>
          <p:cNvPr id="60420" name="Chart 5"/>
          <p:cNvPicPr>
            <a:picLocks noChangeArrowheads="1"/>
          </p:cNvPicPr>
          <p:nvPr/>
        </p:nvPicPr>
        <p:blipFill>
          <a:blip r:embed="rId2" cstate="print"/>
          <a:srcRect b="-73"/>
          <a:stretch>
            <a:fillRect/>
          </a:stretch>
        </p:blipFill>
        <p:spPr bwMode="auto">
          <a:xfrm>
            <a:off x="1981200" y="2255838"/>
            <a:ext cx="5216525" cy="3810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C846DDD9-7751-4055-993A-26AD6D8B1213}" type="slidenum">
              <a:rPr lang="en-US"/>
              <a:pPr>
                <a:defRPr/>
              </a:pPr>
              <a:t>17</a:t>
            </a:fld>
            <a:endParaRPr lang="en-US"/>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smtClean="0">
                <a:solidFill>
                  <a:srgbClr val="7B9899"/>
                </a:solidFill>
              </a:rPr>
              <a:t>Key Question 5: Treatment Effectiveness</a:t>
            </a:r>
          </a:p>
        </p:txBody>
      </p:sp>
      <p:sp>
        <p:nvSpPr>
          <p:cNvPr id="61443" name="Content Placeholder 2"/>
          <p:cNvSpPr>
            <a:spLocks noGrp="1"/>
          </p:cNvSpPr>
          <p:nvPr>
            <p:ph sz="quarter" idx="1"/>
          </p:nvPr>
        </p:nvSpPr>
        <p:spPr>
          <a:xfrm>
            <a:off x="301625" y="1527175"/>
            <a:ext cx="8504238" cy="4572000"/>
          </a:xfrm>
        </p:spPr>
        <p:txBody>
          <a:bodyPr/>
          <a:lstStyle/>
          <a:p>
            <a:pPr eaLnBrk="1" hangingPunct="1"/>
            <a:r>
              <a:rPr lang="en-US" smtClean="0"/>
              <a:t>Crash risk reduced by approx 72% following CPAP</a:t>
            </a:r>
          </a:p>
        </p:txBody>
      </p:sp>
      <p:pic>
        <p:nvPicPr>
          <p:cNvPr id="61444" name="Picture 6"/>
          <p:cNvPicPr>
            <a:picLocks noChangeAspect="1" noChangeArrowheads="1"/>
          </p:cNvPicPr>
          <p:nvPr/>
        </p:nvPicPr>
        <p:blipFill>
          <a:blip r:embed="rId2" cstate="print"/>
          <a:srcRect l="9657" t="17140" r="9637" b="17250"/>
          <a:stretch>
            <a:fillRect/>
          </a:stretch>
        </p:blipFill>
        <p:spPr bwMode="auto">
          <a:xfrm>
            <a:off x="990600" y="2133600"/>
            <a:ext cx="7162800" cy="4183063"/>
          </a:xfrm>
          <a:prstGeom prst="rect">
            <a:avLst/>
          </a:prstGeom>
          <a:noFill/>
          <a:ln w="9525">
            <a:solidFill>
              <a:srgbClr val="FF0000"/>
            </a:solidFill>
            <a:miter lim="800000"/>
            <a:headEnd/>
            <a:tailEnd/>
          </a:ln>
        </p:spPr>
      </p:pic>
      <p:sp>
        <p:nvSpPr>
          <p:cNvPr id="5" name="Slide Number Placeholder 4"/>
          <p:cNvSpPr>
            <a:spLocks noGrp="1"/>
          </p:cNvSpPr>
          <p:nvPr>
            <p:ph type="sldNum" sz="quarter" idx="12"/>
          </p:nvPr>
        </p:nvSpPr>
        <p:spPr/>
        <p:txBody>
          <a:bodyPr/>
          <a:lstStyle/>
          <a:p>
            <a:pPr>
              <a:defRPr/>
            </a:pPr>
            <a:fld id="{DABF4E80-E47A-4726-A37B-109BB761C196}" type="slidenum">
              <a:rPr lang="en-US"/>
              <a:pPr>
                <a:defRPr/>
              </a:pPr>
              <a:t>18</a:t>
            </a:fld>
            <a:endParaRPr lang="en-US"/>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dirty="0" smtClean="0">
                <a:solidFill>
                  <a:srgbClr val="7B9899"/>
                </a:solidFill>
              </a:rPr>
              <a:t>Treatment Effectiveness</a:t>
            </a:r>
          </a:p>
        </p:txBody>
      </p:sp>
      <p:sp>
        <p:nvSpPr>
          <p:cNvPr id="62467" name="Content Placeholder 2"/>
          <p:cNvSpPr>
            <a:spLocks noGrp="1"/>
          </p:cNvSpPr>
          <p:nvPr>
            <p:ph sz="quarter" idx="1"/>
          </p:nvPr>
        </p:nvSpPr>
        <p:spPr>
          <a:xfrm>
            <a:off x="301625" y="1527175"/>
            <a:ext cx="8504238" cy="4572000"/>
          </a:xfrm>
        </p:spPr>
        <p:txBody>
          <a:bodyPr/>
          <a:lstStyle/>
          <a:p>
            <a:pPr eaLnBrk="1" hangingPunct="1"/>
            <a:r>
              <a:rPr lang="en-US" sz="2400" smtClean="0"/>
              <a:t>But is this reduction large enough to reduce crash risk to “normal” levels?</a:t>
            </a:r>
          </a:p>
          <a:p>
            <a:pPr eaLnBrk="1" hangingPunct="1"/>
            <a:endParaRPr lang="en-US" sz="2400" smtClean="0"/>
          </a:p>
          <a:p>
            <a:pPr eaLnBrk="1" hangingPunct="1"/>
            <a:endParaRPr lang="en-US" sz="2400" smtClean="0"/>
          </a:p>
          <a:p>
            <a:pPr eaLnBrk="1" hangingPunct="1"/>
            <a:endParaRPr lang="en-US" sz="2400" smtClean="0"/>
          </a:p>
          <a:p>
            <a:pPr eaLnBrk="1" hangingPunct="1"/>
            <a:endParaRPr lang="en-US" sz="2400" smtClean="0"/>
          </a:p>
          <a:p>
            <a:pPr eaLnBrk="1" hangingPunct="1"/>
            <a:endParaRPr lang="en-US" sz="2400" smtClean="0"/>
          </a:p>
        </p:txBody>
      </p:sp>
      <p:graphicFrame>
        <p:nvGraphicFramePr>
          <p:cNvPr id="4" name="Table 3"/>
          <p:cNvGraphicFramePr>
            <a:graphicFrameLocks noGrp="1"/>
          </p:cNvGraphicFramePr>
          <p:nvPr/>
        </p:nvGraphicFramePr>
        <p:xfrm>
          <a:off x="381000" y="2743200"/>
          <a:ext cx="8458200" cy="2667000"/>
        </p:xfrm>
        <a:graphic>
          <a:graphicData uri="http://schemas.openxmlformats.org/drawingml/2006/table">
            <a:tbl>
              <a:tblPr/>
              <a:tblGrid>
                <a:gridCol w="1025124"/>
                <a:gridCol w="579418"/>
                <a:gridCol w="1420687"/>
                <a:gridCol w="812485"/>
                <a:gridCol w="1443902"/>
                <a:gridCol w="813414"/>
                <a:gridCol w="1337118"/>
                <a:gridCol w="1026052"/>
              </a:tblGrid>
              <a:tr h="666750">
                <a:tc>
                  <a:txBody>
                    <a:bodyPr/>
                    <a:lstStyle/>
                    <a:p>
                      <a:pPr marL="0" marR="0">
                        <a:lnSpc>
                          <a:spcPct val="115000"/>
                        </a:lnSpc>
                        <a:spcBef>
                          <a:spcPts val="200"/>
                        </a:spcBef>
                        <a:spcAft>
                          <a:spcPts val="200"/>
                        </a:spcAft>
                      </a:pPr>
                      <a:r>
                        <a:rPr lang="en-US" sz="1400" b="1" dirty="0">
                          <a:solidFill>
                            <a:srgbClr val="FFFFFF"/>
                          </a:solidFill>
                          <a:latin typeface="Arial Narrow"/>
                          <a:ea typeface="Times New Roman"/>
                          <a:cs typeface="Times New Roman"/>
                        </a:rPr>
                        <a:t>Reference</a:t>
                      </a:r>
                      <a:endParaRPr lang="en-US" sz="2400" dirty="0">
                        <a:latin typeface="Calibri"/>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marL="0" marR="0" algn="ctr">
                        <a:lnSpc>
                          <a:spcPct val="115000"/>
                        </a:lnSpc>
                        <a:spcBef>
                          <a:spcPts val="200"/>
                        </a:spcBef>
                        <a:spcAft>
                          <a:spcPts val="200"/>
                        </a:spcAft>
                      </a:pPr>
                      <a:r>
                        <a:rPr lang="en-US" sz="1400" b="1" dirty="0">
                          <a:solidFill>
                            <a:srgbClr val="FFFFFF"/>
                          </a:solidFill>
                          <a:latin typeface="Arial Narrow"/>
                          <a:ea typeface="Times New Roman"/>
                          <a:cs typeface="Times New Roman"/>
                        </a:rPr>
                        <a:t>Year</a:t>
                      </a:r>
                      <a:endParaRPr lang="en-US" sz="2400" dirty="0">
                        <a:latin typeface="Calibri"/>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marL="0" marR="0" algn="ctr">
                        <a:lnSpc>
                          <a:spcPct val="115000"/>
                        </a:lnSpc>
                        <a:spcBef>
                          <a:spcPts val="200"/>
                        </a:spcBef>
                        <a:spcAft>
                          <a:spcPts val="200"/>
                        </a:spcAft>
                      </a:pPr>
                      <a:r>
                        <a:rPr lang="en-US" sz="1400" b="1" dirty="0">
                          <a:solidFill>
                            <a:srgbClr val="FFFFFF"/>
                          </a:solidFill>
                          <a:latin typeface="Arial Narrow"/>
                          <a:ea typeface="Times New Roman"/>
                          <a:cs typeface="Times New Roman"/>
                        </a:rPr>
                        <a:t>Crash rate after treatment</a:t>
                      </a:r>
                      <a:endParaRPr lang="en-US" sz="2400" dirty="0">
                        <a:latin typeface="Calibri"/>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marL="0" marR="0" algn="ctr">
                        <a:lnSpc>
                          <a:spcPct val="115000"/>
                        </a:lnSpc>
                        <a:spcBef>
                          <a:spcPts val="200"/>
                        </a:spcBef>
                        <a:spcAft>
                          <a:spcPts val="200"/>
                        </a:spcAft>
                      </a:pPr>
                      <a:r>
                        <a:rPr lang="en-US" sz="1400" b="1">
                          <a:solidFill>
                            <a:srgbClr val="FFFFFF"/>
                          </a:solidFill>
                          <a:latin typeface="Arial Narrow"/>
                          <a:ea typeface="Times New Roman"/>
                          <a:cs typeface="Times New Roman"/>
                        </a:rPr>
                        <a:t>Time period</a:t>
                      </a:r>
                      <a:endParaRPr lang="en-US" sz="2400">
                        <a:latin typeface="Calibri"/>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marL="0" marR="0" algn="ctr">
                        <a:lnSpc>
                          <a:spcPct val="115000"/>
                        </a:lnSpc>
                        <a:spcBef>
                          <a:spcPts val="200"/>
                        </a:spcBef>
                        <a:spcAft>
                          <a:spcPts val="200"/>
                        </a:spcAft>
                      </a:pPr>
                      <a:r>
                        <a:rPr lang="en-US" sz="1400" b="1">
                          <a:solidFill>
                            <a:srgbClr val="FFFFFF"/>
                          </a:solidFill>
                          <a:latin typeface="Arial Narrow"/>
                          <a:ea typeface="Times New Roman"/>
                          <a:cs typeface="Times New Roman"/>
                        </a:rPr>
                        <a:t>Non-OSA control crash rate</a:t>
                      </a:r>
                      <a:endParaRPr lang="en-US" sz="2400">
                        <a:latin typeface="Calibri"/>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marL="0" marR="0" algn="ctr">
                        <a:lnSpc>
                          <a:spcPct val="115000"/>
                        </a:lnSpc>
                        <a:spcBef>
                          <a:spcPts val="200"/>
                        </a:spcBef>
                        <a:spcAft>
                          <a:spcPts val="200"/>
                        </a:spcAft>
                      </a:pPr>
                      <a:r>
                        <a:rPr lang="en-US" sz="1400" b="1">
                          <a:solidFill>
                            <a:srgbClr val="FFFFFF"/>
                          </a:solidFill>
                          <a:latin typeface="Arial Narrow"/>
                          <a:ea typeface="Times New Roman"/>
                          <a:cs typeface="Times New Roman"/>
                        </a:rPr>
                        <a:t>Time period</a:t>
                      </a:r>
                      <a:endParaRPr lang="en-US" sz="2400">
                        <a:latin typeface="Calibri"/>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marL="0" marR="0" algn="ctr">
                        <a:lnSpc>
                          <a:spcPct val="115000"/>
                        </a:lnSpc>
                        <a:spcBef>
                          <a:spcPts val="200"/>
                        </a:spcBef>
                        <a:spcAft>
                          <a:spcPts val="200"/>
                        </a:spcAft>
                      </a:pPr>
                      <a:r>
                        <a:rPr lang="en-US" sz="1400" b="1">
                          <a:solidFill>
                            <a:srgbClr val="FFFFFF"/>
                          </a:solidFill>
                          <a:latin typeface="Arial Narrow"/>
                          <a:ea typeface="Times New Roman"/>
                          <a:cs typeface="Times New Roman"/>
                        </a:rPr>
                        <a:t>Crash Rate Ratio (95% CI)</a:t>
                      </a:r>
                      <a:endParaRPr lang="en-US" sz="2400">
                        <a:latin typeface="Calibri"/>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marL="0" marR="0" algn="ctr">
                        <a:lnSpc>
                          <a:spcPct val="115000"/>
                        </a:lnSpc>
                        <a:spcBef>
                          <a:spcPts val="200"/>
                        </a:spcBef>
                        <a:spcAft>
                          <a:spcPts val="200"/>
                        </a:spcAft>
                      </a:pPr>
                      <a:r>
                        <a:rPr lang="en-US" sz="1400" b="1">
                          <a:solidFill>
                            <a:srgbClr val="FFFFFF"/>
                          </a:solidFill>
                          <a:latin typeface="Arial Narrow"/>
                          <a:ea typeface="Times New Roman"/>
                          <a:cs typeface="Times New Roman"/>
                        </a:rPr>
                        <a:t>P-value</a:t>
                      </a:r>
                      <a:endParaRPr lang="en-US" sz="2400">
                        <a:latin typeface="Calibri"/>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r>
              <a:tr h="666750">
                <a:tc>
                  <a:txBody>
                    <a:bodyPr/>
                    <a:lstStyle/>
                    <a:p>
                      <a:pPr marL="8890" marR="0">
                        <a:lnSpc>
                          <a:spcPct val="115000"/>
                        </a:lnSpc>
                        <a:spcBef>
                          <a:spcPts val="200"/>
                        </a:spcBef>
                        <a:spcAft>
                          <a:spcPts val="200"/>
                        </a:spcAft>
                      </a:pPr>
                      <a:r>
                        <a:rPr lang="en-US" sz="1400">
                          <a:solidFill>
                            <a:srgbClr val="000000"/>
                          </a:solidFill>
                          <a:latin typeface="Arial Narrow"/>
                          <a:ea typeface="Times New Roman"/>
                          <a:cs typeface="Times New Roman"/>
                        </a:rPr>
                        <a:t>Barbe et al.(68)</a:t>
                      </a:r>
                      <a:endParaRPr lang="en-US" sz="2400">
                        <a:latin typeface="Calibri"/>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2">
                        <a:lumMod val="20000"/>
                        <a:lumOff val="80000"/>
                      </a:schemeClr>
                    </a:solidFill>
                  </a:tcPr>
                </a:tc>
                <a:tc>
                  <a:txBody>
                    <a:bodyPr/>
                    <a:lstStyle/>
                    <a:p>
                      <a:pPr marL="8890" marR="0" algn="ctr">
                        <a:lnSpc>
                          <a:spcPct val="115000"/>
                        </a:lnSpc>
                        <a:spcBef>
                          <a:spcPts val="200"/>
                        </a:spcBef>
                        <a:spcAft>
                          <a:spcPts val="200"/>
                        </a:spcAft>
                      </a:pPr>
                      <a:r>
                        <a:rPr lang="en-US" sz="1400">
                          <a:solidFill>
                            <a:srgbClr val="000000"/>
                          </a:solidFill>
                          <a:latin typeface="Arial Narrow"/>
                          <a:ea typeface="Times New Roman"/>
                          <a:cs typeface="Times New Roman"/>
                        </a:rPr>
                        <a:t>2006</a:t>
                      </a:r>
                      <a:endParaRPr lang="en-US" sz="2400">
                        <a:latin typeface="Calibri"/>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200"/>
                        </a:spcBef>
                        <a:spcAft>
                          <a:spcPts val="200"/>
                        </a:spcAft>
                      </a:pPr>
                      <a:r>
                        <a:rPr lang="en-US" sz="1400" dirty="0">
                          <a:latin typeface="Arial Narrow"/>
                          <a:ea typeface="Times New Roman"/>
                          <a:cs typeface="Times New Roman"/>
                        </a:rPr>
                        <a:t>3.74 per 1,000,000 km</a:t>
                      </a:r>
                      <a:endParaRPr lang="en-US" sz="2400" dirty="0">
                        <a:latin typeface="Calibri"/>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200"/>
                        </a:spcBef>
                        <a:spcAft>
                          <a:spcPts val="200"/>
                        </a:spcAft>
                      </a:pPr>
                      <a:r>
                        <a:rPr lang="en-US" sz="1400" dirty="0">
                          <a:latin typeface="Arial Narrow"/>
                          <a:ea typeface="Times New Roman"/>
                          <a:cs typeface="Times New Roman"/>
                        </a:rPr>
                        <a:t>2 years</a:t>
                      </a:r>
                      <a:endParaRPr lang="en-US" sz="2400" dirty="0">
                        <a:latin typeface="Calibri"/>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200"/>
                        </a:spcBef>
                        <a:spcAft>
                          <a:spcPts val="200"/>
                        </a:spcAft>
                      </a:pPr>
                      <a:r>
                        <a:rPr lang="en-US" sz="1400">
                          <a:latin typeface="Arial Narrow"/>
                          <a:ea typeface="Times New Roman"/>
                          <a:cs typeface="Times New Roman"/>
                        </a:rPr>
                        <a:t>1.74 per 1,000,000 km</a:t>
                      </a:r>
                      <a:endParaRPr lang="en-US" sz="2400">
                        <a:latin typeface="Calibri"/>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200"/>
                        </a:spcBef>
                        <a:spcAft>
                          <a:spcPts val="200"/>
                        </a:spcAft>
                      </a:pPr>
                      <a:r>
                        <a:rPr lang="en-US" sz="1400">
                          <a:latin typeface="Arial Narrow"/>
                          <a:ea typeface="Times New Roman"/>
                          <a:cs typeface="Times New Roman"/>
                        </a:rPr>
                        <a:t>2 years</a:t>
                      </a:r>
                      <a:endParaRPr lang="en-US" sz="2400">
                        <a:latin typeface="Calibri"/>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200"/>
                        </a:spcBef>
                        <a:spcAft>
                          <a:spcPts val="200"/>
                        </a:spcAft>
                      </a:pPr>
                      <a:r>
                        <a:rPr lang="en-US" sz="1400">
                          <a:latin typeface="Arial Narrow"/>
                          <a:ea typeface="Times New Roman"/>
                          <a:cs typeface="Times New Roman"/>
                        </a:rPr>
                        <a:t>2.15</a:t>
                      </a:r>
                      <a:br>
                        <a:rPr lang="en-US" sz="1400">
                          <a:latin typeface="Arial Narrow"/>
                          <a:ea typeface="Times New Roman"/>
                          <a:cs typeface="Times New Roman"/>
                        </a:rPr>
                      </a:br>
                      <a:r>
                        <a:rPr lang="en-US" sz="1400">
                          <a:latin typeface="Arial Narrow"/>
                          <a:ea typeface="Times New Roman"/>
                          <a:cs typeface="Times New Roman"/>
                        </a:rPr>
                        <a:t>(1.87 to 2.48)</a:t>
                      </a:r>
                      <a:endParaRPr lang="en-US" sz="2400">
                        <a:latin typeface="Calibri"/>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200"/>
                        </a:spcBef>
                        <a:spcAft>
                          <a:spcPts val="200"/>
                        </a:spcAft>
                      </a:pPr>
                      <a:r>
                        <a:rPr lang="en-US" sz="1400">
                          <a:latin typeface="Arial Narrow"/>
                          <a:ea typeface="Times New Roman"/>
                          <a:cs typeface="Times New Roman"/>
                        </a:rPr>
                        <a:t>&lt;0.001</a:t>
                      </a:r>
                      <a:endParaRPr lang="en-US" sz="2400">
                        <a:latin typeface="Calibri"/>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2">
                        <a:lumMod val="20000"/>
                        <a:lumOff val="80000"/>
                      </a:schemeClr>
                    </a:solidFill>
                  </a:tcPr>
                </a:tc>
              </a:tr>
              <a:tr h="666750">
                <a:tc>
                  <a:txBody>
                    <a:bodyPr/>
                    <a:lstStyle/>
                    <a:p>
                      <a:pPr marL="8890" marR="0">
                        <a:lnSpc>
                          <a:spcPct val="115000"/>
                        </a:lnSpc>
                        <a:spcBef>
                          <a:spcPts val="200"/>
                        </a:spcBef>
                        <a:spcAft>
                          <a:spcPts val="200"/>
                        </a:spcAft>
                      </a:pPr>
                      <a:r>
                        <a:rPr lang="en-US" sz="1400">
                          <a:solidFill>
                            <a:srgbClr val="000000"/>
                          </a:solidFill>
                          <a:latin typeface="Arial Narrow"/>
                          <a:ea typeface="Times New Roman"/>
                          <a:cs typeface="Times New Roman"/>
                        </a:rPr>
                        <a:t>George et al.(151)</a:t>
                      </a:r>
                      <a:endParaRPr lang="en-US" sz="2400">
                        <a:latin typeface="Calibri"/>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2">
                        <a:lumMod val="20000"/>
                        <a:lumOff val="80000"/>
                      </a:schemeClr>
                    </a:solidFill>
                  </a:tcPr>
                </a:tc>
                <a:tc>
                  <a:txBody>
                    <a:bodyPr/>
                    <a:lstStyle/>
                    <a:p>
                      <a:pPr marL="8890" marR="0" algn="ctr">
                        <a:lnSpc>
                          <a:spcPct val="115000"/>
                        </a:lnSpc>
                        <a:spcBef>
                          <a:spcPts val="200"/>
                        </a:spcBef>
                        <a:spcAft>
                          <a:spcPts val="200"/>
                        </a:spcAft>
                      </a:pPr>
                      <a:r>
                        <a:rPr lang="en-US" sz="1400">
                          <a:solidFill>
                            <a:srgbClr val="000000"/>
                          </a:solidFill>
                          <a:latin typeface="Arial Narrow"/>
                          <a:ea typeface="Times New Roman"/>
                          <a:cs typeface="Times New Roman"/>
                        </a:rPr>
                        <a:t>2001</a:t>
                      </a:r>
                      <a:endParaRPr lang="en-US" sz="2400">
                        <a:latin typeface="Calibri"/>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200"/>
                        </a:spcBef>
                        <a:spcAft>
                          <a:spcPts val="200"/>
                        </a:spcAft>
                      </a:pPr>
                      <a:r>
                        <a:rPr lang="en-US" sz="1400">
                          <a:latin typeface="Arial Narrow"/>
                          <a:ea typeface="Times New Roman"/>
                          <a:cs typeface="Times New Roman"/>
                        </a:rPr>
                        <a:t>0.06 crashes per person/year</a:t>
                      </a:r>
                      <a:endParaRPr lang="en-US" sz="2400">
                        <a:latin typeface="Calibri"/>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200"/>
                        </a:spcBef>
                        <a:spcAft>
                          <a:spcPts val="200"/>
                        </a:spcAft>
                      </a:pPr>
                      <a:r>
                        <a:rPr lang="en-US" sz="1400" dirty="0">
                          <a:latin typeface="Arial Narrow"/>
                          <a:ea typeface="Times New Roman"/>
                          <a:cs typeface="Times New Roman"/>
                        </a:rPr>
                        <a:t>3 years</a:t>
                      </a:r>
                      <a:endParaRPr lang="en-US" sz="2400" dirty="0">
                        <a:latin typeface="Calibri"/>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200"/>
                        </a:spcBef>
                        <a:spcAft>
                          <a:spcPts val="200"/>
                        </a:spcAft>
                      </a:pPr>
                      <a:r>
                        <a:rPr lang="en-US" sz="1400" dirty="0">
                          <a:latin typeface="Arial Narrow"/>
                          <a:ea typeface="Times New Roman"/>
                          <a:cs typeface="Times New Roman"/>
                        </a:rPr>
                        <a:t>0.07 crashes per person/year</a:t>
                      </a:r>
                      <a:endParaRPr lang="en-US" sz="2400" dirty="0">
                        <a:latin typeface="Calibri"/>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200"/>
                        </a:spcBef>
                        <a:spcAft>
                          <a:spcPts val="200"/>
                        </a:spcAft>
                      </a:pPr>
                      <a:r>
                        <a:rPr lang="en-US" sz="1400">
                          <a:latin typeface="Arial Narrow"/>
                          <a:ea typeface="Times New Roman"/>
                          <a:cs typeface="Times New Roman"/>
                        </a:rPr>
                        <a:t>3 years</a:t>
                      </a:r>
                      <a:endParaRPr lang="en-US" sz="2400">
                        <a:latin typeface="Calibri"/>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200"/>
                        </a:spcBef>
                        <a:spcAft>
                          <a:spcPts val="200"/>
                        </a:spcAft>
                      </a:pPr>
                      <a:r>
                        <a:rPr lang="en-US" sz="1400">
                          <a:latin typeface="Arial Narrow"/>
                          <a:ea typeface="Times New Roman"/>
                          <a:cs typeface="Times New Roman"/>
                        </a:rPr>
                        <a:t>0.86</a:t>
                      </a:r>
                      <a:br>
                        <a:rPr lang="en-US" sz="1400">
                          <a:latin typeface="Arial Narrow"/>
                          <a:ea typeface="Times New Roman"/>
                          <a:cs typeface="Times New Roman"/>
                        </a:rPr>
                      </a:br>
                      <a:r>
                        <a:rPr lang="en-US" sz="1400">
                          <a:latin typeface="Arial Narrow"/>
                          <a:ea typeface="Times New Roman"/>
                          <a:cs typeface="Times New Roman"/>
                        </a:rPr>
                        <a:t>(0.56 to 1.32)</a:t>
                      </a:r>
                      <a:endParaRPr lang="en-US" sz="2400">
                        <a:latin typeface="Calibri"/>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200"/>
                        </a:spcBef>
                        <a:spcAft>
                          <a:spcPts val="200"/>
                        </a:spcAft>
                      </a:pPr>
                      <a:r>
                        <a:rPr lang="en-US" sz="1400">
                          <a:latin typeface="Arial Narrow"/>
                          <a:ea typeface="Times New Roman"/>
                          <a:cs typeface="Times New Roman"/>
                        </a:rPr>
                        <a:t>0.487</a:t>
                      </a:r>
                      <a:endParaRPr lang="en-US" sz="2400">
                        <a:latin typeface="Calibri"/>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2">
                        <a:lumMod val="20000"/>
                        <a:lumOff val="80000"/>
                      </a:schemeClr>
                    </a:solidFill>
                  </a:tcPr>
                </a:tc>
              </a:tr>
              <a:tr h="666750">
                <a:tc>
                  <a:txBody>
                    <a:bodyPr/>
                    <a:lstStyle/>
                    <a:p>
                      <a:pPr marL="8890" marR="0">
                        <a:lnSpc>
                          <a:spcPct val="115000"/>
                        </a:lnSpc>
                        <a:spcBef>
                          <a:spcPts val="200"/>
                        </a:spcBef>
                        <a:spcAft>
                          <a:spcPts val="200"/>
                        </a:spcAft>
                      </a:pPr>
                      <a:r>
                        <a:rPr lang="en-US" sz="1400">
                          <a:solidFill>
                            <a:srgbClr val="000000"/>
                          </a:solidFill>
                          <a:latin typeface="Arial Narrow"/>
                          <a:ea typeface="Times New Roman"/>
                          <a:cs typeface="Times New Roman"/>
                        </a:rPr>
                        <a:t>Findley et al.(72)</a:t>
                      </a:r>
                      <a:endParaRPr lang="en-US" sz="2400">
                        <a:latin typeface="Calibri"/>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2">
                        <a:lumMod val="20000"/>
                        <a:lumOff val="80000"/>
                      </a:schemeClr>
                    </a:solidFill>
                  </a:tcPr>
                </a:tc>
                <a:tc>
                  <a:txBody>
                    <a:bodyPr/>
                    <a:lstStyle/>
                    <a:p>
                      <a:pPr marL="8890" marR="0" algn="ctr">
                        <a:lnSpc>
                          <a:spcPct val="115000"/>
                        </a:lnSpc>
                        <a:spcBef>
                          <a:spcPts val="200"/>
                        </a:spcBef>
                        <a:spcAft>
                          <a:spcPts val="200"/>
                        </a:spcAft>
                      </a:pPr>
                      <a:r>
                        <a:rPr lang="en-US" sz="1400">
                          <a:solidFill>
                            <a:srgbClr val="000000"/>
                          </a:solidFill>
                          <a:latin typeface="Arial Narrow"/>
                          <a:ea typeface="Times New Roman"/>
                          <a:cs typeface="Times New Roman"/>
                        </a:rPr>
                        <a:t>2000</a:t>
                      </a:r>
                      <a:endParaRPr lang="en-US" sz="2400">
                        <a:latin typeface="Calibri"/>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200"/>
                        </a:spcBef>
                        <a:spcAft>
                          <a:spcPts val="200"/>
                        </a:spcAft>
                      </a:pPr>
                      <a:r>
                        <a:rPr lang="en-US" sz="1400">
                          <a:latin typeface="Arial Narrow"/>
                          <a:ea typeface="Times New Roman"/>
                          <a:cs typeface="Times New Roman"/>
                        </a:rPr>
                        <a:t>0.00 crashes per person/year</a:t>
                      </a:r>
                      <a:endParaRPr lang="en-US" sz="2400">
                        <a:latin typeface="Calibri"/>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200"/>
                        </a:spcBef>
                        <a:spcAft>
                          <a:spcPts val="200"/>
                        </a:spcAft>
                      </a:pPr>
                      <a:r>
                        <a:rPr lang="en-US" sz="1400">
                          <a:latin typeface="Arial Narrow"/>
                          <a:ea typeface="Times New Roman"/>
                          <a:cs typeface="Times New Roman"/>
                        </a:rPr>
                        <a:t>2 years</a:t>
                      </a:r>
                      <a:endParaRPr lang="en-US" sz="2400">
                        <a:latin typeface="Calibri"/>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200"/>
                        </a:spcBef>
                        <a:spcAft>
                          <a:spcPts val="200"/>
                        </a:spcAft>
                      </a:pPr>
                      <a:r>
                        <a:rPr lang="en-US" sz="1400" dirty="0">
                          <a:latin typeface="Arial Narrow"/>
                          <a:ea typeface="Times New Roman"/>
                          <a:cs typeface="Times New Roman"/>
                        </a:rPr>
                        <a:t>0.01 crashes per person/year</a:t>
                      </a:r>
                      <a:endParaRPr lang="en-US" sz="2400" dirty="0">
                        <a:latin typeface="Calibri"/>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200"/>
                        </a:spcBef>
                        <a:spcAft>
                          <a:spcPts val="200"/>
                        </a:spcAft>
                      </a:pPr>
                      <a:r>
                        <a:rPr lang="en-US" sz="1400" dirty="0">
                          <a:latin typeface="Arial Narrow"/>
                          <a:ea typeface="Times New Roman"/>
                          <a:cs typeface="Times New Roman"/>
                        </a:rPr>
                        <a:t>2 years</a:t>
                      </a:r>
                      <a:endParaRPr lang="en-US" sz="2400" dirty="0">
                        <a:latin typeface="Calibri"/>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200"/>
                        </a:spcBef>
                        <a:spcAft>
                          <a:spcPts val="200"/>
                        </a:spcAft>
                      </a:pPr>
                      <a:r>
                        <a:rPr lang="en-US" sz="1400" dirty="0">
                          <a:latin typeface="Arial Narrow"/>
                          <a:ea typeface="Times New Roman"/>
                          <a:cs typeface="Times New Roman"/>
                        </a:rPr>
                        <a:t>0.41</a:t>
                      </a:r>
                      <a:br>
                        <a:rPr lang="en-US" sz="1400" dirty="0">
                          <a:latin typeface="Arial Narrow"/>
                          <a:ea typeface="Times New Roman"/>
                          <a:cs typeface="Times New Roman"/>
                        </a:rPr>
                      </a:br>
                      <a:r>
                        <a:rPr lang="en-US" sz="1400" dirty="0">
                          <a:latin typeface="Arial Narrow"/>
                          <a:ea typeface="Times New Roman"/>
                          <a:cs typeface="Times New Roman"/>
                        </a:rPr>
                        <a:t>(0.02 to 11.01)</a:t>
                      </a:r>
                      <a:endParaRPr lang="en-US" sz="2400" dirty="0">
                        <a:latin typeface="Calibri"/>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200"/>
                        </a:spcBef>
                        <a:spcAft>
                          <a:spcPts val="200"/>
                        </a:spcAft>
                      </a:pPr>
                      <a:r>
                        <a:rPr lang="en-US" sz="1400" dirty="0">
                          <a:latin typeface="Arial Narrow"/>
                          <a:ea typeface="Times New Roman"/>
                          <a:cs typeface="Times New Roman"/>
                        </a:rPr>
                        <a:t>0.595</a:t>
                      </a:r>
                      <a:endParaRPr lang="en-US" sz="2400" dirty="0">
                        <a:latin typeface="Calibri"/>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2">
                        <a:lumMod val="20000"/>
                        <a:lumOff val="80000"/>
                      </a:schemeClr>
                    </a:solidFill>
                  </a:tcPr>
                </a:tc>
              </a:tr>
            </a:tbl>
          </a:graphicData>
        </a:graphic>
      </p:graphicFrame>
      <p:sp>
        <p:nvSpPr>
          <p:cNvPr id="5" name="Slide Number Placeholder 4"/>
          <p:cNvSpPr>
            <a:spLocks noGrp="1"/>
          </p:cNvSpPr>
          <p:nvPr>
            <p:ph type="sldNum" sz="quarter" idx="12"/>
          </p:nvPr>
        </p:nvSpPr>
        <p:spPr/>
        <p:txBody>
          <a:bodyPr/>
          <a:lstStyle/>
          <a:p>
            <a:pPr>
              <a:defRPr/>
            </a:pPr>
            <a:fld id="{39A439A9-1F8A-4063-85BB-C05540A3B51D}" type="slidenum">
              <a:rPr lang="en-US"/>
              <a:pPr>
                <a:defRPr/>
              </a:pPr>
              <a:t>19</a:t>
            </a:fld>
            <a:endParaRPr lang="en-US"/>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The Driving Task</a:t>
            </a:r>
            <a:endParaRPr lang="en-US" dirty="0"/>
          </a:p>
        </p:txBody>
      </p:sp>
      <p:sp>
        <p:nvSpPr>
          <p:cNvPr id="4" name="Slide Number Placeholder 3"/>
          <p:cNvSpPr>
            <a:spLocks noGrp="1"/>
          </p:cNvSpPr>
          <p:nvPr>
            <p:ph type="sldNum" sz="quarter" idx="12"/>
          </p:nvPr>
        </p:nvSpPr>
        <p:spPr/>
        <p:txBody>
          <a:bodyPr/>
          <a:lstStyle/>
          <a:p>
            <a:pPr>
              <a:defRPr/>
            </a:pPr>
            <a:fld id="{A508EA2A-B851-4C05-99D7-D4119D3B47D5}" type="slidenum">
              <a:rPr lang="en-US" smtClean="0"/>
              <a:pPr>
                <a:defRPr/>
              </a:pPr>
              <a:t>2</a:t>
            </a:fld>
            <a:endParaRPr lang="en-US"/>
          </a:p>
        </p:txBody>
      </p:sp>
      <p:pic>
        <p:nvPicPr>
          <p:cNvPr id="29700" name="Picture 1"/>
          <p:cNvPicPr>
            <a:picLocks noChangeAspect="1" noChangeArrowheads="1"/>
          </p:cNvPicPr>
          <p:nvPr/>
        </p:nvPicPr>
        <p:blipFill>
          <a:blip r:embed="rId2" cstate="print"/>
          <a:srcRect/>
          <a:stretch>
            <a:fillRect/>
          </a:stretch>
        </p:blipFill>
        <p:spPr bwMode="auto">
          <a:xfrm>
            <a:off x="495300" y="1571625"/>
            <a:ext cx="8169275" cy="4800600"/>
          </a:xfrm>
          <a:prstGeom prst="rect">
            <a:avLst/>
          </a:prstGeom>
          <a:noFill/>
          <a:ln w="9525">
            <a:noFill/>
            <a:miter lim="800000"/>
            <a:headEnd/>
            <a:tailEnd/>
          </a:ln>
        </p:spPr>
      </p:pic>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dirty="0" smtClean="0">
                <a:solidFill>
                  <a:srgbClr val="7B9899"/>
                </a:solidFill>
              </a:rPr>
              <a:t>Treatment Effectiveness</a:t>
            </a:r>
          </a:p>
        </p:txBody>
      </p:sp>
      <p:sp>
        <p:nvSpPr>
          <p:cNvPr id="63491" name="Content Placeholder 2"/>
          <p:cNvSpPr>
            <a:spLocks noGrp="1"/>
          </p:cNvSpPr>
          <p:nvPr>
            <p:ph sz="quarter" idx="1"/>
          </p:nvPr>
        </p:nvSpPr>
        <p:spPr>
          <a:xfrm>
            <a:off x="301625" y="1527175"/>
            <a:ext cx="8504238" cy="4572000"/>
          </a:xfrm>
        </p:spPr>
        <p:txBody>
          <a:bodyPr/>
          <a:lstStyle/>
          <a:p>
            <a:pPr eaLnBrk="1" hangingPunct="1"/>
            <a:endParaRPr lang="en-US" sz="2400" smtClean="0"/>
          </a:p>
          <a:p>
            <a:pPr eaLnBrk="1" hangingPunct="1"/>
            <a:endParaRPr lang="en-US" sz="2400" smtClean="0"/>
          </a:p>
          <a:p>
            <a:pPr eaLnBrk="1" hangingPunct="1"/>
            <a:endParaRPr lang="en-US" sz="2400" smtClean="0"/>
          </a:p>
          <a:p>
            <a:pPr eaLnBrk="1" hangingPunct="1"/>
            <a:endParaRPr lang="en-US" sz="2400" smtClean="0"/>
          </a:p>
          <a:p>
            <a:pPr eaLnBrk="1" hangingPunct="1"/>
            <a:endParaRPr lang="en-US" sz="2400" smtClean="0"/>
          </a:p>
          <a:p>
            <a:pPr eaLnBrk="1" hangingPunct="1"/>
            <a:endParaRPr lang="en-US" sz="2400" smtClean="0"/>
          </a:p>
          <a:p>
            <a:pPr eaLnBrk="1" hangingPunct="1"/>
            <a:endParaRPr lang="en-US" sz="2400" smtClean="0"/>
          </a:p>
          <a:p>
            <a:pPr eaLnBrk="1" hangingPunct="1"/>
            <a:endParaRPr lang="en-US" sz="2400" smtClean="0"/>
          </a:p>
          <a:p>
            <a:pPr eaLnBrk="1" hangingPunct="1"/>
            <a:r>
              <a:rPr lang="en-US" sz="2400" smtClean="0"/>
              <a:t>Indirect measures suggest that not all individuals will attain normal levels of function</a:t>
            </a:r>
          </a:p>
        </p:txBody>
      </p:sp>
      <p:sp>
        <p:nvSpPr>
          <p:cNvPr id="5" name="Slide Number Placeholder 4"/>
          <p:cNvSpPr>
            <a:spLocks noGrp="1"/>
          </p:cNvSpPr>
          <p:nvPr>
            <p:ph type="sldNum" sz="quarter" idx="12"/>
          </p:nvPr>
        </p:nvSpPr>
        <p:spPr/>
        <p:txBody>
          <a:bodyPr/>
          <a:lstStyle/>
          <a:p>
            <a:pPr>
              <a:defRPr/>
            </a:pPr>
            <a:fld id="{3F72F63F-5F66-47D1-839A-67DBD8EA5ADB}" type="slidenum">
              <a:rPr lang="en-US"/>
              <a:pPr>
                <a:defRPr/>
              </a:pPr>
              <a:t>20</a:t>
            </a:fld>
            <a:endParaRPr lang="en-US"/>
          </a:p>
        </p:txBody>
      </p:sp>
      <p:pic>
        <p:nvPicPr>
          <p:cNvPr id="63493" name="Picture 3"/>
          <p:cNvPicPr>
            <a:picLocks noChangeAspect="1" noChangeArrowheads="1"/>
          </p:cNvPicPr>
          <p:nvPr/>
        </p:nvPicPr>
        <p:blipFill>
          <a:blip r:embed="rId2" cstate="print"/>
          <a:srcRect/>
          <a:stretch>
            <a:fillRect/>
          </a:stretch>
        </p:blipFill>
        <p:spPr bwMode="auto">
          <a:xfrm>
            <a:off x="304800" y="1600200"/>
            <a:ext cx="8616950" cy="3276600"/>
          </a:xfrm>
          <a:prstGeom prst="rect">
            <a:avLst/>
          </a:prstGeom>
          <a:noFill/>
          <a:ln w="9525">
            <a:noFill/>
            <a:miter lim="800000"/>
            <a:headEnd/>
            <a:tailEnd/>
          </a:ln>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a:xfrm>
            <a:off x="0" y="307975"/>
            <a:ext cx="9144000" cy="758825"/>
          </a:xfrm>
        </p:spPr>
        <p:txBody>
          <a:bodyPr>
            <a:normAutofit/>
          </a:bodyPr>
          <a:lstStyle/>
          <a:p>
            <a:pPr eaLnBrk="1" fontAlgn="auto" hangingPunct="1">
              <a:spcAft>
                <a:spcPts val="0"/>
              </a:spcAft>
              <a:defRPr/>
            </a:pPr>
            <a:r>
              <a:rPr lang="en-US" dirty="0" smtClean="0"/>
              <a:t>Time to Reach Optimal Effectiveness</a:t>
            </a:r>
          </a:p>
        </p:txBody>
      </p:sp>
      <p:sp>
        <p:nvSpPr>
          <p:cNvPr id="11268" name="Content Placeholder 2"/>
          <p:cNvSpPr>
            <a:spLocks noGrp="1"/>
          </p:cNvSpPr>
          <p:nvPr>
            <p:ph sz="quarter" idx="1"/>
          </p:nvPr>
        </p:nvSpPr>
        <p:spPr>
          <a:xfrm>
            <a:off x="381000" y="1798638"/>
            <a:ext cx="8382000" cy="4525962"/>
          </a:xfrm>
        </p:spPr>
        <p:txBody>
          <a:bodyPr/>
          <a:lstStyle/>
          <a:p>
            <a:pPr eaLnBrk="1" hangingPunct="1"/>
            <a:r>
              <a:rPr lang="en-US" sz="2800" dirty="0" smtClean="0"/>
              <a:t>14 studies looked at CPAP</a:t>
            </a:r>
          </a:p>
          <a:p>
            <a:pPr lvl="1" eaLnBrk="1" hangingPunct="1"/>
            <a:r>
              <a:rPr lang="en-US" sz="2400" dirty="0" smtClean="0"/>
              <a:t>12 CPAP</a:t>
            </a:r>
          </a:p>
          <a:p>
            <a:pPr lvl="1" eaLnBrk="1" hangingPunct="1"/>
            <a:r>
              <a:rPr lang="en-US" sz="2400" dirty="0" smtClean="0"/>
              <a:t>1 CPAP &amp; Oral Appliances</a:t>
            </a:r>
          </a:p>
          <a:p>
            <a:pPr lvl="1" eaLnBrk="1" hangingPunct="1"/>
            <a:r>
              <a:rPr lang="en-US" sz="2400" dirty="0" smtClean="0"/>
              <a:t>1 CPAP and Medication</a:t>
            </a:r>
          </a:p>
          <a:p>
            <a:pPr eaLnBrk="1" hangingPunct="1"/>
            <a:endParaRPr lang="en-US" sz="2800" dirty="0" smtClean="0"/>
          </a:p>
        </p:txBody>
      </p:sp>
      <p:sp>
        <p:nvSpPr>
          <p:cNvPr id="1126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6" name="Slide Number Placeholder 5"/>
          <p:cNvSpPr>
            <a:spLocks noGrp="1"/>
          </p:cNvSpPr>
          <p:nvPr>
            <p:ph type="sldNum" sz="quarter" idx="12"/>
          </p:nvPr>
        </p:nvSpPr>
        <p:spPr/>
        <p:txBody>
          <a:bodyPr/>
          <a:lstStyle/>
          <a:p>
            <a:pPr>
              <a:defRPr/>
            </a:pPr>
            <a:fld id="{44A031C1-4E2A-4232-84EB-805CC19360F4}" type="slidenum">
              <a:rPr lang="en-US"/>
              <a:pPr>
                <a:defRPr/>
              </a:pPr>
              <a:t>21</a:t>
            </a:fld>
            <a:endParaRPr lang="en-US"/>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itle 1"/>
          <p:cNvSpPr>
            <a:spLocks noGrp="1"/>
          </p:cNvSpPr>
          <p:nvPr>
            <p:ph type="title"/>
          </p:nvPr>
        </p:nvSpPr>
        <p:spPr/>
        <p:txBody>
          <a:bodyPr>
            <a:normAutofit/>
          </a:bodyPr>
          <a:lstStyle/>
          <a:p>
            <a:pPr eaLnBrk="1" fontAlgn="auto" hangingPunct="1">
              <a:spcAft>
                <a:spcPts val="0"/>
              </a:spcAft>
              <a:defRPr/>
            </a:pPr>
            <a:r>
              <a:rPr lang="en-US" dirty="0" smtClean="0"/>
              <a:t>Time to Reach Optimal Effectiveness</a:t>
            </a:r>
          </a:p>
        </p:txBody>
      </p:sp>
      <p:sp>
        <p:nvSpPr>
          <p:cNvPr id="66563" name="Content Placeholder 2"/>
          <p:cNvSpPr>
            <a:spLocks noGrp="1"/>
          </p:cNvSpPr>
          <p:nvPr>
            <p:ph sz="quarter" idx="1"/>
          </p:nvPr>
        </p:nvSpPr>
        <p:spPr>
          <a:xfrm>
            <a:off x="304800" y="1828800"/>
            <a:ext cx="8534400" cy="4525963"/>
          </a:xfrm>
        </p:spPr>
        <p:txBody>
          <a:bodyPr/>
          <a:lstStyle/>
          <a:p>
            <a:pPr eaLnBrk="1" hangingPunct="1"/>
            <a:r>
              <a:rPr lang="en-US" sz="2800" dirty="0" smtClean="0"/>
              <a:t>The impact that CPAP has on crash risk reduction among individuals with OSA is seen after as little as one night of treatment</a:t>
            </a:r>
          </a:p>
          <a:p>
            <a:pPr lvl="1" eaLnBrk="1" hangingPunct="1"/>
            <a:r>
              <a:rPr lang="en-US" sz="2400" dirty="0" smtClean="0"/>
              <a:t>Simulated driving performance, severity of disordered respiration, blood oxygen saturation, and some (but not all) measures of cognitive and psychomotor performance improve significantly following a single night of treatment </a:t>
            </a:r>
          </a:p>
          <a:p>
            <a:pPr lvl="1" eaLnBrk="1" hangingPunct="1"/>
            <a:r>
              <a:rPr lang="en-US" sz="2400" dirty="0" smtClean="0"/>
              <a:t>Exactly how many nights of treatment are required until CPAP exerts maximum benefit is not known but evidence suggests &lt;2 weeks</a:t>
            </a:r>
          </a:p>
          <a:p>
            <a:pPr eaLnBrk="1" hangingPunct="1"/>
            <a:endParaRPr lang="en-US" sz="2400" dirty="0" smtClean="0"/>
          </a:p>
        </p:txBody>
      </p:sp>
      <p:sp>
        <p:nvSpPr>
          <p:cNvPr id="4" name="Slide Number Placeholder 3"/>
          <p:cNvSpPr>
            <a:spLocks noGrp="1"/>
          </p:cNvSpPr>
          <p:nvPr>
            <p:ph type="sldNum" sz="quarter" idx="12"/>
          </p:nvPr>
        </p:nvSpPr>
        <p:spPr/>
        <p:txBody>
          <a:bodyPr/>
          <a:lstStyle/>
          <a:p>
            <a:pPr>
              <a:defRPr/>
            </a:pPr>
            <a:fld id="{65B270A6-A2F8-44CF-ADFB-FA09302D5F97}" type="slidenum">
              <a:rPr lang="en-US"/>
              <a:pPr>
                <a:defRPr/>
              </a:pPr>
              <a:t>22</a:t>
            </a:fld>
            <a:endParaRPr lang="en-US"/>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p:txBody>
          <a:bodyPr/>
          <a:lstStyle/>
          <a:p>
            <a:pPr eaLnBrk="1" hangingPunct="1"/>
            <a:r>
              <a:rPr lang="en-US" dirty="0" smtClean="0">
                <a:solidFill>
                  <a:srgbClr val="7B9899"/>
                </a:solidFill>
              </a:rPr>
              <a:t>Time to Deteriorate</a:t>
            </a:r>
          </a:p>
        </p:txBody>
      </p:sp>
      <p:sp>
        <p:nvSpPr>
          <p:cNvPr id="12292" name="Content Placeholder 2"/>
          <p:cNvSpPr>
            <a:spLocks noGrp="1"/>
          </p:cNvSpPr>
          <p:nvPr>
            <p:ph sz="quarter" idx="1"/>
          </p:nvPr>
        </p:nvSpPr>
        <p:spPr>
          <a:xfrm>
            <a:off x="304800" y="1676400"/>
            <a:ext cx="8534400" cy="4525962"/>
          </a:xfrm>
        </p:spPr>
        <p:txBody>
          <a:bodyPr/>
          <a:lstStyle/>
          <a:p>
            <a:pPr eaLnBrk="1" hangingPunct="1"/>
            <a:r>
              <a:rPr lang="en-US" sz="2800" dirty="0" smtClean="0"/>
              <a:t>4 studies looked at impact of CPAP cessation</a:t>
            </a:r>
          </a:p>
          <a:p>
            <a:pPr eaLnBrk="1" hangingPunct="1"/>
            <a:r>
              <a:rPr lang="en-US" sz="2800" dirty="0" smtClean="0"/>
              <a:t>Cessation of CPAP leads to a decrease in simulated driving ability and increases in both OSA severity and daytime sleepiness (</a:t>
            </a:r>
            <a:r>
              <a:rPr lang="en-US" sz="2800" dirty="0" err="1" smtClean="0"/>
              <a:t>SoE</a:t>
            </a:r>
            <a:r>
              <a:rPr lang="en-US" sz="2800" dirty="0" smtClean="0"/>
              <a:t>: Minimally Acceptable)</a:t>
            </a:r>
          </a:p>
          <a:p>
            <a:pPr lvl="1" eaLnBrk="1" hangingPunct="1"/>
            <a:r>
              <a:rPr lang="en-US" sz="2400" dirty="0" smtClean="0"/>
              <a:t>The exact rate at which deterioration occurs cannot be determined; however, this deterioration may occur as soon as 24 hours following cessation of treatment </a:t>
            </a:r>
          </a:p>
          <a:p>
            <a:pPr eaLnBrk="1" hangingPunct="1"/>
            <a:endParaRPr lang="en-US" sz="2400" dirty="0" smtClean="0"/>
          </a:p>
        </p:txBody>
      </p:sp>
      <p:sp>
        <p:nvSpPr>
          <p:cNvPr id="1229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6" name="Slide Number Placeholder 5"/>
          <p:cNvSpPr>
            <a:spLocks noGrp="1"/>
          </p:cNvSpPr>
          <p:nvPr>
            <p:ph type="sldNum" sz="quarter" idx="12"/>
          </p:nvPr>
        </p:nvSpPr>
        <p:spPr/>
        <p:txBody>
          <a:bodyPr/>
          <a:lstStyle/>
          <a:p>
            <a:pPr>
              <a:defRPr/>
            </a:pPr>
            <a:fld id="{47AFAB61-2293-4CF3-BA1D-3B46CDF72B82}" type="slidenum">
              <a:rPr lang="en-US"/>
              <a:pPr>
                <a:defRPr/>
              </a:pPr>
              <a:t>23</a:t>
            </a:fld>
            <a:endParaRPr lang="en-US"/>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a:xfrm>
            <a:off x="301625" y="76200"/>
            <a:ext cx="8534400" cy="758825"/>
          </a:xfrm>
        </p:spPr>
        <p:txBody>
          <a:bodyPr/>
          <a:lstStyle/>
          <a:p>
            <a:pPr eaLnBrk="1" hangingPunct="1"/>
            <a:r>
              <a:rPr lang="en-US" dirty="0" smtClean="0">
                <a:solidFill>
                  <a:srgbClr val="7B9899"/>
                </a:solidFill>
              </a:rPr>
              <a:t>Screening and Diagnosis of OSA</a:t>
            </a:r>
          </a:p>
        </p:txBody>
      </p:sp>
      <p:sp>
        <p:nvSpPr>
          <p:cNvPr id="7172" name="Content Placeholder 2"/>
          <p:cNvSpPr>
            <a:spLocks noGrp="1"/>
          </p:cNvSpPr>
          <p:nvPr>
            <p:ph sz="quarter" idx="1"/>
          </p:nvPr>
        </p:nvSpPr>
        <p:spPr>
          <a:xfrm>
            <a:off x="381000" y="1828800"/>
            <a:ext cx="8382000" cy="4724400"/>
          </a:xfrm>
        </p:spPr>
        <p:txBody>
          <a:bodyPr/>
          <a:lstStyle/>
          <a:p>
            <a:pPr eaLnBrk="1" hangingPunct="1"/>
            <a:r>
              <a:rPr lang="en-US" sz="2400" dirty="0" smtClean="0"/>
              <a:t>Moderate/severe OSA is a threat to driver safety that can be effectively treated </a:t>
            </a:r>
          </a:p>
          <a:p>
            <a:pPr eaLnBrk="1" hangingPunct="1"/>
            <a:r>
              <a:rPr lang="en-US" sz="2400" dirty="0" smtClean="0"/>
              <a:t>Drivers with moderate/severe OSA need to be identified and treatment started</a:t>
            </a:r>
          </a:p>
          <a:p>
            <a:pPr eaLnBrk="1" hangingPunct="1"/>
            <a:r>
              <a:rPr lang="en-US" sz="2400" dirty="0" smtClean="0"/>
              <a:t>How might this be done?</a:t>
            </a:r>
          </a:p>
          <a:p>
            <a:pPr lvl="1" eaLnBrk="1" hangingPunct="1"/>
            <a:r>
              <a:rPr lang="en-US" sz="1900" dirty="0" smtClean="0"/>
              <a:t>Can those with undiagnosed moderate/severe OSA be readily identified (screened) by medical examiners?</a:t>
            </a:r>
          </a:p>
          <a:p>
            <a:pPr lvl="1" eaLnBrk="1" hangingPunct="1"/>
            <a:r>
              <a:rPr lang="en-US" sz="1900" dirty="0" smtClean="0"/>
              <a:t>Can obtaining a confirmatory diagnosis be made more accessible to CMV drivers than overnight </a:t>
            </a:r>
            <a:r>
              <a:rPr lang="en-US" sz="1900" dirty="0" err="1" smtClean="0"/>
              <a:t>polysomnography</a:t>
            </a:r>
            <a:r>
              <a:rPr lang="en-US" sz="1900" dirty="0" smtClean="0"/>
              <a:t> (PSG)? </a:t>
            </a:r>
          </a:p>
        </p:txBody>
      </p:sp>
      <p:sp>
        <p:nvSpPr>
          <p:cNvPr id="717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6" name="Slide Number Placeholder 5"/>
          <p:cNvSpPr>
            <a:spLocks noGrp="1"/>
          </p:cNvSpPr>
          <p:nvPr>
            <p:ph type="sldNum" sz="quarter" idx="12"/>
          </p:nvPr>
        </p:nvSpPr>
        <p:spPr/>
        <p:txBody>
          <a:bodyPr/>
          <a:lstStyle/>
          <a:p>
            <a:pPr>
              <a:defRPr/>
            </a:pPr>
            <a:fld id="{1B0352BC-3797-4051-B14A-5315CC29F3E5}" type="slidenum">
              <a:rPr lang="en-US"/>
              <a:pPr>
                <a:defRPr/>
              </a:pPr>
              <a:t>24</a:t>
            </a:fld>
            <a:endParaRPr lang="en-US"/>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71D472C-944A-47E1-B047-52835E2DB6B0}" type="slidenum">
              <a:rPr lang="en-US" smtClean="0"/>
              <a:pPr>
                <a:defRPr/>
              </a:pPr>
              <a:t>25</a:t>
            </a:fld>
            <a:endParaRPr lang="en-US"/>
          </a:p>
        </p:txBody>
      </p:sp>
      <p:pic>
        <p:nvPicPr>
          <p:cNvPr id="176130" name="Picture 2"/>
          <p:cNvPicPr>
            <a:picLocks noChangeAspect="1" noChangeArrowheads="1"/>
          </p:cNvPicPr>
          <p:nvPr/>
        </p:nvPicPr>
        <p:blipFill>
          <a:blip r:embed="rId2" cstate="print"/>
          <a:srcRect/>
          <a:stretch>
            <a:fillRect/>
          </a:stretch>
        </p:blipFill>
        <p:spPr bwMode="auto">
          <a:xfrm>
            <a:off x="304800" y="1866900"/>
            <a:ext cx="8521042" cy="4152900"/>
          </a:xfrm>
          <a:prstGeom prst="rect">
            <a:avLst/>
          </a:prstGeom>
          <a:noFill/>
          <a:ln w="9525">
            <a:noFill/>
            <a:miter lim="800000"/>
            <a:headEnd/>
            <a:tailEnd/>
          </a:ln>
        </p:spPr>
      </p:pic>
      <p:sp>
        <p:nvSpPr>
          <p:cNvPr id="6" name="Title 1"/>
          <p:cNvSpPr>
            <a:spLocks noGrp="1"/>
          </p:cNvSpPr>
          <p:nvPr>
            <p:ph type="title"/>
          </p:nvPr>
        </p:nvSpPr>
        <p:spPr/>
        <p:txBody>
          <a:bodyPr/>
          <a:lstStyle/>
          <a:p>
            <a:pPr eaLnBrk="1" hangingPunct="1"/>
            <a:r>
              <a:rPr lang="en-US" dirty="0" smtClean="0">
                <a:solidFill>
                  <a:srgbClr val="7B9899"/>
                </a:solidFill>
              </a:rPr>
              <a:t>Screening and Diagnosis of OSA</a:t>
            </a: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a:xfrm>
            <a:off x="304800" y="152400"/>
            <a:ext cx="8534400" cy="758825"/>
          </a:xfrm>
        </p:spPr>
        <p:txBody>
          <a:bodyPr>
            <a:normAutofit/>
          </a:bodyPr>
          <a:lstStyle/>
          <a:p>
            <a:pPr eaLnBrk="1" fontAlgn="auto" hangingPunct="1">
              <a:spcAft>
                <a:spcPts val="0"/>
              </a:spcAft>
              <a:defRPr/>
            </a:pPr>
            <a:r>
              <a:rPr lang="en-US" dirty="0" smtClean="0">
                <a:solidFill>
                  <a:srgbClr val="7B9899"/>
                </a:solidFill>
              </a:rPr>
              <a:t>Screening for OSA</a:t>
            </a:r>
            <a:endParaRPr lang="en-US" dirty="0" smtClean="0"/>
          </a:p>
        </p:txBody>
      </p:sp>
      <p:sp>
        <p:nvSpPr>
          <p:cNvPr id="8196" name="Content Placeholder 2"/>
          <p:cNvSpPr>
            <a:spLocks noGrp="1"/>
          </p:cNvSpPr>
          <p:nvPr>
            <p:ph sz="quarter" idx="1"/>
          </p:nvPr>
        </p:nvSpPr>
        <p:spPr>
          <a:xfrm>
            <a:off x="228600" y="1798637"/>
            <a:ext cx="8686800" cy="4525963"/>
          </a:xfrm>
        </p:spPr>
        <p:txBody>
          <a:bodyPr/>
          <a:lstStyle/>
          <a:p>
            <a:pPr eaLnBrk="1" hangingPunct="1"/>
            <a:r>
              <a:rPr lang="en-US" sz="2800" dirty="0" smtClean="0"/>
              <a:t>What can medical examiner use to help identify potential OSA sufferers?</a:t>
            </a:r>
          </a:p>
          <a:p>
            <a:pPr lvl="1" eaLnBrk="1" hangingPunct="1"/>
            <a:r>
              <a:rPr lang="en-US" sz="2400" dirty="0" smtClean="0"/>
              <a:t>Subjective sleepiness scales?</a:t>
            </a:r>
          </a:p>
          <a:p>
            <a:pPr lvl="1" eaLnBrk="1" hangingPunct="1"/>
            <a:r>
              <a:rPr lang="en-US" sz="2400" dirty="0" smtClean="0"/>
              <a:t>Medical History?</a:t>
            </a:r>
          </a:p>
          <a:p>
            <a:pPr lvl="1" eaLnBrk="1" hangingPunct="1"/>
            <a:r>
              <a:rPr lang="en-US" sz="2400" dirty="0" smtClean="0"/>
              <a:t>Anthropomorphic measures?</a:t>
            </a:r>
          </a:p>
          <a:p>
            <a:pPr lvl="1" eaLnBrk="1" hangingPunct="1"/>
            <a:r>
              <a:rPr lang="en-US" sz="2400" dirty="0" smtClean="0"/>
              <a:t>Algorithms</a:t>
            </a:r>
          </a:p>
        </p:txBody>
      </p:sp>
      <p:sp>
        <p:nvSpPr>
          <p:cNvPr id="819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6" name="Slide Number Placeholder 5"/>
          <p:cNvSpPr>
            <a:spLocks noGrp="1"/>
          </p:cNvSpPr>
          <p:nvPr>
            <p:ph type="sldNum" sz="quarter" idx="12"/>
          </p:nvPr>
        </p:nvSpPr>
        <p:spPr/>
        <p:txBody>
          <a:bodyPr/>
          <a:lstStyle/>
          <a:p>
            <a:pPr>
              <a:defRPr/>
            </a:pPr>
            <a:fld id="{5A053F99-EBFF-401C-97E7-9ADA26023842}" type="slidenum">
              <a:rPr lang="en-US"/>
              <a:pPr>
                <a:defRPr/>
              </a:pPr>
              <a:t>26</a:t>
            </a:fld>
            <a:endParaRPr lang="en-US"/>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a:xfrm>
            <a:off x="304800" y="152400"/>
            <a:ext cx="8534400" cy="758825"/>
          </a:xfrm>
        </p:spPr>
        <p:txBody>
          <a:bodyPr>
            <a:normAutofit/>
          </a:bodyPr>
          <a:lstStyle/>
          <a:p>
            <a:pPr eaLnBrk="1" fontAlgn="auto" hangingPunct="1">
              <a:spcAft>
                <a:spcPts val="0"/>
              </a:spcAft>
              <a:defRPr/>
            </a:pPr>
            <a:r>
              <a:rPr lang="en-US" dirty="0" smtClean="0">
                <a:solidFill>
                  <a:srgbClr val="7B9899"/>
                </a:solidFill>
              </a:rPr>
              <a:t>Screening for OSA</a:t>
            </a:r>
            <a:endParaRPr lang="en-US" dirty="0" smtClean="0"/>
          </a:p>
        </p:txBody>
      </p:sp>
      <p:sp>
        <p:nvSpPr>
          <p:cNvPr id="8196" name="Content Placeholder 2"/>
          <p:cNvSpPr>
            <a:spLocks noGrp="1"/>
          </p:cNvSpPr>
          <p:nvPr>
            <p:ph sz="quarter" idx="1"/>
          </p:nvPr>
        </p:nvSpPr>
        <p:spPr>
          <a:xfrm>
            <a:off x="228600" y="1798637"/>
            <a:ext cx="8686800" cy="4525963"/>
          </a:xfrm>
        </p:spPr>
        <p:txBody>
          <a:bodyPr/>
          <a:lstStyle/>
          <a:p>
            <a:pPr eaLnBrk="1" hangingPunct="1"/>
            <a:r>
              <a:rPr lang="en-US" sz="2800" dirty="0" smtClean="0"/>
              <a:t>Subjective sleepiness scales – not useful</a:t>
            </a:r>
          </a:p>
          <a:p>
            <a:pPr eaLnBrk="1" hangingPunct="1"/>
            <a:r>
              <a:rPr lang="en-US" sz="2800" dirty="0" smtClean="0"/>
              <a:t>Medical history – may be useful</a:t>
            </a:r>
          </a:p>
          <a:p>
            <a:pPr eaLnBrk="1" hangingPunct="1"/>
            <a:r>
              <a:rPr lang="en-US" sz="2800" dirty="0" smtClean="0"/>
              <a:t>Anthropomorphic measures –may be useful</a:t>
            </a:r>
          </a:p>
          <a:p>
            <a:pPr lvl="1" eaLnBrk="1" hangingPunct="1"/>
            <a:r>
              <a:rPr lang="en-US" sz="2400" dirty="0" smtClean="0"/>
              <a:t>BMI</a:t>
            </a:r>
          </a:p>
          <a:p>
            <a:pPr lvl="1" eaLnBrk="1" hangingPunct="1"/>
            <a:r>
              <a:rPr lang="en-US" sz="2400" dirty="0" smtClean="0"/>
              <a:t>Neck circumference</a:t>
            </a:r>
          </a:p>
          <a:p>
            <a:pPr lvl="1" eaLnBrk="1" hangingPunct="1"/>
            <a:r>
              <a:rPr lang="en-US" sz="2400" dirty="0" smtClean="0"/>
              <a:t>Others</a:t>
            </a:r>
          </a:p>
          <a:p>
            <a:pPr eaLnBrk="1" hangingPunct="1"/>
            <a:r>
              <a:rPr lang="en-US" sz="2800" dirty="0" smtClean="0"/>
              <a:t>Algorithms - may be useful</a:t>
            </a:r>
          </a:p>
        </p:txBody>
      </p:sp>
      <p:sp>
        <p:nvSpPr>
          <p:cNvPr id="819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6" name="Slide Number Placeholder 5"/>
          <p:cNvSpPr>
            <a:spLocks noGrp="1"/>
          </p:cNvSpPr>
          <p:nvPr>
            <p:ph type="sldNum" sz="quarter" idx="12"/>
          </p:nvPr>
        </p:nvSpPr>
        <p:spPr/>
        <p:txBody>
          <a:bodyPr/>
          <a:lstStyle/>
          <a:p>
            <a:pPr>
              <a:defRPr/>
            </a:pPr>
            <a:fld id="{5A053F99-EBFF-401C-97E7-9ADA26023842}" type="slidenum">
              <a:rPr lang="en-US"/>
              <a:pPr>
                <a:defRPr/>
              </a:pPr>
              <a:t>27</a:t>
            </a:fld>
            <a:endParaRPr lang="en-US"/>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a:xfrm>
            <a:off x="457200" y="304800"/>
            <a:ext cx="8229600" cy="609600"/>
          </a:xfrm>
        </p:spPr>
        <p:txBody>
          <a:bodyPr/>
          <a:lstStyle/>
          <a:p>
            <a:pPr eaLnBrk="1" hangingPunct="1"/>
            <a:r>
              <a:rPr lang="en-US" dirty="0" smtClean="0">
                <a:solidFill>
                  <a:srgbClr val="7B9899"/>
                </a:solidFill>
              </a:rPr>
              <a:t>Diagnosis of OSA</a:t>
            </a:r>
          </a:p>
        </p:txBody>
      </p:sp>
      <p:sp>
        <p:nvSpPr>
          <p:cNvPr id="9220" name="Content Placeholder 2"/>
          <p:cNvSpPr>
            <a:spLocks noGrp="1"/>
          </p:cNvSpPr>
          <p:nvPr>
            <p:ph sz="quarter" idx="1"/>
          </p:nvPr>
        </p:nvSpPr>
        <p:spPr>
          <a:xfrm>
            <a:off x="304800" y="1828800"/>
            <a:ext cx="8534400" cy="2286000"/>
          </a:xfrm>
        </p:spPr>
        <p:txBody>
          <a:bodyPr/>
          <a:lstStyle/>
          <a:p>
            <a:pPr eaLnBrk="1" hangingPunct="1"/>
            <a:r>
              <a:rPr lang="en-US" sz="2800" dirty="0" smtClean="0"/>
              <a:t>Are there alternatives to overnight PSG?</a:t>
            </a:r>
          </a:p>
          <a:p>
            <a:pPr lvl="1" eaLnBrk="1" hangingPunct="1"/>
            <a:r>
              <a:rPr lang="en-US" sz="2400" dirty="0" smtClean="0"/>
              <a:t>Portable systems</a:t>
            </a:r>
          </a:p>
          <a:p>
            <a:pPr eaLnBrk="1" hangingPunct="1"/>
            <a:r>
              <a:rPr lang="en-US" sz="2800" dirty="0" smtClean="0"/>
              <a:t>43 studies assessed the diagnostic performance attributes of a portable sleep monitoring system</a:t>
            </a:r>
          </a:p>
        </p:txBody>
      </p:sp>
      <p:sp>
        <p:nvSpPr>
          <p:cNvPr id="922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6" name="Slide Number Placeholder 5"/>
          <p:cNvSpPr>
            <a:spLocks noGrp="1"/>
          </p:cNvSpPr>
          <p:nvPr>
            <p:ph type="sldNum" sz="quarter" idx="12"/>
          </p:nvPr>
        </p:nvSpPr>
        <p:spPr/>
        <p:txBody>
          <a:bodyPr/>
          <a:lstStyle/>
          <a:p>
            <a:pPr>
              <a:defRPr/>
            </a:pPr>
            <a:fld id="{13EF7E76-F191-4A91-871E-F1F4706D0D38}" type="slidenum">
              <a:rPr lang="en-US"/>
              <a:pPr>
                <a:defRPr/>
              </a:pPr>
              <a:t>28</a:t>
            </a:fld>
            <a:endParaRPr lang="en-US"/>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885824" y="1676407"/>
          <a:ext cx="7391401" cy="4890001"/>
        </p:xfrm>
        <a:graphic>
          <a:graphicData uri="http://schemas.openxmlformats.org/drawingml/2006/table">
            <a:tbl>
              <a:tblPr/>
              <a:tblGrid>
                <a:gridCol w="956836"/>
                <a:gridCol w="892619"/>
                <a:gridCol w="743315"/>
                <a:gridCol w="743314"/>
                <a:gridCol w="1014632"/>
                <a:gridCol w="1013027"/>
                <a:gridCol w="1014632"/>
                <a:gridCol w="1013026"/>
              </a:tblGrid>
              <a:tr h="602617">
                <a:tc>
                  <a:txBody>
                    <a:body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sz="1100" b="1" i="0" u="none" strike="noStrike" cap="none" normalizeH="0" baseline="0" dirty="0" smtClean="0">
                          <a:ln>
                            <a:noFill/>
                          </a:ln>
                          <a:solidFill>
                            <a:srgbClr val="FFFFFF"/>
                          </a:solidFill>
                          <a:effectLst/>
                          <a:latin typeface="Arial Narrow" pitchFamily="34" charset="0"/>
                          <a:cs typeface="Times New Roman" pitchFamily="18" charset="0"/>
                        </a:rPr>
                        <a:t>Portable Device Level </a:t>
                      </a:r>
                      <a:endParaRPr kumimoji="0" lang="en-US" sz="1400" b="0" i="0" u="none" strike="noStrike" cap="none" normalizeH="0" baseline="0" dirty="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000080"/>
                    </a:solidFill>
                  </a:tcPr>
                </a:tc>
                <a:tc>
                  <a:txBody>
                    <a:body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sz="1100" b="1" i="0" u="none" strike="noStrike" cap="none" normalizeH="0" baseline="0" smtClean="0">
                          <a:ln>
                            <a:noFill/>
                          </a:ln>
                          <a:solidFill>
                            <a:srgbClr val="FFFFFF"/>
                          </a:solidFill>
                          <a:effectLst/>
                          <a:latin typeface="Arial Narrow" pitchFamily="34" charset="0"/>
                          <a:cs typeface="Times New Roman" pitchFamily="18" charset="0"/>
                        </a:rPr>
                        <a:t>Severity</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000080"/>
                    </a:solidFill>
                  </a:tcPr>
                </a:tc>
                <a:tc>
                  <a:txBody>
                    <a:body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sz="1100" b="1" i="0" u="none" strike="noStrike" cap="none" normalizeH="0" baseline="0" smtClean="0">
                          <a:ln>
                            <a:noFill/>
                          </a:ln>
                          <a:solidFill>
                            <a:srgbClr val="FFFFFF"/>
                          </a:solidFill>
                          <a:effectLst/>
                          <a:latin typeface="Arial Narrow" pitchFamily="34" charset="0"/>
                          <a:cs typeface="Times New Roman" pitchFamily="18" charset="0"/>
                        </a:rPr>
                        <a:t>K=</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000080"/>
                    </a:solidFill>
                  </a:tcPr>
                </a:tc>
                <a:tc>
                  <a:txBody>
                    <a:body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sz="1100" b="1" i="0" u="none" strike="noStrike" cap="none" normalizeH="0" baseline="0" smtClean="0">
                          <a:ln>
                            <a:noFill/>
                          </a:ln>
                          <a:solidFill>
                            <a:srgbClr val="FFFFFF"/>
                          </a:solidFill>
                          <a:effectLst/>
                          <a:latin typeface="Arial Narrow" pitchFamily="34" charset="0"/>
                          <a:cs typeface="Times New Roman" pitchFamily="18" charset="0"/>
                        </a:rPr>
                        <a:t>Diagnostic OR (D)</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000080"/>
                    </a:solidFill>
                  </a:tcPr>
                </a:tc>
                <a:tc>
                  <a:txBody>
                    <a:body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sz="1100" b="1" i="0" u="none" strike="noStrike" cap="none" normalizeH="0" baseline="0" smtClean="0">
                          <a:ln>
                            <a:noFill/>
                          </a:ln>
                          <a:solidFill>
                            <a:srgbClr val="FFFFFF"/>
                          </a:solidFill>
                          <a:effectLst/>
                          <a:latin typeface="Arial Narrow" pitchFamily="34" charset="0"/>
                          <a:cs typeface="Times New Roman" pitchFamily="18" charset="0"/>
                        </a:rPr>
                        <a:t>Slope</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000080"/>
                    </a:solidFill>
                  </a:tcPr>
                </a:tc>
                <a:tc>
                  <a:txBody>
                    <a:body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sz="1100" b="1" i="0" u="none" strike="noStrike" cap="none" normalizeH="0" baseline="0" smtClean="0">
                          <a:ln>
                            <a:noFill/>
                          </a:ln>
                          <a:solidFill>
                            <a:srgbClr val="FFFFFF"/>
                          </a:solidFill>
                          <a:effectLst/>
                          <a:latin typeface="Arial Narrow" pitchFamily="34" charset="0"/>
                          <a:cs typeface="Times New Roman" pitchFamily="18" charset="0"/>
                        </a:rPr>
                        <a:t>Homogeneous?</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000080"/>
                    </a:solidFill>
                  </a:tcPr>
                </a:tc>
                <a:tc>
                  <a:txBody>
                    <a:body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sz="1100" b="1" i="0" u="none" strike="noStrike" cap="none" normalizeH="0" baseline="0" smtClean="0">
                          <a:ln>
                            <a:noFill/>
                          </a:ln>
                          <a:solidFill>
                            <a:srgbClr val="FFFFFF"/>
                          </a:solidFill>
                          <a:effectLst/>
                          <a:latin typeface="Arial Narrow" pitchFamily="34" charset="0"/>
                          <a:cs typeface="Times New Roman" pitchFamily="18" charset="0"/>
                        </a:rPr>
                        <a:t>Summary Sensitivity at mean threshold</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000080"/>
                    </a:solidFill>
                  </a:tcPr>
                </a:tc>
                <a:tc>
                  <a:txBody>
                    <a:body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sz="1100" b="1" i="0" u="none" strike="noStrike" cap="none" normalizeH="0" baseline="0" smtClean="0">
                          <a:ln>
                            <a:noFill/>
                          </a:ln>
                          <a:solidFill>
                            <a:srgbClr val="FFFFFF"/>
                          </a:solidFill>
                          <a:effectLst/>
                          <a:latin typeface="Arial Narrow" pitchFamily="34" charset="0"/>
                          <a:cs typeface="Times New Roman" pitchFamily="18" charset="0"/>
                        </a:rPr>
                        <a:t>Summary Specificity at mean threshold</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000080"/>
                    </a:solidFill>
                  </a:tcPr>
                </a:tc>
              </a:tr>
              <a:tr h="238188">
                <a:tc rowSpan="2">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II</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AHI≥10</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1</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NC</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NC</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NA</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80.0</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90.0</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r>
              <a:tr h="238188">
                <a:tc vMerge="1">
                  <a:txBody>
                    <a:bodyPr/>
                    <a:lstStyle/>
                    <a:p>
                      <a:endParaRPr lang="en-US"/>
                    </a:p>
                  </a:txBody>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AHI≥20</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1</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NC</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NC</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NA</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100.0</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100.0</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r>
              <a:tr h="238188">
                <a:tc rowSpan="8">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III</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AHI≥5</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8</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6.8469 </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0.047</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No</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98.8 (95.5-99.7)</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92.8 (77.4-98.0)</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r>
              <a:tr h="238188">
                <a:tc vMerge="1">
                  <a:txBody>
                    <a:bodyPr/>
                    <a:lstStyle/>
                    <a:p>
                      <a:endParaRPr lang="en-US"/>
                    </a:p>
                  </a:txBody>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AHI≥10</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12</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4.2516</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-0.34692</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No</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89.0 (84.0-92.6)</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89.9 (85.2-93.3)</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r>
              <a:tr h="238188">
                <a:tc vMerge="1">
                  <a:txBody>
                    <a:bodyPr/>
                    <a:lstStyle/>
                    <a:p>
                      <a:endParaRPr lang="en-US"/>
                    </a:p>
                  </a:txBody>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AHI≥15</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11</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4.2428 </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-0.3869 </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No</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90.2 (84.8-93.8)</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87.0 (80.3-91.7)</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r>
              <a:tr h="238188">
                <a:tc vMerge="1">
                  <a:txBody>
                    <a:bodyPr/>
                    <a:lstStyle/>
                    <a:p>
                      <a:endParaRPr lang="en-US"/>
                    </a:p>
                  </a:txBody>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AHI≥20</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12</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4.0601 </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-0.0394 </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No</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89.5 (86.4-91.9)</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87.1 (83.5-90.0)</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r>
              <a:tr h="238188">
                <a:tc vMerge="1">
                  <a:txBody>
                    <a:bodyPr/>
                    <a:lstStyle/>
                    <a:p>
                      <a:endParaRPr lang="en-US"/>
                    </a:p>
                  </a:txBody>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AHI≥25</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1</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NC</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NC</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No</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44.0</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81.0</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r>
              <a:tr h="238188">
                <a:tc vMerge="1">
                  <a:txBody>
                    <a:bodyPr/>
                    <a:lstStyle/>
                    <a:p>
                      <a:endParaRPr lang="en-US"/>
                    </a:p>
                  </a:txBody>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AHI≥30</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3</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3.1918 </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-1.0407 </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No</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83.2 (69.4-91.6)</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87.0 (75.3-93.6)</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r>
              <a:tr h="238188">
                <a:tc vMerge="1">
                  <a:txBody>
                    <a:bodyPr/>
                    <a:lstStyle/>
                    <a:p>
                      <a:endParaRPr lang="en-US"/>
                    </a:p>
                  </a:txBody>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AHI≥35</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0</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NA</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NA</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NA</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NA</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NA</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r>
              <a:tr h="238188">
                <a:tc vMerge="1">
                  <a:txBody>
                    <a:bodyPr/>
                    <a:lstStyle/>
                    <a:p>
                      <a:endParaRPr lang="en-US"/>
                    </a:p>
                  </a:txBody>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AHI≥40</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4</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5.6825 </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0.7383 </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No</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82.7 (58.9-94.1)</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95.4 (86.2-98.6)</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r>
              <a:tr h="238188">
                <a:tc rowSpan="8">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IV</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AHI≥5</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7</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4.0245 </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-0.2613 </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No</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90.0 (86.8-92.5)</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84.4 (79.7-88.1)</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r>
              <a:tr h="238188">
                <a:tc vMerge="1">
                  <a:txBody>
                    <a:bodyPr/>
                    <a:lstStyle/>
                    <a:p>
                      <a:endParaRPr lang="en-US"/>
                    </a:p>
                  </a:txBody>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AHI≥10</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17</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4.3044</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-0.2540</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No</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92.1 (89.5-94.1)</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83.7 (78.9-87.6)</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r>
              <a:tr h="238188">
                <a:tc vMerge="1">
                  <a:txBody>
                    <a:bodyPr/>
                    <a:lstStyle/>
                    <a:p>
                      <a:endParaRPr lang="en-US"/>
                    </a:p>
                  </a:txBody>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AHI≥15</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15</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4.2310 </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0.1045 </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No</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84.5 (79.4-88.6)</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92.1 (89.1-94.3)</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r>
              <a:tr h="238188">
                <a:tc vMerge="1">
                  <a:txBody>
                    <a:bodyPr/>
                    <a:lstStyle/>
                    <a:p>
                      <a:endParaRPr lang="en-US"/>
                    </a:p>
                  </a:txBody>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AHI≥20</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7</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4.4236 </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0.3255 </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No</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87.6 (82.0-91.6)</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91.2 (87.6-94.2)</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r>
              <a:tr h="238188">
                <a:tc vMerge="1">
                  <a:txBody>
                    <a:bodyPr/>
                    <a:lstStyle/>
                    <a:p>
                      <a:endParaRPr lang="en-US"/>
                    </a:p>
                  </a:txBody>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AHI≥25</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0</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NA</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NA</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NA</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NA</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NA</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r>
              <a:tr h="238188">
                <a:tc vMerge="1">
                  <a:txBody>
                    <a:bodyPr/>
                    <a:lstStyle/>
                    <a:p>
                      <a:endParaRPr lang="en-US"/>
                    </a:p>
                  </a:txBody>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AHI≥30</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5</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3.9701 </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0.1574 </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No</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64.6 (54.9-73.2)</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95.2 (93.0-96.8)</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r>
              <a:tr h="238188">
                <a:tc vMerge="1">
                  <a:txBody>
                    <a:bodyPr/>
                    <a:lstStyle/>
                    <a:p>
                      <a:endParaRPr lang="en-US"/>
                    </a:p>
                  </a:txBody>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AHI≥35</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0</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NA</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NA</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NA</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NA</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NA</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r>
              <a:tr h="238188">
                <a:tc vMerge="1">
                  <a:txBody>
                    <a:bodyPr/>
                    <a:lstStyle/>
                    <a:p>
                      <a:endParaRPr lang="en-US"/>
                    </a:p>
                  </a:txBody>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AHI≥40</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0</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NA</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NA</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NA</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smtClean="0">
                          <a:ln>
                            <a:noFill/>
                          </a:ln>
                          <a:solidFill>
                            <a:schemeClr val="tx1"/>
                          </a:solidFill>
                          <a:effectLst/>
                          <a:latin typeface="Arial Narrow" pitchFamily="34" charset="0"/>
                          <a:cs typeface="Times New Roman" pitchFamily="18" charset="0"/>
                        </a:rPr>
                        <a:t>NA</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dirty="0" smtClean="0">
                          <a:ln>
                            <a:noFill/>
                          </a:ln>
                          <a:solidFill>
                            <a:schemeClr val="tx1"/>
                          </a:solidFill>
                          <a:effectLst/>
                          <a:latin typeface="Arial Narrow" pitchFamily="34" charset="0"/>
                          <a:cs typeface="Times New Roman" pitchFamily="18" charset="0"/>
                        </a:rPr>
                        <a:t>NA</a:t>
                      </a:r>
                      <a:endParaRPr kumimoji="0" lang="en-US" sz="1400" b="0" i="0" u="none" strike="noStrike" cap="none" normalizeH="0" baseline="0" dirty="0" smtClean="0">
                        <a:ln>
                          <a:noFill/>
                        </a:ln>
                        <a:solidFill>
                          <a:schemeClr val="tx1"/>
                        </a:solidFill>
                        <a:effectLst/>
                        <a:latin typeface="Calibri" pitchFamily="34" charset="0"/>
                        <a:cs typeface="Times New Roman" pitchFamily="18" charset="0"/>
                      </a:endParaRPr>
                    </a:p>
                  </a:txBody>
                  <a:tcPr marL="64711" marR="64711"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E6E6E6"/>
                    </a:solidFill>
                  </a:tcPr>
                </a:tc>
              </a:tr>
            </a:tbl>
          </a:graphicData>
        </a:graphic>
      </p:graphicFrame>
      <p:sp>
        <p:nvSpPr>
          <p:cNvPr id="5" name="Slide Number Placeholder 4"/>
          <p:cNvSpPr>
            <a:spLocks noGrp="1"/>
          </p:cNvSpPr>
          <p:nvPr>
            <p:ph type="sldNum" sz="quarter" idx="12"/>
          </p:nvPr>
        </p:nvSpPr>
        <p:spPr/>
        <p:txBody>
          <a:bodyPr/>
          <a:lstStyle/>
          <a:p>
            <a:pPr>
              <a:defRPr/>
            </a:pPr>
            <a:fld id="{ED4432B3-D5F7-4FDA-8F57-4BCF32E726D1}" type="slidenum">
              <a:rPr lang="en-US"/>
              <a:pPr>
                <a:defRPr/>
              </a:pPr>
              <a:t>29</a:t>
            </a:fld>
            <a:endParaRPr lang="en-US"/>
          </a:p>
        </p:txBody>
      </p:sp>
      <p:sp>
        <p:nvSpPr>
          <p:cNvPr id="6" name="Title 1"/>
          <p:cNvSpPr txBox="1">
            <a:spLocks/>
          </p:cNvSpPr>
          <p:nvPr/>
        </p:nvSpPr>
        <p:spPr bwMode="auto">
          <a:xfrm>
            <a:off x="457200" y="304800"/>
            <a:ext cx="8229600" cy="609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300" b="0" i="0" u="none" strike="noStrike" kern="1200" cap="none" spc="0" normalizeH="0" baseline="0" noProof="0" dirty="0" smtClean="0">
                <a:ln>
                  <a:noFill/>
                </a:ln>
                <a:solidFill>
                  <a:srgbClr val="7B9899"/>
                </a:solidFill>
                <a:effectLst/>
                <a:uLnTx/>
                <a:uFillTx/>
                <a:latin typeface="+mj-lt"/>
                <a:ea typeface="+mj-ea"/>
                <a:cs typeface="+mj-cs"/>
              </a:rPr>
              <a:t>Diagnosis of OSA</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Sleep Apnea: Associated Problems</a:t>
            </a:r>
            <a:endParaRPr lang="en-US" dirty="0"/>
          </a:p>
        </p:txBody>
      </p:sp>
      <p:sp>
        <p:nvSpPr>
          <p:cNvPr id="30723" name="Content Placeholder 2"/>
          <p:cNvSpPr>
            <a:spLocks noGrp="1"/>
          </p:cNvSpPr>
          <p:nvPr>
            <p:ph sz="quarter" idx="1"/>
          </p:nvPr>
        </p:nvSpPr>
        <p:spPr>
          <a:xfrm>
            <a:off x="301625" y="1527175"/>
            <a:ext cx="8504238" cy="4572000"/>
          </a:xfrm>
        </p:spPr>
        <p:txBody>
          <a:bodyPr/>
          <a:lstStyle/>
          <a:p>
            <a:pPr eaLnBrk="1" hangingPunct="1"/>
            <a:r>
              <a:rPr lang="en-US" sz="2800" dirty="0" smtClean="0"/>
              <a:t>Excessive daytime sleepiness</a:t>
            </a:r>
          </a:p>
          <a:p>
            <a:pPr eaLnBrk="1" hangingPunct="1"/>
            <a:r>
              <a:rPr lang="en-US" sz="2800" dirty="0" smtClean="0"/>
              <a:t>Cognitive function reduced</a:t>
            </a:r>
          </a:p>
          <a:p>
            <a:pPr eaLnBrk="1" hangingPunct="1"/>
            <a:r>
              <a:rPr lang="en-US" sz="2800" dirty="0" smtClean="0"/>
              <a:t>Psychomotor performance impaired</a:t>
            </a:r>
          </a:p>
          <a:p>
            <a:pPr eaLnBrk="1" hangingPunct="1"/>
            <a:r>
              <a:rPr lang="en-US" sz="2800" dirty="0" err="1" smtClean="0"/>
              <a:t>Comorbid</a:t>
            </a:r>
            <a:r>
              <a:rPr lang="en-US" sz="2800" dirty="0" smtClean="0"/>
              <a:t> conditions</a:t>
            </a:r>
          </a:p>
          <a:p>
            <a:pPr lvl="1" eaLnBrk="1" hangingPunct="1"/>
            <a:r>
              <a:rPr lang="en-US" sz="2400" dirty="0" smtClean="0"/>
              <a:t>Hypertension</a:t>
            </a:r>
          </a:p>
          <a:p>
            <a:pPr lvl="1" eaLnBrk="1" hangingPunct="1"/>
            <a:r>
              <a:rPr lang="en-US" sz="2400" dirty="0" smtClean="0"/>
              <a:t>Cardiovascular Disease</a:t>
            </a:r>
          </a:p>
          <a:p>
            <a:pPr lvl="1" eaLnBrk="1" hangingPunct="1"/>
            <a:r>
              <a:rPr lang="en-US" sz="2400" dirty="0" smtClean="0"/>
              <a:t>Diabetes</a:t>
            </a:r>
          </a:p>
          <a:p>
            <a:pPr eaLnBrk="1" hangingPunct="1"/>
            <a:endParaRPr lang="en-US" dirty="0" smtClean="0"/>
          </a:p>
        </p:txBody>
      </p:sp>
      <p:sp>
        <p:nvSpPr>
          <p:cNvPr id="4" name="Slide Number Placeholder 3"/>
          <p:cNvSpPr>
            <a:spLocks noGrp="1"/>
          </p:cNvSpPr>
          <p:nvPr>
            <p:ph type="sldNum" sz="quarter" idx="12"/>
          </p:nvPr>
        </p:nvSpPr>
        <p:spPr/>
        <p:txBody>
          <a:bodyPr/>
          <a:lstStyle/>
          <a:p>
            <a:pPr>
              <a:defRPr/>
            </a:pPr>
            <a:fld id="{1A312AC5-F227-4E84-B953-BC6D88F03224}" type="slidenum">
              <a:rPr lang="en-US" smtClean="0"/>
              <a:pPr>
                <a:defRPr/>
              </a:pPr>
              <a:t>3</a:t>
            </a:fld>
            <a:endParaRPr lang="en-US"/>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sz="quarter" idx="1"/>
          </p:nvPr>
        </p:nvSpPr>
        <p:spPr>
          <a:xfrm>
            <a:off x="228600" y="1798638"/>
            <a:ext cx="8686800" cy="4525962"/>
          </a:xfrm>
        </p:spPr>
        <p:txBody>
          <a:bodyPr>
            <a:noAutofit/>
          </a:bodyPr>
          <a:lstStyle/>
          <a:p>
            <a:pPr marL="274320" indent="-274320" eaLnBrk="1" fontAlgn="auto" hangingPunct="1">
              <a:spcAft>
                <a:spcPts val="0"/>
              </a:spcAft>
              <a:buFont typeface="Wingdings 2"/>
              <a:buChar char=""/>
              <a:defRPr/>
            </a:pPr>
            <a:r>
              <a:rPr lang="en-US" sz="2800" dirty="0" smtClean="0"/>
              <a:t>A number of portable sleep monitoring systems, though not as accurate as the current reference standard (PSG), offer an alternative method for assessing the severity of OSA in a large number of individuals at a relatively low cost</a:t>
            </a:r>
          </a:p>
        </p:txBody>
      </p:sp>
      <p:sp>
        <p:nvSpPr>
          <p:cNvPr id="4" name="Slide Number Placeholder 3"/>
          <p:cNvSpPr>
            <a:spLocks noGrp="1"/>
          </p:cNvSpPr>
          <p:nvPr>
            <p:ph type="sldNum" sz="quarter" idx="12"/>
          </p:nvPr>
        </p:nvSpPr>
        <p:spPr/>
        <p:txBody>
          <a:bodyPr/>
          <a:lstStyle/>
          <a:p>
            <a:pPr>
              <a:defRPr/>
            </a:pPr>
            <a:fld id="{B4309814-9082-4975-8A1D-E689C0C01D9A}" type="slidenum">
              <a:rPr lang="en-US"/>
              <a:pPr>
                <a:defRPr/>
              </a:pPr>
              <a:t>30</a:t>
            </a:fld>
            <a:endParaRPr lang="en-US"/>
          </a:p>
        </p:txBody>
      </p:sp>
      <p:sp>
        <p:nvSpPr>
          <p:cNvPr id="5" name="Title 1"/>
          <p:cNvSpPr txBox="1">
            <a:spLocks/>
          </p:cNvSpPr>
          <p:nvPr/>
        </p:nvSpPr>
        <p:spPr bwMode="auto">
          <a:xfrm>
            <a:off x="457200" y="304800"/>
            <a:ext cx="8229600" cy="609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300" b="0" i="0" u="none" strike="noStrike" kern="1200" cap="none" spc="0" normalizeH="0" baseline="0" noProof="0" dirty="0" smtClean="0">
                <a:ln>
                  <a:noFill/>
                </a:ln>
                <a:solidFill>
                  <a:srgbClr val="7B9899"/>
                </a:solidFill>
                <a:effectLst/>
                <a:uLnTx/>
                <a:uFillTx/>
                <a:latin typeface="+mj-lt"/>
                <a:ea typeface="+mj-ea"/>
                <a:cs typeface="+mj-cs"/>
              </a:rPr>
              <a:t>Diagnosis of OSA</a:t>
            </a: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Report – Update 2011</a:t>
            </a:r>
            <a:endParaRPr lang="en-US" dirty="0"/>
          </a:p>
        </p:txBody>
      </p:sp>
      <p:sp>
        <p:nvSpPr>
          <p:cNvPr id="4" name="Slide Number Placeholder 3"/>
          <p:cNvSpPr>
            <a:spLocks noGrp="1"/>
          </p:cNvSpPr>
          <p:nvPr>
            <p:ph type="sldNum" sz="quarter" idx="12"/>
          </p:nvPr>
        </p:nvSpPr>
        <p:spPr/>
        <p:txBody>
          <a:bodyPr/>
          <a:lstStyle/>
          <a:p>
            <a:pPr>
              <a:defRPr/>
            </a:pPr>
            <a:fld id="{B71D472C-944A-47E1-B047-52835E2DB6B0}" type="slidenum">
              <a:rPr lang="en-US" smtClean="0"/>
              <a:pPr>
                <a:defRPr/>
              </a:pPr>
              <a:t>31</a:t>
            </a:fld>
            <a:endParaRPr lang="en-US" dirty="0"/>
          </a:p>
        </p:txBody>
      </p:sp>
      <p:pic>
        <p:nvPicPr>
          <p:cNvPr id="5" name="Picture 2"/>
          <p:cNvPicPr>
            <a:picLocks noChangeAspect="1" noChangeArrowheads="1"/>
          </p:cNvPicPr>
          <p:nvPr/>
        </p:nvPicPr>
        <p:blipFill>
          <a:blip r:embed="rId2" cstate="print"/>
          <a:srcRect/>
          <a:stretch>
            <a:fillRect/>
          </a:stretch>
        </p:blipFill>
        <p:spPr bwMode="auto">
          <a:xfrm>
            <a:off x="304800" y="1866900"/>
            <a:ext cx="8521042" cy="4152900"/>
          </a:xfrm>
          <a:prstGeom prst="rect">
            <a:avLst/>
          </a:prstGeom>
          <a:noFill/>
          <a:ln w="9525">
            <a:noFill/>
            <a:miter lim="800000"/>
            <a:headEnd/>
            <a:tailEnd/>
          </a:ln>
        </p:spPr>
      </p:pic>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874838"/>
            <a:ext cx="8458200" cy="4525962"/>
          </a:xfrm>
        </p:spPr>
        <p:txBody>
          <a:bodyPr/>
          <a:lstStyle/>
          <a:p>
            <a:r>
              <a:rPr lang="en-US" sz="2800" dirty="0" smtClean="0"/>
              <a:t>To update and synthesize research conducted since the last review related to diagnostic alternatives to PSG for the identification of OSA.</a:t>
            </a:r>
          </a:p>
          <a:p>
            <a:pPr lvl="1"/>
            <a:r>
              <a:rPr lang="en-US" u="sng" dirty="0"/>
              <a:t>Key Question# 1:</a:t>
            </a:r>
            <a:r>
              <a:rPr lang="en-US" dirty="0"/>
              <a:t> Are </a:t>
            </a:r>
            <a:r>
              <a:rPr lang="en-US" dirty="0" smtClean="0"/>
              <a:t>screening/diagnostic </a:t>
            </a:r>
            <a:r>
              <a:rPr lang="en-US" dirty="0"/>
              <a:t>algorithms available that will enable examiners to identify those individuals at higher risk for moderate-to-severe OSA, thereby referring these individuals for confirmation by PSG?</a:t>
            </a:r>
          </a:p>
          <a:p>
            <a:pPr lvl="1"/>
            <a:r>
              <a:rPr lang="en-US" u="sng" dirty="0"/>
              <a:t>Key Question #2:</a:t>
            </a:r>
            <a:r>
              <a:rPr lang="en-US" dirty="0"/>
              <a:t> Are portable monitoring devices comparable to in-laboratory, technician-attended </a:t>
            </a:r>
            <a:r>
              <a:rPr lang="en-US" dirty="0" smtClean="0"/>
              <a:t>PSG </a:t>
            </a:r>
            <a:r>
              <a:rPr lang="en-US" dirty="0"/>
              <a:t>in the identification of individuals with OSA?</a:t>
            </a:r>
          </a:p>
        </p:txBody>
      </p:sp>
      <p:sp>
        <p:nvSpPr>
          <p:cNvPr id="3" name="Title 2"/>
          <p:cNvSpPr>
            <a:spLocks noGrp="1"/>
          </p:cNvSpPr>
          <p:nvPr>
            <p:ph type="title"/>
          </p:nvPr>
        </p:nvSpPr>
        <p:spPr/>
        <p:txBody>
          <a:bodyPr/>
          <a:lstStyle/>
          <a:p>
            <a:r>
              <a:rPr lang="en-US" dirty="0" smtClean="0"/>
              <a:t>Purpose of Update</a:t>
            </a:r>
            <a:endParaRPr lang="en-US" dirty="0"/>
          </a:p>
        </p:txBody>
      </p:sp>
      <p:sp>
        <p:nvSpPr>
          <p:cNvPr id="4" name="Rectangle 3"/>
          <p:cNvSpPr/>
          <p:nvPr/>
        </p:nvSpPr>
        <p:spPr>
          <a:xfrm>
            <a:off x="4359454" y="1076325"/>
            <a:ext cx="441146" cy="369332"/>
          </a:xfrm>
          <a:prstGeom prst="rect">
            <a:avLst/>
          </a:prstGeom>
        </p:spPr>
        <p:txBody>
          <a:bodyPr wrap="none">
            <a:spAutoFit/>
          </a:bodyPr>
          <a:lstStyle/>
          <a:p>
            <a:fld id="{B71D472C-944A-47E1-B047-52835E2DB6B0}" type="slidenum">
              <a:rPr lang="en-US" smtClean="0"/>
              <a:pPr/>
              <a:t>32</a:t>
            </a:fld>
            <a:endParaRPr lang="en-US"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22438"/>
            <a:ext cx="8229600" cy="4525962"/>
          </a:xfrm>
        </p:spPr>
        <p:txBody>
          <a:bodyPr/>
          <a:lstStyle/>
          <a:p>
            <a:pPr>
              <a:spcBef>
                <a:spcPts val="1200"/>
              </a:spcBef>
            </a:pPr>
            <a:r>
              <a:rPr lang="en-US" sz="2800" dirty="0" smtClean="0"/>
              <a:t>12 studies measured </a:t>
            </a:r>
            <a:r>
              <a:rPr lang="en-US" sz="2800" dirty="0" smtClean="0"/>
              <a:t>diagnostic </a:t>
            </a:r>
            <a:r>
              <a:rPr lang="en-US" sz="2800" dirty="0" smtClean="0"/>
              <a:t>performance of an algorithm/ model developed to predict the presence and/or severity of </a:t>
            </a:r>
            <a:r>
              <a:rPr lang="en-US" sz="2800" dirty="0" smtClean="0"/>
              <a:t>OSA</a:t>
            </a:r>
            <a:endParaRPr lang="en-US" sz="2800" dirty="0" smtClean="0"/>
          </a:p>
          <a:p>
            <a:pPr lvl="1">
              <a:spcBef>
                <a:spcPts val="1200"/>
              </a:spcBef>
            </a:pPr>
            <a:r>
              <a:rPr lang="en-US" sz="2000" dirty="0" smtClean="0"/>
              <a:t>No </a:t>
            </a:r>
            <a:r>
              <a:rPr lang="en-US" sz="2000" dirty="0"/>
              <a:t>recommendations can be made in support of any one algorithm as an appropriate screening tool to aid in OSA diagnoses. </a:t>
            </a:r>
            <a:endParaRPr lang="en-US" sz="2000" dirty="0" smtClean="0"/>
          </a:p>
          <a:p>
            <a:pPr lvl="1">
              <a:spcBef>
                <a:spcPts val="1200"/>
              </a:spcBef>
            </a:pPr>
            <a:r>
              <a:rPr lang="en-US" sz="2000" dirty="0" smtClean="0"/>
              <a:t>The </a:t>
            </a:r>
            <a:r>
              <a:rPr lang="en-US" sz="2000" dirty="0"/>
              <a:t>algorithms investigated in this report (and any future algorithms developed) need to be tested among CMV drivers, in order to better determine their suitability in screening for moderate-to-severe OSA among this population. </a:t>
            </a:r>
            <a:r>
              <a:rPr lang="en-US" sz="2000" dirty="0" smtClean="0"/>
              <a:t> </a:t>
            </a:r>
          </a:p>
        </p:txBody>
      </p:sp>
      <p:sp>
        <p:nvSpPr>
          <p:cNvPr id="3" name="Title 2"/>
          <p:cNvSpPr>
            <a:spLocks noGrp="1"/>
          </p:cNvSpPr>
          <p:nvPr>
            <p:ph type="title"/>
          </p:nvPr>
        </p:nvSpPr>
        <p:spPr/>
        <p:txBody>
          <a:bodyPr/>
          <a:lstStyle/>
          <a:p>
            <a:r>
              <a:rPr lang="en-US" dirty="0" smtClean="0"/>
              <a:t>Summary: Key Question #1</a:t>
            </a:r>
            <a:endParaRPr lang="en-US" dirty="0"/>
          </a:p>
        </p:txBody>
      </p:sp>
      <p:sp>
        <p:nvSpPr>
          <p:cNvPr id="4" name="Rectangle 3"/>
          <p:cNvSpPr/>
          <p:nvPr/>
        </p:nvSpPr>
        <p:spPr>
          <a:xfrm>
            <a:off x="4359454" y="1076325"/>
            <a:ext cx="441146" cy="369332"/>
          </a:xfrm>
          <a:prstGeom prst="rect">
            <a:avLst/>
          </a:prstGeom>
        </p:spPr>
        <p:txBody>
          <a:bodyPr wrap="none">
            <a:spAutoFit/>
          </a:bodyPr>
          <a:lstStyle/>
          <a:p>
            <a:fld id="{B71D472C-944A-47E1-B047-52835E2DB6B0}" type="slidenum">
              <a:rPr lang="en-US" smtClean="0"/>
              <a:pPr/>
              <a:t>33</a:t>
            </a:fld>
            <a:endParaRPr lang="en-US"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Key Question #2</a:t>
            </a:r>
            <a:endParaRPr lang="en-US" dirty="0"/>
          </a:p>
        </p:txBody>
      </p:sp>
      <p:sp>
        <p:nvSpPr>
          <p:cNvPr id="3" name="Content Placeholder 2"/>
          <p:cNvSpPr>
            <a:spLocks noGrp="1"/>
          </p:cNvSpPr>
          <p:nvPr>
            <p:ph sz="quarter" idx="1"/>
          </p:nvPr>
        </p:nvSpPr>
        <p:spPr>
          <a:xfrm>
            <a:off x="301752" y="1600200"/>
            <a:ext cx="8503920" cy="4572000"/>
          </a:xfrm>
        </p:spPr>
        <p:txBody>
          <a:bodyPr/>
          <a:lstStyle/>
          <a:p>
            <a:pPr>
              <a:spcBef>
                <a:spcPts val="1200"/>
              </a:spcBef>
            </a:pPr>
            <a:r>
              <a:rPr lang="en-US" sz="2400" dirty="0" smtClean="0"/>
              <a:t>14 articles (9 systematic reviews; 4 RCTs, 1 diagnostic cohort of CMV drivers) provided evidence related the performance of PM devices compared to PSG in the diagnosis of </a:t>
            </a:r>
            <a:r>
              <a:rPr lang="en-US" sz="2400" dirty="0" smtClean="0"/>
              <a:t>OSA</a:t>
            </a:r>
            <a:endParaRPr lang="en-US" sz="2400" dirty="0" smtClean="0"/>
          </a:p>
          <a:p>
            <a:pPr>
              <a:spcBef>
                <a:spcPts val="1200"/>
              </a:spcBef>
            </a:pPr>
            <a:r>
              <a:rPr lang="en-US" sz="2400" dirty="0" smtClean="0"/>
              <a:t>The findings of this updated systematic review support our previous findings that a number of portable sleep monitoring systems, though not as accurate as the current reference standard (PSG) do offer an alternative method by which the severity of PSA may be assessed in a large number of individuals at a relatively low </a:t>
            </a:r>
            <a:r>
              <a:rPr lang="en-US" sz="2400" dirty="0" smtClean="0"/>
              <a:t>cost</a:t>
            </a:r>
            <a:endParaRPr lang="en-US" sz="2400" dirty="0" smtClean="0"/>
          </a:p>
        </p:txBody>
      </p:sp>
      <p:sp>
        <p:nvSpPr>
          <p:cNvPr id="4" name="Slide Number Placeholder 3"/>
          <p:cNvSpPr>
            <a:spLocks noGrp="1"/>
          </p:cNvSpPr>
          <p:nvPr>
            <p:ph type="sldNum" sz="quarter" idx="12"/>
          </p:nvPr>
        </p:nvSpPr>
        <p:spPr/>
        <p:txBody>
          <a:bodyPr/>
          <a:lstStyle/>
          <a:p>
            <a:pPr>
              <a:defRPr/>
            </a:pPr>
            <a:fld id="{B71D472C-944A-47E1-B047-52835E2DB6B0}" type="slidenum">
              <a:rPr lang="en-US" smtClean="0"/>
              <a:pPr>
                <a:defRPr/>
              </a:pPr>
              <a:t>34</a:t>
            </a:fld>
            <a:endParaRPr lang="en-US"/>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Findings of Systematic Reviews (k=9)</a:t>
            </a:r>
          </a:p>
          <a:p>
            <a:pPr lvl="1"/>
            <a:r>
              <a:rPr lang="en-US" sz="2400" dirty="0" smtClean="0"/>
              <a:t>Majority of PM devices could differentiate those with and without OSA and those with severe OSA from mild-to-moderate OSA</a:t>
            </a:r>
          </a:p>
          <a:p>
            <a:pPr lvl="1"/>
            <a:r>
              <a:rPr lang="en-US" sz="2400" dirty="0" smtClean="0"/>
              <a:t>Strongest evidence for Level 3 devices</a:t>
            </a:r>
          </a:p>
          <a:p>
            <a:pPr lvl="1"/>
            <a:r>
              <a:rPr lang="en-US" sz="2400" dirty="0" smtClean="0"/>
              <a:t>Manual scoring provides more consistent results than automatic scoring</a:t>
            </a:r>
          </a:p>
          <a:p>
            <a:pPr lvl="1"/>
            <a:r>
              <a:rPr lang="en-US" sz="2400" dirty="0" smtClean="0"/>
              <a:t>PM devices tend to result in more data loss though new technologies with alarms help reduce this</a:t>
            </a:r>
          </a:p>
          <a:p>
            <a:pPr lvl="1"/>
            <a:r>
              <a:rPr lang="en-US" sz="2400" dirty="0" smtClean="0"/>
              <a:t>PM devices tend to be associated with higher cost savings (even accounting for data loss)</a:t>
            </a:r>
          </a:p>
          <a:p>
            <a:pPr lvl="1"/>
            <a:endParaRPr lang="en-US" sz="2400" dirty="0"/>
          </a:p>
        </p:txBody>
      </p:sp>
      <p:sp>
        <p:nvSpPr>
          <p:cNvPr id="3" name="Title 2"/>
          <p:cNvSpPr>
            <a:spLocks noGrp="1"/>
          </p:cNvSpPr>
          <p:nvPr>
            <p:ph type="title"/>
          </p:nvPr>
        </p:nvSpPr>
        <p:spPr/>
        <p:txBody>
          <a:bodyPr/>
          <a:lstStyle/>
          <a:p>
            <a:r>
              <a:rPr lang="en-US" dirty="0" smtClean="0"/>
              <a:t>Summary: Key Question #2</a:t>
            </a:r>
            <a:endParaRPr lang="en-US" dirty="0"/>
          </a:p>
        </p:txBody>
      </p:sp>
      <p:sp>
        <p:nvSpPr>
          <p:cNvPr id="4" name="Rectangle 3"/>
          <p:cNvSpPr/>
          <p:nvPr/>
        </p:nvSpPr>
        <p:spPr>
          <a:xfrm>
            <a:off x="4359454" y="1076325"/>
            <a:ext cx="441146" cy="369332"/>
          </a:xfrm>
          <a:prstGeom prst="rect">
            <a:avLst/>
          </a:prstGeom>
        </p:spPr>
        <p:txBody>
          <a:bodyPr wrap="none">
            <a:spAutoFit/>
          </a:bodyPr>
          <a:lstStyle/>
          <a:p>
            <a:fld id="{B71D472C-944A-47E1-B047-52835E2DB6B0}" type="slidenum">
              <a:rPr lang="en-US" smtClean="0"/>
              <a:pPr/>
              <a:t>35</a:t>
            </a:fld>
            <a:endParaRPr lang="en-US" dirty="0"/>
          </a:p>
        </p:txBody>
      </p:sp>
    </p:spTree>
    <p:extLst>
      <p:ext uri="{BB962C8B-B14F-4D97-AF65-F5344CB8AC3E}">
        <p14:creationId xmlns:p14="http://schemas.microsoft.com/office/powerpoint/2010/main" xmlns="" val="385698699"/>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Summary: Key Question #2</a:t>
            </a:r>
            <a:endParaRPr lang="en-US" dirty="0"/>
          </a:p>
        </p:txBody>
      </p:sp>
      <p:pic>
        <p:nvPicPr>
          <p:cNvPr id="4" name="Picture 3"/>
          <p:cNvPicPr/>
          <p:nvPr/>
        </p:nvPicPr>
        <p:blipFill>
          <a:blip r:embed="rId2" cstate="print"/>
          <a:srcRect l="5556" t="11437" r="5556" b="41082"/>
          <a:stretch>
            <a:fillRect/>
          </a:stretch>
        </p:blipFill>
        <p:spPr bwMode="auto">
          <a:xfrm>
            <a:off x="533400" y="2057400"/>
            <a:ext cx="8305800" cy="4267200"/>
          </a:xfrm>
          <a:prstGeom prst="rect">
            <a:avLst/>
          </a:prstGeom>
          <a:noFill/>
          <a:ln w="9525">
            <a:noFill/>
            <a:miter lim="800000"/>
            <a:headEnd/>
            <a:tailEnd/>
          </a:ln>
          <a:effectLst/>
        </p:spPr>
      </p:pic>
      <p:sp>
        <p:nvSpPr>
          <p:cNvPr id="5" name="TextBox 4"/>
          <p:cNvSpPr txBox="1"/>
          <p:nvPr/>
        </p:nvSpPr>
        <p:spPr>
          <a:xfrm>
            <a:off x="685800" y="1723771"/>
            <a:ext cx="7162800" cy="369332"/>
          </a:xfrm>
          <a:prstGeom prst="rect">
            <a:avLst/>
          </a:prstGeom>
          <a:noFill/>
        </p:spPr>
        <p:txBody>
          <a:bodyPr wrap="square" rtlCol="0">
            <a:spAutoFit/>
          </a:bodyPr>
          <a:lstStyle/>
          <a:p>
            <a:r>
              <a:rPr lang="en-US" dirty="0" smtClean="0"/>
              <a:t>Meta-Analysis of Epworth Sleepiness Scores; PM vs. PSG </a:t>
            </a:r>
            <a:endParaRPr lang="en-US" dirty="0"/>
          </a:p>
        </p:txBody>
      </p:sp>
      <p:sp>
        <p:nvSpPr>
          <p:cNvPr id="6" name="Rectangle 5"/>
          <p:cNvSpPr/>
          <p:nvPr/>
        </p:nvSpPr>
        <p:spPr>
          <a:xfrm>
            <a:off x="4359454" y="1076325"/>
            <a:ext cx="441146" cy="369332"/>
          </a:xfrm>
          <a:prstGeom prst="rect">
            <a:avLst/>
          </a:prstGeom>
        </p:spPr>
        <p:txBody>
          <a:bodyPr wrap="none">
            <a:spAutoFit/>
          </a:bodyPr>
          <a:lstStyle/>
          <a:p>
            <a:fld id="{B71D472C-944A-47E1-B047-52835E2DB6B0}" type="slidenum">
              <a:rPr lang="en-US" smtClean="0"/>
              <a:pPr/>
              <a:t>36</a:t>
            </a:fld>
            <a:endParaRPr lang="en-US" dirty="0"/>
          </a:p>
        </p:txBody>
      </p:sp>
    </p:spTree>
    <p:extLst>
      <p:ext uri="{BB962C8B-B14F-4D97-AF65-F5344CB8AC3E}">
        <p14:creationId xmlns:p14="http://schemas.microsoft.com/office/powerpoint/2010/main" xmlns="" val="253344945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solidFill>
                  <a:srgbClr val="7B9899"/>
                </a:solidFill>
              </a:rPr>
              <a:t>Background</a:t>
            </a:r>
          </a:p>
        </p:txBody>
      </p:sp>
      <p:sp>
        <p:nvSpPr>
          <p:cNvPr id="31747" name="Content Placeholder 2"/>
          <p:cNvSpPr>
            <a:spLocks noGrp="1"/>
          </p:cNvSpPr>
          <p:nvPr>
            <p:ph sz="quarter" idx="1"/>
          </p:nvPr>
        </p:nvSpPr>
        <p:spPr>
          <a:xfrm>
            <a:off x="301625" y="1527175"/>
            <a:ext cx="8504238" cy="4572000"/>
          </a:xfrm>
        </p:spPr>
        <p:txBody>
          <a:bodyPr/>
          <a:lstStyle/>
          <a:p>
            <a:pPr eaLnBrk="1" hangingPunct="1"/>
            <a:r>
              <a:rPr lang="en-US" sz="2800" dirty="0" smtClean="0"/>
              <a:t>Original evidence report presented to FMCSA in July 2007</a:t>
            </a:r>
          </a:p>
          <a:p>
            <a:pPr lvl="1" eaLnBrk="1" hangingPunct="1"/>
            <a:r>
              <a:rPr lang="en-US" sz="2400" dirty="0" smtClean="0"/>
              <a:t>http://www.fmcsa.dot.gov/rules-regulations/TOPICS/mep/report/Sleep-Apnea-Final-Executive-Summary-prot.pdf</a:t>
            </a:r>
          </a:p>
          <a:p>
            <a:pPr eaLnBrk="1" hangingPunct="1"/>
            <a:r>
              <a:rPr lang="en-US" sz="2800" dirty="0" smtClean="0"/>
              <a:t>MEP held in August 2007</a:t>
            </a:r>
          </a:p>
          <a:p>
            <a:pPr eaLnBrk="1" hangingPunct="1"/>
            <a:r>
              <a:rPr lang="en-US" sz="2800" dirty="0" smtClean="0"/>
              <a:t>MEP recommendations presented to MRB and FMCSA in January 2008</a:t>
            </a:r>
          </a:p>
          <a:p>
            <a:pPr lvl="1" eaLnBrk="1" hangingPunct="1"/>
            <a:r>
              <a:rPr lang="en-US" sz="2400" dirty="0" smtClean="0"/>
              <a:t>http://www.fmcsa.dot.gov/rules-regulations/TOPICS/mep/report/Sleep-MEP-Panel-Recommendations-508.pdf</a:t>
            </a:r>
          </a:p>
          <a:p>
            <a:pPr eaLnBrk="1" hangingPunct="1"/>
            <a:endParaRPr lang="en-US" dirty="0" smtClean="0"/>
          </a:p>
        </p:txBody>
      </p:sp>
      <p:sp>
        <p:nvSpPr>
          <p:cNvPr id="4" name="Slide Number Placeholder 3"/>
          <p:cNvSpPr>
            <a:spLocks noGrp="1"/>
          </p:cNvSpPr>
          <p:nvPr>
            <p:ph type="sldNum" sz="quarter" idx="12"/>
          </p:nvPr>
        </p:nvSpPr>
        <p:spPr/>
        <p:txBody>
          <a:bodyPr/>
          <a:lstStyle/>
          <a:p>
            <a:pPr>
              <a:defRPr/>
            </a:pPr>
            <a:fld id="{96BA8747-6D7F-4D27-BDCB-AAC31484F9D4}" type="slidenum">
              <a:rPr lang="en-US"/>
              <a:pPr>
                <a:defRPr/>
              </a:pPr>
              <a:t>4</a:t>
            </a:fld>
            <a:endParaRPr lang="en-US"/>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01625" y="152400"/>
            <a:ext cx="8534400" cy="758825"/>
          </a:xfrm>
        </p:spPr>
        <p:txBody>
          <a:bodyPr/>
          <a:lstStyle/>
          <a:p>
            <a:pPr eaLnBrk="1" hangingPunct="1"/>
            <a:r>
              <a:rPr lang="en-US" dirty="0" smtClean="0">
                <a:solidFill>
                  <a:srgbClr val="7B9899"/>
                </a:solidFill>
              </a:rPr>
              <a:t>Background</a:t>
            </a:r>
          </a:p>
        </p:txBody>
      </p:sp>
      <p:sp>
        <p:nvSpPr>
          <p:cNvPr id="3" name="Content Placeholder 2"/>
          <p:cNvSpPr>
            <a:spLocks noGrp="1"/>
          </p:cNvSpPr>
          <p:nvPr>
            <p:ph sz="quarter" idx="1"/>
          </p:nvPr>
        </p:nvSpPr>
        <p:spPr>
          <a:xfrm>
            <a:off x="301625" y="1603374"/>
            <a:ext cx="8504238" cy="4721226"/>
          </a:xfrm>
        </p:spPr>
        <p:txBody>
          <a:bodyPr>
            <a:normAutofit/>
          </a:bodyPr>
          <a:lstStyle/>
          <a:p>
            <a:pPr marL="274320" indent="-274320" eaLnBrk="1" fontAlgn="auto" hangingPunct="1">
              <a:spcAft>
                <a:spcPts val="0"/>
              </a:spcAft>
              <a:buFont typeface="Wingdings 2"/>
              <a:buChar char=""/>
              <a:defRPr/>
            </a:pPr>
            <a:r>
              <a:rPr lang="en-US" sz="2800" dirty="0" smtClean="0"/>
              <a:t>Article published in the Journal of Clinical Sleep Medicine in 2009</a:t>
            </a:r>
          </a:p>
          <a:p>
            <a:pPr marL="548640" lvl="1" indent="-274320" eaLnBrk="1" fontAlgn="auto" hangingPunct="1">
              <a:spcAft>
                <a:spcPts val="0"/>
              </a:spcAft>
              <a:buFont typeface="Wingdings"/>
              <a:buChar char=""/>
              <a:defRPr/>
            </a:pPr>
            <a:r>
              <a:rPr lang="en-US" sz="2400" dirty="0" smtClean="0"/>
              <a:t>Obstructive Sleep Apnea and Risk of Motor Vehicle Crash: Systematic Review and Meta-Analysis. Tregear et al. </a:t>
            </a:r>
            <a:r>
              <a:rPr lang="en-US" sz="2400" i="1" dirty="0" smtClean="0"/>
              <a:t>JCSM 2009; 5:573-81.</a:t>
            </a:r>
          </a:p>
          <a:p>
            <a:pPr marL="274320" indent="-274320" eaLnBrk="1" fontAlgn="auto" hangingPunct="1">
              <a:spcAft>
                <a:spcPts val="0"/>
              </a:spcAft>
              <a:buFont typeface="Wingdings 2"/>
              <a:buChar char=""/>
              <a:defRPr/>
            </a:pPr>
            <a:r>
              <a:rPr lang="en-US" sz="2800" dirty="0" smtClean="0"/>
              <a:t>Article published in Sleep in 2010</a:t>
            </a:r>
          </a:p>
          <a:p>
            <a:pPr marL="548640" lvl="1" indent="-274320" eaLnBrk="1" fontAlgn="auto" hangingPunct="1">
              <a:spcAft>
                <a:spcPts val="0"/>
              </a:spcAft>
              <a:buFont typeface="Wingdings"/>
              <a:buChar char=""/>
              <a:defRPr/>
            </a:pPr>
            <a:r>
              <a:rPr lang="en-US" sz="2400" dirty="0" smtClean="0"/>
              <a:t>Continuous Positive Airway Pressure Reduces Risk of Motor Vehicle Crash among Drivers with Obstructive Sleep Apnea: Systematic Review and Meta-analysis. Tregear et al. </a:t>
            </a:r>
            <a:r>
              <a:rPr lang="en-US" sz="2400" i="1" dirty="0" smtClean="0"/>
              <a:t>SLEEP 2010;33:1373-1380. </a:t>
            </a:r>
            <a:r>
              <a:rPr lang="en-US" sz="2400" dirty="0" smtClean="0"/>
              <a:t> </a:t>
            </a:r>
            <a:endParaRPr lang="en-US" sz="2400" dirty="0" smtClean="0"/>
          </a:p>
          <a:p>
            <a:pPr marL="274002" indent="-274320" eaLnBrk="1" fontAlgn="auto" hangingPunct="1">
              <a:spcAft>
                <a:spcPts val="0"/>
              </a:spcAft>
              <a:defRPr/>
            </a:pPr>
            <a:r>
              <a:rPr lang="en-US" sz="2800" dirty="0" smtClean="0"/>
              <a:t>Evidence Report – Update Nov 30 2011</a:t>
            </a:r>
            <a:endParaRPr lang="en-US" sz="2800" dirty="0" smtClean="0"/>
          </a:p>
          <a:p>
            <a:pPr marL="274002" indent="-274320" eaLnBrk="1" fontAlgn="auto" hangingPunct="1">
              <a:spcAft>
                <a:spcPts val="0"/>
              </a:spcAft>
              <a:buNone/>
              <a:defRPr/>
            </a:pPr>
            <a:endParaRPr lang="en-US" sz="2900" dirty="0" smtClean="0"/>
          </a:p>
        </p:txBody>
      </p:sp>
      <p:sp>
        <p:nvSpPr>
          <p:cNvPr id="4" name="Slide Number Placeholder 3"/>
          <p:cNvSpPr>
            <a:spLocks noGrp="1"/>
          </p:cNvSpPr>
          <p:nvPr>
            <p:ph type="sldNum" sz="quarter" idx="12"/>
          </p:nvPr>
        </p:nvSpPr>
        <p:spPr/>
        <p:txBody>
          <a:bodyPr/>
          <a:lstStyle/>
          <a:p>
            <a:pPr>
              <a:defRPr/>
            </a:pPr>
            <a:fld id="{A16DCD5A-B488-4C64-B28D-9297A3C3DB10}" type="slidenum">
              <a:rPr lang="en-US"/>
              <a:pPr>
                <a:defRPr/>
              </a:pPr>
              <a:t>5</a:t>
            </a:fld>
            <a:endParaRPr lang="en-US"/>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p:txBody>
          <a:bodyPr/>
          <a:lstStyle/>
          <a:p>
            <a:pPr eaLnBrk="1" hangingPunct="1"/>
            <a:r>
              <a:rPr lang="en-US" dirty="0" smtClean="0">
                <a:solidFill>
                  <a:srgbClr val="7B9899"/>
                </a:solidFill>
              </a:rPr>
              <a:t>OSA and Crash Risk</a:t>
            </a:r>
          </a:p>
        </p:txBody>
      </p:sp>
      <p:sp>
        <p:nvSpPr>
          <p:cNvPr id="5124" name="Content Placeholder 2"/>
          <p:cNvSpPr>
            <a:spLocks noGrp="1"/>
          </p:cNvSpPr>
          <p:nvPr>
            <p:ph sz="quarter" idx="1"/>
          </p:nvPr>
        </p:nvSpPr>
        <p:spPr>
          <a:xfrm>
            <a:off x="304800" y="1905000"/>
            <a:ext cx="8534400" cy="2971800"/>
          </a:xfrm>
        </p:spPr>
        <p:txBody>
          <a:bodyPr/>
          <a:lstStyle/>
          <a:p>
            <a:pPr eaLnBrk="1" hangingPunct="1"/>
            <a:r>
              <a:rPr lang="en-US" sz="2800" dirty="0" smtClean="0"/>
              <a:t>Evidence Base</a:t>
            </a:r>
          </a:p>
          <a:p>
            <a:pPr lvl="1" eaLnBrk="1" hangingPunct="1"/>
            <a:r>
              <a:rPr lang="en-US" sz="2400" dirty="0" smtClean="0"/>
              <a:t>18 studies</a:t>
            </a:r>
          </a:p>
          <a:p>
            <a:pPr lvl="1" eaLnBrk="1" hangingPunct="1"/>
            <a:r>
              <a:rPr lang="en-US" sz="2400" dirty="0" smtClean="0"/>
              <a:t>2 studies specifically enrolled CMV drivers</a:t>
            </a:r>
          </a:p>
          <a:p>
            <a:pPr lvl="1" eaLnBrk="1" hangingPunct="1"/>
            <a:r>
              <a:rPr lang="en-US" sz="2400" dirty="0" smtClean="0"/>
              <a:t>Study Design: Case-control and retrospective cohort</a:t>
            </a:r>
          </a:p>
          <a:p>
            <a:pPr lvl="1" eaLnBrk="1" hangingPunct="1"/>
            <a:r>
              <a:rPr lang="en-US" sz="2400" dirty="0" smtClean="0"/>
              <a:t>Study Quality = Low/moderate</a:t>
            </a:r>
          </a:p>
        </p:txBody>
      </p:sp>
      <p:sp>
        <p:nvSpPr>
          <p:cNvPr id="512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6" name="Slide Number Placeholder 5"/>
          <p:cNvSpPr>
            <a:spLocks noGrp="1"/>
          </p:cNvSpPr>
          <p:nvPr>
            <p:ph type="sldNum" sz="quarter" idx="12"/>
          </p:nvPr>
        </p:nvSpPr>
        <p:spPr/>
        <p:txBody>
          <a:bodyPr/>
          <a:lstStyle/>
          <a:p>
            <a:pPr>
              <a:defRPr/>
            </a:pPr>
            <a:fld id="{86F23B6E-1A22-4620-ADF9-C9B4BDD95969}" type="slidenum">
              <a:rPr lang="en-US"/>
              <a:pPr>
                <a:defRPr/>
              </a:pPr>
              <a:t>6</a:t>
            </a:fld>
            <a:endParaRPr lang="en-US"/>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01625" y="384175"/>
            <a:ext cx="8534400" cy="758825"/>
          </a:xfrm>
        </p:spPr>
        <p:txBody>
          <a:bodyPr>
            <a:normAutofit/>
          </a:bodyPr>
          <a:lstStyle/>
          <a:p>
            <a:pPr eaLnBrk="1" fontAlgn="auto" hangingPunct="1">
              <a:spcAft>
                <a:spcPts val="0"/>
              </a:spcAft>
              <a:defRPr/>
            </a:pPr>
            <a:r>
              <a:rPr lang="en-US" dirty="0" smtClean="0">
                <a:solidFill>
                  <a:srgbClr val="7B9899"/>
                </a:solidFill>
              </a:rPr>
              <a:t>OSA and Crash Risk</a:t>
            </a:r>
            <a:endParaRPr lang="en-US" dirty="0" smtClean="0"/>
          </a:p>
        </p:txBody>
      </p:sp>
      <p:sp>
        <p:nvSpPr>
          <p:cNvPr id="45059" name="Content Placeholder 2"/>
          <p:cNvSpPr>
            <a:spLocks noGrp="1"/>
          </p:cNvSpPr>
          <p:nvPr>
            <p:ph sz="quarter" idx="1"/>
          </p:nvPr>
        </p:nvSpPr>
        <p:spPr>
          <a:xfrm>
            <a:off x="381000" y="1905000"/>
            <a:ext cx="8382000" cy="4525963"/>
          </a:xfrm>
        </p:spPr>
        <p:txBody>
          <a:bodyPr/>
          <a:lstStyle/>
          <a:p>
            <a:pPr eaLnBrk="1" hangingPunct="1"/>
            <a:r>
              <a:rPr lang="en-US" sz="2800" dirty="0" smtClean="0"/>
              <a:t>Data pooled using meta-analysis</a:t>
            </a:r>
          </a:p>
          <a:p>
            <a:pPr lvl="1" eaLnBrk="1" hangingPunct="1"/>
            <a:r>
              <a:rPr lang="en-US" sz="2400" dirty="0" smtClean="0"/>
              <a:t>Crash data from 18 studies examined</a:t>
            </a:r>
          </a:p>
          <a:p>
            <a:pPr lvl="1" eaLnBrk="1" hangingPunct="1"/>
            <a:r>
              <a:rPr lang="en-US" sz="2400" dirty="0" smtClean="0"/>
              <a:t>Crash data from 10 studies pooled</a:t>
            </a:r>
          </a:p>
          <a:p>
            <a:pPr lvl="1" eaLnBrk="1" hangingPunct="1"/>
            <a:r>
              <a:rPr lang="en-US" sz="2400" dirty="0" smtClean="0"/>
              <a:t>Crash data from 8 studies not pooled because data presented not sufficient to determine the crash rate ratio and 95% confidence intervals</a:t>
            </a:r>
          </a:p>
        </p:txBody>
      </p:sp>
      <p:sp>
        <p:nvSpPr>
          <p:cNvPr id="4506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5" name="Slide Number Placeholder 4"/>
          <p:cNvSpPr>
            <a:spLocks noGrp="1"/>
          </p:cNvSpPr>
          <p:nvPr>
            <p:ph type="sldNum" sz="quarter" idx="12"/>
          </p:nvPr>
        </p:nvSpPr>
        <p:spPr/>
        <p:txBody>
          <a:bodyPr/>
          <a:lstStyle/>
          <a:p>
            <a:pPr>
              <a:defRPr/>
            </a:pPr>
            <a:fld id="{319CC33C-EDDB-469C-910A-C94854F894DB}" type="slidenum">
              <a:rPr lang="en-US"/>
              <a:pPr>
                <a:defRPr/>
              </a:pPr>
              <a:t>7</a:t>
            </a:fld>
            <a:endParaRPr lang="en-US"/>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100" name="Title 1"/>
          <p:cNvSpPr>
            <a:spLocks noGrp="1"/>
          </p:cNvSpPr>
          <p:nvPr>
            <p:ph type="title"/>
          </p:nvPr>
        </p:nvSpPr>
        <p:spPr>
          <a:xfrm>
            <a:off x="301625" y="384175"/>
            <a:ext cx="8534400" cy="758825"/>
          </a:xfrm>
        </p:spPr>
        <p:txBody>
          <a:bodyPr>
            <a:normAutofit/>
          </a:bodyPr>
          <a:lstStyle/>
          <a:p>
            <a:pPr eaLnBrk="1" fontAlgn="auto" hangingPunct="1">
              <a:spcAft>
                <a:spcPts val="0"/>
              </a:spcAft>
              <a:defRPr/>
            </a:pPr>
            <a:r>
              <a:rPr lang="en-US" dirty="0" smtClean="0">
                <a:solidFill>
                  <a:srgbClr val="7B9899"/>
                </a:solidFill>
              </a:rPr>
              <a:t>OSA and Crash Risk</a:t>
            </a:r>
            <a:endParaRPr lang="en-US" dirty="0" smtClean="0"/>
          </a:p>
        </p:txBody>
      </p:sp>
      <p:sp>
        <p:nvSpPr>
          <p:cNvPr id="4608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6" name="Slide Number Placeholder 5"/>
          <p:cNvSpPr>
            <a:spLocks noGrp="1"/>
          </p:cNvSpPr>
          <p:nvPr>
            <p:ph type="sldNum" sz="quarter" idx="12"/>
          </p:nvPr>
        </p:nvSpPr>
        <p:spPr/>
        <p:txBody>
          <a:bodyPr/>
          <a:lstStyle/>
          <a:p>
            <a:pPr>
              <a:defRPr/>
            </a:pPr>
            <a:fld id="{796A2D23-0A9E-4CE0-8F3E-1C51D11907EB}" type="slidenum">
              <a:rPr lang="en-US"/>
              <a:pPr>
                <a:defRPr/>
              </a:pPr>
              <a:t>8</a:t>
            </a:fld>
            <a:endParaRPr lang="en-US"/>
          </a:p>
        </p:txBody>
      </p:sp>
      <p:pic>
        <p:nvPicPr>
          <p:cNvPr id="46086" name="Picture 3"/>
          <p:cNvPicPr>
            <a:picLocks noChangeAspect="1" noChangeArrowheads="1"/>
          </p:cNvPicPr>
          <p:nvPr/>
        </p:nvPicPr>
        <p:blipFill>
          <a:blip r:embed="rId3" cstate="print"/>
          <a:srcRect/>
          <a:stretch>
            <a:fillRect/>
          </a:stretch>
        </p:blipFill>
        <p:spPr bwMode="auto">
          <a:xfrm>
            <a:off x="604838" y="1857375"/>
            <a:ext cx="7934325" cy="4086225"/>
          </a:xfrm>
          <a:prstGeom prst="rect">
            <a:avLst/>
          </a:prstGeom>
          <a:noFill/>
          <a:ln w="9525">
            <a:solidFill>
              <a:srgbClr val="FF0000"/>
            </a:solid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dirty="0" smtClean="0">
                <a:solidFill>
                  <a:srgbClr val="7B9899"/>
                </a:solidFill>
              </a:rPr>
              <a:t>OSA and Crash Risk</a:t>
            </a:r>
          </a:p>
        </p:txBody>
      </p:sp>
      <p:sp>
        <p:nvSpPr>
          <p:cNvPr id="47107" name="Content Placeholder 2"/>
          <p:cNvSpPr>
            <a:spLocks noGrp="1"/>
          </p:cNvSpPr>
          <p:nvPr>
            <p:ph sz="quarter" idx="1"/>
          </p:nvPr>
        </p:nvSpPr>
        <p:spPr>
          <a:xfrm>
            <a:off x="457200" y="1722437"/>
            <a:ext cx="8229600" cy="4525963"/>
          </a:xfrm>
        </p:spPr>
        <p:txBody>
          <a:bodyPr/>
          <a:lstStyle/>
          <a:p>
            <a:pPr eaLnBrk="1" hangingPunct="1"/>
            <a:r>
              <a:rPr lang="en-US" sz="2800" dirty="0" smtClean="0"/>
              <a:t>Individuals with OSA are at increased risk for crash</a:t>
            </a:r>
          </a:p>
          <a:p>
            <a:pPr lvl="1" eaLnBrk="1" hangingPunct="1"/>
            <a:r>
              <a:rPr lang="en-US" sz="2400" dirty="0" smtClean="0"/>
              <a:t>Precise estimate of magnitude of this increased risk not calculated</a:t>
            </a:r>
          </a:p>
          <a:p>
            <a:pPr lvl="1" eaLnBrk="1" hangingPunct="1"/>
            <a:r>
              <a:rPr lang="en-US" sz="2400" dirty="0" smtClean="0"/>
              <a:t>Crash Risk Rate in region of 1.20 to 4.89</a:t>
            </a:r>
          </a:p>
          <a:p>
            <a:pPr lvl="1" eaLnBrk="1" hangingPunct="1"/>
            <a:r>
              <a:rPr lang="en-US" sz="2400" dirty="0" smtClean="0"/>
              <a:t>Crash risk among individuals with a diagnosis of OSA is between 20% and 489% higher than comparable individuals without the disorder</a:t>
            </a:r>
          </a:p>
        </p:txBody>
      </p:sp>
      <p:sp>
        <p:nvSpPr>
          <p:cNvPr id="4" name="Slide Number Placeholder 3"/>
          <p:cNvSpPr>
            <a:spLocks noGrp="1"/>
          </p:cNvSpPr>
          <p:nvPr>
            <p:ph type="sldNum" sz="quarter" idx="12"/>
          </p:nvPr>
        </p:nvSpPr>
        <p:spPr/>
        <p:txBody>
          <a:bodyPr/>
          <a:lstStyle/>
          <a:p>
            <a:pPr>
              <a:defRPr/>
            </a:pPr>
            <a:fld id="{16ABD005-49C8-4D5E-B743-DAFC04AED77E}" type="slidenum">
              <a:rPr lang="en-US"/>
              <a:pPr>
                <a:defRPr/>
              </a:pPr>
              <a:t>9</a:t>
            </a:fld>
            <a:endParaRPr lang="en-US"/>
          </a:p>
        </p:txBody>
      </p:sp>
    </p:spTree>
  </p:cSld>
  <p:clrMapOvr>
    <a:masterClrMapping/>
  </p:clrMapOvr>
  <p:transition>
    <p:fade/>
  </p:transition>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Theme1 - FMCSA">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4973</TotalTime>
  <Words>2109</Words>
  <Application>Microsoft Office PowerPoint</Application>
  <PresentationFormat>On-screen Show (4:3)</PresentationFormat>
  <Paragraphs>421</Paragraphs>
  <Slides>36</Slides>
  <Notes>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39" baseType="lpstr">
      <vt:lpstr>Theme1 - FMCSA</vt:lpstr>
      <vt:lpstr>Civic</vt:lpstr>
      <vt:lpstr>Document</vt:lpstr>
      <vt:lpstr>Obstructive Sleep Apnea and Commercial Motor Vehicle  Driver Safety</vt:lpstr>
      <vt:lpstr>The Driving Task</vt:lpstr>
      <vt:lpstr>Sleep Apnea: Associated Problems</vt:lpstr>
      <vt:lpstr>Background</vt:lpstr>
      <vt:lpstr>Background</vt:lpstr>
      <vt:lpstr>OSA and Crash Risk</vt:lpstr>
      <vt:lpstr>OSA and Crash Risk</vt:lpstr>
      <vt:lpstr>OSA and Crash Risk</vt:lpstr>
      <vt:lpstr>OSA and Crash Risk</vt:lpstr>
      <vt:lpstr>OSA and Crash Risk Among CMV Drivers</vt:lpstr>
      <vt:lpstr>OSA and Crash Risk Among CMV Drivers</vt:lpstr>
      <vt:lpstr>OSA and Crash Risk Among CMV Drivers</vt:lpstr>
      <vt:lpstr>OSA and Crash Risk Among CMV Drivers</vt:lpstr>
      <vt:lpstr>OSA and Crash Risk Among CMV Drivers</vt:lpstr>
      <vt:lpstr>Treatment Effectiveness</vt:lpstr>
      <vt:lpstr>Treatment Effectiveness</vt:lpstr>
      <vt:lpstr>Treatment Effectiveness</vt:lpstr>
      <vt:lpstr>Key Question 5: Treatment Effectiveness</vt:lpstr>
      <vt:lpstr>Treatment Effectiveness</vt:lpstr>
      <vt:lpstr>Treatment Effectiveness</vt:lpstr>
      <vt:lpstr>Time to Reach Optimal Effectiveness</vt:lpstr>
      <vt:lpstr>Time to Reach Optimal Effectiveness</vt:lpstr>
      <vt:lpstr>Time to Deteriorate</vt:lpstr>
      <vt:lpstr>Screening and Diagnosis of OSA</vt:lpstr>
      <vt:lpstr>Screening and Diagnosis of OSA</vt:lpstr>
      <vt:lpstr>Screening for OSA</vt:lpstr>
      <vt:lpstr>Screening for OSA</vt:lpstr>
      <vt:lpstr>Diagnosis of OSA</vt:lpstr>
      <vt:lpstr>Slide 29</vt:lpstr>
      <vt:lpstr>Slide 30</vt:lpstr>
      <vt:lpstr>Evidence Report – Update 2011</vt:lpstr>
      <vt:lpstr>Purpose of Update</vt:lpstr>
      <vt:lpstr>Summary: Key Question #1</vt:lpstr>
      <vt:lpstr>Summary: Key Question #2</vt:lpstr>
      <vt:lpstr>Summary: Key Question #2</vt:lpstr>
      <vt:lpstr>Summary: Key Question #2</vt:lpstr>
    </vt:vector>
  </TitlesOfParts>
  <Company>ECRI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Seizures and Commercial Motor Vehicle Driver Safety</dc:title>
  <dc:creator>mtiller</dc:creator>
  <cp:lastModifiedBy>Stephen Tregear</cp:lastModifiedBy>
  <cp:revision>427</cp:revision>
  <dcterms:created xsi:type="dcterms:W3CDTF">2007-05-07T20:09:09Z</dcterms:created>
  <dcterms:modified xsi:type="dcterms:W3CDTF">2011-12-07T02:02:06Z</dcterms:modified>
</cp:coreProperties>
</file>