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60" r:id="rId5"/>
    <p:sldMasterId id="2147483684" r:id="rId6"/>
    <p:sldMasterId id="2147486442" r:id="rId7"/>
    <p:sldMasterId id="2147486534" r:id="rId8"/>
    <p:sldMasterId id="2147489041" r:id="rId9"/>
  </p:sldMasterIdLst>
  <p:notesMasterIdLst>
    <p:notesMasterId r:id="rId16"/>
  </p:notesMasterIdLst>
  <p:handoutMasterIdLst>
    <p:handoutMasterId r:id="rId17"/>
  </p:handoutMasterIdLst>
  <p:sldIdLst>
    <p:sldId id="455" r:id="rId10"/>
    <p:sldId id="456" r:id="rId11"/>
    <p:sldId id="457" r:id="rId12"/>
    <p:sldId id="458" r:id="rId13"/>
    <p:sldId id="459" r:id="rId14"/>
    <p:sldId id="460" r:id="rId15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562" autoAdjust="0"/>
    <p:restoredTop sz="99785" autoAdjust="0"/>
  </p:normalViewPr>
  <p:slideViewPr>
    <p:cSldViewPr>
      <p:cViewPr>
        <p:scale>
          <a:sx n="106" d="100"/>
          <a:sy n="106" d="100"/>
        </p:scale>
        <p:origin x="-72" y="216"/>
      </p:cViewPr>
      <p:guideLst>
        <p:guide orient="horz" pos="1248"/>
        <p:guide pos="2880"/>
      </p:guideLst>
    </p:cSldViewPr>
  </p:slideViewPr>
  <p:outlineViewPr>
    <p:cViewPr>
      <p:scale>
        <a:sx n="33" d="100"/>
        <a:sy n="33" d="100"/>
      </p:scale>
      <p:origin x="0" y="883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50" d="100"/>
          <a:sy n="50" d="100"/>
        </p:scale>
        <p:origin x="-2112" y="-168"/>
      </p:cViewPr>
      <p:guideLst>
        <p:guide orient="horz" pos="2934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7C696F-8294-4535-9258-5A50ED965EED}" type="datetimeFigureOut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6261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261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8BC6D1-7B86-4703-829C-2953AF0FF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6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089508-4DB4-4FBF-91DB-C97FAC510B77}" type="datetimeFigureOut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2" y="4424732"/>
            <a:ext cx="5485158" cy="419092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46261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46261"/>
            <a:ext cx="2972421" cy="4660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854223-F885-4442-8E0C-F5431D772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CCD1-F769-45B6-87E1-16A95EF80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73A4-C90F-40E4-B37A-C17251B44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C214-D788-4931-86FF-461CF5A7E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8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FEEC-6420-4ADC-B310-ECC958228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4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528C-D58D-4BF1-9E23-76B6973B5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2199-8DDB-42DD-9965-2122E1682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2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BAE9-C92D-45C4-8C04-594700549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2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7E9D-ED68-4DE4-96EA-46BCA3454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6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F8E6-6554-443C-ADD5-E0451A275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6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806C-CC6D-49DE-A827-B64B95966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5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E37E-9D3B-4FC8-A5B0-03727A963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6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4036-63A1-47C1-B8CF-145A402DE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3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4F83-BC98-4A03-B518-D85100728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86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BFDD-8AE5-49C6-8887-9B24085C5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2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C791-1756-4C2C-9587-538DE8922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45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9E5C-14C2-4FEB-8367-4E0795424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74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C4C0-EDE4-40ED-AEF9-55C541FB8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DE25-888D-4087-B7CF-B4B16DC59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73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24F7-E647-422A-BEA1-2BD7F7FEA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83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0147-7031-4436-AE03-97B175F6E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45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477E-9307-449F-8B73-3ED12DACC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66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7F43-B93B-4468-A556-9C8C75FC8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1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C6EA-EC84-4684-AF72-FF76E9883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4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A3DB-858A-4B33-AE30-0B5B2DC9F7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2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E98B-A079-4A07-8826-6175E07A9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61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076D-2410-4DE9-8D3C-EEC4A82B8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23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F9B5-0629-48A3-B819-89A995218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55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113" y="228600"/>
            <a:ext cx="82946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400" dirty="0" smtClean="0">
                <a:solidFill>
                  <a:srgbClr val="1F497D"/>
                </a:solidFill>
              </a:rPr>
              <a:t>F   E   D   E   R   A   L      R   A   I   L   R   O   A   D       A   D   M   I   N   I   S   T   R   A   T   I   O   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FDE12-A4FD-4F2A-873C-BD8716A83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05200" y="60960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42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5F59E1-B9A5-4564-8F29-F87595D106A9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5349-E837-4BEB-B8B7-67EE6B449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97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713400-F187-4824-85C0-3C9DB8F415EB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A69A-DEDF-403C-A02B-3564227FE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13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344659-E75C-46D1-989C-906BC968449C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31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0572-B00A-4ABB-B482-F758F9F84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96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AE733F-9255-4720-B339-3DE5F9E9B4D2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5A6D-173D-4638-8070-06E0E6038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7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4EDCDB-3710-407B-8CF0-CFD71D4D1D08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6C11-3A76-4899-AB88-0D1809D72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CDA8-CB14-47A5-AD7B-D95FDAC4D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5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1BCFA2-2791-4968-A769-8D414ADE743E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C740-A7FB-4020-8116-34A0BCEC7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95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CA34D-0DD9-4352-B7F6-7F6C449BEE3C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59BE-D450-4C2F-978E-D4E561C10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10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2E39C1-3400-468C-BF14-5D7C5D39EE51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53A2-DFA1-42AF-8AF0-A3A4710D2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78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CB9811-EB37-47BD-99C4-94A5A7686A77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CD6F-8489-4DB8-9B4A-3E4529EEA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78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0FBAEE-B78F-40E9-BA96-EBFCE0B5B396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A71B-4597-41C8-9C9E-DA5B60E36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0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685800"/>
            <a:ext cx="3744118" cy="3750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C25BC4-8609-4BB5-BB37-C6F535EFAEFC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248400"/>
            <a:ext cx="594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706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9C6D-9BF0-46B1-94CB-43C53505A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3185"/>
      </p:ext>
    </p:extLst>
  </p:cSld>
  <p:clrMapOvr>
    <a:masterClrMapping/>
  </p:clrMapOvr>
  <p:transition spd="slow"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4800" y="1219200"/>
            <a:ext cx="8458200" cy="26988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22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953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A4E6FF-6721-4B0A-994F-685D097BF3B7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F2BB-1742-473D-8B0D-D99AD6642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0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113" y="228600"/>
            <a:ext cx="82946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400" dirty="0" smtClean="0">
                <a:solidFill>
                  <a:srgbClr val="1F497D"/>
                </a:solidFill>
              </a:rPr>
              <a:t>F   E   D   E   R   A   L      R   A   I   L   R   O   A   D       A   D   M   I   N   I   S   T   R   A   T   I   O   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6248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175C-FF6D-4171-8D66-D8B0ACA3B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69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7FCB9D-07DF-45EE-BDDB-53E87E1E3A72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CD7A-B5E7-4BE4-B747-FECC89DD0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1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63C9-ACE0-4B6B-A6DB-A27C16788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7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ED6492-9673-471D-AF4E-A1C7B5D94557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1421-188D-4957-9298-48076BFCC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68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6A8E2C-29AF-4F07-BDF0-D231368BDDC2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31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FDA1-5505-4D49-A4A3-1A71FE410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1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90DEBA-1B36-4B5E-B4BE-D88433788B03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E0E1-DD5C-4D85-9673-E9B544D72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97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C7E40D-FCAB-4ADF-94EC-19877889A005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9E13-C4A8-42E5-9C7B-AFF5D1A3F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19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72C948-1512-47F7-8F06-6CA6DDD0DEDE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5715-EB84-49D9-B512-618A06A10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53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5B36F7-C92A-45A8-9369-7FD2CA48B65D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9F0A-AAE1-4997-8454-AE8867A8B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11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BA1CE4-BB1D-4B7F-BFCF-EDE708EA2609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2B6E-7630-49BE-9AA2-335099AD7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89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C27542-08A0-4F95-BE9E-9223A934042A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78D1-4EA5-47E4-9321-A034212FB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38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BC7C6-B071-4ABB-ABEA-54145671C97B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18E2-6DC5-4FDC-9C51-7B8F2BA38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4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685800"/>
            <a:ext cx="3744118" cy="3750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25CA32-CD92-4368-8F1C-A83B75C7436B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248400"/>
            <a:ext cx="594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706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2980-69B7-4066-A04C-D6655D8DD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65536"/>
      </p:ext>
    </p:extLst>
  </p:cSld>
  <p:clrMapOvr>
    <a:masterClrMapping/>
  </p:clrMapOvr>
  <p:transition spd="slow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84D-C0DD-418F-A060-76BA60B3F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7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4800" y="1219200"/>
            <a:ext cx="8458200" cy="26988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3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953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785449-9A3B-475C-AE5D-C5E0CB8FB058}" type="datetime1">
              <a:rPr lang="en-US"/>
              <a:pPr>
                <a:defRPr/>
              </a:pPr>
              <a:t>8/18/2016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EED6-4362-4FD3-8C3E-70429805C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47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dirty="0" smtClean="0">
                <a:solidFill>
                  <a:srgbClr val="003366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dirty="0" smtClean="0">
                <a:solidFill>
                  <a:srgbClr val="003366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>
                <a:solidFill>
                  <a:srgbClr val="0033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>
                <a:solidFill>
                  <a:srgbClr val="003366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7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lnSpc>
                <a:spcPct val="80000"/>
              </a:lnSpc>
              <a:spcBef>
                <a:spcPct val="2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lnSpc>
                <a:spcPct val="80000"/>
              </a:lnSpc>
              <a:spcBef>
                <a:spcPct val="2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1397F5E3-177E-411F-8490-FFFECCCCB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82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D307987E-4600-461F-8DDA-26D97FA76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2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FE6043F3-D68B-4EB5-8684-D7B700099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3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1ADF3715-6D09-4813-A2DE-8B3B82F07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63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A153C01B-3D93-49BC-9858-CD556C3F7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97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394A417C-87C7-404A-B057-A7E26ADD6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327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2EE0DCEB-1870-46B1-966B-5A5B53ABB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55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CEAAF361-57DA-4E1C-9FEF-F70BC0564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9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46D9-DB3F-497B-A9CF-8763FAFF8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733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93C21CF2-5AEB-464C-8271-9DAA4B55E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1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BCA141D1-3632-48F8-B9C4-FE27E302A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45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90D348FE-A242-4E3F-8A76-55B8E722A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74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924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990600"/>
            <a:ext cx="8077200" cy="5105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8FC4917C-0A6C-43E3-AB34-765A495DC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57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924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990600"/>
            <a:ext cx="396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396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/>
            </a:lvl1pPr>
          </a:lstStyle>
          <a:p>
            <a:pPr>
              <a:defRPr/>
            </a:pPr>
            <a:fld id="{B389B54F-7A2E-4019-A8FA-00A308106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9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4120-9305-4493-BF96-CEA279911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051A-1418-4A14-BE08-DB9C7424C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7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20ADA-0AF1-48E1-B1F9-5227467C4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0" r:id="rId1"/>
    <p:sldLayoutId id="2147488981" r:id="rId2"/>
    <p:sldLayoutId id="2147488982" r:id="rId3"/>
    <p:sldLayoutId id="2147488983" r:id="rId4"/>
    <p:sldLayoutId id="2147488984" r:id="rId5"/>
    <p:sldLayoutId id="2147488985" r:id="rId6"/>
    <p:sldLayoutId id="2147488986" r:id="rId7"/>
    <p:sldLayoutId id="2147488987" r:id="rId8"/>
    <p:sldLayoutId id="2147488988" r:id="rId9"/>
    <p:sldLayoutId id="2147488989" r:id="rId10"/>
    <p:sldLayoutId id="21474889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6011B-5968-4609-A089-F91BCC6D7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1" r:id="rId1"/>
    <p:sldLayoutId id="2147488992" r:id="rId2"/>
    <p:sldLayoutId id="2147488993" r:id="rId3"/>
    <p:sldLayoutId id="2147488994" r:id="rId4"/>
    <p:sldLayoutId id="2147488995" r:id="rId5"/>
    <p:sldLayoutId id="2147488996" r:id="rId6"/>
    <p:sldLayoutId id="2147488997" r:id="rId7"/>
    <p:sldLayoutId id="2147488998" r:id="rId8"/>
    <p:sldLayoutId id="2147488999" r:id="rId9"/>
    <p:sldLayoutId id="2147489000" r:id="rId10"/>
    <p:sldLayoutId id="21474890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2F4C2-2187-4A7E-B2D8-7019210B9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02" r:id="rId1"/>
    <p:sldLayoutId id="2147489003" r:id="rId2"/>
    <p:sldLayoutId id="2147489004" r:id="rId3"/>
    <p:sldLayoutId id="2147489005" r:id="rId4"/>
    <p:sldLayoutId id="2147489006" r:id="rId5"/>
    <p:sldLayoutId id="2147489007" r:id="rId6"/>
    <p:sldLayoutId id="2147489008" r:id="rId7"/>
    <p:sldLayoutId id="2147489009" r:id="rId8"/>
    <p:sldLayoutId id="2147489010" r:id="rId9"/>
    <p:sldLayoutId id="2147489011" r:id="rId10"/>
    <p:sldLayoutId id="2147489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1513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47393-508A-4172-A17B-5B42F6C6A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0" y="6397625"/>
            <a:ext cx="7620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DF5FF15-01E8-4881-AC42-36636C632573}" type="datetime1">
              <a:rPr lang="en-US" sz="800" smtClean="0">
                <a:solidFill>
                  <a:prstClr val="black"/>
                </a:solidFill>
              </a:rPr>
              <a:pPr>
                <a:defRPr/>
              </a:pPr>
              <a:t>8/18/2016</a:t>
            </a:fld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4103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943600"/>
            <a:ext cx="733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2667000" y="6167438"/>
            <a:ext cx="435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dirty="0" smtClean="0">
                <a:solidFill>
                  <a:prstClr val="black"/>
                </a:solidFill>
              </a:rPr>
              <a:t>FRA – Office of Railroad Safety</a:t>
            </a:r>
          </a:p>
          <a:p>
            <a:pPr algn="ctr" eaLnBrk="1" hangingPunct="1">
              <a:defRPr/>
            </a:pPr>
            <a:endParaRPr lang="en-US" alt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5664" r="1443" b="4343"/>
          <a:stretch/>
        </p:blipFill>
        <p:spPr bwMode="auto">
          <a:xfrm>
            <a:off x="295737" y="5853873"/>
            <a:ext cx="1274470" cy="9143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1371600" y="6483350"/>
            <a:ext cx="381000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6675" y="6357938"/>
            <a:ext cx="720725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2088" y="6113463"/>
            <a:ext cx="1281112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27163" y="6227763"/>
            <a:ext cx="858837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5995988"/>
            <a:ext cx="1925638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629400"/>
            <a:ext cx="1341438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287338" y="6565900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Moving America Forward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13" r:id="rId1"/>
    <p:sldLayoutId id="2147489014" r:id="rId2"/>
    <p:sldLayoutId id="2147489015" r:id="rId3"/>
    <p:sldLayoutId id="2147489016" r:id="rId4"/>
    <p:sldLayoutId id="2147489017" r:id="rId5"/>
    <p:sldLayoutId id="2147489018" r:id="rId6"/>
    <p:sldLayoutId id="2147489019" r:id="rId7"/>
    <p:sldLayoutId id="2147489020" r:id="rId8"/>
    <p:sldLayoutId id="2147489021" r:id="rId9"/>
    <p:sldLayoutId id="2147489022" r:id="rId10"/>
    <p:sldLayoutId id="2147489023" r:id="rId11"/>
    <p:sldLayoutId id="2147489024" r:id="rId12"/>
    <p:sldLayoutId id="2147489025" r:id="rId13"/>
    <p:sldLayoutId id="21474890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1513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7B64E7-2B73-4C56-8EF1-BEBD2CC36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0" y="6397625"/>
            <a:ext cx="7620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DF5FF15-01E8-4881-AC42-36636C632573}" type="datetime1">
              <a:rPr lang="en-US" sz="800" smtClean="0">
                <a:solidFill>
                  <a:prstClr val="black"/>
                </a:solidFill>
              </a:rPr>
              <a:pPr>
                <a:defRPr/>
              </a:pPr>
              <a:t>8/18/2016</a:t>
            </a:fld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127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943600"/>
            <a:ext cx="733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2667000" y="6167438"/>
            <a:ext cx="435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dirty="0" smtClean="0">
                <a:solidFill>
                  <a:prstClr val="black"/>
                </a:solidFill>
              </a:rPr>
              <a:t>FRA – Office of Railroad Safety</a:t>
            </a:r>
          </a:p>
          <a:p>
            <a:pPr algn="ctr" eaLnBrk="1" hangingPunct="1">
              <a:defRPr/>
            </a:pPr>
            <a:endParaRPr lang="en-US" alt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5664" r="1443" b="4343"/>
          <a:stretch/>
        </p:blipFill>
        <p:spPr bwMode="auto">
          <a:xfrm>
            <a:off x="295737" y="5853873"/>
            <a:ext cx="1274470" cy="9143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1371600" y="6483350"/>
            <a:ext cx="381000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6675" y="6357938"/>
            <a:ext cx="720725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2088" y="6113463"/>
            <a:ext cx="1281112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27163" y="6227763"/>
            <a:ext cx="858837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5995988"/>
            <a:ext cx="1925638" cy="57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629400"/>
            <a:ext cx="1341438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287338" y="6565900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Moving America Forward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27" r:id="rId1"/>
    <p:sldLayoutId id="2147489028" r:id="rId2"/>
    <p:sldLayoutId id="2147489029" r:id="rId3"/>
    <p:sldLayoutId id="2147489030" r:id="rId4"/>
    <p:sldLayoutId id="2147489031" r:id="rId5"/>
    <p:sldLayoutId id="2147489032" r:id="rId6"/>
    <p:sldLayoutId id="2147489033" r:id="rId7"/>
    <p:sldLayoutId id="2147489034" r:id="rId8"/>
    <p:sldLayoutId id="2147489035" r:id="rId9"/>
    <p:sldLayoutId id="2147489036" r:id="rId10"/>
    <p:sldLayoutId id="2147489037" r:id="rId11"/>
    <p:sldLayoutId id="2147489038" r:id="rId12"/>
    <p:sldLayoutId id="2147489039" r:id="rId13"/>
    <p:sldLayoutId id="214748904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924800" cy="6858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1"/>
            <a:endParaRPr lang="en-US" altLang="en-US" smtClean="0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FA9BA29-A56A-425F-B2CC-F59BE8588712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graphicFrame>
        <p:nvGraphicFramePr>
          <p:cNvPr id="1030" name="Object 15"/>
          <p:cNvGraphicFramePr>
            <a:graphicFrameLocks noChangeAspect="1"/>
          </p:cNvGraphicFramePr>
          <p:nvPr userDrawn="1"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16" imgW="1130159" imgH="9549206" progId="Photoshop.Image.6">
                  <p:embed/>
                </p:oleObj>
              </mc:Choice>
              <mc:Fallback>
                <p:oleObj name="Image" r:id="rId16" imgW="1130159" imgH="954920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4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42" r:id="rId1"/>
    <p:sldLayoutId id="2147489043" r:id="rId2"/>
    <p:sldLayoutId id="2147489044" r:id="rId3"/>
    <p:sldLayoutId id="2147489045" r:id="rId4"/>
    <p:sldLayoutId id="2147489046" r:id="rId5"/>
    <p:sldLayoutId id="2147489047" r:id="rId6"/>
    <p:sldLayoutId id="2147489048" r:id="rId7"/>
    <p:sldLayoutId id="2147489049" r:id="rId8"/>
    <p:sldLayoutId id="2147489050" r:id="rId9"/>
    <p:sldLayoutId id="2147489051" r:id="rId10"/>
    <p:sldLayoutId id="2147489052" r:id="rId11"/>
    <p:sldLayoutId id="2147489053" r:id="rId12"/>
    <p:sldLayoutId id="2147489054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06322" y="1752600"/>
            <a:ext cx="7010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Obstructive Sleep Apnea</a:t>
            </a:r>
          </a:p>
          <a:p>
            <a:pPr algn="ctr"/>
            <a:r>
              <a:rPr lang="en-US" sz="2400" dirty="0" smtClean="0">
                <a:latin typeface="+mn-lt"/>
              </a:rPr>
              <a:t>Overview of </a:t>
            </a:r>
            <a:r>
              <a:rPr lang="en-US" sz="2400" dirty="0" smtClean="0">
                <a:latin typeface="+mn-lt"/>
              </a:rPr>
              <a:t>Advance </a:t>
            </a:r>
            <a:r>
              <a:rPr lang="en-US" sz="2400" dirty="0" smtClean="0">
                <a:latin typeface="+mn-lt"/>
              </a:rPr>
              <a:t>Notice of Proposed Rulemaking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638800"/>
            <a:ext cx="3172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Mark Patterson</a:t>
            </a:r>
          </a:p>
          <a:p>
            <a:pPr algn="r"/>
            <a:r>
              <a:rPr lang="en-US" dirty="0" smtClean="0">
                <a:latin typeface="+mj-lt"/>
              </a:rPr>
              <a:t>Federal Railroad Administration</a:t>
            </a:r>
          </a:p>
          <a:p>
            <a:pPr algn="r"/>
            <a:r>
              <a:rPr lang="en-US" dirty="0" smtClean="0">
                <a:latin typeface="+mj-lt"/>
              </a:rPr>
              <a:t>Office of Safety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4544" y="350520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Medical Review Board</a:t>
            </a:r>
          </a:p>
          <a:p>
            <a:pPr algn="ctr"/>
            <a:r>
              <a:rPr lang="en-US" dirty="0" smtClean="0">
                <a:latin typeface="+mn-lt"/>
              </a:rPr>
              <a:t>August 22, 2016</a:t>
            </a:r>
            <a:endParaRPr lang="en-US" dirty="0">
              <a:latin typeface="+mn-lt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90" y="331694"/>
            <a:ext cx="120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9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500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Obstructive Sleep Apnea</a:t>
            </a:r>
          </a:p>
          <a:p>
            <a:pPr algn="ctr"/>
            <a:r>
              <a:rPr lang="en-US" sz="2000" dirty="0" smtClean="0"/>
              <a:t>Advance </a:t>
            </a:r>
            <a:r>
              <a:rPr lang="en-US" sz="2000" dirty="0" smtClean="0"/>
              <a:t>Notice of Proposed Rulemaking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77243" y="1295399"/>
            <a:ext cx="7525605" cy="4770537"/>
            <a:chOff x="1177243" y="1295399"/>
            <a:chExt cx="7525605" cy="4770537"/>
          </a:xfrm>
        </p:grpSpPr>
        <p:sp>
          <p:nvSpPr>
            <p:cNvPr id="11" name="TextBox 10"/>
            <p:cNvSpPr txBox="1"/>
            <p:nvPr/>
          </p:nvSpPr>
          <p:spPr>
            <a:xfrm>
              <a:off x="1177243" y="1295399"/>
              <a:ext cx="7525605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>
                  <a:latin typeface="+mn-lt"/>
                </a:rPr>
                <a:t>OST convened a DOT working group to develop a DOT OSA </a:t>
              </a:r>
              <a:r>
                <a:rPr lang="en-US" dirty="0" smtClean="0">
                  <a:latin typeface="+mn-lt"/>
                </a:rPr>
                <a:t>ANPRM </a:t>
              </a:r>
              <a:r>
                <a:rPr lang="en-US" dirty="0">
                  <a:latin typeface="+mn-lt"/>
                </a:rPr>
                <a:t>that would collect information to inform a DOT or multi-modal rulemaking process to address OSA in safety-sensitive positions. </a:t>
              </a:r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>
                  <a:latin typeface="+mn-lt"/>
                </a:rPr>
                <a:t>During the working group process, OST </a:t>
              </a:r>
              <a:r>
                <a:rPr lang="en-US" dirty="0" smtClean="0">
                  <a:latin typeface="+mn-lt"/>
                </a:rPr>
                <a:t>decided to make  the ANPRM a </a:t>
              </a:r>
              <a:r>
                <a:rPr lang="en-US" dirty="0">
                  <a:latin typeface="+mn-lt"/>
                </a:rPr>
                <a:t>joint FRA and FMCSA ANPRM, co-signed by the respective acting Administrators. </a:t>
              </a:r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>
                  <a:latin typeface="+mn-lt"/>
                </a:rPr>
                <a:t>The joint ANPRM </a:t>
              </a:r>
              <a:r>
                <a:rPr lang="en-US" dirty="0" smtClean="0">
                  <a:latin typeface="+mn-lt"/>
                </a:rPr>
                <a:t>included </a:t>
              </a:r>
              <a:r>
                <a:rPr lang="en-US" dirty="0">
                  <a:latin typeface="+mn-lt"/>
                </a:rPr>
                <a:t>background information on FAA’s guidelines on OSA and efforts </a:t>
              </a:r>
              <a:r>
                <a:rPr lang="en-US" dirty="0" smtClean="0">
                  <a:latin typeface="+mn-lt"/>
                </a:rPr>
                <a:t>already taken </a:t>
              </a:r>
              <a:r>
                <a:rPr lang="en-US" dirty="0">
                  <a:latin typeface="+mn-lt"/>
                </a:rPr>
                <a:t>by FRA and </a:t>
              </a:r>
              <a:r>
                <a:rPr lang="en-US" dirty="0" smtClean="0">
                  <a:latin typeface="+mn-lt"/>
                </a:rPr>
                <a:t>FMCSA</a:t>
              </a:r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+mn-lt"/>
                </a:rPr>
                <a:t>OSA ANPRM published in the Federal Register March 8, 2016</a:t>
              </a:r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+mn-lt"/>
                </a:rPr>
                <a:t>90 Day comment period extended 30 days to July 8, 2016</a:t>
              </a:r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+mn-lt"/>
                </a:rPr>
                <a:t>Three listening sessions:</a:t>
              </a:r>
            </a:p>
            <a:p>
              <a:pPr lvl="1">
                <a:spcAft>
                  <a:spcPts val="1200"/>
                </a:spcAft>
              </a:pPr>
              <a:r>
                <a:rPr lang="en-US" dirty="0" smtClean="0">
                  <a:latin typeface="+mn-lt"/>
                </a:rPr>
                <a:t>	Washington, DC 		Chicago, IL	Los Angeles, CA</a:t>
              </a:r>
            </a:p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endParaRPr lang="en-US" dirty="0">
                <a:latin typeface="+mn-lt"/>
              </a:endParaRPr>
            </a:p>
          </p:txBody>
        </p:sp>
        <p:pic>
          <p:nvPicPr>
            <p:cNvPr id="15362" name="Picture 2" descr="C:\Program Files (x86)\Microsoft Office\MEDIA\OFFICE14\Bullets\BD21306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355566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365093"/>
              <a:ext cx="16192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996" y="5355565"/>
              <a:ext cx="16192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0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500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Obstructive Sleep Apnea</a:t>
            </a:r>
          </a:p>
          <a:p>
            <a:pPr algn="ctr"/>
            <a:r>
              <a:rPr lang="en-US" sz="2000" dirty="0" smtClean="0"/>
              <a:t>Advance </a:t>
            </a:r>
            <a:r>
              <a:rPr lang="en-US" sz="2000" dirty="0" smtClean="0"/>
              <a:t>Notice of Proposed Rulemaking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1524000"/>
            <a:ext cx="6934199" cy="423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ea typeface="Calibri"/>
              </a:rPr>
              <a:t>In the </a:t>
            </a:r>
            <a:r>
              <a:rPr lang="en-US" dirty="0">
                <a:latin typeface="+mn-lt"/>
                <a:ea typeface="Calibri"/>
              </a:rPr>
              <a:t>ANPRM </a:t>
            </a:r>
            <a:r>
              <a:rPr lang="en-US" dirty="0" smtClean="0">
                <a:latin typeface="+mn-lt"/>
                <a:ea typeface="Calibri"/>
              </a:rPr>
              <a:t>FMCSA and FRA </a:t>
            </a:r>
            <a:r>
              <a:rPr lang="en-US" dirty="0" smtClean="0">
                <a:latin typeface="Times New Roman"/>
                <a:ea typeface="Calibri"/>
              </a:rPr>
              <a:t>request </a:t>
            </a:r>
            <a:r>
              <a:rPr lang="en-US" dirty="0">
                <a:latin typeface="Times New Roman"/>
                <a:ea typeface="Calibri"/>
              </a:rPr>
              <a:t>data and </a:t>
            </a:r>
            <a:r>
              <a:rPr lang="en-US" dirty="0" smtClean="0">
                <a:latin typeface="Times New Roman"/>
                <a:ea typeface="Calibri"/>
              </a:rPr>
              <a:t>information: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/>
              <a:ea typeface="Calibri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Calibri"/>
              </a:rPr>
              <a:t>concerning </a:t>
            </a:r>
            <a:r>
              <a:rPr lang="en-US" dirty="0">
                <a:latin typeface="Times New Roman"/>
                <a:ea typeface="Calibri"/>
              </a:rPr>
              <a:t>the prevalence of moderate-to-severe obstructive sleep apnea (OSA) among individuals occupying safety sensitive positions in highway and rail </a:t>
            </a:r>
            <a:r>
              <a:rPr lang="en-US" dirty="0" smtClean="0">
                <a:latin typeface="Times New Roman"/>
                <a:ea typeface="Calibri"/>
              </a:rPr>
              <a:t>transportation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ea typeface="Calibri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</a:rPr>
              <a:t>on its potential consequences for the safety of rail and highway </a:t>
            </a:r>
            <a:r>
              <a:rPr lang="en-US" dirty="0" smtClean="0">
                <a:latin typeface="Times New Roman"/>
                <a:ea typeface="Calibri"/>
              </a:rPr>
              <a:t>transportation</a:t>
            </a:r>
            <a:endParaRPr lang="en-US" dirty="0">
              <a:latin typeface="+mn-lt"/>
              <a:ea typeface="Calibri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  <a:ea typeface="Calibri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ea typeface="Calibri"/>
              </a:rPr>
              <a:t>on </a:t>
            </a:r>
            <a:r>
              <a:rPr lang="en-US" dirty="0">
                <a:latin typeface="Times New Roman"/>
                <a:ea typeface="Calibri"/>
              </a:rPr>
              <a:t>potential costs and benefits from regulatory actions that address the safety risks associated with motor carrier and rail transportation workers in safety sensitive positions who have OSA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57467"/>
            <a:ext cx="1085694" cy="96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500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Obstructive Sleep Apnea</a:t>
            </a:r>
          </a:p>
          <a:p>
            <a:pPr algn="ctr"/>
            <a:r>
              <a:rPr lang="en-US" sz="2000" dirty="0" smtClean="0"/>
              <a:t>Advance </a:t>
            </a:r>
            <a:r>
              <a:rPr lang="en-US" sz="2000" dirty="0" smtClean="0"/>
              <a:t>Notice of Proposed Rulemaking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1" y="1725247"/>
            <a:ext cx="7620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Requested comment on twenty questions divided into 5 categories:</a:t>
            </a:r>
          </a:p>
          <a:p>
            <a:endParaRPr lang="en-US" sz="2400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The Problem of OSA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Cost &amp; Benefits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Screening Procedures &amp; Diagnostics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Medical Personnel Qualifications &amp; Restrictions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Treatment Effectiveness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20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4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500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Obstructive Sleep Apnea</a:t>
            </a:r>
          </a:p>
          <a:p>
            <a:pPr algn="ctr"/>
            <a:r>
              <a:rPr lang="en-US" sz="2000" dirty="0" smtClean="0"/>
              <a:t>Advance </a:t>
            </a:r>
            <a:r>
              <a:rPr lang="en-US" sz="2000" dirty="0" smtClean="0"/>
              <a:t>Notice of Proposed Rulemaking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295400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Listening Sessions</a:t>
            </a:r>
          </a:p>
          <a:p>
            <a:endParaRPr lang="en-US" sz="2400" dirty="0" smtClean="0"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Moderate attendance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More motor carrier stakeholders than rail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Passionate comments from some with personal experience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Academic studies discussed and referenced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Rail Labor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Independent Operators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86" y="5486400"/>
            <a:ext cx="120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500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Obstructive Sleep Apnea</a:t>
            </a:r>
          </a:p>
          <a:p>
            <a:pPr algn="ctr"/>
            <a:r>
              <a:rPr lang="en-US" sz="2000" dirty="0" smtClean="0"/>
              <a:t>Advance </a:t>
            </a:r>
            <a:r>
              <a:rPr lang="en-US" sz="2000" dirty="0" smtClean="0"/>
              <a:t>Notice of Proposed Rulemaking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84" y="5486400"/>
            <a:ext cx="120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Discussion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respondence Procedures Overview (November 201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rrespondence Procedures Overview (November 201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E47D1A6A26649A19FBA67B839995E" ma:contentTypeVersion="2" ma:contentTypeDescription="Create a new document." ma:contentTypeScope="" ma:versionID="a9c7d25ac1ffca125fce9ccff33292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30b648a99f382dab78d4dad0ded7f7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4A6F9C-88AF-445F-AF8E-847030BA2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656D29-0A8B-44A8-ADFE-3F73E9B41FEB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91A8E04-52BD-4534-8C1B-54E23D276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26412</TotalTime>
  <Words>297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1_Office Theme</vt:lpstr>
      <vt:lpstr>Custom Design</vt:lpstr>
      <vt:lpstr>2_Office Theme</vt:lpstr>
      <vt:lpstr>Correspondence Procedures Overview (November 2014)</vt:lpstr>
      <vt:lpstr>1_Correspondence Procedures Overview (November 2014)</vt:lpstr>
      <vt:lpstr>Capsules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20160426_RRS_Amtrak_Board_Meeting_AS_DELIVERED_RCL</dc:title>
  <dc:creator>Kanika Vann</dc:creator>
  <cp:lastModifiedBy>Mark Patterson</cp:lastModifiedBy>
  <cp:revision>1483</cp:revision>
  <cp:lastPrinted>2016-04-24T22:04:59Z</cp:lastPrinted>
  <dcterms:created xsi:type="dcterms:W3CDTF">2011-05-09T13:18:31Z</dcterms:created>
  <dcterms:modified xsi:type="dcterms:W3CDTF">2016-08-18T16:03:08Z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0x010100E93E47D1A6A26649A19FBA67B839995E</vt:lpwstr>
  </property>
</Properties>
</file>