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5" r:id="rId1"/>
  </p:sldMasterIdLst>
  <p:notesMasterIdLst>
    <p:notesMasterId r:id="rId21"/>
  </p:notesMasterIdLst>
  <p:handoutMasterIdLst>
    <p:handoutMasterId r:id="rId22"/>
  </p:handoutMasterIdLst>
  <p:sldIdLst>
    <p:sldId id="278" r:id="rId2"/>
    <p:sldId id="364" r:id="rId3"/>
    <p:sldId id="320" r:id="rId4"/>
    <p:sldId id="322" r:id="rId5"/>
    <p:sldId id="279" r:id="rId6"/>
    <p:sldId id="327" r:id="rId7"/>
    <p:sldId id="334" r:id="rId8"/>
    <p:sldId id="342" r:id="rId9"/>
    <p:sldId id="345" r:id="rId10"/>
    <p:sldId id="346" r:id="rId11"/>
    <p:sldId id="347" r:id="rId12"/>
    <p:sldId id="361" r:id="rId13"/>
    <p:sldId id="365" r:id="rId14"/>
    <p:sldId id="368" r:id="rId15"/>
    <p:sldId id="367" r:id="rId16"/>
    <p:sldId id="358" r:id="rId17"/>
    <p:sldId id="363" r:id="rId18"/>
    <p:sldId id="349" r:id="rId19"/>
    <p:sldId id="351" r:id="rId20"/>
  </p:sldIdLst>
  <p:sldSz cx="9783763" cy="749776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15CB7"/>
    <a:srgbClr val="0E12BA"/>
    <a:srgbClr val="1116DF"/>
    <a:srgbClr val="063DE8"/>
    <a:srgbClr val="919191"/>
    <a:srgbClr val="F95AB7"/>
    <a:srgbClr val="7FFF00"/>
    <a:srgbClr val="0027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72039" autoAdjust="0"/>
  </p:normalViewPr>
  <p:slideViewPr>
    <p:cSldViewPr snapToGrid="0">
      <p:cViewPr>
        <p:scale>
          <a:sx n="66" d="100"/>
          <a:sy n="66" d="100"/>
        </p:scale>
        <p:origin x="-1068" y="-72"/>
      </p:cViewPr>
      <p:guideLst>
        <p:guide orient="horz" pos="2362"/>
        <p:guide pos="308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0782"/>
    </p:cViewPr>
  </p:sorterViewPr>
  <p:notesViewPr>
    <p:cSldViewPr snapToGrid="0">
      <p:cViewPr>
        <p:scale>
          <a:sx n="100" d="100"/>
          <a:sy n="100" d="100"/>
        </p:scale>
        <p:origin x="-162" y="45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236874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7" tIns="44450" rIns="90487" bIns="4445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2531" name="Rectangle 3"/>
          <p:cNvSpPr>
            <a:spLocks noGrp="1" noRot="1" noChangeAspect="1" noChangeArrowheads="1" noTextEdit="1"/>
          </p:cNvSpPr>
          <p:nvPr>
            <p:ph type="sldImg" idx="2"/>
          </p:nvPr>
        </p:nvSpPr>
        <p:spPr bwMode="auto">
          <a:xfrm>
            <a:off x="984250" y="527050"/>
            <a:ext cx="4889500" cy="37465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Tree>
    <p:extLst>
      <p:ext uri="{BB962C8B-B14F-4D97-AF65-F5344CB8AC3E}">
        <p14:creationId xmlns:p14="http://schemas.microsoft.com/office/powerpoint/2010/main" val="20175729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xfrm>
            <a:off x="1193800" y="685800"/>
            <a:ext cx="4473575" cy="3429000"/>
          </a:xfrm>
          <a:ln/>
        </p:spPr>
      </p:sp>
      <p:sp>
        <p:nvSpPr>
          <p:cNvPr id="30723" name="Notes Placeholder 2"/>
          <p:cNvSpPr>
            <a:spLocks noGrp="1"/>
          </p:cNvSpPr>
          <p:nvPr>
            <p:ph type="body" idx="1"/>
          </p:nvPr>
        </p:nvSpPr>
        <p:spPr>
          <a:xfrm>
            <a:off x="685800" y="4343400"/>
            <a:ext cx="5486400" cy="4114800"/>
          </a:xfrm>
          <a:noFill/>
        </p:spPr>
        <p:txBody>
          <a:bodyPr lIns="91431" tIns="45716" rIns="91431" bIns="45716"/>
          <a:lstStyle/>
          <a:p>
            <a:pPr eaLnBrk="1" hangingPunct="1"/>
            <a:endParaRPr lang="en-US" smtClean="0"/>
          </a:p>
        </p:txBody>
      </p:sp>
      <p:sp>
        <p:nvSpPr>
          <p:cNvPr id="3072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b"/>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fld id="{8CD51350-7D82-4723-9B98-505EE16F29CC}" type="slidenum">
              <a:rPr lang="en-US" sz="1200">
                <a:latin typeface="Arial" charset="0"/>
              </a:rPr>
              <a:pPr algn="r" eaLnBrk="1" hangingPunct="1"/>
              <a:t>18</a:t>
            </a:fld>
            <a:endParaRPr lang="en-US" sz="120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p:spPr>
        <p:txBody>
          <a:bodyPr/>
          <a:lstStyle/>
          <a:p>
            <a:pPr eaLnBrk="1" hangingPunct="1">
              <a:spcAft>
                <a:spcPct val="20000"/>
              </a:spcAft>
            </a:pPr>
            <a:r>
              <a:rPr lang="en-US" sz="1100" smtClean="0"/>
              <a:t>(Treat et al., 1979; Hendricks, Fell, and Freedman, 1999)</a:t>
            </a:r>
          </a:p>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xfrm>
            <a:off x="962025" y="4362450"/>
            <a:ext cx="5029200" cy="4114800"/>
          </a:xfrm>
          <a:noFill/>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p:spPr>
        <p:txBody>
          <a:bodyPr/>
          <a:lstStyle/>
          <a:p>
            <a:pPr eaLnBrk="1" hangingPunct="1"/>
            <a:r>
              <a:rPr lang="en-US" smtClean="0"/>
              <a:t>Experimental Design.</a:t>
            </a:r>
          </a:p>
          <a:p>
            <a:pPr eaLnBrk="1" hangingPunct="1"/>
            <a:r>
              <a:rPr lang="en-US" smtClean="0"/>
              <a:t>We are planning to conduct this pilot-test using both a local short haul and a long haul carrier.  50 vehicle each with data collection for a total of 16 weeks – 4 week base line and a 12 week intervention.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xfrm>
            <a:off x="1193800" y="685800"/>
            <a:ext cx="4473575" cy="3429000"/>
          </a:xfrm>
          <a:ln/>
        </p:spPr>
      </p:sp>
      <p:sp>
        <p:nvSpPr>
          <p:cNvPr id="29699" name="Notes Placeholder 2"/>
          <p:cNvSpPr>
            <a:spLocks noGrp="1"/>
          </p:cNvSpPr>
          <p:nvPr>
            <p:ph type="body" idx="1"/>
          </p:nvPr>
        </p:nvSpPr>
        <p:spPr>
          <a:xfrm>
            <a:off x="685800" y="4343400"/>
            <a:ext cx="5486400" cy="4114800"/>
          </a:xfrm>
          <a:noFill/>
        </p:spPr>
        <p:txBody>
          <a:bodyPr lIns="91431" tIns="45716" rIns="91431" bIns="45716"/>
          <a:lstStyle/>
          <a:p>
            <a:pPr eaLnBrk="1" hangingPunct="1"/>
            <a:endParaRPr lang="en-US" smtClean="0"/>
          </a:p>
        </p:txBody>
      </p:sp>
      <p:sp>
        <p:nvSpPr>
          <p:cNvPr id="2970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b"/>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fld id="{89502766-40A2-44FD-9EC2-A96C65EC3146}" type="slidenum">
              <a:rPr lang="en-US" sz="1200">
                <a:latin typeface="Arial" charset="0"/>
              </a:rPr>
              <a:pPr algn="r" eaLnBrk="1" hangingPunct="1"/>
              <a:t>9</a:t>
            </a:fld>
            <a:endParaRPr lang="en-US" sz="120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274007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027" y="8684926"/>
            <a:ext cx="2972421" cy="457513"/>
          </a:xfrm>
          <a:prstGeom prst="rect">
            <a:avLst/>
          </a:prstGeom>
        </p:spPr>
        <p:txBody>
          <a:bodyPr lIns="89730" tIns="44865" rIns="89730" bIns="44865"/>
          <a:lstStyle/>
          <a:p>
            <a:fld id="{42653A9D-BBDF-4F36-AE43-FD029947BB3E}" type="slidenum">
              <a:rPr lang="en-US" smtClean="0"/>
              <a:pPr/>
              <a:t>14</a:t>
            </a:fld>
            <a:endParaRPr lang="en-US"/>
          </a:p>
        </p:txBody>
      </p:sp>
    </p:spTree>
    <p:extLst>
      <p:ext uri="{BB962C8B-B14F-4D97-AF65-F5344CB8AC3E}">
        <p14:creationId xmlns:p14="http://schemas.microsoft.com/office/powerpoint/2010/main" val="5086659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4" name="Picture 6" descr="HiRes.jpg"/>
          <p:cNvPicPr>
            <a:picLocks noChangeAspect="1"/>
          </p:cNvPicPr>
          <p:nvPr/>
        </p:nvPicPr>
        <p:blipFill>
          <a:blip r:embed="rId2">
            <a:extLst>
              <a:ext uri="{28A0092B-C50C-407E-A947-70E740481C1C}">
                <a14:useLocalDpi xmlns:a14="http://schemas.microsoft.com/office/drawing/2010/main" val="0"/>
              </a:ext>
            </a:extLst>
          </a:blip>
          <a:srcRect l="1608" t="28526" r="9544" b="68889"/>
          <a:stretch>
            <a:fillRect/>
          </a:stretch>
        </p:blipFill>
        <p:spPr bwMode="auto">
          <a:xfrm>
            <a:off x="0" y="7164388"/>
            <a:ext cx="9783763"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679428" y="3177872"/>
            <a:ext cx="8316199" cy="1640135"/>
          </a:xfrm>
        </p:spPr>
        <p:txBody>
          <a:bodyPr anchor="b"/>
          <a:lstStyle>
            <a:lvl1pPr marL="0" indent="0">
              <a:buNone/>
              <a:defRPr sz="2200" baseline="0"/>
            </a:lvl1pPr>
            <a:lvl2pPr marL="493730" indent="0">
              <a:buNone/>
              <a:defRPr sz="1900"/>
            </a:lvl2pPr>
            <a:lvl3pPr marL="987461" indent="0">
              <a:buNone/>
              <a:defRPr sz="1700"/>
            </a:lvl3pPr>
            <a:lvl4pPr marL="1481191" indent="0">
              <a:buNone/>
              <a:defRPr sz="1500"/>
            </a:lvl4pPr>
            <a:lvl5pPr marL="1974921" indent="0">
              <a:buNone/>
              <a:defRPr sz="1500"/>
            </a:lvl5pPr>
            <a:lvl6pPr marL="2468651" indent="0">
              <a:buNone/>
              <a:defRPr sz="1500"/>
            </a:lvl6pPr>
            <a:lvl7pPr marL="2962382" indent="0">
              <a:buNone/>
              <a:defRPr sz="1500"/>
            </a:lvl7pPr>
            <a:lvl8pPr marL="3456112" indent="0">
              <a:buNone/>
              <a:defRPr sz="1500"/>
            </a:lvl8pPr>
            <a:lvl9pPr marL="3949842" indent="0">
              <a:buNone/>
              <a:defRPr sz="1500"/>
            </a:lvl9pPr>
          </a:lstStyle>
          <a:p>
            <a:pPr lvl="0"/>
            <a:r>
              <a:rPr lang="en-US" smtClean="0"/>
              <a:t>Click to edit Master text styles</a:t>
            </a:r>
          </a:p>
        </p:txBody>
      </p:sp>
      <p:sp>
        <p:nvSpPr>
          <p:cNvPr id="2" name="Title 1"/>
          <p:cNvSpPr>
            <a:spLocks noGrp="1"/>
          </p:cNvSpPr>
          <p:nvPr>
            <p:ph type="title"/>
          </p:nvPr>
        </p:nvSpPr>
        <p:spPr>
          <a:xfrm>
            <a:off x="772850" y="4818008"/>
            <a:ext cx="8316199" cy="1489139"/>
          </a:xfrm>
          <a:solidFill>
            <a:srgbClr val="0070C0"/>
          </a:solidFill>
        </p:spPr>
        <p:txBody>
          <a:bodyPr anchor="t"/>
          <a:lstStyle>
            <a:lvl1pPr algn="l">
              <a:defRPr sz="4300" b="1" cap="all">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9245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21"/>
          <p:cNvSpPr>
            <a:spLocks noChangeArrowheads="1"/>
          </p:cNvSpPr>
          <p:nvPr/>
        </p:nvSpPr>
        <p:spPr bwMode="auto">
          <a:xfrm>
            <a:off x="-14288" y="833438"/>
            <a:ext cx="9798051" cy="30162"/>
          </a:xfrm>
          <a:prstGeom prst="rect">
            <a:avLst/>
          </a:prstGeom>
          <a:solidFill>
            <a:srgbClr val="8E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8746" tIns="49373" rIns="98746" bIns="49373" anchor="ctr"/>
          <a:lstStyle/>
          <a:p>
            <a:endParaRPr lang="en-US"/>
          </a:p>
        </p:txBody>
      </p:sp>
      <p:pic>
        <p:nvPicPr>
          <p:cNvPr id="5" name="Picture 7" descr="HiRes.jpg"/>
          <p:cNvPicPr>
            <a:picLocks noChangeAspect="1"/>
          </p:cNvPicPr>
          <p:nvPr/>
        </p:nvPicPr>
        <p:blipFill>
          <a:blip r:embed="rId2">
            <a:extLst>
              <a:ext uri="{28A0092B-C50C-407E-A947-70E740481C1C}">
                <a14:useLocalDpi xmlns:a14="http://schemas.microsoft.com/office/drawing/2010/main" val="0"/>
              </a:ext>
            </a:extLst>
          </a:blip>
          <a:srcRect l="1608" t="28526" r="9544" b="68889"/>
          <a:stretch>
            <a:fillRect/>
          </a:stretch>
        </p:blipFill>
        <p:spPr bwMode="auto">
          <a:xfrm>
            <a:off x="0" y="7164388"/>
            <a:ext cx="9783763"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lvl4pPr>
              <a:buFont typeface="Wingdings" pitchFamily="2" charset="2"/>
              <a:buChar char="§"/>
              <a:defRPr/>
            </a:lvl4pPr>
            <a:lvl5pPr>
              <a:buFont typeface="Wingdings" pitchFamily="2" charset="2"/>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solidFill>
                  <a:srgbClr val="0070C0"/>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3333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bg bwMode="blackWhite">
      <p:bgPr>
        <a:solidFill>
          <a:schemeClr val="bg1"/>
        </a:solidFill>
        <a:effectLst/>
      </p:bgPr>
    </p:bg>
    <p:spTree>
      <p:nvGrpSpPr>
        <p:cNvPr id="1" name=""/>
        <p:cNvGrpSpPr/>
        <p:nvPr/>
      </p:nvGrpSpPr>
      <p:grpSpPr>
        <a:xfrm>
          <a:off x="0" y="0"/>
          <a:ext cx="0" cy="0"/>
          <a:chOff x="0" y="0"/>
          <a:chExt cx="0" cy="0"/>
        </a:xfrm>
      </p:grpSpPr>
      <p:pic>
        <p:nvPicPr>
          <p:cNvPr id="2" name="Picture 6" descr="HiRes.jpg"/>
          <p:cNvPicPr>
            <a:picLocks noChangeAspect="1"/>
          </p:cNvPicPr>
          <p:nvPr/>
        </p:nvPicPr>
        <p:blipFill>
          <a:blip r:embed="rId2">
            <a:extLst>
              <a:ext uri="{28A0092B-C50C-407E-A947-70E740481C1C}">
                <a14:useLocalDpi xmlns:a14="http://schemas.microsoft.com/office/drawing/2010/main" val="0"/>
              </a:ext>
            </a:extLst>
          </a:blip>
          <a:srcRect l="1608" t="15607" r="9544" b="68889"/>
          <a:stretch>
            <a:fillRect/>
          </a:stretch>
        </p:blipFill>
        <p:spPr bwMode="auto">
          <a:xfrm>
            <a:off x="0" y="5499100"/>
            <a:ext cx="9783763" cy="199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3"/>
          <p:cNvSpPr>
            <a:spLocks noChangeArrowheads="1"/>
          </p:cNvSpPr>
          <p:nvPr/>
        </p:nvSpPr>
        <p:spPr bwMode="auto">
          <a:xfrm>
            <a:off x="762000" y="5837238"/>
            <a:ext cx="2116138"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8746" tIns="49373" rIns="98746" bIns="49373" anchor="ctr"/>
          <a:lstStyle/>
          <a:p>
            <a:endParaRPr lang="en-US"/>
          </a:p>
        </p:txBody>
      </p:sp>
      <p:sp>
        <p:nvSpPr>
          <p:cNvPr id="4" name="Rectangle 4"/>
          <p:cNvSpPr>
            <a:spLocks noChangeArrowheads="1"/>
          </p:cNvSpPr>
          <p:nvPr/>
        </p:nvSpPr>
        <p:spPr bwMode="auto">
          <a:xfrm>
            <a:off x="5999163" y="5938838"/>
            <a:ext cx="1541462"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8746" tIns="49373" rIns="98746" bIns="49373" anchor="ctr"/>
          <a:lstStyle/>
          <a:p>
            <a:endParaRPr lang="en-US"/>
          </a:p>
        </p:txBody>
      </p:sp>
      <p:sp>
        <p:nvSpPr>
          <p:cNvPr id="5" name="Rectangle 21"/>
          <p:cNvSpPr>
            <a:spLocks noChangeArrowheads="1"/>
          </p:cNvSpPr>
          <p:nvPr/>
        </p:nvSpPr>
        <p:spPr bwMode="auto">
          <a:xfrm>
            <a:off x="-14288" y="1079500"/>
            <a:ext cx="9798051" cy="30163"/>
          </a:xfrm>
          <a:prstGeom prst="rect">
            <a:avLst/>
          </a:prstGeom>
          <a:solidFill>
            <a:srgbClr val="8E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8746" tIns="49373" rIns="98746" bIns="49373" anchor="ctr"/>
          <a:lstStyle/>
          <a:p>
            <a:endParaRPr lang="en-US"/>
          </a:p>
        </p:txBody>
      </p:sp>
      <p:sp>
        <p:nvSpPr>
          <p:cNvPr id="6" name="Rectangle 15"/>
          <p:cNvSpPr>
            <a:spLocks noChangeArrowheads="1"/>
          </p:cNvSpPr>
          <p:nvPr/>
        </p:nvSpPr>
        <p:spPr bwMode="white">
          <a:xfrm>
            <a:off x="4402138" y="6300788"/>
            <a:ext cx="538162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8746" tIns="49373" rIns="98746" bIns="49373" anchor="ctr">
            <a:spAutoFit/>
          </a:bodyPr>
          <a:lstStyle/>
          <a:p>
            <a:pPr algn="ctr"/>
            <a:r>
              <a:rPr lang="en-US" sz="2200" b="1">
                <a:solidFill>
                  <a:schemeClr val="bg1"/>
                </a:solidFill>
                <a:latin typeface="Arial Narrow" pitchFamily="34" charset="0"/>
              </a:rPr>
              <a:t>Office of Research and Information Technology</a:t>
            </a:r>
          </a:p>
        </p:txBody>
      </p:sp>
      <p:pic>
        <p:nvPicPr>
          <p:cNvPr id="7" name="Picture 11" descr="j0227669.JPG"/>
          <p:cNvPicPr>
            <a:picLocks noChangeAspect="1"/>
          </p:cNvPicPr>
          <p:nvPr/>
        </p:nvPicPr>
        <p:blipFill>
          <a:blip r:embed="rId3">
            <a:extLst>
              <a:ext uri="{28A0092B-C50C-407E-A947-70E740481C1C}">
                <a14:useLocalDpi xmlns:a14="http://schemas.microsoft.com/office/drawing/2010/main" val="0"/>
              </a:ext>
            </a:extLst>
          </a:blip>
          <a:srcRect r="55888"/>
          <a:stretch>
            <a:fillRect/>
          </a:stretch>
        </p:blipFill>
        <p:spPr bwMode="auto">
          <a:xfrm>
            <a:off x="1712913" y="5664200"/>
            <a:ext cx="1108075"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j0163448.JPG"/>
          <p:cNvPicPr>
            <a:picLocks noChangeAspect="1"/>
          </p:cNvPicPr>
          <p:nvPr/>
        </p:nvPicPr>
        <p:blipFill>
          <a:blip r:embed="rId4">
            <a:extLst>
              <a:ext uri="{28A0092B-C50C-407E-A947-70E740481C1C}">
                <a14:useLocalDpi xmlns:a14="http://schemas.microsoft.com/office/drawing/2010/main" val="0"/>
              </a:ext>
            </a:extLst>
          </a:blip>
          <a:srcRect l="25000" r="25000"/>
          <a:stretch>
            <a:fillRect/>
          </a:stretch>
        </p:blipFill>
        <p:spPr bwMode="auto">
          <a:xfrm>
            <a:off x="244475" y="5664200"/>
            <a:ext cx="1266825"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descr="bus.JPG"/>
          <p:cNvPicPr>
            <a:picLocks noChangeAspect="1"/>
          </p:cNvPicPr>
          <p:nvPr/>
        </p:nvPicPr>
        <p:blipFill>
          <a:blip r:embed="rId5">
            <a:extLst>
              <a:ext uri="{28A0092B-C50C-407E-A947-70E740481C1C}">
                <a14:useLocalDpi xmlns:a14="http://schemas.microsoft.com/office/drawing/2010/main" val="0"/>
              </a:ext>
            </a:extLst>
          </a:blip>
          <a:srcRect l="19376" t="21681" r="36928" b="443"/>
          <a:stretch>
            <a:fillRect/>
          </a:stretch>
        </p:blipFill>
        <p:spPr bwMode="auto">
          <a:xfrm>
            <a:off x="3000375" y="5664200"/>
            <a:ext cx="1401763"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AutoShape 3"/>
          <p:cNvSpPr>
            <a:spLocks noChangeAspect="1" noChangeArrowheads="1" noTextEdit="1"/>
          </p:cNvSpPr>
          <p:nvPr userDrawn="1"/>
        </p:nvSpPr>
        <p:spPr bwMode="auto">
          <a:xfrm>
            <a:off x="4384675" y="1462088"/>
            <a:ext cx="4157663"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11" name="Picture 5"/>
          <p:cNvPicPr>
            <a:picLocks noChangeAspect="1" noChangeArrowheads="1"/>
          </p:cNvPicPr>
          <p:nvPr userDrawn="1"/>
        </p:nvPicPr>
        <p:blipFill>
          <a:blip r:embed="rId6">
            <a:extLst>
              <a:ext uri="{28A0092B-C50C-407E-A947-70E740481C1C}">
                <a14:useLocalDpi xmlns:a14="http://schemas.microsoft.com/office/drawing/2010/main" val="0"/>
              </a:ext>
            </a:extLst>
          </a:blip>
          <a:srcRect t="-3802" b="8199"/>
          <a:stretch>
            <a:fillRect/>
          </a:stretch>
        </p:blipFill>
        <p:spPr bwMode="auto">
          <a:xfrm>
            <a:off x="-14288" y="0"/>
            <a:ext cx="3497263"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8665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3425" y="2328863"/>
            <a:ext cx="8316913" cy="16081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466850" y="4248150"/>
            <a:ext cx="6850063" cy="191611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6B154F-DA3D-4F4B-9E91-4F48C725DC9A}" type="slidenum">
              <a:rPr lang="en-US"/>
              <a:pPr>
                <a:defRPr/>
              </a:pPr>
              <a:t>‹#›</a:t>
            </a:fld>
            <a:endParaRPr lang="en-US"/>
          </a:p>
        </p:txBody>
      </p:sp>
    </p:spTree>
    <p:extLst>
      <p:ext uri="{BB962C8B-B14F-4D97-AF65-F5344CB8AC3E}">
        <p14:creationId xmlns:p14="http://schemas.microsoft.com/office/powerpoint/2010/main" val="1472473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8F9AB5A-1607-497F-A9C0-0C86E8A43E2C}" type="slidenum">
              <a:rPr lang="en-US"/>
              <a:pPr>
                <a:defRPr/>
              </a:pPr>
              <a:t>‹#›</a:t>
            </a:fld>
            <a:endParaRPr lang="en-US"/>
          </a:p>
        </p:txBody>
      </p:sp>
    </p:spTree>
    <p:extLst>
      <p:ext uri="{BB962C8B-B14F-4D97-AF65-F5344CB8AC3E}">
        <p14:creationId xmlns:p14="http://schemas.microsoft.com/office/powerpoint/2010/main" val="1952303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5098EC7-A5F1-4440-A76A-BC9313A78E6C}" type="slidenum">
              <a:rPr lang="en-US"/>
              <a:pPr>
                <a:defRPr/>
              </a:pPr>
              <a:t>‹#›</a:t>
            </a:fld>
            <a:endParaRPr lang="en-US"/>
          </a:p>
        </p:txBody>
      </p:sp>
    </p:spTree>
    <p:extLst>
      <p:ext uri="{BB962C8B-B14F-4D97-AF65-F5344CB8AC3E}">
        <p14:creationId xmlns:p14="http://schemas.microsoft.com/office/powerpoint/2010/main" val="3665897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C803E95-E8C9-4AA1-A1D7-C2A6BEE89067}" type="slidenum">
              <a:rPr lang="en-US"/>
              <a:pPr>
                <a:defRPr/>
              </a:pPr>
              <a:t>‹#›</a:t>
            </a:fld>
            <a:endParaRPr lang="en-US"/>
          </a:p>
        </p:txBody>
      </p:sp>
    </p:spTree>
    <p:extLst>
      <p:ext uri="{BB962C8B-B14F-4D97-AF65-F5344CB8AC3E}">
        <p14:creationId xmlns:p14="http://schemas.microsoft.com/office/powerpoint/2010/main" val="465328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8950" y="298450"/>
            <a:ext cx="3219450" cy="12700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25875" y="298450"/>
            <a:ext cx="5468938" cy="63992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88950" y="1568450"/>
            <a:ext cx="3219450" cy="51292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03DC920-6793-4A4E-AB55-7D8A4134C023}" type="slidenum">
              <a:rPr lang="en-US"/>
              <a:pPr>
                <a:defRPr/>
              </a:pPr>
              <a:t>‹#›</a:t>
            </a:fld>
            <a:endParaRPr lang="en-US"/>
          </a:p>
        </p:txBody>
      </p:sp>
    </p:spTree>
    <p:extLst>
      <p:ext uri="{BB962C8B-B14F-4D97-AF65-F5344CB8AC3E}">
        <p14:creationId xmlns:p14="http://schemas.microsoft.com/office/powerpoint/2010/main" val="164363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89188" y="1499553"/>
            <a:ext cx="8805387" cy="5248434"/>
          </a:xfrm>
        </p:spPr>
        <p:txBody>
          <a:bodyPr/>
          <a:lstStyle>
            <a:lvl1pPr>
              <a:buClr>
                <a:srgbClr val="358F35"/>
              </a:buClr>
              <a:defRPr sz="3000">
                <a:latin typeface="Arial" pitchFamily="34" charset="0"/>
                <a:cs typeface="Arial" pitchFamily="34" charset="0"/>
              </a:defRPr>
            </a:lvl1pPr>
            <a:lvl2pPr>
              <a:buClr>
                <a:srgbClr val="358F35"/>
              </a:buClr>
              <a:defRPr sz="2600">
                <a:latin typeface="Arial" pitchFamily="34" charset="0"/>
                <a:cs typeface="Arial" pitchFamily="34" charset="0"/>
              </a:defRPr>
            </a:lvl2pPr>
            <a:lvl3pPr>
              <a:buClr>
                <a:srgbClr val="358F35"/>
              </a:buClr>
              <a:defRPr sz="2200">
                <a:latin typeface="Arial" pitchFamily="34" charset="0"/>
                <a:cs typeface="Arial" pitchFamily="34" charset="0"/>
              </a:defRPr>
            </a:lvl3pPr>
            <a:lvl4pPr>
              <a:buClr>
                <a:srgbClr val="358F35"/>
              </a:buClr>
              <a:defRPr sz="1900">
                <a:latin typeface="Arial" pitchFamily="34" charset="0"/>
                <a:cs typeface="Arial" pitchFamily="34" charset="0"/>
              </a:defRPr>
            </a:lvl4pPr>
            <a:lvl5pPr>
              <a:buClr>
                <a:srgbClr val="358F35"/>
              </a:buClr>
              <a:defRPr sz="19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3"/>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419643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88950" y="300038"/>
            <a:ext cx="8805863" cy="1249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8734" tIns="49367" rIns="98734" bIns="49367"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88950" y="1749425"/>
            <a:ext cx="8805863" cy="4948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8734" tIns="49367" rIns="98734" bIns="4936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4324" name="Rectangle 4"/>
          <p:cNvSpPr>
            <a:spLocks noGrp="1" noChangeArrowheads="1"/>
          </p:cNvSpPr>
          <p:nvPr>
            <p:ph type="dt" sz="half" idx="2"/>
          </p:nvPr>
        </p:nvSpPr>
        <p:spPr bwMode="auto">
          <a:xfrm>
            <a:off x="488950" y="6827838"/>
            <a:ext cx="2282825"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8734" tIns="49367" rIns="98734" bIns="49367" numCol="1" anchor="t" anchorCtr="0" compatLnSpc="1">
            <a:prstTxWarp prst="textNoShape">
              <a:avLst/>
            </a:prstTxWarp>
          </a:bodyPr>
          <a:lstStyle>
            <a:lvl1pPr defTabSz="987425" eaLnBrk="1" hangingPunct="1">
              <a:defRPr sz="1500">
                <a:latin typeface="+mn-lt"/>
              </a:defRPr>
            </a:lvl1pPr>
          </a:lstStyle>
          <a:p>
            <a:pPr>
              <a:defRPr/>
            </a:pPr>
            <a:endParaRPr lang="en-US"/>
          </a:p>
        </p:txBody>
      </p:sp>
      <p:sp>
        <p:nvSpPr>
          <p:cNvPr id="184325" name="Rectangle 5"/>
          <p:cNvSpPr>
            <a:spLocks noGrp="1" noChangeArrowheads="1"/>
          </p:cNvSpPr>
          <p:nvPr>
            <p:ph type="ftr" sz="quarter" idx="3"/>
          </p:nvPr>
        </p:nvSpPr>
        <p:spPr bwMode="auto">
          <a:xfrm>
            <a:off x="3343275" y="6827838"/>
            <a:ext cx="3097213"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8734" tIns="49367" rIns="98734" bIns="49367" numCol="1" anchor="t" anchorCtr="0" compatLnSpc="1">
            <a:prstTxWarp prst="textNoShape">
              <a:avLst/>
            </a:prstTxWarp>
          </a:bodyPr>
          <a:lstStyle>
            <a:lvl1pPr algn="ctr" defTabSz="987425" eaLnBrk="1" hangingPunct="1">
              <a:defRPr sz="1500">
                <a:latin typeface="+mn-lt"/>
              </a:defRPr>
            </a:lvl1pPr>
          </a:lstStyle>
          <a:p>
            <a:pPr>
              <a:defRPr/>
            </a:pPr>
            <a:endParaRPr lang="en-US"/>
          </a:p>
        </p:txBody>
      </p:sp>
      <p:sp>
        <p:nvSpPr>
          <p:cNvPr id="184326" name="Rectangle 6"/>
          <p:cNvSpPr>
            <a:spLocks noGrp="1" noChangeArrowheads="1"/>
          </p:cNvSpPr>
          <p:nvPr>
            <p:ph type="sldNum" sz="quarter" idx="4"/>
          </p:nvPr>
        </p:nvSpPr>
        <p:spPr bwMode="auto">
          <a:xfrm>
            <a:off x="7011988" y="6827838"/>
            <a:ext cx="2282825"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8734" tIns="49367" rIns="98734" bIns="49367" numCol="1" anchor="t" anchorCtr="0" compatLnSpc="1">
            <a:prstTxWarp prst="textNoShape">
              <a:avLst/>
            </a:prstTxWarp>
          </a:bodyPr>
          <a:lstStyle>
            <a:lvl1pPr algn="r" defTabSz="987425" eaLnBrk="1" hangingPunct="1">
              <a:defRPr sz="1500">
                <a:latin typeface="+mn-lt"/>
              </a:defRPr>
            </a:lvl1pPr>
          </a:lstStyle>
          <a:p>
            <a:pPr>
              <a:defRPr/>
            </a:pPr>
            <a:fld id="{D814DB3A-39D3-4EE1-945A-50D0FF4267D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697" r:id="rId4"/>
    <p:sldLayoutId id="2147483698" r:id="rId5"/>
    <p:sldLayoutId id="2147483699" r:id="rId6"/>
    <p:sldLayoutId id="2147483700" r:id="rId7"/>
    <p:sldLayoutId id="2147483701" r:id="rId8"/>
    <p:sldLayoutId id="2147483705" r:id="rId9"/>
  </p:sldLayoutIdLst>
  <p:hf hdr="0" ftr="0" dt="0"/>
  <p:txStyles>
    <p:titleStyle>
      <a:lvl1pPr algn="ctr" defTabSz="987425" rtl="0" eaLnBrk="0" fontAlgn="base" hangingPunct="0">
        <a:spcBef>
          <a:spcPct val="0"/>
        </a:spcBef>
        <a:spcAft>
          <a:spcPct val="0"/>
        </a:spcAft>
        <a:defRPr sz="4800">
          <a:solidFill>
            <a:schemeClr val="tx2"/>
          </a:solidFill>
          <a:latin typeface="+mj-lt"/>
          <a:ea typeface="+mj-ea"/>
          <a:cs typeface="+mj-cs"/>
        </a:defRPr>
      </a:lvl1pPr>
      <a:lvl2pPr algn="ctr" defTabSz="987425" rtl="0" eaLnBrk="0" fontAlgn="base" hangingPunct="0">
        <a:spcBef>
          <a:spcPct val="0"/>
        </a:spcBef>
        <a:spcAft>
          <a:spcPct val="0"/>
        </a:spcAft>
        <a:defRPr sz="4800">
          <a:solidFill>
            <a:schemeClr val="tx2"/>
          </a:solidFill>
          <a:latin typeface="Arial" charset="0"/>
        </a:defRPr>
      </a:lvl2pPr>
      <a:lvl3pPr algn="ctr" defTabSz="987425" rtl="0" eaLnBrk="0" fontAlgn="base" hangingPunct="0">
        <a:spcBef>
          <a:spcPct val="0"/>
        </a:spcBef>
        <a:spcAft>
          <a:spcPct val="0"/>
        </a:spcAft>
        <a:defRPr sz="4800">
          <a:solidFill>
            <a:schemeClr val="tx2"/>
          </a:solidFill>
          <a:latin typeface="Arial" charset="0"/>
        </a:defRPr>
      </a:lvl3pPr>
      <a:lvl4pPr algn="ctr" defTabSz="987425" rtl="0" eaLnBrk="0" fontAlgn="base" hangingPunct="0">
        <a:spcBef>
          <a:spcPct val="0"/>
        </a:spcBef>
        <a:spcAft>
          <a:spcPct val="0"/>
        </a:spcAft>
        <a:defRPr sz="4800">
          <a:solidFill>
            <a:schemeClr val="tx2"/>
          </a:solidFill>
          <a:latin typeface="Arial" charset="0"/>
        </a:defRPr>
      </a:lvl4pPr>
      <a:lvl5pPr algn="ctr" defTabSz="987425" rtl="0" eaLnBrk="0" fontAlgn="base" hangingPunct="0">
        <a:spcBef>
          <a:spcPct val="0"/>
        </a:spcBef>
        <a:spcAft>
          <a:spcPct val="0"/>
        </a:spcAft>
        <a:defRPr sz="4800">
          <a:solidFill>
            <a:schemeClr val="tx2"/>
          </a:solidFill>
          <a:latin typeface="Arial" charset="0"/>
        </a:defRPr>
      </a:lvl5pPr>
      <a:lvl6pPr marL="457200" algn="ctr" defTabSz="987425" rtl="0" fontAlgn="base">
        <a:spcBef>
          <a:spcPct val="0"/>
        </a:spcBef>
        <a:spcAft>
          <a:spcPct val="0"/>
        </a:spcAft>
        <a:defRPr sz="4800">
          <a:solidFill>
            <a:schemeClr val="tx2"/>
          </a:solidFill>
          <a:latin typeface="Arial" charset="0"/>
        </a:defRPr>
      </a:lvl6pPr>
      <a:lvl7pPr marL="914400" algn="ctr" defTabSz="987425" rtl="0" fontAlgn="base">
        <a:spcBef>
          <a:spcPct val="0"/>
        </a:spcBef>
        <a:spcAft>
          <a:spcPct val="0"/>
        </a:spcAft>
        <a:defRPr sz="4800">
          <a:solidFill>
            <a:schemeClr val="tx2"/>
          </a:solidFill>
          <a:latin typeface="Arial" charset="0"/>
        </a:defRPr>
      </a:lvl7pPr>
      <a:lvl8pPr marL="1371600" algn="ctr" defTabSz="987425" rtl="0" fontAlgn="base">
        <a:spcBef>
          <a:spcPct val="0"/>
        </a:spcBef>
        <a:spcAft>
          <a:spcPct val="0"/>
        </a:spcAft>
        <a:defRPr sz="4800">
          <a:solidFill>
            <a:schemeClr val="tx2"/>
          </a:solidFill>
          <a:latin typeface="Arial" charset="0"/>
        </a:defRPr>
      </a:lvl8pPr>
      <a:lvl9pPr marL="1828800" algn="ctr" defTabSz="987425" rtl="0" fontAlgn="base">
        <a:spcBef>
          <a:spcPct val="0"/>
        </a:spcBef>
        <a:spcAft>
          <a:spcPct val="0"/>
        </a:spcAft>
        <a:defRPr sz="4800">
          <a:solidFill>
            <a:schemeClr val="tx2"/>
          </a:solidFill>
          <a:latin typeface="Arial" charset="0"/>
        </a:defRPr>
      </a:lvl9pPr>
    </p:titleStyle>
    <p:bodyStyle>
      <a:lvl1pPr marL="369888" indent="-369888" algn="l" defTabSz="987425" rtl="0" eaLnBrk="0" fontAlgn="base" hangingPunct="0">
        <a:spcBef>
          <a:spcPct val="20000"/>
        </a:spcBef>
        <a:spcAft>
          <a:spcPct val="0"/>
        </a:spcAft>
        <a:buChar char="•"/>
        <a:defRPr sz="3500">
          <a:solidFill>
            <a:schemeClr val="tx1"/>
          </a:solidFill>
          <a:latin typeface="+mn-lt"/>
          <a:ea typeface="+mn-ea"/>
          <a:cs typeface="+mn-cs"/>
        </a:defRPr>
      </a:lvl1pPr>
      <a:lvl2pPr marL="801688" indent="-307975" algn="l" defTabSz="987425" rtl="0" eaLnBrk="0" fontAlgn="base" hangingPunct="0">
        <a:spcBef>
          <a:spcPct val="20000"/>
        </a:spcBef>
        <a:spcAft>
          <a:spcPct val="0"/>
        </a:spcAft>
        <a:buChar char="–"/>
        <a:defRPr sz="3000">
          <a:solidFill>
            <a:schemeClr val="tx1"/>
          </a:solidFill>
          <a:latin typeface="+mn-lt"/>
        </a:defRPr>
      </a:lvl2pPr>
      <a:lvl3pPr marL="1235075" indent="-247650" algn="l" defTabSz="987425" rtl="0" eaLnBrk="0" fontAlgn="base" hangingPunct="0">
        <a:spcBef>
          <a:spcPct val="20000"/>
        </a:spcBef>
        <a:spcAft>
          <a:spcPct val="0"/>
        </a:spcAft>
        <a:buChar char="•"/>
        <a:defRPr sz="2600">
          <a:solidFill>
            <a:schemeClr val="tx1"/>
          </a:solidFill>
          <a:latin typeface="+mn-lt"/>
        </a:defRPr>
      </a:lvl3pPr>
      <a:lvl4pPr marL="1728788" indent="-247650" algn="l" defTabSz="987425" rtl="0" eaLnBrk="0" fontAlgn="base" hangingPunct="0">
        <a:spcBef>
          <a:spcPct val="20000"/>
        </a:spcBef>
        <a:spcAft>
          <a:spcPct val="0"/>
        </a:spcAft>
        <a:buChar char="–"/>
        <a:defRPr sz="2200">
          <a:solidFill>
            <a:schemeClr val="tx1"/>
          </a:solidFill>
          <a:latin typeface="+mn-lt"/>
        </a:defRPr>
      </a:lvl4pPr>
      <a:lvl5pPr marL="2222500" indent="-247650" algn="l" defTabSz="987425" rtl="0" eaLnBrk="0" fontAlgn="base" hangingPunct="0">
        <a:spcBef>
          <a:spcPct val="20000"/>
        </a:spcBef>
        <a:spcAft>
          <a:spcPct val="0"/>
        </a:spcAft>
        <a:buChar char="»"/>
        <a:defRPr sz="2200">
          <a:solidFill>
            <a:schemeClr val="tx1"/>
          </a:solidFill>
          <a:latin typeface="+mn-lt"/>
        </a:defRPr>
      </a:lvl5pPr>
      <a:lvl6pPr marL="2679700" indent="-247650" algn="l" defTabSz="987425" rtl="0" fontAlgn="base">
        <a:spcBef>
          <a:spcPct val="20000"/>
        </a:spcBef>
        <a:spcAft>
          <a:spcPct val="0"/>
        </a:spcAft>
        <a:buChar char="»"/>
        <a:defRPr sz="2200">
          <a:solidFill>
            <a:schemeClr val="tx1"/>
          </a:solidFill>
          <a:latin typeface="+mn-lt"/>
        </a:defRPr>
      </a:lvl6pPr>
      <a:lvl7pPr marL="3136900" indent="-247650" algn="l" defTabSz="987425" rtl="0" fontAlgn="base">
        <a:spcBef>
          <a:spcPct val="20000"/>
        </a:spcBef>
        <a:spcAft>
          <a:spcPct val="0"/>
        </a:spcAft>
        <a:buChar char="»"/>
        <a:defRPr sz="2200">
          <a:solidFill>
            <a:schemeClr val="tx1"/>
          </a:solidFill>
          <a:latin typeface="+mn-lt"/>
        </a:defRPr>
      </a:lvl7pPr>
      <a:lvl8pPr marL="3594100" indent="-247650" algn="l" defTabSz="987425" rtl="0" fontAlgn="base">
        <a:spcBef>
          <a:spcPct val="20000"/>
        </a:spcBef>
        <a:spcAft>
          <a:spcPct val="0"/>
        </a:spcAft>
        <a:buChar char="»"/>
        <a:defRPr sz="2200">
          <a:solidFill>
            <a:schemeClr val="tx1"/>
          </a:solidFill>
          <a:latin typeface="+mn-lt"/>
        </a:defRPr>
      </a:lvl8pPr>
      <a:lvl9pPr marL="4051300" indent="-247650" algn="l" defTabSz="987425" rtl="0" fontAlgn="base">
        <a:spcBef>
          <a:spcPct val="20000"/>
        </a:spcBef>
        <a:spcAft>
          <a:spcPct val="0"/>
        </a:spcAft>
        <a:buChar char="»"/>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4.jpe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Martin.R.Walker@dot.gov"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ideo" Target="file:///C:\Documents%20and%20Settings\martin.r.walker\My%20Documents\Flying%20Bus.wmv" TargetMode="Externa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03" name="Rectangle 11"/>
          <p:cNvSpPr>
            <a:spLocks noChangeArrowheads="1"/>
          </p:cNvSpPr>
          <p:nvPr/>
        </p:nvSpPr>
        <p:spPr bwMode="auto">
          <a:xfrm>
            <a:off x="609600" y="1277938"/>
            <a:ext cx="8897938"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9" tIns="45714" rIns="91429" bIns="45714">
            <a:spAutoFit/>
          </a:bodyPr>
          <a:lstStyle/>
          <a:p>
            <a:pPr algn="ctr">
              <a:defRPr/>
            </a:pPr>
            <a:r>
              <a:rPr lang="en-US" sz="4000" b="1" dirty="0"/>
              <a:t>On-Board Monitoring for Commercial Motor Vehicle Safety</a:t>
            </a:r>
            <a:r>
              <a:rPr lang="en-US" sz="3600" b="1" dirty="0"/>
              <a:t> </a:t>
            </a:r>
          </a:p>
        </p:txBody>
      </p:sp>
      <p:sp>
        <p:nvSpPr>
          <p:cNvPr id="33804" name="Rectangle 12"/>
          <p:cNvSpPr>
            <a:spLocks noChangeArrowheads="1"/>
          </p:cNvSpPr>
          <p:nvPr/>
        </p:nvSpPr>
        <p:spPr bwMode="auto">
          <a:xfrm>
            <a:off x="2432050" y="3113088"/>
            <a:ext cx="5351463" cy="2227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9" tIns="45714" rIns="91429" bIns="45714">
            <a:spAutoFit/>
          </a:bodyPr>
          <a:lstStyle/>
          <a:p>
            <a:pPr algn="ctr">
              <a:spcBef>
                <a:spcPct val="50000"/>
              </a:spcBef>
              <a:defRPr/>
            </a:pPr>
            <a:r>
              <a:rPr lang="en-US" sz="2800" dirty="0"/>
              <a:t>April 10, 2013 </a:t>
            </a:r>
          </a:p>
          <a:p>
            <a:pPr>
              <a:defRPr/>
            </a:pPr>
            <a:endParaRPr lang="en-US" sz="2800" dirty="0"/>
          </a:p>
          <a:p>
            <a:pPr algn="ctr">
              <a:defRPr/>
            </a:pPr>
            <a:r>
              <a:rPr lang="en-US" sz="2800" dirty="0"/>
              <a:t>Dr. Martin Walker, </a:t>
            </a:r>
          </a:p>
          <a:p>
            <a:pPr algn="ctr">
              <a:defRPr/>
            </a:pPr>
            <a:r>
              <a:rPr lang="en-US" sz="2800" dirty="0"/>
              <a:t>Chief Research Division,  FMCSA </a:t>
            </a:r>
          </a:p>
          <a:p>
            <a:pPr algn="ctr">
              <a:defRPr/>
            </a:pPr>
            <a:endParaRPr lang="en-US" sz="2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60375" y="0"/>
            <a:ext cx="8805863" cy="795338"/>
          </a:xfrm>
        </p:spPr>
        <p:txBody>
          <a:bodyPr/>
          <a:lstStyle/>
          <a:p>
            <a:pPr eaLnBrk="1" hangingPunct="1"/>
            <a:r>
              <a:rPr lang="en-US" sz="4000" b="1" smtClean="0">
                <a:solidFill>
                  <a:schemeClr val="accent2"/>
                </a:solidFill>
                <a:latin typeface="Times New Roman" pitchFamily="18" charset="0"/>
              </a:rPr>
              <a:t>Carrier A - Results</a:t>
            </a:r>
          </a:p>
        </p:txBody>
      </p:sp>
      <p:sp>
        <p:nvSpPr>
          <p:cNvPr id="5" name="Slide Number Placeholder 5"/>
          <p:cNvSpPr>
            <a:spLocks noGrp="1"/>
          </p:cNvSpPr>
          <p:nvPr>
            <p:ph type="sldNum" sz="quarter" idx="4294967295"/>
          </p:nvPr>
        </p:nvSpPr>
        <p:spPr>
          <a:xfrm>
            <a:off x="7500938" y="6784975"/>
            <a:ext cx="2282825" cy="520700"/>
          </a:xfrm>
        </p:spPr>
        <p:txBody>
          <a:bodyPr/>
          <a:lstStyle/>
          <a:p>
            <a:pPr>
              <a:defRPr/>
            </a:pPr>
            <a:fld id="{3CC0A5A9-EFC9-4063-B055-1BFFFBB567B9}" type="slidenum">
              <a:rPr lang="en-US"/>
              <a:pPr>
                <a:defRPr/>
              </a:pPr>
              <a:t>10</a:t>
            </a:fld>
            <a:endParaRPr lang="en-US" dirty="0"/>
          </a:p>
        </p:txBody>
      </p:sp>
      <p:pic>
        <p:nvPicPr>
          <p:cNvPr id="14340" name="Picture 3" descr="Mean Rate of Safety-Related Events/10,000 Miles Traveled across 17 Weeks of Data Collection at Carrier A.  Line graph: The X-axis represents the weeks in the study ranging from 1 to 17 weeks in 1-week range increments. The Y-axis represents the mean rate of safety-related events per 10,000 miles traveled with values ranging from 0 to 3.5 units in increments of 0.5 units. &#10;The graph has 2 lines corresponding to the two phases, including Baseline (weeks 1 to 4) and Intervention (weeks 5 to 17). The baseline phase originates in week 1 with a mean rate of 2.2 safety-related events/10,000 miles traveled, followed be a mean rate of 0.83 in week 2, 2.4 in week 3, and 3.3 in week 4. The mean rate of safety-related events during the baseline phase at Carrier A is shown as a dotted horizontal line with a value of 1.94.&#10;The Intervention phase originates at week 5 with a mean rate of 2.3 safety-related events/10,000 miles traveled, followed by 0.43 in week 6, 2.8 in weeks 7 and 8, 0.63 in week 9, 1.1 in week 10, 1.4 in week 11, 0.86 in week 12, 0.87 in week 13, 0.48 in week 14, 1.4 in week 15, 0.87 in week 16, and 0.0 in week 17. The mean rate of safety-related events/10,000 miles traveled during the intervention phase at Carrier A is shown as a dotted horizontal line with a rate value of 1.2.&#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0150" y="1601788"/>
            <a:ext cx="7778750" cy="454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Box 4"/>
          <p:cNvSpPr txBox="1">
            <a:spLocks noChangeArrowheads="1"/>
          </p:cNvSpPr>
          <p:nvPr/>
        </p:nvSpPr>
        <p:spPr bwMode="auto">
          <a:xfrm>
            <a:off x="1143000" y="1120775"/>
            <a:ext cx="80152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1800" b="1">
                <a:latin typeface="Arial" charset="0"/>
              </a:rPr>
              <a:t>38.1% reduction in the mean rate of safety-related events/10,000 miles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4294967295"/>
          </p:nvPr>
        </p:nvSpPr>
        <p:spPr>
          <a:xfrm>
            <a:off x="7500938" y="5840413"/>
            <a:ext cx="2282825" cy="520700"/>
          </a:xfrm>
        </p:spPr>
        <p:txBody>
          <a:bodyPr/>
          <a:lstStyle/>
          <a:p>
            <a:pPr>
              <a:defRPr/>
            </a:pPr>
            <a:fld id="{6FEB1AA0-EF02-42DB-B446-F0415EBA15C6}" type="slidenum">
              <a:rPr lang="en-US"/>
              <a:pPr>
                <a:defRPr/>
              </a:pPr>
              <a:t>11</a:t>
            </a:fld>
            <a:endParaRPr lang="en-US"/>
          </a:p>
        </p:txBody>
      </p:sp>
      <p:sp>
        <p:nvSpPr>
          <p:cNvPr id="15363" name="Rectangle 11"/>
          <p:cNvSpPr>
            <a:spLocks noChangeArrowheads="1"/>
          </p:cNvSpPr>
          <p:nvPr/>
        </p:nvSpPr>
        <p:spPr bwMode="auto">
          <a:xfrm>
            <a:off x="331788" y="112713"/>
            <a:ext cx="8805862" cy="611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8734" tIns="49367" rIns="98734" bIns="49367" anchor="ctr"/>
          <a:lstStyle/>
          <a:p>
            <a:pPr algn="ctr" defTabSz="987425" eaLnBrk="1" hangingPunct="1"/>
            <a:r>
              <a:rPr lang="en-US" sz="4000" b="1">
                <a:solidFill>
                  <a:schemeClr val="accent2"/>
                </a:solidFill>
              </a:rPr>
              <a:t>Carrier B - Results</a:t>
            </a:r>
          </a:p>
        </p:txBody>
      </p:sp>
      <p:sp>
        <p:nvSpPr>
          <p:cNvPr id="15364" name="TextBox 4"/>
          <p:cNvSpPr txBox="1">
            <a:spLocks noChangeArrowheads="1"/>
          </p:cNvSpPr>
          <p:nvPr/>
        </p:nvSpPr>
        <p:spPr bwMode="auto">
          <a:xfrm>
            <a:off x="1143000" y="1003300"/>
            <a:ext cx="8072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1800" b="1">
                <a:latin typeface="Arial" charset="0"/>
              </a:rPr>
              <a:t>52.2% reduction in the mean rate of safety-related events/10,000 miles</a:t>
            </a:r>
          </a:p>
        </p:txBody>
      </p:sp>
      <p:pic>
        <p:nvPicPr>
          <p:cNvPr id="15365" name="Picture 5" descr="Mean Rate of Safety-Related Events/10,000 Miles Traveled across 17 Weeks of Data Collection at Carrier B. Line Graph:  The X-axis represents the weeks in the study ranging from 1 to 17 weeks in 1-week range increments. The Y-axis represents the mean rate of safety-related events per 10,000 miles traveled with values ranging from 0 to 9.0 units in increments of 1.0 unit. The graph has 2 lines corresponding to the two phases, including Baseline (weeks 1 to 4) and Intervention (weeks 5 to 17).&#10;The Baseline phase originates in week 1 with a mean rate of 2.2 safety-related events/10,000 miles traveled, followed by 6.7 in week 2, 1.3 in week 3, and 8.3 in week 4. The mean rate of safety-related events/10,000 miles traveled during the baseline phase at Carrier B is shown as a dotted horizontal line with a value of 4.02.&#10;The Intervention phase originates at week 5 with a mean rate of 1.7 safety-related events/10,000 miles traveled, followed by1.64 in week 6, 2.81 in week 7, 2.89 in week 8, 0.87 in week 9, 2.15 in week 10, 2.31 in week 11, 0.99 in week 12, 1.54 in week 13, 0.4 in week 14, 2.7 in week 15, 0.5 in week 16, and 2.4 in week 17.  The mean rate of safety-related events/10,000 miles traveled during the intervention phase at Carrier B is shown as a dotted horizontal line with a value of 1.93.&#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250" y="1449388"/>
            <a:ext cx="7747000" cy="456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10"/>
          <p:cNvSpPr>
            <a:spLocks noGrp="1"/>
          </p:cNvSpPr>
          <p:nvPr>
            <p:ph idx="1"/>
          </p:nvPr>
        </p:nvSpPr>
        <p:spPr>
          <a:xfrm>
            <a:off x="449263" y="1619250"/>
            <a:ext cx="8883423" cy="4948238"/>
          </a:xfrm>
        </p:spPr>
        <p:txBody>
          <a:bodyPr/>
          <a:lstStyle/>
          <a:p>
            <a:pPr eaLnBrk="1" hangingPunct="1">
              <a:spcBef>
                <a:spcPts val="600"/>
              </a:spcBef>
              <a:spcAft>
                <a:spcPts val="600"/>
              </a:spcAft>
            </a:pPr>
            <a:r>
              <a:rPr lang="en-US" sz="2800" b="1" dirty="0" smtClean="0">
                <a:latin typeface="Times New Roman" pitchFamily="18" charset="0"/>
                <a:cs typeface="Times New Roman" pitchFamily="18" charset="0"/>
              </a:rPr>
              <a:t>Purpose:  </a:t>
            </a:r>
            <a:r>
              <a:rPr lang="en-US" sz="2800" dirty="0" smtClean="0">
                <a:latin typeface="Times New Roman" pitchFamily="18" charset="0"/>
                <a:cs typeface="Times New Roman" pitchFamily="18" charset="0"/>
              </a:rPr>
              <a:t>Examine the longer term impact of OBMS of carrier safety.</a:t>
            </a:r>
          </a:p>
          <a:p>
            <a:pPr eaLnBrk="1" hangingPunct="1">
              <a:spcBef>
                <a:spcPts val="600"/>
              </a:spcBef>
              <a:spcAft>
                <a:spcPts val="600"/>
              </a:spcAft>
            </a:pPr>
            <a:r>
              <a:rPr lang="en-US" sz="2800" b="1" dirty="0" smtClean="0">
                <a:latin typeface="Times New Roman" pitchFamily="18" charset="0"/>
                <a:cs typeface="Times New Roman" pitchFamily="18" charset="0"/>
              </a:rPr>
              <a:t>Scope: </a:t>
            </a:r>
          </a:p>
          <a:p>
            <a:pPr lvl="1" eaLnBrk="1" hangingPunct="1">
              <a:spcBef>
                <a:spcPts val="600"/>
              </a:spcBef>
              <a:spcAft>
                <a:spcPts val="600"/>
              </a:spcAft>
              <a:buFont typeface="Times New Roman" pitchFamily="18" charset="0"/>
              <a:buChar char="-"/>
            </a:pPr>
            <a:r>
              <a:rPr lang="en-US" sz="2800" dirty="0" smtClean="0">
                <a:latin typeface="Times New Roman" pitchFamily="18" charset="0"/>
                <a:cs typeface="Times New Roman" pitchFamily="18" charset="0"/>
              </a:rPr>
              <a:t>Classic Before/After Design </a:t>
            </a:r>
          </a:p>
          <a:p>
            <a:pPr lvl="1" eaLnBrk="1" hangingPunct="1">
              <a:spcBef>
                <a:spcPts val="600"/>
              </a:spcBef>
              <a:spcAft>
                <a:spcPts val="600"/>
              </a:spcAft>
              <a:buFont typeface="Times New Roman" pitchFamily="18" charset="0"/>
              <a:buChar char="-"/>
            </a:pPr>
            <a:r>
              <a:rPr lang="en-US" sz="2800" dirty="0" smtClean="0">
                <a:latin typeface="Times New Roman" pitchFamily="18" charset="0"/>
                <a:cs typeface="Times New Roman" pitchFamily="18" charset="0"/>
              </a:rPr>
              <a:t>San Francisco MTA installed </a:t>
            </a:r>
            <a:r>
              <a:rPr lang="en-US" sz="2800" dirty="0" err="1" smtClean="0">
                <a:latin typeface="Times New Roman" pitchFamily="18" charset="0"/>
                <a:cs typeface="Times New Roman" pitchFamily="18" charset="0"/>
              </a:rPr>
              <a:t>DriveCam</a:t>
            </a:r>
            <a:r>
              <a:rPr lang="en-US" sz="2800" dirty="0" smtClean="0">
                <a:latin typeface="Times New Roman" pitchFamily="18" charset="0"/>
                <a:cs typeface="Times New Roman" pitchFamily="18" charset="0"/>
              </a:rPr>
              <a:t> systems in all Muni busses in Nov 09 to record the cause of crashes and monitor dangerous driving behavior of bus drivers. </a:t>
            </a:r>
          </a:p>
        </p:txBody>
      </p:sp>
      <p:sp>
        <p:nvSpPr>
          <p:cNvPr id="16387" name="Title 9"/>
          <p:cNvSpPr>
            <a:spLocks noGrp="1"/>
          </p:cNvSpPr>
          <p:nvPr>
            <p:ph type="title"/>
          </p:nvPr>
        </p:nvSpPr>
        <p:spPr>
          <a:xfrm>
            <a:off x="12700" y="-101600"/>
            <a:ext cx="9771063" cy="1046163"/>
          </a:xfrm>
        </p:spPr>
        <p:txBody>
          <a:bodyPr/>
          <a:lstStyle/>
          <a:p>
            <a:pPr eaLnBrk="1" hangingPunct="1"/>
            <a:r>
              <a:rPr lang="en-US" sz="4000" b="1" dirty="0" smtClean="0">
                <a:solidFill>
                  <a:schemeClr val="accent2"/>
                </a:solidFill>
                <a:latin typeface="Times New Roman" pitchFamily="18" charset="0"/>
                <a:cs typeface="Times New Roman" pitchFamily="18" charset="0"/>
              </a:rPr>
              <a:t>Impact of OBMS on Safety </a:t>
            </a:r>
          </a:p>
        </p:txBody>
      </p:sp>
      <p:sp>
        <p:nvSpPr>
          <p:cNvPr id="2" name="Slide Number Placeholder 1"/>
          <p:cNvSpPr>
            <a:spLocks noGrp="1"/>
          </p:cNvSpPr>
          <p:nvPr>
            <p:ph type="sldNum" sz="quarter" idx="4294967295"/>
          </p:nvPr>
        </p:nvSpPr>
        <p:spPr>
          <a:xfrm>
            <a:off x="7500938" y="6827838"/>
            <a:ext cx="2282825" cy="520700"/>
          </a:xfrm>
        </p:spPr>
        <p:txBody>
          <a:bodyPr/>
          <a:lstStyle/>
          <a:p>
            <a:pPr>
              <a:defRPr/>
            </a:pPr>
            <a:fld id="{FF8E1F6B-31E7-4D44-B9D4-F8707D33F27C}" type="slidenum">
              <a:rPr lang="en-US"/>
              <a:pPr>
                <a:defRPr/>
              </a:pPr>
              <a:t>12</a:t>
            </a:fld>
            <a:endParaRPr lang="en-US" dirty="0"/>
          </a:p>
        </p:txBody>
      </p:sp>
      <p:sp>
        <p:nvSpPr>
          <p:cNvPr id="16389" name="Rectangle 3"/>
          <p:cNvSpPr>
            <a:spLocks noChangeArrowheads="1"/>
          </p:cNvSpPr>
          <p:nvPr/>
        </p:nvSpPr>
        <p:spPr bwMode="auto">
          <a:xfrm>
            <a:off x="701675" y="977900"/>
            <a:ext cx="776847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b="1" dirty="0"/>
              <a:t>San Francisco Muni Bus Case Study with </a:t>
            </a:r>
            <a:r>
              <a:rPr lang="en-US" sz="2800" b="1" dirty="0" smtClean="0"/>
              <a:t>OBMS </a:t>
            </a:r>
            <a:endParaRPr lang="en-US" sz="2800"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10"/>
          <p:cNvSpPr>
            <a:spLocks noGrp="1"/>
          </p:cNvSpPr>
          <p:nvPr>
            <p:ph idx="1"/>
          </p:nvPr>
        </p:nvSpPr>
        <p:spPr>
          <a:xfrm>
            <a:off x="449263" y="1619250"/>
            <a:ext cx="8839880" cy="4948238"/>
          </a:xfrm>
        </p:spPr>
        <p:txBody>
          <a:bodyPr/>
          <a:lstStyle/>
          <a:p>
            <a:pPr eaLnBrk="1" hangingPunct="1">
              <a:spcBef>
                <a:spcPts val="600"/>
              </a:spcBef>
              <a:spcAft>
                <a:spcPts val="0"/>
              </a:spcAft>
            </a:pPr>
            <a:r>
              <a:rPr lang="en-US" sz="2800" b="1" dirty="0" smtClean="0">
                <a:latin typeface="Times New Roman" pitchFamily="18" charset="0"/>
                <a:cs typeface="Times New Roman" pitchFamily="18" charset="0"/>
              </a:rPr>
              <a:t>Results:</a:t>
            </a:r>
          </a:p>
          <a:p>
            <a:pPr lvl="1" eaLnBrk="1" hangingPunct="1">
              <a:spcBef>
                <a:spcPts val="1200"/>
              </a:spcBef>
              <a:spcAft>
                <a:spcPts val="600"/>
              </a:spcAft>
            </a:pPr>
            <a:r>
              <a:rPr lang="en-US" sz="2400" dirty="0" smtClean="0">
                <a:latin typeface="Times New Roman" pitchFamily="18" charset="0"/>
                <a:cs typeface="Times New Roman" pitchFamily="18" charset="0"/>
              </a:rPr>
              <a:t>System had a very positive                                                                 impact on changing driver                                                      behavior.  Overall a 50%                                                             reduction in bus crashes --                                                        avoidable crashes decreased 33%; unavoidable decreased 57%.  </a:t>
            </a:r>
          </a:p>
          <a:p>
            <a:pPr lvl="1" eaLnBrk="1" hangingPunct="1">
              <a:spcBef>
                <a:spcPts val="1200"/>
              </a:spcBef>
              <a:spcAft>
                <a:spcPts val="600"/>
              </a:spcAft>
            </a:pPr>
            <a:r>
              <a:rPr lang="en-US" sz="2400" dirty="0" smtClean="0">
                <a:latin typeface="Times New Roman" pitchFamily="18" charset="0"/>
                <a:cs typeface="Times New Roman" pitchFamily="18" charset="0"/>
              </a:rPr>
              <a:t>SFMTA Safety Manager:  “System works well as both a training tool and a disciplinary measure; Drivers are more aware of their actions because of the camera, and they’re receiving better training because of the information gathered from past crashes;  System helps to avoid potential lawsuits from pedestrians and passengers.” </a:t>
            </a:r>
          </a:p>
        </p:txBody>
      </p:sp>
      <p:sp>
        <p:nvSpPr>
          <p:cNvPr id="16387" name="Title 9"/>
          <p:cNvSpPr>
            <a:spLocks noGrp="1"/>
          </p:cNvSpPr>
          <p:nvPr>
            <p:ph type="title"/>
          </p:nvPr>
        </p:nvSpPr>
        <p:spPr>
          <a:xfrm>
            <a:off x="12700" y="-101600"/>
            <a:ext cx="9771063" cy="1046163"/>
          </a:xfrm>
        </p:spPr>
        <p:txBody>
          <a:bodyPr/>
          <a:lstStyle/>
          <a:p>
            <a:pPr eaLnBrk="1" hangingPunct="1"/>
            <a:r>
              <a:rPr lang="en-US" sz="4000" b="1" dirty="0" smtClean="0">
                <a:solidFill>
                  <a:schemeClr val="accent2"/>
                </a:solidFill>
                <a:latin typeface="Times New Roman" pitchFamily="18" charset="0"/>
                <a:cs typeface="Times New Roman" pitchFamily="18" charset="0"/>
              </a:rPr>
              <a:t>Impact of OBMS on Safety </a:t>
            </a:r>
          </a:p>
        </p:txBody>
      </p:sp>
      <p:sp>
        <p:nvSpPr>
          <p:cNvPr id="2" name="Slide Number Placeholder 1"/>
          <p:cNvSpPr>
            <a:spLocks noGrp="1"/>
          </p:cNvSpPr>
          <p:nvPr>
            <p:ph type="sldNum" sz="quarter" idx="4294967295"/>
          </p:nvPr>
        </p:nvSpPr>
        <p:spPr>
          <a:xfrm>
            <a:off x="7500938" y="6827838"/>
            <a:ext cx="2282825" cy="520700"/>
          </a:xfrm>
        </p:spPr>
        <p:txBody>
          <a:bodyPr/>
          <a:lstStyle/>
          <a:p>
            <a:pPr>
              <a:defRPr/>
            </a:pPr>
            <a:fld id="{FF8E1F6B-31E7-4D44-B9D4-F8707D33F27C}" type="slidenum">
              <a:rPr lang="en-US"/>
              <a:pPr>
                <a:defRPr/>
              </a:pPr>
              <a:t>13</a:t>
            </a:fld>
            <a:endParaRPr lang="en-US" dirty="0"/>
          </a:p>
        </p:txBody>
      </p:sp>
      <p:sp>
        <p:nvSpPr>
          <p:cNvPr id="16389" name="Rectangle 3"/>
          <p:cNvSpPr>
            <a:spLocks noChangeArrowheads="1"/>
          </p:cNvSpPr>
          <p:nvPr/>
        </p:nvSpPr>
        <p:spPr bwMode="auto">
          <a:xfrm>
            <a:off x="701675" y="977900"/>
            <a:ext cx="776847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b="1" dirty="0"/>
              <a:t>San Francisco Muni Bus Case Study with </a:t>
            </a:r>
            <a:r>
              <a:rPr lang="en-US" sz="2800" b="1" dirty="0" smtClean="0"/>
              <a:t>OBMS </a:t>
            </a:r>
            <a:endParaRPr lang="en-US" sz="2800" b="1" dirty="0"/>
          </a:p>
        </p:txBody>
      </p:sp>
      <p:graphicFrame>
        <p:nvGraphicFramePr>
          <p:cNvPr id="6" name="Table 5"/>
          <p:cNvGraphicFramePr>
            <a:graphicFrameLocks noGrp="1"/>
          </p:cNvGraphicFramePr>
          <p:nvPr>
            <p:extLst>
              <p:ext uri="{D42A27DB-BD31-4B8C-83A1-F6EECF244321}">
                <p14:modId xmlns:p14="http://schemas.microsoft.com/office/powerpoint/2010/main" val="3627637356"/>
              </p:ext>
            </p:extLst>
          </p:nvPr>
        </p:nvGraphicFramePr>
        <p:xfrm>
          <a:off x="5210629" y="2263537"/>
          <a:ext cx="3497942" cy="1306965"/>
        </p:xfrm>
        <a:graphic>
          <a:graphicData uri="http://schemas.openxmlformats.org/drawingml/2006/table">
            <a:tbl>
              <a:tblPr firstRow="1" bandRow="1">
                <a:tableStyleId>{7E9639D4-E3E2-4D34-9284-5A2195B3D0D7}</a:tableStyleId>
              </a:tblPr>
              <a:tblGrid>
                <a:gridCol w="1744260"/>
                <a:gridCol w="843060"/>
                <a:gridCol w="910622"/>
              </a:tblGrid>
              <a:tr h="475285">
                <a:tc>
                  <a:txBody>
                    <a:bodyPr/>
                    <a:lstStyle/>
                    <a:p>
                      <a:r>
                        <a:rPr lang="en-US" sz="2400" dirty="0" smtClean="0">
                          <a:latin typeface="Times New Roman" pitchFamily="18" charset="0"/>
                          <a:cs typeface="Times New Roman" pitchFamily="18" charset="0"/>
                        </a:rPr>
                        <a:t>SF MTA </a:t>
                      </a:r>
                      <a:endParaRPr lang="en-US" sz="2400" dirty="0">
                        <a:latin typeface="Times New Roman" pitchFamily="18" charset="0"/>
                        <a:cs typeface="Times New Roman" pitchFamily="18" charset="0"/>
                      </a:endParaRPr>
                    </a:p>
                  </a:txBody>
                  <a:tcPr marL="91391" marR="91391" marT="45778" marB="45778"/>
                </a:tc>
                <a:tc>
                  <a:txBody>
                    <a:bodyPr/>
                    <a:lstStyle/>
                    <a:p>
                      <a:pPr algn="r"/>
                      <a:r>
                        <a:rPr lang="en-US" sz="2400" dirty="0" smtClean="0">
                          <a:latin typeface="Times New Roman" pitchFamily="18" charset="0"/>
                          <a:cs typeface="Times New Roman" pitchFamily="18" charset="0"/>
                        </a:rPr>
                        <a:t>2009</a:t>
                      </a:r>
                      <a:endParaRPr lang="en-US" sz="2400" dirty="0">
                        <a:latin typeface="Times New Roman" pitchFamily="18" charset="0"/>
                        <a:cs typeface="Times New Roman" pitchFamily="18" charset="0"/>
                      </a:endParaRPr>
                    </a:p>
                  </a:txBody>
                  <a:tcPr marL="91391" marR="91391" marT="45778" marB="45778"/>
                </a:tc>
                <a:tc>
                  <a:txBody>
                    <a:bodyPr/>
                    <a:lstStyle/>
                    <a:p>
                      <a:pPr algn="r"/>
                      <a:r>
                        <a:rPr lang="en-US" sz="2400" dirty="0" smtClean="0">
                          <a:latin typeface="Times New Roman" pitchFamily="18" charset="0"/>
                          <a:cs typeface="Times New Roman" pitchFamily="18" charset="0"/>
                        </a:rPr>
                        <a:t>2010</a:t>
                      </a:r>
                      <a:endParaRPr lang="en-US" sz="2400" dirty="0">
                        <a:latin typeface="Times New Roman" pitchFamily="18" charset="0"/>
                        <a:cs typeface="Times New Roman" pitchFamily="18" charset="0"/>
                      </a:endParaRPr>
                    </a:p>
                  </a:txBody>
                  <a:tcPr marL="91391" marR="91391" marT="45778" marB="45778"/>
                </a:tc>
              </a:tr>
              <a:tr h="8316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Times New Roman" pitchFamily="18" charset="0"/>
                          <a:cs typeface="Times New Roman" pitchFamily="18" charset="0"/>
                        </a:rPr>
                        <a:t>Muni Bus</a:t>
                      </a:r>
                      <a:r>
                        <a:rPr lang="en-US" sz="2400" baseline="0" dirty="0" smtClean="0">
                          <a:latin typeface="Times New Roman" pitchFamily="18" charset="0"/>
                          <a:cs typeface="Times New Roman" pitchFamily="18" charset="0"/>
                        </a:rPr>
                        <a:t> Crashes</a:t>
                      </a:r>
                      <a:endParaRPr lang="en-US" sz="2400" dirty="0">
                        <a:latin typeface="Times New Roman" pitchFamily="18" charset="0"/>
                        <a:cs typeface="Times New Roman" pitchFamily="18" charset="0"/>
                      </a:endParaRPr>
                    </a:p>
                  </a:txBody>
                  <a:tcPr marL="91391" marR="91391" marT="45778" marB="45778"/>
                </a:tc>
                <a:tc>
                  <a:txBody>
                    <a:bodyPr/>
                    <a:lstStyle/>
                    <a:p>
                      <a:pPr algn="r"/>
                      <a:r>
                        <a:rPr lang="en-US" sz="2400" dirty="0" smtClean="0">
                          <a:latin typeface="Times New Roman" pitchFamily="18" charset="0"/>
                          <a:cs typeface="Times New Roman" pitchFamily="18" charset="0"/>
                        </a:rPr>
                        <a:t>964</a:t>
                      </a:r>
                      <a:endParaRPr lang="en-US" sz="2400" dirty="0">
                        <a:latin typeface="Times New Roman" pitchFamily="18" charset="0"/>
                        <a:cs typeface="Times New Roman" pitchFamily="18" charset="0"/>
                      </a:endParaRPr>
                    </a:p>
                  </a:txBody>
                  <a:tcPr marL="91391" marR="91391" marT="45778" marB="45778" anchor="ctr"/>
                </a:tc>
                <a:tc>
                  <a:txBody>
                    <a:bodyPr/>
                    <a:lstStyle/>
                    <a:p>
                      <a:pPr algn="r"/>
                      <a:r>
                        <a:rPr lang="en-US" sz="2400" dirty="0" smtClean="0">
                          <a:latin typeface="Times New Roman" pitchFamily="18" charset="0"/>
                          <a:cs typeface="Times New Roman" pitchFamily="18" charset="0"/>
                        </a:rPr>
                        <a:t>483</a:t>
                      </a:r>
                      <a:endParaRPr lang="en-US" sz="2400" dirty="0">
                        <a:latin typeface="Times New Roman" pitchFamily="18" charset="0"/>
                        <a:cs typeface="Times New Roman" pitchFamily="18" charset="0"/>
                      </a:endParaRPr>
                    </a:p>
                  </a:txBody>
                  <a:tcPr marL="91391" marR="91391" marT="45778" marB="45778" anchor="ctr"/>
                </a:tc>
              </a:tr>
            </a:tbl>
          </a:graphicData>
        </a:graphic>
      </p:graphicFrame>
      <p:sp>
        <p:nvSpPr>
          <p:cNvPr id="7" name="TextBox 6"/>
          <p:cNvSpPr txBox="1"/>
          <p:nvPr/>
        </p:nvSpPr>
        <p:spPr>
          <a:xfrm>
            <a:off x="5776686" y="1714079"/>
            <a:ext cx="2417650" cy="461665"/>
          </a:xfrm>
          <a:prstGeom prst="rect">
            <a:avLst/>
          </a:prstGeom>
          <a:noFill/>
        </p:spPr>
        <p:txBody>
          <a:bodyPr wrap="none" rtlCol="0">
            <a:spAutoFit/>
          </a:bodyPr>
          <a:lstStyle/>
          <a:p>
            <a:r>
              <a:rPr lang="en-US" b="1" dirty="0" smtClean="0"/>
              <a:t>Crash Reduction</a:t>
            </a:r>
            <a:endParaRPr lang="en-US" b="1" dirty="0"/>
          </a:p>
        </p:txBody>
      </p:sp>
    </p:spTree>
    <p:extLst>
      <p:ext uri="{BB962C8B-B14F-4D97-AF65-F5344CB8AC3E}">
        <p14:creationId xmlns:p14="http://schemas.microsoft.com/office/powerpoint/2010/main" val="1836643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657" y="0"/>
            <a:ext cx="8805863" cy="866281"/>
          </a:xfrm>
        </p:spPr>
        <p:txBody>
          <a:bodyPr/>
          <a:lstStyle/>
          <a:p>
            <a:r>
              <a:rPr lang="en-US" sz="4000" b="1" dirty="0" smtClean="0">
                <a:solidFill>
                  <a:schemeClr val="accent2"/>
                </a:solidFill>
                <a:latin typeface="Times New Roman" pitchFamily="18" charset="0"/>
                <a:cs typeface="Times New Roman" pitchFamily="18" charset="0"/>
              </a:rPr>
              <a:t>OBMS FOT </a:t>
            </a:r>
            <a:endParaRPr lang="en-US" sz="4000" b="1" dirty="0">
              <a:solidFill>
                <a:schemeClr val="accent2"/>
              </a:solidFill>
              <a:latin typeface="Times New Roman" pitchFamily="18" charset="0"/>
              <a:cs typeface="Times New Roman" pitchFamily="18" charset="0"/>
            </a:endParaRPr>
          </a:p>
        </p:txBody>
      </p:sp>
      <p:sp>
        <p:nvSpPr>
          <p:cNvPr id="3" name="Rectangle 2"/>
          <p:cNvSpPr/>
          <p:nvPr/>
        </p:nvSpPr>
        <p:spPr>
          <a:xfrm>
            <a:off x="407657" y="1166319"/>
            <a:ext cx="8968449" cy="5978243"/>
          </a:xfrm>
          <a:prstGeom prst="rect">
            <a:avLst/>
          </a:prstGeom>
        </p:spPr>
        <p:txBody>
          <a:bodyPr wrap="square" lIns="98746" tIns="49373" rIns="98746" bIns="49373">
            <a:spAutoFit/>
          </a:bodyPr>
          <a:lstStyle/>
          <a:p>
            <a:pPr marL="493730" indent="-493730">
              <a:spcBef>
                <a:spcPts val="648"/>
              </a:spcBef>
              <a:spcAft>
                <a:spcPts val="648"/>
              </a:spcAft>
              <a:buFont typeface="Wingdings" pitchFamily="2" charset="2"/>
              <a:buChar char="ü"/>
            </a:pPr>
            <a:r>
              <a:rPr lang="en-US" sz="2600" b="1" dirty="0"/>
              <a:t>Objective.</a:t>
            </a:r>
            <a:r>
              <a:rPr lang="en-US" sz="2600" dirty="0"/>
              <a:t>  To determine whether an onboard monitoring </a:t>
            </a:r>
            <a:r>
              <a:rPr lang="en-US" sz="2600" dirty="0" smtClean="0"/>
              <a:t>system capturing driver </a:t>
            </a:r>
            <a:r>
              <a:rPr lang="en-US" sz="2600" dirty="0"/>
              <a:t>performance and </a:t>
            </a:r>
            <a:r>
              <a:rPr lang="en-US" sz="2600" dirty="0" smtClean="0"/>
              <a:t>providing feedback </a:t>
            </a:r>
            <a:r>
              <a:rPr lang="en-US" sz="2600" dirty="0"/>
              <a:t>(real-time and delayed) can improve driver </a:t>
            </a:r>
            <a:r>
              <a:rPr lang="en-US" sz="2600" dirty="0" smtClean="0"/>
              <a:t>safety.</a:t>
            </a:r>
            <a:endParaRPr lang="en-US" sz="2600" b="1" dirty="0"/>
          </a:p>
          <a:p>
            <a:pPr marL="493730" indent="-493730">
              <a:spcBef>
                <a:spcPts val="648"/>
              </a:spcBef>
              <a:spcAft>
                <a:spcPts val="648"/>
              </a:spcAft>
              <a:buFont typeface="Wingdings" pitchFamily="2" charset="2"/>
              <a:buChar char="ü"/>
            </a:pPr>
            <a:r>
              <a:rPr lang="en-US" sz="2600" b="1" dirty="0">
                <a:cs typeface="Arial" charset="0"/>
              </a:rPr>
              <a:t>Purpose.  </a:t>
            </a:r>
            <a:r>
              <a:rPr lang="en-US" sz="2600" dirty="0">
                <a:cs typeface="Arial" charset="0"/>
              </a:rPr>
              <a:t>Develop and Test an integrated state-of-art OBMS  for commercial </a:t>
            </a:r>
            <a:r>
              <a:rPr lang="en-US" sz="2600" dirty="0" smtClean="0">
                <a:cs typeface="Arial" charset="0"/>
              </a:rPr>
              <a:t>drivers.</a:t>
            </a:r>
            <a:endParaRPr lang="en-US" sz="2600" dirty="0">
              <a:cs typeface="Arial" charset="0"/>
            </a:endParaRPr>
          </a:p>
          <a:p>
            <a:pPr marL="864028" lvl="1" indent="-370298">
              <a:spcBef>
                <a:spcPts val="648"/>
              </a:spcBef>
              <a:spcAft>
                <a:spcPts val="648"/>
              </a:spcAft>
              <a:buFont typeface="Arial" pitchFamily="34" charset="0"/>
              <a:buChar char="−"/>
            </a:pPr>
            <a:r>
              <a:rPr lang="en-US" sz="2600" dirty="0">
                <a:cs typeface="Arial" charset="0"/>
              </a:rPr>
              <a:t>Evaluate effectiveness, acceptance, and safety </a:t>
            </a:r>
            <a:r>
              <a:rPr lang="en-US" sz="2600" dirty="0" smtClean="0">
                <a:cs typeface="Arial" charset="0"/>
              </a:rPr>
              <a:t>impact.</a:t>
            </a:r>
            <a:endParaRPr lang="en-US" sz="2600" dirty="0">
              <a:cs typeface="Arial" charset="0"/>
            </a:endParaRPr>
          </a:p>
          <a:p>
            <a:pPr marL="864028" lvl="1" indent="-370298">
              <a:spcBef>
                <a:spcPts val="648"/>
              </a:spcBef>
              <a:spcAft>
                <a:spcPts val="648"/>
              </a:spcAft>
              <a:buFont typeface="Arial" pitchFamily="34" charset="0"/>
              <a:buChar char="−"/>
            </a:pPr>
            <a:r>
              <a:rPr lang="en-US" sz="2600" dirty="0">
                <a:cs typeface="Arial" charset="0"/>
              </a:rPr>
              <a:t>Collect naturalistic data for future </a:t>
            </a:r>
            <a:r>
              <a:rPr lang="en-US" sz="2600" dirty="0" smtClean="0">
                <a:cs typeface="Arial" charset="0"/>
              </a:rPr>
              <a:t>research.</a:t>
            </a:r>
            <a:endParaRPr lang="en-US" sz="2600" dirty="0">
              <a:cs typeface="Arial" charset="0"/>
            </a:endParaRPr>
          </a:p>
          <a:p>
            <a:pPr marL="864028" lvl="1" indent="-370298">
              <a:spcBef>
                <a:spcPts val="648"/>
              </a:spcBef>
              <a:spcAft>
                <a:spcPts val="648"/>
              </a:spcAft>
              <a:buFont typeface="Arial" pitchFamily="34" charset="0"/>
              <a:buChar char="−"/>
            </a:pPr>
            <a:r>
              <a:rPr lang="en-US" sz="2600" dirty="0">
                <a:cs typeface="Arial" charset="0"/>
              </a:rPr>
              <a:t>Provides opportunity for a carrier to try out </a:t>
            </a:r>
            <a:r>
              <a:rPr lang="en-US" sz="2600" dirty="0" smtClean="0">
                <a:cs typeface="Arial" charset="0"/>
              </a:rPr>
              <a:t>OBMS. </a:t>
            </a:r>
          </a:p>
          <a:p>
            <a:pPr marL="550880" indent="-514350">
              <a:spcBef>
                <a:spcPts val="648"/>
              </a:spcBef>
              <a:spcAft>
                <a:spcPts val="648"/>
              </a:spcAft>
              <a:buFont typeface="Wingdings" pitchFamily="2" charset="2"/>
              <a:buChar char="ü"/>
            </a:pPr>
            <a:r>
              <a:rPr lang="en-US" sz="2600" b="1" dirty="0" smtClean="0">
                <a:cs typeface="Arial" charset="0"/>
              </a:rPr>
              <a:t>Method.</a:t>
            </a:r>
            <a:r>
              <a:rPr lang="en-US" sz="2600" dirty="0">
                <a:ea typeface="ＭＳ Ｐゴシック" pitchFamily="34" charset="-128"/>
                <a:cs typeface="Times New Roman" pitchFamily="18" charset="0"/>
              </a:rPr>
              <a:t> </a:t>
            </a:r>
            <a:r>
              <a:rPr lang="en-US" sz="2600" dirty="0" smtClean="0">
                <a:ea typeface="ＭＳ Ｐゴシック" pitchFamily="34" charset="-128"/>
                <a:cs typeface="Times New Roman" pitchFamily="18" charset="0"/>
              </a:rPr>
              <a:t> </a:t>
            </a:r>
            <a:r>
              <a:rPr lang="en-US" sz="2600" dirty="0" err="1" smtClean="0">
                <a:ea typeface="ＭＳ Ｐゴシック" pitchFamily="34" charset="-128"/>
                <a:cs typeface="Times New Roman" pitchFamily="18" charset="0"/>
              </a:rPr>
              <a:t>SmartDrive</a:t>
            </a:r>
            <a:r>
              <a:rPr lang="en-US" sz="2600" dirty="0" smtClean="0">
                <a:ea typeface="ＭＳ Ｐゴシック" pitchFamily="34" charset="-128"/>
                <a:cs typeface="Times New Roman" pitchFamily="18" charset="0"/>
              </a:rPr>
              <a:t> </a:t>
            </a:r>
            <a:r>
              <a:rPr lang="en-US" sz="2600" dirty="0">
                <a:ea typeface="ＭＳ Ｐゴシック" pitchFamily="34" charset="-128"/>
                <a:cs typeface="Times New Roman" pitchFamily="18" charset="0"/>
              </a:rPr>
              <a:t>systems and VTTI Data Acquisitions Systems will run together,  in </a:t>
            </a:r>
            <a:r>
              <a:rPr lang="en-US" sz="2600" dirty="0" smtClean="0">
                <a:ea typeface="ＭＳ Ｐゴシック" pitchFamily="34" charset="-128"/>
                <a:cs typeface="Times New Roman" pitchFamily="18" charset="0"/>
              </a:rPr>
              <a:t>parallel.</a:t>
            </a:r>
            <a:endParaRPr lang="en-US" sz="2600" dirty="0">
              <a:ea typeface="ＭＳ Ｐゴシック" pitchFamily="34" charset="-128"/>
              <a:cs typeface="Times New Roman" pitchFamily="18" charset="0"/>
            </a:endParaRPr>
          </a:p>
          <a:p>
            <a:pPr marL="550880" indent="-514350">
              <a:spcBef>
                <a:spcPts val="648"/>
              </a:spcBef>
              <a:spcAft>
                <a:spcPts val="648"/>
              </a:spcAft>
              <a:buFont typeface="Wingdings" pitchFamily="2" charset="2"/>
              <a:buChar char="ü"/>
            </a:pPr>
            <a:endParaRPr lang="en-US" sz="2600" b="1" dirty="0" smtClean="0">
              <a:cs typeface="Arial" charset="0"/>
            </a:endParaRPr>
          </a:p>
          <a:p>
            <a:pPr>
              <a:spcBef>
                <a:spcPts val="648"/>
              </a:spcBef>
              <a:spcAft>
                <a:spcPts val="648"/>
              </a:spcAft>
            </a:pPr>
            <a:endParaRPr lang="en-US" sz="2600" dirty="0"/>
          </a:p>
        </p:txBody>
      </p:sp>
    </p:spTree>
    <p:extLst>
      <p:ext uri="{BB962C8B-B14F-4D97-AF65-F5344CB8AC3E}">
        <p14:creationId xmlns:p14="http://schemas.microsoft.com/office/powerpoint/2010/main" val="37818462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712" y="0"/>
            <a:ext cx="8805863" cy="943429"/>
          </a:xfrm>
        </p:spPr>
        <p:txBody>
          <a:bodyPr vert="horz" wrap="square" lIns="98746" tIns="49373" rIns="98746" bIns="49373" numCol="1" anchorCtr="0" compatLnSpc="1">
            <a:prstTxWarp prst="textNoShape">
              <a:avLst/>
            </a:prstTxWarp>
            <a:normAutofit/>
          </a:bodyPr>
          <a:lstStyle/>
          <a:p>
            <a:pPr eaLnBrk="1" hangingPunct="1">
              <a:defRPr/>
            </a:pPr>
            <a:r>
              <a:rPr lang="en-US" sz="4400" b="1" dirty="0" smtClean="0">
                <a:solidFill>
                  <a:schemeClr val="accent2"/>
                </a:solidFill>
                <a:latin typeface="Times New Roman" pitchFamily="18" charset="0"/>
                <a:ea typeface="ＭＳ Ｐゴシック" pitchFamily="34" charset="-128"/>
                <a:cs typeface="Times New Roman" pitchFamily="18" charset="0"/>
              </a:rPr>
              <a:t>Research Partners </a:t>
            </a:r>
            <a:r>
              <a:rPr lang="en-US" sz="4400" b="1" dirty="0">
                <a:solidFill>
                  <a:schemeClr val="accent2"/>
                </a:solidFill>
                <a:latin typeface="Times New Roman" pitchFamily="18" charset="0"/>
                <a:ea typeface="ＭＳ Ｐゴシック" pitchFamily="34" charset="-128"/>
                <a:cs typeface="Times New Roman" pitchFamily="18" charset="0"/>
              </a:rPr>
              <a:t>and Roles</a:t>
            </a:r>
          </a:p>
        </p:txBody>
      </p:sp>
      <p:sp>
        <p:nvSpPr>
          <p:cNvPr id="27651" name="Slide Number Placeholder 3"/>
          <p:cNvSpPr>
            <a:spLocks noGrp="1"/>
          </p:cNvSpPr>
          <p:nvPr>
            <p:ph type="sldNum" sz="quarter" idx="4294967295"/>
          </p:nvPr>
        </p:nvSpPr>
        <p:spPr bwMode="auto">
          <a:xfrm>
            <a:off x="7500938" y="6894513"/>
            <a:ext cx="2282825" cy="520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802312" indent="-308581" eaLnBrk="0" hangingPunct="0">
              <a:defRPr>
                <a:solidFill>
                  <a:schemeClr val="tx1"/>
                </a:solidFill>
                <a:latin typeface="Arial" charset="0"/>
                <a:ea typeface="ＭＳ Ｐゴシック" pitchFamily="34" charset="-128"/>
              </a:defRPr>
            </a:lvl2pPr>
            <a:lvl3pPr marL="1234326" indent="-246865" eaLnBrk="0" hangingPunct="0">
              <a:defRPr>
                <a:solidFill>
                  <a:schemeClr val="tx1"/>
                </a:solidFill>
                <a:latin typeface="Arial" charset="0"/>
                <a:ea typeface="ＭＳ Ｐゴシック" pitchFamily="34" charset="-128"/>
              </a:defRPr>
            </a:lvl3pPr>
            <a:lvl4pPr marL="1728056" indent="-246865" eaLnBrk="0" hangingPunct="0">
              <a:defRPr>
                <a:solidFill>
                  <a:schemeClr val="tx1"/>
                </a:solidFill>
                <a:latin typeface="Arial" charset="0"/>
                <a:ea typeface="ＭＳ Ｐゴシック" pitchFamily="34" charset="-128"/>
              </a:defRPr>
            </a:lvl4pPr>
            <a:lvl5pPr marL="2221786" indent="-246865" eaLnBrk="0" hangingPunct="0">
              <a:defRPr>
                <a:solidFill>
                  <a:schemeClr val="tx1"/>
                </a:solidFill>
                <a:latin typeface="Arial" charset="0"/>
                <a:ea typeface="ＭＳ Ｐゴシック" pitchFamily="34" charset="-128"/>
              </a:defRPr>
            </a:lvl5pPr>
            <a:lvl6pPr marL="2715517" indent="-246865" eaLnBrk="0" fontAlgn="base" hangingPunct="0">
              <a:spcBef>
                <a:spcPct val="0"/>
              </a:spcBef>
              <a:spcAft>
                <a:spcPct val="0"/>
              </a:spcAft>
              <a:defRPr>
                <a:solidFill>
                  <a:schemeClr val="tx1"/>
                </a:solidFill>
                <a:latin typeface="Arial" charset="0"/>
                <a:ea typeface="ＭＳ Ｐゴシック" pitchFamily="34" charset="-128"/>
              </a:defRPr>
            </a:lvl6pPr>
            <a:lvl7pPr marL="3209247" indent="-246865" eaLnBrk="0" fontAlgn="base" hangingPunct="0">
              <a:spcBef>
                <a:spcPct val="0"/>
              </a:spcBef>
              <a:spcAft>
                <a:spcPct val="0"/>
              </a:spcAft>
              <a:defRPr>
                <a:solidFill>
                  <a:schemeClr val="tx1"/>
                </a:solidFill>
                <a:latin typeface="Arial" charset="0"/>
                <a:ea typeface="ＭＳ Ｐゴシック" pitchFamily="34" charset="-128"/>
              </a:defRPr>
            </a:lvl7pPr>
            <a:lvl8pPr marL="3702977" indent="-246865" eaLnBrk="0" fontAlgn="base" hangingPunct="0">
              <a:spcBef>
                <a:spcPct val="0"/>
              </a:spcBef>
              <a:spcAft>
                <a:spcPct val="0"/>
              </a:spcAft>
              <a:defRPr>
                <a:solidFill>
                  <a:schemeClr val="tx1"/>
                </a:solidFill>
                <a:latin typeface="Arial" charset="0"/>
                <a:ea typeface="ＭＳ Ｐゴシック" pitchFamily="34" charset="-128"/>
              </a:defRPr>
            </a:lvl8pPr>
            <a:lvl9pPr marL="4196707" indent="-246865"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09DA8EAF-B0CB-4E93-90BD-FBD4C51F14AC}" type="slidenum">
              <a:rPr lang="en-US" smtClean="0">
                <a:solidFill>
                  <a:srgbClr val="A3A3A3"/>
                </a:solidFill>
                <a:latin typeface="Gill Sans MT" pitchFamily="34" charset="0"/>
              </a:rPr>
              <a:pPr algn="r" eaLnBrk="1" hangingPunct="1"/>
              <a:t>15</a:t>
            </a:fld>
            <a:endParaRPr lang="en-US" smtClean="0">
              <a:solidFill>
                <a:srgbClr val="A3A3A3"/>
              </a:solidFill>
              <a:latin typeface="Gill Sans MT" pitchFamily="34" charset="0"/>
            </a:endParaRPr>
          </a:p>
        </p:txBody>
      </p:sp>
      <p:grpSp>
        <p:nvGrpSpPr>
          <p:cNvPr id="27652" name="Group 2"/>
          <p:cNvGrpSpPr>
            <a:grpSpLocks/>
          </p:cNvGrpSpPr>
          <p:nvPr/>
        </p:nvGrpSpPr>
        <p:grpSpPr bwMode="auto">
          <a:xfrm>
            <a:off x="965127" y="1346599"/>
            <a:ext cx="7908542" cy="3759295"/>
            <a:chOff x="838200" y="1600200"/>
            <a:chExt cx="7391400" cy="3438525"/>
          </a:xfrm>
        </p:grpSpPr>
        <p:sp>
          <p:nvSpPr>
            <p:cNvPr id="27653" name="TextBox 4"/>
            <p:cNvSpPr txBox="1">
              <a:spLocks noChangeArrowheads="1"/>
            </p:cNvSpPr>
            <p:nvPr/>
          </p:nvSpPr>
          <p:spPr bwMode="auto">
            <a:xfrm>
              <a:off x="2254250" y="1600200"/>
              <a:ext cx="4622800" cy="1077913"/>
            </a:xfrm>
            <a:prstGeom prst="rect">
              <a:avLst/>
            </a:prstGeom>
            <a:solidFill>
              <a:srgbClr val="FFFFFF"/>
            </a:solidFill>
            <a:ln w="12700">
              <a:solidFill>
                <a:schemeClr val="tx1"/>
              </a:solidFill>
              <a:miter lim="800000"/>
              <a:headEnd/>
              <a:tailEnd/>
            </a:ln>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sz="1700" dirty="0"/>
                <a:t>Cooperative Agreement Team</a:t>
              </a:r>
            </a:p>
            <a:p>
              <a:pPr algn="ctr" eaLnBrk="1" hangingPunct="1"/>
              <a:r>
                <a:rPr lang="en-US" sz="1700" dirty="0"/>
                <a:t>Manager: VTTI</a:t>
              </a:r>
            </a:p>
            <a:p>
              <a:pPr algn="ctr" eaLnBrk="1" hangingPunct="1"/>
              <a:r>
                <a:rPr lang="en-US" sz="1700" dirty="0"/>
                <a:t>Vendor/Data Collector: </a:t>
              </a:r>
              <a:r>
                <a:rPr lang="en-US" sz="1700" b="1" dirty="0" err="1">
                  <a:solidFill>
                    <a:srgbClr val="FF0000"/>
                  </a:solidFill>
                </a:rPr>
                <a:t>SmartDrive</a:t>
              </a:r>
              <a:r>
                <a:rPr lang="en-US" sz="1700" b="1" dirty="0">
                  <a:solidFill>
                    <a:srgbClr val="FF0000"/>
                  </a:solidFill>
                </a:rPr>
                <a:t>/VTTI</a:t>
              </a:r>
            </a:p>
            <a:p>
              <a:pPr algn="ctr" eaLnBrk="1" hangingPunct="1"/>
              <a:r>
                <a:rPr lang="en-US" sz="1700" dirty="0"/>
                <a:t>Independent Evaluator: University of Washington</a:t>
              </a:r>
            </a:p>
          </p:txBody>
        </p:sp>
        <p:sp>
          <p:nvSpPr>
            <p:cNvPr id="27654" name="TextBox 5"/>
            <p:cNvSpPr txBox="1">
              <a:spLocks noChangeArrowheads="1"/>
            </p:cNvSpPr>
            <p:nvPr/>
          </p:nvSpPr>
          <p:spPr bwMode="auto">
            <a:xfrm>
              <a:off x="838200" y="4075113"/>
              <a:ext cx="3429000" cy="954087"/>
            </a:xfrm>
            <a:prstGeom prst="rect">
              <a:avLst/>
            </a:prstGeom>
            <a:solidFill>
              <a:srgbClr val="FFFFFF"/>
            </a:solidFill>
            <a:ln w="12700">
              <a:solidFill>
                <a:schemeClr val="tx1"/>
              </a:solidFill>
              <a:miter lim="800000"/>
              <a:headEnd/>
              <a:tailEnd/>
            </a:ln>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sz="1500"/>
                <a:t>Study 1: OBMS Evaluation</a:t>
              </a:r>
            </a:p>
            <a:p>
              <a:pPr algn="ctr" eaLnBrk="1" hangingPunct="1"/>
              <a:r>
                <a:rPr lang="en-US" sz="1500"/>
                <a:t>Type of Data: Epoch</a:t>
              </a:r>
            </a:p>
            <a:p>
              <a:pPr algn="ctr" eaLnBrk="1" hangingPunct="1"/>
              <a:r>
                <a:rPr lang="en-US" sz="1500"/>
                <a:t>Data Collector: </a:t>
              </a:r>
              <a:r>
                <a:rPr lang="en-US" sz="1500" b="1">
                  <a:solidFill>
                    <a:srgbClr val="FF0000"/>
                  </a:solidFill>
                </a:rPr>
                <a:t>SmartDrive</a:t>
              </a:r>
            </a:p>
            <a:p>
              <a:pPr algn="ctr" eaLnBrk="1" hangingPunct="1"/>
              <a:r>
                <a:rPr lang="en-US" sz="1500"/>
                <a:t>IRB of Record: University of Washington</a:t>
              </a:r>
            </a:p>
          </p:txBody>
        </p:sp>
        <p:sp>
          <p:nvSpPr>
            <p:cNvPr id="27655" name="TextBox 6"/>
            <p:cNvSpPr txBox="1">
              <a:spLocks noChangeArrowheads="1"/>
            </p:cNvSpPr>
            <p:nvPr/>
          </p:nvSpPr>
          <p:spPr bwMode="auto">
            <a:xfrm>
              <a:off x="4800600" y="4084638"/>
              <a:ext cx="3429000" cy="954087"/>
            </a:xfrm>
            <a:prstGeom prst="rect">
              <a:avLst/>
            </a:prstGeom>
            <a:solidFill>
              <a:srgbClr val="FFFFFF"/>
            </a:solidFill>
            <a:ln w="12700">
              <a:solidFill>
                <a:schemeClr val="tx1"/>
              </a:solidFill>
              <a:miter lim="800000"/>
              <a:headEnd/>
              <a:tailEnd/>
            </a:ln>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sz="1500"/>
                <a:t>Study 2: Naturalistic Data Collection</a:t>
              </a:r>
            </a:p>
            <a:p>
              <a:pPr algn="ctr" eaLnBrk="1" hangingPunct="1"/>
              <a:r>
                <a:rPr lang="en-US" sz="1500"/>
                <a:t>Type of Data: Continuous</a:t>
              </a:r>
            </a:p>
            <a:p>
              <a:pPr algn="ctr" eaLnBrk="1" hangingPunct="1"/>
              <a:r>
                <a:rPr lang="en-US" sz="1500"/>
                <a:t>Data Collector: </a:t>
              </a:r>
              <a:r>
                <a:rPr lang="en-US" sz="1500" b="1">
                  <a:solidFill>
                    <a:srgbClr val="FF0000"/>
                  </a:solidFill>
                </a:rPr>
                <a:t>VTTI</a:t>
              </a:r>
            </a:p>
            <a:p>
              <a:pPr algn="ctr" eaLnBrk="1" hangingPunct="1"/>
              <a:r>
                <a:rPr lang="en-US" sz="1500"/>
                <a:t>IRB of Record: Virginia Tech</a:t>
              </a:r>
            </a:p>
          </p:txBody>
        </p:sp>
        <p:cxnSp>
          <p:nvCxnSpPr>
            <p:cNvPr id="11" name="Straight Connector 10"/>
            <p:cNvCxnSpPr/>
            <p:nvPr/>
          </p:nvCxnSpPr>
          <p:spPr>
            <a:xfrm rot="5400000">
              <a:off x="4267200" y="2981325"/>
              <a:ext cx="60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0800000">
              <a:off x="2430463" y="3276600"/>
              <a:ext cx="4267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2054225" y="3657600"/>
              <a:ext cx="762000" cy="0"/>
            </a:xfrm>
            <a:prstGeom prst="line">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6307138" y="3667125"/>
              <a:ext cx="762000" cy="0"/>
            </a:xfrm>
            <a:prstGeom prst="line">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450980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Alexander_Design\AD_Projects\SmartDrive\Corporate\Logo\SmartDrive_black_2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75" y="136525"/>
            <a:ext cx="579120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5" descr="E:\Alexander_Design\AD_Projects\SmartDrive\SmartRecorder camera\SR3\Hero_shots\SR3_camera_right1.jpg"/>
          <p:cNvPicPr>
            <a:picLocks noChangeAspect="1" noChangeArrowheads="1"/>
          </p:cNvPicPr>
          <p:nvPr/>
        </p:nvPicPr>
        <p:blipFill>
          <a:blip r:embed="rId3">
            <a:extLst>
              <a:ext uri="{28A0092B-C50C-407E-A947-70E740481C1C}">
                <a14:useLocalDpi xmlns:a14="http://schemas.microsoft.com/office/drawing/2010/main" val="0"/>
              </a:ext>
            </a:extLst>
          </a:blip>
          <a:srcRect l="1776" t="3217"/>
          <a:stretch>
            <a:fillRect/>
          </a:stretch>
        </p:blipFill>
        <p:spPr bwMode="auto">
          <a:xfrm>
            <a:off x="6254750" y="0"/>
            <a:ext cx="3529013" cy="156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a:off x="571500" y="676275"/>
            <a:ext cx="8559800" cy="1588"/>
          </a:xfrm>
          <a:prstGeom prst="line">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71500" y="676275"/>
            <a:ext cx="8559800" cy="1588"/>
          </a:xfrm>
          <a:prstGeom prst="line">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8" name="Title 2"/>
          <p:cNvSpPr>
            <a:spLocks noGrp="1"/>
          </p:cNvSpPr>
          <p:nvPr>
            <p:ph type="title"/>
          </p:nvPr>
        </p:nvSpPr>
        <p:spPr>
          <a:xfrm>
            <a:off x="39016" y="1141413"/>
            <a:ext cx="9496879" cy="1249362"/>
          </a:xfrm>
        </p:spPr>
        <p:txBody>
          <a:bodyPr lIns="98746" tIns="49373" rIns="98746" bIns="49373"/>
          <a:lstStyle/>
          <a:p>
            <a:pPr eaLnBrk="1" hangingPunct="1">
              <a:defRPr/>
            </a:pPr>
            <a:r>
              <a:rPr lang="en-US" sz="4200" b="1" dirty="0">
                <a:solidFill>
                  <a:schemeClr val="accent2"/>
                </a:solidFill>
                <a:latin typeface="Times New Roman" pitchFamily="18" charset="0"/>
                <a:ea typeface="ＭＳ Ｐゴシック" pitchFamily="34" charset="-128"/>
                <a:cs typeface="Times New Roman" pitchFamily="18" charset="0"/>
              </a:rPr>
              <a:t>Driver Skills Improvement Program</a:t>
            </a:r>
          </a:p>
        </p:txBody>
      </p:sp>
      <p:pic>
        <p:nvPicPr>
          <p:cNvPr id="9" name="Picture 15" descr="E:\Alexander_Design\AD_Projects\SmartDrive\Presentation\Sales_Presentation\Jan_12\Performance Cycle_rin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78038" y="2822575"/>
            <a:ext cx="5894387" cy="367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6" descr="E:\Alexander_Design\AD_Projects\SmartDrive\Presentation\Sales_Presentation\Jan_12\images\arrow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00288" y="2897188"/>
            <a:ext cx="1912937"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4" descr="E:\Alexander_Design\AD_Projects\SmartDrive\Presentation\Sales_Presentation\Jan_12\images\arrow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49913" y="2897188"/>
            <a:ext cx="1912937"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7" descr="E:\Alexander_Design\AD_Projects\SmartDrive\Presentation\Sales_Presentation\Jan_12\images\Performance-Cycle_Arrows_16.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49913" y="5387975"/>
            <a:ext cx="1912937"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5" descr="E:\Alexander_Design\AD_Projects\SmartDrive\Presentation\Sales_Presentation\Jan_12\images\arrow3.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78088" y="5397500"/>
            <a:ext cx="1914525"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D:\Alexander_Design\AD_Projects\SmartDrive\Corporate\Logo\SmartDrive_black_2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9225" y="4583113"/>
            <a:ext cx="20621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descr="C:\Users\Doug\Desktop\LasVegas\Sales Deck\images\coaching.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68763" y="5321300"/>
            <a:ext cx="1825625"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 descr="C:\Users\Doug\Desktop\LasVegas\Sales Deck\images\performance-reports.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57338" y="3751263"/>
            <a:ext cx="1824037" cy="185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 descr="C:\Users\Doug\Desktop\LasVegas\Sales Deck\images\review.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50050" y="3751263"/>
            <a:ext cx="1824038" cy="185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3" descr="C:\Users\Doug\Desktop\LasVegas\Sales Deck\images\collect.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068763" y="2087563"/>
            <a:ext cx="1825625" cy="185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6" descr="C:\Users\doug\Desktop\Feb6\blue-rings.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641850" y="3024188"/>
            <a:ext cx="5207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21" presetClass="entr" presetSubtype="1"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heel(1)">
                                      <p:cBhvr>
                                        <p:cTn id="13" dur="5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par>
                                <p:cTn id="17" presetID="10"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6" presetClass="emph" presetSubtype="0" fill="hold" nodeType="withEffect">
                                  <p:stCondLst>
                                    <p:cond delay="0"/>
                                  </p:stCondLst>
                                  <p:childTnLst>
                                    <p:animScale>
                                      <p:cBhvr>
                                        <p:cTn id="21" dur="500" fill="hold"/>
                                        <p:tgtEl>
                                          <p:spTgt spid="18"/>
                                        </p:tgtEl>
                                      </p:cBhvr>
                                      <p:by x="110000" y="110000"/>
                                    </p:animScale>
                                  </p:childTnLst>
                                </p:cTn>
                              </p:par>
                              <p:par>
                                <p:cTn id="22" presetID="6" presetClass="emph" presetSubtype="0" fill="hold" nodeType="withEffect">
                                  <p:stCondLst>
                                    <p:cond delay="0"/>
                                  </p:stCondLst>
                                  <p:childTnLst>
                                    <p:animScale>
                                      <p:cBhvr>
                                        <p:cTn id="23" dur="500" fill="hold"/>
                                        <p:tgtEl>
                                          <p:spTgt spid="19"/>
                                        </p:tgtEl>
                                      </p:cBhvr>
                                      <p:by x="90000" y="90000"/>
                                    </p:animScale>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500"/>
                                        <p:tgtEl>
                                          <p:spTgt spid="11"/>
                                        </p:tgtEl>
                                      </p:cBhvr>
                                    </p:animEffect>
                                  </p:childTnLst>
                                </p:cTn>
                              </p:par>
                            </p:childTnLst>
                          </p:cTn>
                        </p:par>
                        <p:par>
                          <p:cTn id="29" fill="hold" nodeType="afterGroup">
                            <p:stCondLst>
                              <p:cond delay="500"/>
                            </p:stCondLst>
                            <p:childTnLst>
                              <p:par>
                                <p:cTn id="30" presetID="10" presetClass="entr" presetSubtype="0" fill="hold"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par>
                                <p:cTn id="33" presetID="6" presetClass="emph" presetSubtype="0" fill="hold" nodeType="withEffect">
                                  <p:stCondLst>
                                    <p:cond delay="0"/>
                                  </p:stCondLst>
                                  <p:childTnLst>
                                    <p:animScale>
                                      <p:cBhvr>
                                        <p:cTn id="34" dur="500" fill="hold"/>
                                        <p:tgtEl>
                                          <p:spTgt spid="17"/>
                                        </p:tgtEl>
                                      </p:cBhvr>
                                      <p:by x="110000" y="110000"/>
                                    </p:animScale>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2"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right)">
                                      <p:cBhvr>
                                        <p:cTn id="39" dur="500"/>
                                        <p:tgtEl>
                                          <p:spTgt spid="12"/>
                                        </p:tgtEl>
                                      </p:cBhvr>
                                    </p:animEffect>
                                  </p:childTnLst>
                                </p:cTn>
                              </p:par>
                            </p:childTnLst>
                          </p:cTn>
                        </p:par>
                        <p:par>
                          <p:cTn id="40" fill="hold" nodeType="afterGroup">
                            <p:stCondLst>
                              <p:cond delay="500"/>
                            </p:stCondLst>
                            <p:childTnLst>
                              <p:par>
                                <p:cTn id="41" presetID="10" presetClass="entr" presetSubtype="0" fill="hold"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par>
                                <p:cTn id="44" presetID="6" presetClass="emph" presetSubtype="0" fill="hold" nodeType="withEffect">
                                  <p:stCondLst>
                                    <p:cond delay="0"/>
                                  </p:stCondLst>
                                  <p:childTnLst>
                                    <p:animScale>
                                      <p:cBhvr>
                                        <p:cTn id="45" dur="500" fill="hold"/>
                                        <p:tgtEl>
                                          <p:spTgt spid="15"/>
                                        </p:tgtEl>
                                      </p:cBhvr>
                                      <p:by x="110000" y="110000"/>
                                    </p:animScale>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2" fill="hold"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right)">
                                      <p:cBhvr>
                                        <p:cTn id="50" dur="500"/>
                                        <p:tgtEl>
                                          <p:spTgt spid="13"/>
                                        </p:tgtEl>
                                      </p:cBhvr>
                                    </p:animEffect>
                                  </p:childTnLst>
                                </p:cTn>
                              </p:par>
                            </p:childTnLst>
                          </p:cTn>
                        </p:par>
                        <p:par>
                          <p:cTn id="51" fill="hold" nodeType="afterGroup">
                            <p:stCondLst>
                              <p:cond delay="500"/>
                            </p:stCondLst>
                            <p:childTnLst>
                              <p:par>
                                <p:cTn id="52" presetID="10" presetClass="entr" presetSubtype="0" fill="hold" nodeType="after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fade">
                                      <p:cBhvr>
                                        <p:cTn id="54" dur="500"/>
                                        <p:tgtEl>
                                          <p:spTgt spid="16"/>
                                        </p:tgtEl>
                                      </p:cBhvr>
                                    </p:animEffect>
                                  </p:childTnLst>
                                </p:cTn>
                              </p:par>
                              <p:par>
                                <p:cTn id="55" presetID="6" presetClass="emph" presetSubtype="0" fill="hold" nodeType="withEffect">
                                  <p:stCondLst>
                                    <p:cond delay="0"/>
                                  </p:stCondLst>
                                  <p:childTnLst>
                                    <p:animScale>
                                      <p:cBhvr>
                                        <p:cTn id="56" dur="500" fill="hold"/>
                                        <p:tgtEl>
                                          <p:spTgt spid="16"/>
                                        </p:tgtEl>
                                      </p:cBhvr>
                                      <p:by x="110000" y="110000"/>
                                    </p:animScale>
                                  </p:childTnLst>
                                </p:cTn>
                              </p:par>
                            </p:childTnLst>
                          </p:cTn>
                        </p:par>
                        <p:par>
                          <p:cTn id="57" fill="hold" nodeType="afterGroup">
                            <p:stCondLst>
                              <p:cond delay="1000"/>
                            </p:stCondLst>
                            <p:childTnLst>
                              <p:par>
                                <p:cTn id="58" presetID="22" presetClass="entr" presetSubtype="8" fill="hold" nodeType="after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wipe(left)">
                                      <p:cBhvr>
                                        <p:cTn id="6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587571689"/>
              </p:ext>
            </p:extLst>
          </p:nvPr>
        </p:nvGraphicFramePr>
        <p:xfrm>
          <a:off x="362402" y="1501095"/>
          <a:ext cx="9057369" cy="4799803"/>
        </p:xfrm>
        <a:graphic>
          <a:graphicData uri="http://schemas.openxmlformats.org/drawingml/2006/table">
            <a:tbl>
              <a:tblPr firstRow="1" firstCol="1" bandRow="1">
                <a:tableStyleId>{17292A2E-F333-43FB-9621-5CBBE7FDCDCB}</a:tableStyleId>
              </a:tblPr>
              <a:tblGrid>
                <a:gridCol w="717015"/>
                <a:gridCol w="1595822"/>
                <a:gridCol w="2074094"/>
                <a:gridCol w="1119300"/>
                <a:gridCol w="1193660"/>
                <a:gridCol w="1178740"/>
                <a:gridCol w="1178738"/>
              </a:tblGrid>
              <a:tr h="721302">
                <a:tc>
                  <a:txBody>
                    <a:bodyPr/>
                    <a:lstStyle/>
                    <a:p>
                      <a:pPr marL="0" marR="0" algn="ctr">
                        <a:spcBef>
                          <a:spcPts val="0"/>
                        </a:spcBef>
                        <a:spcAft>
                          <a:spcPts val="0"/>
                        </a:spcAft>
                      </a:pPr>
                      <a:r>
                        <a:rPr lang="en-US" sz="1800" dirty="0">
                          <a:effectLst/>
                          <a:latin typeface="Times New Roman" pitchFamily="18" charset="0"/>
                          <a:cs typeface="Times New Roman" pitchFamily="18" charset="0"/>
                        </a:rPr>
                        <a:t>Fleet</a:t>
                      </a:r>
                      <a:endParaRPr lang="en-US" sz="1800" dirty="0">
                        <a:effectLst/>
                        <a:latin typeface="Times New Roman" pitchFamily="18" charset="0"/>
                        <a:ea typeface="Calibri"/>
                        <a:cs typeface="Times New Roman" pitchFamily="18" charset="0"/>
                      </a:endParaRPr>
                    </a:p>
                  </a:txBody>
                  <a:tcPr marL="67949" marR="67949" marT="9525" marB="0" anchor="ctr">
                    <a:solidFill>
                      <a:schemeClr val="accent2"/>
                    </a:solidFill>
                  </a:tcPr>
                </a:tc>
                <a:tc>
                  <a:txBody>
                    <a:bodyPr/>
                    <a:lstStyle/>
                    <a:p>
                      <a:pPr marL="0" marR="0" algn="ctr">
                        <a:spcBef>
                          <a:spcPts val="0"/>
                        </a:spcBef>
                        <a:spcAft>
                          <a:spcPts val="0"/>
                        </a:spcAft>
                      </a:pPr>
                      <a:r>
                        <a:rPr lang="en-US" sz="1800" dirty="0">
                          <a:effectLst/>
                          <a:latin typeface="Times New Roman" pitchFamily="18" charset="0"/>
                          <a:cs typeface="Times New Roman" pitchFamily="18" charset="0"/>
                        </a:rPr>
                        <a:t>Location</a:t>
                      </a:r>
                      <a:endParaRPr lang="en-US" sz="1800" dirty="0">
                        <a:effectLst/>
                        <a:latin typeface="Times New Roman" pitchFamily="18" charset="0"/>
                        <a:ea typeface="Calibri"/>
                        <a:cs typeface="Times New Roman" pitchFamily="18" charset="0"/>
                      </a:endParaRPr>
                    </a:p>
                  </a:txBody>
                  <a:tcPr marL="67949" marR="67949" marT="9525" marB="0" anchor="ctr">
                    <a:solidFill>
                      <a:schemeClr val="accent2"/>
                    </a:solidFill>
                  </a:tcPr>
                </a:tc>
                <a:tc>
                  <a:txBody>
                    <a:bodyPr/>
                    <a:lstStyle/>
                    <a:p>
                      <a:pPr marL="0" marR="0" algn="ctr">
                        <a:spcBef>
                          <a:spcPts val="0"/>
                        </a:spcBef>
                        <a:spcAft>
                          <a:spcPts val="0"/>
                        </a:spcAft>
                      </a:pPr>
                      <a:r>
                        <a:rPr lang="en-US" sz="1800" dirty="0">
                          <a:effectLst/>
                          <a:latin typeface="Times New Roman" pitchFamily="18" charset="0"/>
                          <a:cs typeface="Times New Roman" pitchFamily="18" charset="0"/>
                        </a:rPr>
                        <a:t>Operation</a:t>
                      </a:r>
                      <a:endParaRPr lang="en-US" sz="1800" dirty="0">
                        <a:effectLst/>
                        <a:latin typeface="Times New Roman" pitchFamily="18" charset="0"/>
                        <a:ea typeface="Calibri"/>
                        <a:cs typeface="Times New Roman" pitchFamily="18" charset="0"/>
                      </a:endParaRPr>
                    </a:p>
                  </a:txBody>
                  <a:tcPr marL="67949" marR="67949" marT="9525" marB="0" anchor="ctr">
                    <a:solidFill>
                      <a:schemeClr val="accent2"/>
                    </a:solidFill>
                  </a:tcPr>
                </a:tc>
                <a:tc>
                  <a:txBody>
                    <a:bodyPr/>
                    <a:lstStyle/>
                    <a:p>
                      <a:pPr marL="0" marR="0" algn="ctr">
                        <a:spcBef>
                          <a:spcPts val="0"/>
                        </a:spcBef>
                        <a:spcAft>
                          <a:spcPts val="0"/>
                        </a:spcAft>
                      </a:pPr>
                      <a:r>
                        <a:rPr lang="en-US" sz="1800" dirty="0">
                          <a:effectLst/>
                          <a:latin typeface="Times New Roman" pitchFamily="18" charset="0"/>
                          <a:cs typeface="Times New Roman" pitchFamily="18" charset="0"/>
                        </a:rPr>
                        <a:t>Number of Trucks </a:t>
                      </a:r>
                      <a:endParaRPr lang="en-US" sz="1800" dirty="0">
                        <a:effectLst/>
                        <a:latin typeface="Times New Roman" pitchFamily="18" charset="0"/>
                        <a:ea typeface="Calibri"/>
                        <a:cs typeface="Times New Roman" pitchFamily="18" charset="0"/>
                      </a:endParaRPr>
                    </a:p>
                  </a:txBody>
                  <a:tcPr marL="67949" marR="67949" marT="9525" marB="0" anchor="ctr">
                    <a:solidFill>
                      <a:schemeClr val="accent2"/>
                    </a:solidFill>
                  </a:tcPr>
                </a:tc>
                <a:tc>
                  <a:txBody>
                    <a:bodyPr/>
                    <a:lstStyle/>
                    <a:p>
                      <a:pPr marL="0" marR="0" algn="ctr">
                        <a:spcBef>
                          <a:spcPts val="0"/>
                        </a:spcBef>
                        <a:spcAft>
                          <a:spcPts val="0"/>
                        </a:spcAft>
                      </a:pPr>
                      <a:r>
                        <a:rPr lang="en-US" sz="1800" dirty="0">
                          <a:effectLst/>
                          <a:latin typeface="Times New Roman" pitchFamily="18" charset="0"/>
                          <a:cs typeface="Times New Roman" pitchFamily="18" charset="0"/>
                        </a:rPr>
                        <a:t>Number of Drivers </a:t>
                      </a:r>
                      <a:endParaRPr lang="en-US" sz="1800" dirty="0">
                        <a:effectLst/>
                        <a:latin typeface="Times New Roman" pitchFamily="18" charset="0"/>
                        <a:ea typeface="Calibri"/>
                        <a:cs typeface="Times New Roman" pitchFamily="18" charset="0"/>
                      </a:endParaRPr>
                    </a:p>
                  </a:txBody>
                  <a:tcPr marL="67949" marR="67949" marT="9525" marB="0" anchor="ctr">
                    <a:solidFill>
                      <a:schemeClr val="accent2"/>
                    </a:solidFill>
                  </a:tcPr>
                </a:tc>
                <a:tc>
                  <a:txBody>
                    <a:bodyPr/>
                    <a:lstStyle/>
                    <a:p>
                      <a:pPr marL="0" marR="0" algn="ctr">
                        <a:spcBef>
                          <a:spcPts val="0"/>
                        </a:spcBef>
                        <a:spcAft>
                          <a:spcPts val="0"/>
                        </a:spcAft>
                      </a:pPr>
                      <a:r>
                        <a:rPr lang="en-US" sz="1800" dirty="0">
                          <a:effectLst/>
                          <a:latin typeface="Times New Roman" pitchFamily="18" charset="0"/>
                          <a:cs typeface="Times New Roman" pitchFamily="18" charset="0"/>
                        </a:rPr>
                        <a:t>Drivers Recruited for NDS</a:t>
                      </a:r>
                      <a:endParaRPr lang="en-US" sz="1800" dirty="0">
                        <a:effectLst/>
                        <a:latin typeface="Times New Roman" pitchFamily="18" charset="0"/>
                        <a:ea typeface="Calibri"/>
                        <a:cs typeface="Times New Roman" pitchFamily="18" charset="0"/>
                      </a:endParaRPr>
                    </a:p>
                  </a:txBody>
                  <a:tcPr marL="67949" marR="67949" marT="9525" marB="0">
                    <a:solidFill>
                      <a:schemeClr val="accent2"/>
                    </a:solidFill>
                  </a:tcPr>
                </a:tc>
                <a:tc>
                  <a:txBody>
                    <a:bodyPr/>
                    <a:lstStyle/>
                    <a:p>
                      <a:pPr marL="0" marR="0" algn="ctr">
                        <a:spcBef>
                          <a:spcPts val="0"/>
                        </a:spcBef>
                        <a:spcAft>
                          <a:spcPts val="0"/>
                        </a:spcAft>
                      </a:pPr>
                      <a:r>
                        <a:rPr lang="en-US" sz="1800" dirty="0">
                          <a:effectLst/>
                          <a:latin typeface="Times New Roman" pitchFamily="18" charset="0"/>
                          <a:cs typeface="Times New Roman" pitchFamily="18" charset="0"/>
                        </a:rPr>
                        <a:t>Planned Install to Begin</a:t>
                      </a:r>
                      <a:endParaRPr lang="en-US" sz="1800" dirty="0">
                        <a:effectLst/>
                        <a:latin typeface="Times New Roman" pitchFamily="18" charset="0"/>
                        <a:ea typeface="Calibri"/>
                        <a:cs typeface="Times New Roman" pitchFamily="18" charset="0"/>
                      </a:endParaRPr>
                    </a:p>
                  </a:txBody>
                  <a:tcPr marL="67949" marR="67949" marT="9525" marB="0">
                    <a:solidFill>
                      <a:schemeClr val="accent2"/>
                    </a:solidFill>
                  </a:tcPr>
                </a:tc>
              </a:tr>
              <a:tr h="483618">
                <a:tc>
                  <a:txBody>
                    <a:bodyPr/>
                    <a:lstStyle/>
                    <a:p>
                      <a:pPr marL="0" marR="0" algn="ctr">
                        <a:spcBef>
                          <a:spcPts val="0"/>
                        </a:spcBef>
                        <a:spcAft>
                          <a:spcPts val="0"/>
                        </a:spcAft>
                      </a:pPr>
                      <a:r>
                        <a:rPr lang="en-US" sz="1800" dirty="0">
                          <a:effectLst/>
                          <a:latin typeface="Times New Roman" pitchFamily="18" charset="0"/>
                          <a:cs typeface="Times New Roman" pitchFamily="18" charset="0"/>
                        </a:rPr>
                        <a:t>A</a:t>
                      </a:r>
                      <a:endParaRPr lang="en-US" sz="1800" b="0" dirty="0">
                        <a:effectLst/>
                        <a:latin typeface="Times New Roman" pitchFamily="18" charset="0"/>
                        <a:ea typeface="Calibri"/>
                        <a:cs typeface="Times New Roman" pitchFamily="18" charset="0"/>
                      </a:endParaRPr>
                    </a:p>
                  </a:txBody>
                  <a:tcPr marL="67949" marR="67949" marT="9525" marB="0" anchor="ctr"/>
                </a:tc>
                <a:tc>
                  <a:txBody>
                    <a:bodyPr/>
                    <a:lstStyle/>
                    <a:p>
                      <a:pPr marL="0" marR="0">
                        <a:spcBef>
                          <a:spcPts val="0"/>
                        </a:spcBef>
                        <a:spcAft>
                          <a:spcPts val="0"/>
                        </a:spcAft>
                      </a:pPr>
                      <a:r>
                        <a:rPr lang="en-US" sz="1800" dirty="0">
                          <a:effectLst/>
                          <a:latin typeface="Times New Roman" pitchFamily="18" charset="0"/>
                          <a:cs typeface="Times New Roman" pitchFamily="18" charset="0"/>
                        </a:rPr>
                        <a:t>Baton Rouge, LA</a:t>
                      </a:r>
                      <a:endParaRPr lang="en-US" sz="1800" b="0" dirty="0">
                        <a:effectLst/>
                        <a:latin typeface="Times New Roman" pitchFamily="18" charset="0"/>
                        <a:ea typeface="Calibri"/>
                        <a:cs typeface="Times New Roman" pitchFamily="18" charset="0"/>
                      </a:endParaRPr>
                    </a:p>
                  </a:txBody>
                  <a:tcPr marL="67949" marR="67949" marT="9525" marB="0" anchor="ctr"/>
                </a:tc>
                <a:tc>
                  <a:txBody>
                    <a:bodyPr/>
                    <a:lstStyle/>
                    <a:p>
                      <a:pPr marL="0" marR="0">
                        <a:spcBef>
                          <a:spcPts val="0"/>
                        </a:spcBef>
                        <a:spcAft>
                          <a:spcPts val="0"/>
                        </a:spcAft>
                      </a:pPr>
                      <a:r>
                        <a:rPr lang="en-US" sz="1800" dirty="0">
                          <a:effectLst/>
                          <a:latin typeface="Times New Roman" pitchFamily="18" charset="0"/>
                          <a:cs typeface="Times New Roman" pitchFamily="18" charset="0"/>
                        </a:rPr>
                        <a:t>Grocery- Reefer</a:t>
                      </a:r>
                      <a:endParaRPr lang="en-US" sz="1800" b="0" dirty="0">
                        <a:effectLst/>
                        <a:latin typeface="Times New Roman" pitchFamily="18" charset="0"/>
                        <a:ea typeface="Calibri"/>
                        <a:cs typeface="Times New Roman" pitchFamily="18" charset="0"/>
                      </a:endParaRPr>
                    </a:p>
                  </a:txBody>
                  <a:tcPr marL="67949" marR="67949" marT="9525" marB="0" anchor="ctr"/>
                </a:tc>
                <a:tc>
                  <a:txBody>
                    <a:bodyPr/>
                    <a:lstStyle/>
                    <a:p>
                      <a:pPr marL="0" marR="0" algn="ctr">
                        <a:spcBef>
                          <a:spcPts val="0"/>
                        </a:spcBef>
                        <a:spcAft>
                          <a:spcPts val="0"/>
                        </a:spcAft>
                      </a:pPr>
                      <a:r>
                        <a:rPr lang="en-US" sz="1800" dirty="0">
                          <a:effectLst/>
                          <a:latin typeface="Times New Roman" pitchFamily="18" charset="0"/>
                          <a:cs typeface="Times New Roman" pitchFamily="18" charset="0"/>
                        </a:rPr>
                        <a:t>68</a:t>
                      </a:r>
                      <a:endParaRPr lang="en-US" sz="1800" b="0" dirty="0">
                        <a:effectLst/>
                        <a:latin typeface="Times New Roman" pitchFamily="18" charset="0"/>
                        <a:ea typeface="Calibri"/>
                        <a:cs typeface="Times New Roman" pitchFamily="18" charset="0"/>
                      </a:endParaRPr>
                    </a:p>
                  </a:txBody>
                  <a:tcPr marL="67949" marR="67949" marT="9525" marB="0" anchor="ctr"/>
                </a:tc>
                <a:tc>
                  <a:txBody>
                    <a:bodyPr/>
                    <a:lstStyle/>
                    <a:p>
                      <a:pPr marL="0" marR="0" algn="ctr">
                        <a:spcBef>
                          <a:spcPts val="0"/>
                        </a:spcBef>
                        <a:spcAft>
                          <a:spcPts val="0"/>
                        </a:spcAft>
                      </a:pPr>
                      <a:r>
                        <a:rPr lang="en-US" sz="1800">
                          <a:effectLst/>
                          <a:latin typeface="Times New Roman" pitchFamily="18" charset="0"/>
                          <a:cs typeface="Times New Roman" pitchFamily="18" charset="0"/>
                        </a:rPr>
                        <a:t>79</a:t>
                      </a:r>
                      <a:endParaRPr lang="en-US" sz="1800" b="0">
                        <a:effectLst/>
                        <a:latin typeface="Times New Roman" pitchFamily="18" charset="0"/>
                        <a:ea typeface="Calibri"/>
                        <a:cs typeface="Times New Roman" pitchFamily="18" charset="0"/>
                      </a:endParaRPr>
                    </a:p>
                  </a:txBody>
                  <a:tcPr marL="67949" marR="67949" marT="9525" marB="0" anchor="ctr"/>
                </a:tc>
                <a:tc>
                  <a:txBody>
                    <a:bodyPr/>
                    <a:lstStyle/>
                    <a:p>
                      <a:pPr marL="0" marR="0" algn="ctr">
                        <a:spcBef>
                          <a:spcPts val="0"/>
                        </a:spcBef>
                        <a:spcAft>
                          <a:spcPts val="0"/>
                        </a:spcAft>
                      </a:pPr>
                      <a:r>
                        <a:rPr lang="en-US" sz="1800" dirty="0">
                          <a:effectLst/>
                          <a:latin typeface="Times New Roman" pitchFamily="18" charset="0"/>
                          <a:cs typeface="Times New Roman" pitchFamily="18" charset="0"/>
                        </a:rPr>
                        <a:t>56</a:t>
                      </a:r>
                      <a:endParaRPr lang="en-US" sz="1800" b="0" dirty="0">
                        <a:effectLst/>
                        <a:latin typeface="Times New Roman" pitchFamily="18" charset="0"/>
                        <a:ea typeface="Calibri"/>
                        <a:cs typeface="Times New Roman" pitchFamily="18" charset="0"/>
                      </a:endParaRPr>
                    </a:p>
                  </a:txBody>
                  <a:tcPr marL="67949" marR="67949" marT="9525" marB="0" anchor="ctr"/>
                </a:tc>
                <a:tc>
                  <a:txBody>
                    <a:bodyPr/>
                    <a:lstStyle/>
                    <a:p>
                      <a:pPr marL="0" marR="0">
                        <a:spcBef>
                          <a:spcPts val="0"/>
                        </a:spcBef>
                        <a:spcAft>
                          <a:spcPts val="0"/>
                        </a:spcAft>
                      </a:pPr>
                      <a:r>
                        <a:rPr lang="en-US" sz="1800" dirty="0">
                          <a:effectLst/>
                          <a:latin typeface="Times New Roman" pitchFamily="18" charset="0"/>
                          <a:cs typeface="Times New Roman" pitchFamily="18" charset="0"/>
                        </a:rPr>
                        <a:t>2/18/13</a:t>
                      </a:r>
                      <a:endParaRPr lang="en-US" sz="1800" b="0" dirty="0">
                        <a:effectLst/>
                        <a:latin typeface="Times New Roman" pitchFamily="18" charset="0"/>
                        <a:ea typeface="Calibri"/>
                        <a:cs typeface="Times New Roman" pitchFamily="18" charset="0"/>
                      </a:endParaRPr>
                    </a:p>
                  </a:txBody>
                  <a:tcPr marL="67949" marR="67949" marT="9525" marB="0" anchor="ctr"/>
                </a:tc>
              </a:tr>
              <a:tr h="958984">
                <a:tc>
                  <a:txBody>
                    <a:bodyPr/>
                    <a:lstStyle/>
                    <a:p>
                      <a:pPr marL="0" marR="0" algn="ctr">
                        <a:spcBef>
                          <a:spcPts val="0"/>
                        </a:spcBef>
                        <a:spcAft>
                          <a:spcPts val="0"/>
                        </a:spcAft>
                      </a:pPr>
                      <a:r>
                        <a:rPr lang="en-US" sz="1800" dirty="0">
                          <a:effectLst/>
                          <a:latin typeface="Times New Roman" pitchFamily="18" charset="0"/>
                          <a:cs typeface="Times New Roman" pitchFamily="18" charset="0"/>
                        </a:rPr>
                        <a:t>B</a:t>
                      </a:r>
                      <a:endParaRPr lang="en-US" sz="1800" b="0" dirty="0">
                        <a:effectLst/>
                        <a:latin typeface="Times New Roman" pitchFamily="18" charset="0"/>
                        <a:ea typeface="Calibri"/>
                        <a:cs typeface="Times New Roman" pitchFamily="18" charset="0"/>
                      </a:endParaRPr>
                    </a:p>
                  </a:txBody>
                  <a:tcPr marL="67949" marR="67949" marT="9525" marB="0" anchor="ctr"/>
                </a:tc>
                <a:tc>
                  <a:txBody>
                    <a:bodyPr/>
                    <a:lstStyle/>
                    <a:p>
                      <a:pPr marL="0" marR="0">
                        <a:spcBef>
                          <a:spcPts val="0"/>
                        </a:spcBef>
                        <a:spcAft>
                          <a:spcPts val="0"/>
                        </a:spcAft>
                      </a:pPr>
                      <a:r>
                        <a:rPr lang="en-US" sz="1800" dirty="0">
                          <a:effectLst/>
                          <a:latin typeface="Times New Roman" pitchFamily="18" charset="0"/>
                          <a:cs typeface="Times New Roman" pitchFamily="18" charset="0"/>
                        </a:rPr>
                        <a:t>Escanaba, MI</a:t>
                      </a:r>
                      <a:endParaRPr lang="en-US" sz="1800" b="0" dirty="0">
                        <a:effectLst/>
                        <a:latin typeface="Times New Roman" pitchFamily="18" charset="0"/>
                        <a:ea typeface="Calibri"/>
                        <a:cs typeface="Times New Roman" pitchFamily="18" charset="0"/>
                      </a:endParaRPr>
                    </a:p>
                  </a:txBody>
                  <a:tcPr marL="67949" marR="67949" marT="9525" marB="0" anchor="ctr"/>
                </a:tc>
                <a:tc>
                  <a:txBody>
                    <a:bodyPr/>
                    <a:lstStyle/>
                    <a:p>
                      <a:pPr marL="0" marR="0">
                        <a:spcBef>
                          <a:spcPts val="0"/>
                        </a:spcBef>
                        <a:spcAft>
                          <a:spcPts val="0"/>
                        </a:spcAft>
                      </a:pPr>
                      <a:r>
                        <a:rPr lang="en-US" sz="1800" dirty="0">
                          <a:effectLst/>
                          <a:latin typeface="Times New Roman" pitchFamily="18" charset="0"/>
                          <a:cs typeface="Times New Roman" pitchFamily="18" charset="0"/>
                        </a:rPr>
                        <a:t>Dry goods - Various operations including long-haul, regional; </a:t>
                      </a:r>
                      <a:r>
                        <a:rPr lang="en-US" sz="1800" dirty="0" smtClean="0">
                          <a:effectLst/>
                          <a:latin typeface="Times New Roman" pitchFamily="18" charset="0"/>
                          <a:cs typeface="Times New Roman" pitchFamily="18" charset="0"/>
                        </a:rPr>
                        <a:t>company</a:t>
                      </a:r>
                      <a:endParaRPr lang="en-US" sz="1800" b="0" dirty="0">
                        <a:effectLst/>
                        <a:latin typeface="Times New Roman" pitchFamily="18" charset="0"/>
                        <a:ea typeface="Calibri"/>
                        <a:cs typeface="Times New Roman" pitchFamily="18" charset="0"/>
                      </a:endParaRPr>
                    </a:p>
                  </a:txBody>
                  <a:tcPr marL="67949" marR="67949" marT="9525" marB="0" anchor="ctr"/>
                </a:tc>
                <a:tc>
                  <a:txBody>
                    <a:bodyPr/>
                    <a:lstStyle/>
                    <a:p>
                      <a:pPr marL="0" marR="0" algn="ctr">
                        <a:spcBef>
                          <a:spcPts val="0"/>
                        </a:spcBef>
                        <a:spcAft>
                          <a:spcPts val="0"/>
                        </a:spcAft>
                      </a:pPr>
                      <a:r>
                        <a:rPr lang="en-US" sz="1800" dirty="0">
                          <a:effectLst/>
                          <a:latin typeface="Times New Roman" pitchFamily="18" charset="0"/>
                          <a:cs typeface="Times New Roman" pitchFamily="18" charset="0"/>
                        </a:rPr>
                        <a:t>15*/99</a:t>
                      </a:r>
                      <a:endParaRPr lang="en-US" sz="1800" b="0" dirty="0">
                        <a:effectLst/>
                        <a:latin typeface="Times New Roman" pitchFamily="18" charset="0"/>
                        <a:ea typeface="Calibri"/>
                        <a:cs typeface="Times New Roman" pitchFamily="18" charset="0"/>
                      </a:endParaRPr>
                    </a:p>
                  </a:txBody>
                  <a:tcPr marL="67949" marR="67949" marT="9525" marB="0" anchor="ctr"/>
                </a:tc>
                <a:tc>
                  <a:txBody>
                    <a:bodyPr/>
                    <a:lstStyle/>
                    <a:p>
                      <a:pPr marL="0" marR="0" algn="ctr">
                        <a:spcBef>
                          <a:spcPts val="0"/>
                        </a:spcBef>
                        <a:spcAft>
                          <a:spcPts val="0"/>
                        </a:spcAft>
                      </a:pPr>
                      <a:r>
                        <a:rPr lang="en-US" sz="1800" dirty="0">
                          <a:effectLst/>
                          <a:latin typeface="Times New Roman" pitchFamily="18" charset="0"/>
                          <a:cs typeface="Times New Roman" pitchFamily="18" charset="0"/>
                        </a:rPr>
                        <a:t>99</a:t>
                      </a:r>
                      <a:endParaRPr lang="en-US" sz="1800" b="0" dirty="0">
                        <a:effectLst/>
                        <a:latin typeface="Times New Roman" pitchFamily="18" charset="0"/>
                        <a:ea typeface="Calibri"/>
                        <a:cs typeface="Times New Roman" pitchFamily="18" charset="0"/>
                      </a:endParaRPr>
                    </a:p>
                  </a:txBody>
                  <a:tcPr marL="67949" marR="67949" marT="9525" marB="0" anchor="ctr"/>
                </a:tc>
                <a:tc>
                  <a:txBody>
                    <a:bodyPr/>
                    <a:lstStyle/>
                    <a:p>
                      <a:pPr marL="0" marR="0" algn="ctr">
                        <a:spcBef>
                          <a:spcPts val="0"/>
                        </a:spcBef>
                        <a:spcAft>
                          <a:spcPts val="0"/>
                        </a:spcAft>
                      </a:pPr>
                      <a:r>
                        <a:rPr lang="en-US" sz="1800">
                          <a:effectLst/>
                          <a:latin typeface="Times New Roman" pitchFamily="18" charset="0"/>
                          <a:cs typeface="Times New Roman" pitchFamily="18" charset="0"/>
                        </a:rPr>
                        <a:t>16</a:t>
                      </a:r>
                      <a:endParaRPr lang="en-US" sz="1800" b="0">
                        <a:effectLst/>
                        <a:latin typeface="Times New Roman" pitchFamily="18" charset="0"/>
                        <a:ea typeface="Calibri"/>
                        <a:cs typeface="Times New Roman" pitchFamily="18" charset="0"/>
                      </a:endParaRPr>
                    </a:p>
                  </a:txBody>
                  <a:tcPr marL="67949" marR="67949" marT="9525" marB="0" anchor="ctr"/>
                </a:tc>
                <a:tc>
                  <a:txBody>
                    <a:bodyPr/>
                    <a:lstStyle/>
                    <a:p>
                      <a:pPr marL="0" marR="0">
                        <a:spcBef>
                          <a:spcPts val="0"/>
                        </a:spcBef>
                        <a:spcAft>
                          <a:spcPts val="0"/>
                        </a:spcAft>
                      </a:pPr>
                      <a:r>
                        <a:rPr lang="en-US" sz="1800" dirty="0" smtClean="0">
                          <a:effectLst/>
                          <a:latin typeface="Times New Roman" pitchFamily="18" charset="0"/>
                          <a:cs typeface="Times New Roman" pitchFamily="18" charset="0"/>
                        </a:rPr>
                        <a:t>3/04/13</a:t>
                      </a:r>
                      <a:endParaRPr lang="en-US" sz="1800" b="0" dirty="0">
                        <a:effectLst/>
                        <a:latin typeface="Times New Roman" pitchFamily="18" charset="0"/>
                        <a:ea typeface="Calibri"/>
                        <a:cs typeface="Times New Roman" pitchFamily="18" charset="0"/>
                      </a:endParaRPr>
                    </a:p>
                  </a:txBody>
                  <a:tcPr marL="67949" marR="67949" marT="9525" marB="0" anchor="ctr"/>
                </a:tc>
              </a:tr>
              <a:tr h="483618">
                <a:tc>
                  <a:txBody>
                    <a:bodyPr/>
                    <a:lstStyle/>
                    <a:p>
                      <a:pPr marL="0" marR="0" algn="ctr">
                        <a:spcBef>
                          <a:spcPts val="0"/>
                        </a:spcBef>
                        <a:spcAft>
                          <a:spcPts val="0"/>
                        </a:spcAft>
                      </a:pPr>
                      <a:r>
                        <a:rPr lang="en-US" sz="1800" dirty="0">
                          <a:effectLst/>
                          <a:latin typeface="Times New Roman" pitchFamily="18" charset="0"/>
                          <a:cs typeface="Times New Roman" pitchFamily="18" charset="0"/>
                        </a:rPr>
                        <a:t>C</a:t>
                      </a:r>
                      <a:endParaRPr lang="en-US" sz="1800" b="0" dirty="0">
                        <a:effectLst/>
                        <a:latin typeface="Times New Roman" pitchFamily="18" charset="0"/>
                        <a:ea typeface="Calibri"/>
                        <a:cs typeface="Times New Roman" pitchFamily="18" charset="0"/>
                      </a:endParaRPr>
                    </a:p>
                  </a:txBody>
                  <a:tcPr marL="67949" marR="67949" marT="9525" marB="0" anchor="ctr"/>
                </a:tc>
                <a:tc>
                  <a:txBody>
                    <a:bodyPr/>
                    <a:lstStyle/>
                    <a:p>
                      <a:pPr marL="0" marR="0">
                        <a:spcBef>
                          <a:spcPts val="0"/>
                        </a:spcBef>
                        <a:spcAft>
                          <a:spcPts val="0"/>
                        </a:spcAft>
                      </a:pPr>
                      <a:r>
                        <a:rPr lang="en-US" sz="1800" dirty="0">
                          <a:effectLst/>
                          <a:latin typeface="Times New Roman" pitchFamily="18" charset="0"/>
                          <a:cs typeface="Times New Roman" pitchFamily="18" charset="0"/>
                        </a:rPr>
                        <a:t>Selma, NC</a:t>
                      </a:r>
                      <a:endParaRPr lang="en-US" sz="1800" b="0" dirty="0">
                        <a:effectLst/>
                        <a:latin typeface="Times New Roman" pitchFamily="18" charset="0"/>
                        <a:ea typeface="Calibri"/>
                        <a:cs typeface="Times New Roman" pitchFamily="18" charset="0"/>
                      </a:endParaRPr>
                    </a:p>
                  </a:txBody>
                  <a:tcPr marL="67949" marR="67949" marT="9525" marB="0" anchor="ctr"/>
                </a:tc>
                <a:tc>
                  <a:txBody>
                    <a:bodyPr/>
                    <a:lstStyle/>
                    <a:p>
                      <a:pPr marL="0" marR="0">
                        <a:spcBef>
                          <a:spcPts val="0"/>
                        </a:spcBef>
                        <a:spcAft>
                          <a:spcPts val="0"/>
                        </a:spcAft>
                      </a:pPr>
                      <a:r>
                        <a:rPr lang="en-US" sz="1800" dirty="0">
                          <a:effectLst/>
                          <a:latin typeface="Times New Roman" pitchFamily="18" charset="0"/>
                          <a:cs typeface="Times New Roman" pitchFamily="18" charset="0"/>
                        </a:rPr>
                        <a:t>Fuel-tanker; slip-seat</a:t>
                      </a:r>
                      <a:endParaRPr lang="en-US" sz="1800" b="0" dirty="0">
                        <a:effectLst/>
                        <a:latin typeface="Times New Roman" pitchFamily="18" charset="0"/>
                        <a:ea typeface="Calibri"/>
                        <a:cs typeface="Times New Roman" pitchFamily="18" charset="0"/>
                      </a:endParaRPr>
                    </a:p>
                  </a:txBody>
                  <a:tcPr marL="67949" marR="67949" marT="9525" marB="0" anchor="ctr"/>
                </a:tc>
                <a:tc>
                  <a:txBody>
                    <a:bodyPr/>
                    <a:lstStyle/>
                    <a:p>
                      <a:pPr marL="0" marR="0" algn="ctr">
                        <a:spcBef>
                          <a:spcPts val="0"/>
                        </a:spcBef>
                        <a:spcAft>
                          <a:spcPts val="0"/>
                        </a:spcAft>
                      </a:pPr>
                      <a:r>
                        <a:rPr lang="en-US" sz="1800" dirty="0">
                          <a:effectLst/>
                          <a:latin typeface="Times New Roman" pitchFamily="18" charset="0"/>
                          <a:cs typeface="Times New Roman" pitchFamily="18" charset="0"/>
                        </a:rPr>
                        <a:t>38</a:t>
                      </a:r>
                      <a:endParaRPr lang="en-US" sz="1800" b="0" dirty="0">
                        <a:effectLst/>
                        <a:latin typeface="Times New Roman" pitchFamily="18" charset="0"/>
                        <a:ea typeface="Calibri"/>
                        <a:cs typeface="Times New Roman" pitchFamily="18" charset="0"/>
                      </a:endParaRPr>
                    </a:p>
                  </a:txBody>
                  <a:tcPr marL="67949" marR="67949" marT="9525" marB="0" anchor="ctr"/>
                </a:tc>
                <a:tc>
                  <a:txBody>
                    <a:bodyPr/>
                    <a:lstStyle/>
                    <a:p>
                      <a:pPr marL="0" marR="0" algn="ctr">
                        <a:spcBef>
                          <a:spcPts val="0"/>
                        </a:spcBef>
                        <a:spcAft>
                          <a:spcPts val="0"/>
                        </a:spcAft>
                      </a:pPr>
                      <a:r>
                        <a:rPr lang="en-US" sz="1800" dirty="0">
                          <a:effectLst/>
                          <a:latin typeface="Times New Roman" pitchFamily="18" charset="0"/>
                          <a:cs typeface="Times New Roman" pitchFamily="18" charset="0"/>
                        </a:rPr>
                        <a:t>80</a:t>
                      </a:r>
                      <a:endParaRPr lang="en-US" sz="1800" b="0" dirty="0">
                        <a:effectLst/>
                        <a:latin typeface="Times New Roman" pitchFamily="18" charset="0"/>
                        <a:ea typeface="Calibri"/>
                        <a:cs typeface="Times New Roman" pitchFamily="18" charset="0"/>
                      </a:endParaRPr>
                    </a:p>
                  </a:txBody>
                  <a:tcPr marL="67949" marR="67949" marT="9525" marB="0" anchor="ctr"/>
                </a:tc>
                <a:tc>
                  <a:txBody>
                    <a:bodyPr/>
                    <a:lstStyle/>
                    <a:p>
                      <a:pPr marL="0" marR="0" algn="ctr">
                        <a:spcBef>
                          <a:spcPts val="0"/>
                        </a:spcBef>
                        <a:spcAft>
                          <a:spcPts val="0"/>
                        </a:spcAft>
                      </a:pPr>
                      <a:r>
                        <a:rPr lang="en-US" sz="1800" dirty="0">
                          <a:effectLst/>
                          <a:latin typeface="Times New Roman" pitchFamily="18" charset="0"/>
                          <a:cs typeface="Times New Roman" pitchFamily="18" charset="0"/>
                        </a:rPr>
                        <a:t>4 + TBD</a:t>
                      </a:r>
                      <a:endParaRPr lang="en-US" sz="1800" b="0" dirty="0">
                        <a:effectLst/>
                        <a:latin typeface="Times New Roman" pitchFamily="18" charset="0"/>
                        <a:ea typeface="Calibri"/>
                        <a:cs typeface="Times New Roman" pitchFamily="18" charset="0"/>
                      </a:endParaRPr>
                    </a:p>
                  </a:txBody>
                  <a:tcPr marL="67949" marR="67949" marT="9525" marB="0" anchor="ctr"/>
                </a:tc>
                <a:tc>
                  <a:txBody>
                    <a:bodyPr/>
                    <a:lstStyle/>
                    <a:p>
                      <a:pPr marL="0" marR="0">
                        <a:spcBef>
                          <a:spcPts val="0"/>
                        </a:spcBef>
                        <a:spcAft>
                          <a:spcPts val="0"/>
                        </a:spcAft>
                      </a:pPr>
                      <a:r>
                        <a:rPr lang="en-US" sz="1800">
                          <a:effectLst/>
                          <a:latin typeface="Times New Roman" pitchFamily="18" charset="0"/>
                          <a:cs typeface="Times New Roman" pitchFamily="18" charset="0"/>
                        </a:rPr>
                        <a:t>3/18/13</a:t>
                      </a:r>
                      <a:endParaRPr lang="en-US" sz="1800" b="0">
                        <a:effectLst/>
                        <a:latin typeface="Times New Roman" pitchFamily="18" charset="0"/>
                        <a:ea typeface="Calibri"/>
                        <a:cs typeface="Times New Roman" pitchFamily="18" charset="0"/>
                      </a:endParaRPr>
                    </a:p>
                  </a:txBody>
                  <a:tcPr marL="67949" marR="67949" marT="9525" marB="0" anchor="ctr"/>
                </a:tc>
              </a:tr>
              <a:tr h="568635">
                <a:tc>
                  <a:txBody>
                    <a:bodyPr/>
                    <a:lstStyle/>
                    <a:p>
                      <a:pPr marL="0" marR="0" algn="ctr">
                        <a:spcBef>
                          <a:spcPts val="0"/>
                        </a:spcBef>
                        <a:spcAft>
                          <a:spcPts val="0"/>
                        </a:spcAft>
                      </a:pPr>
                      <a:r>
                        <a:rPr lang="en-US" sz="1800" dirty="0">
                          <a:effectLst/>
                          <a:latin typeface="Times New Roman" pitchFamily="18" charset="0"/>
                          <a:cs typeface="Times New Roman" pitchFamily="18" charset="0"/>
                        </a:rPr>
                        <a:t>E</a:t>
                      </a:r>
                      <a:endParaRPr lang="en-US" sz="1800" b="0" dirty="0">
                        <a:effectLst/>
                        <a:latin typeface="Times New Roman" pitchFamily="18" charset="0"/>
                        <a:ea typeface="Calibri"/>
                        <a:cs typeface="Times New Roman" pitchFamily="18" charset="0"/>
                      </a:endParaRPr>
                    </a:p>
                  </a:txBody>
                  <a:tcPr marL="67949" marR="67949" marT="9525" marB="0" anchor="ctr"/>
                </a:tc>
                <a:tc>
                  <a:txBody>
                    <a:bodyPr/>
                    <a:lstStyle/>
                    <a:p>
                      <a:pPr marL="0" marR="0">
                        <a:spcBef>
                          <a:spcPts val="0"/>
                        </a:spcBef>
                        <a:spcAft>
                          <a:spcPts val="0"/>
                        </a:spcAft>
                      </a:pPr>
                      <a:r>
                        <a:rPr lang="en-US" sz="1800" dirty="0">
                          <a:effectLst/>
                          <a:latin typeface="Times New Roman" pitchFamily="18" charset="0"/>
                          <a:cs typeface="Times New Roman" pitchFamily="18" charset="0"/>
                        </a:rPr>
                        <a:t>Los Angeles, CA</a:t>
                      </a:r>
                      <a:endParaRPr lang="en-US" sz="1800" b="0" dirty="0">
                        <a:effectLst/>
                        <a:latin typeface="Times New Roman" pitchFamily="18" charset="0"/>
                        <a:ea typeface="Calibri"/>
                        <a:cs typeface="Times New Roman" pitchFamily="18" charset="0"/>
                      </a:endParaRPr>
                    </a:p>
                  </a:txBody>
                  <a:tcPr marL="67949" marR="67949" marT="9525" marB="0" anchor="ctr"/>
                </a:tc>
                <a:tc>
                  <a:txBody>
                    <a:bodyPr/>
                    <a:lstStyle/>
                    <a:p>
                      <a:pPr marL="0" marR="0">
                        <a:spcBef>
                          <a:spcPts val="0"/>
                        </a:spcBef>
                        <a:spcAft>
                          <a:spcPts val="0"/>
                        </a:spcAft>
                      </a:pPr>
                      <a:r>
                        <a:rPr lang="en-US" sz="1800" dirty="0">
                          <a:effectLst/>
                          <a:latin typeface="Times New Roman" pitchFamily="18" charset="0"/>
                          <a:cs typeface="Times New Roman" pitchFamily="18" charset="0"/>
                        </a:rPr>
                        <a:t>Motor Coach</a:t>
                      </a:r>
                      <a:endParaRPr lang="en-US" sz="1800" b="0" dirty="0">
                        <a:effectLst/>
                        <a:latin typeface="Times New Roman" pitchFamily="18" charset="0"/>
                        <a:ea typeface="Calibri"/>
                        <a:cs typeface="Times New Roman" pitchFamily="18" charset="0"/>
                      </a:endParaRPr>
                    </a:p>
                  </a:txBody>
                  <a:tcPr marL="67949" marR="67949" marT="9525" marB="0" anchor="ctr"/>
                </a:tc>
                <a:tc>
                  <a:txBody>
                    <a:bodyPr/>
                    <a:lstStyle/>
                    <a:p>
                      <a:pPr marL="0" marR="0" algn="ctr">
                        <a:spcBef>
                          <a:spcPts val="0"/>
                        </a:spcBef>
                        <a:spcAft>
                          <a:spcPts val="0"/>
                        </a:spcAft>
                      </a:pPr>
                      <a:r>
                        <a:rPr lang="en-US" sz="1800" dirty="0">
                          <a:effectLst/>
                          <a:latin typeface="Times New Roman" pitchFamily="18" charset="0"/>
                          <a:cs typeface="Times New Roman" pitchFamily="18" charset="0"/>
                        </a:rPr>
                        <a:t>23</a:t>
                      </a:r>
                      <a:endParaRPr lang="en-US" sz="1800" b="0" dirty="0">
                        <a:effectLst/>
                        <a:latin typeface="Times New Roman" pitchFamily="18" charset="0"/>
                        <a:ea typeface="Calibri"/>
                        <a:cs typeface="Times New Roman" pitchFamily="18" charset="0"/>
                      </a:endParaRPr>
                    </a:p>
                  </a:txBody>
                  <a:tcPr marL="67949" marR="67949" marT="9525" marB="0" anchor="ctr"/>
                </a:tc>
                <a:tc>
                  <a:txBody>
                    <a:bodyPr/>
                    <a:lstStyle/>
                    <a:p>
                      <a:pPr marL="0" marR="0" algn="ctr">
                        <a:spcBef>
                          <a:spcPts val="0"/>
                        </a:spcBef>
                        <a:spcAft>
                          <a:spcPts val="0"/>
                        </a:spcAft>
                      </a:pPr>
                      <a:r>
                        <a:rPr lang="en-US" sz="1800" dirty="0">
                          <a:effectLst/>
                          <a:latin typeface="Times New Roman" pitchFamily="18" charset="0"/>
                          <a:cs typeface="Times New Roman" pitchFamily="18" charset="0"/>
                        </a:rPr>
                        <a:t>43</a:t>
                      </a:r>
                      <a:endParaRPr lang="en-US" sz="1800" b="0" dirty="0">
                        <a:effectLst/>
                        <a:latin typeface="Times New Roman" pitchFamily="18" charset="0"/>
                        <a:ea typeface="Calibri"/>
                        <a:cs typeface="Times New Roman" pitchFamily="18" charset="0"/>
                      </a:endParaRPr>
                    </a:p>
                  </a:txBody>
                  <a:tcPr marL="67949" marR="67949" marT="9525" marB="0" anchor="ctr"/>
                </a:tc>
                <a:tc>
                  <a:txBody>
                    <a:bodyPr/>
                    <a:lstStyle/>
                    <a:p>
                      <a:pPr marL="0" marR="0" algn="ctr">
                        <a:spcBef>
                          <a:spcPts val="0"/>
                        </a:spcBef>
                        <a:spcAft>
                          <a:spcPts val="0"/>
                        </a:spcAft>
                      </a:pPr>
                      <a:r>
                        <a:rPr lang="en-US" sz="1800" dirty="0">
                          <a:effectLst/>
                          <a:latin typeface="Times New Roman" pitchFamily="18" charset="0"/>
                          <a:cs typeface="Times New Roman" pitchFamily="18" charset="0"/>
                        </a:rPr>
                        <a:t>TBD</a:t>
                      </a:r>
                      <a:endParaRPr lang="en-US" sz="1800" b="0" dirty="0">
                        <a:effectLst/>
                        <a:latin typeface="Times New Roman" pitchFamily="18" charset="0"/>
                        <a:ea typeface="Calibri"/>
                        <a:cs typeface="Times New Roman" pitchFamily="18" charset="0"/>
                      </a:endParaRPr>
                    </a:p>
                  </a:txBody>
                  <a:tcPr marL="67949" marR="67949" marT="9525" marB="0" anchor="ctr"/>
                </a:tc>
                <a:tc>
                  <a:txBody>
                    <a:bodyPr/>
                    <a:lstStyle/>
                    <a:p>
                      <a:pPr marL="0" marR="0">
                        <a:spcBef>
                          <a:spcPts val="0"/>
                        </a:spcBef>
                        <a:spcAft>
                          <a:spcPts val="0"/>
                        </a:spcAft>
                      </a:pPr>
                      <a:r>
                        <a:rPr lang="en-US" sz="1800">
                          <a:effectLst/>
                          <a:latin typeface="Times New Roman" pitchFamily="18" charset="0"/>
                          <a:cs typeface="Times New Roman" pitchFamily="18" charset="0"/>
                        </a:rPr>
                        <a:t>4/29/13</a:t>
                      </a:r>
                      <a:endParaRPr lang="en-US" sz="1800" b="0">
                        <a:effectLst/>
                        <a:latin typeface="Times New Roman" pitchFamily="18" charset="0"/>
                        <a:ea typeface="Calibri"/>
                        <a:cs typeface="Times New Roman" pitchFamily="18" charset="0"/>
                      </a:endParaRPr>
                    </a:p>
                  </a:txBody>
                  <a:tcPr marL="67949" marR="67949" marT="9525" marB="0" anchor="ctr"/>
                </a:tc>
              </a:tr>
              <a:tr h="400812">
                <a:tc>
                  <a:txBody>
                    <a:bodyPr/>
                    <a:lstStyle/>
                    <a:p>
                      <a:pPr marL="0" marR="0" algn="ctr">
                        <a:spcBef>
                          <a:spcPts val="0"/>
                        </a:spcBef>
                        <a:spcAft>
                          <a:spcPts val="0"/>
                        </a:spcAft>
                      </a:pPr>
                      <a:r>
                        <a:rPr lang="en-US" sz="1800" dirty="0">
                          <a:effectLst/>
                          <a:latin typeface="Times New Roman" pitchFamily="18" charset="0"/>
                          <a:cs typeface="Times New Roman" pitchFamily="18" charset="0"/>
                        </a:rPr>
                        <a:t>F</a:t>
                      </a:r>
                      <a:endParaRPr lang="en-US" sz="1800" b="0" dirty="0">
                        <a:effectLst/>
                        <a:latin typeface="Times New Roman" pitchFamily="18" charset="0"/>
                        <a:ea typeface="Calibri"/>
                        <a:cs typeface="Times New Roman" pitchFamily="18" charset="0"/>
                      </a:endParaRPr>
                    </a:p>
                  </a:txBody>
                  <a:tcPr marL="67949" marR="67949" marT="9525" marB="0" anchor="ctr"/>
                </a:tc>
                <a:tc>
                  <a:txBody>
                    <a:bodyPr/>
                    <a:lstStyle/>
                    <a:p>
                      <a:pPr marL="0" marR="0">
                        <a:spcBef>
                          <a:spcPts val="0"/>
                        </a:spcBef>
                        <a:spcAft>
                          <a:spcPts val="0"/>
                        </a:spcAft>
                      </a:pPr>
                      <a:r>
                        <a:rPr lang="en-US" sz="1800" dirty="0">
                          <a:effectLst/>
                          <a:latin typeface="Times New Roman" pitchFamily="18" charset="0"/>
                          <a:cs typeface="Times New Roman" pitchFamily="18" charset="0"/>
                        </a:rPr>
                        <a:t>Berkeley, CA</a:t>
                      </a:r>
                      <a:endParaRPr lang="en-US" sz="1800" b="0" dirty="0">
                        <a:effectLst/>
                        <a:latin typeface="Times New Roman" pitchFamily="18" charset="0"/>
                        <a:ea typeface="Calibri"/>
                        <a:cs typeface="Times New Roman" pitchFamily="18" charset="0"/>
                      </a:endParaRPr>
                    </a:p>
                  </a:txBody>
                  <a:tcPr marL="67949" marR="67949" marT="9525" marB="0" anchor="ctr"/>
                </a:tc>
                <a:tc>
                  <a:txBody>
                    <a:bodyPr/>
                    <a:lstStyle/>
                    <a:p>
                      <a:pPr marL="0" marR="0">
                        <a:spcBef>
                          <a:spcPts val="0"/>
                        </a:spcBef>
                        <a:spcAft>
                          <a:spcPts val="0"/>
                        </a:spcAft>
                      </a:pPr>
                      <a:r>
                        <a:rPr lang="en-US" sz="1800" dirty="0">
                          <a:effectLst/>
                          <a:latin typeface="Times New Roman" pitchFamily="18" charset="0"/>
                          <a:cs typeface="Times New Roman" pitchFamily="18" charset="0"/>
                        </a:rPr>
                        <a:t>Motor Coach</a:t>
                      </a:r>
                      <a:endParaRPr lang="en-US" sz="1800" b="0" dirty="0">
                        <a:effectLst/>
                        <a:latin typeface="Times New Roman" pitchFamily="18" charset="0"/>
                        <a:ea typeface="Calibri"/>
                        <a:cs typeface="Times New Roman" pitchFamily="18" charset="0"/>
                      </a:endParaRPr>
                    </a:p>
                  </a:txBody>
                  <a:tcPr marL="67949" marR="67949" marT="9525" marB="0" anchor="ctr"/>
                </a:tc>
                <a:tc>
                  <a:txBody>
                    <a:bodyPr/>
                    <a:lstStyle/>
                    <a:p>
                      <a:pPr marL="0" marR="0" algn="ctr">
                        <a:spcBef>
                          <a:spcPts val="0"/>
                        </a:spcBef>
                        <a:spcAft>
                          <a:spcPts val="0"/>
                        </a:spcAft>
                      </a:pPr>
                      <a:r>
                        <a:rPr lang="en-US" sz="1800" dirty="0">
                          <a:effectLst/>
                          <a:latin typeface="Times New Roman" pitchFamily="18" charset="0"/>
                          <a:cs typeface="Times New Roman" pitchFamily="18" charset="0"/>
                        </a:rPr>
                        <a:t>8*</a:t>
                      </a:r>
                      <a:endParaRPr lang="en-US" sz="1800" b="0" dirty="0">
                        <a:effectLst/>
                        <a:latin typeface="Times New Roman" pitchFamily="18" charset="0"/>
                        <a:ea typeface="Calibri"/>
                        <a:cs typeface="Times New Roman" pitchFamily="18" charset="0"/>
                      </a:endParaRPr>
                    </a:p>
                  </a:txBody>
                  <a:tcPr marL="67949" marR="67949" marT="9525" marB="0" anchor="ctr"/>
                </a:tc>
                <a:tc>
                  <a:txBody>
                    <a:bodyPr/>
                    <a:lstStyle/>
                    <a:p>
                      <a:pPr marL="0" marR="0" algn="ctr">
                        <a:spcBef>
                          <a:spcPts val="0"/>
                        </a:spcBef>
                        <a:spcAft>
                          <a:spcPts val="0"/>
                        </a:spcAft>
                      </a:pPr>
                      <a:r>
                        <a:rPr lang="en-US" sz="1800" dirty="0">
                          <a:effectLst/>
                          <a:latin typeface="Times New Roman" pitchFamily="18" charset="0"/>
                          <a:cs typeface="Times New Roman" pitchFamily="18" charset="0"/>
                        </a:rPr>
                        <a:t>12</a:t>
                      </a:r>
                      <a:endParaRPr lang="en-US" sz="1800" b="0" dirty="0">
                        <a:effectLst/>
                        <a:latin typeface="Times New Roman" pitchFamily="18" charset="0"/>
                        <a:ea typeface="Calibri"/>
                        <a:cs typeface="Times New Roman" pitchFamily="18" charset="0"/>
                      </a:endParaRPr>
                    </a:p>
                  </a:txBody>
                  <a:tcPr marL="67949" marR="67949" marT="9525" marB="0" anchor="ctr"/>
                </a:tc>
                <a:tc>
                  <a:txBody>
                    <a:bodyPr/>
                    <a:lstStyle/>
                    <a:p>
                      <a:pPr marL="0" marR="0" algn="ctr">
                        <a:spcBef>
                          <a:spcPts val="0"/>
                        </a:spcBef>
                        <a:spcAft>
                          <a:spcPts val="0"/>
                        </a:spcAft>
                      </a:pPr>
                      <a:r>
                        <a:rPr lang="en-US" sz="1800" dirty="0">
                          <a:effectLst/>
                          <a:latin typeface="Times New Roman" pitchFamily="18" charset="0"/>
                          <a:cs typeface="Times New Roman" pitchFamily="18" charset="0"/>
                        </a:rPr>
                        <a:t>TBD</a:t>
                      </a:r>
                      <a:endParaRPr lang="en-US" sz="1800" b="0" dirty="0">
                        <a:effectLst/>
                        <a:latin typeface="Times New Roman" pitchFamily="18" charset="0"/>
                        <a:ea typeface="Calibri"/>
                        <a:cs typeface="Times New Roman" pitchFamily="18" charset="0"/>
                      </a:endParaRPr>
                    </a:p>
                  </a:txBody>
                  <a:tcPr marL="67949" marR="67949" marT="9525" marB="0" anchor="ctr"/>
                </a:tc>
                <a:tc>
                  <a:txBody>
                    <a:bodyPr/>
                    <a:lstStyle/>
                    <a:p>
                      <a:pPr marL="0" marR="0">
                        <a:spcBef>
                          <a:spcPts val="0"/>
                        </a:spcBef>
                        <a:spcAft>
                          <a:spcPts val="0"/>
                        </a:spcAft>
                      </a:pPr>
                      <a:r>
                        <a:rPr lang="en-US" sz="1800" dirty="0">
                          <a:effectLst/>
                          <a:latin typeface="Times New Roman" pitchFamily="18" charset="0"/>
                          <a:cs typeface="Times New Roman" pitchFamily="18" charset="0"/>
                        </a:rPr>
                        <a:t>4/29/13</a:t>
                      </a:r>
                      <a:endParaRPr lang="en-US" sz="1800" b="0" dirty="0">
                        <a:effectLst/>
                        <a:latin typeface="Times New Roman" pitchFamily="18" charset="0"/>
                        <a:ea typeface="Calibri"/>
                        <a:cs typeface="Times New Roman" pitchFamily="18" charset="0"/>
                      </a:endParaRPr>
                    </a:p>
                  </a:txBody>
                  <a:tcPr marL="67949" marR="67949" marT="9525" marB="0" anchor="ctr"/>
                </a:tc>
              </a:tr>
              <a:tr h="483618">
                <a:tc>
                  <a:txBody>
                    <a:bodyPr/>
                    <a:lstStyle/>
                    <a:p>
                      <a:pPr marL="0" marR="0" algn="ctr">
                        <a:spcBef>
                          <a:spcPts val="0"/>
                        </a:spcBef>
                        <a:spcAft>
                          <a:spcPts val="0"/>
                        </a:spcAft>
                      </a:pPr>
                      <a:r>
                        <a:rPr lang="en-US" sz="1800" dirty="0">
                          <a:effectLst/>
                          <a:latin typeface="Times New Roman" pitchFamily="18" charset="0"/>
                          <a:cs typeface="Times New Roman" pitchFamily="18" charset="0"/>
                        </a:rPr>
                        <a:t>D</a:t>
                      </a:r>
                      <a:endParaRPr lang="en-US" sz="1800" b="0" dirty="0">
                        <a:effectLst/>
                        <a:latin typeface="Times New Roman" pitchFamily="18" charset="0"/>
                        <a:ea typeface="Calibri"/>
                        <a:cs typeface="Times New Roman" pitchFamily="18" charset="0"/>
                      </a:endParaRPr>
                    </a:p>
                  </a:txBody>
                  <a:tcPr marL="67949" marR="67949" marT="9525" marB="0" anchor="ctr"/>
                </a:tc>
                <a:tc>
                  <a:txBody>
                    <a:bodyPr/>
                    <a:lstStyle/>
                    <a:p>
                      <a:pPr marL="0" marR="0">
                        <a:spcBef>
                          <a:spcPts val="0"/>
                        </a:spcBef>
                        <a:spcAft>
                          <a:spcPts val="0"/>
                        </a:spcAft>
                      </a:pPr>
                      <a:r>
                        <a:rPr lang="en-US" sz="1800" dirty="0">
                          <a:effectLst/>
                          <a:latin typeface="Times New Roman" pitchFamily="18" charset="0"/>
                          <a:cs typeface="Times New Roman" pitchFamily="18" charset="0"/>
                        </a:rPr>
                        <a:t>San Antonio, TX</a:t>
                      </a:r>
                      <a:endParaRPr lang="en-US" sz="1800" b="0" dirty="0">
                        <a:effectLst/>
                        <a:latin typeface="Times New Roman" pitchFamily="18" charset="0"/>
                        <a:ea typeface="Calibri"/>
                        <a:cs typeface="Times New Roman" pitchFamily="18" charset="0"/>
                      </a:endParaRPr>
                    </a:p>
                  </a:txBody>
                  <a:tcPr marL="67949" marR="67949" marT="9525" marB="0" anchor="ctr"/>
                </a:tc>
                <a:tc>
                  <a:txBody>
                    <a:bodyPr/>
                    <a:lstStyle/>
                    <a:p>
                      <a:pPr marL="0" marR="0">
                        <a:spcBef>
                          <a:spcPts val="0"/>
                        </a:spcBef>
                        <a:spcAft>
                          <a:spcPts val="0"/>
                        </a:spcAft>
                      </a:pPr>
                      <a:r>
                        <a:rPr lang="en-US" sz="1800" dirty="0">
                          <a:effectLst/>
                          <a:latin typeface="Times New Roman" pitchFamily="18" charset="0"/>
                          <a:cs typeface="Times New Roman" pitchFamily="18" charset="0"/>
                        </a:rPr>
                        <a:t>Motor Coach</a:t>
                      </a:r>
                      <a:endParaRPr lang="en-US" sz="1800" b="0" dirty="0">
                        <a:effectLst/>
                        <a:latin typeface="Times New Roman" pitchFamily="18" charset="0"/>
                        <a:ea typeface="Calibri"/>
                        <a:cs typeface="Times New Roman" pitchFamily="18" charset="0"/>
                      </a:endParaRPr>
                    </a:p>
                  </a:txBody>
                  <a:tcPr marL="67949" marR="67949" marT="9525" marB="0" anchor="ctr"/>
                </a:tc>
                <a:tc>
                  <a:txBody>
                    <a:bodyPr/>
                    <a:lstStyle/>
                    <a:p>
                      <a:pPr marL="0" marR="0" algn="ctr">
                        <a:spcBef>
                          <a:spcPts val="0"/>
                        </a:spcBef>
                        <a:spcAft>
                          <a:spcPts val="0"/>
                        </a:spcAft>
                      </a:pPr>
                      <a:r>
                        <a:rPr lang="en-US" sz="1800" dirty="0">
                          <a:effectLst/>
                          <a:latin typeface="Times New Roman" pitchFamily="18" charset="0"/>
                          <a:cs typeface="Times New Roman" pitchFamily="18" charset="0"/>
                        </a:rPr>
                        <a:t>21</a:t>
                      </a:r>
                      <a:endParaRPr lang="en-US" sz="1800" b="0" dirty="0">
                        <a:effectLst/>
                        <a:latin typeface="Times New Roman" pitchFamily="18" charset="0"/>
                        <a:ea typeface="Calibri"/>
                        <a:cs typeface="Times New Roman" pitchFamily="18" charset="0"/>
                      </a:endParaRPr>
                    </a:p>
                  </a:txBody>
                  <a:tcPr marL="67949" marR="67949" marT="9525" marB="0" anchor="ctr"/>
                </a:tc>
                <a:tc>
                  <a:txBody>
                    <a:bodyPr/>
                    <a:lstStyle/>
                    <a:p>
                      <a:pPr marL="0" marR="0" algn="ctr">
                        <a:spcBef>
                          <a:spcPts val="0"/>
                        </a:spcBef>
                        <a:spcAft>
                          <a:spcPts val="0"/>
                        </a:spcAft>
                      </a:pPr>
                      <a:r>
                        <a:rPr lang="en-US" sz="1800" dirty="0">
                          <a:effectLst/>
                          <a:latin typeface="Times New Roman" pitchFamily="18" charset="0"/>
                          <a:cs typeface="Times New Roman" pitchFamily="18" charset="0"/>
                        </a:rPr>
                        <a:t>TBD</a:t>
                      </a:r>
                      <a:endParaRPr lang="en-US" sz="1800" b="0" dirty="0">
                        <a:effectLst/>
                        <a:latin typeface="Times New Roman" pitchFamily="18" charset="0"/>
                        <a:ea typeface="Calibri"/>
                        <a:cs typeface="Times New Roman" pitchFamily="18" charset="0"/>
                      </a:endParaRPr>
                    </a:p>
                  </a:txBody>
                  <a:tcPr marL="67949" marR="67949" marT="9525" marB="0" anchor="ctr"/>
                </a:tc>
                <a:tc>
                  <a:txBody>
                    <a:bodyPr/>
                    <a:lstStyle/>
                    <a:p>
                      <a:pPr marL="0" marR="0" algn="ctr">
                        <a:spcBef>
                          <a:spcPts val="0"/>
                        </a:spcBef>
                        <a:spcAft>
                          <a:spcPts val="0"/>
                        </a:spcAft>
                      </a:pPr>
                      <a:r>
                        <a:rPr lang="en-US" sz="1800" dirty="0">
                          <a:effectLst/>
                          <a:latin typeface="Times New Roman" pitchFamily="18" charset="0"/>
                          <a:cs typeface="Times New Roman" pitchFamily="18" charset="0"/>
                        </a:rPr>
                        <a:t>TBD</a:t>
                      </a:r>
                      <a:endParaRPr lang="en-US" sz="1800" b="0" dirty="0">
                        <a:effectLst/>
                        <a:latin typeface="Times New Roman" pitchFamily="18" charset="0"/>
                        <a:ea typeface="Calibri"/>
                        <a:cs typeface="Times New Roman" pitchFamily="18" charset="0"/>
                      </a:endParaRPr>
                    </a:p>
                  </a:txBody>
                  <a:tcPr marL="67949" marR="67949" marT="9525" marB="0" anchor="ctr"/>
                </a:tc>
                <a:tc>
                  <a:txBody>
                    <a:bodyPr/>
                    <a:lstStyle/>
                    <a:p>
                      <a:pPr marL="0" marR="0">
                        <a:spcBef>
                          <a:spcPts val="0"/>
                        </a:spcBef>
                        <a:spcAft>
                          <a:spcPts val="0"/>
                        </a:spcAft>
                      </a:pPr>
                      <a:r>
                        <a:rPr lang="en-US" sz="1800" dirty="0">
                          <a:effectLst/>
                          <a:latin typeface="Times New Roman" pitchFamily="18" charset="0"/>
                          <a:cs typeface="Times New Roman" pitchFamily="18" charset="0"/>
                        </a:rPr>
                        <a:t>5/13/13</a:t>
                      </a:r>
                      <a:endParaRPr lang="en-US" sz="1800" b="0" dirty="0">
                        <a:effectLst/>
                        <a:latin typeface="Times New Roman" pitchFamily="18" charset="0"/>
                        <a:ea typeface="Calibri"/>
                        <a:cs typeface="Times New Roman" pitchFamily="18" charset="0"/>
                      </a:endParaRPr>
                    </a:p>
                  </a:txBody>
                  <a:tcPr marL="67949" marR="67949" marT="9525" marB="0" anchor="ctr"/>
                </a:tc>
              </a:tr>
              <a:tr h="291118">
                <a:tc>
                  <a:txBody>
                    <a:bodyPr/>
                    <a:lstStyle/>
                    <a:p>
                      <a:pPr marL="0" marR="0">
                        <a:spcBef>
                          <a:spcPts val="0"/>
                        </a:spcBef>
                        <a:spcAft>
                          <a:spcPts val="0"/>
                        </a:spcAft>
                      </a:pPr>
                      <a:r>
                        <a:rPr lang="en-US" sz="1800">
                          <a:effectLst/>
                          <a:latin typeface="Times New Roman" pitchFamily="18" charset="0"/>
                          <a:cs typeface="Times New Roman" pitchFamily="18" charset="0"/>
                        </a:rPr>
                        <a:t> </a:t>
                      </a:r>
                      <a:endParaRPr lang="en-US" sz="1800" b="0">
                        <a:effectLst/>
                        <a:latin typeface="Times New Roman" pitchFamily="18" charset="0"/>
                        <a:ea typeface="Calibri"/>
                        <a:cs typeface="Times New Roman" pitchFamily="18" charset="0"/>
                      </a:endParaRPr>
                    </a:p>
                  </a:txBody>
                  <a:tcPr marL="67949" marR="67949" marT="9525" marB="0"/>
                </a:tc>
                <a:tc>
                  <a:txBody>
                    <a:bodyPr/>
                    <a:lstStyle/>
                    <a:p>
                      <a:pPr marL="0" marR="0">
                        <a:spcBef>
                          <a:spcPts val="0"/>
                        </a:spcBef>
                        <a:spcAft>
                          <a:spcPts val="0"/>
                        </a:spcAft>
                      </a:pPr>
                      <a:r>
                        <a:rPr lang="en-US" sz="1800" dirty="0">
                          <a:effectLst/>
                          <a:latin typeface="Times New Roman" pitchFamily="18" charset="0"/>
                          <a:cs typeface="Times New Roman" pitchFamily="18" charset="0"/>
                        </a:rPr>
                        <a:t> </a:t>
                      </a:r>
                      <a:endParaRPr lang="en-US" sz="1800" b="0" dirty="0">
                        <a:effectLst/>
                        <a:latin typeface="Times New Roman" pitchFamily="18" charset="0"/>
                        <a:ea typeface="Calibri"/>
                        <a:cs typeface="Times New Roman" pitchFamily="18" charset="0"/>
                      </a:endParaRPr>
                    </a:p>
                  </a:txBody>
                  <a:tcPr marL="67949" marR="67949" marT="9525" marB="0"/>
                </a:tc>
                <a:tc>
                  <a:txBody>
                    <a:bodyPr/>
                    <a:lstStyle/>
                    <a:p>
                      <a:pPr marL="0" marR="0">
                        <a:spcBef>
                          <a:spcPts val="0"/>
                        </a:spcBef>
                        <a:spcAft>
                          <a:spcPts val="0"/>
                        </a:spcAft>
                      </a:pPr>
                      <a:r>
                        <a:rPr lang="en-US" sz="1800" dirty="0">
                          <a:effectLst/>
                          <a:latin typeface="Times New Roman" pitchFamily="18" charset="0"/>
                          <a:cs typeface="Times New Roman" pitchFamily="18" charset="0"/>
                        </a:rPr>
                        <a:t>TOTAL</a:t>
                      </a:r>
                      <a:endParaRPr lang="en-US" sz="1800" b="0" dirty="0">
                        <a:effectLst/>
                        <a:latin typeface="Times New Roman" pitchFamily="18" charset="0"/>
                        <a:ea typeface="Calibri"/>
                        <a:cs typeface="Times New Roman" pitchFamily="18" charset="0"/>
                      </a:endParaRPr>
                    </a:p>
                  </a:txBody>
                  <a:tcPr marL="67949" marR="67949" marT="9525" marB="0"/>
                </a:tc>
                <a:tc>
                  <a:txBody>
                    <a:bodyPr/>
                    <a:lstStyle/>
                    <a:p>
                      <a:pPr marL="0" marR="0">
                        <a:spcBef>
                          <a:spcPts val="0"/>
                        </a:spcBef>
                        <a:spcAft>
                          <a:spcPts val="0"/>
                        </a:spcAft>
                      </a:pPr>
                      <a:r>
                        <a:rPr lang="en-US" sz="1800" dirty="0">
                          <a:effectLst/>
                          <a:latin typeface="Times New Roman" pitchFamily="18" charset="0"/>
                          <a:cs typeface="Times New Roman" pitchFamily="18" charset="0"/>
                        </a:rPr>
                        <a:t>175*/259</a:t>
                      </a:r>
                      <a:endParaRPr lang="en-US" sz="1800" b="0" dirty="0">
                        <a:effectLst/>
                        <a:latin typeface="Times New Roman" pitchFamily="18" charset="0"/>
                        <a:ea typeface="Calibri"/>
                        <a:cs typeface="Times New Roman" pitchFamily="18" charset="0"/>
                      </a:endParaRPr>
                    </a:p>
                  </a:txBody>
                  <a:tcPr marL="67949" marR="67949" marT="9525" marB="0" anchor="ctr"/>
                </a:tc>
                <a:tc>
                  <a:txBody>
                    <a:bodyPr/>
                    <a:lstStyle/>
                    <a:p>
                      <a:pPr marL="0" marR="0">
                        <a:spcBef>
                          <a:spcPts val="0"/>
                        </a:spcBef>
                        <a:spcAft>
                          <a:spcPts val="0"/>
                        </a:spcAft>
                      </a:pPr>
                      <a:r>
                        <a:rPr lang="en-US" sz="1800" dirty="0">
                          <a:effectLst/>
                          <a:latin typeface="Times New Roman" pitchFamily="18" charset="0"/>
                          <a:cs typeface="Times New Roman" pitchFamily="18" charset="0"/>
                        </a:rPr>
                        <a:t> ~343</a:t>
                      </a:r>
                      <a:endParaRPr lang="en-US" sz="1800" b="0" dirty="0">
                        <a:effectLst/>
                        <a:latin typeface="Times New Roman" pitchFamily="18" charset="0"/>
                        <a:ea typeface="Calibri"/>
                        <a:cs typeface="Times New Roman" pitchFamily="18" charset="0"/>
                      </a:endParaRPr>
                    </a:p>
                  </a:txBody>
                  <a:tcPr marL="67949" marR="67949" marT="9525" marB="0" anchor="ctr"/>
                </a:tc>
                <a:tc>
                  <a:txBody>
                    <a:bodyPr/>
                    <a:lstStyle/>
                    <a:p>
                      <a:pPr marL="0" marR="0">
                        <a:spcBef>
                          <a:spcPts val="0"/>
                        </a:spcBef>
                        <a:spcAft>
                          <a:spcPts val="0"/>
                        </a:spcAft>
                      </a:pPr>
                      <a:r>
                        <a:rPr lang="en-US" sz="1800" dirty="0">
                          <a:effectLst/>
                          <a:latin typeface="Times New Roman" pitchFamily="18" charset="0"/>
                          <a:cs typeface="Times New Roman" pitchFamily="18" charset="0"/>
                        </a:rPr>
                        <a:t>76 + TBD</a:t>
                      </a:r>
                      <a:endParaRPr lang="en-US" sz="1800" b="0" dirty="0">
                        <a:effectLst/>
                        <a:latin typeface="Times New Roman" pitchFamily="18" charset="0"/>
                        <a:ea typeface="Calibri"/>
                        <a:cs typeface="Times New Roman" pitchFamily="18" charset="0"/>
                      </a:endParaRPr>
                    </a:p>
                  </a:txBody>
                  <a:tcPr marL="67949" marR="67949" marT="9525" marB="0"/>
                </a:tc>
                <a:tc>
                  <a:txBody>
                    <a:bodyPr/>
                    <a:lstStyle/>
                    <a:p>
                      <a:pPr marL="0" marR="0">
                        <a:spcBef>
                          <a:spcPts val="0"/>
                        </a:spcBef>
                        <a:spcAft>
                          <a:spcPts val="0"/>
                        </a:spcAft>
                      </a:pPr>
                      <a:r>
                        <a:rPr lang="en-US" sz="1800" dirty="0">
                          <a:effectLst/>
                          <a:latin typeface="Times New Roman" pitchFamily="18" charset="0"/>
                          <a:cs typeface="Times New Roman" pitchFamily="18" charset="0"/>
                        </a:rPr>
                        <a:t> </a:t>
                      </a:r>
                      <a:endParaRPr lang="en-US" sz="1800" b="0" dirty="0">
                        <a:effectLst/>
                        <a:latin typeface="Times New Roman" pitchFamily="18" charset="0"/>
                        <a:ea typeface="Calibri"/>
                        <a:cs typeface="Times New Roman" pitchFamily="18" charset="0"/>
                      </a:endParaRPr>
                    </a:p>
                  </a:txBody>
                  <a:tcPr marL="67949" marR="67949" marT="9525" marB="0"/>
                </a:tc>
              </a:tr>
            </a:tbl>
          </a:graphicData>
        </a:graphic>
      </p:graphicFrame>
      <p:sp>
        <p:nvSpPr>
          <p:cNvPr id="18502" name="Title 2"/>
          <p:cNvSpPr>
            <a:spLocks noGrp="1"/>
          </p:cNvSpPr>
          <p:nvPr>
            <p:ph type="title"/>
          </p:nvPr>
        </p:nvSpPr>
        <p:spPr>
          <a:xfrm>
            <a:off x="416378" y="0"/>
            <a:ext cx="8805863" cy="968829"/>
          </a:xfrm>
        </p:spPr>
        <p:txBody>
          <a:bodyPr/>
          <a:lstStyle/>
          <a:p>
            <a:r>
              <a:rPr lang="en-US" sz="4400" b="1" dirty="0" smtClean="0">
                <a:solidFill>
                  <a:schemeClr val="accent2"/>
                </a:solidFill>
                <a:latin typeface="Times New Roman" pitchFamily="18" charset="0"/>
                <a:cs typeface="Times New Roman" pitchFamily="18" charset="0"/>
              </a:rPr>
              <a:t>CMV OBMS Fleets</a:t>
            </a:r>
          </a:p>
        </p:txBody>
      </p:sp>
      <p:sp>
        <p:nvSpPr>
          <p:cNvPr id="3" name="TextBox 2"/>
          <p:cNvSpPr txBox="1"/>
          <p:nvPr/>
        </p:nvSpPr>
        <p:spPr>
          <a:xfrm>
            <a:off x="754738" y="959337"/>
            <a:ext cx="8397684" cy="461665"/>
          </a:xfrm>
          <a:prstGeom prst="rect">
            <a:avLst/>
          </a:prstGeom>
          <a:noFill/>
        </p:spPr>
        <p:txBody>
          <a:bodyPr wrap="none" rtlCol="0">
            <a:spAutoFit/>
          </a:bodyPr>
          <a:lstStyle/>
          <a:p>
            <a:r>
              <a:rPr lang="en-US" dirty="0" smtClean="0"/>
              <a:t>Potentially as many as 6 different fleets will participate in the FOT</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idx="1"/>
          </p:nvPr>
        </p:nvSpPr>
        <p:spPr>
          <a:xfrm>
            <a:off x="793750" y="1067707"/>
            <a:ext cx="8350250" cy="4948238"/>
          </a:xfrm>
        </p:spPr>
        <p:txBody>
          <a:bodyPr lIns="98746" tIns="49373" rIns="98746" bIns="49373"/>
          <a:lstStyle/>
          <a:p>
            <a:pPr marL="681038" indent="-390525" eaLnBrk="1" hangingPunct="1">
              <a:spcBef>
                <a:spcPts val="1000"/>
              </a:spcBef>
            </a:pPr>
            <a:r>
              <a:rPr lang="en-US" sz="2800" dirty="0" smtClean="0">
                <a:latin typeface="Times New Roman" pitchFamily="18" charset="0"/>
              </a:rPr>
              <a:t>FMCSA has been actively working to develop and evaluate OBMS.</a:t>
            </a:r>
          </a:p>
          <a:p>
            <a:pPr marL="681038" indent="-390525" eaLnBrk="1" hangingPunct="1">
              <a:spcBef>
                <a:spcPts val="1000"/>
              </a:spcBef>
            </a:pPr>
            <a:r>
              <a:rPr lang="en-US" sz="2800" dirty="0" smtClean="0">
                <a:latin typeface="Times New Roman" pitchFamily="18" charset="0"/>
              </a:rPr>
              <a:t>The Low Cost DBMS and </a:t>
            </a:r>
            <a:r>
              <a:rPr lang="en-US" sz="2800" dirty="0">
                <a:latin typeface="Times New Roman" pitchFamily="18" charset="0"/>
                <a:cs typeface="Times New Roman" pitchFamily="18" charset="0"/>
              </a:rPr>
              <a:t>SFMTA </a:t>
            </a:r>
            <a:r>
              <a:rPr lang="en-US" sz="2800" dirty="0" err="1" smtClean="0">
                <a:latin typeface="Times New Roman" pitchFamily="18" charset="0"/>
                <a:cs typeface="Times New Roman" pitchFamily="18" charset="0"/>
              </a:rPr>
              <a:t>DriveCam</a:t>
            </a:r>
            <a:r>
              <a:rPr lang="en-US" sz="2800" dirty="0" smtClean="0">
                <a:latin typeface="Times New Roman" pitchFamily="18" charset="0"/>
                <a:cs typeface="Times New Roman" pitchFamily="18" charset="0"/>
              </a:rPr>
              <a:t> </a:t>
            </a:r>
            <a:r>
              <a:rPr lang="en-US" sz="2800" dirty="0" smtClean="0">
                <a:latin typeface="Times New Roman" pitchFamily="18" charset="0"/>
              </a:rPr>
              <a:t>studies has shown that a combination of OBMS and coaching can significantly improve safety.</a:t>
            </a:r>
          </a:p>
          <a:p>
            <a:pPr marL="681038" indent="-390525" eaLnBrk="1" hangingPunct="1">
              <a:spcBef>
                <a:spcPts val="1000"/>
              </a:spcBef>
            </a:pPr>
            <a:r>
              <a:rPr lang="en-US" sz="2800" dirty="0" smtClean="0">
                <a:latin typeface="Times New Roman" pitchFamily="18" charset="0"/>
              </a:rPr>
              <a:t>The Agency is further evaluating OBMS with more motor carriers and collecting naturalistic driving data for future research.</a:t>
            </a:r>
          </a:p>
          <a:p>
            <a:pPr marL="681038" indent="-390525" eaLnBrk="1" hangingPunct="1">
              <a:spcBef>
                <a:spcPts val="1000"/>
              </a:spcBef>
            </a:pPr>
            <a:endParaRPr lang="en-US" sz="2800" dirty="0">
              <a:latin typeface="Times New Roman" pitchFamily="18" charset="0"/>
            </a:endParaRPr>
          </a:p>
          <a:p>
            <a:pPr marL="681038" indent="-390525" eaLnBrk="1" hangingPunct="1">
              <a:spcBef>
                <a:spcPts val="1000"/>
              </a:spcBef>
            </a:pPr>
            <a:endParaRPr lang="en-US" sz="2800" dirty="0" smtClean="0">
              <a:latin typeface="Times New Roman" pitchFamily="18" charset="0"/>
            </a:endParaRPr>
          </a:p>
        </p:txBody>
      </p:sp>
      <p:sp>
        <p:nvSpPr>
          <p:cNvPr id="20483" name="Rectangle 2"/>
          <p:cNvSpPr>
            <a:spLocks noGrp="1" noChangeArrowheads="1"/>
          </p:cNvSpPr>
          <p:nvPr>
            <p:ph type="title"/>
          </p:nvPr>
        </p:nvSpPr>
        <p:spPr>
          <a:xfrm>
            <a:off x="460375" y="73025"/>
            <a:ext cx="8805863" cy="925513"/>
          </a:xfrm>
        </p:spPr>
        <p:txBody>
          <a:bodyPr lIns="98746" tIns="49373" rIns="98746" bIns="49373"/>
          <a:lstStyle/>
          <a:p>
            <a:pPr eaLnBrk="1" hangingPunct="1"/>
            <a:r>
              <a:rPr lang="en-US" sz="4000" b="1" smtClean="0">
                <a:solidFill>
                  <a:schemeClr val="accent2"/>
                </a:solidFill>
                <a:latin typeface="Times New Roman" pitchFamily="18" charset="0"/>
                <a:cs typeface="Arial" charset="0"/>
              </a:rPr>
              <a:t>Conclusions</a:t>
            </a:r>
          </a:p>
        </p:txBody>
      </p:sp>
      <p:sp>
        <p:nvSpPr>
          <p:cNvPr id="4" name="Slide Number Placeholder 3"/>
          <p:cNvSpPr>
            <a:spLocks noGrp="1"/>
          </p:cNvSpPr>
          <p:nvPr>
            <p:ph type="sldNum" sz="quarter" idx="4294967295"/>
          </p:nvPr>
        </p:nvSpPr>
        <p:spPr>
          <a:xfrm>
            <a:off x="7500938" y="6827838"/>
            <a:ext cx="2282825" cy="520700"/>
          </a:xfrm>
        </p:spPr>
        <p:txBody>
          <a:bodyPr/>
          <a:lstStyle/>
          <a:p>
            <a:pPr>
              <a:defRPr/>
            </a:pPr>
            <a:fld id="{5AE43B7A-28FC-469B-9186-174C019FE49E}" type="slidenum">
              <a:rPr lang="en-US"/>
              <a:pPr>
                <a:defRPr/>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5"/>
          <p:cNvSpPr>
            <a:spLocks noGrp="1"/>
          </p:cNvSpPr>
          <p:nvPr>
            <p:ph type="sldNum" sz="quarter" idx="12"/>
          </p:nvPr>
        </p:nvSpPr>
        <p:spPr/>
        <p:txBody>
          <a:bodyPr/>
          <a:lstStyle/>
          <a:p>
            <a:pPr>
              <a:defRPr/>
            </a:pPr>
            <a:fld id="{81384923-4E6B-4190-9D44-EE7F0194B8D4}" type="slidenum">
              <a:rPr lang="en-US"/>
              <a:pPr>
                <a:defRPr/>
              </a:pPr>
              <a:t>19</a:t>
            </a:fld>
            <a:endParaRPr lang="en-US"/>
          </a:p>
        </p:txBody>
      </p:sp>
      <p:sp>
        <p:nvSpPr>
          <p:cNvPr id="21507" name="Rectangle 3"/>
          <p:cNvSpPr>
            <a:spLocks noGrp="1" noChangeArrowheads="1"/>
          </p:cNvSpPr>
          <p:nvPr>
            <p:ph type="body" idx="1"/>
          </p:nvPr>
        </p:nvSpPr>
        <p:spPr>
          <a:xfrm>
            <a:off x="1870075" y="1414463"/>
            <a:ext cx="5832475" cy="4948237"/>
          </a:xfrm>
        </p:spPr>
        <p:txBody>
          <a:bodyPr/>
          <a:lstStyle/>
          <a:p>
            <a:pPr marL="65088" indent="-22225" eaLnBrk="1" hangingPunct="1"/>
            <a:endParaRPr lang="en-US" smtClean="0"/>
          </a:p>
          <a:p>
            <a:pPr marL="65088" indent="-22225" eaLnBrk="1" hangingPunct="1">
              <a:buFontTx/>
              <a:buNone/>
            </a:pPr>
            <a:r>
              <a:rPr lang="en-US" sz="3200" smtClean="0">
                <a:latin typeface="Times New Roman" pitchFamily="18" charset="0"/>
              </a:rPr>
              <a:t>Contact Information</a:t>
            </a:r>
            <a:r>
              <a:rPr lang="en-US" smtClean="0"/>
              <a:t>:</a:t>
            </a:r>
          </a:p>
          <a:p>
            <a:pPr marL="65088" indent="-22225" eaLnBrk="1" hangingPunct="1">
              <a:buFontTx/>
              <a:buNone/>
            </a:pPr>
            <a:endParaRPr lang="en-US" smtClean="0"/>
          </a:p>
          <a:p>
            <a:pPr marL="65088" indent="-22225" algn="ctr" eaLnBrk="1" hangingPunct="1">
              <a:buFontTx/>
              <a:buNone/>
            </a:pPr>
            <a:r>
              <a:rPr lang="en-US" sz="3200" smtClean="0">
                <a:latin typeface="Times New Roman" pitchFamily="18" charset="0"/>
              </a:rPr>
              <a:t>Martin Walker       </a:t>
            </a:r>
          </a:p>
          <a:p>
            <a:pPr marL="65088" indent="-22225" algn="ctr" eaLnBrk="1" hangingPunct="1">
              <a:buFontTx/>
              <a:buNone/>
            </a:pPr>
            <a:r>
              <a:rPr lang="en-US" sz="3200" smtClean="0">
                <a:latin typeface="Times New Roman" pitchFamily="18" charset="0"/>
                <a:hlinkClick r:id="rId3"/>
              </a:rPr>
              <a:t>Martin.R.Walker@dot.gov</a:t>
            </a:r>
            <a:endParaRPr lang="en-US" sz="3200" smtClean="0">
              <a:latin typeface="Times New Roman" pitchFamily="18" charset="0"/>
            </a:endParaRPr>
          </a:p>
          <a:p>
            <a:pPr marL="65088" indent="-22225" algn="ctr" eaLnBrk="1" hangingPunct="1">
              <a:buFontTx/>
              <a:buNone/>
            </a:pPr>
            <a:r>
              <a:rPr lang="en-US" sz="3200" smtClean="0">
                <a:latin typeface="Times New Roman" pitchFamily="18" charset="0"/>
              </a:rPr>
              <a:t>202 385-2364</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49742" y="1386568"/>
            <a:ext cx="8770029" cy="4948238"/>
          </a:xfrm>
        </p:spPr>
        <p:txBody>
          <a:bodyPr/>
          <a:lstStyle/>
          <a:p>
            <a:pPr>
              <a:spcBef>
                <a:spcPts val="1200"/>
              </a:spcBef>
              <a:spcAft>
                <a:spcPts val="600"/>
              </a:spcAft>
            </a:pPr>
            <a:r>
              <a:rPr lang="en-US" sz="2800" dirty="0" smtClean="0">
                <a:latin typeface="Times New Roman" pitchFamily="18" charset="0"/>
                <a:cs typeface="Times New Roman" pitchFamily="18" charset="0"/>
              </a:rPr>
              <a:t>Onboard Monitoring Background</a:t>
            </a:r>
          </a:p>
          <a:p>
            <a:pPr eaLnBrk="1" hangingPunct="1">
              <a:spcBef>
                <a:spcPts val="1200"/>
              </a:spcBef>
              <a:spcAft>
                <a:spcPts val="600"/>
              </a:spcAft>
            </a:pPr>
            <a:r>
              <a:rPr lang="en-US" sz="2800" dirty="0" smtClean="0">
                <a:latin typeface="Times New Roman" pitchFamily="18" charset="0"/>
                <a:cs typeface="Times New Roman" pitchFamily="18" charset="0"/>
              </a:rPr>
              <a:t>Low Cost Driving Behavior </a:t>
            </a:r>
            <a:r>
              <a:rPr lang="en-US" sz="2800" dirty="0" err="1" smtClean="0">
                <a:latin typeface="Times New Roman" pitchFamily="18" charset="0"/>
                <a:cs typeface="Times New Roman" pitchFamily="18" charset="0"/>
              </a:rPr>
              <a:t>Mgmt</a:t>
            </a:r>
            <a:r>
              <a:rPr lang="en-US" sz="2800" dirty="0" smtClean="0">
                <a:latin typeface="Times New Roman" pitchFamily="18" charset="0"/>
                <a:cs typeface="Times New Roman" pitchFamily="18" charset="0"/>
              </a:rPr>
              <a:t> System (DBMS) </a:t>
            </a:r>
          </a:p>
          <a:p>
            <a:pPr eaLnBrk="1" hangingPunct="1">
              <a:spcBef>
                <a:spcPts val="1200"/>
              </a:spcBef>
              <a:spcAft>
                <a:spcPts val="600"/>
              </a:spcAft>
            </a:pPr>
            <a:r>
              <a:rPr lang="en-US" sz="2800" dirty="0" smtClean="0">
                <a:latin typeface="Times New Roman" pitchFamily="18" charset="0"/>
                <a:cs typeface="Times New Roman" pitchFamily="18" charset="0"/>
              </a:rPr>
              <a:t>Impact of OBM on Bus Safety </a:t>
            </a:r>
          </a:p>
          <a:p>
            <a:pPr eaLnBrk="1" hangingPunct="1">
              <a:spcBef>
                <a:spcPts val="1200"/>
              </a:spcBef>
              <a:spcAft>
                <a:spcPts val="600"/>
              </a:spcAft>
            </a:pPr>
            <a:r>
              <a:rPr lang="en-US" sz="2800" dirty="0" smtClean="0">
                <a:latin typeface="Times New Roman" pitchFamily="18" charset="0"/>
                <a:cs typeface="Times New Roman" pitchFamily="18" charset="0"/>
              </a:rPr>
              <a:t>Onboard Monitoring Field Operational Test (FOT)</a:t>
            </a:r>
          </a:p>
          <a:p>
            <a:pPr eaLnBrk="1" hangingPunct="1">
              <a:spcBef>
                <a:spcPts val="1200"/>
              </a:spcBef>
              <a:spcAft>
                <a:spcPts val="600"/>
              </a:spcAft>
            </a:pPr>
            <a:r>
              <a:rPr lang="en-US" sz="2800" dirty="0" smtClean="0">
                <a:latin typeface="Times New Roman" pitchFamily="18" charset="0"/>
                <a:cs typeface="Times New Roman" pitchFamily="18" charset="0"/>
              </a:rPr>
              <a:t>Summary</a:t>
            </a:r>
          </a:p>
          <a:p>
            <a:endParaRPr lang="en-US" sz="3200" dirty="0" smtClean="0"/>
          </a:p>
          <a:p>
            <a:endParaRPr lang="en-US" sz="3200" dirty="0"/>
          </a:p>
        </p:txBody>
      </p:sp>
      <p:sp>
        <p:nvSpPr>
          <p:cNvPr id="3" name="Title 2"/>
          <p:cNvSpPr>
            <a:spLocks noGrp="1"/>
          </p:cNvSpPr>
          <p:nvPr>
            <p:ph type="title"/>
          </p:nvPr>
        </p:nvSpPr>
        <p:spPr>
          <a:xfrm>
            <a:off x="488950" y="9758"/>
            <a:ext cx="8805863" cy="803048"/>
          </a:xfrm>
        </p:spPr>
        <p:txBody>
          <a:bodyPr/>
          <a:lstStyle/>
          <a:p>
            <a:r>
              <a:rPr lang="en-US" b="1" dirty="0" smtClean="0">
                <a:solidFill>
                  <a:schemeClr val="accent2"/>
                </a:solidFill>
                <a:latin typeface="Times New Roman" pitchFamily="18" charset="0"/>
                <a:cs typeface="Times New Roman" pitchFamily="18" charset="0"/>
              </a:rPr>
              <a:t>Agenda</a:t>
            </a:r>
            <a:endParaRPr lang="en-US" b="1" dirty="0">
              <a:solidFill>
                <a:schemeClr val="accent2"/>
              </a:solidFill>
              <a:latin typeface="Times New Roman" pitchFamily="18" charset="0"/>
              <a:cs typeface="Times New Roman" pitchFamily="18" charset="0"/>
            </a:endParaRPr>
          </a:p>
        </p:txBody>
      </p:sp>
    </p:spTree>
    <p:extLst>
      <p:ext uri="{BB962C8B-B14F-4D97-AF65-F5344CB8AC3E}">
        <p14:creationId xmlns:p14="http://schemas.microsoft.com/office/powerpoint/2010/main" val="1833438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idx="1"/>
          </p:nvPr>
        </p:nvSpPr>
        <p:spPr>
          <a:xfrm>
            <a:off x="488950" y="1241425"/>
            <a:ext cx="8805863" cy="4948238"/>
          </a:xfrm>
        </p:spPr>
        <p:txBody>
          <a:bodyPr/>
          <a:lstStyle/>
          <a:p>
            <a:pPr eaLnBrk="1" hangingPunct="1">
              <a:spcAft>
                <a:spcPct val="20000"/>
              </a:spcAft>
            </a:pPr>
            <a:r>
              <a:rPr lang="en-US" sz="2800" dirty="0" smtClean="0">
                <a:latin typeface="Times New Roman" pitchFamily="18" charset="0"/>
              </a:rPr>
              <a:t>In </a:t>
            </a:r>
            <a:r>
              <a:rPr lang="en-US" sz="2800" dirty="0" smtClean="0">
                <a:latin typeface="Times New Roman" pitchFamily="18" charset="0"/>
              </a:rPr>
              <a:t>2010, </a:t>
            </a:r>
            <a:r>
              <a:rPr lang="en-US" sz="2800" dirty="0" smtClean="0">
                <a:latin typeface="Times New Roman" pitchFamily="18" charset="0"/>
              </a:rPr>
              <a:t>more than </a:t>
            </a:r>
            <a:r>
              <a:rPr lang="en-US" sz="2800" dirty="0" smtClean="0">
                <a:latin typeface="Times New Roman" pitchFamily="18" charset="0"/>
              </a:rPr>
              <a:t>3,944 </a:t>
            </a:r>
            <a:r>
              <a:rPr lang="en-US" sz="2800" dirty="0" smtClean="0">
                <a:latin typeface="Times New Roman" pitchFamily="18" charset="0"/>
              </a:rPr>
              <a:t>fatalities and </a:t>
            </a:r>
            <a:r>
              <a:rPr lang="en-US" sz="2800" dirty="0" smtClean="0">
                <a:latin typeface="Times New Roman" pitchFamily="18" charset="0"/>
              </a:rPr>
              <a:t>106,000 </a:t>
            </a:r>
            <a:r>
              <a:rPr lang="en-US" sz="2800" dirty="0" smtClean="0">
                <a:latin typeface="Times New Roman" pitchFamily="18" charset="0"/>
              </a:rPr>
              <a:t>injuries from crashes involving large trucks.</a:t>
            </a:r>
          </a:p>
          <a:p>
            <a:pPr eaLnBrk="1" hangingPunct="1">
              <a:spcAft>
                <a:spcPct val="20000"/>
              </a:spcAft>
            </a:pPr>
            <a:r>
              <a:rPr lang="en-US" sz="2800" dirty="0" smtClean="0">
                <a:latin typeface="Times New Roman" pitchFamily="18" charset="0"/>
              </a:rPr>
              <a:t>Numerous studies have shown at-risk driving behaviors to be the primarily contributing factor in vehicle crashes.</a:t>
            </a:r>
          </a:p>
          <a:p>
            <a:pPr eaLnBrk="1" hangingPunct="1">
              <a:spcAft>
                <a:spcPct val="20000"/>
              </a:spcAft>
            </a:pPr>
            <a:r>
              <a:rPr lang="en-US" sz="2800" dirty="0" smtClean="0">
                <a:latin typeface="Times New Roman" pitchFamily="18" charset="0"/>
              </a:rPr>
              <a:t>Top 3 factors leading to Safety Critical Events from Drowsy Driver Warning System Field Operational Test. </a:t>
            </a:r>
          </a:p>
          <a:p>
            <a:pPr lvl="1" eaLnBrk="1" hangingPunct="1">
              <a:spcBef>
                <a:spcPct val="10000"/>
              </a:spcBef>
              <a:spcAft>
                <a:spcPct val="10000"/>
              </a:spcAft>
            </a:pPr>
            <a:r>
              <a:rPr lang="en-US" sz="2800" dirty="0" smtClean="0">
                <a:latin typeface="Times New Roman" pitchFamily="18" charset="0"/>
              </a:rPr>
              <a:t>Inadequate evasive action</a:t>
            </a:r>
          </a:p>
          <a:p>
            <a:pPr lvl="1" eaLnBrk="1" hangingPunct="1">
              <a:spcBef>
                <a:spcPct val="10000"/>
              </a:spcBef>
              <a:spcAft>
                <a:spcPct val="10000"/>
              </a:spcAft>
            </a:pPr>
            <a:r>
              <a:rPr lang="en-US" sz="2800" dirty="0" smtClean="0">
                <a:latin typeface="Times New Roman" pitchFamily="18" charset="0"/>
              </a:rPr>
              <a:t>Internal distraction</a:t>
            </a:r>
          </a:p>
          <a:p>
            <a:pPr lvl="1" eaLnBrk="1" hangingPunct="1">
              <a:spcBef>
                <a:spcPct val="10000"/>
              </a:spcBef>
              <a:spcAft>
                <a:spcPct val="10000"/>
              </a:spcAft>
            </a:pPr>
            <a:r>
              <a:rPr lang="en-US" sz="2800" dirty="0" smtClean="0">
                <a:latin typeface="Times New Roman" pitchFamily="18" charset="0"/>
              </a:rPr>
              <a:t>External distraction</a:t>
            </a:r>
          </a:p>
        </p:txBody>
      </p:sp>
      <p:sp>
        <p:nvSpPr>
          <p:cNvPr id="7171" name="Rectangle 2"/>
          <p:cNvSpPr>
            <a:spLocks noGrp="1" noChangeArrowheads="1"/>
          </p:cNvSpPr>
          <p:nvPr>
            <p:ph type="title"/>
          </p:nvPr>
        </p:nvSpPr>
        <p:spPr>
          <a:xfrm>
            <a:off x="488950" y="-207963"/>
            <a:ext cx="8805863" cy="1249363"/>
          </a:xfrm>
        </p:spPr>
        <p:txBody>
          <a:bodyPr/>
          <a:lstStyle/>
          <a:p>
            <a:pPr eaLnBrk="1" hangingPunct="1"/>
            <a:r>
              <a:rPr lang="en-US" sz="4000" b="1" dirty="0" smtClean="0">
                <a:solidFill>
                  <a:schemeClr val="accent2"/>
                </a:solidFill>
                <a:latin typeface="Times New Roman" pitchFamily="18" charset="0"/>
              </a:rPr>
              <a:t>Problem </a:t>
            </a:r>
          </a:p>
        </p:txBody>
      </p:sp>
      <p:sp>
        <p:nvSpPr>
          <p:cNvPr id="4" name="Slide Number Placeholder 5"/>
          <p:cNvSpPr>
            <a:spLocks noGrp="1"/>
          </p:cNvSpPr>
          <p:nvPr>
            <p:ph type="sldNum" sz="quarter" idx="4294967295"/>
          </p:nvPr>
        </p:nvSpPr>
        <p:spPr>
          <a:xfrm>
            <a:off x="7500938" y="6827838"/>
            <a:ext cx="2282825" cy="520700"/>
          </a:xfrm>
        </p:spPr>
        <p:txBody>
          <a:bodyPr/>
          <a:lstStyle/>
          <a:p>
            <a:pPr>
              <a:defRPr/>
            </a:pPr>
            <a:fld id="{4690DADC-C12F-4611-BA1B-1150BAEDD474}" type="slidenum">
              <a:rPr lang="en-US"/>
              <a:pPr>
                <a:defRPr/>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77838" y="-250825"/>
            <a:ext cx="8805862" cy="1249363"/>
          </a:xfrm>
        </p:spPr>
        <p:txBody>
          <a:bodyPr/>
          <a:lstStyle/>
          <a:p>
            <a:pPr eaLnBrk="1" hangingPunct="1"/>
            <a:r>
              <a:rPr lang="en-US" sz="4000" b="1" smtClean="0">
                <a:solidFill>
                  <a:schemeClr val="accent2"/>
                </a:solidFill>
                <a:latin typeface="Times New Roman" pitchFamily="18" charset="0"/>
              </a:rPr>
              <a:t>Why Focus On Behaviors?</a:t>
            </a:r>
          </a:p>
        </p:txBody>
      </p:sp>
      <p:sp>
        <p:nvSpPr>
          <p:cNvPr id="18" name="Slide Number Placeholder 3"/>
          <p:cNvSpPr>
            <a:spLocks noGrp="1"/>
          </p:cNvSpPr>
          <p:nvPr>
            <p:ph type="sldNum" sz="quarter" idx="4294967295"/>
          </p:nvPr>
        </p:nvSpPr>
        <p:spPr>
          <a:xfrm>
            <a:off x="7500938" y="6827838"/>
            <a:ext cx="2282825" cy="520700"/>
          </a:xfrm>
        </p:spPr>
        <p:txBody>
          <a:bodyPr/>
          <a:lstStyle/>
          <a:p>
            <a:pPr>
              <a:defRPr/>
            </a:pPr>
            <a:fld id="{75E13C4A-E90C-4C25-BC27-EE9AC4C587A6}" type="slidenum">
              <a:rPr lang="en-US"/>
              <a:pPr>
                <a:defRPr/>
              </a:pPr>
              <a:t>4</a:t>
            </a:fld>
            <a:endParaRPr lang="en-US"/>
          </a:p>
        </p:txBody>
      </p:sp>
      <p:pic>
        <p:nvPicPr>
          <p:cNvPr id="8196" name="Picture 7"/>
          <p:cNvPicPr>
            <a:picLocks noChangeAspect="1" noChangeArrowheads="1"/>
          </p:cNvPicPr>
          <p:nvPr/>
        </p:nvPicPr>
        <p:blipFill>
          <a:blip r:embed="rId3">
            <a:extLst>
              <a:ext uri="{28A0092B-C50C-407E-A947-70E740481C1C}">
                <a14:useLocalDpi xmlns:a14="http://schemas.microsoft.com/office/drawing/2010/main" val="0"/>
              </a:ext>
            </a:extLst>
          </a:blip>
          <a:srcRect b="10617"/>
          <a:stretch>
            <a:fillRect/>
          </a:stretch>
        </p:blipFill>
        <p:spPr bwMode="auto">
          <a:xfrm>
            <a:off x="5713413" y="2024063"/>
            <a:ext cx="3794125" cy="4144962"/>
          </a:xfrm>
          <a:prstGeom prst="rect">
            <a:avLst/>
          </a:prstGeom>
          <a:noFill/>
          <a:ln>
            <a:noFill/>
          </a:ln>
          <a:effectLst>
            <a:outerShdw dist="89803" dir="2700000"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197" name="Group 8"/>
          <p:cNvGrpSpPr>
            <a:grpSpLocks/>
          </p:cNvGrpSpPr>
          <p:nvPr/>
        </p:nvGrpSpPr>
        <p:grpSpPr bwMode="auto">
          <a:xfrm>
            <a:off x="6202363" y="2633663"/>
            <a:ext cx="3081337" cy="2843212"/>
            <a:chOff x="1846" y="1538"/>
            <a:chExt cx="1873" cy="1943"/>
          </a:xfrm>
        </p:grpSpPr>
        <p:sp>
          <p:nvSpPr>
            <p:cNvPr id="8206" name="AutoShape 9"/>
            <p:cNvSpPr>
              <a:spLocks noChangeArrowheads="1"/>
            </p:cNvSpPr>
            <p:nvPr/>
          </p:nvSpPr>
          <p:spPr bwMode="auto">
            <a:xfrm>
              <a:off x="1846" y="1538"/>
              <a:ext cx="1873" cy="1943"/>
            </a:xfrm>
            <a:prstGeom prst="triangle">
              <a:avLst>
                <a:gd name="adj" fmla="val 49981"/>
              </a:avLst>
            </a:prstGeom>
            <a:solidFill>
              <a:srgbClr val="AFAFFF"/>
            </a:solidFill>
            <a:ln w="12700">
              <a:solidFill>
                <a:srgbClr val="000099"/>
              </a:solidFill>
              <a:miter lim="800000"/>
              <a:headEnd/>
              <a:tailEnd/>
            </a:ln>
            <a:effectLst>
              <a:outerShdw dist="107763" dir="2700000" algn="ctr" rotWithShape="0">
                <a:srgbClr val="000099"/>
              </a:outerShdw>
            </a:effectLst>
          </p:spPr>
          <p:txBody>
            <a:bodyPr wrap="none" lIns="98734" tIns="49367" rIns="98734" bIns="49367" anchor="ctr"/>
            <a:lstStyle/>
            <a:p>
              <a:pPr defTabSz="987425" eaLnBrk="1" hangingPunct="1"/>
              <a:endParaRPr lang="en-US" sz="1900">
                <a:latin typeface="Arial" charset="0"/>
              </a:endParaRPr>
            </a:p>
          </p:txBody>
        </p:sp>
        <p:sp>
          <p:nvSpPr>
            <p:cNvPr id="8207" name="Line 10"/>
            <p:cNvSpPr>
              <a:spLocks noChangeShapeType="1"/>
            </p:cNvSpPr>
            <p:nvPr/>
          </p:nvSpPr>
          <p:spPr bwMode="auto">
            <a:xfrm>
              <a:off x="2499" y="2156"/>
              <a:ext cx="575" cy="0"/>
            </a:xfrm>
            <a:prstGeom prst="line">
              <a:avLst/>
            </a:prstGeom>
            <a:noFill/>
            <a:ln w="12700">
              <a:solidFill>
                <a:srgbClr val="00009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08" name="Line 11"/>
            <p:cNvSpPr>
              <a:spLocks noChangeShapeType="1"/>
            </p:cNvSpPr>
            <p:nvPr/>
          </p:nvSpPr>
          <p:spPr bwMode="auto">
            <a:xfrm>
              <a:off x="2348" y="2447"/>
              <a:ext cx="855" cy="0"/>
            </a:xfrm>
            <a:prstGeom prst="line">
              <a:avLst/>
            </a:prstGeom>
            <a:noFill/>
            <a:ln w="12700">
              <a:solidFill>
                <a:srgbClr val="00009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09" name="Line 12"/>
            <p:cNvSpPr>
              <a:spLocks noChangeShapeType="1"/>
            </p:cNvSpPr>
            <p:nvPr/>
          </p:nvSpPr>
          <p:spPr bwMode="auto">
            <a:xfrm>
              <a:off x="2209" y="2726"/>
              <a:ext cx="1138" cy="0"/>
            </a:xfrm>
            <a:prstGeom prst="line">
              <a:avLst/>
            </a:prstGeom>
            <a:noFill/>
            <a:ln w="12700">
              <a:solidFill>
                <a:srgbClr val="00009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10" name="Line 13"/>
            <p:cNvSpPr>
              <a:spLocks noChangeShapeType="1"/>
            </p:cNvSpPr>
            <p:nvPr/>
          </p:nvSpPr>
          <p:spPr bwMode="auto">
            <a:xfrm flipH="1">
              <a:off x="2071" y="3046"/>
              <a:ext cx="1434" cy="0"/>
            </a:xfrm>
            <a:prstGeom prst="line">
              <a:avLst/>
            </a:prstGeom>
            <a:noFill/>
            <a:ln w="12700">
              <a:solidFill>
                <a:srgbClr val="00009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176142" name="Rectangle 14"/>
          <p:cNvSpPr>
            <a:spLocks noChangeArrowheads="1"/>
          </p:cNvSpPr>
          <p:nvPr/>
        </p:nvSpPr>
        <p:spPr bwMode="auto">
          <a:xfrm>
            <a:off x="6707188" y="4957763"/>
            <a:ext cx="21463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7705" tIns="47996" rIns="97705" bIns="47996">
            <a:spAutoFit/>
          </a:bodyPr>
          <a:lstStyle/>
          <a:p>
            <a:pPr defTabSz="987425">
              <a:defRPr/>
            </a:pPr>
            <a:r>
              <a:rPr lang="en-US" altLang="en-US" sz="1900" b="1">
                <a:solidFill>
                  <a:srgbClr val="FF0000"/>
                </a:solidFill>
                <a:effectLst>
                  <a:outerShdw blurRad="38100" dist="38100" dir="2700000" algn="tl">
                    <a:srgbClr val="C0C0C0"/>
                  </a:outerShdw>
                </a:effectLst>
                <a:latin typeface="Arial" charset="0"/>
              </a:rPr>
              <a:t>At-Risk Behavior</a:t>
            </a:r>
            <a:endParaRPr lang="en-US" altLang="en-US" sz="1900" b="1" i="1">
              <a:solidFill>
                <a:srgbClr val="FF0000"/>
              </a:solidFill>
              <a:effectLst>
                <a:outerShdw blurRad="38100" dist="38100" dir="2700000" algn="tl">
                  <a:srgbClr val="C0C0C0"/>
                </a:outerShdw>
              </a:effectLst>
              <a:latin typeface="Arial" charset="0"/>
            </a:endParaRPr>
          </a:p>
        </p:txBody>
      </p:sp>
      <p:sp>
        <p:nvSpPr>
          <p:cNvPr id="8199" name="Rectangle 15"/>
          <p:cNvSpPr>
            <a:spLocks noChangeArrowheads="1"/>
          </p:cNvSpPr>
          <p:nvPr/>
        </p:nvSpPr>
        <p:spPr bwMode="auto">
          <a:xfrm>
            <a:off x="6654800" y="4476750"/>
            <a:ext cx="22050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7705" tIns="47996" rIns="97705" bIns="47996">
            <a:spAutoFit/>
          </a:bodyPr>
          <a:lstStyle/>
          <a:p>
            <a:pPr defTabSz="987425"/>
            <a:r>
              <a:rPr lang="en-US" altLang="en-US" sz="1400" b="1">
                <a:solidFill>
                  <a:srgbClr val="000000"/>
                </a:solidFill>
                <a:latin typeface="Arial" charset="0"/>
              </a:rPr>
              <a:t>Crash-Relevant Conflict</a:t>
            </a:r>
            <a:endParaRPr lang="en-US" altLang="en-US" sz="1400" b="1" i="1">
              <a:solidFill>
                <a:srgbClr val="000000"/>
              </a:solidFill>
              <a:latin typeface="Arial" charset="0"/>
            </a:endParaRPr>
          </a:p>
        </p:txBody>
      </p:sp>
      <p:sp>
        <p:nvSpPr>
          <p:cNvPr id="8200" name="Rectangle 16"/>
          <p:cNvSpPr>
            <a:spLocks noChangeArrowheads="1"/>
          </p:cNvSpPr>
          <p:nvPr/>
        </p:nvSpPr>
        <p:spPr bwMode="auto">
          <a:xfrm>
            <a:off x="7192963" y="4002088"/>
            <a:ext cx="12160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7705" tIns="47996" rIns="97705" bIns="47996">
            <a:spAutoFit/>
          </a:bodyPr>
          <a:lstStyle/>
          <a:p>
            <a:pPr defTabSz="987425"/>
            <a:r>
              <a:rPr lang="en-US" altLang="en-US" sz="1500" b="1">
                <a:solidFill>
                  <a:srgbClr val="000000"/>
                </a:solidFill>
                <a:latin typeface="Arial" charset="0"/>
              </a:rPr>
              <a:t>Near Crash</a:t>
            </a:r>
            <a:endParaRPr lang="en-US" altLang="en-US" sz="1500" b="1" i="1">
              <a:solidFill>
                <a:srgbClr val="000000"/>
              </a:solidFill>
              <a:latin typeface="Arial" charset="0"/>
            </a:endParaRPr>
          </a:p>
        </p:txBody>
      </p:sp>
      <p:sp>
        <p:nvSpPr>
          <p:cNvPr id="8201" name="Rectangle 17"/>
          <p:cNvSpPr>
            <a:spLocks noChangeArrowheads="1"/>
          </p:cNvSpPr>
          <p:nvPr/>
        </p:nvSpPr>
        <p:spPr bwMode="auto">
          <a:xfrm>
            <a:off x="6956425" y="3602038"/>
            <a:ext cx="15049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7705" tIns="47996" rIns="97705" bIns="47996">
            <a:spAutoFit/>
          </a:bodyPr>
          <a:lstStyle/>
          <a:p>
            <a:pPr algn="ctr" defTabSz="987425"/>
            <a:r>
              <a:rPr lang="en-US" altLang="en-US" sz="1500" b="1">
                <a:solidFill>
                  <a:srgbClr val="000000"/>
                </a:solidFill>
                <a:latin typeface="Arial" charset="0"/>
              </a:rPr>
              <a:t>Crash</a:t>
            </a:r>
            <a:endParaRPr lang="en-US" altLang="en-US" sz="1500" b="1" i="1">
              <a:solidFill>
                <a:srgbClr val="000000"/>
              </a:solidFill>
              <a:latin typeface="Arial" charset="0"/>
            </a:endParaRPr>
          </a:p>
        </p:txBody>
      </p:sp>
      <p:sp>
        <p:nvSpPr>
          <p:cNvPr id="8202" name="Rectangle 18"/>
          <p:cNvSpPr>
            <a:spLocks noChangeArrowheads="1"/>
          </p:cNvSpPr>
          <p:nvPr/>
        </p:nvSpPr>
        <p:spPr bwMode="auto">
          <a:xfrm>
            <a:off x="7358063" y="2987675"/>
            <a:ext cx="79057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7705" tIns="47996" rIns="97705" bIns="47996">
            <a:spAutoFit/>
          </a:bodyPr>
          <a:lstStyle/>
          <a:p>
            <a:pPr defTabSz="987425"/>
            <a:r>
              <a:rPr lang="en-US" altLang="en-US" sz="1500" b="1">
                <a:solidFill>
                  <a:srgbClr val="000000"/>
                </a:solidFill>
                <a:latin typeface="Arial" charset="0"/>
              </a:rPr>
              <a:t> Fatal</a:t>
            </a:r>
          </a:p>
          <a:p>
            <a:pPr defTabSz="987425"/>
            <a:r>
              <a:rPr lang="en-US" altLang="en-US" sz="1500" b="1">
                <a:solidFill>
                  <a:srgbClr val="000000"/>
                </a:solidFill>
                <a:latin typeface="Arial" charset="0"/>
              </a:rPr>
              <a:t>Crash</a:t>
            </a:r>
            <a:endParaRPr lang="en-US" altLang="en-US" sz="1500" b="1" i="1">
              <a:solidFill>
                <a:srgbClr val="000000"/>
              </a:solidFill>
              <a:latin typeface="Arial" charset="0"/>
            </a:endParaRPr>
          </a:p>
        </p:txBody>
      </p:sp>
      <p:sp>
        <p:nvSpPr>
          <p:cNvPr id="8203" name="Line 19"/>
          <p:cNvSpPr>
            <a:spLocks noChangeShapeType="1"/>
          </p:cNvSpPr>
          <p:nvPr/>
        </p:nvSpPr>
        <p:spPr bwMode="auto">
          <a:xfrm flipV="1">
            <a:off x="5754688" y="4046538"/>
            <a:ext cx="3994150" cy="1587"/>
          </a:xfrm>
          <a:prstGeom prst="line">
            <a:avLst/>
          </a:prstGeom>
          <a:noFill/>
          <a:ln w="50800">
            <a:solidFill>
              <a:srgbClr val="CC0000"/>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90481" name="Rectangle 17"/>
          <p:cNvSpPr>
            <a:spLocks noChangeArrowheads="1"/>
          </p:cNvSpPr>
          <p:nvPr/>
        </p:nvSpPr>
        <p:spPr bwMode="auto">
          <a:xfrm>
            <a:off x="714375" y="1057275"/>
            <a:ext cx="7191375" cy="173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9" tIns="45714" rIns="91429" bIns="45714">
            <a:spAutoFit/>
          </a:bodyPr>
          <a:lstStyle/>
          <a:p>
            <a:pPr>
              <a:defRPr/>
            </a:pPr>
            <a:r>
              <a:rPr lang="en-US" sz="2800" dirty="0"/>
              <a:t>Driver reasons accounted for the overwhelming majority of the critical reasons </a:t>
            </a:r>
          </a:p>
          <a:p>
            <a:pPr>
              <a:defRPr/>
            </a:pPr>
            <a:r>
              <a:rPr lang="en-US" sz="2800" dirty="0"/>
              <a:t>– </a:t>
            </a:r>
            <a:r>
              <a:rPr lang="en-US" dirty="0"/>
              <a:t>87% for the trucks and </a:t>
            </a:r>
          </a:p>
          <a:p>
            <a:pPr>
              <a:defRPr/>
            </a:pPr>
            <a:r>
              <a:rPr lang="en-US" dirty="0"/>
              <a:t>– 92% for passenger vehicles</a:t>
            </a:r>
          </a:p>
        </p:txBody>
      </p:sp>
      <p:sp>
        <p:nvSpPr>
          <p:cNvPr id="190482" name="Rectangle 18"/>
          <p:cNvSpPr>
            <a:spLocks noChangeArrowheads="1"/>
          </p:cNvSpPr>
          <p:nvPr/>
        </p:nvSpPr>
        <p:spPr bwMode="auto">
          <a:xfrm>
            <a:off x="714375" y="2974975"/>
            <a:ext cx="5737225" cy="266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9" tIns="45714" rIns="91429" bIns="45714">
            <a:spAutoFit/>
          </a:bodyPr>
          <a:lstStyle/>
          <a:p>
            <a:pPr>
              <a:tabLst>
                <a:tab pos="406400" algn="l"/>
              </a:tabLst>
              <a:defRPr/>
            </a:pPr>
            <a:r>
              <a:rPr lang="en-US" sz="2800" dirty="0"/>
              <a:t>Top critical reasons from LTCCS </a:t>
            </a:r>
          </a:p>
          <a:p>
            <a:pPr marL="460375" lvl="2">
              <a:buFont typeface="Times New Roman" pitchFamily="18" charset="0"/>
              <a:buChar char="–"/>
              <a:tabLst>
                <a:tab pos="406400" algn="l"/>
              </a:tabLst>
              <a:defRPr/>
            </a:pPr>
            <a:r>
              <a:rPr lang="en-US" dirty="0"/>
              <a:t> Driver decision errors </a:t>
            </a:r>
          </a:p>
          <a:p>
            <a:pPr marL="793750" lvl="3">
              <a:buFontTx/>
              <a:buChar char="•"/>
              <a:tabLst>
                <a:tab pos="406400" algn="l"/>
              </a:tabLst>
              <a:defRPr/>
            </a:pPr>
            <a:r>
              <a:rPr lang="en-US" dirty="0"/>
              <a:t>  Driving too fast for conditions</a:t>
            </a:r>
          </a:p>
          <a:p>
            <a:pPr marL="460375" lvl="2">
              <a:buFont typeface="Times New Roman" pitchFamily="18" charset="0"/>
              <a:buChar char="–"/>
              <a:tabLst>
                <a:tab pos="406400" algn="l"/>
              </a:tabLst>
              <a:defRPr/>
            </a:pPr>
            <a:r>
              <a:rPr lang="en-US" dirty="0"/>
              <a:t> Driver Recognition errors </a:t>
            </a:r>
          </a:p>
          <a:p>
            <a:pPr marL="793750" lvl="3">
              <a:buFontTx/>
              <a:buChar char="•"/>
              <a:tabLst>
                <a:tab pos="406400" algn="l"/>
              </a:tabLst>
              <a:defRPr/>
            </a:pPr>
            <a:r>
              <a:rPr lang="en-US" dirty="0"/>
              <a:t> Inattention </a:t>
            </a:r>
          </a:p>
          <a:p>
            <a:pPr marL="793750" lvl="3">
              <a:buFontTx/>
              <a:buChar char="•"/>
              <a:tabLst>
                <a:tab pos="406400" algn="l"/>
              </a:tabLst>
              <a:defRPr/>
            </a:pPr>
            <a:r>
              <a:rPr lang="en-US" dirty="0"/>
              <a:t> Inadequate surveillance</a:t>
            </a:r>
          </a:p>
          <a:p>
            <a:pPr eaLnBrk="1" hangingPunct="1">
              <a:lnSpc>
                <a:spcPct val="80000"/>
              </a:lnSpc>
              <a:spcBef>
                <a:spcPct val="50000"/>
              </a:spcBef>
              <a:spcAft>
                <a:spcPct val="10000"/>
              </a:spcAft>
              <a:buFontTx/>
              <a:buChar char="–"/>
              <a:tabLst>
                <a:tab pos="406400" algn="l"/>
              </a:tabLst>
              <a:defRPr/>
            </a:pPr>
            <a:endParaRPr lang="en-US" sz="1600" dirty="0"/>
          </a:p>
        </p:txBody>
      </p:sp>
      <p:sp>
        <p:nvSpPr>
          <p:cNvPr id="2" name="TextBox 1"/>
          <p:cNvSpPr txBox="1"/>
          <p:nvPr/>
        </p:nvSpPr>
        <p:spPr>
          <a:xfrm>
            <a:off x="5776459" y="6376667"/>
            <a:ext cx="3616567" cy="338554"/>
          </a:xfrm>
          <a:prstGeom prst="rect">
            <a:avLst/>
          </a:prstGeom>
          <a:noFill/>
        </p:spPr>
        <p:txBody>
          <a:bodyPr wrap="none" rtlCol="0">
            <a:spAutoFit/>
          </a:bodyPr>
          <a:lstStyle/>
          <a:p>
            <a:r>
              <a:rPr lang="en-US" sz="1600" dirty="0" smtClean="0"/>
              <a:t>Note:  Adapted from Heinrich et. al.,1980</a:t>
            </a:r>
            <a:endParaRPr lang="en-US" sz="16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idx="1"/>
          </p:nvPr>
        </p:nvSpPr>
        <p:spPr>
          <a:xfrm>
            <a:off x="576717" y="1284742"/>
            <a:ext cx="8805862" cy="4948237"/>
          </a:xfrm>
        </p:spPr>
        <p:txBody>
          <a:bodyPr/>
          <a:lstStyle/>
          <a:p>
            <a:pPr eaLnBrk="1" hangingPunct="1">
              <a:spcBef>
                <a:spcPct val="25000"/>
              </a:spcBef>
              <a:spcAft>
                <a:spcPct val="25000"/>
              </a:spcAft>
            </a:pPr>
            <a:r>
              <a:rPr lang="en-US" sz="2800" dirty="0" smtClean="0">
                <a:latin typeface="Times New Roman" pitchFamily="18" charset="0"/>
              </a:rPr>
              <a:t>Objective:  </a:t>
            </a:r>
          </a:p>
          <a:p>
            <a:pPr eaLnBrk="1" hangingPunct="1">
              <a:spcBef>
                <a:spcPct val="25000"/>
              </a:spcBef>
              <a:spcAft>
                <a:spcPct val="25000"/>
              </a:spcAft>
              <a:buFontTx/>
              <a:buNone/>
            </a:pPr>
            <a:r>
              <a:rPr lang="en-US" sz="2800" dirty="0" smtClean="0">
                <a:latin typeface="Times New Roman" pitchFamily="18" charset="0"/>
              </a:rPr>
              <a:t>	Determine whether onboard monitoring of driver performance and feedback (real-time and delayed) can improve driver behavior and CMV Safety </a:t>
            </a:r>
          </a:p>
          <a:p>
            <a:pPr eaLnBrk="1" hangingPunct="1">
              <a:spcBef>
                <a:spcPct val="25000"/>
              </a:spcBef>
              <a:spcAft>
                <a:spcPct val="25000"/>
              </a:spcAft>
            </a:pPr>
            <a:r>
              <a:rPr lang="en-US" sz="2800" dirty="0" smtClean="0">
                <a:latin typeface="Times New Roman" pitchFamily="18" charset="0"/>
              </a:rPr>
              <a:t>Three Projects:</a:t>
            </a:r>
          </a:p>
          <a:p>
            <a:pPr lvl="1" eaLnBrk="1" hangingPunct="1">
              <a:spcBef>
                <a:spcPct val="25000"/>
              </a:spcBef>
              <a:spcAft>
                <a:spcPct val="25000"/>
              </a:spcAft>
            </a:pPr>
            <a:r>
              <a:rPr lang="en-US" sz="2800" dirty="0" smtClean="0">
                <a:latin typeface="Times New Roman" pitchFamily="18" charset="0"/>
              </a:rPr>
              <a:t>Project #1 Low Cost Driving Behavior </a:t>
            </a:r>
            <a:r>
              <a:rPr lang="en-US" sz="2800" dirty="0" err="1" smtClean="0">
                <a:latin typeface="Times New Roman" pitchFamily="18" charset="0"/>
              </a:rPr>
              <a:t>Mgmt</a:t>
            </a:r>
            <a:r>
              <a:rPr lang="en-US" sz="2800" dirty="0" smtClean="0">
                <a:latin typeface="Times New Roman" pitchFamily="18" charset="0"/>
              </a:rPr>
              <a:t> System (DBMS) </a:t>
            </a:r>
          </a:p>
          <a:p>
            <a:pPr lvl="1" eaLnBrk="1" hangingPunct="1">
              <a:spcBef>
                <a:spcPct val="25000"/>
              </a:spcBef>
              <a:spcAft>
                <a:spcPct val="25000"/>
              </a:spcAft>
            </a:pPr>
            <a:r>
              <a:rPr lang="en-US" sz="2800" dirty="0" smtClean="0">
                <a:latin typeface="Times New Roman" pitchFamily="18" charset="0"/>
              </a:rPr>
              <a:t>Project #2  </a:t>
            </a:r>
            <a:r>
              <a:rPr lang="en-US" sz="2800" dirty="0" smtClean="0">
                <a:latin typeface="Times New Roman" pitchFamily="18" charset="0"/>
                <a:cs typeface="Times New Roman" pitchFamily="18" charset="0"/>
              </a:rPr>
              <a:t>Impact of OBM on Bus Safety </a:t>
            </a:r>
            <a:endParaRPr lang="en-US" sz="2800" dirty="0" smtClean="0">
              <a:latin typeface="Times New Roman" pitchFamily="18" charset="0"/>
            </a:endParaRPr>
          </a:p>
          <a:p>
            <a:pPr lvl="1" eaLnBrk="1" hangingPunct="1">
              <a:spcBef>
                <a:spcPct val="25000"/>
              </a:spcBef>
              <a:spcAft>
                <a:spcPct val="25000"/>
              </a:spcAft>
            </a:pPr>
            <a:r>
              <a:rPr lang="en-US" sz="2800" dirty="0" smtClean="0">
                <a:latin typeface="Times New Roman" pitchFamily="18" charset="0"/>
              </a:rPr>
              <a:t>Project #3 Onboard Monitoring Field Operational Test (FOT)</a:t>
            </a:r>
          </a:p>
        </p:txBody>
      </p:sp>
      <p:sp>
        <p:nvSpPr>
          <p:cNvPr id="9219" name="Rectangle 2"/>
          <p:cNvSpPr>
            <a:spLocks noGrp="1" noChangeArrowheads="1"/>
          </p:cNvSpPr>
          <p:nvPr>
            <p:ph type="title"/>
          </p:nvPr>
        </p:nvSpPr>
        <p:spPr>
          <a:xfrm>
            <a:off x="-362857" y="-217488"/>
            <a:ext cx="10348686" cy="1249363"/>
          </a:xfrm>
        </p:spPr>
        <p:txBody>
          <a:bodyPr/>
          <a:lstStyle/>
          <a:p>
            <a:pPr eaLnBrk="1" hangingPunct="1"/>
            <a:r>
              <a:rPr lang="en-US" sz="4000" b="1" dirty="0" smtClean="0">
                <a:solidFill>
                  <a:schemeClr val="accent2"/>
                </a:solidFill>
                <a:latin typeface="Times New Roman" pitchFamily="18" charset="0"/>
              </a:rPr>
              <a:t>Onboard Monitoring System Program</a:t>
            </a:r>
            <a:r>
              <a:rPr lang="en-US" sz="4000" b="1" dirty="0" smtClean="0">
                <a:solidFill>
                  <a:schemeClr val="accent2"/>
                </a:solidFill>
              </a:rPr>
              <a:t> </a:t>
            </a:r>
          </a:p>
        </p:txBody>
      </p:sp>
      <p:sp>
        <p:nvSpPr>
          <p:cNvPr id="4" name="Slide Number Placeholder 5"/>
          <p:cNvSpPr>
            <a:spLocks noGrp="1"/>
          </p:cNvSpPr>
          <p:nvPr>
            <p:ph type="sldNum" sz="quarter" idx="4294967295"/>
          </p:nvPr>
        </p:nvSpPr>
        <p:spPr>
          <a:xfrm>
            <a:off x="7500938" y="6827838"/>
            <a:ext cx="2282825" cy="520700"/>
          </a:xfrm>
        </p:spPr>
        <p:txBody>
          <a:bodyPr/>
          <a:lstStyle/>
          <a:p>
            <a:pPr>
              <a:defRPr/>
            </a:pPr>
            <a:fld id="{6B7883F7-2B4B-4735-97B5-135F01B52E12}" type="slidenum">
              <a:rPr lang="en-US"/>
              <a:pPr>
                <a:defRPr/>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4294967295"/>
          </p:nvPr>
        </p:nvSpPr>
        <p:spPr>
          <a:xfrm>
            <a:off x="7500938" y="6827838"/>
            <a:ext cx="2282825" cy="520700"/>
          </a:xfrm>
        </p:spPr>
        <p:txBody>
          <a:bodyPr/>
          <a:lstStyle/>
          <a:p>
            <a:pPr>
              <a:defRPr/>
            </a:pPr>
            <a:fld id="{AB435838-0D94-44E1-93B1-DD6988A3658A}" type="slidenum">
              <a:rPr lang="en-US"/>
              <a:pPr>
                <a:defRPr/>
              </a:pPr>
              <a:t>6</a:t>
            </a:fld>
            <a:endParaRPr lang="en-US"/>
          </a:p>
        </p:txBody>
      </p:sp>
      <p:sp>
        <p:nvSpPr>
          <p:cNvPr id="196621" name="Rectangle 13"/>
          <p:cNvSpPr>
            <a:spLocks noChangeArrowheads="1"/>
          </p:cNvSpPr>
          <p:nvPr/>
        </p:nvSpPr>
        <p:spPr bwMode="auto">
          <a:xfrm>
            <a:off x="5899150" y="5791200"/>
            <a:ext cx="3884613" cy="170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p>
        </p:txBody>
      </p:sp>
      <p:pic>
        <p:nvPicPr>
          <p:cNvPr id="196620" name="Picture 12"/>
          <p:cNvPicPr>
            <a:picLocks noChangeAspect="1" noChangeArrowheads="1"/>
          </p:cNvPicPr>
          <p:nvPr/>
        </p:nvPicPr>
        <p:blipFill>
          <a:blip r:embed="rId3"/>
          <a:srcRect l="5333" r="58658"/>
          <a:stretch>
            <a:fillRect/>
          </a:stretch>
        </p:blipFill>
        <p:spPr bwMode="auto">
          <a:xfrm>
            <a:off x="6575425" y="1962150"/>
            <a:ext cx="3203575" cy="254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96624" name="Picture 16"/>
          <p:cNvPicPr>
            <a:picLocks noChangeAspect="1" noChangeArrowheads="1"/>
          </p:cNvPicPr>
          <p:nvPr/>
        </p:nvPicPr>
        <p:blipFill>
          <a:blip r:embed="rId4"/>
          <a:srcRect l="53326" t="5333" r="3555" b="26663"/>
          <a:stretch>
            <a:fillRect/>
          </a:stretch>
        </p:blipFill>
        <p:spPr bwMode="auto">
          <a:xfrm>
            <a:off x="6575425" y="4535488"/>
            <a:ext cx="3208338" cy="2201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0246" name="Rectangle 8"/>
          <p:cNvSpPr>
            <a:spLocks noChangeArrowheads="1"/>
          </p:cNvSpPr>
          <p:nvPr/>
        </p:nvSpPr>
        <p:spPr bwMode="auto">
          <a:xfrm>
            <a:off x="666750" y="1101725"/>
            <a:ext cx="8154988" cy="4948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8734" tIns="49367" rIns="98734" bIns="49367"/>
          <a:lstStyle/>
          <a:p>
            <a:pPr marL="369888" indent="-369888" defTabSz="987425" eaLnBrk="1" hangingPunct="1">
              <a:spcBef>
                <a:spcPts val="675"/>
              </a:spcBef>
              <a:buFontTx/>
              <a:buChar char="•"/>
            </a:pPr>
            <a:r>
              <a:rPr lang="en-US" sz="2800"/>
              <a:t>DriveCam; started in 1998; event-based recorder; used in more than 62,000 vehicles </a:t>
            </a:r>
          </a:p>
          <a:p>
            <a:pPr marL="369888" indent="-369888" defTabSz="987425" eaLnBrk="1" hangingPunct="1">
              <a:spcBef>
                <a:spcPts val="675"/>
              </a:spcBef>
              <a:buFontTx/>
              <a:buChar char="•"/>
            </a:pPr>
            <a:r>
              <a:rPr lang="en-US" sz="2800"/>
              <a:t>Placed on truck’s windshield</a:t>
            </a:r>
          </a:p>
          <a:p>
            <a:pPr marL="369888" indent="-369888" defTabSz="987425" eaLnBrk="1" hangingPunct="1">
              <a:spcBef>
                <a:spcPts val="675"/>
              </a:spcBef>
              <a:buFontTx/>
              <a:buChar char="•"/>
            </a:pPr>
            <a:r>
              <a:rPr lang="en-US" sz="2800"/>
              <a:t>2 cameras</a:t>
            </a:r>
          </a:p>
          <a:p>
            <a:pPr marL="801688" lvl="1" indent="-307975" defTabSz="987425" eaLnBrk="1" hangingPunct="1">
              <a:spcBef>
                <a:spcPts val="300"/>
              </a:spcBef>
              <a:buFontTx/>
              <a:buChar char="–"/>
            </a:pPr>
            <a:r>
              <a:rPr lang="en-US"/>
              <a:t>Driver’s face</a:t>
            </a:r>
          </a:p>
          <a:p>
            <a:pPr marL="801688" lvl="1" indent="-307975" defTabSz="987425" eaLnBrk="1" hangingPunct="1">
              <a:spcBef>
                <a:spcPts val="300"/>
              </a:spcBef>
              <a:buFontTx/>
              <a:buChar char="–"/>
            </a:pPr>
            <a:r>
              <a:rPr lang="en-US"/>
              <a:t>Forward view</a:t>
            </a:r>
          </a:p>
          <a:p>
            <a:pPr marL="369888" indent="-369888" defTabSz="987425" eaLnBrk="1" hangingPunct="1">
              <a:spcBef>
                <a:spcPts val="675"/>
              </a:spcBef>
              <a:buFontTx/>
              <a:buChar char="•"/>
            </a:pPr>
            <a:r>
              <a:rPr lang="en-US" sz="2800"/>
              <a:t>3 accelerometers</a:t>
            </a:r>
          </a:p>
          <a:p>
            <a:pPr marL="801688" lvl="1" indent="-307975" defTabSz="987425" eaLnBrk="1" hangingPunct="1">
              <a:buFontTx/>
              <a:buChar char="–"/>
            </a:pPr>
            <a:r>
              <a:rPr lang="en-US"/>
              <a:t>Y-, x-, and z-axis</a:t>
            </a:r>
          </a:p>
          <a:p>
            <a:pPr marL="369888" indent="-369888" defTabSz="987425" eaLnBrk="1" hangingPunct="1">
              <a:spcBef>
                <a:spcPts val="675"/>
              </a:spcBef>
              <a:buFontTx/>
              <a:buChar char="•"/>
            </a:pPr>
            <a:r>
              <a:rPr lang="en-US" sz="2800"/>
              <a:t>Recording in constant loop</a:t>
            </a:r>
          </a:p>
          <a:p>
            <a:pPr marL="801688" lvl="1" indent="-307975" defTabSz="987425" eaLnBrk="1" hangingPunct="1">
              <a:buFontTx/>
              <a:buChar char="–"/>
            </a:pPr>
            <a:r>
              <a:rPr lang="en-US"/>
              <a:t>Trigger greater than or equal to │0.5 </a:t>
            </a:r>
            <a:r>
              <a:rPr lang="en-US" i="1"/>
              <a:t>g</a:t>
            </a:r>
            <a:r>
              <a:rPr lang="en-US"/>
              <a:t>│</a:t>
            </a:r>
          </a:p>
          <a:p>
            <a:pPr marL="1235075" lvl="2" indent="-247650" defTabSz="987425" eaLnBrk="1" hangingPunct="1"/>
            <a:r>
              <a:rPr lang="en-US"/>
              <a:t>Saves 8 sec before, 4 sec after trigger</a:t>
            </a:r>
          </a:p>
          <a:p>
            <a:pPr marL="369888" indent="-369888" defTabSz="987425" eaLnBrk="1" hangingPunct="1">
              <a:buFontTx/>
              <a:buChar char="•"/>
            </a:pPr>
            <a:r>
              <a:rPr lang="en-US" sz="2800"/>
              <a:t>Event status light</a:t>
            </a:r>
          </a:p>
          <a:p>
            <a:pPr marL="369888" indent="-369888" defTabSz="987425" eaLnBrk="1" hangingPunct="1">
              <a:spcBef>
                <a:spcPct val="20000"/>
              </a:spcBef>
              <a:spcAft>
                <a:spcPct val="20000"/>
              </a:spcAft>
              <a:buFontTx/>
              <a:buChar char="•"/>
            </a:pPr>
            <a:endParaRPr lang="en-US" sz="2800"/>
          </a:p>
        </p:txBody>
      </p:sp>
      <p:sp>
        <p:nvSpPr>
          <p:cNvPr id="196625" name="Rectangle 17"/>
          <p:cNvSpPr>
            <a:spLocks noChangeArrowheads="1"/>
          </p:cNvSpPr>
          <p:nvPr/>
        </p:nvSpPr>
        <p:spPr bwMode="auto">
          <a:xfrm>
            <a:off x="-160338" y="53975"/>
            <a:ext cx="9958388"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lvl="1" eaLnBrk="1" hangingPunct="1">
              <a:spcBef>
                <a:spcPct val="25000"/>
              </a:spcBef>
              <a:spcAft>
                <a:spcPct val="25000"/>
              </a:spcAft>
              <a:defRPr/>
            </a:pPr>
            <a:r>
              <a:rPr lang="en-US" sz="4000" b="1" dirty="0">
                <a:solidFill>
                  <a:schemeClr val="accent2"/>
                </a:solidFill>
              </a:rPr>
              <a:t>Low Cost Driving Behavior </a:t>
            </a:r>
            <a:r>
              <a:rPr lang="en-US" sz="4000" b="1" dirty="0" err="1">
                <a:solidFill>
                  <a:schemeClr val="accent2"/>
                </a:solidFill>
              </a:rPr>
              <a:t>Mgmt</a:t>
            </a:r>
            <a:r>
              <a:rPr lang="en-US" sz="4000" b="1" dirty="0">
                <a:solidFill>
                  <a:schemeClr val="accent2"/>
                </a:solidFill>
              </a:rPr>
              <a:t> System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idx="1"/>
          </p:nvPr>
        </p:nvSpPr>
        <p:spPr/>
        <p:txBody>
          <a:bodyPr/>
          <a:lstStyle/>
          <a:p>
            <a:pPr eaLnBrk="1" hangingPunct="1"/>
            <a:endParaRPr lang="en-US" smtClean="0"/>
          </a:p>
        </p:txBody>
      </p:sp>
      <p:sp>
        <p:nvSpPr>
          <p:cNvPr id="6" name="Slide Number Placeholder 4"/>
          <p:cNvSpPr>
            <a:spLocks noGrp="1"/>
          </p:cNvSpPr>
          <p:nvPr>
            <p:ph type="sldNum" sz="quarter" idx="4294967295"/>
          </p:nvPr>
        </p:nvSpPr>
        <p:spPr>
          <a:xfrm>
            <a:off x="7500938" y="6827838"/>
            <a:ext cx="2282825" cy="520700"/>
          </a:xfrm>
        </p:spPr>
        <p:txBody>
          <a:bodyPr/>
          <a:lstStyle/>
          <a:p>
            <a:pPr>
              <a:defRPr/>
            </a:pPr>
            <a:fld id="{EB292933-06CC-4ACD-8BD2-816FEC85F86B}" type="slidenum">
              <a:rPr lang="en-US"/>
              <a:pPr>
                <a:defRPr/>
              </a:pPr>
              <a:t>7</a:t>
            </a:fld>
            <a:endParaRPr lang="en-US"/>
          </a:p>
        </p:txBody>
      </p:sp>
      <p:sp>
        <p:nvSpPr>
          <p:cNvPr id="216066" name="Rectangle 2"/>
          <p:cNvSpPr>
            <a:spLocks noChangeArrowheads="1"/>
          </p:cNvSpPr>
          <p:nvPr/>
        </p:nvSpPr>
        <p:spPr bwMode="auto">
          <a:xfrm>
            <a:off x="3030538" y="57150"/>
            <a:ext cx="3641725"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9" tIns="45714" rIns="91429" bIns="45714">
            <a:spAutoFit/>
          </a:bodyPr>
          <a:lstStyle/>
          <a:p>
            <a:pPr>
              <a:defRPr/>
            </a:pPr>
            <a:r>
              <a:rPr lang="en-US" sz="4000" b="1" dirty="0">
                <a:solidFill>
                  <a:schemeClr val="accent2"/>
                </a:solidFill>
              </a:rPr>
              <a:t>Video Example </a:t>
            </a:r>
          </a:p>
        </p:txBody>
      </p:sp>
      <p:sp>
        <p:nvSpPr>
          <p:cNvPr id="216067" name="Rectangle 3"/>
          <p:cNvSpPr>
            <a:spLocks noChangeArrowheads="1"/>
          </p:cNvSpPr>
          <p:nvPr/>
        </p:nvSpPr>
        <p:spPr bwMode="auto">
          <a:xfrm>
            <a:off x="5899150" y="5791200"/>
            <a:ext cx="3884613" cy="170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p>
        </p:txBody>
      </p:sp>
      <p:pic>
        <p:nvPicPr>
          <p:cNvPr id="216069" name="Flying Bus.wmv">
            <a:hlinkClick r:id="" action="ppaction://media"/>
          </p:cNvPr>
          <p:cNvPicPr>
            <a:picLocks noRot="1" noChangeAspect="1" noChangeArrowheads="1"/>
          </p:cNvPicPr>
          <p:nvPr>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79375" y="1030288"/>
            <a:ext cx="9647238" cy="572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16069"/>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216069"/>
                                        </p:tgtEl>
                                      </p:cBhvr>
                                    </p:cmd>
                                  </p:childTnLst>
                                </p:cTn>
                              </p:par>
                            </p:childTnLst>
                          </p:cTn>
                        </p:par>
                      </p:childTnLst>
                    </p:cTn>
                  </p:par>
                </p:childTnLst>
              </p:cTn>
              <p:nextCondLst>
                <p:cond evt="onClick" delay="0">
                  <p:tgtEl>
                    <p:spTgt spid="216069"/>
                  </p:tgtEl>
                </p:cond>
              </p:nextCondLst>
            </p:seq>
            <p:video fullScrn="1">
              <p:cMediaNode>
                <p:cTn id="7" fill="hold" display="0">
                  <p:stCondLst>
                    <p:cond delay="indefinite"/>
                  </p:stCondLst>
                  <p:endCondLst>
                    <p:cond evt="onNext" delay="0">
                      <p:tgtEl>
                        <p:sldTgt/>
                      </p:tgtEl>
                    </p:cond>
                    <p:cond evt="onPrev" delay="0">
                      <p:tgtEl>
                        <p:sldTgt/>
                      </p:tgtEl>
                    </p:cond>
                  </p:endCondLst>
                </p:cTn>
                <p:tgtEl>
                  <p:spTgt spid="216069"/>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idx="1"/>
          </p:nvPr>
        </p:nvSpPr>
        <p:spPr/>
        <p:txBody>
          <a:bodyPr/>
          <a:lstStyle/>
          <a:p>
            <a:pPr eaLnBrk="1" hangingPunct="1"/>
            <a:endParaRPr lang="en-US" smtClean="0"/>
          </a:p>
        </p:txBody>
      </p:sp>
      <p:sp>
        <p:nvSpPr>
          <p:cNvPr id="4" name="Slide Number Placeholder 5"/>
          <p:cNvSpPr>
            <a:spLocks noGrp="1"/>
          </p:cNvSpPr>
          <p:nvPr>
            <p:ph type="sldNum" sz="quarter" idx="4294967295"/>
          </p:nvPr>
        </p:nvSpPr>
        <p:spPr>
          <a:xfrm>
            <a:off x="7500938" y="6827838"/>
            <a:ext cx="2282825" cy="520700"/>
          </a:xfrm>
        </p:spPr>
        <p:txBody>
          <a:bodyPr/>
          <a:lstStyle/>
          <a:p>
            <a:pPr>
              <a:defRPr/>
            </a:pPr>
            <a:fld id="{275AC297-3A13-4E53-B335-4AA7894F5030}" type="slidenum">
              <a:rPr lang="en-US"/>
              <a:pPr>
                <a:defRPr/>
              </a:pPr>
              <a:t>8</a:t>
            </a:fld>
            <a:endParaRPr lang="en-US"/>
          </a:p>
        </p:txBody>
      </p:sp>
      <p:sp>
        <p:nvSpPr>
          <p:cNvPr id="12292" name="Rectangle 2"/>
          <p:cNvSpPr>
            <a:spLocks noChangeArrowheads="1"/>
          </p:cNvSpPr>
          <p:nvPr/>
        </p:nvSpPr>
        <p:spPr bwMode="auto">
          <a:xfrm>
            <a:off x="1000125" y="184150"/>
            <a:ext cx="7797800"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87425" eaLnBrk="1" hangingPunct="1"/>
            <a:r>
              <a:rPr lang="en-US" sz="4000" b="1">
                <a:solidFill>
                  <a:schemeClr val="accent2"/>
                </a:solidFill>
                <a:cs typeface="Arial" charset="0"/>
              </a:rPr>
              <a:t>HindSight Software</a:t>
            </a:r>
          </a:p>
        </p:txBody>
      </p:sp>
      <p:pic>
        <p:nvPicPr>
          <p:cNvPr id="12293" name="Picture 2" descr="Event Analysis P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475" y="1117600"/>
            <a:ext cx="9563100" cy="567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idx="1"/>
          </p:nvPr>
        </p:nvSpPr>
        <p:spPr>
          <a:xfrm>
            <a:off x="503238" y="1066800"/>
            <a:ext cx="8805862" cy="4948238"/>
          </a:xfrm>
        </p:spPr>
        <p:txBody>
          <a:bodyPr lIns="98746" tIns="49373" rIns="98746" bIns="49373"/>
          <a:lstStyle/>
          <a:p>
            <a:pPr eaLnBrk="1" hangingPunct="1">
              <a:spcBef>
                <a:spcPts val="675"/>
              </a:spcBef>
            </a:pPr>
            <a:r>
              <a:rPr lang="en-US" sz="2800" dirty="0" smtClean="0">
                <a:latin typeface="Times New Roman" pitchFamily="18" charset="0"/>
              </a:rPr>
              <a:t>Baseline/Intervention design</a:t>
            </a:r>
          </a:p>
          <a:p>
            <a:pPr lvl="1" eaLnBrk="1" hangingPunct="1">
              <a:spcBef>
                <a:spcPts val="675"/>
              </a:spcBef>
            </a:pPr>
            <a:r>
              <a:rPr lang="en-US" sz="2800" dirty="0" smtClean="0">
                <a:latin typeface="Times New Roman" pitchFamily="18" charset="0"/>
              </a:rPr>
              <a:t>4-week Baseline phase</a:t>
            </a:r>
          </a:p>
          <a:p>
            <a:pPr lvl="2" eaLnBrk="1" hangingPunct="1">
              <a:spcBef>
                <a:spcPts val="300"/>
              </a:spcBef>
              <a:buFontTx/>
              <a:buNone/>
            </a:pPr>
            <a:r>
              <a:rPr lang="en-US" sz="2400" dirty="0" smtClean="0">
                <a:latin typeface="Times New Roman" pitchFamily="18" charset="0"/>
              </a:rPr>
              <a:t>Vehicle instrumented with event recorder</a:t>
            </a:r>
          </a:p>
          <a:p>
            <a:pPr lvl="2" eaLnBrk="1" hangingPunct="1">
              <a:spcBef>
                <a:spcPts val="300"/>
              </a:spcBef>
              <a:buFontTx/>
              <a:buNone/>
            </a:pPr>
            <a:r>
              <a:rPr lang="en-US" sz="2400" dirty="0" smtClean="0">
                <a:latin typeface="Times New Roman" pitchFamily="18" charset="0"/>
              </a:rPr>
              <a:t>Drive on normal, revenue producing deliveries</a:t>
            </a:r>
          </a:p>
          <a:p>
            <a:pPr lvl="2" eaLnBrk="1" hangingPunct="1">
              <a:spcBef>
                <a:spcPts val="300"/>
              </a:spcBef>
              <a:buFontTx/>
              <a:buNone/>
            </a:pPr>
            <a:r>
              <a:rPr lang="en-US" sz="2400" dirty="0" smtClean="0">
                <a:latin typeface="Times New Roman" pitchFamily="18" charset="0"/>
              </a:rPr>
              <a:t>Managers do not see recorded data</a:t>
            </a:r>
          </a:p>
          <a:p>
            <a:pPr lvl="2" eaLnBrk="1" hangingPunct="1">
              <a:spcBef>
                <a:spcPts val="300"/>
              </a:spcBef>
              <a:buFontTx/>
              <a:buNone/>
            </a:pPr>
            <a:r>
              <a:rPr lang="en-US" sz="2400" dirty="0" smtClean="0">
                <a:latin typeface="Times New Roman" pitchFamily="18" charset="0"/>
              </a:rPr>
              <a:t>No coaching or feedback </a:t>
            </a:r>
          </a:p>
          <a:p>
            <a:pPr lvl="1" eaLnBrk="1" hangingPunct="1">
              <a:spcBef>
                <a:spcPts val="675"/>
              </a:spcBef>
            </a:pPr>
            <a:r>
              <a:rPr lang="en-US" sz="2800" dirty="0" smtClean="0">
                <a:latin typeface="Times New Roman" pitchFamily="18" charset="0"/>
              </a:rPr>
              <a:t>13-week Intervention phase</a:t>
            </a:r>
          </a:p>
          <a:p>
            <a:pPr lvl="2" eaLnBrk="1" hangingPunct="1">
              <a:spcBef>
                <a:spcPts val="400"/>
              </a:spcBef>
              <a:buFontTx/>
              <a:buNone/>
            </a:pPr>
            <a:r>
              <a:rPr lang="en-US" sz="2400" dirty="0" smtClean="0">
                <a:latin typeface="Times New Roman" pitchFamily="18" charset="0"/>
              </a:rPr>
              <a:t>Vehicle instrumented with event recorder</a:t>
            </a:r>
          </a:p>
          <a:p>
            <a:pPr lvl="2" eaLnBrk="1" hangingPunct="1">
              <a:spcBef>
                <a:spcPts val="400"/>
              </a:spcBef>
              <a:buFontTx/>
              <a:buNone/>
            </a:pPr>
            <a:r>
              <a:rPr lang="en-US" sz="2400" dirty="0" smtClean="0">
                <a:latin typeface="Times New Roman" pitchFamily="18" charset="0"/>
              </a:rPr>
              <a:t>Drive on normal, revenue producing deliveries</a:t>
            </a:r>
          </a:p>
          <a:p>
            <a:pPr lvl="2" eaLnBrk="1" hangingPunct="1">
              <a:spcBef>
                <a:spcPts val="400"/>
              </a:spcBef>
              <a:buFontTx/>
              <a:buNone/>
            </a:pPr>
            <a:r>
              <a:rPr lang="en-US" sz="2400" dirty="0" smtClean="0">
                <a:latin typeface="Times New Roman" pitchFamily="18" charset="0"/>
              </a:rPr>
              <a:t>Managers see recorded data</a:t>
            </a:r>
          </a:p>
          <a:p>
            <a:pPr lvl="2" eaLnBrk="1" hangingPunct="1">
              <a:spcBef>
                <a:spcPts val="400"/>
              </a:spcBef>
              <a:buFontTx/>
              <a:buNone/>
            </a:pPr>
            <a:r>
              <a:rPr lang="en-US" sz="2400" dirty="0" smtClean="0">
                <a:latin typeface="Times New Roman" pitchFamily="18" charset="0"/>
              </a:rPr>
              <a:t>Coaching and feedback </a:t>
            </a:r>
          </a:p>
          <a:p>
            <a:pPr lvl="1" eaLnBrk="1" hangingPunct="1">
              <a:spcBef>
                <a:spcPts val="675"/>
              </a:spcBef>
            </a:pPr>
            <a:endParaRPr lang="en-US" dirty="0" smtClean="0">
              <a:latin typeface="Times New Roman" pitchFamily="18" charset="0"/>
            </a:endParaRPr>
          </a:p>
          <a:p>
            <a:pPr eaLnBrk="1" hangingPunct="1">
              <a:spcBef>
                <a:spcPts val="675"/>
              </a:spcBef>
            </a:pPr>
            <a:endParaRPr lang="en-US" dirty="0" smtClean="0"/>
          </a:p>
        </p:txBody>
      </p:sp>
      <p:sp>
        <p:nvSpPr>
          <p:cNvPr id="13315" name="Rectangle 2"/>
          <p:cNvSpPr>
            <a:spLocks noGrp="1" noChangeArrowheads="1"/>
          </p:cNvSpPr>
          <p:nvPr>
            <p:ph type="title"/>
          </p:nvPr>
        </p:nvSpPr>
        <p:spPr>
          <a:xfrm>
            <a:off x="460375" y="87313"/>
            <a:ext cx="8805863" cy="722312"/>
          </a:xfrm>
        </p:spPr>
        <p:txBody>
          <a:bodyPr lIns="98746" tIns="49373" rIns="98746" bIns="49373"/>
          <a:lstStyle/>
          <a:p>
            <a:pPr eaLnBrk="1" hangingPunct="1"/>
            <a:r>
              <a:rPr lang="en-US" sz="4000" b="1" smtClean="0">
                <a:solidFill>
                  <a:schemeClr val="accent2"/>
                </a:solidFill>
                <a:latin typeface="Times New Roman" pitchFamily="18" charset="0"/>
                <a:cs typeface="Arial" charset="0"/>
              </a:rPr>
              <a:t>Research Design</a:t>
            </a:r>
          </a:p>
        </p:txBody>
      </p:sp>
      <p:sp>
        <p:nvSpPr>
          <p:cNvPr id="4" name="Slide Number Placeholder 3"/>
          <p:cNvSpPr>
            <a:spLocks noGrp="1"/>
          </p:cNvSpPr>
          <p:nvPr>
            <p:ph type="sldNum" sz="quarter" idx="4294967295"/>
          </p:nvPr>
        </p:nvSpPr>
        <p:spPr>
          <a:xfrm>
            <a:off x="7500938" y="6827838"/>
            <a:ext cx="2282825" cy="520700"/>
          </a:xfrm>
        </p:spPr>
        <p:txBody>
          <a:bodyPr/>
          <a:lstStyle/>
          <a:p>
            <a:pPr>
              <a:defRPr/>
            </a:pPr>
            <a:fld id="{7AEEB243-5EA2-4EB3-BCB3-6B46760BEE1D}" type="slidenum">
              <a:rPr lang="en-US"/>
              <a:pPr>
                <a:defRPr/>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8546</TotalTime>
  <Pages>2</Pages>
  <Words>909</Words>
  <Application>Microsoft Office PowerPoint</Application>
  <PresentationFormat>Custom</PresentationFormat>
  <Paragraphs>199</Paragraphs>
  <Slides>19</Slides>
  <Notes>11</Notes>
  <HiddenSlides>0</HiddenSlides>
  <MMClips>1</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Custom Design</vt:lpstr>
      <vt:lpstr>PowerPoint Presentation</vt:lpstr>
      <vt:lpstr>Agenda</vt:lpstr>
      <vt:lpstr>Problem </vt:lpstr>
      <vt:lpstr>Why Focus On Behaviors?</vt:lpstr>
      <vt:lpstr>Onboard Monitoring System Program </vt:lpstr>
      <vt:lpstr>PowerPoint Presentation</vt:lpstr>
      <vt:lpstr>PowerPoint Presentation</vt:lpstr>
      <vt:lpstr>PowerPoint Presentation</vt:lpstr>
      <vt:lpstr>Research Design</vt:lpstr>
      <vt:lpstr>Carrier A - Results</vt:lpstr>
      <vt:lpstr>PowerPoint Presentation</vt:lpstr>
      <vt:lpstr>Impact of OBMS on Safety </vt:lpstr>
      <vt:lpstr>Impact of OBMS on Safety </vt:lpstr>
      <vt:lpstr>OBMS FOT </vt:lpstr>
      <vt:lpstr>Research Partners and Roles</vt:lpstr>
      <vt:lpstr>Driver Skills Improvement Program</vt:lpstr>
      <vt:lpstr>CMV OBMS Fleets</vt:lpstr>
      <vt:lpstr>Conclusions</vt:lpstr>
      <vt:lpstr>PowerPoint Presentation</vt:lpstr>
    </vt:vector>
  </TitlesOfParts>
  <Company>Christopher Nowakowski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Christopher Nowakowski</dc:creator>
  <cp:lastModifiedBy>USDOT_User</cp:lastModifiedBy>
  <cp:revision>114</cp:revision>
  <cp:lastPrinted>2000-07-17T16:33:09Z</cp:lastPrinted>
  <dcterms:created xsi:type="dcterms:W3CDTF">2006-12-15T21:08:33Z</dcterms:created>
  <dcterms:modified xsi:type="dcterms:W3CDTF">2013-04-07T13:14:28Z</dcterms:modified>
</cp:coreProperties>
</file>