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76" r:id="rId12"/>
    <p:sldId id="277" r:id="rId13"/>
    <p:sldId id="268" r:id="rId14"/>
    <p:sldId id="269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CA7A9-12B8-4E5B-9126-901892F70B59}">
          <p14:sldIdLst>
            <p14:sldId id="256"/>
          </p14:sldIdLst>
        </p14:section>
        <p14:section name="Untitled Section" id="{5B53322C-BE58-4A66-9BA6-6723544C0954}">
          <p14:sldIdLst>
            <p14:sldId id="258"/>
            <p14:sldId id="270"/>
            <p14:sldId id="259"/>
            <p14:sldId id="262"/>
            <p14:sldId id="263"/>
            <p14:sldId id="264"/>
            <p14:sldId id="265"/>
            <p14:sldId id="266"/>
            <p14:sldId id="267"/>
            <p14:sldId id="276"/>
            <p14:sldId id="277"/>
            <p14:sldId id="268"/>
            <p14:sldId id="269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835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2FC30-6FC4-4720-810E-2D0240AFDB13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DC8A-41ED-43EE-8E2B-1474F2AF96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46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DC8A-41ED-43EE-8E2B-1474F2AF9618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5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83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210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13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118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80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90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989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032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261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04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2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9AF5-8A52-4C35-BB42-6A5006C784B2}" type="datetimeFigureOut">
              <a:rPr lang="en-CA" smtClean="0"/>
              <a:t>26/08/2013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4A350-DCF0-42DE-8D07-1C4EAC0314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66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www.nafmp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2"/>
            <a:ext cx="7467600" cy="2680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95600"/>
            <a:ext cx="7315200" cy="3505200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CA" b="1" dirty="0" smtClean="0">
                <a:solidFill>
                  <a:schemeClr val="tx1"/>
                </a:solidFill>
              </a:rPr>
              <a:t>Presented </a:t>
            </a:r>
            <a:r>
              <a:rPr lang="en-CA" b="1" dirty="0">
                <a:solidFill>
                  <a:schemeClr val="tx1"/>
                </a:solidFill>
              </a:rPr>
              <a:t>to FMCSA</a:t>
            </a:r>
          </a:p>
          <a:p>
            <a:r>
              <a:rPr lang="en-CA" b="1" dirty="0">
                <a:solidFill>
                  <a:schemeClr val="tx1"/>
                </a:solidFill>
              </a:rPr>
              <a:t>Motor Carrier Safety Advisory Committee, Medical Review Board and CSA </a:t>
            </a:r>
            <a:r>
              <a:rPr lang="en-CA" b="1" dirty="0" smtClean="0">
                <a:solidFill>
                  <a:schemeClr val="tx1"/>
                </a:solidFill>
              </a:rPr>
              <a:t> Subcommittee</a:t>
            </a:r>
          </a:p>
          <a:p>
            <a:r>
              <a:rPr lang="en-CA" b="1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CA" b="1" dirty="0" smtClean="0">
                <a:solidFill>
                  <a:schemeClr val="tx1"/>
                </a:solidFill>
              </a:rPr>
              <a:t>Roger Clarke, Chair, NAFMP</a:t>
            </a:r>
          </a:p>
          <a:p>
            <a:endParaRPr lang="en-CA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Sept 9 &amp; 11, 2013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Alexandria, Virginia</a:t>
            </a:r>
            <a:endParaRPr lang="en-C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Participating Carriers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900" dirty="0" smtClean="0"/>
              <a:t>Phase 1 and 2</a:t>
            </a:r>
          </a:p>
          <a:p>
            <a:pPr lvl="1">
              <a:buFont typeface="Wingdings" pitchFamily="2" charset="2"/>
              <a:buChar char="§"/>
            </a:pPr>
            <a:r>
              <a:rPr lang="en-CA" sz="2600" dirty="0" smtClean="0"/>
              <a:t>Manteis Transport </a:t>
            </a:r>
          </a:p>
          <a:p>
            <a:pPr lvl="1">
              <a:buFont typeface="Wingdings" pitchFamily="2" charset="2"/>
              <a:buChar char="§"/>
            </a:pPr>
            <a:r>
              <a:rPr lang="en-CA" sz="2600" dirty="0" smtClean="0"/>
              <a:t>Canadian Freightways </a:t>
            </a:r>
          </a:p>
          <a:p>
            <a:pPr lvl="1">
              <a:buFont typeface="Wingdings" pitchFamily="2" charset="2"/>
              <a:buChar char="§"/>
            </a:pPr>
            <a:r>
              <a:rPr lang="en-CA" sz="2600" dirty="0" smtClean="0"/>
              <a:t>Greyhound (Canada) </a:t>
            </a:r>
          </a:p>
          <a:p>
            <a:pPr lvl="1">
              <a:buFont typeface="Wingdings" pitchFamily="2" charset="2"/>
              <a:buChar char="§"/>
            </a:pPr>
            <a:r>
              <a:rPr lang="en-CA" sz="2600" dirty="0" smtClean="0"/>
              <a:t>Grimshaw Trucking</a:t>
            </a:r>
          </a:p>
          <a:p>
            <a:pPr lvl="1">
              <a:buFont typeface="Wingdings" pitchFamily="2" charset="2"/>
              <a:buChar char="§"/>
            </a:pPr>
            <a:endParaRPr lang="en-CA" dirty="0"/>
          </a:p>
          <a:p>
            <a:r>
              <a:rPr lang="en-CA" sz="2900" dirty="0" smtClean="0"/>
              <a:t>Phase 3</a:t>
            </a:r>
          </a:p>
          <a:p>
            <a:pPr lvl="1">
              <a:buFont typeface="Wingdings" pitchFamily="2" charset="2"/>
              <a:buChar char="§"/>
            </a:pPr>
            <a:r>
              <a:rPr lang="en-CA" sz="2600" dirty="0" smtClean="0"/>
              <a:t>Robert Transport</a:t>
            </a:r>
          </a:p>
          <a:p>
            <a:pPr lvl="1">
              <a:buFont typeface="Wingdings" pitchFamily="2" charset="2"/>
              <a:buChar char="§"/>
            </a:pPr>
            <a:r>
              <a:rPr lang="en-CA" sz="2600" dirty="0" smtClean="0"/>
              <a:t>ECL Group</a:t>
            </a:r>
          </a:p>
          <a:p>
            <a:pPr lvl="1">
              <a:buFont typeface="Wingdings" pitchFamily="2" charset="2"/>
              <a:buChar char="§"/>
            </a:pPr>
            <a:r>
              <a:rPr lang="en-CA" sz="2600" dirty="0" smtClean="0"/>
              <a:t>JB Hunt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11084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Results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Increased sleep time and sleep quality  </a:t>
            </a:r>
          </a:p>
          <a:p>
            <a:r>
              <a:rPr lang="en-CA" dirty="0" smtClean="0"/>
              <a:t>Improved psychomotor performance and alertness on duty</a:t>
            </a:r>
          </a:p>
          <a:p>
            <a:r>
              <a:rPr lang="en-CA" dirty="0" smtClean="0"/>
              <a:t>Reduction in the number of close calls or near accidents </a:t>
            </a:r>
          </a:p>
          <a:p>
            <a:r>
              <a:rPr lang="en-CA" dirty="0" smtClean="0"/>
              <a:t>Confirmation that sleep disorder screening and treatment is feasible and does result in substantial reduction in fatigue levels through improved sleep duration and quality of rest</a:t>
            </a:r>
          </a:p>
          <a:p>
            <a:r>
              <a:rPr lang="en-CA" dirty="0" smtClean="0"/>
              <a:t>Improvement in carrier corporate culture with respect to fatigue as reflected in policy and practice</a:t>
            </a:r>
          </a:p>
          <a:p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09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Results, cont’d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73380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Subjective reporting of less overall fatigue in drivers</a:t>
            </a:r>
          </a:p>
          <a:p>
            <a:r>
              <a:rPr lang="en-CA" dirty="0" smtClean="0"/>
              <a:t>Reduction in absenteeism and fewer road infractions</a:t>
            </a:r>
          </a:p>
          <a:p>
            <a:r>
              <a:rPr lang="en-CA" dirty="0" smtClean="0"/>
              <a:t>Improved alertness</a:t>
            </a:r>
          </a:p>
          <a:p>
            <a:r>
              <a:rPr lang="en-CA" dirty="0" smtClean="0"/>
              <a:t>29% severe sleep apnea found in test sample, sufficient to warrant medical intervention </a:t>
            </a:r>
          </a:p>
          <a:p>
            <a:r>
              <a:rPr lang="en-CA" dirty="0" smtClean="0"/>
              <a:t>Medical intervention raised the sleep time on average, from 3.9 hours to 6.8 hours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21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>
                <a:hlinkClick r:id="rId4"/>
              </a:rPr>
              <a:t>NAFMP Website</a:t>
            </a:r>
            <a:endParaRPr lang="en-CA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377621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1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What’s Next?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CA" sz="3900" dirty="0" smtClean="0"/>
              <a:t>Further refinement, updates and development to possibly include: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Spanish translation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Certification for drivers, dispatchers, trainers that successfully complete the program and demonstrate understanding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Certification of carriers that have fully implemented the program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Development of a detailed risk assessment tool for carriers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Incorporate elements from the Canada, U.S. Napping study</a:t>
            </a:r>
          </a:p>
          <a:p>
            <a:r>
              <a:rPr lang="en-CA" sz="3900" dirty="0" smtClean="0"/>
              <a:t>Continue to work with insurance companies, carriers and regulators  in the development of incentives and  deployment options that support the growth of the program, and promote greater highway safety.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00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i="1" dirty="0" smtClean="0"/>
          </a:p>
          <a:p>
            <a:pPr marL="0" indent="0">
              <a:buNone/>
            </a:pPr>
            <a:endParaRPr lang="en-CA" i="1" dirty="0"/>
          </a:p>
          <a:p>
            <a:pPr marL="0" indent="0" algn="ctr">
              <a:buNone/>
            </a:pPr>
            <a:r>
              <a:rPr lang="en-CA" i="1" dirty="0" smtClean="0"/>
              <a:t>Thanks for the opportunity to present the NAFMP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4598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Who is NAFMP?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Alberta Transportation</a:t>
            </a:r>
          </a:p>
          <a:p>
            <a:r>
              <a:rPr lang="en-CA" dirty="0" smtClean="0"/>
              <a:t>Alberta Occupational Health and Safety</a:t>
            </a:r>
          </a:p>
          <a:p>
            <a:r>
              <a:rPr lang="en-CA" dirty="0" smtClean="0"/>
              <a:t>Alberta Workers’ Compensation Board</a:t>
            </a:r>
          </a:p>
          <a:p>
            <a:r>
              <a:rPr lang="en-CA" dirty="0" smtClean="0"/>
              <a:t>Commission de la santé et de la </a:t>
            </a:r>
            <a:r>
              <a:rPr lang="en-CA" dirty="0" err="1" smtClean="0"/>
              <a:t>sécurité</a:t>
            </a:r>
            <a:r>
              <a:rPr lang="en-CA" dirty="0" smtClean="0"/>
              <a:t> du travail du Québec (CSST)</a:t>
            </a:r>
          </a:p>
          <a:p>
            <a:r>
              <a:rPr lang="en-CA" dirty="0" smtClean="0"/>
              <a:t>Federal Motor Carrier Safety Administration</a:t>
            </a:r>
          </a:p>
          <a:p>
            <a:r>
              <a:rPr lang="en-CA" dirty="0" err="1" smtClean="0"/>
              <a:t>Société</a:t>
            </a:r>
            <a:r>
              <a:rPr lang="en-CA" dirty="0" smtClean="0"/>
              <a:t> de </a:t>
            </a:r>
            <a:r>
              <a:rPr lang="en-CA" dirty="0" err="1" smtClean="0"/>
              <a:t>l’assurance</a:t>
            </a:r>
            <a:r>
              <a:rPr lang="en-CA" dirty="0" smtClean="0"/>
              <a:t> automobile du Québec (SAAQ)</a:t>
            </a:r>
          </a:p>
          <a:p>
            <a:r>
              <a:rPr lang="en-CA" dirty="0" smtClean="0"/>
              <a:t>Transport Canada</a:t>
            </a:r>
          </a:p>
          <a:p>
            <a:r>
              <a:rPr lang="en-CA" dirty="0" smtClean="0"/>
              <a:t>With in-kind operational support and continued guidance by Alberta Motor Transport Association and American Transportation Research Institute</a:t>
            </a:r>
          </a:p>
          <a:p>
            <a:pPr marL="0" indent="0" algn="ctr">
              <a:buNone/>
            </a:pPr>
            <a:r>
              <a:rPr lang="en-CA" i="1" dirty="0" smtClean="0"/>
              <a:t>All held together by the potential of fatigue management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55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Why Fatigue Management?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Fatigue is  under-represented in police-generated CV collision statistics</a:t>
            </a:r>
          </a:p>
          <a:p>
            <a:r>
              <a:rPr lang="en-CA" dirty="0" smtClean="0"/>
              <a:t>Research results vary, but certainly all indicate  that CV driver fatigue is a significant highway safety issue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Fatigue is a factor in 13% of heavy vehicle crashes (Large Truck Crash Causation Study, 2006)</a:t>
            </a:r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Fatigue is a principle cause in 31% of crashes fatal to the CV driver (NTSB 1990)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endParaRPr lang="en-CA" dirty="0" smtClean="0"/>
          </a:p>
          <a:p>
            <a:pPr lvl="1">
              <a:buFont typeface="Wingdings" pitchFamily="2" charset="2"/>
              <a:buChar char="§"/>
            </a:pPr>
            <a:endParaRPr lang="en-CA" dirty="0" smtClean="0"/>
          </a:p>
          <a:p>
            <a:pPr lvl="1">
              <a:buFont typeface="Wingdings" pitchFamily="2" charset="2"/>
              <a:buChar char="§"/>
            </a:pP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31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Why Fatigue Management?, cont’d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CA" sz="3900" dirty="0" smtClean="0"/>
              <a:t>Limitations of Hours of Service regulations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Off duty behavior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Health and medical conditions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Corporate culture in some carriers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Difficulty in enforcement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Poor circadian “fit” for some drivers 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Scheduling conflict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Lack of rest facilities</a:t>
            </a:r>
          </a:p>
          <a:p>
            <a:pPr lvl="1">
              <a:buFont typeface="Wingdings" pitchFamily="2" charset="2"/>
              <a:buChar char="§"/>
            </a:pPr>
            <a:r>
              <a:rPr lang="en-CA" sz="3400" dirty="0" smtClean="0"/>
              <a:t>Wait times at pickup and drop-off locations</a:t>
            </a:r>
            <a:endParaRPr lang="en-CA" dirty="0" smtClean="0"/>
          </a:p>
          <a:p>
            <a:r>
              <a:rPr lang="en-CA" sz="3800" dirty="0" smtClean="0"/>
              <a:t>Canada/U.S. sponsored study on hours of service regulations came with a recommendation to “develop a fatigue management program”</a:t>
            </a:r>
            <a:endParaRPr lang="en-CA" sz="3800" dirty="0"/>
          </a:p>
          <a:p>
            <a:pPr marL="45720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3495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Development Approach and </a:t>
            </a:r>
            <a:r>
              <a:rPr lang="en-CA" b="1" dirty="0"/>
              <a:t/>
            </a:r>
            <a:br>
              <a:rPr lang="en-CA" b="1" dirty="0"/>
            </a:br>
            <a:r>
              <a:rPr lang="en-CA" b="1" dirty="0"/>
              <a:t>G</a:t>
            </a:r>
            <a:r>
              <a:rPr lang="en-CA" b="1" dirty="0" smtClean="0"/>
              <a:t>uiding </a:t>
            </a:r>
            <a:r>
              <a:rPr lang="en-CA" b="1" dirty="0"/>
              <a:t>P</a:t>
            </a:r>
            <a:r>
              <a:rPr lang="en-CA" b="1" dirty="0" smtClean="0"/>
              <a:t>rinciples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 smtClean="0"/>
              <a:t>Along with a vision to develop a comprehensive FMP, the following were adopted to guide development:</a:t>
            </a:r>
          </a:p>
          <a:p>
            <a:r>
              <a:rPr lang="en-CA" dirty="0" smtClean="0"/>
              <a:t>Conduct a literature review to determine which fatigue countermeasures held promise in mitigating fatigue</a:t>
            </a:r>
          </a:p>
          <a:p>
            <a:r>
              <a:rPr lang="en-CA" dirty="0" smtClean="0"/>
              <a:t>Integrate all such countermeasures into a comprehensive approach to fatigue management</a:t>
            </a:r>
          </a:p>
          <a:p>
            <a:r>
              <a:rPr lang="en-CA" dirty="0" smtClean="0"/>
              <a:t>Verify the effectiveness of each countermeasure in  truck and coach operating environment</a:t>
            </a:r>
          </a:p>
          <a:p>
            <a:r>
              <a:rPr lang="en-CA" dirty="0" smtClean="0"/>
              <a:t>Conduct all field research within regulatory limits</a:t>
            </a:r>
          </a:p>
          <a:p>
            <a:r>
              <a:rPr lang="en-CA" dirty="0"/>
              <a:t>Conduct research in a variety of jurisdictions, geography, carrier types and </a:t>
            </a:r>
            <a:r>
              <a:rPr lang="en-CA" dirty="0" smtClean="0"/>
              <a:t>conditions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82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Development Approach and</a:t>
            </a:r>
            <a:br>
              <a:rPr lang="en-CA" b="1" dirty="0" smtClean="0"/>
            </a:br>
            <a:r>
              <a:rPr lang="en-CA" b="1" dirty="0" smtClean="0"/>
              <a:t>Guiding Principles, cont’d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Develop all materials, guidance, and support required, to create effective and feasible fatigue management program </a:t>
            </a:r>
            <a:r>
              <a:rPr lang="en-CA" dirty="0" smtClean="0"/>
              <a:t>for motor carriers</a:t>
            </a:r>
          </a:p>
          <a:p>
            <a:r>
              <a:rPr lang="en-CA" dirty="0"/>
              <a:t>Make all guidance and support materials available free of charge, on a public </a:t>
            </a:r>
            <a:r>
              <a:rPr lang="en-CA" dirty="0" smtClean="0"/>
              <a:t>website</a:t>
            </a:r>
          </a:p>
          <a:p>
            <a:r>
              <a:rPr lang="en-CA" dirty="0" smtClean="0"/>
              <a:t>Continually update the website to include new technology, medical and other advances in the field</a:t>
            </a:r>
          </a:p>
          <a:p>
            <a:r>
              <a:rPr lang="en-CA" dirty="0" smtClean="0"/>
              <a:t>Develop as a voluntary program for drivers and carriers </a:t>
            </a:r>
          </a:p>
          <a:p>
            <a:r>
              <a:rPr lang="en-CA" dirty="0" smtClean="0"/>
              <a:t>Develop all materials and guidance in both French and English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28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Elements Included in NAFMP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Education and training</a:t>
            </a:r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Family members</a:t>
            </a:r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Drivers</a:t>
            </a:r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Dispatchers</a:t>
            </a:r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Trainers</a:t>
            </a:r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Carrier management</a:t>
            </a:r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Carrier clients</a:t>
            </a:r>
          </a:p>
          <a:p>
            <a:r>
              <a:rPr lang="en-CA" dirty="0" smtClean="0"/>
              <a:t>Corporate culture </a:t>
            </a:r>
          </a:p>
          <a:p>
            <a:r>
              <a:rPr lang="en-CA" dirty="0" smtClean="0"/>
              <a:t>Sleep disorder screening and treatment</a:t>
            </a:r>
          </a:p>
          <a:p>
            <a:r>
              <a:rPr lang="en-CA" dirty="0" smtClean="0"/>
              <a:t>Fatigue measurement technology</a:t>
            </a:r>
          </a:p>
          <a:p>
            <a:r>
              <a:rPr lang="en-CA" dirty="0" smtClean="0"/>
              <a:t>Scheduling tools</a:t>
            </a:r>
          </a:p>
          <a:p>
            <a:pPr marL="0" indent="0">
              <a:buNone/>
            </a:pPr>
            <a:r>
              <a:rPr lang="en-CA" dirty="0" smtClean="0"/>
              <a:t>Features added later included </a:t>
            </a:r>
            <a:r>
              <a:rPr lang="en-CA" dirty="0"/>
              <a:t>i</a:t>
            </a:r>
            <a:r>
              <a:rPr lang="en-CA" dirty="0" smtClean="0"/>
              <a:t>mplementation guidance and ROI Calculator</a:t>
            </a:r>
          </a:p>
          <a:p>
            <a:pPr marL="45720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1279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Complexity and Obstacles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CA" sz="2900" dirty="0" smtClean="0"/>
              <a:t>Widely dispersed drivers</a:t>
            </a:r>
          </a:p>
          <a:p>
            <a:r>
              <a:rPr lang="en-CA" sz="2900" dirty="0" smtClean="0"/>
              <a:t>Medical and research ethics and legal issues</a:t>
            </a:r>
          </a:p>
          <a:p>
            <a:r>
              <a:rPr lang="en-CA" sz="2900" dirty="0" smtClean="0"/>
              <a:t>The demand on drivers time and scheduling</a:t>
            </a:r>
          </a:p>
          <a:p>
            <a:r>
              <a:rPr lang="en-CA" sz="2900" dirty="0" smtClean="0"/>
              <a:t>Clinical availability</a:t>
            </a:r>
          </a:p>
          <a:p>
            <a:r>
              <a:rPr lang="en-CA" sz="2900" dirty="0" smtClean="0"/>
              <a:t>Confidentiality</a:t>
            </a:r>
          </a:p>
          <a:p>
            <a:r>
              <a:rPr lang="en-CA" sz="2900" dirty="0" smtClean="0"/>
              <a:t>Training time, including family members</a:t>
            </a:r>
          </a:p>
          <a:p>
            <a:r>
              <a:rPr lang="en-CA" sz="2900" dirty="0" smtClean="0"/>
              <a:t>Train the trainer </a:t>
            </a:r>
          </a:p>
          <a:p>
            <a:r>
              <a:rPr lang="en-CA" sz="2900" dirty="0" smtClean="0"/>
              <a:t>Long term interest, retention and culture</a:t>
            </a:r>
          </a:p>
          <a:p>
            <a:r>
              <a:rPr lang="en-CA" sz="2900" dirty="0" smtClean="0"/>
              <a:t>Long held attitude by dispatch and clients</a:t>
            </a:r>
          </a:p>
          <a:p>
            <a:r>
              <a:rPr lang="en-CA" sz="2900" dirty="0" smtClean="0"/>
              <a:t>Funding of each phase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44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4" y="22623"/>
            <a:ext cx="2174236" cy="8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Research Teams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sz="4300" dirty="0" smtClean="0"/>
              <a:t>Phase 1 and 2:  Literature research, identification of potential elements, program development and testing in an operating environment</a:t>
            </a:r>
          </a:p>
          <a:p>
            <a:pPr lvl="1">
              <a:buFont typeface="Wingdings" pitchFamily="2" charset="2"/>
              <a:buChar char="§"/>
            </a:pPr>
            <a:r>
              <a:rPr lang="en-CA" sz="3300" dirty="0" smtClean="0"/>
              <a:t>Canadian Sleep Institute, Adam Moscovitch, with M Reimer, R </a:t>
            </a:r>
            <a:r>
              <a:rPr lang="en-CA" sz="3300" dirty="0" err="1" smtClean="0"/>
              <a:t>Heslegrave</a:t>
            </a:r>
            <a:r>
              <a:rPr lang="en-CA" sz="3300" dirty="0" smtClean="0"/>
              <a:t>,  D </a:t>
            </a:r>
            <a:r>
              <a:rPr lang="en-CA" sz="3300" dirty="0" err="1" smtClean="0"/>
              <a:t>Boivin</a:t>
            </a:r>
            <a:r>
              <a:rPr lang="en-CA" sz="3300" dirty="0" smtClean="0"/>
              <a:t>, M </a:t>
            </a:r>
            <a:r>
              <a:rPr lang="en-CA" sz="3300" dirty="0" err="1" smtClean="0"/>
              <a:t>Hirshkowitz</a:t>
            </a:r>
            <a:r>
              <a:rPr lang="en-CA" sz="3300" dirty="0" smtClean="0"/>
              <a:t>, W Rhodes and M </a:t>
            </a:r>
            <a:r>
              <a:rPr lang="en-CA" sz="3300" dirty="0" err="1" smtClean="0"/>
              <a:t>Kealey</a:t>
            </a:r>
            <a:endParaRPr lang="en-CA" sz="3300" dirty="0"/>
          </a:p>
          <a:p>
            <a:pPr marL="57150" indent="0">
              <a:buNone/>
            </a:pPr>
            <a:r>
              <a:rPr lang="en-CA" sz="4300" dirty="0" smtClean="0"/>
              <a:t>Phase 3:  Program refinement and testing with measurement in a carrier operating environment</a:t>
            </a:r>
          </a:p>
          <a:p>
            <a:pPr lvl="1">
              <a:buFont typeface="Wingdings" pitchFamily="2" charset="2"/>
              <a:buChar char="§"/>
            </a:pPr>
            <a:r>
              <a:rPr lang="en-CA" sz="3300" dirty="0" smtClean="0"/>
              <a:t>Human Factors North, Alison Smiley with T </a:t>
            </a:r>
            <a:r>
              <a:rPr lang="en-CA" sz="3300" dirty="0" err="1" smtClean="0"/>
              <a:t>Smahel</a:t>
            </a:r>
            <a:r>
              <a:rPr lang="en-CA" sz="3300" dirty="0" smtClean="0"/>
              <a:t>, Diane  </a:t>
            </a:r>
            <a:r>
              <a:rPr lang="en-CA" sz="3300" dirty="0" err="1" smtClean="0"/>
              <a:t>Boivin</a:t>
            </a:r>
            <a:r>
              <a:rPr lang="en-CA" sz="3300" dirty="0" smtClean="0"/>
              <a:t>, P Boudreau, John  </a:t>
            </a:r>
            <a:r>
              <a:rPr lang="en-CA" sz="3300" dirty="0" err="1" smtClean="0"/>
              <a:t>Remmers</a:t>
            </a:r>
            <a:r>
              <a:rPr lang="en-CA" sz="3300" dirty="0" smtClean="0"/>
              <a:t>, Melody  Turner, Mark Rosekind, and Kevin Gregory</a:t>
            </a:r>
          </a:p>
          <a:p>
            <a:pPr marL="57150" indent="0">
              <a:buNone/>
            </a:pPr>
            <a:r>
              <a:rPr lang="en-CA" sz="4300" dirty="0" smtClean="0"/>
              <a:t>Phase 4:  Development of learning modules, website, implementation manual and ROI calculator</a:t>
            </a:r>
          </a:p>
          <a:p>
            <a:pPr lvl="1">
              <a:buFont typeface="Wingdings" pitchFamily="2" charset="2"/>
              <a:buChar char="§"/>
            </a:pPr>
            <a:r>
              <a:rPr lang="en-CA" sz="3300" dirty="0" smtClean="0"/>
              <a:t>VTTI, development of the leaning modules and implementation manual</a:t>
            </a:r>
          </a:p>
          <a:p>
            <a:pPr lvl="1">
              <a:buFont typeface="Wingdings" pitchFamily="2" charset="2"/>
              <a:buChar char="§"/>
            </a:pPr>
            <a:r>
              <a:rPr lang="en-CA" sz="3300" dirty="0" smtClean="0"/>
              <a:t>Adder Consulting, development of the website</a:t>
            </a:r>
          </a:p>
          <a:p>
            <a:pPr lvl="1">
              <a:buFont typeface="Wingdings" pitchFamily="2" charset="2"/>
              <a:buChar char="§"/>
            </a:pPr>
            <a:r>
              <a:rPr lang="en-CA" sz="3300" dirty="0" smtClean="0"/>
              <a:t>ATRI, development of the return-on-investment calculator</a:t>
            </a:r>
          </a:p>
        </p:txBody>
      </p:sp>
    </p:spTree>
    <p:extLst>
      <p:ext uri="{BB962C8B-B14F-4D97-AF65-F5344CB8AC3E}">
        <p14:creationId xmlns:p14="http://schemas.microsoft.com/office/powerpoint/2010/main" val="18901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2865</TotalTime>
  <Words>865</Words>
  <Application>Microsoft Office PowerPoint</Application>
  <PresentationFormat>On-screen Show (4:3)</PresentationFormat>
  <Paragraphs>140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Who is NAFMP?</vt:lpstr>
      <vt:lpstr>Why Fatigue Management?</vt:lpstr>
      <vt:lpstr>Why Fatigue Management?, cont’d</vt:lpstr>
      <vt:lpstr>Development Approach and  Guiding Principles</vt:lpstr>
      <vt:lpstr>Development Approach and Guiding Principles, cont’d</vt:lpstr>
      <vt:lpstr>Elements Included in NAFMP</vt:lpstr>
      <vt:lpstr>Complexity and Obstacles</vt:lpstr>
      <vt:lpstr>Research Teams</vt:lpstr>
      <vt:lpstr>Participating Carriers</vt:lpstr>
      <vt:lpstr>Results</vt:lpstr>
      <vt:lpstr>Results, cont’d</vt:lpstr>
      <vt:lpstr>NAFMP Website</vt:lpstr>
      <vt:lpstr>What’s Next?</vt:lpstr>
      <vt:lpstr>Questions?</vt:lpstr>
    </vt:vector>
  </TitlesOfParts>
  <Company>GOA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Trudy Pender</dc:creator>
  <cp:lastModifiedBy>Dana Larkin</cp:lastModifiedBy>
  <cp:revision>71</cp:revision>
  <dcterms:created xsi:type="dcterms:W3CDTF">2013-08-20T19:37:16Z</dcterms:created>
  <dcterms:modified xsi:type="dcterms:W3CDTF">2013-08-26T23:36:49Z</dcterms:modified>
</cp:coreProperties>
</file>