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notesSlides/notesSlide9.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emf" ContentType="image/x-emf"/>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9" r:id="rId2"/>
    <p:sldMasterId id="2147483682" r:id="rId3"/>
  </p:sldMasterIdLst>
  <p:notesMasterIdLst>
    <p:notesMasterId r:id="rId21"/>
  </p:notesMasterIdLst>
  <p:handoutMasterIdLst>
    <p:handoutMasterId r:id="rId22"/>
  </p:handoutMasterIdLst>
  <p:sldIdLst>
    <p:sldId id="268" r:id="rId4"/>
    <p:sldId id="272" r:id="rId5"/>
    <p:sldId id="269" r:id="rId6"/>
    <p:sldId id="262" r:id="rId7"/>
    <p:sldId id="256" r:id="rId8"/>
    <p:sldId id="274" r:id="rId9"/>
    <p:sldId id="281" r:id="rId10"/>
    <p:sldId id="280" r:id="rId11"/>
    <p:sldId id="273" r:id="rId12"/>
    <p:sldId id="276" r:id="rId13"/>
    <p:sldId id="277" r:id="rId14"/>
    <p:sldId id="278" r:id="rId15"/>
    <p:sldId id="279" r:id="rId16"/>
    <p:sldId id="282" r:id="rId17"/>
    <p:sldId id="270" r:id="rId18"/>
    <p:sldId id="271" r:id="rId19"/>
    <p:sldId id="283" r:id="rId2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EFF7"/>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86634" autoAdjust="0"/>
  </p:normalViewPr>
  <p:slideViewPr>
    <p:cSldViewPr>
      <p:cViewPr varScale="1">
        <p:scale>
          <a:sx n="64" d="100"/>
          <a:sy n="64" d="100"/>
        </p:scale>
        <p:origin x="-126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9" d="100"/>
          <a:sy n="79" d="100"/>
        </p:scale>
        <p:origin x="-1962" y="-8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3B80ED25-12E3-45D4-9ED4-45B4C8782900}" type="datetimeFigureOut">
              <a:rPr lang="en-US" smtClean="0"/>
              <a:pPr/>
              <a:t>12/7/2011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41DC9A98-0FC2-462D-8B21-377C34039F17}"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06FBEF52-39BB-4CDB-A613-4E0F49DAFDE3}" type="datetimeFigureOut">
              <a:rPr lang="en-US" smtClean="0"/>
              <a:pPr/>
              <a:t>12/7/2011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2653A9D-BBDF-4F36-AE43-FD029947BB3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653A9D-BBDF-4F36-AE43-FD029947BB3E}"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Commuting time </a:t>
            </a:r>
          </a:p>
          <a:p>
            <a:endParaRPr lang="en-US" dirty="0" smtClean="0"/>
          </a:p>
          <a:p>
            <a:r>
              <a:rPr lang="en-US" dirty="0" smtClean="0"/>
              <a:t>MC</a:t>
            </a:r>
            <a:r>
              <a:rPr lang="en-US" baseline="0" dirty="0" smtClean="0"/>
              <a:t> </a:t>
            </a:r>
            <a:r>
              <a:rPr lang="en-US" baseline="0" dirty="0" err="1" smtClean="0"/>
              <a:t>positning</a:t>
            </a:r>
            <a:r>
              <a:rPr lang="en-US" baseline="0" dirty="0" smtClean="0"/>
              <a:t> and passenger pickup </a:t>
            </a:r>
            <a:endParaRPr lang="en-US" dirty="0"/>
          </a:p>
        </p:txBody>
      </p:sp>
      <p:sp>
        <p:nvSpPr>
          <p:cNvPr id="4" name="Slide Number Placeholder 3"/>
          <p:cNvSpPr>
            <a:spLocks noGrp="1"/>
          </p:cNvSpPr>
          <p:nvPr>
            <p:ph type="sldNum" sz="quarter" idx="10"/>
          </p:nvPr>
        </p:nvSpPr>
        <p:spPr/>
        <p:txBody>
          <a:bodyPr/>
          <a:lstStyle/>
          <a:p>
            <a:fld id="{42653A9D-BBDF-4F36-AE43-FD029947BB3E}" type="slidenum">
              <a:rPr lang="en-US" smtClean="0"/>
              <a:pPr/>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653A9D-BBDF-4F36-AE43-FD029947BB3E}"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Travel time—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(1) When a property-carrying commercial motor vehicle driver at the direction of the motor carrier is traveling, but not driving or assuming any other responsibility to the carrier, such time must be counted as on-duty time unless the driver is afforded at least 10 consecutive hours off duty when arriving at destination, in which case he/she must be considered off duty for the entire period.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(2) When a passenger-carrying commercial motor vehicle driver at the direction of the motor carrier is traveling, but not driving or assuming any other responsibility to the carrier, such time must be counted as on-duty time unless the driver is afforded at least 8 consecutive hours off duty when arriving at destination, in which case he/she must be considered off duty for the entire period.</a:t>
            </a:r>
          </a:p>
          <a:p>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2653A9D-BBDF-4F36-AE43-FD029947BB3E}"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653A9D-BBDF-4F36-AE43-FD029947BB3E}"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653A9D-BBDF-4F36-AE43-FD029947BB3E}"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most of these operations pick up or discharge passengers at one or more curbside locations. </a:t>
            </a:r>
            <a:endParaRPr lang="en-US" dirty="0"/>
          </a:p>
        </p:txBody>
      </p:sp>
      <p:sp>
        <p:nvSpPr>
          <p:cNvPr id="4" name="Slide Number Placeholder 3"/>
          <p:cNvSpPr>
            <a:spLocks noGrp="1"/>
          </p:cNvSpPr>
          <p:nvPr>
            <p:ph type="sldNum" sz="quarter" idx="10"/>
          </p:nvPr>
        </p:nvSpPr>
        <p:spPr/>
        <p:txBody>
          <a:bodyPr/>
          <a:lstStyle/>
          <a:p>
            <a:fld id="{42653A9D-BBDF-4F36-AE43-FD029947BB3E}"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a:p>
            <a:r>
              <a:rPr lang="en-US" sz="1200" b="1" kern="1200" baseline="0" dirty="0" smtClean="0">
                <a:solidFill>
                  <a:schemeClr val="tx1"/>
                </a:solidFill>
                <a:latin typeface="+mn-lt"/>
                <a:ea typeface="+mn-ea"/>
                <a:cs typeface="+mn-cs"/>
              </a:rPr>
              <a:t>ANALYSIS OF THE RELATIONSHIP BETWEEN OPERATOR CUMULATIVE DRIVING HOURS </a:t>
            </a:r>
          </a:p>
          <a:p>
            <a:r>
              <a:rPr lang="en-US" sz="1200" b="1" kern="1200" baseline="0" dirty="0" smtClean="0">
                <a:solidFill>
                  <a:schemeClr val="tx1"/>
                </a:solidFill>
                <a:latin typeface="+mn-lt"/>
                <a:ea typeface="+mn-ea"/>
                <a:cs typeface="+mn-cs"/>
              </a:rPr>
              <a:t>AND INVOLVEMENT IN PREVENTABLE COLLISIONS </a:t>
            </a:r>
          </a:p>
          <a:p>
            <a:endParaRPr lang="en-US" sz="1200" b="1"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baseline="0" dirty="0" err="1" smtClean="0">
                <a:solidFill>
                  <a:schemeClr val="tx1"/>
                </a:solidFill>
                <a:latin typeface="+mn-lt"/>
                <a:ea typeface="+mn-ea"/>
                <a:cs typeface="+mn-cs"/>
              </a:rPr>
              <a:t>Thobias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Sando</a:t>
            </a:r>
            <a:r>
              <a:rPr lang="en-US" sz="1200" kern="1200" baseline="0" dirty="0" smtClean="0">
                <a:solidFill>
                  <a:schemeClr val="tx1"/>
                </a:solidFill>
                <a:latin typeface="+mn-lt"/>
                <a:ea typeface="+mn-ea"/>
                <a:cs typeface="+mn-cs"/>
              </a:rPr>
              <a:t>, Ph.D., </a:t>
            </a:r>
          </a:p>
          <a:p>
            <a:r>
              <a:rPr lang="en-US" sz="1200" kern="1200" baseline="0" dirty="0" smtClean="0">
                <a:solidFill>
                  <a:schemeClr val="tx1"/>
                </a:solidFill>
                <a:latin typeface="+mn-lt"/>
                <a:ea typeface="+mn-ea"/>
                <a:cs typeface="+mn-cs"/>
              </a:rPr>
              <a:t>School of Engineering University of North Florida </a:t>
            </a:r>
            <a:endParaRPr lang="en-US" dirty="0"/>
          </a:p>
        </p:txBody>
      </p:sp>
      <p:sp>
        <p:nvSpPr>
          <p:cNvPr id="4" name="Slide Number Placeholder 3"/>
          <p:cNvSpPr>
            <a:spLocks noGrp="1"/>
          </p:cNvSpPr>
          <p:nvPr>
            <p:ph type="sldNum" sz="quarter" idx="10"/>
          </p:nvPr>
        </p:nvSpPr>
        <p:spPr/>
        <p:txBody>
          <a:bodyPr/>
          <a:lstStyle/>
          <a:p>
            <a:fld id="{42653A9D-BBDF-4F36-AE43-FD029947BB3E}"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653A9D-BBDF-4F36-AE43-FD029947BB3E}" type="slidenum">
              <a:rPr lang="en-US" smtClean="0"/>
              <a:pPr/>
              <a:t>14</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653A9D-BBDF-4F36-AE43-FD029947BB3E}"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bwMode="blackWhite">
      <p:bgPr>
        <a:solidFill>
          <a:schemeClr val="bg1"/>
        </a:solidFill>
        <a:effectLst/>
      </p:bgPr>
    </p:bg>
    <p:spTree>
      <p:nvGrpSpPr>
        <p:cNvPr id="1" name=""/>
        <p:cNvGrpSpPr/>
        <p:nvPr/>
      </p:nvGrpSpPr>
      <p:grpSpPr>
        <a:xfrm>
          <a:off x="0" y="0"/>
          <a:ext cx="0" cy="0"/>
          <a:chOff x="0" y="0"/>
          <a:chExt cx="0" cy="0"/>
        </a:xfrm>
      </p:grpSpPr>
      <p:pic>
        <p:nvPicPr>
          <p:cNvPr id="14" name="Picture 13" descr="HiRes.jpg"/>
          <p:cNvPicPr>
            <a:picLocks noChangeAspect="1"/>
          </p:cNvPicPr>
          <p:nvPr/>
        </p:nvPicPr>
        <p:blipFill>
          <a:blip r:embed="rId2" cstate="print"/>
          <a:srcRect l="1608" t="15607" r="9545" b="68889"/>
          <a:stretch>
            <a:fillRect/>
          </a:stretch>
        </p:blipFill>
        <p:spPr>
          <a:xfrm>
            <a:off x="0" y="5029200"/>
            <a:ext cx="9144000" cy="1828800"/>
          </a:xfrm>
          <a:prstGeom prst="rect">
            <a:avLst/>
          </a:prstGeom>
        </p:spPr>
      </p:pic>
      <p:sp>
        <p:nvSpPr>
          <p:cNvPr id="14339" name="Rectangle 3"/>
          <p:cNvSpPr>
            <a:spLocks noChangeArrowheads="1"/>
          </p:cNvSpPr>
          <p:nvPr/>
        </p:nvSpPr>
        <p:spPr bwMode="auto">
          <a:xfrm>
            <a:off x="712788" y="5338763"/>
            <a:ext cx="1976437" cy="725487"/>
          </a:xfrm>
          <a:prstGeom prst="rect">
            <a:avLst/>
          </a:prstGeom>
          <a:noFill/>
          <a:ln w="9525" algn="ctr">
            <a:noFill/>
            <a:miter lim="800000"/>
            <a:headEnd/>
            <a:tailEnd/>
          </a:ln>
          <a:effectLst/>
        </p:spPr>
        <p:txBody>
          <a:bodyPr wrap="none" anchor="ctr"/>
          <a:lstStyle/>
          <a:p>
            <a:endParaRPr lang="en-US"/>
          </a:p>
        </p:txBody>
      </p:sp>
      <p:sp>
        <p:nvSpPr>
          <p:cNvPr id="14340" name="Rectangle 4"/>
          <p:cNvSpPr>
            <a:spLocks noChangeArrowheads="1"/>
          </p:cNvSpPr>
          <p:nvPr/>
        </p:nvSpPr>
        <p:spPr bwMode="auto">
          <a:xfrm>
            <a:off x="5607050" y="5432425"/>
            <a:ext cx="1439863" cy="538163"/>
          </a:xfrm>
          <a:prstGeom prst="rect">
            <a:avLst/>
          </a:prstGeom>
          <a:noFill/>
          <a:ln w="9525" algn="ctr">
            <a:noFill/>
            <a:miter lim="800000"/>
            <a:headEnd/>
            <a:tailEnd/>
          </a:ln>
          <a:effectLst/>
        </p:spPr>
        <p:txBody>
          <a:bodyPr wrap="none" anchor="ctr"/>
          <a:lstStyle/>
          <a:p>
            <a:endParaRPr lang="en-US"/>
          </a:p>
        </p:txBody>
      </p:sp>
      <p:sp>
        <p:nvSpPr>
          <p:cNvPr id="14357" name="Rectangle 21"/>
          <p:cNvSpPr>
            <a:spLocks noChangeArrowheads="1"/>
          </p:cNvSpPr>
          <p:nvPr/>
        </p:nvSpPr>
        <p:spPr bwMode="auto">
          <a:xfrm>
            <a:off x="-12700" y="762000"/>
            <a:ext cx="9156700" cy="27432"/>
          </a:xfrm>
          <a:prstGeom prst="rect">
            <a:avLst/>
          </a:prstGeom>
          <a:solidFill>
            <a:srgbClr val="8E0000"/>
          </a:solidFill>
          <a:ln w="9525">
            <a:noFill/>
            <a:miter lim="800000"/>
            <a:headEnd/>
            <a:tailEnd/>
          </a:ln>
          <a:effectLst/>
        </p:spPr>
        <p:txBody>
          <a:bodyPr wrap="none" anchor="ctr"/>
          <a:lstStyle/>
          <a:p>
            <a:endParaRPr lang="en-US"/>
          </a:p>
        </p:txBody>
      </p:sp>
      <p:pic>
        <p:nvPicPr>
          <p:cNvPr id="14364" name="Picture 28"/>
          <p:cNvPicPr>
            <a:picLocks noChangeAspect="1" noChangeArrowheads="1"/>
          </p:cNvPicPr>
          <p:nvPr/>
        </p:nvPicPr>
        <p:blipFill>
          <a:blip r:embed="rId3" cstate="print"/>
          <a:stretch>
            <a:fillRect/>
          </a:stretch>
        </p:blipFill>
        <p:spPr bwMode="auto">
          <a:xfrm>
            <a:off x="76200" y="58217"/>
            <a:ext cx="1905000" cy="646759"/>
          </a:xfrm>
          <a:prstGeom prst="rect">
            <a:avLst/>
          </a:prstGeom>
          <a:noFill/>
          <a:ln w="9525">
            <a:noFill/>
            <a:miter lim="800000"/>
            <a:headEnd/>
            <a:tailEnd/>
          </a:ln>
        </p:spPr>
      </p:pic>
      <p:sp>
        <p:nvSpPr>
          <p:cNvPr id="14351" name="Rectangle 15"/>
          <p:cNvSpPr>
            <a:spLocks noChangeArrowheads="1"/>
          </p:cNvSpPr>
          <p:nvPr/>
        </p:nvSpPr>
        <p:spPr bwMode="white">
          <a:xfrm>
            <a:off x="4114800" y="5810250"/>
            <a:ext cx="5029200" cy="307777"/>
          </a:xfrm>
          <a:prstGeom prst="rect">
            <a:avLst/>
          </a:prstGeom>
          <a:noFill/>
          <a:ln w="9525" algn="ctr">
            <a:noFill/>
            <a:miter lim="800000"/>
            <a:headEnd/>
            <a:tailEnd/>
          </a:ln>
          <a:effectLst/>
        </p:spPr>
        <p:txBody>
          <a:bodyPr wrap="square" anchor="ctr">
            <a:spAutoFit/>
          </a:bodyPr>
          <a:lstStyle/>
          <a:p>
            <a:pPr algn="ctr"/>
            <a:r>
              <a:rPr lang="en-US" sz="1400" b="0" dirty="0" smtClean="0">
                <a:solidFill>
                  <a:schemeClr val="bg1"/>
                </a:solidFill>
                <a:latin typeface="Arial Black" pitchFamily="34" charset="0"/>
              </a:rPr>
              <a:t>Office of Research</a:t>
            </a:r>
            <a:r>
              <a:rPr lang="en-US" sz="1400" b="0" baseline="0" dirty="0" smtClean="0">
                <a:solidFill>
                  <a:schemeClr val="bg1"/>
                </a:solidFill>
                <a:latin typeface="Arial Black" pitchFamily="34" charset="0"/>
              </a:rPr>
              <a:t> and Information Technology</a:t>
            </a:r>
            <a:endParaRPr lang="en-US" sz="1400" b="0" dirty="0">
              <a:solidFill>
                <a:schemeClr val="bg1"/>
              </a:solidFill>
              <a:latin typeface="Arial Black" pitchFamily="34" charset="0"/>
            </a:endParaRPr>
          </a:p>
        </p:txBody>
      </p:sp>
      <p:pic>
        <p:nvPicPr>
          <p:cNvPr id="13" name="Picture 12" descr="j0227669.JPG"/>
          <p:cNvPicPr>
            <a:picLocks noChangeAspect="1"/>
          </p:cNvPicPr>
          <p:nvPr/>
        </p:nvPicPr>
        <p:blipFill>
          <a:blip r:embed="rId4" cstate="print"/>
          <a:srcRect r="55889"/>
          <a:stretch>
            <a:fillRect/>
          </a:stretch>
        </p:blipFill>
        <p:spPr>
          <a:xfrm>
            <a:off x="1600201" y="5180210"/>
            <a:ext cx="1036320" cy="1554480"/>
          </a:xfrm>
          <a:prstGeom prst="rect">
            <a:avLst/>
          </a:prstGeom>
        </p:spPr>
      </p:pic>
      <p:pic>
        <p:nvPicPr>
          <p:cNvPr id="17" name="Picture 16" descr="j0163448.JPG"/>
          <p:cNvPicPr>
            <a:picLocks noChangeAspect="1"/>
          </p:cNvPicPr>
          <p:nvPr/>
        </p:nvPicPr>
        <p:blipFill>
          <a:blip r:embed="rId5" cstate="print"/>
          <a:srcRect l="25000" r="25000"/>
          <a:stretch>
            <a:fillRect/>
          </a:stretch>
        </p:blipFill>
        <p:spPr>
          <a:xfrm>
            <a:off x="228601" y="5180210"/>
            <a:ext cx="1183614" cy="1554480"/>
          </a:xfrm>
          <a:prstGeom prst="rect">
            <a:avLst/>
          </a:prstGeom>
        </p:spPr>
      </p:pic>
      <p:pic>
        <p:nvPicPr>
          <p:cNvPr id="11" name="Picture 10" descr="bus.JPG"/>
          <p:cNvPicPr>
            <a:picLocks noChangeAspect="1"/>
          </p:cNvPicPr>
          <p:nvPr/>
        </p:nvPicPr>
        <p:blipFill>
          <a:blip r:embed="rId6" cstate="print"/>
          <a:srcRect l="19376" t="21681" r="36928" b="442"/>
          <a:stretch>
            <a:fillRect/>
          </a:stretch>
        </p:blipFill>
        <p:spPr>
          <a:xfrm>
            <a:off x="2804160" y="5181600"/>
            <a:ext cx="1310640" cy="155448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45EF507-4762-4209-9714-33B655491E67}" type="datetimeFigureOut">
              <a:rPr lang="en-US" smtClean="0"/>
              <a:pPr/>
              <a:t>12/7/2011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984D79-B643-40C3-B4F8-3B45A91B3B2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5EF507-4762-4209-9714-33B655491E67}" type="datetimeFigureOut">
              <a:rPr lang="en-US" smtClean="0"/>
              <a:pPr/>
              <a:t>12/7/2011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984D79-B643-40C3-B4F8-3B45A91B3B2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5EF507-4762-4209-9714-33B655491E67}" type="datetimeFigureOut">
              <a:rPr lang="en-US" smtClean="0"/>
              <a:pPr/>
              <a:t>12/7/2011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984D79-B643-40C3-B4F8-3B45A91B3B2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45EF507-4762-4209-9714-33B655491E67}" type="datetimeFigureOut">
              <a:rPr lang="en-US" smtClean="0"/>
              <a:pPr/>
              <a:t>12/7/2011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984D79-B643-40C3-B4F8-3B45A91B3B27}"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45EF507-4762-4209-9714-33B655491E67}" type="datetimeFigureOut">
              <a:rPr lang="en-US" smtClean="0"/>
              <a:pPr/>
              <a:t>12/7/2011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984D79-B643-40C3-B4F8-3B45A91B3B27}"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45EF507-4762-4209-9714-33B655491E67}" type="datetimeFigureOut">
              <a:rPr lang="en-US" smtClean="0"/>
              <a:pPr/>
              <a:t>12/7/2011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984D79-B643-40C3-B4F8-3B45A91B3B27}"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5EF507-4762-4209-9714-33B655491E67}" type="datetimeFigureOut">
              <a:rPr lang="en-US" smtClean="0"/>
              <a:pPr/>
              <a:t>12/7/2011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984D79-B643-40C3-B4F8-3B45A91B3B27}"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5EF507-4762-4209-9714-33B655491E67}" type="datetimeFigureOut">
              <a:rPr lang="en-US" smtClean="0"/>
              <a:pPr/>
              <a:t>12/7/2011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984D79-B643-40C3-B4F8-3B45A91B3B27}"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5EF507-4762-4209-9714-33B655491E67}" type="datetimeFigureOut">
              <a:rPr lang="en-US" smtClean="0"/>
              <a:pPr/>
              <a:t>12/7/2011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984D79-B643-40C3-B4F8-3B45A91B3B27}"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5EF507-4762-4209-9714-33B655491E67}" type="datetimeFigureOut">
              <a:rPr lang="en-US" smtClean="0"/>
              <a:pPr/>
              <a:t>12/7/2011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984D79-B643-40C3-B4F8-3B45A91B3B2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4pPr>
              <a:buFont typeface="Wingdings" pitchFamily="2" charset="2"/>
              <a:buChar char="§"/>
              <a:defRPr/>
            </a:lvl4pPr>
            <a:lvl5pPr>
              <a:buFont typeface="Wingdings" pitchFamily="2" charset="2"/>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solidFill>
                  <a:srgbClr val="0070C0"/>
                </a:solidFill>
              </a:defRPr>
            </a:lvl1pPr>
          </a:lstStyle>
          <a:p>
            <a:r>
              <a:rPr lang="en-US" smtClean="0"/>
              <a:t>Click to edit Master title style</a:t>
            </a:r>
            <a:endParaRPr lang="en-US" dirty="0"/>
          </a:p>
        </p:txBody>
      </p:sp>
      <p:sp>
        <p:nvSpPr>
          <p:cNvPr id="17" name="Rectangle 21"/>
          <p:cNvSpPr>
            <a:spLocks noChangeArrowheads="1"/>
          </p:cNvSpPr>
          <p:nvPr/>
        </p:nvSpPr>
        <p:spPr bwMode="auto">
          <a:xfrm>
            <a:off x="-12700" y="762000"/>
            <a:ext cx="9156700" cy="27432"/>
          </a:xfrm>
          <a:prstGeom prst="rect">
            <a:avLst/>
          </a:prstGeom>
          <a:solidFill>
            <a:srgbClr val="8E0000"/>
          </a:solidFill>
          <a:ln w="9525">
            <a:noFill/>
            <a:miter lim="800000"/>
            <a:headEnd/>
            <a:tailEnd/>
          </a:ln>
          <a:effectLst/>
        </p:spPr>
        <p:txBody>
          <a:bodyPr wrap="none" anchor="ctr"/>
          <a:lstStyle/>
          <a:p>
            <a:endParaRPr lang="en-US"/>
          </a:p>
        </p:txBody>
      </p:sp>
      <p:pic>
        <p:nvPicPr>
          <p:cNvPr id="7" name="Picture 6" descr="HiRes.jpg"/>
          <p:cNvPicPr>
            <a:picLocks noChangeAspect="1"/>
          </p:cNvPicPr>
          <p:nvPr/>
        </p:nvPicPr>
        <p:blipFill>
          <a:blip r:embed="rId2" cstate="print"/>
          <a:srcRect l="1608" t="28527" r="9545" b="68889"/>
          <a:stretch>
            <a:fillRect/>
          </a:stretch>
        </p:blipFill>
        <p:spPr>
          <a:xfrm>
            <a:off x="0" y="6553200"/>
            <a:ext cx="9144000" cy="3048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45EF507-4762-4209-9714-33B655491E67}" type="datetimeFigureOut">
              <a:rPr lang="en-US" smtClean="0"/>
              <a:pPr/>
              <a:t>12/7/2011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984D79-B643-40C3-B4F8-3B45A91B3B27}"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210DBD-0F74-44B1-A84D-C294BB699B60}" type="datetimeFigureOut">
              <a:rPr lang="en-US" smtClean="0"/>
              <a:pPr/>
              <a:t>12/7/2011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9430DD-6A41-4BFB-A6AC-A03AB8CD7EFA}"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210DBD-0F74-44B1-A84D-C294BB699B60}" type="datetimeFigureOut">
              <a:rPr lang="en-US" smtClean="0"/>
              <a:pPr/>
              <a:t>12/7/2011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9430DD-6A41-4BFB-A6AC-A03AB8CD7EFA}"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210DBD-0F74-44B1-A84D-C294BB699B60}" type="datetimeFigureOut">
              <a:rPr lang="en-US" smtClean="0"/>
              <a:pPr/>
              <a:t>12/7/2011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9430DD-6A41-4BFB-A6AC-A03AB8CD7EFA}"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210DBD-0F74-44B1-A84D-C294BB699B60}" type="datetimeFigureOut">
              <a:rPr lang="en-US" smtClean="0"/>
              <a:pPr/>
              <a:t>12/7/2011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9430DD-6A41-4BFB-A6AC-A03AB8CD7EFA}"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1_Title Slide">
    <p:bg bwMode="blackWhite">
      <p:bgPr>
        <a:solidFill>
          <a:schemeClr val="bg1"/>
        </a:solidFill>
        <a:effectLst/>
      </p:bgPr>
    </p:bg>
    <p:spTree>
      <p:nvGrpSpPr>
        <p:cNvPr id="1" name=""/>
        <p:cNvGrpSpPr/>
        <p:nvPr/>
      </p:nvGrpSpPr>
      <p:grpSpPr>
        <a:xfrm>
          <a:off x="0" y="0"/>
          <a:ext cx="0" cy="0"/>
          <a:chOff x="0" y="0"/>
          <a:chExt cx="0" cy="0"/>
        </a:xfrm>
      </p:grpSpPr>
      <p:pic>
        <p:nvPicPr>
          <p:cNvPr id="14" name="Picture 13" descr="HiRes.jpg"/>
          <p:cNvPicPr>
            <a:picLocks noChangeAspect="1"/>
          </p:cNvPicPr>
          <p:nvPr/>
        </p:nvPicPr>
        <p:blipFill>
          <a:blip r:embed="rId2" cstate="print"/>
          <a:srcRect l="1608" t="15607" r="9545" b="68889"/>
          <a:stretch>
            <a:fillRect/>
          </a:stretch>
        </p:blipFill>
        <p:spPr>
          <a:xfrm>
            <a:off x="0" y="5029200"/>
            <a:ext cx="9144000" cy="1828800"/>
          </a:xfrm>
          <a:prstGeom prst="rect">
            <a:avLst/>
          </a:prstGeom>
        </p:spPr>
      </p:pic>
      <p:sp>
        <p:nvSpPr>
          <p:cNvPr id="14339" name="Rectangle 3"/>
          <p:cNvSpPr>
            <a:spLocks noChangeArrowheads="1"/>
          </p:cNvSpPr>
          <p:nvPr/>
        </p:nvSpPr>
        <p:spPr bwMode="auto">
          <a:xfrm>
            <a:off x="712788" y="5338763"/>
            <a:ext cx="1976437" cy="725487"/>
          </a:xfrm>
          <a:prstGeom prst="rect">
            <a:avLst/>
          </a:prstGeom>
          <a:noFill/>
          <a:ln w="9525" algn="ctr">
            <a:noFill/>
            <a:miter lim="800000"/>
            <a:headEnd/>
            <a:tailEnd/>
          </a:ln>
          <a:effectLst/>
        </p:spPr>
        <p:txBody>
          <a:bodyPr wrap="none" anchor="ctr"/>
          <a:lstStyle/>
          <a:p>
            <a:endParaRPr lang="en-US"/>
          </a:p>
        </p:txBody>
      </p:sp>
      <p:sp>
        <p:nvSpPr>
          <p:cNvPr id="14340" name="Rectangle 4"/>
          <p:cNvSpPr>
            <a:spLocks noChangeArrowheads="1"/>
          </p:cNvSpPr>
          <p:nvPr/>
        </p:nvSpPr>
        <p:spPr bwMode="auto">
          <a:xfrm>
            <a:off x="5607050" y="5432425"/>
            <a:ext cx="1439863" cy="538163"/>
          </a:xfrm>
          <a:prstGeom prst="rect">
            <a:avLst/>
          </a:prstGeom>
          <a:noFill/>
          <a:ln w="9525" algn="ctr">
            <a:noFill/>
            <a:miter lim="800000"/>
            <a:headEnd/>
            <a:tailEnd/>
          </a:ln>
          <a:effectLst/>
        </p:spPr>
        <p:txBody>
          <a:bodyPr wrap="none" anchor="ctr"/>
          <a:lstStyle/>
          <a:p>
            <a:endParaRPr lang="en-US"/>
          </a:p>
        </p:txBody>
      </p:sp>
      <p:sp>
        <p:nvSpPr>
          <p:cNvPr id="14357" name="Rectangle 21"/>
          <p:cNvSpPr>
            <a:spLocks noChangeArrowheads="1"/>
          </p:cNvSpPr>
          <p:nvPr/>
        </p:nvSpPr>
        <p:spPr bwMode="auto">
          <a:xfrm>
            <a:off x="-12700" y="762000"/>
            <a:ext cx="9156700" cy="27432"/>
          </a:xfrm>
          <a:prstGeom prst="rect">
            <a:avLst/>
          </a:prstGeom>
          <a:solidFill>
            <a:srgbClr val="8E0000"/>
          </a:solidFill>
          <a:ln w="9525">
            <a:noFill/>
            <a:miter lim="800000"/>
            <a:headEnd/>
            <a:tailEnd/>
          </a:ln>
          <a:effectLst/>
        </p:spPr>
        <p:txBody>
          <a:bodyPr wrap="none" anchor="ctr"/>
          <a:lstStyle/>
          <a:p>
            <a:endParaRPr lang="en-US"/>
          </a:p>
        </p:txBody>
      </p:sp>
      <p:pic>
        <p:nvPicPr>
          <p:cNvPr id="14364" name="Picture 28"/>
          <p:cNvPicPr>
            <a:picLocks noChangeAspect="1" noChangeArrowheads="1"/>
          </p:cNvPicPr>
          <p:nvPr/>
        </p:nvPicPr>
        <p:blipFill>
          <a:blip r:embed="rId3" cstate="print"/>
          <a:srcRect/>
          <a:stretch>
            <a:fillRect/>
          </a:stretch>
        </p:blipFill>
        <p:spPr bwMode="auto">
          <a:xfrm>
            <a:off x="76200" y="9526"/>
            <a:ext cx="1905000" cy="744141"/>
          </a:xfrm>
          <a:prstGeom prst="rect">
            <a:avLst/>
          </a:prstGeom>
          <a:noFill/>
          <a:ln w="9525">
            <a:noFill/>
            <a:miter lim="800000"/>
            <a:headEnd/>
            <a:tailEnd/>
          </a:ln>
        </p:spPr>
      </p:pic>
      <p:sp>
        <p:nvSpPr>
          <p:cNvPr id="14351" name="Rectangle 15"/>
          <p:cNvSpPr>
            <a:spLocks noChangeArrowheads="1"/>
          </p:cNvSpPr>
          <p:nvPr/>
        </p:nvSpPr>
        <p:spPr bwMode="white">
          <a:xfrm>
            <a:off x="4114800" y="5810250"/>
            <a:ext cx="5029200" cy="307777"/>
          </a:xfrm>
          <a:prstGeom prst="rect">
            <a:avLst/>
          </a:prstGeom>
          <a:noFill/>
          <a:ln w="9525" algn="ctr">
            <a:noFill/>
            <a:miter lim="800000"/>
            <a:headEnd/>
            <a:tailEnd/>
          </a:ln>
          <a:effectLst/>
        </p:spPr>
        <p:txBody>
          <a:bodyPr wrap="square" anchor="ctr">
            <a:spAutoFit/>
          </a:bodyPr>
          <a:lstStyle/>
          <a:p>
            <a:pPr algn="ctr"/>
            <a:r>
              <a:rPr lang="en-US" sz="1400" b="0" dirty="0" smtClean="0">
                <a:solidFill>
                  <a:schemeClr val="bg1"/>
                </a:solidFill>
                <a:latin typeface="Arial Black" pitchFamily="34" charset="0"/>
              </a:rPr>
              <a:t>Office of Research</a:t>
            </a:r>
            <a:r>
              <a:rPr lang="en-US" sz="1400" b="0" baseline="0" dirty="0" smtClean="0">
                <a:solidFill>
                  <a:schemeClr val="bg1"/>
                </a:solidFill>
                <a:latin typeface="Arial Black" pitchFamily="34" charset="0"/>
              </a:rPr>
              <a:t> and Information Technology</a:t>
            </a:r>
            <a:endParaRPr lang="en-US" sz="1400" b="0" dirty="0">
              <a:solidFill>
                <a:schemeClr val="bg1"/>
              </a:solidFill>
              <a:latin typeface="Arial Black" pitchFamily="34" charset="0"/>
            </a:endParaRPr>
          </a:p>
        </p:txBody>
      </p:sp>
      <p:pic>
        <p:nvPicPr>
          <p:cNvPr id="13" name="Picture 12" descr="j0227669.JPG"/>
          <p:cNvPicPr>
            <a:picLocks noChangeAspect="1"/>
          </p:cNvPicPr>
          <p:nvPr/>
        </p:nvPicPr>
        <p:blipFill>
          <a:blip r:embed="rId4" cstate="print"/>
          <a:srcRect r="55889"/>
          <a:stretch>
            <a:fillRect/>
          </a:stretch>
        </p:blipFill>
        <p:spPr>
          <a:xfrm>
            <a:off x="1600201" y="5180210"/>
            <a:ext cx="1036320" cy="1554480"/>
          </a:xfrm>
          <a:prstGeom prst="rect">
            <a:avLst/>
          </a:prstGeom>
        </p:spPr>
      </p:pic>
      <p:pic>
        <p:nvPicPr>
          <p:cNvPr id="17" name="Picture 16" descr="j0163448.JPG"/>
          <p:cNvPicPr>
            <a:picLocks noChangeAspect="1"/>
          </p:cNvPicPr>
          <p:nvPr/>
        </p:nvPicPr>
        <p:blipFill>
          <a:blip r:embed="rId5" cstate="print"/>
          <a:srcRect l="25000" r="25000"/>
          <a:stretch>
            <a:fillRect/>
          </a:stretch>
        </p:blipFill>
        <p:spPr>
          <a:xfrm>
            <a:off x="228601" y="5180210"/>
            <a:ext cx="1183614" cy="1554480"/>
          </a:xfrm>
          <a:prstGeom prst="rect">
            <a:avLst/>
          </a:prstGeom>
        </p:spPr>
      </p:pic>
      <p:pic>
        <p:nvPicPr>
          <p:cNvPr id="11" name="Picture 10" descr="bus.JPG"/>
          <p:cNvPicPr>
            <a:picLocks noChangeAspect="1"/>
          </p:cNvPicPr>
          <p:nvPr/>
        </p:nvPicPr>
        <p:blipFill>
          <a:blip r:embed="rId6" cstate="print"/>
          <a:srcRect l="19376" t="21681" r="36928" b="442"/>
          <a:stretch>
            <a:fillRect/>
          </a:stretch>
        </p:blipFill>
        <p:spPr>
          <a:xfrm>
            <a:off x="2804160" y="5181600"/>
            <a:ext cx="1310640" cy="1554480"/>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4pPr>
              <a:buFont typeface="Wingdings" pitchFamily="2" charset="2"/>
              <a:buChar char="§"/>
              <a:defRPr/>
            </a:lvl4pPr>
            <a:lvl5pPr>
              <a:buFont typeface="Wingdings" pitchFamily="2" charset="2"/>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lvl1pPr>
              <a:defRPr>
                <a:solidFill>
                  <a:srgbClr val="0070C0"/>
                </a:solidFill>
              </a:defRPr>
            </a:lvl1pPr>
          </a:lstStyle>
          <a:p>
            <a:r>
              <a:rPr lang="en-US" smtClean="0"/>
              <a:t>Click to edit Master title style</a:t>
            </a:r>
            <a:endParaRPr lang="en-US" dirty="0"/>
          </a:p>
        </p:txBody>
      </p:sp>
      <p:sp>
        <p:nvSpPr>
          <p:cNvPr id="17" name="Rectangle 21"/>
          <p:cNvSpPr>
            <a:spLocks noChangeArrowheads="1"/>
          </p:cNvSpPr>
          <p:nvPr/>
        </p:nvSpPr>
        <p:spPr bwMode="auto">
          <a:xfrm>
            <a:off x="-12700" y="762000"/>
            <a:ext cx="9156700" cy="27432"/>
          </a:xfrm>
          <a:prstGeom prst="rect">
            <a:avLst/>
          </a:prstGeom>
          <a:solidFill>
            <a:srgbClr val="8E0000"/>
          </a:solidFill>
          <a:ln w="9525">
            <a:noFill/>
            <a:miter lim="800000"/>
            <a:headEnd/>
            <a:tailEnd/>
          </a:ln>
          <a:effectLst/>
        </p:spPr>
        <p:txBody>
          <a:bodyPr wrap="none" anchor="ctr"/>
          <a:lstStyle/>
          <a:p>
            <a:endParaRPr lang="en-US"/>
          </a:p>
        </p:txBody>
      </p:sp>
      <p:pic>
        <p:nvPicPr>
          <p:cNvPr id="7" name="Picture 6" descr="HiRes.jpg"/>
          <p:cNvPicPr>
            <a:picLocks noChangeAspect="1"/>
          </p:cNvPicPr>
          <p:nvPr/>
        </p:nvPicPr>
        <p:blipFill>
          <a:blip r:embed="rId2" cstate="print"/>
          <a:srcRect l="1608" t="28527" r="9545" b="68889"/>
          <a:stretch>
            <a:fillRect/>
          </a:stretch>
        </p:blipFill>
        <p:spPr>
          <a:xfrm>
            <a:off x="0" y="6553200"/>
            <a:ext cx="9144000" cy="304800"/>
          </a:xfrm>
          <a:prstGeom prst="rect">
            <a:avLst/>
          </a:prstGeom>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5000" y="2906713"/>
            <a:ext cx="7772400" cy="1500187"/>
          </a:xfrm>
        </p:spPr>
        <p:txBody>
          <a:bodyPr anchor="b"/>
          <a:lstStyle>
            <a:lvl1pPr marL="0" indent="0">
              <a:buNone/>
              <a:defRPr sz="2000" baseline="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2" name="Title 1"/>
          <p:cNvSpPr>
            <a:spLocks noGrp="1"/>
          </p:cNvSpPr>
          <p:nvPr>
            <p:ph type="title" hasCustomPrompt="1"/>
          </p:nvPr>
        </p:nvSpPr>
        <p:spPr>
          <a:xfrm>
            <a:off x="722313" y="4406900"/>
            <a:ext cx="7772400" cy="1362075"/>
          </a:xfrm>
          <a:solidFill>
            <a:srgbClr val="0070C0"/>
          </a:solidFill>
        </p:spPr>
        <p:txBody>
          <a:bodyPr anchor="t"/>
          <a:lstStyle>
            <a:lvl1pPr algn="l">
              <a:defRPr sz="4000" b="1" cap="all">
                <a:solidFill>
                  <a:schemeClr val="bg1"/>
                </a:solidFill>
              </a:defRPr>
            </a:lvl1pPr>
          </a:lstStyle>
          <a:p>
            <a:r>
              <a:rPr lang="en-US" dirty="0" err="1" smtClean="0"/>
              <a:t>ClicK</a:t>
            </a:r>
            <a:r>
              <a:rPr lang="en-US" dirty="0" smtClean="0"/>
              <a:t> to edit Master title style</a:t>
            </a:r>
            <a:endParaRPr lang="en-US" dirty="0"/>
          </a:p>
        </p:txBody>
      </p:sp>
      <p:pic>
        <p:nvPicPr>
          <p:cNvPr id="6" name="Picture 5" descr="HiRes.jpg"/>
          <p:cNvPicPr>
            <a:picLocks noChangeAspect="1"/>
          </p:cNvPicPr>
          <p:nvPr/>
        </p:nvPicPr>
        <p:blipFill>
          <a:blip r:embed="rId2" cstate="print"/>
          <a:srcRect l="1608" t="28527" r="9545" b="68889"/>
          <a:stretch>
            <a:fillRect/>
          </a:stretch>
        </p:blipFill>
        <p:spPr>
          <a:xfrm>
            <a:off x="0" y="6553200"/>
            <a:ext cx="9144000" cy="304800"/>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2263" y="914401"/>
            <a:ext cx="4211637" cy="5181600"/>
          </a:xfrm>
        </p:spPr>
        <p:txBody>
          <a:bodyPr/>
          <a:lstStyle>
            <a:lvl1pPr>
              <a:defRPr sz="2400" baseline="0"/>
            </a:lvl1pPr>
            <a:lvl2pPr>
              <a:defRPr sz="2000" baseline="0"/>
            </a:lvl2pPr>
            <a:lvl3pPr>
              <a:defRPr sz="1600" baseline="0"/>
            </a:lvl3pPr>
            <a:lvl4pPr>
              <a:buFont typeface="Wingdings" pitchFamily="2" charset="2"/>
              <a:buChar char="§"/>
              <a:defRPr sz="1800"/>
            </a:lvl4pPr>
            <a:lvl5pPr>
              <a:buFont typeface="Wingdings" pitchFamily="2"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86300" y="914401"/>
            <a:ext cx="4211638" cy="5181600"/>
          </a:xfrm>
        </p:spPr>
        <p:txBody>
          <a:bodyPr/>
          <a:lstStyle>
            <a:lvl1pPr>
              <a:defRPr sz="2400" baseline="0"/>
            </a:lvl1pPr>
            <a:lvl2pPr>
              <a:defRPr sz="2000" baseline="0"/>
            </a:lvl2pPr>
            <a:lvl3pPr>
              <a:defRPr sz="1600" baseline="0"/>
            </a:lvl3pPr>
            <a:lvl4pPr>
              <a:buFont typeface="Wingdings" pitchFamily="2" charset="2"/>
              <a:buChar char="§"/>
              <a:defRPr sz="1800"/>
            </a:lvl4pPr>
            <a:lvl5pPr>
              <a:buFont typeface="Wingdings" pitchFamily="2"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solidFill>
                  <a:srgbClr val="0070C0"/>
                </a:solidFill>
              </a:defRPr>
            </a:lvl1pPr>
          </a:lstStyle>
          <a:p>
            <a:r>
              <a:rPr lang="en-US" smtClean="0"/>
              <a:t>Click to edit Master title style</a:t>
            </a:r>
            <a:endParaRPr lang="en-US" dirty="0"/>
          </a:p>
        </p:txBody>
      </p:sp>
      <p:sp>
        <p:nvSpPr>
          <p:cNvPr id="8" name="Rectangle 21"/>
          <p:cNvSpPr>
            <a:spLocks noChangeArrowheads="1"/>
          </p:cNvSpPr>
          <p:nvPr/>
        </p:nvSpPr>
        <p:spPr bwMode="auto">
          <a:xfrm>
            <a:off x="-12700" y="762000"/>
            <a:ext cx="9156700" cy="27432"/>
          </a:xfrm>
          <a:prstGeom prst="rect">
            <a:avLst/>
          </a:prstGeom>
          <a:solidFill>
            <a:srgbClr val="8E0000"/>
          </a:solidFill>
          <a:ln w="9525">
            <a:noFill/>
            <a:miter lim="800000"/>
            <a:headEnd/>
            <a:tailEnd/>
          </a:ln>
          <a:effectLst/>
        </p:spPr>
        <p:txBody>
          <a:bodyPr wrap="none" anchor="ctr"/>
          <a:lstStyle/>
          <a:p>
            <a:endParaRPr lang="en-US"/>
          </a:p>
        </p:txBody>
      </p:sp>
      <p:pic>
        <p:nvPicPr>
          <p:cNvPr id="9" name="Picture 8" descr="HiRes.jpg"/>
          <p:cNvPicPr>
            <a:picLocks noChangeAspect="1"/>
          </p:cNvPicPr>
          <p:nvPr/>
        </p:nvPicPr>
        <p:blipFill>
          <a:blip r:embed="rId2" cstate="print"/>
          <a:srcRect l="1608" t="28527" r="9545" b="68889"/>
          <a:stretch>
            <a:fillRect/>
          </a:stretch>
        </p:blipFill>
        <p:spPr>
          <a:xfrm>
            <a:off x="0" y="6553200"/>
            <a:ext cx="9144000" cy="304800"/>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US" smtClean="0"/>
              <a:t>Click to edit Master title style</a:t>
            </a:r>
            <a:endParaRPr lang="en-US" dirty="0"/>
          </a:p>
        </p:txBody>
      </p:sp>
      <p:sp>
        <p:nvSpPr>
          <p:cNvPr id="8" name="Rectangle 21"/>
          <p:cNvSpPr>
            <a:spLocks noChangeArrowheads="1"/>
          </p:cNvSpPr>
          <p:nvPr/>
        </p:nvSpPr>
        <p:spPr bwMode="auto">
          <a:xfrm>
            <a:off x="-12700" y="762000"/>
            <a:ext cx="9156700" cy="27432"/>
          </a:xfrm>
          <a:prstGeom prst="rect">
            <a:avLst/>
          </a:prstGeom>
          <a:solidFill>
            <a:srgbClr val="8E0000"/>
          </a:solidFill>
          <a:ln w="9525">
            <a:noFill/>
            <a:miter lim="800000"/>
            <a:headEnd/>
            <a:tailEnd/>
          </a:ln>
          <a:effectLst/>
        </p:spPr>
        <p:txBody>
          <a:bodyPr wrap="none" anchor="ctr"/>
          <a:lstStyle/>
          <a:p>
            <a:endParaRPr lang="en-US"/>
          </a:p>
        </p:txBody>
      </p:sp>
      <p:pic>
        <p:nvPicPr>
          <p:cNvPr id="6" name="Picture 5" descr="HiRes.jpg"/>
          <p:cNvPicPr>
            <a:picLocks noChangeAspect="1"/>
          </p:cNvPicPr>
          <p:nvPr/>
        </p:nvPicPr>
        <p:blipFill>
          <a:blip r:embed="rId2" cstate="print"/>
          <a:srcRect l="1608" t="28527" r="9545" b="68889"/>
          <a:stretch>
            <a:fillRect/>
          </a:stretch>
        </p:blipFill>
        <p:spPr>
          <a:xfrm>
            <a:off x="0" y="6553200"/>
            <a:ext cx="9144000" cy="3048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35000" y="2906713"/>
            <a:ext cx="7772400" cy="1500187"/>
          </a:xfrm>
        </p:spPr>
        <p:txBody>
          <a:bodyPr anchor="b"/>
          <a:lstStyle>
            <a:lvl1pPr marL="0" indent="0">
              <a:buNone/>
              <a:defRPr sz="2000" baseline="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2" name="Title 1"/>
          <p:cNvSpPr>
            <a:spLocks noGrp="1"/>
          </p:cNvSpPr>
          <p:nvPr>
            <p:ph type="title" hasCustomPrompt="1"/>
          </p:nvPr>
        </p:nvSpPr>
        <p:spPr>
          <a:xfrm>
            <a:off x="722313" y="4406900"/>
            <a:ext cx="7772400" cy="1362075"/>
          </a:xfrm>
          <a:solidFill>
            <a:srgbClr val="0070C0"/>
          </a:solidFill>
        </p:spPr>
        <p:txBody>
          <a:bodyPr anchor="t"/>
          <a:lstStyle>
            <a:lvl1pPr algn="l">
              <a:defRPr sz="4000" b="1" cap="all">
                <a:solidFill>
                  <a:schemeClr val="bg1"/>
                </a:solidFill>
              </a:defRPr>
            </a:lvl1pPr>
          </a:lstStyle>
          <a:p>
            <a:r>
              <a:rPr lang="en-US" dirty="0" err="1" smtClean="0"/>
              <a:t>ClicK</a:t>
            </a:r>
            <a:r>
              <a:rPr lang="en-US" dirty="0" smtClean="0"/>
              <a:t> to edit Master title style</a:t>
            </a:r>
            <a:endParaRPr lang="en-US" dirty="0"/>
          </a:p>
        </p:txBody>
      </p:sp>
      <p:pic>
        <p:nvPicPr>
          <p:cNvPr id="6" name="Picture 5" descr="HiRes.jpg"/>
          <p:cNvPicPr>
            <a:picLocks noChangeAspect="1"/>
          </p:cNvPicPr>
          <p:nvPr/>
        </p:nvPicPr>
        <p:blipFill>
          <a:blip r:embed="rId2" cstate="print"/>
          <a:srcRect l="1608" t="28527" r="9545" b="68889"/>
          <a:stretch>
            <a:fillRect/>
          </a:stretch>
        </p:blipFill>
        <p:spPr>
          <a:xfrm>
            <a:off x="0" y="6553200"/>
            <a:ext cx="9144000" cy="304800"/>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21"/>
          <p:cNvSpPr>
            <a:spLocks noChangeArrowheads="1"/>
          </p:cNvSpPr>
          <p:nvPr/>
        </p:nvSpPr>
        <p:spPr bwMode="auto">
          <a:xfrm>
            <a:off x="-12700" y="762000"/>
            <a:ext cx="9156700" cy="27432"/>
          </a:xfrm>
          <a:prstGeom prst="rect">
            <a:avLst/>
          </a:prstGeom>
          <a:solidFill>
            <a:srgbClr val="8E0000"/>
          </a:solidFill>
          <a:ln w="9525">
            <a:noFill/>
            <a:miter lim="800000"/>
            <a:headEnd/>
            <a:tailEnd/>
          </a:ln>
          <a:effectLst/>
        </p:spPr>
        <p:txBody>
          <a:bodyPr wrap="none" anchor="ctr"/>
          <a:lstStyle/>
          <a:p>
            <a:endParaRPr lang="en-US"/>
          </a:p>
        </p:txBody>
      </p:sp>
      <p:pic>
        <p:nvPicPr>
          <p:cNvPr id="5" name="Picture 4" descr="HiRes.jpg"/>
          <p:cNvPicPr>
            <a:picLocks noChangeAspect="1"/>
          </p:cNvPicPr>
          <p:nvPr/>
        </p:nvPicPr>
        <p:blipFill>
          <a:blip r:embed="rId2" cstate="print"/>
          <a:srcRect l="1608" t="28527" r="9545" b="68889"/>
          <a:stretch>
            <a:fillRect/>
          </a:stretch>
        </p:blipFill>
        <p:spPr>
          <a:xfrm>
            <a:off x="0" y="6553200"/>
            <a:ext cx="9144000" cy="304800"/>
          </a:xfrm>
          <a:prstGeom prst="rect">
            <a:avLst/>
          </a:prstGeom>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73050"/>
            <a:ext cx="5111750" cy="5853113"/>
          </a:xfrm>
        </p:spPr>
        <p:txBody>
          <a:bodyPr/>
          <a:lstStyle>
            <a:lvl1pPr>
              <a:defRPr sz="2400" baseline="0"/>
            </a:lvl1pPr>
            <a:lvl2pPr>
              <a:defRPr sz="2000" baseline="0"/>
            </a:lvl2pPr>
            <a:lvl3pPr>
              <a:defRPr sz="1600" baseline="0"/>
            </a:lvl3pPr>
            <a:lvl4pPr>
              <a:buFont typeface="Wingdings" pitchFamily="2" charset="2"/>
              <a:buChar char="§"/>
              <a:defRPr sz="2000"/>
            </a:lvl4pPr>
            <a:lvl5pPr>
              <a:buFont typeface="Wingdings" pitchFamily="2" charset="2"/>
              <a:buChar cha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81000" y="1600200"/>
            <a:ext cx="3048000" cy="4525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Rectangle 13"/>
          <p:cNvSpPr>
            <a:spLocks noChangeArrowheads="1"/>
          </p:cNvSpPr>
          <p:nvPr/>
        </p:nvSpPr>
        <p:spPr bwMode="auto">
          <a:xfrm>
            <a:off x="480950" y="1447800"/>
            <a:ext cx="2971800" cy="152400"/>
          </a:xfrm>
          <a:prstGeom prst="rect">
            <a:avLst/>
          </a:prstGeom>
          <a:solidFill>
            <a:srgbClr val="0070C0"/>
          </a:solidFill>
          <a:ln w="9525" algn="ctr">
            <a:noFill/>
            <a:miter lim="800000"/>
            <a:headEnd/>
            <a:tailEnd/>
          </a:ln>
          <a:effectLst/>
        </p:spPr>
        <p:txBody>
          <a:bodyPr wrap="none" anchor="ctr"/>
          <a:lstStyle/>
          <a:p>
            <a:endParaRPr lang="en-US"/>
          </a:p>
        </p:txBody>
      </p:sp>
      <p:sp>
        <p:nvSpPr>
          <p:cNvPr id="17" name="Text Placeholder 3"/>
          <p:cNvSpPr>
            <a:spLocks noGrp="1"/>
          </p:cNvSpPr>
          <p:nvPr>
            <p:ph type="body" sz="half" idx="10"/>
          </p:nvPr>
        </p:nvSpPr>
        <p:spPr>
          <a:xfrm>
            <a:off x="381000" y="762001"/>
            <a:ext cx="3048000" cy="685799"/>
          </a:xfrm>
        </p:spPr>
        <p:txBody>
          <a:bodyPr/>
          <a:lstStyle>
            <a:lvl1pPr marL="0" indent="0">
              <a:buNone/>
              <a:defRPr sz="2000" b="1">
                <a:solidFill>
                  <a:srgbClr val="0070C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HiRes.jpg"/>
          <p:cNvPicPr>
            <a:picLocks noChangeAspect="1"/>
          </p:cNvPicPr>
          <p:nvPr/>
        </p:nvPicPr>
        <p:blipFill>
          <a:blip r:embed="rId2" cstate="print"/>
          <a:srcRect l="1608" t="28527" r="9545" b="68889"/>
          <a:stretch>
            <a:fillRect/>
          </a:stretch>
        </p:blipFill>
        <p:spPr>
          <a:xfrm>
            <a:off x="0" y="6553200"/>
            <a:ext cx="9144000" cy="304800"/>
          </a:xfrm>
          <a:prstGeom prst="rect">
            <a:avLst/>
          </a:prstGeom>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01800" y="5511800"/>
            <a:ext cx="5613400" cy="609600"/>
          </a:xfrm>
        </p:spPr>
        <p:txBody>
          <a:bodyPr/>
          <a:lstStyle>
            <a:lvl1pPr marL="0" indent="0">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Rectangle 13"/>
          <p:cNvSpPr>
            <a:spLocks noChangeArrowheads="1"/>
          </p:cNvSpPr>
          <p:nvPr/>
        </p:nvSpPr>
        <p:spPr bwMode="auto">
          <a:xfrm>
            <a:off x="1803400" y="5372100"/>
            <a:ext cx="5486400" cy="157226"/>
          </a:xfrm>
          <a:prstGeom prst="rect">
            <a:avLst/>
          </a:prstGeom>
          <a:solidFill>
            <a:srgbClr val="0070C0"/>
          </a:solidFill>
          <a:ln w="9525" algn="ctr">
            <a:noFill/>
            <a:miter lim="800000"/>
            <a:headEnd/>
            <a:tailEnd/>
          </a:ln>
          <a:effectLst/>
        </p:spPr>
        <p:txBody>
          <a:bodyPr wrap="none" anchor="ctr"/>
          <a:lstStyle/>
          <a:p>
            <a:endParaRPr lang="en-US"/>
          </a:p>
        </p:txBody>
      </p:sp>
      <p:sp>
        <p:nvSpPr>
          <p:cNvPr id="17" name="Text Placeholder 3"/>
          <p:cNvSpPr>
            <a:spLocks noGrp="1"/>
          </p:cNvSpPr>
          <p:nvPr>
            <p:ph type="body" sz="half" idx="10"/>
          </p:nvPr>
        </p:nvSpPr>
        <p:spPr>
          <a:xfrm>
            <a:off x="1676400" y="4953000"/>
            <a:ext cx="5562600" cy="457200"/>
          </a:xfrm>
          <a:noFill/>
        </p:spPr>
        <p:txBody>
          <a:bodyPr/>
          <a:lstStyle>
            <a:lvl1pPr marL="0" indent="0">
              <a:buNone/>
              <a:defRPr sz="2000" b="1">
                <a:solidFill>
                  <a:srgbClr val="0070C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HiRes.jpg"/>
          <p:cNvPicPr>
            <a:picLocks noChangeAspect="1"/>
          </p:cNvPicPr>
          <p:nvPr/>
        </p:nvPicPr>
        <p:blipFill>
          <a:blip r:embed="rId2" cstate="print"/>
          <a:srcRect l="1608" t="28527" r="9545" b="68889"/>
          <a:stretch>
            <a:fillRect/>
          </a:stretch>
        </p:blipFill>
        <p:spPr>
          <a:xfrm>
            <a:off x="0" y="6553200"/>
            <a:ext cx="9144000" cy="304800"/>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22263" y="849313"/>
            <a:ext cx="8575675" cy="5322887"/>
          </a:xfrm>
        </p:spPr>
        <p:txBody>
          <a:bodyPr/>
          <a:lstStyle/>
          <a:p>
            <a:r>
              <a:rPr lang="en-US" smtClean="0"/>
              <a:t>Click icon to add table</a:t>
            </a:r>
            <a:endParaRPr lang="en-US"/>
          </a:p>
        </p:txBody>
      </p:sp>
      <p:sp>
        <p:nvSpPr>
          <p:cNvPr id="2" name="Title 1"/>
          <p:cNvSpPr>
            <a:spLocks noGrp="1"/>
          </p:cNvSpPr>
          <p:nvPr>
            <p:ph type="title"/>
          </p:nvPr>
        </p:nvSpPr>
        <p:spPr>
          <a:xfrm>
            <a:off x="384048" y="305149"/>
            <a:ext cx="9144000" cy="492443"/>
          </a:xfrm>
        </p:spPr>
        <p:txBody>
          <a:bodyPr/>
          <a:lstStyle>
            <a:lvl1pPr>
              <a:defRPr>
                <a:solidFill>
                  <a:srgbClr val="0070C0"/>
                </a:solidFill>
              </a:defRPr>
            </a:lvl1pPr>
          </a:lstStyle>
          <a:p>
            <a:r>
              <a:rPr lang="en-US" smtClean="0"/>
              <a:t>Click to edit Master title style</a:t>
            </a:r>
            <a:endParaRPr lang="en-US" dirty="0"/>
          </a:p>
        </p:txBody>
      </p:sp>
      <p:sp>
        <p:nvSpPr>
          <p:cNvPr id="7" name="Rectangle 21"/>
          <p:cNvSpPr>
            <a:spLocks noChangeArrowheads="1"/>
          </p:cNvSpPr>
          <p:nvPr/>
        </p:nvSpPr>
        <p:spPr bwMode="auto">
          <a:xfrm>
            <a:off x="-12700" y="762000"/>
            <a:ext cx="9156700" cy="27432"/>
          </a:xfrm>
          <a:prstGeom prst="rect">
            <a:avLst/>
          </a:prstGeom>
          <a:solidFill>
            <a:srgbClr val="8E0000"/>
          </a:solidFill>
          <a:ln w="9525">
            <a:noFill/>
            <a:miter lim="800000"/>
            <a:headEnd/>
            <a:tailEnd/>
          </a:ln>
          <a:effectLst/>
        </p:spPr>
        <p:txBody>
          <a:bodyPr wrap="none" anchor="ctr"/>
          <a:lstStyle/>
          <a:p>
            <a:endParaRPr lang="en-US"/>
          </a:p>
        </p:txBody>
      </p:sp>
      <p:pic>
        <p:nvPicPr>
          <p:cNvPr id="8" name="Picture 7" descr="HiRes.jpg"/>
          <p:cNvPicPr>
            <a:picLocks noChangeAspect="1"/>
          </p:cNvPicPr>
          <p:nvPr/>
        </p:nvPicPr>
        <p:blipFill>
          <a:blip r:embed="rId2" cstate="print"/>
          <a:srcRect l="1608" t="28527" r="9545" b="68889"/>
          <a:stretch>
            <a:fillRect/>
          </a:stretch>
        </p:blipFill>
        <p:spPr>
          <a:xfrm>
            <a:off x="0" y="6553200"/>
            <a:ext cx="9144000" cy="304800"/>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210DBD-0F74-44B1-A84D-C294BB699B60}" type="datetimeFigureOut">
              <a:rPr lang="en-US" smtClean="0"/>
              <a:pPr/>
              <a:t>12/7/2011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9430DD-6A41-4BFB-A6AC-A03AB8CD7EFA}" type="slidenum">
              <a:rPr lang="en-US" smtClean="0"/>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210DBD-0F74-44B1-A84D-C294BB699B60}" type="datetimeFigureOut">
              <a:rPr lang="en-US" smtClean="0"/>
              <a:pPr/>
              <a:t>12/7/2011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B9430DD-6A41-4BFB-A6AC-A03AB8CD7EFA}" type="slidenum">
              <a:rPr lang="en-US" smtClean="0"/>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210DBD-0F74-44B1-A84D-C294BB699B60}" type="datetimeFigureOut">
              <a:rPr lang="en-US" smtClean="0"/>
              <a:pPr/>
              <a:t>12/7/2011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9430DD-6A41-4BFB-A6AC-A03AB8CD7EFA}" type="slidenum">
              <a:rPr lang="en-US" smtClean="0"/>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210DBD-0F74-44B1-A84D-C294BB699B60}" type="datetimeFigureOut">
              <a:rPr lang="en-US" smtClean="0"/>
              <a:pPr/>
              <a:t>12/7/2011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B9430DD-6A41-4BFB-A6AC-A03AB8CD7EFA}" type="slidenum">
              <a:rPr lang="en-US" smtClean="0"/>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210DBD-0F74-44B1-A84D-C294BB699B60}" type="datetimeFigureOut">
              <a:rPr lang="en-US" smtClean="0"/>
              <a:pPr/>
              <a:t>12/7/2011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B9430DD-6A41-4BFB-A6AC-A03AB8CD7EFA}" type="slidenum">
              <a:rPr lang="en-US" smtClean="0"/>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DB0DC8-AF84-403B-941E-6A76EE072202}" type="datetimeFigureOut">
              <a:rPr lang="en-US" smtClean="0"/>
              <a:pPr/>
              <a:t>12/7/2011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BAE7D-B117-4FB3-9DF3-052132084ED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22263" y="914401"/>
            <a:ext cx="4211637" cy="5181600"/>
          </a:xfrm>
        </p:spPr>
        <p:txBody>
          <a:bodyPr/>
          <a:lstStyle>
            <a:lvl1pPr>
              <a:defRPr sz="2400" baseline="0"/>
            </a:lvl1pPr>
            <a:lvl2pPr>
              <a:defRPr sz="2000" baseline="0"/>
            </a:lvl2pPr>
            <a:lvl3pPr>
              <a:defRPr sz="1600" baseline="0"/>
            </a:lvl3pPr>
            <a:lvl4pPr>
              <a:buFont typeface="Wingdings" pitchFamily="2" charset="2"/>
              <a:buChar char="§"/>
              <a:defRPr sz="1800"/>
            </a:lvl4pPr>
            <a:lvl5pPr>
              <a:buFont typeface="Wingdings" pitchFamily="2"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86300" y="914401"/>
            <a:ext cx="4211638" cy="5181600"/>
          </a:xfrm>
        </p:spPr>
        <p:txBody>
          <a:bodyPr/>
          <a:lstStyle>
            <a:lvl1pPr>
              <a:defRPr sz="2400" baseline="0"/>
            </a:lvl1pPr>
            <a:lvl2pPr>
              <a:defRPr sz="2000" baseline="0"/>
            </a:lvl2pPr>
            <a:lvl3pPr>
              <a:defRPr sz="1600" baseline="0"/>
            </a:lvl3pPr>
            <a:lvl4pPr>
              <a:buFont typeface="Wingdings" pitchFamily="2" charset="2"/>
              <a:buChar char="§"/>
              <a:defRPr sz="1800"/>
            </a:lvl4pPr>
            <a:lvl5pPr>
              <a:buFont typeface="Wingdings" pitchFamily="2" charset="2"/>
              <a:buChar cha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solidFill>
                  <a:srgbClr val="0070C0"/>
                </a:solidFill>
              </a:defRPr>
            </a:lvl1pPr>
          </a:lstStyle>
          <a:p>
            <a:r>
              <a:rPr lang="en-US" smtClean="0"/>
              <a:t>Click to edit Master title style</a:t>
            </a:r>
            <a:endParaRPr lang="en-US" dirty="0"/>
          </a:p>
        </p:txBody>
      </p:sp>
      <p:sp>
        <p:nvSpPr>
          <p:cNvPr id="8" name="Rectangle 21"/>
          <p:cNvSpPr>
            <a:spLocks noChangeArrowheads="1"/>
          </p:cNvSpPr>
          <p:nvPr/>
        </p:nvSpPr>
        <p:spPr bwMode="auto">
          <a:xfrm>
            <a:off x="-12700" y="762000"/>
            <a:ext cx="9156700" cy="27432"/>
          </a:xfrm>
          <a:prstGeom prst="rect">
            <a:avLst/>
          </a:prstGeom>
          <a:solidFill>
            <a:srgbClr val="8E0000"/>
          </a:solidFill>
          <a:ln w="9525">
            <a:noFill/>
            <a:miter lim="800000"/>
            <a:headEnd/>
            <a:tailEnd/>
          </a:ln>
          <a:effectLst/>
        </p:spPr>
        <p:txBody>
          <a:bodyPr wrap="none" anchor="ctr"/>
          <a:lstStyle/>
          <a:p>
            <a:endParaRPr lang="en-US"/>
          </a:p>
        </p:txBody>
      </p:sp>
      <p:pic>
        <p:nvPicPr>
          <p:cNvPr id="9" name="Picture 8" descr="HiRes.jpg"/>
          <p:cNvPicPr>
            <a:picLocks noChangeAspect="1"/>
          </p:cNvPicPr>
          <p:nvPr/>
        </p:nvPicPr>
        <p:blipFill>
          <a:blip r:embed="rId2" cstate="print"/>
          <a:srcRect l="1608" t="28527" r="9545" b="68889"/>
          <a:stretch>
            <a:fillRect/>
          </a:stretch>
        </p:blipFill>
        <p:spPr>
          <a:xfrm>
            <a:off x="0" y="6553200"/>
            <a:ext cx="9144000" cy="304800"/>
          </a:xfrm>
          <a:prstGeom prst="rect">
            <a:avLst/>
          </a:prstGeom>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B0DC8-AF84-403B-941E-6A76EE072202}" type="datetimeFigureOut">
              <a:rPr lang="en-US" smtClean="0"/>
              <a:pPr/>
              <a:t>12/7/2011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BAE7D-B117-4FB3-9DF3-052132084ED2}"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DB0DC8-AF84-403B-941E-6A76EE072202}" type="datetimeFigureOut">
              <a:rPr lang="en-US" smtClean="0"/>
              <a:pPr/>
              <a:t>12/7/2011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BAE7D-B117-4FB3-9DF3-052132084ED2}" type="slidenum">
              <a:rPr lang="en-US" smtClean="0"/>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DB0DC8-AF84-403B-941E-6A76EE072202}" type="datetimeFigureOut">
              <a:rPr lang="en-US" smtClean="0"/>
              <a:pPr/>
              <a:t>12/7/2011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BAE7D-B117-4FB3-9DF3-052132084ED2}" type="slidenum">
              <a:rPr lang="en-US" smtClean="0"/>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DB0DC8-AF84-403B-941E-6A76EE072202}" type="datetimeFigureOut">
              <a:rPr lang="en-US" smtClean="0"/>
              <a:pPr/>
              <a:t>12/7/2011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2EBAE7D-B117-4FB3-9DF3-052132084ED2}"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DB0DC8-AF84-403B-941E-6A76EE072202}" type="datetimeFigureOut">
              <a:rPr lang="en-US" smtClean="0"/>
              <a:pPr/>
              <a:t>12/7/2011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2EBAE7D-B117-4FB3-9DF3-052132084ED2}"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B0DC8-AF84-403B-941E-6A76EE072202}" type="datetimeFigureOut">
              <a:rPr lang="en-US" smtClean="0"/>
              <a:pPr/>
              <a:t>12/7/2011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2EBAE7D-B117-4FB3-9DF3-052132084ED2}" type="slidenum">
              <a:rPr lang="en-US" smtClean="0"/>
              <a:pPr/>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DB0DC8-AF84-403B-941E-6A76EE072202}" type="datetimeFigureOut">
              <a:rPr lang="en-US" smtClean="0"/>
              <a:pPr/>
              <a:t>12/7/2011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BAE7D-B117-4FB3-9DF3-052132084ED2}" type="slidenum">
              <a:rPr lang="en-US" smtClean="0"/>
              <a:pPr/>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DB0DC8-AF84-403B-941E-6A76EE072202}" type="datetimeFigureOut">
              <a:rPr lang="en-US" smtClean="0"/>
              <a:pPr/>
              <a:t>12/7/2011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2EBAE7D-B117-4FB3-9DF3-052132084ED2}" type="slidenum">
              <a:rPr lang="en-US" smtClean="0"/>
              <a:pPr/>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B0DC8-AF84-403B-941E-6A76EE072202}" type="datetimeFigureOut">
              <a:rPr lang="en-US" smtClean="0"/>
              <a:pPr/>
              <a:t>12/7/2011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BAE7D-B117-4FB3-9DF3-052132084ED2}" type="slidenum">
              <a:rPr lang="en-US" smtClean="0"/>
              <a:pPr/>
              <a:t>‹#›</a:t>
            </a:fld>
            <a:endParaRPr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B0DC8-AF84-403B-941E-6A76EE072202}" type="datetimeFigureOut">
              <a:rPr lang="en-US" smtClean="0"/>
              <a:pPr/>
              <a:t>12/7/2011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2EBAE7D-B117-4FB3-9DF3-052132084ED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70C0"/>
                </a:solidFill>
              </a:defRPr>
            </a:lvl1pPr>
          </a:lstStyle>
          <a:p>
            <a:r>
              <a:rPr lang="en-US" smtClean="0"/>
              <a:t>Click to edit Master title style</a:t>
            </a:r>
            <a:endParaRPr lang="en-US" dirty="0"/>
          </a:p>
        </p:txBody>
      </p:sp>
      <p:sp>
        <p:nvSpPr>
          <p:cNvPr id="8" name="Rectangle 21"/>
          <p:cNvSpPr>
            <a:spLocks noChangeArrowheads="1"/>
          </p:cNvSpPr>
          <p:nvPr/>
        </p:nvSpPr>
        <p:spPr bwMode="auto">
          <a:xfrm>
            <a:off x="-12700" y="762000"/>
            <a:ext cx="9156700" cy="27432"/>
          </a:xfrm>
          <a:prstGeom prst="rect">
            <a:avLst/>
          </a:prstGeom>
          <a:solidFill>
            <a:srgbClr val="8E0000"/>
          </a:solidFill>
          <a:ln w="9525">
            <a:noFill/>
            <a:miter lim="800000"/>
            <a:headEnd/>
            <a:tailEnd/>
          </a:ln>
          <a:effectLst/>
        </p:spPr>
        <p:txBody>
          <a:bodyPr wrap="none" anchor="ctr"/>
          <a:lstStyle/>
          <a:p>
            <a:endParaRPr lang="en-US"/>
          </a:p>
        </p:txBody>
      </p:sp>
      <p:pic>
        <p:nvPicPr>
          <p:cNvPr id="6" name="Picture 5" descr="HiRes.jpg"/>
          <p:cNvPicPr>
            <a:picLocks noChangeAspect="1"/>
          </p:cNvPicPr>
          <p:nvPr/>
        </p:nvPicPr>
        <p:blipFill>
          <a:blip r:embed="rId2" cstate="print"/>
          <a:srcRect l="1608" t="28527" r="9545" b="68889"/>
          <a:stretch>
            <a:fillRect/>
          </a:stretch>
        </p:blipFill>
        <p:spPr>
          <a:xfrm>
            <a:off x="0" y="6553200"/>
            <a:ext cx="9144000" cy="30480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21"/>
          <p:cNvSpPr>
            <a:spLocks noChangeArrowheads="1"/>
          </p:cNvSpPr>
          <p:nvPr/>
        </p:nvSpPr>
        <p:spPr bwMode="auto">
          <a:xfrm>
            <a:off x="-12700" y="762000"/>
            <a:ext cx="9156700" cy="27432"/>
          </a:xfrm>
          <a:prstGeom prst="rect">
            <a:avLst/>
          </a:prstGeom>
          <a:solidFill>
            <a:srgbClr val="8E0000"/>
          </a:solidFill>
          <a:ln w="9525">
            <a:noFill/>
            <a:miter lim="800000"/>
            <a:headEnd/>
            <a:tailEnd/>
          </a:ln>
          <a:effectLst/>
        </p:spPr>
        <p:txBody>
          <a:bodyPr wrap="none" anchor="ctr"/>
          <a:lstStyle/>
          <a:p>
            <a:endParaRPr lang="en-US"/>
          </a:p>
        </p:txBody>
      </p:sp>
      <p:pic>
        <p:nvPicPr>
          <p:cNvPr id="5" name="Picture 4" descr="HiRes.jpg"/>
          <p:cNvPicPr>
            <a:picLocks noChangeAspect="1"/>
          </p:cNvPicPr>
          <p:nvPr/>
        </p:nvPicPr>
        <p:blipFill>
          <a:blip r:embed="rId2" cstate="print"/>
          <a:srcRect l="1608" t="28527" r="9545" b="68889"/>
          <a:stretch>
            <a:fillRect/>
          </a:stretch>
        </p:blipFill>
        <p:spPr>
          <a:xfrm>
            <a:off x="0" y="6553200"/>
            <a:ext cx="9144000" cy="30480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73050"/>
            <a:ext cx="5111750" cy="5853113"/>
          </a:xfrm>
        </p:spPr>
        <p:txBody>
          <a:bodyPr/>
          <a:lstStyle>
            <a:lvl1pPr>
              <a:defRPr sz="2400" baseline="0"/>
            </a:lvl1pPr>
            <a:lvl2pPr>
              <a:defRPr sz="2000" baseline="0"/>
            </a:lvl2pPr>
            <a:lvl3pPr>
              <a:defRPr sz="1600" baseline="0"/>
            </a:lvl3pPr>
            <a:lvl4pPr>
              <a:buFont typeface="Wingdings" pitchFamily="2" charset="2"/>
              <a:buChar char="§"/>
              <a:defRPr sz="2000"/>
            </a:lvl4pPr>
            <a:lvl5pPr>
              <a:buFont typeface="Wingdings" pitchFamily="2" charset="2"/>
              <a:buChar cha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81000" y="1600200"/>
            <a:ext cx="3048000" cy="4525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Rectangle 13"/>
          <p:cNvSpPr>
            <a:spLocks noChangeArrowheads="1"/>
          </p:cNvSpPr>
          <p:nvPr/>
        </p:nvSpPr>
        <p:spPr bwMode="auto">
          <a:xfrm>
            <a:off x="480950" y="1447800"/>
            <a:ext cx="2971800" cy="152400"/>
          </a:xfrm>
          <a:prstGeom prst="rect">
            <a:avLst/>
          </a:prstGeom>
          <a:solidFill>
            <a:srgbClr val="0070C0"/>
          </a:solidFill>
          <a:ln w="9525" algn="ctr">
            <a:noFill/>
            <a:miter lim="800000"/>
            <a:headEnd/>
            <a:tailEnd/>
          </a:ln>
          <a:effectLst/>
        </p:spPr>
        <p:txBody>
          <a:bodyPr wrap="none" anchor="ctr"/>
          <a:lstStyle/>
          <a:p>
            <a:endParaRPr lang="en-US"/>
          </a:p>
        </p:txBody>
      </p:sp>
      <p:sp>
        <p:nvSpPr>
          <p:cNvPr id="17" name="Text Placeholder 3"/>
          <p:cNvSpPr>
            <a:spLocks noGrp="1"/>
          </p:cNvSpPr>
          <p:nvPr>
            <p:ph type="body" sz="half" idx="10"/>
          </p:nvPr>
        </p:nvSpPr>
        <p:spPr>
          <a:xfrm>
            <a:off x="381000" y="762001"/>
            <a:ext cx="3048000" cy="685799"/>
          </a:xfrm>
        </p:spPr>
        <p:txBody>
          <a:bodyPr/>
          <a:lstStyle>
            <a:lvl1pPr marL="0" indent="0">
              <a:buNone/>
              <a:defRPr sz="2000" b="1">
                <a:solidFill>
                  <a:srgbClr val="0070C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HiRes.jpg"/>
          <p:cNvPicPr>
            <a:picLocks noChangeAspect="1"/>
          </p:cNvPicPr>
          <p:nvPr/>
        </p:nvPicPr>
        <p:blipFill>
          <a:blip r:embed="rId2" cstate="print"/>
          <a:srcRect l="1608" t="28527" r="9545" b="68889"/>
          <a:stretch>
            <a:fillRect/>
          </a:stretch>
        </p:blipFill>
        <p:spPr>
          <a:xfrm>
            <a:off x="0" y="6553200"/>
            <a:ext cx="9144000" cy="30480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01800" y="5511800"/>
            <a:ext cx="5613400" cy="609600"/>
          </a:xfrm>
        </p:spPr>
        <p:txBody>
          <a:bodyPr/>
          <a:lstStyle>
            <a:lvl1pPr marL="0" indent="0">
              <a:buNone/>
              <a:defRPr sz="1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Rectangle 13"/>
          <p:cNvSpPr>
            <a:spLocks noChangeArrowheads="1"/>
          </p:cNvSpPr>
          <p:nvPr/>
        </p:nvSpPr>
        <p:spPr bwMode="auto">
          <a:xfrm>
            <a:off x="1803400" y="5372100"/>
            <a:ext cx="5486400" cy="157226"/>
          </a:xfrm>
          <a:prstGeom prst="rect">
            <a:avLst/>
          </a:prstGeom>
          <a:solidFill>
            <a:srgbClr val="0070C0"/>
          </a:solidFill>
          <a:ln w="9525" algn="ctr">
            <a:noFill/>
            <a:miter lim="800000"/>
            <a:headEnd/>
            <a:tailEnd/>
          </a:ln>
          <a:effectLst/>
        </p:spPr>
        <p:txBody>
          <a:bodyPr wrap="none" anchor="ctr"/>
          <a:lstStyle/>
          <a:p>
            <a:endParaRPr lang="en-US"/>
          </a:p>
        </p:txBody>
      </p:sp>
      <p:sp>
        <p:nvSpPr>
          <p:cNvPr id="17" name="Text Placeholder 3"/>
          <p:cNvSpPr>
            <a:spLocks noGrp="1"/>
          </p:cNvSpPr>
          <p:nvPr>
            <p:ph type="body" sz="half" idx="10"/>
          </p:nvPr>
        </p:nvSpPr>
        <p:spPr>
          <a:xfrm>
            <a:off x="1676400" y="4953000"/>
            <a:ext cx="5562600" cy="457200"/>
          </a:xfrm>
          <a:noFill/>
        </p:spPr>
        <p:txBody>
          <a:bodyPr/>
          <a:lstStyle>
            <a:lvl1pPr marL="0" indent="0">
              <a:buNone/>
              <a:defRPr sz="2000" b="1">
                <a:solidFill>
                  <a:srgbClr val="0070C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descr="HiRes.jpg"/>
          <p:cNvPicPr>
            <a:picLocks noChangeAspect="1"/>
          </p:cNvPicPr>
          <p:nvPr/>
        </p:nvPicPr>
        <p:blipFill>
          <a:blip r:embed="rId2" cstate="print"/>
          <a:srcRect l="1608" t="28527" r="9545" b="68889"/>
          <a:stretch>
            <a:fillRect/>
          </a:stretch>
        </p:blipFill>
        <p:spPr>
          <a:xfrm>
            <a:off x="0" y="6553200"/>
            <a:ext cx="9144000" cy="30480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322263" y="849313"/>
            <a:ext cx="8575675" cy="5322887"/>
          </a:xfrm>
        </p:spPr>
        <p:txBody>
          <a:bodyPr/>
          <a:lstStyle/>
          <a:p>
            <a:r>
              <a:rPr lang="en-US" smtClean="0"/>
              <a:t>Click icon to add table</a:t>
            </a:r>
            <a:endParaRPr lang="en-US"/>
          </a:p>
        </p:txBody>
      </p:sp>
      <p:sp>
        <p:nvSpPr>
          <p:cNvPr id="2" name="Title 1"/>
          <p:cNvSpPr>
            <a:spLocks noGrp="1"/>
          </p:cNvSpPr>
          <p:nvPr>
            <p:ph type="title"/>
          </p:nvPr>
        </p:nvSpPr>
        <p:spPr>
          <a:xfrm>
            <a:off x="384048" y="305149"/>
            <a:ext cx="9144000" cy="492443"/>
          </a:xfrm>
        </p:spPr>
        <p:txBody>
          <a:bodyPr/>
          <a:lstStyle>
            <a:lvl1pPr>
              <a:defRPr>
                <a:solidFill>
                  <a:srgbClr val="0070C0"/>
                </a:solidFill>
              </a:defRPr>
            </a:lvl1pPr>
          </a:lstStyle>
          <a:p>
            <a:r>
              <a:rPr lang="en-US" smtClean="0"/>
              <a:t>Click to edit Master title style</a:t>
            </a:r>
            <a:endParaRPr lang="en-US" dirty="0"/>
          </a:p>
        </p:txBody>
      </p:sp>
      <p:sp>
        <p:nvSpPr>
          <p:cNvPr id="7" name="Rectangle 21"/>
          <p:cNvSpPr>
            <a:spLocks noChangeArrowheads="1"/>
          </p:cNvSpPr>
          <p:nvPr/>
        </p:nvSpPr>
        <p:spPr bwMode="auto">
          <a:xfrm>
            <a:off x="-12700" y="762000"/>
            <a:ext cx="9156700" cy="27432"/>
          </a:xfrm>
          <a:prstGeom prst="rect">
            <a:avLst/>
          </a:prstGeom>
          <a:solidFill>
            <a:srgbClr val="8E0000"/>
          </a:solidFill>
          <a:ln w="9525">
            <a:noFill/>
            <a:miter lim="800000"/>
            <a:headEnd/>
            <a:tailEnd/>
          </a:ln>
          <a:effectLst/>
        </p:spPr>
        <p:txBody>
          <a:bodyPr wrap="none" anchor="ctr"/>
          <a:lstStyle/>
          <a:p>
            <a:endParaRPr lang="en-US"/>
          </a:p>
        </p:txBody>
      </p:sp>
      <p:pic>
        <p:nvPicPr>
          <p:cNvPr id="8" name="Picture 7" descr="HiRes.jpg"/>
          <p:cNvPicPr>
            <a:picLocks noChangeAspect="1"/>
          </p:cNvPicPr>
          <p:nvPr/>
        </p:nvPicPr>
        <p:blipFill>
          <a:blip r:embed="rId2" cstate="print"/>
          <a:srcRect l="1608" t="28527" r="9545" b="68889"/>
          <a:stretch>
            <a:fillRect/>
          </a:stretch>
        </p:blipFill>
        <p:spPr>
          <a:xfrm>
            <a:off x="0" y="6553200"/>
            <a:ext cx="9144000" cy="3048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theme" Target="../theme/theme2.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3.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5EF507-4762-4209-9714-33B655491E67}" type="datetimeFigureOut">
              <a:rPr lang="en-US" smtClean="0"/>
              <a:pPr/>
              <a:t>12/7/2011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984D79-B643-40C3-B4F8-3B45A91B3B2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49" r:id="rId10"/>
    <p:sldLayoutId id="2147483650" r:id="rId11"/>
    <p:sldLayoutId id="2147483651" r:id="rId12"/>
    <p:sldLayoutId id="2147483652" r:id="rId13"/>
    <p:sldLayoutId id="2147483653" r:id="rId14"/>
    <p:sldLayoutId id="2147483654" r:id="rId15"/>
    <p:sldLayoutId id="2147483655" r:id="rId16"/>
    <p:sldLayoutId id="2147483656" r:id="rId17"/>
    <p:sldLayoutId id="2147483657" r:id="rId18"/>
    <p:sldLayoutId id="2147483658" r:id="rId19"/>
    <p:sldLayoutId id="2147483659" r:id="rId2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210DBD-0F74-44B1-A84D-C294BB699B60}" type="datetimeFigureOut">
              <a:rPr lang="en-US" smtClean="0"/>
              <a:pPr/>
              <a:t>12/7/2011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9430DD-6A41-4BFB-A6AC-A03AB8CD7EF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677" r:id="rId14"/>
    <p:sldLayoutId id="2147483678" r:id="rId15"/>
    <p:sldLayoutId id="2147483679" r:id="rId16"/>
    <p:sldLayoutId id="2147483680" r:id="rId17"/>
    <p:sldLayoutId id="2147483681" r:id="rId1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B0DC8-AF84-403B-941E-6A76EE072202}" type="datetimeFigureOut">
              <a:rPr lang="en-US" smtClean="0"/>
              <a:pPr/>
              <a:t>12/7/2011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EBAE7D-B117-4FB3-9DF3-052132084ED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mailto:Martin.r.Walker@dot.gov"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file:///E:\5_Very%20Drowsy%20driver.wmv" TargetMode="Externa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hyperlink" Target="http://www.fmcsa.dot.gov/rules-regulations/administration/fmcsr/fmcsrruletext.asp?rule_toc=764&amp;section=395.1&amp;section_toc=1938"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 y="457200"/>
            <a:ext cx="8763000" cy="4678204"/>
          </a:xfrm>
          <a:prstGeom prst="rect">
            <a:avLst/>
          </a:prstGeom>
        </p:spPr>
        <p:txBody>
          <a:bodyPr wrap="square">
            <a:spAutoFit/>
          </a:bodyPr>
          <a:lstStyle/>
          <a:p>
            <a:pPr algn="ctr">
              <a:buNone/>
            </a:pPr>
            <a:endParaRPr lang="en-US" sz="4800" b="1" dirty="0" smtClean="0">
              <a:solidFill>
                <a:srgbClr val="0070C0"/>
              </a:solidFill>
            </a:endParaRPr>
          </a:p>
          <a:p>
            <a:pPr algn="ctr">
              <a:buNone/>
            </a:pPr>
            <a:r>
              <a:rPr lang="en-US" sz="4800" b="1" dirty="0" smtClean="0">
                <a:solidFill>
                  <a:srgbClr val="0070C0"/>
                </a:solidFill>
              </a:rPr>
              <a:t>Motorcoach Driver Research </a:t>
            </a:r>
          </a:p>
          <a:p>
            <a:pPr algn="ctr">
              <a:buNone/>
            </a:pPr>
            <a:endParaRPr lang="en-US" sz="4800" b="1" dirty="0" smtClean="0">
              <a:solidFill>
                <a:srgbClr val="0070C0"/>
              </a:solidFill>
            </a:endParaRPr>
          </a:p>
          <a:p>
            <a:pPr algn="ctr"/>
            <a:r>
              <a:rPr lang="en-US" sz="2800" b="1" dirty="0" smtClean="0">
                <a:ea typeface="ＭＳ Ｐゴシック" pitchFamily="34" charset="-128"/>
              </a:rPr>
              <a:t>December 8, 2011</a:t>
            </a:r>
          </a:p>
          <a:p>
            <a:pPr algn="ctr">
              <a:spcBef>
                <a:spcPts val="600"/>
              </a:spcBef>
            </a:pPr>
            <a:endParaRPr lang="en-US" sz="1400" b="1" dirty="0" smtClean="0">
              <a:ea typeface="ＭＳ Ｐゴシック" pitchFamily="34" charset="-128"/>
            </a:endParaRPr>
          </a:p>
          <a:p>
            <a:pPr algn="ctr">
              <a:spcBef>
                <a:spcPts val="600"/>
              </a:spcBef>
            </a:pPr>
            <a:endParaRPr lang="en-US" sz="1200" b="1" dirty="0" smtClean="0"/>
          </a:p>
          <a:p>
            <a:pPr algn="ctr">
              <a:spcBef>
                <a:spcPts val="600"/>
              </a:spcBef>
            </a:pPr>
            <a:r>
              <a:rPr lang="en-US" sz="2800" b="1" dirty="0" smtClean="0"/>
              <a:t>Dr. Martin R. Walker, Chief,</a:t>
            </a:r>
          </a:p>
          <a:p>
            <a:pPr algn="ctr">
              <a:spcBef>
                <a:spcPts val="600"/>
              </a:spcBef>
            </a:pPr>
            <a:r>
              <a:rPr lang="en-US" sz="2800" b="1" dirty="0" smtClean="0"/>
              <a:t> Research Division  </a:t>
            </a:r>
          </a:p>
          <a:p>
            <a:pPr algn="ctr"/>
            <a:endParaRPr lang="en-US" sz="2400" b="1"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 y="914400"/>
            <a:ext cx="4648200" cy="4525963"/>
          </a:xfrm>
        </p:spPr>
        <p:txBody>
          <a:bodyPr>
            <a:noAutofit/>
          </a:bodyPr>
          <a:lstStyle/>
          <a:p>
            <a:pPr>
              <a:buFont typeface="Wingdings" pitchFamily="2" charset="2"/>
              <a:buChar char="ü"/>
            </a:pPr>
            <a:r>
              <a:rPr lang="en-US" sz="2200" b="1" dirty="0" smtClean="0"/>
              <a:t>Findings:</a:t>
            </a:r>
          </a:p>
          <a:p>
            <a:pPr lvl="1">
              <a:buFont typeface="Arial" pitchFamily="34" charset="0"/>
              <a:buChar char="•"/>
            </a:pPr>
            <a:r>
              <a:rPr lang="en-US" sz="2000" dirty="0" smtClean="0"/>
              <a:t>Human errors by bus drivers, other vehicle drivers, and pedestrians or bicyclists were assigned as the critical reasons for bus crashes in 90%  of the cases. </a:t>
            </a:r>
          </a:p>
          <a:p>
            <a:pPr lvl="1">
              <a:buFont typeface="Arial" pitchFamily="34" charset="0"/>
              <a:buChar char="•"/>
            </a:pPr>
            <a:r>
              <a:rPr lang="en-US" sz="2000" dirty="0" smtClean="0"/>
              <a:t>Of the 19 crashes in which the bus was assigned the critical reason for the crash, driver error was the specific reason in 15 cases. </a:t>
            </a:r>
          </a:p>
          <a:p>
            <a:pPr lvl="1">
              <a:buFont typeface="Arial" pitchFamily="34" charset="0"/>
              <a:buChar char="•"/>
            </a:pPr>
            <a:r>
              <a:rPr lang="en-US" sz="2000" dirty="0" smtClean="0"/>
              <a:t>19 Crash Critical Reasons:           Pedestrian entering traffic lane  (5)             Lane change/run off road  (4)             Other vehicle stopped in lane  (3)             Traveling too fast for conditions  (3)             Other  (4)</a:t>
            </a:r>
          </a:p>
          <a:p>
            <a:pPr fontAlgn="t">
              <a:spcBef>
                <a:spcPts val="0"/>
              </a:spcBef>
            </a:pPr>
            <a:endParaRPr lang="en-US" sz="2000" dirty="0" smtClean="0"/>
          </a:p>
          <a:p>
            <a:pPr>
              <a:spcBef>
                <a:spcPts val="0"/>
              </a:spcBef>
              <a:buNone/>
            </a:pPr>
            <a:endParaRPr lang="en-US" sz="2000" dirty="0"/>
          </a:p>
        </p:txBody>
      </p:sp>
      <p:sp>
        <p:nvSpPr>
          <p:cNvPr id="3" name="Title 2"/>
          <p:cNvSpPr>
            <a:spLocks noGrp="1"/>
          </p:cNvSpPr>
          <p:nvPr>
            <p:ph type="title"/>
          </p:nvPr>
        </p:nvSpPr>
        <p:spPr>
          <a:xfrm>
            <a:off x="457200" y="0"/>
            <a:ext cx="8229600" cy="792162"/>
          </a:xfrm>
        </p:spPr>
        <p:txBody>
          <a:bodyPr>
            <a:normAutofit/>
          </a:bodyPr>
          <a:lstStyle/>
          <a:p>
            <a:r>
              <a:rPr lang="en-US" b="1" dirty="0" smtClean="0"/>
              <a:t>Bus Crash Causation Study (BCCS)</a:t>
            </a:r>
            <a:endParaRPr lang="en-US" b="1" dirty="0"/>
          </a:p>
        </p:txBody>
      </p:sp>
      <p:sp>
        <p:nvSpPr>
          <p:cNvPr id="9" name="Rectangle 8"/>
          <p:cNvSpPr/>
          <p:nvPr/>
        </p:nvSpPr>
        <p:spPr>
          <a:xfrm>
            <a:off x="4724400" y="838200"/>
            <a:ext cx="4800600" cy="400110"/>
          </a:xfrm>
          <a:prstGeom prst="rect">
            <a:avLst/>
          </a:prstGeom>
        </p:spPr>
        <p:txBody>
          <a:bodyPr wrap="square">
            <a:spAutoFit/>
          </a:bodyPr>
          <a:lstStyle/>
          <a:p>
            <a:r>
              <a:rPr lang="en-US" sz="2000" b="1" dirty="0" smtClean="0"/>
              <a:t>Associated Factors Coded to Bus Drivers</a:t>
            </a:r>
          </a:p>
        </p:txBody>
      </p:sp>
      <p:graphicFrame>
        <p:nvGraphicFramePr>
          <p:cNvPr id="10" name="Table 9"/>
          <p:cNvGraphicFramePr>
            <a:graphicFrameLocks noGrp="1"/>
          </p:cNvGraphicFramePr>
          <p:nvPr/>
        </p:nvGraphicFramePr>
        <p:xfrm>
          <a:off x="4648200" y="1219200"/>
          <a:ext cx="4343400" cy="5181600"/>
        </p:xfrm>
        <a:graphic>
          <a:graphicData uri="http://schemas.openxmlformats.org/drawingml/2006/table">
            <a:tbl>
              <a:tblPr firstRow="1" bandRow="1">
                <a:tableStyleId>{5C22544A-7EE6-4342-B048-85BDC9FD1C3A}</a:tableStyleId>
              </a:tblPr>
              <a:tblGrid>
                <a:gridCol w="3424604"/>
                <a:gridCol w="918796"/>
              </a:tblGrid>
              <a:tr h="282388">
                <a:tc>
                  <a:txBody>
                    <a:bodyPr/>
                    <a:lstStyle/>
                    <a:p>
                      <a:pPr algn="ctr"/>
                      <a:r>
                        <a:rPr lang="en-US" sz="1400" dirty="0" smtClean="0">
                          <a:latin typeface="+mn-lt"/>
                        </a:rPr>
                        <a:t>Associated Factor</a:t>
                      </a:r>
                      <a:endParaRPr lang="en-US" sz="1400" dirty="0">
                        <a:latin typeface="+mn-lt"/>
                      </a:endParaRPr>
                    </a:p>
                  </a:txBody>
                  <a:tcPr/>
                </a:tc>
                <a:tc>
                  <a:txBody>
                    <a:bodyPr/>
                    <a:lstStyle/>
                    <a:p>
                      <a:pPr algn="ctr"/>
                      <a:r>
                        <a:rPr lang="en-US" sz="1400" dirty="0" smtClean="0">
                          <a:latin typeface="+mn-lt"/>
                        </a:rPr>
                        <a:t>Number</a:t>
                      </a:r>
                      <a:endParaRPr lang="en-US" sz="1400" dirty="0">
                        <a:latin typeface="+mn-lt"/>
                      </a:endParaRPr>
                    </a:p>
                  </a:txBody>
                  <a:tcPr/>
                </a:tc>
              </a:tr>
              <a:tr h="282388">
                <a:tc>
                  <a:txBody>
                    <a:bodyPr/>
                    <a:lstStyle/>
                    <a:p>
                      <a:r>
                        <a:rPr lang="en-US" sz="1400" dirty="0" smtClean="0">
                          <a:latin typeface="+mn-lt"/>
                        </a:rPr>
                        <a:t>Line of sight (LOS) obstructed </a:t>
                      </a:r>
                      <a:r>
                        <a:rPr lang="en-US" sz="1400" kern="1200" baseline="0" dirty="0" smtClean="0">
                          <a:solidFill>
                            <a:schemeClr val="dk1"/>
                          </a:solidFill>
                          <a:latin typeface="+mn-lt"/>
                          <a:ea typeface="+mn-ea"/>
                          <a:cs typeface="+mn-cs"/>
                        </a:rPr>
                        <a:t>by vehicle</a:t>
                      </a:r>
                      <a:endParaRPr lang="en-US" sz="1400" dirty="0">
                        <a:latin typeface="+mn-lt"/>
                      </a:endParaRPr>
                    </a:p>
                  </a:txBody>
                  <a:tcPr/>
                </a:tc>
                <a:tc>
                  <a:txBody>
                    <a:bodyPr/>
                    <a:lstStyle/>
                    <a:p>
                      <a:pPr algn="ctr"/>
                      <a:r>
                        <a:rPr lang="en-US" sz="1400" dirty="0" smtClean="0">
                          <a:latin typeface="+mn-lt"/>
                        </a:rPr>
                        <a:t>22</a:t>
                      </a:r>
                      <a:endParaRPr lang="en-US" sz="1400" dirty="0">
                        <a:latin typeface="+mn-lt"/>
                      </a:endParaRPr>
                    </a:p>
                  </a:txBody>
                  <a:tcPr/>
                </a:tc>
              </a:tr>
              <a:tr h="282388">
                <a:tc>
                  <a:txBody>
                    <a:bodyPr/>
                    <a:lstStyle/>
                    <a:p>
                      <a:r>
                        <a:rPr lang="en-US" sz="1400" dirty="0" smtClean="0">
                          <a:latin typeface="+mn-lt"/>
                        </a:rPr>
                        <a:t>In a hurry </a:t>
                      </a:r>
                      <a:endParaRPr lang="en-US" sz="1400" dirty="0">
                        <a:latin typeface="+mn-lt"/>
                      </a:endParaRPr>
                    </a:p>
                  </a:txBody>
                  <a:tcPr/>
                </a:tc>
                <a:tc>
                  <a:txBody>
                    <a:bodyPr/>
                    <a:lstStyle/>
                    <a:p>
                      <a:pPr algn="ctr"/>
                      <a:r>
                        <a:rPr lang="en-US" sz="1400" dirty="0" smtClean="0">
                          <a:latin typeface="+mn-lt"/>
                        </a:rPr>
                        <a:t>16</a:t>
                      </a:r>
                      <a:endParaRPr lang="en-US" sz="1400" dirty="0">
                        <a:latin typeface="+mn-lt"/>
                      </a:endParaRPr>
                    </a:p>
                  </a:txBody>
                  <a:tcPr/>
                </a:tc>
              </a:tr>
              <a:tr h="282388">
                <a:tc>
                  <a:txBody>
                    <a:bodyPr/>
                    <a:lstStyle/>
                    <a:p>
                      <a:r>
                        <a:rPr lang="en-US" sz="1400" dirty="0" smtClean="0">
                          <a:latin typeface="+mn-lt"/>
                        </a:rPr>
                        <a:t>Inadequate evasive action taken </a:t>
                      </a:r>
                      <a:endParaRPr lang="en-US" sz="1400" dirty="0">
                        <a:latin typeface="+mn-lt"/>
                      </a:endParaRPr>
                    </a:p>
                  </a:txBody>
                  <a:tcPr/>
                </a:tc>
                <a:tc>
                  <a:txBody>
                    <a:bodyPr/>
                    <a:lstStyle/>
                    <a:p>
                      <a:pPr algn="ctr"/>
                      <a:r>
                        <a:rPr lang="en-US" sz="1400" dirty="0" smtClean="0">
                          <a:latin typeface="+mn-lt"/>
                        </a:rPr>
                        <a:t>15</a:t>
                      </a:r>
                      <a:endParaRPr lang="en-US" sz="1400" dirty="0">
                        <a:latin typeface="+mn-lt"/>
                      </a:endParaRPr>
                    </a:p>
                  </a:txBody>
                  <a:tcPr/>
                </a:tc>
              </a:tr>
              <a:tr h="282388">
                <a:tc>
                  <a:txBody>
                    <a:bodyPr/>
                    <a:lstStyle/>
                    <a:p>
                      <a:r>
                        <a:rPr lang="en-US" sz="1400" dirty="0" smtClean="0">
                          <a:latin typeface="+mn-lt"/>
                        </a:rPr>
                        <a:t>Uncomfortable/unfamiliar with the road </a:t>
                      </a:r>
                      <a:endParaRPr lang="en-US" sz="1400" dirty="0">
                        <a:latin typeface="+mn-lt"/>
                      </a:endParaRPr>
                    </a:p>
                  </a:txBody>
                  <a:tcPr/>
                </a:tc>
                <a:tc>
                  <a:txBody>
                    <a:bodyPr/>
                    <a:lstStyle/>
                    <a:p>
                      <a:pPr algn="ctr"/>
                      <a:r>
                        <a:rPr lang="en-US" sz="1400" dirty="0" smtClean="0">
                          <a:latin typeface="+mn-lt"/>
                        </a:rPr>
                        <a:t>11</a:t>
                      </a:r>
                      <a:endParaRPr lang="en-US" sz="1400" dirty="0">
                        <a:latin typeface="+mn-lt"/>
                      </a:endParaRPr>
                    </a:p>
                  </a:txBody>
                  <a:tcPr/>
                </a:tc>
              </a:tr>
              <a:tr h="282388">
                <a:tc>
                  <a:txBody>
                    <a:bodyPr/>
                    <a:lstStyle/>
                    <a:p>
                      <a:r>
                        <a:rPr lang="en-US" sz="1400" dirty="0" smtClean="0">
                          <a:latin typeface="+mn-lt"/>
                        </a:rPr>
                        <a:t>Inadequate surveillance </a:t>
                      </a:r>
                      <a:endParaRPr lang="en-US" sz="1400" dirty="0">
                        <a:latin typeface="+mn-lt"/>
                      </a:endParaRPr>
                    </a:p>
                  </a:txBody>
                  <a:tcPr/>
                </a:tc>
                <a:tc>
                  <a:txBody>
                    <a:bodyPr/>
                    <a:lstStyle/>
                    <a:p>
                      <a:pPr algn="ctr"/>
                      <a:r>
                        <a:rPr lang="en-US" sz="1400" dirty="0" smtClean="0">
                          <a:latin typeface="+mn-lt"/>
                        </a:rPr>
                        <a:t>10</a:t>
                      </a:r>
                      <a:endParaRPr lang="en-US" sz="1400" dirty="0">
                        <a:latin typeface="+mn-lt"/>
                      </a:endParaRPr>
                    </a:p>
                  </a:txBody>
                  <a:tcPr/>
                </a:tc>
              </a:tr>
              <a:tr h="282388">
                <a:tc>
                  <a:txBody>
                    <a:bodyPr/>
                    <a:lstStyle/>
                    <a:p>
                      <a:r>
                        <a:rPr lang="en-US" sz="1400" dirty="0" smtClean="0">
                          <a:latin typeface="+mn-lt"/>
                        </a:rPr>
                        <a:t>Made an illegal maneuver </a:t>
                      </a:r>
                      <a:endParaRPr lang="en-US" sz="1400" dirty="0">
                        <a:latin typeface="+mn-lt"/>
                      </a:endParaRPr>
                    </a:p>
                  </a:txBody>
                  <a:tcPr/>
                </a:tc>
                <a:tc>
                  <a:txBody>
                    <a:bodyPr/>
                    <a:lstStyle/>
                    <a:p>
                      <a:pPr algn="ctr"/>
                      <a:r>
                        <a:rPr lang="en-US" sz="1400" dirty="0" smtClean="0">
                          <a:latin typeface="+mn-lt"/>
                        </a:rPr>
                        <a:t>9</a:t>
                      </a:r>
                      <a:endParaRPr lang="en-US" sz="1400" dirty="0">
                        <a:latin typeface="+mn-lt"/>
                      </a:endParaRPr>
                    </a:p>
                  </a:txBody>
                  <a:tcPr/>
                </a:tc>
              </a:tr>
              <a:tr h="282388">
                <a:tc>
                  <a:txBody>
                    <a:bodyPr/>
                    <a:lstStyle/>
                    <a:p>
                      <a:r>
                        <a:rPr lang="en-US" sz="1400" dirty="0" smtClean="0">
                          <a:latin typeface="+mn-lt"/>
                        </a:rPr>
                        <a:t>Prescription drug use </a:t>
                      </a:r>
                      <a:endParaRPr lang="en-US" sz="1400" dirty="0">
                        <a:latin typeface="+mn-lt"/>
                      </a:endParaRPr>
                    </a:p>
                  </a:txBody>
                  <a:tcPr/>
                </a:tc>
                <a:tc>
                  <a:txBody>
                    <a:bodyPr/>
                    <a:lstStyle/>
                    <a:p>
                      <a:pPr algn="ctr"/>
                      <a:r>
                        <a:rPr lang="en-US" sz="1400" dirty="0" smtClean="0">
                          <a:latin typeface="+mn-lt"/>
                        </a:rPr>
                        <a:t>8</a:t>
                      </a:r>
                      <a:endParaRPr lang="en-US" sz="1400" dirty="0">
                        <a:latin typeface="+mn-lt"/>
                      </a:endParaRPr>
                    </a:p>
                  </a:txBody>
                  <a:tcPr/>
                </a:tc>
              </a:tr>
              <a:tr h="282388">
                <a:tc>
                  <a:txBody>
                    <a:bodyPr/>
                    <a:lstStyle/>
                    <a:p>
                      <a:r>
                        <a:rPr lang="en-US" sz="1400" dirty="0" smtClean="0">
                          <a:latin typeface="+mn-lt"/>
                        </a:rPr>
                        <a:t>Driver had vision problems </a:t>
                      </a:r>
                      <a:endParaRPr lang="en-US" sz="1400" dirty="0">
                        <a:latin typeface="+mn-lt"/>
                      </a:endParaRPr>
                    </a:p>
                  </a:txBody>
                  <a:tcPr/>
                </a:tc>
                <a:tc>
                  <a:txBody>
                    <a:bodyPr/>
                    <a:lstStyle/>
                    <a:p>
                      <a:pPr algn="ctr"/>
                      <a:r>
                        <a:rPr lang="en-US" sz="1400" dirty="0" smtClean="0">
                          <a:latin typeface="+mn-lt"/>
                        </a:rPr>
                        <a:t>6</a:t>
                      </a:r>
                      <a:endParaRPr lang="en-US" sz="1400" dirty="0">
                        <a:latin typeface="+mn-lt"/>
                      </a:endParaRPr>
                    </a:p>
                  </a:txBody>
                  <a:tcPr/>
                </a:tc>
              </a:tr>
              <a:tr h="282388">
                <a:tc>
                  <a:txBody>
                    <a:bodyPr/>
                    <a:lstStyle/>
                    <a:p>
                      <a:r>
                        <a:rPr lang="en-US" sz="1400" dirty="0" smtClean="0">
                          <a:latin typeface="+mn-lt"/>
                        </a:rPr>
                        <a:t>Inattention/distraction </a:t>
                      </a:r>
                      <a:endParaRPr lang="en-US" sz="1400" dirty="0">
                        <a:latin typeface="+mn-lt"/>
                      </a:endParaRPr>
                    </a:p>
                  </a:txBody>
                  <a:tcPr/>
                </a:tc>
                <a:tc>
                  <a:txBody>
                    <a:bodyPr/>
                    <a:lstStyle/>
                    <a:p>
                      <a:pPr algn="ctr"/>
                      <a:r>
                        <a:rPr lang="en-US" sz="1400" dirty="0" smtClean="0">
                          <a:latin typeface="+mn-lt"/>
                        </a:rPr>
                        <a:t>5</a:t>
                      </a:r>
                      <a:endParaRPr lang="en-US" sz="1400" dirty="0">
                        <a:latin typeface="+mn-lt"/>
                      </a:endParaRPr>
                    </a:p>
                  </a:txBody>
                  <a:tcPr/>
                </a:tc>
              </a:tr>
              <a:tr h="282388">
                <a:tc>
                  <a:txBody>
                    <a:bodyPr/>
                    <a:lstStyle/>
                    <a:p>
                      <a:r>
                        <a:rPr lang="en-US" sz="1400" dirty="0" smtClean="0">
                          <a:latin typeface="+mn-lt"/>
                        </a:rPr>
                        <a:t>Hazard masked by traffic flow</a:t>
                      </a:r>
                      <a:endParaRPr lang="en-US" sz="1400" dirty="0">
                        <a:latin typeface="+mn-lt"/>
                      </a:endParaRPr>
                    </a:p>
                  </a:txBody>
                  <a:tcPr/>
                </a:tc>
                <a:tc>
                  <a:txBody>
                    <a:bodyPr/>
                    <a:lstStyle/>
                    <a:p>
                      <a:pPr algn="ctr"/>
                      <a:r>
                        <a:rPr lang="en-US" sz="1400" dirty="0" smtClean="0">
                          <a:latin typeface="+mn-lt"/>
                        </a:rPr>
                        <a:t>4</a:t>
                      </a:r>
                      <a:endParaRPr lang="en-US" sz="1400" dirty="0">
                        <a:latin typeface="+mn-lt"/>
                      </a:endParaRPr>
                    </a:p>
                  </a:txBody>
                  <a:tcPr/>
                </a:tc>
              </a:tr>
              <a:tr h="282388">
                <a:tc>
                  <a:txBody>
                    <a:bodyPr/>
                    <a:lstStyle/>
                    <a:p>
                      <a:r>
                        <a:rPr lang="en-US" sz="1400" dirty="0" smtClean="0">
                          <a:latin typeface="+mn-lt"/>
                        </a:rPr>
                        <a:t>Distracted by a person, object, or event</a:t>
                      </a:r>
                      <a:endParaRPr lang="en-US" sz="1400" dirty="0">
                        <a:latin typeface="+mn-lt"/>
                      </a:endParaRPr>
                    </a:p>
                  </a:txBody>
                  <a:tcPr/>
                </a:tc>
                <a:tc>
                  <a:txBody>
                    <a:bodyPr/>
                    <a:lstStyle/>
                    <a:p>
                      <a:pPr algn="ctr"/>
                      <a:r>
                        <a:rPr lang="en-US" sz="1400" dirty="0" smtClean="0">
                          <a:latin typeface="+mn-lt"/>
                        </a:rPr>
                        <a:t>4</a:t>
                      </a:r>
                      <a:endParaRPr lang="en-US" sz="1400" dirty="0">
                        <a:latin typeface="+mn-lt"/>
                      </a:endParaRPr>
                    </a:p>
                  </a:txBody>
                  <a:tcPr/>
                </a:tc>
              </a:tr>
              <a:tr h="282388">
                <a:tc>
                  <a:txBody>
                    <a:bodyPr/>
                    <a:lstStyle/>
                    <a:p>
                      <a:r>
                        <a:rPr lang="en-US" sz="1400" dirty="0" smtClean="0">
                          <a:latin typeface="+mn-lt"/>
                        </a:rPr>
                        <a:t>LOS obscured by weather, poor light </a:t>
                      </a:r>
                      <a:endParaRPr lang="en-US" sz="1400" dirty="0">
                        <a:latin typeface="+mn-lt"/>
                      </a:endParaRPr>
                    </a:p>
                  </a:txBody>
                  <a:tcPr/>
                </a:tc>
                <a:tc>
                  <a:txBody>
                    <a:bodyPr/>
                    <a:lstStyle/>
                    <a:p>
                      <a:pPr algn="ctr"/>
                      <a:r>
                        <a:rPr lang="en-US" sz="1400" dirty="0" smtClean="0">
                          <a:latin typeface="+mn-lt"/>
                        </a:rPr>
                        <a:t>4</a:t>
                      </a:r>
                      <a:endParaRPr lang="en-US" sz="1400" dirty="0">
                        <a:latin typeface="+mn-lt"/>
                      </a:endParaRPr>
                    </a:p>
                  </a:txBody>
                  <a:tcPr/>
                </a:tc>
              </a:tr>
              <a:tr h="282388">
                <a:tc>
                  <a:txBody>
                    <a:bodyPr/>
                    <a:lstStyle/>
                    <a:p>
                      <a:r>
                        <a:rPr lang="en-US" sz="1400" dirty="0" smtClean="0">
                          <a:latin typeface="+mn-lt"/>
                        </a:rPr>
                        <a:t>Misjudged gap or velocity</a:t>
                      </a:r>
                      <a:endParaRPr lang="en-US" sz="1400" dirty="0">
                        <a:latin typeface="+mn-lt"/>
                      </a:endParaRPr>
                    </a:p>
                  </a:txBody>
                  <a:tcPr/>
                </a:tc>
                <a:tc>
                  <a:txBody>
                    <a:bodyPr/>
                    <a:lstStyle/>
                    <a:p>
                      <a:pPr algn="ctr"/>
                      <a:r>
                        <a:rPr lang="en-US" sz="1400" dirty="0" smtClean="0">
                          <a:latin typeface="+mn-lt"/>
                        </a:rPr>
                        <a:t>4</a:t>
                      </a:r>
                      <a:endParaRPr lang="en-US" sz="1400" dirty="0">
                        <a:latin typeface="+mn-lt"/>
                      </a:endParaRPr>
                    </a:p>
                  </a:txBody>
                  <a:tcPr/>
                </a:tc>
              </a:tr>
              <a:tr h="282388">
                <a:tc>
                  <a:txBody>
                    <a:bodyPr/>
                    <a:lstStyle/>
                    <a:p>
                      <a:r>
                        <a:rPr lang="en-US" sz="1400" dirty="0" smtClean="0">
                          <a:latin typeface="+mn-lt"/>
                        </a:rPr>
                        <a:t>Following too close </a:t>
                      </a:r>
                      <a:endParaRPr lang="en-US" sz="1400" dirty="0">
                        <a:latin typeface="+mn-lt"/>
                      </a:endParaRPr>
                    </a:p>
                  </a:txBody>
                  <a:tcPr/>
                </a:tc>
                <a:tc>
                  <a:txBody>
                    <a:bodyPr/>
                    <a:lstStyle/>
                    <a:p>
                      <a:pPr algn="ctr"/>
                      <a:r>
                        <a:rPr lang="en-US" sz="1400" dirty="0" smtClean="0">
                          <a:latin typeface="+mn-lt"/>
                        </a:rPr>
                        <a:t>3</a:t>
                      </a:r>
                      <a:endParaRPr lang="en-US" sz="1400" dirty="0">
                        <a:latin typeface="+mn-lt"/>
                      </a:endParaRPr>
                    </a:p>
                  </a:txBody>
                  <a:tcPr/>
                </a:tc>
              </a:tr>
              <a:tr h="282388">
                <a:tc>
                  <a:txBody>
                    <a:bodyPr/>
                    <a:lstStyle/>
                    <a:p>
                      <a:r>
                        <a:rPr lang="en-US" sz="1400" dirty="0" smtClean="0">
                          <a:latin typeface="+mn-lt"/>
                        </a:rPr>
                        <a:t>Driver had hearing problems</a:t>
                      </a:r>
                      <a:endParaRPr lang="en-US" sz="1400" dirty="0">
                        <a:latin typeface="+mn-lt"/>
                      </a:endParaRPr>
                    </a:p>
                  </a:txBody>
                  <a:tcPr/>
                </a:tc>
                <a:tc>
                  <a:txBody>
                    <a:bodyPr/>
                    <a:lstStyle/>
                    <a:p>
                      <a:pPr algn="ctr"/>
                      <a:r>
                        <a:rPr lang="en-US" sz="1400" dirty="0" smtClean="0">
                          <a:latin typeface="+mn-lt"/>
                        </a:rPr>
                        <a:t>2</a:t>
                      </a:r>
                      <a:endParaRPr lang="en-US" sz="1400" dirty="0">
                        <a:latin typeface="+mn-lt"/>
                      </a:endParaRPr>
                    </a:p>
                  </a:txBody>
                  <a:tcPr/>
                </a:tc>
              </a:tr>
              <a:tr h="282388">
                <a:tc>
                  <a:txBody>
                    <a:bodyPr/>
                    <a:lstStyle/>
                    <a:p>
                      <a:r>
                        <a:rPr lang="en-US" sz="1400" dirty="0" smtClean="0">
                          <a:latin typeface="+mn-lt"/>
                        </a:rPr>
                        <a:t>Traveling too fast </a:t>
                      </a:r>
                      <a:endParaRPr lang="en-US" sz="1400" dirty="0">
                        <a:latin typeface="+mn-lt"/>
                      </a:endParaRPr>
                    </a:p>
                  </a:txBody>
                  <a:tcPr/>
                </a:tc>
                <a:tc>
                  <a:txBody>
                    <a:bodyPr/>
                    <a:lstStyle/>
                    <a:p>
                      <a:pPr algn="ctr"/>
                      <a:r>
                        <a:rPr lang="en-US" sz="1400" dirty="0" smtClean="0">
                          <a:latin typeface="+mn-lt"/>
                        </a:rPr>
                        <a:t>2</a:t>
                      </a:r>
                      <a:endParaRPr lang="en-US" sz="1400" dirty="0">
                        <a:latin typeface="+mn-lt"/>
                      </a:endParaRPr>
                    </a:p>
                  </a:txBody>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838200"/>
            <a:ext cx="8686800" cy="5943600"/>
          </a:xfrm>
        </p:spPr>
        <p:txBody>
          <a:bodyPr>
            <a:noAutofit/>
          </a:bodyPr>
          <a:lstStyle/>
          <a:p>
            <a:pPr marL="347663" indent="-338138">
              <a:spcBef>
                <a:spcPts val="300"/>
              </a:spcBef>
              <a:buFont typeface="Wingdings" pitchFamily="2" charset="2"/>
              <a:buChar char="ü"/>
            </a:pPr>
            <a:r>
              <a:rPr lang="en-US" sz="2200" b="1" dirty="0" smtClean="0"/>
              <a:t>Background:  </a:t>
            </a:r>
          </a:p>
          <a:p>
            <a:pPr marL="747713" lvl="1" indent="-338138">
              <a:spcBef>
                <a:spcPts val="300"/>
              </a:spcBef>
              <a:buFont typeface="Arial" pitchFamily="34" charset="0"/>
              <a:buChar char="•"/>
            </a:pPr>
            <a:r>
              <a:rPr lang="en-US" sz="2000" dirty="0" smtClean="0"/>
              <a:t>Curbside Carriers (CSC) offer scheduled trips that begin or end at locations other than traditional bus terminals. </a:t>
            </a:r>
            <a:endParaRPr lang="en-US" sz="1800" b="1" dirty="0" smtClean="0"/>
          </a:p>
          <a:p>
            <a:pPr>
              <a:spcBef>
                <a:spcPts val="300"/>
              </a:spcBef>
              <a:buFont typeface="Wingdings" pitchFamily="2" charset="2"/>
              <a:buChar char="ü"/>
            </a:pPr>
            <a:r>
              <a:rPr lang="en-US" sz="2200" b="1" dirty="0" smtClean="0"/>
              <a:t>Method:  </a:t>
            </a:r>
          </a:p>
          <a:p>
            <a:pPr lvl="1">
              <a:spcBef>
                <a:spcPts val="300"/>
              </a:spcBef>
              <a:buFont typeface="Arial" pitchFamily="34" charset="0"/>
              <a:buChar char="•"/>
            </a:pPr>
            <a:r>
              <a:rPr lang="en-US" sz="2000" dirty="0" smtClean="0"/>
              <a:t>The report used FMCSA data to categorize CSC (71/4,172) and then compared crash and out-of-service (OOS) rates of these carriers to conventional bus operations.    </a:t>
            </a:r>
            <a:endParaRPr lang="en-US" sz="2400" dirty="0" smtClean="0"/>
          </a:p>
          <a:p>
            <a:pPr>
              <a:spcBef>
                <a:spcPts val="300"/>
              </a:spcBef>
              <a:buFont typeface="Wingdings" pitchFamily="2" charset="2"/>
              <a:buChar char="ü"/>
            </a:pPr>
            <a:r>
              <a:rPr lang="en-US" sz="2200" b="1" dirty="0" smtClean="0"/>
              <a:t>Findings:</a:t>
            </a:r>
          </a:p>
          <a:p>
            <a:pPr marL="741363" lvl="1" indent="-284163">
              <a:spcBef>
                <a:spcPts val="300"/>
              </a:spcBef>
              <a:buFont typeface="Arial" pitchFamily="34" charset="0"/>
              <a:buChar char="•"/>
            </a:pPr>
            <a:r>
              <a:rPr lang="en-US" sz="2000" dirty="0" smtClean="0"/>
              <a:t>Report found that CSC with </a:t>
            </a:r>
            <a:r>
              <a:rPr lang="en-US" sz="2000" u="sng" dirty="0" smtClean="0"/>
              <a:t>&lt;</a:t>
            </a:r>
            <a:r>
              <a:rPr lang="en-US" sz="2000" dirty="0" smtClean="0"/>
              <a:t> 10 buses </a:t>
            </a:r>
            <a:r>
              <a:rPr lang="en-US" sz="2000" i="1" dirty="0" smtClean="0"/>
              <a:t>and </a:t>
            </a:r>
            <a:r>
              <a:rPr lang="en-US" sz="2000" dirty="0" smtClean="0"/>
              <a:t>carriers who have been in business for </a:t>
            </a:r>
            <a:r>
              <a:rPr lang="en-US" sz="2000" u="sng" dirty="0" smtClean="0"/>
              <a:t>&lt; </a:t>
            </a:r>
            <a:r>
              <a:rPr lang="en-US" sz="2000" dirty="0" smtClean="0"/>
              <a:t>10 years have higher crash and OOS rates.</a:t>
            </a:r>
          </a:p>
          <a:p>
            <a:pPr marL="741363" lvl="2" indent="-284163">
              <a:spcBef>
                <a:spcPts val="300"/>
              </a:spcBef>
            </a:pPr>
            <a:r>
              <a:rPr lang="en-US" sz="2000" dirty="0" smtClean="0"/>
              <a:t>The fatal accident rate for CSC from Jan 05 to Mar 11 was 7 times that of conventional bus operations.</a:t>
            </a:r>
          </a:p>
          <a:p>
            <a:pPr marL="741363" lvl="2" indent="-284163">
              <a:spcBef>
                <a:spcPts val="300"/>
              </a:spcBef>
            </a:pPr>
            <a:r>
              <a:rPr lang="en-US" sz="2000" dirty="0" smtClean="0"/>
              <a:t>The exclusion of buses from routine </a:t>
            </a:r>
            <a:r>
              <a:rPr lang="en-US" sz="2000" dirty="0" err="1" smtClean="0"/>
              <a:t>enroute</a:t>
            </a:r>
            <a:r>
              <a:rPr lang="en-US" sz="2000" dirty="0" smtClean="0"/>
              <a:t> inspections—especially of curbside carriers that don’t operate from terminals—reduces opportunities to discover safety violations. </a:t>
            </a:r>
          </a:p>
          <a:p>
            <a:pPr marL="741363" lvl="2" indent="-284163">
              <a:spcBef>
                <a:spcPts val="300"/>
              </a:spcBef>
            </a:pPr>
            <a:r>
              <a:rPr lang="en-US" sz="2000" dirty="0" smtClean="0"/>
              <a:t>Bus driver fatigue, a contributing factor in many accidents, is a continuing safety concern. </a:t>
            </a:r>
          </a:p>
          <a:p>
            <a:pPr marL="741363" lvl="2" indent="-284163"/>
            <a:endParaRPr lang="en-US" sz="2000" dirty="0" smtClean="0"/>
          </a:p>
          <a:p>
            <a:pPr marL="741363" lvl="3" indent="-284163"/>
            <a:endParaRPr lang="en-US" sz="1200" dirty="0" smtClean="0"/>
          </a:p>
          <a:p>
            <a:pPr marL="741363" lvl="3" indent="-284163"/>
            <a:endParaRPr lang="en-US" sz="1200" b="1" dirty="0" smtClean="0"/>
          </a:p>
          <a:p>
            <a:pPr marL="741363" lvl="3" indent="-284163"/>
            <a:endParaRPr lang="en-US" sz="1000" b="1" dirty="0" smtClean="0"/>
          </a:p>
        </p:txBody>
      </p:sp>
      <p:sp>
        <p:nvSpPr>
          <p:cNvPr id="3" name="Title 2"/>
          <p:cNvSpPr>
            <a:spLocks noGrp="1"/>
          </p:cNvSpPr>
          <p:nvPr>
            <p:ph type="title"/>
          </p:nvPr>
        </p:nvSpPr>
        <p:spPr>
          <a:xfrm>
            <a:off x="457200" y="609600"/>
            <a:ext cx="8229600" cy="334962"/>
          </a:xfrm>
        </p:spPr>
        <p:txBody>
          <a:bodyPr>
            <a:noAutofit/>
          </a:bodyPr>
          <a:lstStyle/>
          <a:p>
            <a:r>
              <a:rPr lang="en-US" b="1" dirty="0" smtClean="0"/>
              <a:t>NTSB Report on Curbside Carriers </a:t>
            </a:r>
            <a:br>
              <a:rPr lang="en-US" b="1" dirty="0" smtClean="0"/>
            </a:br>
            <a:endParaRPr lang="en-US"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229600" cy="5791200"/>
          </a:xfrm>
        </p:spPr>
        <p:txBody>
          <a:bodyPr>
            <a:normAutofit/>
          </a:bodyPr>
          <a:lstStyle/>
          <a:p>
            <a:r>
              <a:rPr lang="en-US" sz="2200" b="1" dirty="0" smtClean="0"/>
              <a:t>Method:  </a:t>
            </a:r>
          </a:p>
          <a:p>
            <a:pPr marL="688975" lvl="1"/>
            <a:r>
              <a:rPr lang="en-US" sz="2000" dirty="0" smtClean="0"/>
              <a:t>This study examined the influence of bus driving hours on preventable collisions by employing data from incident reports and operator schedules to evaluate the correlation between driving hours and operator involvement in collisions. </a:t>
            </a:r>
          </a:p>
          <a:p>
            <a:pPr marL="688975" lvl="1"/>
            <a:r>
              <a:rPr lang="en-US" sz="2000" dirty="0" smtClean="0"/>
              <a:t>Employed data from 4 transit agencies (2 large/2 small) in Florida. </a:t>
            </a:r>
          </a:p>
          <a:p>
            <a:r>
              <a:rPr lang="en-US" sz="2200" b="1" dirty="0" smtClean="0"/>
              <a:t>Findings:  </a:t>
            </a:r>
          </a:p>
          <a:p>
            <a:pPr marL="623888" lvl="1"/>
            <a:r>
              <a:rPr lang="en-US" sz="2000" dirty="0" smtClean="0"/>
              <a:t>Identified a discernable pattern                                                                      of an increased propensity of collision                                        involvement with an increase in driving                                                  hours. </a:t>
            </a:r>
          </a:p>
          <a:p>
            <a:pPr marL="623888" lvl="1"/>
            <a:r>
              <a:rPr lang="en-US" sz="2000" dirty="0" smtClean="0"/>
              <a:t>Preventable collisions are more likely                                                         occur with drivers that have long driving                                                     schedules </a:t>
            </a:r>
            <a:r>
              <a:rPr lang="en-US" sz="1800" dirty="0" smtClean="0"/>
              <a:t>(&gt;60 hrs per week without splits                                                                   are more likely to be involved in preventable                                                          collisions). </a:t>
            </a:r>
          </a:p>
          <a:p>
            <a:endParaRPr lang="en-US" dirty="0" smtClean="0"/>
          </a:p>
          <a:p>
            <a:endParaRPr lang="en-US" dirty="0" smtClean="0"/>
          </a:p>
          <a:p>
            <a:endParaRPr lang="en-US" dirty="0" smtClean="0"/>
          </a:p>
        </p:txBody>
      </p:sp>
      <p:sp>
        <p:nvSpPr>
          <p:cNvPr id="3" name="Title 2"/>
          <p:cNvSpPr>
            <a:spLocks noGrp="1"/>
          </p:cNvSpPr>
          <p:nvPr>
            <p:ph type="title"/>
          </p:nvPr>
        </p:nvSpPr>
        <p:spPr>
          <a:xfrm>
            <a:off x="-76200" y="-152400"/>
            <a:ext cx="9220200" cy="1143000"/>
          </a:xfrm>
        </p:spPr>
        <p:txBody>
          <a:bodyPr>
            <a:noAutofit/>
          </a:bodyPr>
          <a:lstStyle/>
          <a:p>
            <a:r>
              <a:rPr lang="en-US" b="1" dirty="0" smtClean="0"/>
              <a:t>Evaluating MC Driving Hours &amp; Crashes</a:t>
            </a: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5181600" y="3352800"/>
            <a:ext cx="3810000" cy="2895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884237"/>
            <a:ext cx="8229600" cy="4525963"/>
          </a:xfrm>
        </p:spPr>
        <p:txBody>
          <a:bodyPr>
            <a:noAutofit/>
          </a:bodyPr>
          <a:lstStyle/>
          <a:p>
            <a:r>
              <a:rPr lang="en-US" sz="2200" b="1" dirty="0" smtClean="0"/>
              <a:t>Method:  </a:t>
            </a:r>
          </a:p>
          <a:p>
            <a:pPr lvl="1"/>
            <a:r>
              <a:rPr lang="en-US" sz="2000" dirty="0" smtClean="0"/>
              <a:t>Examined the safety impacts of the existing HOS policies using  surveys, incident data and driver schedules to determine the relationship between crash involvement and operator schedules. </a:t>
            </a:r>
          </a:p>
          <a:p>
            <a:pPr lvl="1"/>
            <a:r>
              <a:rPr lang="en-US" sz="2000" dirty="0" smtClean="0"/>
              <a:t>Factors of interest: shift pattern (start and end time), schedule pattern (split or non-split schedule) and time spent on driving. </a:t>
            </a:r>
          </a:p>
          <a:p>
            <a:pPr lvl="1"/>
            <a:r>
              <a:rPr lang="en-US" sz="2000" dirty="0" smtClean="0"/>
              <a:t>Used </a:t>
            </a:r>
            <a:r>
              <a:rPr lang="fr-FR" sz="2000" dirty="0" smtClean="0"/>
              <a:t>fatigue </a:t>
            </a:r>
            <a:r>
              <a:rPr lang="fr-FR" sz="2000" dirty="0" err="1" smtClean="0"/>
              <a:t>assessment</a:t>
            </a:r>
            <a:r>
              <a:rPr lang="fr-FR" sz="2000" dirty="0" smtClean="0"/>
              <a:t> </a:t>
            </a:r>
            <a:r>
              <a:rPr lang="fr-FR" sz="2000" dirty="0" err="1" smtClean="0"/>
              <a:t>tool</a:t>
            </a:r>
            <a:r>
              <a:rPr lang="fr-FR" sz="2000" dirty="0" smtClean="0"/>
              <a:t> -- Fatigue Audit </a:t>
            </a:r>
            <a:r>
              <a:rPr lang="fr-FR" sz="2000" dirty="0" err="1" smtClean="0"/>
              <a:t>Interdynamics</a:t>
            </a:r>
            <a:r>
              <a:rPr lang="fr-FR" sz="2000" dirty="0" smtClean="0"/>
              <a:t> (FAID®) – to </a:t>
            </a:r>
            <a:r>
              <a:rPr lang="fr-FR" sz="2000" dirty="0" err="1" smtClean="0"/>
              <a:t>evaluate</a:t>
            </a:r>
            <a:r>
              <a:rPr lang="fr-FR" sz="2000" dirty="0" smtClean="0"/>
              <a:t> the fatigue </a:t>
            </a:r>
            <a:r>
              <a:rPr lang="fr-FR" sz="2000" dirty="0" err="1" smtClean="0"/>
              <a:t>risks</a:t>
            </a:r>
            <a:r>
              <a:rPr lang="fr-FR" sz="2000" dirty="0" smtClean="0"/>
              <a:t> of </a:t>
            </a:r>
            <a:r>
              <a:rPr lang="fr-FR" sz="2000" dirty="0" err="1" smtClean="0"/>
              <a:t>various</a:t>
            </a:r>
            <a:r>
              <a:rPr lang="fr-FR" sz="2000" dirty="0" smtClean="0"/>
              <a:t> aspects of driver </a:t>
            </a:r>
            <a:r>
              <a:rPr lang="fr-FR" sz="2000" dirty="0" err="1" smtClean="0"/>
              <a:t>schedules</a:t>
            </a:r>
            <a:r>
              <a:rPr lang="fr-FR" sz="2000" dirty="0" smtClean="0"/>
              <a:t>. </a:t>
            </a:r>
            <a:endParaRPr lang="en-US" sz="2000" dirty="0" smtClean="0"/>
          </a:p>
          <a:p>
            <a:r>
              <a:rPr lang="en-US" sz="2200" b="1" dirty="0" smtClean="0"/>
              <a:t>Findings: </a:t>
            </a:r>
          </a:p>
          <a:p>
            <a:pPr lvl="1"/>
            <a:r>
              <a:rPr lang="en-US" sz="2000" dirty="0" smtClean="0"/>
              <a:t>Drivers working split schedules are more susceptible to fatigue than those working straight schedules. </a:t>
            </a:r>
          </a:p>
          <a:p>
            <a:pPr lvl="1"/>
            <a:r>
              <a:rPr lang="en-US" sz="2000" dirty="0" smtClean="0"/>
              <a:t>Drivers working split schedules indicated less sleep time, long driving hours and early starting/late ending schedule patterns. </a:t>
            </a:r>
          </a:p>
          <a:p>
            <a:pPr lvl="1"/>
            <a:r>
              <a:rPr lang="en-US" sz="2000" dirty="0" smtClean="0"/>
              <a:t>Found a strong statistically significant relationship between crash occurrence and fatigue condition.</a:t>
            </a:r>
          </a:p>
        </p:txBody>
      </p:sp>
      <p:sp>
        <p:nvSpPr>
          <p:cNvPr id="3" name="Title 2"/>
          <p:cNvSpPr>
            <a:spLocks noGrp="1"/>
          </p:cNvSpPr>
          <p:nvPr>
            <p:ph type="title"/>
          </p:nvPr>
        </p:nvSpPr>
        <p:spPr>
          <a:xfrm>
            <a:off x="76200" y="-152400"/>
            <a:ext cx="9144000" cy="1143000"/>
          </a:xfrm>
        </p:spPr>
        <p:txBody>
          <a:bodyPr>
            <a:noAutofit/>
          </a:bodyPr>
          <a:lstStyle/>
          <a:p>
            <a:r>
              <a:rPr lang="en-US" b="1" dirty="0" smtClean="0"/>
              <a:t>Potential Causes of MC Driver Fatigue</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305800" cy="5105400"/>
          </a:xfrm>
        </p:spPr>
        <p:txBody>
          <a:bodyPr>
            <a:noAutofit/>
          </a:bodyPr>
          <a:lstStyle/>
          <a:p>
            <a:pPr>
              <a:spcBef>
                <a:spcPts val="600"/>
              </a:spcBef>
              <a:buNone/>
            </a:pPr>
            <a:r>
              <a:rPr lang="en-US" sz="2000" dirty="0" smtClean="0"/>
              <a:t>This research builds upon previous MC fatigue studies, examining operating practices and driver schedules to support improved regulatory policy.</a:t>
            </a:r>
          </a:p>
          <a:p>
            <a:pPr>
              <a:spcBef>
                <a:spcPts val="600"/>
              </a:spcBef>
              <a:buNone/>
            </a:pPr>
            <a:r>
              <a:rPr lang="en-US" sz="2000" b="1" dirty="0" smtClean="0"/>
              <a:t>Phase 1</a:t>
            </a:r>
            <a:r>
              <a:rPr lang="en-US" sz="2000" dirty="0" smtClean="0"/>
              <a:t> – Industry interviews were used to develop research protocols to evaluate MC driver schedules. </a:t>
            </a:r>
          </a:p>
          <a:p>
            <a:pPr>
              <a:spcBef>
                <a:spcPts val="600"/>
              </a:spcBef>
              <a:buNone/>
            </a:pPr>
            <a:r>
              <a:rPr lang="en-US" sz="2000" b="1" dirty="0" smtClean="0"/>
              <a:t>Phase 2</a:t>
            </a:r>
            <a:r>
              <a:rPr lang="en-US" sz="2000" dirty="0" smtClean="0"/>
              <a:t> – Collected driver schedules, </a:t>
            </a:r>
            <a:r>
              <a:rPr lang="en-US" sz="2000" dirty="0" err="1" smtClean="0"/>
              <a:t>actigraph</a:t>
            </a:r>
            <a:r>
              <a:rPr lang="en-US" sz="2000" dirty="0" smtClean="0"/>
              <a:t> data, and PVT measures on </a:t>
            </a:r>
            <a:br>
              <a:rPr lang="en-US" sz="2000" dirty="0" smtClean="0"/>
            </a:br>
            <a:r>
              <a:rPr lang="en-US" sz="2000" dirty="0" smtClean="0"/>
              <a:t>80 MC drivers (charter, tour, regular route, and commuter express) to assess driver alertness. </a:t>
            </a:r>
          </a:p>
          <a:p>
            <a:pPr>
              <a:spcBef>
                <a:spcPts val="600"/>
              </a:spcBef>
              <a:buNone/>
            </a:pPr>
            <a:r>
              <a:rPr lang="en-CA" sz="2000" b="1" dirty="0" smtClean="0"/>
              <a:t>Phase 3</a:t>
            </a:r>
            <a:r>
              <a:rPr lang="en-CA" sz="2000" dirty="0" smtClean="0"/>
              <a:t> – Developed </a:t>
            </a:r>
            <a:r>
              <a:rPr lang="en-US" sz="2000" dirty="0" smtClean="0"/>
              <a:t>project conclusions                                                                   and recommendations for scheduling                                                                 practices that demonstrate sound fatigue                                                                                                              management, and provided                                                       recommendations for revisions,                                                                               if necessary, to the HOS regulations</a:t>
            </a:r>
            <a:r>
              <a:rPr lang="en-US" sz="2200" dirty="0" smtClean="0"/>
              <a:t>.</a:t>
            </a:r>
          </a:p>
        </p:txBody>
      </p:sp>
      <p:sp>
        <p:nvSpPr>
          <p:cNvPr id="3" name="Title 2"/>
          <p:cNvSpPr>
            <a:spLocks noGrp="1"/>
          </p:cNvSpPr>
          <p:nvPr>
            <p:ph type="title"/>
          </p:nvPr>
        </p:nvSpPr>
        <p:spPr>
          <a:xfrm>
            <a:off x="457200" y="274638"/>
            <a:ext cx="8229600" cy="334962"/>
          </a:xfrm>
        </p:spPr>
        <p:txBody>
          <a:bodyPr>
            <a:noAutofit/>
          </a:bodyPr>
          <a:lstStyle/>
          <a:p>
            <a:r>
              <a:rPr lang="en-US" b="1" dirty="0" smtClean="0"/>
              <a:t>MC Driver Fatigue Study</a:t>
            </a:r>
            <a:endParaRPr lang="en-US" b="1" dirty="0"/>
          </a:p>
        </p:txBody>
      </p:sp>
      <p:graphicFrame>
        <p:nvGraphicFramePr>
          <p:cNvPr id="4" name="Table 3"/>
          <p:cNvGraphicFramePr>
            <a:graphicFrameLocks noGrp="1"/>
          </p:cNvGraphicFramePr>
          <p:nvPr/>
        </p:nvGraphicFramePr>
        <p:xfrm>
          <a:off x="5410200" y="3429002"/>
          <a:ext cx="3429001" cy="2223960"/>
        </p:xfrm>
        <a:graphic>
          <a:graphicData uri="http://schemas.openxmlformats.org/drawingml/2006/table">
            <a:tbl>
              <a:tblPr firstRow="1" bandRow="1">
                <a:tableStyleId>{5C22544A-7EE6-4342-B048-85BDC9FD1C3A}</a:tableStyleId>
              </a:tblPr>
              <a:tblGrid>
                <a:gridCol w="2362200"/>
                <a:gridCol w="1066801"/>
              </a:tblGrid>
              <a:tr h="534478">
                <a:tc>
                  <a:txBody>
                    <a:bodyPr/>
                    <a:lstStyle/>
                    <a:p>
                      <a:pPr algn="ctr">
                        <a:lnSpc>
                          <a:spcPct val="150000"/>
                        </a:lnSpc>
                      </a:pPr>
                      <a:r>
                        <a:rPr lang="en-US" sz="2000" dirty="0" smtClean="0">
                          <a:latin typeface="+mn-lt"/>
                        </a:rPr>
                        <a:t>Type</a:t>
                      </a:r>
                      <a:r>
                        <a:rPr lang="en-US" sz="2000" baseline="0" dirty="0" smtClean="0">
                          <a:latin typeface="+mn-lt"/>
                        </a:rPr>
                        <a:t> of Operation </a:t>
                      </a:r>
                      <a:endParaRPr lang="en-US" sz="2000" dirty="0">
                        <a:latin typeface="+mn-lt"/>
                      </a:endParaRPr>
                    </a:p>
                  </a:txBody>
                  <a:tcPr/>
                </a:tc>
                <a:tc>
                  <a:txBody>
                    <a:bodyPr/>
                    <a:lstStyle/>
                    <a:p>
                      <a:pPr>
                        <a:lnSpc>
                          <a:spcPct val="150000"/>
                        </a:lnSpc>
                      </a:pPr>
                      <a:r>
                        <a:rPr lang="en-US" sz="2000" dirty="0" smtClean="0">
                          <a:latin typeface="+mn-lt"/>
                        </a:rPr>
                        <a:t>Number</a:t>
                      </a:r>
                      <a:endParaRPr lang="en-US" sz="2000" dirty="0">
                        <a:latin typeface="+mn-lt"/>
                      </a:endParaRPr>
                    </a:p>
                  </a:txBody>
                  <a:tcPr/>
                </a:tc>
              </a:tr>
              <a:tr h="335064">
                <a:tc>
                  <a:txBody>
                    <a:bodyPr/>
                    <a:lstStyle/>
                    <a:p>
                      <a:pPr algn="l" fontAlgn="b">
                        <a:buClr>
                          <a:srgbClr val="000000"/>
                        </a:buClr>
                        <a:buSzPts val="1100"/>
                        <a:buFont typeface="Calibri"/>
                        <a:buNone/>
                      </a:pPr>
                      <a:r>
                        <a:rPr lang="en-US" sz="2000" b="0" i="0" u="none" strike="noStrike" dirty="0" smtClean="0">
                          <a:solidFill>
                            <a:srgbClr val="000000"/>
                          </a:solidFill>
                          <a:latin typeface="+mn-lt"/>
                        </a:rPr>
                        <a:t>  Charter</a:t>
                      </a:r>
                      <a:endParaRPr lang="en-US" sz="2000" b="0" i="0" u="none" strike="noStrike" dirty="0">
                        <a:solidFill>
                          <a:srgbClr val="000000"/>
                        </a:solidFill>
                        <a:latin typeface="+mn-lt"/>
                      </a:endParaRPr>
                    </a:p>
                  </a:txBody>
                  <a:tcPr marL="9525" marR="9525" marT="9525" marB="0" anchor="b"/>
                </a:tc>
                <a:tc>
                  <a:txBody>
                    <a:bodyPr/>
                    <a:lstStyle/>
                    <a:p>
                      <a:pPr algn="ctr" fontAlgn="b"/>
                      <a:r>
                        <a:rPr lang="en-US" sz="2000" b="0" i="0" u="none" strike="noStrike" dirty="0" smtClean="0">
                          <a:solidFill>
                            <a:srgbClr val="000000"/>
                          </a:solidFill>
                          <a:latin typeface="+mn-lt"/>
                        </a:rPr>
                        <a:t>18  </a:t>
                      </a:r>
                      <a:r>
                        <a:rPr lang="en-US" sz="2000" b="0" i="0" u="none" strike="noStrike" baseline="0" dirty="0" smtClean="0">
                          <a:solidFill>
                            <a:srgbClr val="000000"/>
                          </a:solidFill>
                          <a:latin typeface="+mn-lt"/>
                        </a:rPr>
                        <a:t> </a:t>
                      </a:r>
                      <a:endParaRPr lang="en-US" sz="2000" b="0" i="0" u="none" strike="noStrike" dirty="0">
                        <a:solidFill>
                          <a:srgbClr val="000000"/>
                        </a:solidFill>
                        <a:latin typeface="+mn-lt"/>
                      </a:endParaRPr>
                    </a:p>
                  </a:txBody>
                  <a:tcPr marL="9525" marR="9525" marT="9525" marB="0" anchor="b"/>
                </a:tc>
              </a:tr>
              <a:tr h="335064">
                <a:tc>
                  <a:txBody>
                    <a:bodyPr/>
                    <a:lstStyle/>
                    <a:p>
                      <a:pPr algn="l" fontAlgn="b">
                        <a:buClr>
                          <a:srgbClr val="000000"/>
                        </a:buClr>
                        <a:buSzPts val="1100"/>
                        <a:buFont typeface="Calibri"/>
                        <a:buNone/>
                      </a:pPr>
                      <a:r>
                        <a:rPr lang="en-US" sz="2000" b="0" i="0" u="none" strike="noStrike" dirty="0" smtClean="0">
                          <a:solidFill>
                            <a:srgbClr val="000000"/>
                          </a:solidFill>
                          <a:latin typeface="+mn-lt"/>
                        </a:rPr>
                        <a:t>  Tour</a:t>
                      </a:r>
                      <a:endParaRPr lang="en-US" sz="2000" b="0" i="0" u="none" strike="noStrike" dirty="0">
                        <a:solidFill>
                          <a:srgbClr val="000000"/>
                        </a:solidFill>
                        <a:latin typeface="+mn-lt"/>
                      </a:endParaRPr>
                    </a:p>
                  </a:txBody>
                  <a:tcPr marL="9525" marR="9525" marT="9525" marB="0" anchor="b"/>
                </a:tc>
                <a:tc>
                  <a:txBody>
                    <a:bodyPr/>
                    <a:lstStyle/>
                    <a:p>
                      <a:pPr algn="ctr" rtl="0" fontAlgn="b"/>
                      <a:r>
                        <a:rPr lang="en-US" sz="2000" b="0" i="0" u="none" strike="noStrike" dirty="0">
                          <a:solidFill>
                            <a:srgbClr val="000000"/>
                          </a:solidFill>
                          <a:latin typeface="+mn-lt"/>
                        </a:rPr>
                        <a:t>13</a:t>
                      </a:r>
                    </a:p>
                  </a:txBody>
                  <a:tcPr marL="9525" marR="9525" marT="9525" marB="0" anchor="b"/>
                </a:tc>
              </a:tr>
              <a:tr h="335064">
                <a:tc>
                  <a:txBody>
                    <a:bodyPr/>
                    <a:lstStyle/>
                    <a:p>
                      <a:pPr algn="l" fontAlgn="b">
                        <a:buClr>
                          <a:srgbClr val="000000"/>
                        </a:buClr>
                        <a:buSzPts val="1100"/>
                        <a:buFont typeface="Calibri"/>
                        <a:buNone/>
                      </a:pPr>
                      <a:r>
                        <a:rPr lang="en-US" sz="2000" b="0" i="0" u="none" strike="noStrike" dirty="0" smtClean="0">
                          <a:solidFill>
                            <a:srgbClr val="000000"/>
                          </a:solidFill>
                          <a:latin typeface="+mn-lt"/>
                        </a:rPr>
                        <a:t>  Regular Route</a:t>
                      </a:r>
                      <a:endParaRPr lang="en-US" sz="2000" b="0" i="0" u="none" strike="noStrike" dirty="0">
                        <a:solidFill>
                          <a:srgbClr val="000000"/>
                        </a:solidFill>
                        <a:latin typeface="+mn-lt"/>
                      </a:endParaRPr>
                    </a:p>
                  </a:txBody>
                  <a:tcPr marL="9525" marR="9525" marT="9525" marB="0" anchor="b"/>
                </a:tc>
                <a:tc>
                  <a:txBody>
                    <a:bodyPr/>
                    <a:lstStyle/>
                    <a:p>
                      <a:pPr algn="ctr" rtl="0" fontAlgn="b"/>
                      <a:r>
                        <a:rPr lang="en-US" sz="2000" b="0" i="0" u="none" strike="noStrike" dirty="0">
                          <a:solidFill>
                            <a:srgbClr val="000000"/>
                          </a:solidFill>
                          <a:latin typeface="+mn-lt"/>
                        </a:rPr>
                        <a:t>25</a:t>
                      </a:r>
                    </a:p>
                  </a:txBody>
                  <a:tcPr marL="9525" marR="9525" marT="9525" marB="0" anchor="b"/>
                </a:tc>
              </a:tr>
              <a:tr h="335064">
                <a:tc>
                  <a:txBody>
                    <a:bodyPr/>
                    <a:lstStyle/>
                    <a:p>
                      <a:pPr algn="l" fontAlgn="b">
                        <a:buClr>
                          <a:srgbClr val="000000"/>
                        </a:buClr>
                        <a:buSzPts val="1100"/>
                        <a:buFont typeface="Calibri"/>
                        <a:buNone/>
                      </a:pPr>
                      <a:r>
                        <a:rPr lang="en-US" sz="2000" b="0" i="0" u="none" strike="noStrike" dirty="0" smtClean="0">
                          <a:solidFill>
                            <a:srgbClr val="000000"/>
                          </a:solidFill>
                          <a:latin typeface="+mn-lt"/>
                        </a:rPr>
                        <a:t>  Commuter Express</a:t>
                      </a:r>
                      <a:endParaRPr lang="en-US" sz="2000" b="0" i="0" u="none" strike="noStrike" dirty="0">
                        <a:solidFill>
                          <a:srgbClr val="000000"/>
                        </a:solidFill>
                        <a:latin typeface="+mn-lt"/>
                      </a:endParaRPr>
                    </a:p>
                  </a:txBody>
                  <a:tcPr marL="9525" marR="9525" marT="9525" marB="0" anchor="b"/>
                </a:tc>
                <a:tc>
                  <a:txBody>
                    <a:bodyPr/>
                    <a:lstStyle/>
                    <a:p>
                      <a:pPr algn="ctr" rtl="0" fontAlgn="b"/>
                      <a:r>
                        <a:rPr lang="en-US" sz="2000" b="0" i="0" u="sng" strike="noStrike" dirty="0">
                          <a:solidFill>
                            <a:srgbClr val="000000"/>
                          </a:solidFill>
                          <a:latin typeface="+mn-lt"/>
                        </a:rPr>
                        <a:t>24</a:t>
                      </a:r>
                    </a:p>
                  </a:txBody>
                  <a:tcPr marL="9525" marR="9525" marT="9525" marB="0" anchor="b"/>
                </a:tc>
              </a:tr>
              <a:tr h="335064">
                <a:tc>
                  <a:txBody>
                    <a:bodyPr/>
                    <a:lstStyle/>
                    <a:p>
                      <a:pPr algn="r" fontAlgn="b"/>
                      <a:r>
                        <a:rPr lang="en-US" sz="2000" b="0" i="0" u="none" strike="noStrike" dirty="0">
                          <a:solidFill>
                            <a:srgbClr val="000000"/>
                          </a:solidFill>
                          <a:latin typeface="+mn-lt"/>
                        </a:rPr>
                        <a:t>     </a:t>
                      </a:r>
                      <a:r>
                        <a:rPr lang="en-US" sz="2000" b="0" i="0" u="none" strike="noStrike" dirty="0" smtClean="0">
                          <a:solidFill>
                            <a:srgbClr val="000000"/>
                          </a:solidFill>
                          <a:latin typeface="+mn-lt"/>
                        </a:rPr>
                        <a:t>  Total</a:t>
                      </a:r>
                      <a:r>
                        <a:rPr lang="en-US" sz="2000" b="0" i="0" u="none" strike="noStrike" baseline="0" dirty="0" smtClean="0">
                          <a:solidFill>
                            <a:srgbClr val="000000"/>
                          </a:solidFill>
                          <a:latin typeface="+mn-lt"/>
                        </a:rPr>
                        <a:t> </a:t>
                      </a:r>
                      <a:r>
                        <a:rPr lang="en-US" sz="2000" b="0" i="0" u="none" strike="noStrike" dirty="0" smtClean="0">
                          <a:solidFill>
                            <a:srgbClr val="000000"/>
                          </a:solidFill>
                          <a:latin typeface="+mn-lt"/>
                        </a:rPr>
                        <a:t>Drivers </a:t>
                      </a:r>
                      <a:endParaRPr lang="en-US" sz="2000" b="0" i="0" u="none" strike="noStrike" dirty="0">
                        <a:solidFill>
                          <a:srgbClr val="000000"/>
                        </a:solidFill>
                        <a:latin typeface="+mn-lt"/>
                      </a:endParaRPr>
                    </a:p>
                  </a:txBody>
                  <a:tcPr marL="9525" marR="9525" marT="9525" marB="0" anchor="b"/>
                </a:tc>
                <a:tc>
                  <a:txBody>
                    <a:bodyPr/>
                    <a:lstStyle/>
                    <a:p>
                      <a:pPr algn="ctr" fontAlgn="b"/>
                      <a:r>
                        <a:rPr lang="en-US" sz="2000" b="0" i="0" u="none" strike="noStrike" dirty="0">
                          <a:solidFill>
                            <a:srgbClr val="000000"/>
                          </a:solidFill>
                          <a:latin typeface="+mn-lt"/>
                        </a:rPr>
                        <a:t>80</a:t>
                      </a:r>
                    </a:p>
                  </a:txBody>
                  <a:tcPr marL="9525" marR="9525" marT="9525" marB="0" anchor="b"/>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19200" y="0"/>
            <a:ext cx="6658874" cy="769441"/>
          </a:xfrm>
          <a:prstGeom prst="rect">
            <a:avLst/>
          </a:prstGeom>
          <a:noFill/>
        </p:spPr>
        <p:txBody>
          <a:bodyPr wrap="none" rtlCol="0">
            <a:spAutoFit/>
          </a:bodyPr>
          <a:lstStyle/>
          <a:p>
            <a:r>
              <a:rPr lang="en-US" sz="4400" b="1" dirty="0" smtClean="0">
                <a:solidFill>
                  <a:srgbClr val="0070C0"/>
                </a:solidFill>
              </a:rPr>
              <a:t>MC Driver Fatigue Concerns</a:t>
            </a:r>
            <a:endParaRPr lang="en-US" sz="4400" b="1" dirty="0">
              <a:solidFill>
                <a:srgbClr val="0070C0"/>
              </a:solidFill>
            </a:endParaRPr>
          </a:p>
        </p:txBody>
      </p:sp>
      <p:sp>
        <p:nvSpPr>
          <p:cNvPr id="2050" name="Rectangle 2"/>
          <p:cNvSpPr>
            <a:spLocks noChangeArrowheads="1"/>
          </p:cNvSpPr>
          <p:nvPr/>
        </p:nvSpPr>
        <p:spPr bwMode="auto">
          <a:xfrm>
            <a:off x="152400" y="914400"/>
            <a:ext cx="8229600" cy="51398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342900" algn="l" defTabSz="914400" rtl="0" eaLnBrk="0" fontAlgn="base" latinLnBrk="0" hangingPunct="0">
              <a:lnSpc>
                <a:spcPct val="100000"/>
              </a:lnSpc>
              <a:spcBef>
                <a:spcPts val="600"/>
              </a:spcBef>
              <a:spcAft>
                <a:spcPts val="600"/>
              </a:spcAft>
              <a:buClrTx/>
              <a:buSzTx/>
              <a:buFont typeface="Wingdings" pitchFamily="2" charset="2"/>
              <a:buChar char="ü"/>
              <a:tabLst/>
            </a:pPr>
            <a:r>
              <a:rPr kumimoji="0" lang="en-US" sz="2200" b="1" i="0" u="none" strike="noStrike" cap="none" normalizeH="0" baseline="0" dirty="0" smtClean="0">
                <a:ln>
                  <a:noFill/>
                </a:ln>
                <a:solidFill>
                  <a:schemeClr val="tx1"/>
                </a:solidFill>
                <a:effectLst/>
                <a:ea typeface="Times New Roman" pitchFamily="18" charset="0"/>
              </a:rPr>
              <a:t>Demand-Responsive Service Operations.  </a:t>
            </a:r>
            <a:endParaRPr kumimoji="0" lang="en-US" sz="2200" b="0" i="0" u="none" strike="noStrike" cap="none" normalizeH="0" baseline="0" dirty="0" smtClean="0">
              <a:ln>
                <a:noFill/>
              </a:ln>
              <a:solidFill>
                <a:schemeClr val="tx1"/>
              </a:solidFill>
              <a:effectLst/>
            </a:endParaRPr>
          </a:p>
          <a:p>
            <a:pPr marL="800100" marR="0" lvl="0" indent="-342900" algn="l" defTabSz="914400" rtl="0" eaLnBrk="0" fontAlgn="base" latinLnBrk="0" hangingPunct="0">
              <a:lnSpc>
                <a:spcPct val="100000"/>
              </a:lnSpc>
              <a:spcBef>
                <a:spcPts val="600"/>
              </a:spcBef>
              <a:spcAft>
                <a:spcPts val="600"/>
              </a:spcAft>
              <a:buClrTx/>
              <a:buSzTx/>
              <a:buFontTx/>
              <a:buChar char="•"/>
              <a:tabLst/>
            </a:pPr>
            <a:r>
              <a:rPr kumimoji="0" lang="en-US" sz="2200" b="1" i="0" u="none" strike="noStrike" cap="none" normalizeH="0" baseline="0" dirty="0" smtClean="0">
                <a:ln>
                  <a:noFill/>
                </a:ln>
                <a:solidFill>
                  <a:schemeClr val="tx1"/>
                </a:solidFill>
                <a:effectLst/>
                <a:ea typeface="Times New Roman" pitchFamily="18" charset="0"/>
              </a:rPr>
              <a:t>Irregular Work Shifts. </a:t>
            </a:r>
            <a:r>
              <a:rPr kumimoji="0" lang="en-US" sz="2200" b="0" i="0" u="none" strike="noStrike" cap="none" normalizeH="0" baseline="0" dirty="0" smtClean="0">
                <a:ln>
                  <a:noFill/>
                </a:ln>
                <a:solidFill>
                  <a:schemeClr val="tx1"/>
                </a:solidFill>
                <a:effectLst/>
                <a:ea typeface="Times New Roman" pitchFamily="18" charset="0"/>
              </a:rPr>
              <a:t> </a:t>
            </a:r>
            <a:endParaRPr kumimoji="0" lang="en-US" sz="2200" b="0" i="0" u="none" strike="noStrike" cap="none" normalizeH="0" baseline="0" dirty="0" smtClean="0">
              <a:ln>
                <a:noFill/>
              </a:ln>
              <a:solidFill>
                <a:schemeClr val="tx1"/>
              </a:solidFill>
              <a:effectLst/>
            </a:endParaRPr>
          </a:p>
          <a:p>
            <a:pPr marL="1143000" marR="0" lvl="0" indent="-393700" algn="l" defTabSz="914400" rtl="0" eaLnBrk="0" fontAlgn="base" latinLnBrk="0" hangingPunct="0">
              <a:lnSpc>
                <a:spcPct val="100000"/>
              </a:lnSpc>
              <a:spcBef>
                <a:spcPts val="600"/>
              </a:spcBef>
              <a:spcAft>
                <a:spcPts val="600"/>
              </a:spcAft>
              <a:buClrTx/>
              <a:buSzTx/>
              <a:buFont typeface="Symbol" pitchFamily="18" charset="2"/>
              <a:buChar char="-"/>
              <a:tabLst/>
            </a:pPr>
            <a:r>
              <a:rPr kumimoji="0" lang="en-US" sz="2000" b="0" i="0" u="none" strike="noStrike" cap="none" normalizeH="0" baseline="0" dirty="0" smtClean="0">
                <a:ln>
                  <a:noFill/>
                </a:ln>
                <a:solidFill>
                  <a:schemeClr val="tx1"/>
                </a:solidFill>
                <a:effectLst/>
                <a:ea typeface="Times New Roman" pitchFamily="18" charset="0"/>
              </a:rPr>
              <a:t>Schedule variations led to disruption of the rest cycle which increased fatigue risk.  </a:t>
            </a:r>
            <a:endParaRPr kumimoji="0" lang="en-US" sz="2000" b="0" i="0" u="none" strike="noStrike" cap="none" normalizeH="0" baseline="0" dirty="0" smtClean="0">
              <a:ln>
                <a:noFill/>
              </a:ln>
              <a:solidFill>
                <a:schemeClr val="tx1"/>
              </a:solidFill>
              <a:effectLst/>
            </a:endParaRPr>
          </a:p>
          <a:p>
            <a:pPr marL="1143000" marR="0" lvl="0" indent="-393700" algn="l" defTabSz="914400" rtl="0" eaLnBrk="0" fontAlgn="base" latinLnBrk="0" hangingPunct="0">
              <a:lnSpc>
                <a:spcPct val="100000"/>
              </a:lnSpc>
              <a:spcBef>
                <a:spcPts val="600"/>
              </a:spcBef>
              <a:spcAft>
                <a:spcPts val="600"/>
              </a:spcAft>
              <a:buClrTx/>
              <a:buSzTx/>
              <a:buFont typeface="Symbol" pitchFamily="18" charset="2"/>
              <a:buChar char="-"/>
              <a:tabLst/>
            </a:pPr>
            <a:r>
              <a:rPr kumimoji="0" lang="en-US" sz="2000" b="0" i="0" u="none" strike="noStrike" cap="none" normalizeH="0" baseline="0" dirty="0" smtClean="0">
                <a:ln>
                  <a:noFill/>
                </a:ln>
                <a:solidFill>
                  <a:schemeClr val="tx1"/>
                </a:solidFill>
                <a:effectLst/>
                <a:ea typeface="Times New Roman" pitchFamily="18" charset="0"/>
              </a:rPr>
              <a:t>Minimal advance notice of trips was also found to exacerbate fatigue risk. </a:t>
            </a:r>
            <a:endParaRPr kumimoji="0" lang="en-US" sz="2000" b="0" i="0" u="none" strike="noStrike" cap="none" normalizeH="0" baseline="0" dirty="0" smtClean="0">
              <a:ln>
                <a:noFill/>
              </a:ln>
              <a:solidFill>
                <a:schemeClr val="tx1"/>
              </a:solidFill>
              <a:effectLst/>
            </a:endParaRPr>
          </a:p>
          <a:p>
            <a:pPr marL="800100" marR="0" lvl="0" indent="-342900" algn="l" defTabSz="914400" rtl="0" eaLnBrk="0" fontAlgn="base" latinLnBrk="0" hangingPunct="0">
              <a:lnSpc>
                <a:spcPct val="100000"/>
              </a:lnSpc>
              <a:spcBef>
                <a:spcPts val="600"/>
              </a:spcBef>
              <a:spcAft>
                <a:spcPts val="600"/>
              </a:spcAft>
              <a:buClrTx/>
              <a:buSzTx/>
              <a:buFontTx/>
              <a:buChar char="•"/>
              <a:tabLst/>
            </a:pPr>
            <a:r>
              <a:rPr kumimoji="0" lang="en-US" sz="2200" b="1" i="0" u="none" strike="noStrike" cap="none" normalizeH="0" baseline="0" dirty="0" smtClean="0">
                <a:ln>
                  <a:noFill/>
                </a:ln>
                <a:solidFill>
                  <a:schemeClr val="tx1"/>
                </a:solidFill>
                <a:effectLst/>
                <a:ea typeface="Times New Roman" pitchFamily="18" charset="0"/>
              </a:rPr>
              <a:t>Mid-Shift Break. </a:t>
            </a:r>
            <a:r>
              <a:rPr kumimoji="0" lang="en-US" sz="2200" b="0" i="0" u="none" strike="noStrike" cap="none" normalizeH="0" baseline="0" dirty="0" smtClean="0">
                <a:ln>
                  <a:noFill/>
                </a:ln>
                <a:solidFill>
                  <a:schemeClr val="tx1"/>
                </a:solidFill>
                <a:effectLst/>
                <a:ea typeface="Times New Roman" pitchFamily="18" charset="0"/>
              </a:rPr>
              <a:t> </a:t>
            </a:r>
            <a:r>
              <a:rPr kumimoji="0" lang="en-US" sz="2000" b="0" i="0" u="none" strike="noStrike" cap="none" normalizeH="0" baseline="0" dirty="0" smtClean="0">
                <a:ln>
                  <a:noFill/>
                </a:ln>
                <a:solidFill>
                  <a:schemeClr val="tx1"/>
                </a:solidFill>
                <a:effectLst/>
                <a:ea typeface="Times New Roman" pitchFamily="18" charset="0"/>
              </a:rPr>
              <a:t>Drivers commonly have a mid-shift break while passengers are at trip destination.  What are </a:t>
            </a:r>
            <a:r>
              <a:rPr lang="en-US" sz="2000" dirty="0" smtClean="0">
                <a:ea typeface="Times New Roman" pitchFamily="18" charset="0"/>
              </a:rPr>
              <a:t>the </a:t>
            </a:r>
            <a:r>
              <a:rPr kumimoji="0" lang="en-US" sz="2000" b="0" i="0" u="none" strike="noStrike" cap="none" normalizeH="0" baseline="0" dirty="0" smtClean="0">
                <a:ln>
                  <a:noFill/>
                </a:ln>
                <a:solidFill>
                  <a:schemeClr val="tx1"/>
                </a:solidFill>
                <a:effectLst/>
                <a:ea typeface="Times New Roman" pitchFamily="18" charset="0"/>
              </a:rPr>
              <a:t>effects on driver fatigue of prolonged work days?</a:t>
            </a:r>
          </a:p>
          <a:p>
            <a:pPr marL="800100" indent="-342900" eaLnBrk="0" fontAlgn="base" hangingPunct="0">
              <a:spcBef>
                <a:spcPts val="600"/>
              </a:spcBef>
              <a:spcAft>
                <a:spcPts val="600"/>
              </a:spcAft>
              <a:buFontTx/>
              <a:buChar char="•"/>
            </a:pPr>
            <a:r>
              <a:rPr lang="en-US" sz="2200" b="1" dirty="0" smtClean="0">
                <a:ea typeface="Times New Roman" pitchFamily="18" charset="0"/>
              </a:rPr>
              <a:t>Driving During Circadian Lows.</a:t>
            </a:r>
            <a:r>
              <a:rPr lang="en-US" sz="2200" dirty="0" smtClean="0">
                <a:ea typeface="Times New Roman" pitchFamily="18" charset="0"/>
              </a:rPr>
              <a:t>  </a:t>
            </a:r>
            <a:r>
              <a:rPr lang="en-US" sz="2000" dirty="0" smtClean="0">
                <a:ea typeface="Times New Roman" pitchFamily="18" charset="0"/>
              </a:rPr>
              <a:t>Drivers are likely to drive at the beginning or end of the day when alertness is lowest and performance is most impaired by fatigue.  </a:t>
            </a:r>
            <a:endParaRPr lang="en-US" sz="2000" dirty="0" smtClean="0"/>
          </a:p>
          <a:p>
            <a:pPr marL="800100" marR="0" lvl="0" indent="-342900" algn="l" defTabSz="914400" rtl="0" eaLnBrk="0" fontAlgn="base" latinLnBrk="0" hangingPunct="0">
              <a:lnSpc>
                <a:spcPct val="100000"/>
              </a:lnSpc>
              <a:spcBef>
                <a:spcPts val="600"/>
              </a:spcBef>
              <a:spcAft>
                <a:spcPct val="0"/>
              </a:spcAft>
              <a:buClrTx/>
              <a:buSzTx/>
              <a:buFontTx/>
              <a:buChar char="•"/>
              <a:tabLst/>
            </a:pPr>
            <a:endParaRPr kumimoji="0" lang="en-US" sz="2000" b="0" i="0" u="none" strike="noStrike" cap="none" normalizeH="0" baseline="0" dirty="0" smtClean="0">
              <a:ln>
                <a:noFill/>
              </a:ln>
              <a:solidFill>
                <a:schemeClr val="tx1"/>
              </a:solidFill>
              <a:effectLs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19200" y="0"/>
            <a:ext cx="6658874" cy="769441"/>
          </a:xfrm>
          <a:prstGeom prst="rect">
            <a:avLst/>
          </a:prstGeom>
          <a:noFill/>
        </p:spPr>
        <p:txBody>
          <a:bodyPr wrap="none" rtlCol="0">
            <a:spAutoFit/>
          </a:bodyPr>
          <a:lstStyle/>
          <a:p>
            <a:r>
              <a:rPr lang="en-US" sz="4400" b="1" dirty="0" smtClean="0">
                <a:solidFill>
                  <a:srgbClr val="0070C0"/>
                </a:solidFill>
              </a:rPr>
              <a:t>MC Driver Fatigue Concerns</a:t>
            </a:r>
            <a:endParaRPr lang="en-US" sz="4400" b="1" dirty="0">
              <a:solidFill>
                <a:srgbClr val="0070C0"/>
              </a:solidFill>
            </a:endParaRPr>
          </a:p>
        </p:txBody>
      </p:sp>
      <p:sp>
        <p:nvSpPr>
          <p:cNvPr id="2050" name="Rectangle 2"/>
          <p:cNvSpPr>
            <a:spLocks noChangeArrowheads="1"/>
          </p:cNvSpPr>
          <p:nvPr/>
        </p:nvSpPr>
        <p:spPr bwMode="auto">
          <a:xfrm>
            <a:off x="228600" y="990600"/>
            <a:ext cx="8382000" cy="509370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457200" marR="0" lvl="0" indent="-279400" algn="l" defTabSz="914400" rtl="0" eaLnBrk="1" fontAlgn="base" latinLnBrk="0" hangingPunct="1">
              <a:lnSpc>
                <a:spcPct val="100000"/>
              </a:lnSpc>
              <a:spcBef>
                <a:spcPts val="600"/>
              </a:spcBef>
              <a:spcAft>
                <a:spcPts val="600"/>
              </a:spcAft>
              <a:buClrTx/>
              <a:buSzTx/>
              <a:buFont typeface="Wingdings" pitchFamily="2" charset="2"/>
              <a:buChar char="ü"/>
              <a:tabLst/>
            </a:pPr>
            <a:r>
              <a:rPr kumimoji="0" lang="en-US" sz="2200" b="1" i="0" u="none" strike="noStrike" cap="none" normalizeH="0" baseline="0" dirty="0" smtClean="0">
                <a:ln>
                  <a:noFill/>
                </a:ln>
                <a:solidFill>
                  <a:schemeClr val="tx1"/>
                </a:solidFill>
                <a:effectLst/>
                <a:ea typeface="Times New Roman" pitchFamily="18" charset="0"/>
              </a:rPr>
              <a:t>Fixed-Route Service Operations</a:t>
            </a:r>
            <a:r>
              <a:rPr kumimoji="0" lang="en-US" sz="2200" b="0" i="0" u="none" strike="noStrike" cap="none" normalizeH="0" baseline="0" dirty="0" smtClean="0">
                <a:ln>
                  <a:noFill/>
                </a:ln>
                <a:solidFill>
                  <a:schemeClr val="tx1"/>
                </a:solidFill>
                <a:effectLst/>
                <a:ea typeface="Times New Roman" pitchFamily="18" charset="0"/>
              </a:rPr>
              <a:t>.  </a:t>
            </a:r>
            <a:endParaRPr kumimoji="0" lang="en-US" sz="2200" b="0" i="0" u="none" strike="noStrike" cap="none" normalizeH="0" baseline="0" dirty="0" smtClean="0">
              <a:ln>
                <a:noFill/>
              </a:ln>
              <a:solidFill>
                <a:schemeClr val="tx1"/>
              </a:solidFill>
              <a:effectLst/>
            </a:endParaRPr>
          </a:p>
          <a:p>
            <a:pPr marL="800100" lvl="0" indent="-342900" eaLnBrk="0" fontAlgn="base" hangingPunct="0">
              <a:spcBef>
                <a:spcPts val="600"/>
              </a:spcBef>
              <a:spcAft>
                <a:spcPts val="600"/>
              </a:spcAft>
              <a:buFontTx/>
              <a:buChar char="•"/>
            </a:pPr>
            <a:r>
              <a:rPr kumimoji="0" lang="en-US" sz="2200" b="1" i="0" u="none" strike="noStrike" cap="none" normalizeH="0" baseline="0" dirty="0" smtClean="0">
                <a:ln>
                  <a:noFill/>
                </a:ln>
                <a:solidFill>
                  <a:schemeClr val="tx1"/>
                </a:solidFill>
                <a:effectLst/>
                <a:ea typeface="Times New Roman" pitchFamily="18" charset="0"/>
              </a:rPr>
              <a:t>Backward Rotating Schedules.</a:t>
            </a:r>
            <a:r>
              <a:rPr kumimoji="0" lang="en-US" sz="2200" b="0" i="0" u="none" strike="noStrike" cap="none" normalizeH="0" baseline="0" dirty="0" smtClean="0">
                <a:ln>
                  <a:noFill/>
                </a:ln>
                <a:solidFill>
                  <a:schemeClr val="tx1"/>
                </a:solidFill>
                <a:effectLst/>
                <a:ea typeface="Times New Roman" pitchFamily="18" charset="0"/>
              </a:rPr>
              <a:t>  </a:t>
            </a:r>
            <a:r>
              <a:rPr kumimoji="0" lang="en-US" sz="2000" b="0" i="0" u="none" strike="noStrike" cap="none" normalizeH="0" baseline="0" dirty="0" smtClean="0">
                <a:ln>
                  <a:noFill/>
                </a:ln>
                <a:solidFill>
                  <a:schemeClr val="tx1"/>
                </a:solidFill>
                <a:effectLst/>
                <a:ea typeface="Times New Roman" pitchFamily="18" charset="0"/>
              </a:rPr>
              <a:t>Many drivers report working the maximum backwards rotating 18-hr schedule (</a:t>
            </a:r>
            <a:r>
              <a:rPr kumimoji="0" lang="en-US" sz="2000" b="0" i="0" u="none" strike="noStrike" cap="none" normalizeH="0" dirty="0" smtClean="0">
                <a:ln>
                  <a:noFill/>
                </a:ln>
                <a:solidFill>
                  <a:schemeClr val="tx1"/>
                </a:solidFill>
                <a:effectLst/>
                <a:ea typeface="Times New Roman" pitchFamily="18" charset="0"/>
              </a:rPr>
              <a:t>1</a:t>
            </a:r>
            <a:r>
              <a:rPr kumimoji="0" lang="en-US" sz="2000" b="0" i="0" u="none" strike="noStrike" cap="none" normalizeH="0" baseline="0" dirty="0" smtClean="0">
                <a:ln>
                  <a:noFill/>
                </a:ln>
                <a:solidFill>
                  <a:schemeClr val="tx1"/>
                </a:solidFill>
                <a:effectLst/>
                <a:ea typeface="Times New Roman" pitchFamily="18" charset="0"/>
              </a:rPr>
              <a:t>0 </a:t>
            </a:r>
            <a:r>
              <a:rPr lang="en-US" sz="2000" dirty="0" smtClean="0">
                <a:ea typeface="Times New Roman" pitchFamily="18" charset="0"/>
              </a:rPr>
              <a:t>hrs driving/8 </a:t>
            </a:r>
            <a:r>
              <a:rPr kumimoji="0" lang="en-US" sz="2000" b="0" i="0" u="none" strike="noStrike" cap="none" normalizeH="0" baseline="0" dirty="0" smtClean="0">
                <a:ln>
                  <a:noFill/>
                </a:ln>
                <a:solidFill>
                  <a:schemeClr val="tx1"/>
                </a:solidFill>
                <a:effectLst/>
                <a:ea typeface="Times New Roman" pitchFamily="18" charset="0"/>
              </a:rPr>
              <a:t>hrs off duty).</a:t>
            </a:r>
            <a:endParaRPr kumimoji="0" lang="en-US" sz="2000" b="0" i="0" u="none" strike="noStrike" cap="none" normalizeH="0" baseline="0" dirty="0" smtClean="0">
              <a:ln>
                <a:noFill/>
              </a:ln>
              <a:solidFill>
                <a:schemeClr val="tx1"/>
              </a:solidFill>
              <a:effectLst/>
            </a:endParaRPr>
          </a:p>
          <a:p>
            <a:pPr marL="800100" marR="0" lvl="0" indent="-342900" algn="l" defTabSz="914400" rtl="0" eaLnBrk="0" fontAlgn="base" latinLnBrk="0" hangingPunct="0">
              <a:lnSpc>
                <a:spcPct val="100000"/>
              </a:lnSpc>
              <a:spcBef>
                <a:spcPts val="600"/>
              </a:spcBef>
              <a:spcAft>
                <a:spcPts val="600"/>
              </a:spcAft>
              <a:buClrTx/>
              <a:buSzTx/>
              <a:buFontTx/>
              <a:buChar char="•"/>
              <a:tabLst/>
            </a:pPr>
            <a:r>
              <a:rPr kumimoji="0" lang="en-US" sz="2200" b="1" i="0" u="none" strike="noStrike" cap="none" normalizeH="0" baseline="0" dirty="0" smtClean="0">
                <a:ln>
                  <a:noFill/>
                </a:ln>
                <a:solidFill>
                  <a:schemeClr val="tx1"/>
                </a:solidFill>
                <a:effectLst/>
                <a:ea typeface="Times New Roman" pitchFamily="18" charset="0"/>
              </a:rPr>
              <a:t>Opportunity for Adequate Sleep.                                                </a:t>
            </a:r>
            <a:r>
              <a:rPr kumimoji="0" lang="en-US" sz="2000" i="0" u="none" strike="noStrike" cap="none" normalizeH="0" baseline="0" dirty="0" smtClean="0">
                <a:ln>
                  <a:noFill/>
                </a:ln>
                <a:solidFill>
                  <a:schemeClr val="tx1"/>
                </a:solidFill>
                <a:effectLst/>
                <a:ea typeface="Times New Roman" pitchFamily="18" charset="0"/>
              </a:rPr>
              <a:t>Drivers need an</a:t>
            </a:r>
            <a:r>
              <a:rPr kumimoji="0" lang="en-US" sz="2000" i="0" u="none" strike="noStrike" cap="none" normalizeH="0" dirty="0" smtClean="0">
                <a:ln>
                  <a:noFill/>
                </a:ln>
                <a:solidFill>
                  <a:schemeClr val="tx1"/>
                </a:solidFill>
                <a:effectLst/>
                <a:ea typeface="Times New Roman" pitchFamily="18" charset="0"/>
              </a:rPr>
              <a:t> average of 7 to 8 hrs                                                                                              of sleep daily (6 hrs to maintain health                                                      and 7 hrs to maintain alertness).                                                                                            </a:t>
            </a:r>
            <a:r>
              <a:rPr lang="en-US" sz="2000" dirty="0" smtClean="0">
                <a:ea typeface="Times New Roman" pitchFamily="18" charset="0"/>
              </a:rPr>
              <a:t>Models of driver off-duty time would                                                                       suggest that 8 hrs is not adequate. </a:t>
            </a:r>
            <a:endParaRPr kumimoji="0" lang="en-US" sz="2000" b="0" i="0" u="none" strike="noStrike" cap="none" normalizeH="0" baseline="0" dirty="0" smtClean="0">
              <a:ln>
                <a:noFill/>
              </a:ln>
              <a:solidFill>
                <a:schemeClr val="tx1"/>
              </a:solidFill>
              <a:effectLst/>
            </a:endParaRPr>
          </a:p>
          <a:p>
            <a:pPr marL="800100" marR="0" lvl="0" indent="-342900" algn="l" defTabSz="914400" rtl="0" eaLnBrk="0" fontAlgn="base" latinLnBrk="0" hangingPunct="0">
              <a:lnSpc>
                <a:spcPct val="100000"/>
              </a:lnSpc>
              <a:spcBef>
                <a:spcPts val="600"/>
              </a:spcBef>
              <a:spcAft>
                <a:spcPts val="600"/>
              </a:spcAft>
              <a:buClrTx/>
              <a:buSzTx/>
              <a:buFontTx/>
              <a:buChar char="•"/>
              <a:tabLst/>
            </a:pPr>
            <a:r>
              <a:rPr kumimoji="0" lang="en-US" sz="2200" b="1" i="0" u="none" strike="noStrike" cap="none" normalizeH="0" baseline="0" dirty="0" smtClean="0">
                <a:ln>
                  <a:noFill/>
                </a:ln>
                <a:solidFill>
                  <a:schemeClr val="tx1"/>
                </a:solidFill>
                <a:effectLst/>
                <a:ea typeface="Times New Roman" pitchFamily="18" charset="0"/>
              </a:rPr>
              <a:t>Driving During Circadian Lows</a:t>
            </a:r>
            <a:r>
              <a:rPr kumimoji="0" lang="en-US" sz="2000" b="1" i="0" u="none" strike="noStrike" cap="none" normalizeH="0" baseline="0" dirty="0" smtClean="0">
                <a:ln>
                  <a:noFill/>
                </a:ln>
                <a:solidFill>
                  <a:schemeClr val="tx1"/>
                </a:solidFill>
                <a:effectLst/>
                <a:ea typeface="Times New Roman" pitchFamily="18" charset="0"/>
              </a:rPr>
              <a:t>.</a:t>
            </a:r>
            <a:r>
              <a:rPr kumimoji="0" lang="en-US" sz="2000" b="0" i="0" u="none" strike="noStrike" cap="none" normalizeH="0" baseline="0" dirty="0" smtClean="0">
                <a:ln>
                  <a:noFill/>
                </a:ln>
                <a:solidFill>
                  <a:schemeClr val="tx1"/>
                </a:solidFill>
                <a:effectLst/>
                <a:ea typeface="Times New Roman" pitchFamily="18" charset="0"/>
              </a:rPr>
              <a:t>                                                                         Drivers report the highest frequency of driving between 12 to 6 a.m. when alertness is lowest and performance is most impaired by fatigue.  </a:t>
            </a:r>
            <a:endParaRPr kumimoji="0" lang="en-US" sz="2000" b="0" i="0" u="none" strike="noStrike" cap="none" normalizeH="0" baseline="0" dirty="0" smtClean="0">
              <a:ln>
                <a:noFill/>
              </a:ln>
              <a:solidFill>
                <a:schemeClr val="tx1"/>
              </a:solidFill>
              <a:effectLst/>
            </a:endParaRPr>
          </a:p>
          <a:p>
            <a:pPr marL="800100" marR="0" lvl="0" indent="-342900" algn="l" defTabSz="914400" rtl="0" eaLnBrk="0" fontAlgn="base" latinLnBrk="0" hangingPunct="0">
              <a:lnSpc>
                <a:spcPct val="100000"/>
              </a:lnSpc>
              <a:spcBef>
                <a:spcPct val="0"/>
              </a:spcBef>
              <a:spcAft>
                <a:spcPct val="0"/>
              </a:spcAft>
              <a:buClrTx/>
              <a:buSzTx/>
              <a:buFontTx/>
              <a:buChar char="•"/>
              <a:tabLst/>
            </a:pPr>
            <a:endParaRPr kumimoji="0" lang="en-US" sz="2200" b="1" i="0" u="none" strike="noStrike" cap="none" normalizeH="0" baseline="0" dirty="0" smtClean="0">
              <a:ln>
                <a:noFill/>
              </a:ln>
              <a:solidFill>
                <a:schemeClr val="tx1"/>
              </a:solidFill>
              <a:effectLst/>
              <a:ea typeface="Times New Roman" pitchFamily="18" charset="0"/>
            </a:endParaRPr>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10199" y="2286000"/>
            <a:ext cx="3580273" cy="2667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1143000"/>
          </a:xfrm>
        </p:spPr>
        <p:txBody>
          <a:bodyPr/>
          <a:lstStyle/>
          <a:p>
            <a:r>
              <a:rPr lang="en-US" dirty="0" smtClean="0"/>
              <a:t>Thank You</a:t>
            </a:r>
            <a:endParaRPr lang="en-US" dirty="0"/>
          </a:p>
        </p:txBody>
      </p:sp>
      <p:sp>
        <p:nvSpPr>
          <p:cNvPr id="4" name="Rectangle 3"/>
          <p:cNvSpPr/>
          <p:nvPr/>
        </p:nvSpPr>
        <p:spPr>
          <a:xfrm>
            <a:off x="228600" y="878241"/>
            <a:ext cx="8305800" cy="4219617"/>
          </a:xfrm>
          <a:prstGeom prst="rect">
            <a:avLst/>
          </a:prstGeom>
        </p:spPr>
        <p:txBody>
          <a:bodyPr wrap="square">
            <a:spAutoFit/>
          </a:bodyPr>
          <a:lstStyle/>
          <a:p>
            <a:pPr marL="228600" indent="-228600">
              <a:lnSpc>
                <a:spcPct val="90000"/>
              </a:lnSpc>
              <a:spcBef>
                <a:spcPts val="600"/>
              </a:spcBef>
              <a:buClr>
                <a:srgbClr val="000066"/>
              </a:buClr>
            </a:pPr>
            <a:r>
              <a:rPr lang="en-US" sz="3600" b="1" dirty="0" smtClean="0"/>
              <a:t>Contact Information</a:t>
            </a:r>
          </a:p>
          <a:p>
            <a:pPr marL="228600" indent="-228600">
              <a:lnSpc>
                <a:spcPct val="90000"/>
              </a:lnSpc>
              <a:spcBef>
                <a:spcPts val="600"/>
              </a:spcBef>
              <a:buClr>
                <a:srgbClr val="000066"/>
              </a:buClr>
            </a:pPr>
            <a:r>
              <a:rPr lang="en-US" sz="2400" dirty="0" smtClean="0"/>
              <a:t>Dr. Martin R. Walker </a:t>
            </a:r>
          </a:p>
          <a:p>
            <a:pPr marL="228600" indent="-228600">
              <a:buClr>
                <a:srgbClr val="000066"/>
              </a:buClr>
            </a:pPr>
            <a:r>
              <a:rPr lang="en-US" sz="2400" dirty="0" smtClean="0"/>
              <a:t>United States Department of Transportation</a:t>
            </a:r>
          </a:p>
          <a:p>
            <a:pPr marL="228600" indent="-228600">
              <a:buClr>
                <a:srgbClr val="000066"/>
              </a:buClr>
            </a:pPr>
            <a:r>
              <a:rPr lang="en-US" sz="2400" dirty="0" smtClean="0"/>
              <a:t>Federal Motor Carrier Safety Administration </a:t>
            </a:r>
          </a:p>
          <a:p>
            <a:pPr marL="228600" indent="-228600">
              <a:buClr>
                <a:srgbClr val="000066"/>
              </a:buClr>
            </a:pPr>
            <a:r>
              <a:rPr lang="en-US" sz="2400" dirty="0" smtClean="0"/>
              <a:t>Office of Analysis, Research and Technology</a:t>
            </a:r>
          </a:p>
          <a:p>
            <a:pPr marL="228600" indent="-228600">
              <a:buClr>
                <a:srgbClr val="000066"/>
              </a:buClr>
            </a:pPr>
            <a:r>
              <a:rPr lang="en-US" sz="2400" dirty="0" smtClean="0"/>
              <a:t>1200 New Jersey Ave, SE</a:t>
            </a:r>
          </a:p>
          <a:p>
            <a:pPr marL="228600" indent="-228600">
              <a:buClr>
                <a:srgbClr val="000066"/>
              </a:buClr>
            </a:pPr>
            <a:r>
              <a:rPr lang="en-US" sz="2400" dirty="0" smtClean="0"/>
              <a:t>Suite W68-310</a:t>
            </a:r>
          </a:p>
          <a:p>
            <a:pPr marL="228600" indent="-228600">
              <a:buClr>
                <a:srgbClr val="000066"/>
              </a:buClr>
            </a:pPr>
            <a:r>
              <a:rPr lang="en-US" sz="2400" dirty="0" smtClean="0"/>
              <a:t>Washington, D.C. 20590</a:t>
            </a:r>
          </a:p>
          <a:p>
            <a:pPr marL="228600" indent="-228600">
              <a:lnSpc>
                <a:spcPct val="50000"/>
              </a:lnSpc>
              <a:buClr>
                <a:srgbClr val="000066"/>
              </a:buClr>
            </a:pPr>
            <a:endParaRPr lang="en-US" sz="2400" dirty="0" smtClean="0"/>
          </a:p>
          <a:p>
            <a:pPr marL="228600" indent="-228600">
              <a:lnSpc>
                <a:spcPct val="90000"/>
              </a:lnSpc>
              <a:spcBef>
                <a:spcPts val="600"/>
              </a:spcBef>
              <a:buClr>
                <a:srgbClr val="000066"/>
              </a:buClr>
            </a:pPr>
            <a:r>
              <a:rPr lang="en-US" sz="2400" dirty="0" smtClean="0"/>
              <a:t>202-385-2364</a:t>
            </a:r>
          </a:p>
          <a:p>
            <a:pPr marL="228600" indent="-228600">
              <a:lnSpc>
                <a:spcPct val="90000"/>
              </a:lnSpc>
              <a:spcBef>
                <a:spcPts val="600"/>
              </a:spcBef>
              <a:buClr>
                <a:srgbClr val="000066"/>
              </a:buClr>
            </a:pPr>
            <a:r>
              <a:rPr lang="en-US" sz="2400" dirty="0" smtClean="0">
                <a:hlinkClick r:id="rId2"/>
              </a:rPr>
              <a:t>Martin.R.Walker@dot.gov</a:t>
            </a:r>
            <a:endParaRPr lang="en-US" sz="2400" dirty="0" smtClean="0"/>
          </a:p>
        </p:txBody>
      </p:sp>
      <p:pic>
        <p:nvPicPr>
          <p:cNvPr id="5" name="Picture 4" descr="Lincoln &amp; Wash Monuments"/>
          <p:cNvPicPr>
            <a:picLocks noChangeAspect="1" noChangeArrowheads="1"/>
          </p:cNvPicPr>
          <p:nvPr/>
        </p:nvPicPr>
        <p:blipFill>
          <a:blip r:embed="rId3" cstate="print"/>
          <a:srcRect b="4783"/>
          <a:stretch>
            <a:fillRect/>
          </a:stretch>
        </p:blipFill>
        <p:spPr bwMode="auto">
          <a:xfrm>
            <a:off x="6172200" y="1219200"/>
            <a:ext cx="2743200" cy="1981200"/>
          </a:xfrm>
          <a:prstGeom prst="rect">
            <a:avLst/>
          </a:prstGeom>
          <a:noFill/>
          <a:ln w="9525">
            <a:noFill/>
            <a:miter lim="800000"/>
            <a:headEnd/>
            <a:tailEnd/>
          </a:ln>
        </p:spPr>
      </p:pic>
      <p:pic>
        <p:nvPicPr>
          <p:cNvPr id="7" name="Picture 6" descr="dotbuildingentrance"/>
          <p:cNvPicPr>
            <a:picLocks noChangeAspect="1" noChangeArrowheads="1"/>
          </p:cNvPicPr>
          <p:nvPr/>
        </p:nvPicPr>
        <p:blipFill>
          <a:blip r:embed="rId4" cstate="print"/>
          <a:srcRect b="6605"/>
          <a:stretch>
            <a:fillRect/>
          </a:stretch>
        </p:blipFill>
        <p:spPr bwMode="auto">
          <a:xfrm>
            <a:off x="3886200" y="3352800"/>
            <a:ext cx="2514600" cy="1752600"/>
          </a:xfrm>
          <a:prstGeom prst="rect">
            <a:avLst/>
          </a:prstGeom>
          <a:noFill/>
          <a:ln w="9525">
            <a:noFill/>
            <a:miter lim="800000"/>
            <a:headEnd/>
            <a:tailEnd/>
          </a:ln>
        </p:spPr>
      </p:pic>
      <p:sp>
        <p:nvSpPr>
          <p:cNvPr id="11" name="Rectangle 9"/>
          <p:cNvSpPr>
            <a:spLocks noChangeArrowheads="1"/>
          </p:cNvSpPr>
          <p:nvPr/>
        </p:nvSpPr>
        <p:spPr bwMode="auto">
          <a:xfrm>
            <a:off x="-76200" y="5320662"/>
            <a:ext cx="8839200" cy="1384938"/>
          </a:xfrm>
          <a:prstGeom prst="rect">
            <a:avLst/>
          </a:prstGeom>
          <a:solidFill>
            <a:schemeClr val="bg1">
              <a:alpha val="50195"/>
            </a:schemeClr>
          </a:solidFill>
          <a:ln w="9525">
            <a:noFill/>
            <a:miter lim="800000"/>
            <a:headEnd/>
            <a:tailEnd/>
          </a:ln>
        </p:spPr>
        <p:txBody>
          <a:bodyPr wrap="square" lIns="91385" tIns="45692" rIns="91385" bIns="45692">
            <a:spAutoFit/>
          </a:bodyPr>
          <a:lstStyle/>
          <a:p>
            <a:r>
              <a:rPr lang="en-US" sz="2800" b="1" i="1" dirty="0">
                <a:solidFill>
                  <a:srgbClr val="990000"/>
                </a:solidFill>
                <a:latin typeface="Monotype Corsiva" pitchFamily="66" charset="0"/>
              </a:rPr>
              <a:t>                    </a:t>
            </a:r>
            <a:r>
              <a:rPr lang="en-US" sz="2800" i="1" dirty="0">
                <a:solidFill>
                  <a:srgbClr val="993300"/>
                </a:solidFill>
                <a:latin typeface="Monotype Corsiva" pitchFamily="66" charset="0"/>
              </a:rPr>
              <a:t>Research without Action is time Wasted, </a:t>
            </a:r>
          </a:p>
          <a:p>
            <a:r>
              <a:rPr lang="en-US" sz="2800" i="1" dirty="0">
                <a:solidFill>
                  <a:srgbClr val="993300"/>
                </a:solidFill>
                <a:latin typeface="Monotype Corsiva" pitchFamily="66" charset="0"/>
              </a:rPr>
              <a:t>                   Action without Research just Passes Time. </a:t>
            </a:r>
          </a:p>
          <a:p>
            <a:r>
              <a:rPr lang="en-US" sz="2800" b="1" i="1" dirty="0">
                <a:solidFill>
                  <a:srgbClr val="993300"/>
                </a:solidFill>
                <a:latin typeface="Monotype Corsiva" pitchFamily="66" charset="0"/>
              </a:rPr>
              <a:t>                 Research with Action can Change the World!</a:t>
            </a:r>
            <a:r>
              <a:rPr lang="en-US" sz="2400" b="1" i="1" dirty="0">
                <a:solidFill>
                  <a:srgbClr val="993300"/>
                </a:solidFill>
                <a:latin typeface="Monotype Corsiva" pitchFamily="66" charset="0"/>
              </a:rPr>
              <a:t> </a:t>
            </a:r>
          </a:p>
        </p:txBody>
      </p:sp>
      <p:grpSp>
        <p:nvGrpSpPr>
          <p:cNvPr id="12" name="Group 10"/>
          <p:cNvGrpSpPr>
            <a:grpSpLocks/>
          </p:cNvGrpSpPr>
          <p:nvPr/>
        </p:nvGrpSpPr>
        <p:grpSpPr bwMode="auto">
          <a:xfrm flipH="1">
            <a:off x="7239000" y="5257800"/>
            <a:ext cx="1447800" cy="1295400"/>
            <a:chOff x="1895" y="445"/>
            <a:chExt cx="2307" cy="2310"/>
          </a:xfrm>
        </p:grpSpPr>
        <p:sp>
          <p:nvSpPr>
            <p:cNvPr id="13" name="Freeform 11"/>
            <p:cNvSpPr>
              <a:spLocks/>
            </p:cNvSpPr>
            <p:nvPr/>
          </p:nvSpPr>
          <p:spPr bwMode="auto">
            <a:xfrm>
              <a:off x="1991" y="445"/>
              <a:ext cx="2211" cy="2310"/>
            </a:xfrm>
            <a:custGeom>
              <a:avLst/>
              <a:gdLst>
                <a:gd name="T0" fmla="*/ 980 w 2211"/>
                <a:gd name="T1" fmla="*/ 801 h 2310"/>
                <a:gd name="T2" fmla="*/ 921 w 2211"/>
                <a:gd name="T3" fmla="*/ 890 h 2310"/>
                <a:gd name="T4" fmla="*/ 967 w 2211"/>
                <a:gd name="T5" fmla="*/ 978 h 2310"/>
                <a:gd name="T6" fmla="*/ 1026 w 2211"/>
                <a:gd name="T7" fmla="*/ 934 h 2310"/>
                <a:gd name="T8" fmla="*/ 1006 w 2211"/>
                <a:gd name="T9" fmla="*/ 776 h 2310"/>
                <a:gd name="T10" fmla="*/ 1059 w 2211"/>
                <a:gd name="T11" fmla="*/ 665 h 2310"/>
                <a:gd name="T12" fmla="*/ 927 w 2211"/>
                <a:gd name="T13" fmla="*/ 614 h 2310"/>
                <a:gd name="T14" fmla="*/ 1072 w 2211"/>
                <a:gd name="T15" fmla="*/ 527 h 2310"/>
                <a:gd name="T16" fmla="*/ 1184 w 2211"/>
                <a:gd name="T17" fmla="*/ 477 h 2310"/>
                <a:gd name="T18" fmla="*/ 1196 w 2211"/>
                <a:gd name="T19" fmla="*/ 801 h 2310"/>
                <a:gd name="T20" fmla="*/ 1284 w 2211"/>
                <a:gd name="T21" fmla="*/ 926 h 2310"/>
                <a:gd name="T22" fmla="*/ 1179 w 2211"/>
                <a:gd name="T23" fmla="*/ 1315 h 2310"/>
                <a:gd name="T24" fmla="*/ 1274 w 2211"/>
                <a:gd name="T25" fmla="*/ 1297 h 2310"/>
                <a:gd name="T26" fmla="*/ 1408 w 2211"/>
                <a:gd name="T27" fmla="*/ 598 h 2310"/>
                <a:gd name="T28" fmla="*/ 1257 w 2211"/>
                <a:gd name="T29" fmla="*/ 638 h 2310"/>
                <a:gd name="T30" fmla="*/ 1630 w 2211"/>
                <a:gd name="T31" fmla="*/ 217 h 2310"/>
                <a:gd name="T32" fmla="*/ 1857 w 2211"/>
                <a:gd name="T33" fmla="*/ 126 h 2310"/>
                <a:gd name="T34" fmla="*/ 1996 w 2211"/>
                <a:gd name="T35" fmla="*/ 46 h 2310"/>
                <a:gd name="T36" fmla="*/ 2148 w 2211"/>
                <a:gd name="T37" fmla="*/ 81 h 2310"/>
                <a:gd name="T38" fmla="*/ 2156 w 2211"/>
                <a:gd name="T39" fmla="*/ 375 h 2310"/>
                <a:gd name="T40" fmla="*/ 1958 w 2211"/>
                <a:gd name="T41" fmla="*/ 425 h 2310"/>
                <a:gd name="T42" fmla="*/ 1708 w 2211"/>
                <a:gd name="T43" fmla="*/ 518 h 2310"/>
                <a:gd name="T44" fmla="*/ 1600 w 2211"/>
                <a:gd name="T45" fmla="*/ 532 h 2310"/>
                <a:gd name="T46" fmla="*/ 1653 w 2211"/>
                <a:gd name="T47" fmla="*/ 978 h 2310"/>
                <a:gd name="T48" fmla="*/ 1555 w 2211"/>
                <a:gd name="T49" fmla="*/ 988 h 2310"/>
                <a:gd name="T50" fmla="*/ 1394 w 2211"/>
                <a:gd name="T51" fmla="*/ 1216 h 2310"/>
                <a:gd name="T52" fmla="*/ 1463 w 2211"/>
                <a:gd name="T53" fmla="*/ 1298 h 2310"/>
                <a:gd name="T54" fmla="*/ 1595 w 2211"/>
                <a:gd name="T55" fmla="*/ 1378 h 2310"/>
                <a:gd name="T56" fmla="*/ 1764 w 2211"/>
                <a:gd name="T57" fmla="*/ 1378 h 2310"/>
                <a:gd name="T58" fmla="*/ 1837 w 2211"/>
                <a:gd name="T59" fmla="*/ 1440 h 2310"/>
                <a:gd name="T60" fmla="*/ 1898 w 2211"/>
                <a:gd name="T61" fmla="*/ 1507 h 2310"/>
                <a:gd name="T62" fmla="*/ 2050 w 2211"/>
                <a:gd name="T63" fmla="*/ 1973 h 2310"/>
                <a:gd name="T64" fmla="*/ 1979 w 2211"/>
                <a:gd name="T65" fmla="*/ 2151 h 2310"/>
                <a:gd name="T66" fmla="*/ 1710 w 2211"/>
                <a:gd name="T67" fmla="*/ 2194 h 2310"/>
                <a:gd name="T68" fmla="*/ 1638 w 2211"/>
                <a:gd name="T69" fmla="*/ 2129 h 2310"/>
                <a:gd name="T70" fmla="*/ 1642 w 2211"/>
                <a:gd name="T71" fmla="*/ 2243 h 2310"/>
                <a:gd name="T72" fmla="*/ 1294 w 2211"/>
                <a:gd name="T73" fmla="*/ 2191 h 2310"/>
                <a:gd name="T74" fmla="*/ 1176 w 2211"/>
                <a:gd name="T75" fmla="*/ 2239 h 2310"/>
                <a:gd name="T76" fmla="*/ 1027 w 2211"/>
                <a:gd name="T77" fmla="*/ 2308 h 2310"/>
                <a:gd name="T78" fmla="*/ 938 w 2211"/>
                <a:gd name="T79" fmla="*/ 2245 h 2310"/>
                <a:gd name="T80" fmla="*/ 866 w 2211"/>
                <a:gd name="T81" fmla="*/ 2180 h 2310"/>
                <a:gd name="T82" fmla="*/ 828 w 2211"/>
                <a:gd name="T83" fmla="*/ 2135 h 2310"/>
                <a:gd name="T84" fmla="*/ 724 w 2211"/>
                <a:gd name="T85" fmla="*/ 1990 h 2310"/>
                <a:gd name="T86" fmla="*/ 678 w 2211"/>
                <a:gd name="T87" fmla="*/ 2041 h 2310"/>
                <a:gd name="T88" fmla="*/ 612 w 2211"/>
                <a:gd name="T89" fmla="*/ 2284 h 2310"/>
                <a:gd name="T90" fmla="*/ 498 w 2211"/>
                <a:gd name="T91" fmla="*/ 2176 h 2310"/>
                <a:gd name="T92" fmla="*/ 348 w 2211"/>
                <a:gd name="T93" fmla="*/ 2152 h 2310"/>
                <a:gd name="T94" fmla="*/ 264 w 2211"/>
                <a:gd name="T95" fmla="*/ 2290 h 2310"/>
                <a:gd name="T96" fmla="*/ 150 w 2211"/>
                <a:gd name="T97" fmla="*/ 2062 h 2310"/>
                <a:gd name="T98" fmla="*/ 57 w 2211"/>
                <a:gd name="T99" fmla="*/ 1998 h 2310"/>
                <a:gd name="T100" fmla="*/ 135 w 2211"/>
                <a:gd name="T101" fmla="*/ 1891 h 2310"/>
                <a:gd name="T102" fmla="*/ 4 w 2211"/>
                <a:gd name="T103" fmla="*/ 1551 h 2310"/>
                <a:gd name="T104" fmla="*/ 100 w 2211"/>
                <a:gd name="T105" fmla="*/ 1276 h 2310"/>
                <a:gd name="T106" fmla="*/ 293 w 2211"/>
                <a:gd name="T107" fmla="*/ 1088 h 2310"/>
                <a:gd name="T108" fmla="*/ 268 w 2211"/>
                <a:gd name="T109" fmla="*/ 976 h 2310"/>
                <a:gd name="T110" fmla="*/ 204 w 2211"/>
                <a:gd name="T111" fmla="*/ 894 h 2310"/>
                <a:gd name="T112" fmla="*/ 275 w 2211"/>
                <a:gd name="T113" fmla="*/ 814 h 2310"/>
                <a:gd name="T114" fmla="*/ 353 w 2211"/>
                <a:gd name="T115" fmla="*/ 708 h 2310"/>
                <a:gd name="T116" fmla="*/ 214 w 2211"/>
                <a:gd name="T117" fmla="*/ 1 h 2310"/>
                <a:gd name="T118" fmla="*/ 584 w 2211"/>
                <a:gd name="T119" fmla="*/ 284 h 2310"/>
                <a:gd name="T120" fmla="*/ 858 w 2211"/>
                <a:gd name="T121" fmla="*/ 526 h 23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211"/>
                <a:gd name="T184" fmla="*/ 0 h 2310"/>
                <a:gd name="T185" fmla="*/ 2211 w 2211"/>
                <a:gd name="T186" fmla="*/ 2310 h 231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211" h="2310">
                  <a:moveTo>
                    <a:pt x="951" y="701"/>
                  </a:moveTo>
                  <a:lnTo>
                    <a:pt x="952" y="715"/>
                  </a:lnTo>
                  <a:lnTo>
                    <a:pt x="956" y="726"/>
                  </a:lnTo>
                  <a:lnTo>
                    <a:pt x="963" y="735"/>
                  </a:lnTo>
                  <a:lnTo>
                    <a:pt x="971" y="745"/>
                  </a:lnTo>
                  <a:lnTo>
                    <a:pt x="977" y="755"/>
                  </a:lnTo>
                  <a:lnTo>
                    <a:pt x="982" y="765"/>
                  </a:lnTo>
                  <a:lnTo>
                    <a:pt x="985" y="777"/>
                  </a:lnTo>
                  <a:lnTo>
                    <a:pt x="982" y="792"/>
                  </a:lnTo>
                  <a:lnTo>
                    <a:pt x="980" y="801"/>
                  </a:lnTo>
                  <a:lnTo>
                    <a:pt x="975" y="807"/>
                  </a:lnTo>
                  <a:lnTo>
                    <a:pt x="967" y="812"/>
                  </a:lnTo>
                  <a:lnTo>
                    <a:pt x="957" y="815"/>
                  </a:lnTo>
                  <a:lnTo>
                    <a:pt x="946" y="816"/>
                  </a:lnTo>
                  <a:lnTo>
                    <a:pt x="935" y="817"/>
                  </a:lnTo>
                  <a:lnTo>
                    <a:pt x="925" y="819"/>
                  </a:lnTo>
                  <a:lnTo>
                    <a:pt x="915" y="820"/>
                  </a:lnTo>
                  <a:lnTo>
                    <a:pt x="912" y="845"/>
                  </a:lnTo>
                  <a:lnTo>
                    <a:pt x="917" y="869"/>
                  </a:lnTo>
                  <a:lnTo>
                    <a:pt x="921" y="890"/>
                  </a:lnTo>
                  <a:lnTo>
                    <a:pt x="917" y="911"/>
                  </a:lnTo>
                  <a:lnTo>
                    <a:pt x="912" y="924"/>
                  </a:lnTo>
                  <a:lnTo>
                    <a:pt x="912" y="935"/>
                  </a:lnTo>
                  <a:lnTo>
                    <a:pt x="916" y="943"/>
                  </a:lnTo>
                  <a:lnTo>
                    <a:pt x="923" y="949"/>
                  </a:lnTo>
                  <a:lnTo>
                    <a:pt x="931" y="955"/>
                  </a:lnTo>
                  <a:lnTo>
                    <a:pt x="941" y="959"/>
                  </a:lnTo>
                  <a:lnTo>
                    <a:pt x="950" y="963"/>
                  </a:lnTo>
                  <a:lnTo>
                    <a:pt x="958" y="968"/>
                  </a:lnTo>
                  <a:lnTo>
                    <a:pt x="967" y="978"/>
                  </a:lnTo>
                  <a:lnTo>
                    <a:pt x="971" y="990"/>
                  </a:lnTo>
                  <a:lnTo>
                    <a:pt x="973" y="1005"/>
                  </a:lnTo>
                  <a:lnTo>
                    <a:pt x="975" y="1021"/>
                  </a:lnTo>
                  <a:lnTo>
                    <a:pt x="977" y="1035"/>
                  </a:lnTo>
                  <a:lnTo>
                    <a:pt x="983" y="1048"/>
                  </a:lnTo>
                  <a:lnTo>
                    <a:pt x="995" y="1055"/>
                  </a:lnTo>
                  <a:lnTo>
                    <a:pt x="1011" y="1057"/>
                  </a:lnTo>
                  <a:lnTo>
                    <a:pt x="1028" y="963"/>
                  </a:lnTo>
                  <a:lnTo>
                    <a:pt x="1023" y="948"/>
                  </a:lnTo>
                  <a:lnTo>
                    <a:pt x="1026" y="934"/>
                  </a:lnTo>
                  <a:lnTo>
                    <a:pt x="1033" y="921"/>
                  </a:lnTo>
                  <a:lnTo>
                    <a:pt x="1041" y="910"/>
                  </a:lnTo>
                  <a:lnTo>
                    <a:pt x="1048" y="899"/>
                  </a:lnTo>
                  <a:lnTo>
                    <a:pt x="1051" y="889"/>
                  </a:lnTo>
                  <a:lnTo>
                    <a:pt x="1046" y="879"/>
                  </a:lnTo>
                  <a:lnTo>
                    <a:pt x="1031" y="867"/>
                  </a:lnTo>
                  <a:lnTo>
                    <a:pt x="1025" y="846"/>
                  </a:lnTo>
                  <a:lnTo>
                    <a:pt x="1017" y="824"/>
                  </a:lnTo>
                  <a:lnTo>
                    <a:pt x="1011" y="801"/>
                  </a:lnTo>
                  <a:lnTo>
                    <a:pt x="1006" y="776"/>
                  </a:lnTo>
                  <a:lnTo>
                    <a:pt x="1003" y="752"/>
                  </a:lnTo>
                  <a:lnTo>
                    <a:pt x="1005" y="730"/>
                  </a:lnTo>
                  <a:lnTo>
                    <a:pt x="1012" y="708"/>
                  </a:lnTo>
                  <a:lnTo>
                    <a:pt x="1026" y="688"/>
                  </a:lnTo>
                  <a:lnTo>
                    <a:pt x="1041" y="701"/>
                  </a:lnTo>
                  <a:lnTo>
                    <a:pt x="1047" y="688"/>
                  </a:lnTo>
                  <a:lnTo>
                    <a:pt x="1059" y="681"/>
                  </a:lnTo>
                  <a:lnTo>
                    <a:pt x="1069" y="673"/>
                  </a:lnTo>
                  <a:lnTo>
                    <a:pt x="1075" y="662"/>
                  </a:lnTo>
                  <a:lnTo>
                    <a:pt x="1059" y="665"/>
                  </a:lnTo>
                  <a:lnTo>
                    <a:pt x="1042" y="667"/>
                  </a:lnTo>
                  <a:lnTo>
                    <a:pt x="1027" y="671"/>
                  </a:lnTo>
                  <a:lnTo>
                    <a:pt x="1012" y="676"/>
                  </a:lnTo>
                  <a:lnTo>
                    <a:pt x="997" y="681"/>
                  </a:lnTo>
                  <a:lnTo>
                    <a:pt x="981" y="687"/>
                  </a:lnTo>
                  <a:lnTo>
                    <a:pt x="966" y="693"/>
                  </a:lnTo>
                  <a:lnTo>
                    <a:pt x="951" y="701"/>
                  </a:lnTo>
                  <a:lnTo>
                    <a:pt x="886" y="618"/>
                  </a:lnTo>
                  <a:lnTo>
                    <a:pt x="906" y="618"/>
                  </a:lnTo>
                  <a:lnTo>
                    <a:pt x="927" y="614"/>
                  </a:lnTo>
                  <a:lnTo>
                    <a:pt x="947" y="608"/>
                  </a:lnTo>
                  <a:lnTo>
                    <a:pt x="968" y="599"/>
                  </a:lnTo>
                  <a:lnTo>
                    <a:pt x="988" y="589"/>
                  </a:lnTo>
                  <a:lnTo>
                    <a:pt x="1010" y="581"/>
                  </a:lnTo>
                  <a:lnTo>
                    <a:pt x="1031" y="572"/>
                  </a:lnTo>
                  <a:lnTo>
                    <a:pt x="1052" y="564"/>
                  </a:lnTo>
                  <a:lnTo>
                    <a:pt x="1055" y="554"/>
                  </a:lnTo>
                  <a:lnTo>
                    <a:pt x="1060" y="544"/>
                  </a:lnTo>
                  <a:lnTo>
                    <a:pt x="1065" y="536"/>
                  </a:lnTo>
                  <a:lnTo>
                    <a:pt x="1072" y="527"/>
                  </a:lnTo>
                  <a:lnTo>
                    <a:pt x="1080" y="518"/>
                  </a:lnTo>
                  <a:lnTo>
                    <a:pt x="1089" y="511"/>
                  </a:lnTo>
                  <a:lnTo>
                    <a:pt x="1097" y="503"/>
                  </a:lnTo>
                  <a:lnTo>
                    <a:pt x="1106" y="497"/>
                  </a:lnTo>
                  <a:lnTo>
                    <a:pt x="1117" y="494"/>
                  </a:lnTo>
                  <a:lnTo>
                    <a:pt x="1130" y="492"/>
                  </a:lnTo>
                  <a:lnTo>
                    <a:pt x="1144" y="490"/>
                  </a:lnTo>
                  <a:lnTo>
                    <a:pt x="1157" y="488"/>
                  </a:lnTo>
                  <a:lnTo>
                    <a:pt x="1171" y="483"/>
                  </a:lnTo>
                  <a:lnTo>
                    <a:pt x="1184" y="477"/>
                  </a:lnTo>
                  <a:lnTo>
                    <a:pt x="1194" y="467"/>
                  </a:lnTo>
                  <a:lnTo>
                    <a:pt x="1201" y="453"/>
                  </a:lnTo>
                  <a:lnTo>
                    <a:pt x="1257" y="638"/>
                  </a:lnTo>
                  <a:lnTo>
                    <a:pt x="1221" y="671"/>
                  </a:lnTo>
                  <a:lnTo>
                    <a:pt x="1219" y="692"/>
                  </a:lnTo>
                  <a:lnTo>
                    <a:pt x="1216" y="713"/>
                  </a:lnTo>
                  <a:lnTo>
                    <a:pt x="1211" y="736"/>
                  </a:lnTo>
                  <a:lnTo>
                    <a:pt x="1207" y="758"/>
                  </a:lnTo>
                  <a:lnTo>
                    <a:pt x="1201" y="781"/>
                  </a:lnTo>
                  <a:lnTo>
                    <a:pt x="1196" y="801"/>
                  </a:lnTo>
                  <a:lnTo>
                    <a:pt x="1189" y="821"/>
                  </a:lnTo>
                  <a:lnTo>
                    <a:pt x="1182" y="839"/>
                  </a:lnTo>
                  <a:lnTo>
                    <a:pt x="1179" y="862"/>
                  </a:lnTo>
                  <a:lnTo>
                    <a:pt x="1184" y="880"/>
                  </a:lnTo>
                  <a:lnTo>
                    <a:pt x="1196" y="891"/>
                  </a:lnTo>
                  <a:lnTo>
                    <a:pt x="1212" y="899"/>
                  </a:lnTo>
                  <a:lnTo>
                    <a:pt x="1231" y="905"/>
                  </a:lnTo>
                  <a:lnTo>
                    <a:pt x="1251" y="910"/>
                  </a:lnTo>
                  <a:lnTo>
                    <a:pt x="1270" y="916"/>
                  </a:lnTo>
                  <a:lnTo>
                    <a:pt x="1284" y="926"/>
                  </a:lnTo>
                  <a:lnTo>
                    <a:pt x="1279" y="976"/>
                  </a:lnTo>
                  <a:lnTo>
                    <a:pt x="1271" y="1028"/>
                  </a:lnTo>
                  <a:lnTo>
                    <a:pt x="1261" y="1078"/>
                  </a:lnTo>
                  <a:lnTo>
                    <a:pt x="1249" y="1127"/>
                  </a:lnTo>
                  <a:lnTo>
                    <a:pt x="1232" y="1173"/>
                  </a:lnTo>
                  <a:lnTo>
                    <a:pt x="1214" y="1217"/>
                  </a:lnTo>
                  <a:lnTo>
                    <a:pt x="1192" y="1257"/>
                  </a:lnTo>
                  <a:lnTo>
                    <a:pt x="1167" y="1292"/>
                  </a:lnTo>
                  <a:lnTo>
                    <a:pt x="1171" y="1306"/>
                  </a:lnTo>
                  <a:lnTo>
                    <a:pt x="1179" y="1315"/>
                  </a:lnTo>
                  <a:lnTo>
                    <a:pt x="1186" y="1322"/>
                  </a:lnTo>
                  <a:lnTo>
                    <a:pt x="1196" y="1330"/>
                  </a:lnTo>
                  <a:lnTo>
                    <a:pt x="1210" y="1328"/>
                  </a:lnTo>
                  <a:lnTo>
                    <a:pt x="1224" y="1327"/>
                  </a:lnTo>
                  <a:lnTo>
                    <a:pt x="1235" y="1325"/>
                  </a:lnTo>
                  <a:lnTo>
                    <a:pt x="1246" y="1321"/>
                  </a:lnTo>
                  <a:lnTo>
                    <a:pt x="1255" y="1317"/>
                  </a:lnTo>
                  <a:lnTo>
                    <a:pt x="1262" y="1312"/>
                  </a:lnTo>
                  <a:lnTo>
                    <a:pt x="1269" y="1305"/>
                  </a:lnTo>
                  <a:lnTo>
                    <a:pt x="1274" y="1297"/>
                  </a:lnTo>
                  <a:lnTo>
                    <a:pt x="1284" y="1263"/>
                  </a:lnTo>
                  <a:lnTo>
                    <a:pt x="1299" y="1199"/>
                  </a:lnTo>
                  <a:lnTo>
                    <a:pt x="1318" y="1113"/>
                  </a:lnTo>
                  <a:lnTo>
                    <a:pt x="1340" y="1011"/>
                  </a:lnTo>
                  <a:lnTo>
                    <a:pt x="1361" y="904"/>
                  </a:lnTo>
                  <a:lnTo>
                    <a:pt x="1384" y="797"/>
                  </a:lnTo>
                  <a:lnTo>
                    <a:pt x="1404" y="700"/>
                  </a:lnTo>
                  <a:lnTo>
                    <a:pt x="1420" y="618"/>
                  </a:lnTo>
                  <a:lnTo>
                    <a:pt x="1414" y="608"/>
                  </a:lnTo>
                  <a:lnTo>
                    <a:pt x="1408" y="598"/>
                  </a:lnTo>
                  <a:lnTo>
                    <a:pt x="1398" y="592"/>
                  </a:lnTo>
                  <a:lnTo>
                    <a:pt x="1384" y="593"/>
                  </a:lnTo>
                  <a:lnTo>
                    <a:pt x="1369" y="599"/>
                  </a:lnTo>
                  <a:lnTo>
                    <a:pt x="1354" y="607"/>
                  </a:lnTo>
                  <a:lnTo>
                    <a:pt x="1339" y="613"/>
                  </a:lnTo>
                  <a:lnTo>
                    <a:pt x="1323" y="619"/>
                  </a:lnTo>
                  <a:lnTo>
                    <a:pt x="1306" y="626"/>
                  </a:lnTo>
                  <a:lnTo>
                    <a:pt x="1289" y="631"/>
                  </a:lnTo>
                  <a:lnTo>
                    <a:pt x="1274" y="636"/>
                  </a:lnTo>
                  <a:lnTo>
                    <a:pt x="1257" y="638"/>
                  </a:lnTo>
                  <a:lnTo>
                    <a:pt x="1201" y="453"/>
                  </a:lnTo>
                  <a:lnTo>
                    <a:pt x="1592" y="295"/>
                  </a:lnTo>
                  <a:lnTo>
                    <a:pt x="1589" y="283"/>
                  </a:lnTo>
                  <a:lnTo>
                    <a:pt x="1588" y="270"/>
                  </a:lnTo>
                  <a:lnTo>
                    <a:pt x="1589" y="258"/>
                  </a:lnTo>
                  <a:lnTo>
                    <a:pt x="1593" y="246"/>
                  </a:lnTo>
                  <a:lnTo>
                    <a:pt x="1599" y="236"/>
                  </a:lnTo>
                  <a:lnTo>
                    <a:pt x="1608" y="227"/>
                  </a:lnTo>
                  <a:lnTo>
                    <a:pt x="1618" y="221"/>
                  </a:lnTo>
                  <a:lnTo>
                    <a:pt x="1630" y="217"/>
                  </a:lnTo>
                  <a:lnTo>
                    <a:pt x="1653" y="209"/>
                  </a:lnTo>
                  <a:lnTo>
                    <a:pt x="1674" y="199"/>
                  </a:lnTo>
                  <a:lnTo>
                    <a:pt x="1697" y="190"/>
                  </a:lnTo>
                  <a:lnTo>
                    <a:pt x="1719" y="180"/>
                  </a:lnTo>
                  <a:lnTo>
                    <a:pt x="1743" y="171"/>
                  </a:lnTo>
                  <a:lnTo>
                    <a:pt x="1766" y="162"/>
                  </a:lnTo>
                  <a:lnTo>
                    <a:pt x="1788" y="152"/>
                  </a:lnTo>
                  <a:lnTo>
                    <a:pt x="1812" y="144"/>
                  </a:lnTo>
                  <a:lnTo>
                    <a:pt x="1834" y="135"/>
                  </a:lnTo>
                  <a:lnTo>
                    <a:pt x="1857" y="126"/>
                  </a:lnTo>
                  <a:lnTo>
                    <a:pt x="1879" y="119"/>
                  </a:lnTo>
                  <a:lnTo>
                    <a:pt x="1903" y="110"/>
                  </a:lnTo>
                  <a:lnTo>
                    <a:pt x="1926" y="101"/>
                  </a:lnTo>
                  <a:lnTo>
                    <a:pt x="1948" y="93"/>
                  </a:lnTo>
                  <a:lnTo>
                    <a:pt x="1969" y="85"/>
                  </a:lnTo>
                  <a:lnTo>
                    <a:pt x="1992" y="77"/>
                  </a:lnTo>
                  <a:lnTo>
                    <a:pt x="1991" y="67"/>
                  </a:lnTo>
                  <a:lnTo>
                    <a:pt x="1991" y="58"/>
                  </a:lnTo>
                  <a:lnTo>
                    <a:pt x="1993" y="52"/>
                  </a:lnTo>
                  <a:lnTo>
                    <a:pt x="1996" y="46"/>
                  </a:lnTo>
                  <a:lnTo>
                    <a:pt x="2006" y="41"/>
                  </a:lnTo>
                  <a:lnTo>
                    <a:pt x="2018" y="36"/>
                  </a:lnTo>
                  <a:lnTo>
                    <a:pt x="2031" y="30"/>
                  </a:lnTo>
                  <a:lnTo>
                    <a:pt x="2043" y="25"/>
                  </a:lnTo>
                  <a:lnTo>
                    <a:pt x="2055" y="20"/>
                  </a:lnTo>
                  <a:lnTo>
                    <a:pt x="2063" y="16"/>
                  </a:lnTo>
                  <a:lnTo>
                    <a:pt x="2070" y="13"/>
                  </a:lnTo>
                  <a:lnTo>
                    <a:pt x="2072" y="12"/>
                  </a:lnTo>
                  <a:lnTo>
                    <a:pt x="2115" y="40"/>
                  </a:lnTo>
                  <a:lnTo>
                    <a:pt x="2148" y="81"/>
                  </a:lnTo>
                  <a:lnTo>
                    <a:pt x="2175" y="131"/>
                  </a:lnTo>
                  <a:lnTo>
                    <a:pt x="2193" y="185"/>
                  </a:lnTo>
                  <a:lnTo>
                    <a:pt x="2205" y="239"/>
                  </a:lnTo>
                  <a:lnTo>
                    <a:pt x="2211" y="289"/>
                  </a:lnTo>
                  <a:lnTo>
                    <a:pt x="2210" y="329"/>
                  </a:lnTo>
                  <a:lnTo>
                    <a:pt x="2205" y="356"/>
                  </a:lnTo>
                  <a:lnTo>
                    <a:pt x="2192" y="360"/>
                  </a:lnTo>
                  <a:lnTo>
                    <a:pt x="2180" y="365"/>
                  </a:lnTo>
                  <a:lnTo>
                    <a:pt x="2167" y="370"/>
                  </a:lnTo>
                  <a:lnTo>
                    <a:pt x="2156" y="375"/>
                  </a:lnTo>
                  <a:lnTo>
                    <a:pt x="2143" y="378"/>
                  </a:lnTo>
                  <a:lnTo>
                    <a:pt x="2131" y="379"/>
                  </a:lnTo>
                  <a:lnTo>
                    <a:pt x="2118" y="376"/>
                  </a:lnTo>
                  <a:lnTo>
                    <a:pt x="2106" y="370"/>
                  </a:lnTo>
                  <a:lnTo>
                    <a:pt x="2082" y="380"/>
                  </a:lnTo>
                  <a:lnTo>
                    <a:pt x="2058" y="390"/>
                  </a:lnTo>
                  <a:lnTo>
                    <a:pt x="2033" y="399"/>
                  </a:lnTo>
                  <a:lnTo>
                    <a:pt x="2008" y="408"/>
                  </a:lnTo>
                  <a:lnTo>
                    <a:pt x="1983" y="417"/>
                  </a:lnTo>
                  <a:lnTo>
                    <a:pt x="1958" y="425"/>
                  </a:lnTo>
                  <a:lnTo>
                    <a:pt x="1933" y="434"/>
                  </a:lnTo>
                  <a:lnTo>
                    <a:pt x="1908" y="443"/>
                  </a:lnTo>
                  <a:lnTo>
                    <a:pt x="1882" y="452"/>
                  </a:lnTo>
                  <a:lnTo>
                    <a:pt x="1857" y="460"/>
                  </a:lnTo>
                  <a:lnTo>
                    <a:pt x="1832" y="469"/>
                  </a:lnTo>
                  <a:lnTo>
                    <a:pt x="1807" y="478"/>
                  </a:lnTo>
                  <a:lnTo>
                    <a:pt x="1782" y="488"/>
                  </a:lnTo>
                  <a:lnTo>
                    <a:pt x="1757" y="497"/>
                  </a:lnTo>
                  <a:lnTo>
                    <a:pt x="1732" y="508"/>
                  </a:lnTo>
                  <a:lnTo>
                    <a:pt x="1708" y="518"/>
                  </a:lnTo>
                  <a:lnTo>
                    <a:pt x="1694" y="517"/>
                  </a:lnTo>
                  <a:lnTo>
                    <a:pt x="1682" y="513"/>
                  </a:lnTo>
                  <a:lnTo>
                    <a:pt x="1669" y="507"/>
                  </a:lnTo>
                  <a:lnTo>
                    <a:pt x="1658" y="500"/>
                  </a:lnTo>
                  <a:lnTo>
                    <a:pt x="1648" y="495"/>
                  </a:lnTo>
                  <a:lnTo>
                    <a:pt x="1637" y="494"/>
                  </a:lnTo>
                  <a:lnTo>
                    <a:pt x="1625" y="498"/>
                  </a:lnTo>
                  <a:lnTo>
                    <a:pt x="1614" y="509"/>
                  </a:lnTo>
                  <a:lnTo>
                    <a:pt x="1605" y="521"/>
                  </a:lnTo>
                  <a:lnTo>
                    <a:pt x="1600" y="532"/>
                  </a:lnTo>
                  <a:lnTo>
                    <a:pt x="1598" y="544"/>
                  </a:lnTo>
                  <a:lnTo>
                    <a:pt x="1595" y="558"/>
                  </a:lnTo>
                  <a:lnTo>
                    <a:pt x="1593" y="571"/>
                  </a:lnTo>
                  <a:lnTo>
                    <a:pt x="1589" y="583"/>
                  </a:lnTo>
                  <a:lnTo>
                    <a:pt x="1582" y="594"/>
                  </a:lnTo>
                  <a:lnTo>
                    <a:pt x="1570" y="603"/>
                  </a:lnTo>
                  <a:lnTo>
                    <a:pt x="1577" y="647"/>
                  </a:lnTo>
                  <a:lnTo>
                    <a:pt x="1595" y="735"/>
                  </a:lnTo>
                  <a:lnTo>
                    <a:pt x="1622" y="849"/>
                  </a:lnTo>
                  <a:lnTo>
                    <a:pt x="1653" y="978"/>
                  </a:lnTo>
                  <a:lnTo>
                    <a:pt x="1685" y="1107"/>
                  </a:lnTo>
                  <a:lnTo>
                    <a:pt x="1714" y="1222"/>
                  </a:lnTo>
                  <a:lnTo>
                    <a:pt x="1735" y="1307"/>
                  </a:lnTo>
                  <a:lnTo>
                    <a:pt x="1747" y="1350"/>
                  </a:lnTo>
                  <a:lnTo>
                    <a:pt x="1645" y="1373"/>
                  </a:lnTo>
                  <a:lnTo>
                    <a:pt x="1627" y="1295"/>
                  </a:lnTo>
                  <a:lnTo>
                    <a:pt x="1609" y="1217"/>
                  </a:lnTo>
                  <a:lnTo>
                    <a:pt x="1592" y="1140"/>
                  </a:lnTo>
                  <a:lnTo>
                    <a:pt x="1574" y="1064"/>
                  </a:lnTo>
                  <a:lnTo>
                    <a:pt x="1555" y="988"/>
                  </a:lnTo>
                  <a:lnTo>
                    <a:pt x="1535" y="913"/>
                  </a:lnTo>
                  <a:lnTo>
                    <a:pt x="1514" y="839"/>
                  </a:lnTo>
                  <a:lnTo>
                    <a:pt x="1490" y="763"/>
                  </a:lnTo>
                  <a:lnTo>
                    <a:pt x="1476" y="830"/>
                  </a:lnTo>
                  <a:lnTo>
                    <a:pt x="1463" y="895"/>
                  </a:lnTo>
                  <a:lnTo>
                    <a:pt x="1448" y="959"/>
                  </a:lnTo>
                  <a:lnTo>
                    <a:pt x="1434" y="1024"/>
                  </a:lnTo>
                  <a:lnTo>
                    <a:pt x="1420" y="1088"/>
                  </a:lnTo>
                  <a:lnTo>
                    <a:pt x="1406" y="1152"/>
                  </a:lnTo>
                  <a:lnTo>
                    <a:pt x="1394" y="1216"/>
                  </a:lnTo>
                  <a:lnTo>
                    <a:pt x="1381" y="1281"/>
                  </a:lnTo>
                  <a:lnTo>
                    <a:pt x="1390" y="1281"/>
                  </a:lnTo>
                  <a:lnTo>
                    <a:pt x="1398" y="1281"/>
                  </a:lnTo>
                  <a:lnTo>
                    <a:pt x="1406" y="1282"/>
                  </a:lnTo>
                  <a:lnTo>
                    <a:pt x="1415" y="1283"/>
                  </a:lnTo>
                  <a:lnTo>
                    <a:pt x="1424" y="1284"/>
                  </a:lnTo>
                  <a:lnTo>
                    <a:pt x="1433" y="1287"/>
                  </a:lnTo>
                  <a:lnTo>
                    <a:pt x="1440" y="1289"/>
                  </a:lnTo>
                  <a:lnTo>
                    <a:pt x="1449" y="1292"/>
                  </a:lnTo>
                  <a:lnTo>
                    <a:pt x="1463" y="1298"/>
                  </a:lnTo>
                  <a:lnTo>
                    <a:pt x="1479" y="1307"/>
                  </a:lnTo>
                  <a:lnTo>
                    <a:pt x="1496" y="1317"/>
                  </a:lnTo>
                  <a:lnTo>
                    <a:pt x="1515" y="1330"/>
                  </a:lnTo>
                  <a:lnTo>
                    <a:pt x="1532" y="1342"/>
                  </a:lnTo>
                  <a:lnTo>
                    <a:pt x="1547" y="1357"/>
                  </a:lnTo>
                  <a:lnTo>
                    <a:pt x="1558" y="1371"/>
                  </a:lnTo>
                  <a:lnTo>
                    <a:pt x="1565" y="1385"/>
                  </a:lnTo>
                  <a:lnTo>
                    <a:pt x="1575" y="1381"/>
                  </a:lnTo>
                  <a:lnTo>
                    <a:pt x="1585" y="1380"/>
                  </a:lnTo>
                  <a:lnTo>
                    <a:pt x="1595" y="1378"/>
                  </a:lnTo>
                  <a:lnTo>
                    <a:pt x="1607" y="1378"/>
                  </a:lnTo>
                  <a:lnTo>
                    <a:pt x="1617" y="1378"/>
                  </a:lnTo>
                  <a:lnTo>
                    <a:pt x="1627" y="1378"/>
                  </a:lnTo>
                  <a:lnTo>
                    <a:pt x="1637" y="1376"/>
                  </a:lnTo>
                  <a:lnTo>
                    <a:pt x="1645" y="1373"/>
                  </a:lnTo>
                  <a:lnTo>
                    <a:pt x="1747" y="1350"/>
                  </a:lnTo>
                  <a:lnTo>
                    <a:pt x="1747" y="1361"/>
                  </a:lnTo>
                  <a:lnTo>
                    <a:pt x="1749" y="1370"/>
                  </a:lnTo>
                  <a:lnTo>
                    <a:pt x="1754" y="1377"/>
                  </a:lnTo>
                  <a:lnTo>
                    <a:pt x="1764" y="1378"/>
                  </a:lnTo>
                  <a:lnTo>
                    <a:pt x="1778" y="1376"/>
                  </a:lnTo>
                  <a:lnTo>
                    <a:pt x="1789" y="1376"/>
                  </a:lnTo>
                  <a:lnTo>
                    <a:pt x="1799" y="1378"/>
                  </a:lnTo>
                  <a:lnTo>
                    <a:pt x="1808" y="1385"/>
                  </a:lnTo>
                  <a:lnTo>
                    <a:pt x="1816" y="1391"/>
                  </a:lnTo>
                  <a:lnTo>
                    <a:pt x="1822" y="1400"/>
                  </a:lnTo>
                  <a:lnTo>
                    <a:pt x="1827" y="1408"/>
                  </a:lnTo>
                  <a:lnTo>
                    <a:pt x="1832" y="1417"/>
                  </a:lnTo>
                  <a:lnTo>
                    <a:pt x="1832" y="1430"/>
                  </a:lnTo>
                  <a:lnTo>
                    <a:pt x="1837" y="1440"/>
                  </a:lnTo>
                  <a:lnTo>
                    <a:pt x="1844" y="1446"/>
                  </a:lnTo>
                  <a:lnTo>
                    <a:pt x="1854" y="1450"/>
                  </a:lnTo>
                  <a:lnTo>
                    <a:pt x="1864" y="1455"/>
                  </a:lnTo>
                  <a:lnTo>
                    <a:pt x="1874" y="1460"/>
                  </a:lnTo>
                  <a:lnTo>
                    <a:pt x="1882" y="1467"/>
                  </a:lnTo>
                  <a:lnTo>
                    <a:pt x="1886" y="1477"/>
                  </a:lnTo>
                  <a:lnTo>
                    <a:pt x="1884" y="1489"/>
                  </a:lnTo>
                  <a:lnTo>
                    <a:pt x="1886" y="1496"/>
                  </a:lnTo>
                  <a:lnTo>
                    <a:pt x="1892" y="1502"/>
                  </a:lnTo>
                  <a:lnTo>
                    <a:pt x="1898" y="1507"/>
                  </a:lnTo>
                  <a:lnTo>
                    <a:pt x="1907" y="1510"/>
                  </a:lnTo>
                  <a:lnTo>
                    <a:pt x="1917" y="1514"/>
                  </a:lnTo>
                  <a:lnTo>
                    <a:pt x="1926" y="1516"/>
                  </a:lnTo>
                  <a:lnTo>
                    <a:pt x="1933" y="1519"/>
                  </a:lnTo>
                  <a:lnTo>
                    <a:pt x="1948" y="1595"/>
                  </a:lnTo>
                  <a:lnTo>
                    <a:pt x="1967" y="1671"/>
                  </a:lnTo>
                  <a:lnTo>
                    <a:pt x="1987" y="1747"/>
                  </a:lnTo>
                  <a:lnTo>
                    <a:pt x="2008" y="1823"/>
                  </a:lnTo>
                  <a:lnTo>
                    <a:pt x="2030" y="1899"/>
                  </a:lnTo>
                  <a:lnTo>
                    <a:pt x="2050" y="1973"/>
                  </a:lnTo>
                  <a:lnTo>
                    <a:pt x="2067" y="2047"/>
                  </a:lnTo>
                  <a:lnTo>
                    <a:pt x="2082" y="2119"/>
                  </a:lnTo>
                  <a:lnTo>
                    <a:pt x="2091" y="2124"/>
                  </a:lnTo>
                  <a:lnTo>
                    <a:pt x="2092" y="2131"/>
                  </a:lnTo>
                  <a:lnTo>
                    <a:pt x="2092" y="2140"/>
                  </a:lnTo>
                  <a:lnTo>
                    <a:pt x="2091" y="2147"/>
                  </a:lnTo>
                  <a:lnTo>
                    <a:pt x="2062" y="2146"/>
                  </a:lnTo>
                  <a:lnTo>
                    <a:pt x="2035" y="2146"/>
                  </a:lnTo>
                  <a:lnTo>
                    <a:pt x="2007" y="2147"/>
                  </a:lnTo>
                  <a:lnTo>
                    <a:pt x="1979" y="2151"/>
                  </a:lnTo>
                  <a:lnTo>
                    <a:pt x="1952" y="2155"/>
                  </a:lnTo>
                  <a:lnTo>
                    <a:pt x="1924" y="2159"/>
                  </a:lnTo>
                  <a:lnTo>
                    <a:pt x="1898" y="2164"/>
                  </a:lnTo>
                  <a:lnTo>
                    <a:pt x="1872" y="2170"/>
                  </a:lnTo>
                  <a:lnTo>
                    <a:pt x="1844" y="2175"/>
                  </a:lnTo>
                  <a:lnTo>
                    <a:pt x="1818" y="2180"/>
                  </a:lnTo>
                  <a:lnTo>
                    <a:pt x="1791" y="2185"/>
                  </a:lnTo>
                  <a:lnTo>
                    <a:pt x="1764" y="2189"/>
                  </a:lnTo>
                  <a:lnTo>
                    <a:pt x="1737" y="2192"/>
                  </a:lnTo>
                  <a:lnTo>
                    <a:pt x="1710" y="2194"/>
                  </a:lnTo>
                  <a:lnTo>
                    <a:pt x="1683" y="2195"/>
                  </a:lnTo>
                  <a:lnTo>
                    <a:pt x="1655" y="2194"/>
                  </a:lnTo>
                  <a:lnTo>
                    <a:pt x="1647" y="2185"/>
                  </a:lnTo>
                  <a:lnTo>
                    <a:pt x="1645" y="2176"/>
                  </a:lnTo>
                  <a:lnTo>
                    <a:pt x="1648" y="2166"/>
                  </a:lnTo>
                  <a:lnTo>
                    <a:pt x="1653" y="2157"/>
                  </a:lnTo>
                  <a:lnTo>
                    <a:pt x="1655" y="2149"/>
                  </a:lnTo>
                  <a:lnTo>
                    <a:pt x="1657" y="2140"/>
                  </a:lnTo>
                  <a:lnTo>
                    <a:pt x="1652" y="2134"/>
                  </a:lnTo>
                  <a:lnTo>
                    <a:pt x="1638" y="2129"/>
                  </a:lnTo>
                  <a:lnTo>
                    <a:pt x="1627" y="2130"/>
                  </a:lnTo>
                  <a:lnTo>
                    <a:pt x="1619" y="2137"/>
                  </a:lnTo>
                  <a:lnTo>
                    <a:pt x="1614" y="2147"/>
                  </a:lnTo>
                  <a:lnTo>
                    <a:pt x="1609" y="2157"/>
                  </a:lnTo>
                  <a:lnTo>
                    <a:pt x="1615" y="2170"/>
                  </a:lnTo>
                  <a:lnTo>
                    <a:pt x="1622" y="2184"/>
                  </a:lnTo>
                  <a:lnTo>
                    <a:pt x="1627" y="2199"/>
                  </a:lnTo>
                  <a:lnTo>
                    <a:pt x="1632" y="2213"/>
                  </a:lnTo>
                  <a:lnTo>
                    <a:pt x="1637" y="2228"/>
                  </a:lnTo>
                  <a:lnTo>
                    <a:pt x="1642" y="2243"/>
                  </a:lnTo>
                  <a:lnTo>
                    <a:pt x="1645" y="2256"/>
                  </a:lnTo>
                  <a:lnTo>
                    <a:pt x="1650" y="2269"/>
                  </a:lnTo>
                  <a:lnTo>
                    <a:pt x="1633" y="2281"/>
                  </a:lnTo>
                  <a:lnTo>
                    <a:pt x="1284" y="2281"/>
                  </a:lnTo>
                  <a:lnTo>
                    <a:pt x="1281" y="2264"/>
                  </a:lnTo>
                  <a:lnTo>
                    <a:pt x="1282" y="2244"/>
                  </a:lnTo>
                  <a:lnTo>
                    <a:pt x="1286" y="2223"/>
                  </a:lnTo>
                  <a:lnTo>
                    <a:pt x="1294" y="2206"/>
                  </a:lnTo>
                  <a:lnTo>
                    <a:pt x="1296" y="2210"/>
                  </a:lnTo>
                  <a:lnTo>
                    <a:pt x="1294" y="2191"/>
                  </a:lnTo>
                  <a:lnTo>
                    <a:pt x="1277" y="2185"/>
                  </a:lnTo>
                  <a:lnTo>
                    <a:pt x="1265" y="2185"/>
                  </a:lnTo>
                  <a:lnTo>
                    <a:pt x="1255" y="2191"/>
                  </a:lnTo>
                  <a:lnTo>
                    <a:pt x="1247" y="2200"/>
                  </a:lnTo>
                  <a:lnTo>
                    <a:pt x="1239" y="2211"/>
                  </a:lnTo>
                  <a:lnTo>
                    <a:pt x="1230" y="2220"/>
                  </a:lnTo>
                  <a:lnTo>
                    <a:pt x="1220" y="2226"/>
                  </a:lnTo>
                  <a:lnTo>
                    <a:pt x="1206" y="2228"/>
                  </a:lnTo>
                  <a:lnTo>
                    <a:pt x="1191" y="2233"/>
                  </a:lnTo>
                  <a:lnTo>
                    <a:pt x="1176" y="2239"/>
                  </a:lnTo>
                  <a:lnTo>
                    <a:pt x="1162" y="2245"/>
                  </a:lnTo>
                  <a:lnTo>
                    <a:pt x="1147" y="2254"/>
                  </a:lnTo>
                  <a:lnTo>
                    <a:pt x="1134" y="2261"/>
                  </a:lnTo>
                  <a:lnTo>
                    <a:pt x="1119" y="2270"/>
                  </a:lnTo>
                  <a:lnTo>
                    <a:pt x="1104" y="2279"/>
                  </a:lnTo>
                  <a:lnTo>
                    <a:pt x="1090" y="2286"/>
                  </a:lnTo>
                  <a:lnTo>
                    <a:pt x="1075" y="2294"/>
                  </a:lnTo>
                  <a:lnTo>
                    <a:pt x="1059" y="2300"/>
                  </a:lnTo>
                  <a:lnTo>
                    <a:pt x="1043" y="2305"/>
                  </a:lnTo>
                  <a:lnTo>
                    <a:pt x="1027" y="2308"/>
                  </a:lnTo>
                  <a:lnTo>
                    <a:pt x="1011" y="2310"/>
                  </a:lnTo>
                  <a:lnTo>
                    <a:pt x="995" y="2309"/>
                  </a:lnTo>
                  <a:lnTo>
                    <a:pt x="977" y="2306"/>
                  </a:lnTo>
                  <a:lnTo>
                    <a:pt x="958" y="2300"/>
                  </a:lnTo>
                  <a:lnTo>
                    <a:pt x="962" y="2288"/>
                  </a:lnTo>
                  <a:lnTo>
                    <a:pt x="961" y="2276"/>
                  </a:lnTo>
                  <a:lnTo>
                    <a:pt x="957" y="2268"/>
                  </a:lnTo>
                  <a:lnTo>
                    <a:pt x="951" y="2260"/>
                  </a:lnTo>
                  <a:lnTo>
                    <a:pt x="943" y="2253"/>
                  </a:lnTo>
                  <a:lnTo>
                    <a:pt x="938" y="2245"/>
                  </a:lnTo>
                  <a:lnTo>
                    <a:pt x="936" y="2235"/>
                  </a:lnTo>
                  <a:lnTo>
                    <a:pt x="938" y="2223"/>
                  </a:lnTo>
                  <a:lnTo>
                    <a:pt x="931" y="2218"/>
                  </a:lnTo>
                  <a:lnTo>
                    <a:pt x="923" y="2218"/>
                  </a:lnTo>
                  <a:lnTo>
                    <a:pt x="915" y="2221"/>
                  </a:lnTo>
                  <a:lnTo>
                    <a:pt x="907" y="2223"/>
                  </a:lnTo>
                  <a:lnTo>
                    <a:pt x="891" y="2179"/>
                  </a:lnTo>
                  <a:lnTo>
                    <a:pt x="881" y="2176"/>
                  </a:lnTo>
                  <a:lnTo>
                    <a:pt x="872" y="2177"/>
                  </a:lnTo>
                  <a:lnTo>
                    <a:pt x="866" y="2180"/>
                  </a:lnTo>
                  <a:lnTo>
                    <a:pt x="860" y="2185"/>
                  </a:lnTo>
                  <a:lnTo>
                    <a:pt x="853" y="2190"/>
                  </a:lnTo>
                  <a:lnTo>
                    <a:pt x="846" y="2194"/>
                  </a:lnTo>
                  <a:lnTo>
                    <a:pt x="837" y="2195"/>
                  </a:lnTo>
                  <a:lnTo>
                    <a:pt x="827" y="2191"/>
                  </a:lnTo>
                  <a:lnTo>
                    <a:pt x="821" y="2179"/>
                  </a:lnTo>
                  <a:lnTo>
                    <a:pt x="820" y="2167"/>
                  </a:lnTo>
                  <a:lnTo>
                    <a:pt x="821" y="2156"/>
                  </a:lnTo>
                  <a:lnTo>
                    <a:pt x="825" y="2146"/>
                  </a:lnTo>
                  <a:lnTo>
                    <a:pt x="828" y="2135"/>
                  </a:lnTo>
                  <a:lnTo>
                    <a:pt x="831" y="2125"/>
                  </a:lnTo>
                  <a:lnTo>
                    <a:pt x="831" y="2112"/>
                  </a:lnTo>
                  <a:lnTo>
                    <a:pt x="827" y="2099"/>
                  </a:lnTo>
                  <a:lnTo>
                    <a:pt x="812" y="2084"/>
                  </a:lnTo>
                  <a:lnTo>
                    <a:pt x="798" y="2067"/>
                  </a:lnTo>
                  <a:lnTo>
                    <a:pt x="784" y="2051"/>
                  </a:lnTo>
                  <a:lnTo>
                    <a:pt x="769" y="2035"/>
                  </a:lnTo>
                  <a:lnTo>
                    <a:pt x="754" y="2020"/>
                  </a:lnTo>
                  <a:lnTo>
                    <a:pt x="739" y="2003"/>
                  </a:lnTo>
                  <a:lnTo>
                    <a:pt x="724" y="1990"/>
                  </a:lnTo>
                  <a:lnTo>
                    <a:pt x="708" y="1976"/>
                  </a:lnTo>
                  <a:lnTo>
                    <a:pt x="709" y="1986"/>
                  </a:lnTo>
                  <a:lnTo>
                    <a:pt x="714" y="1996"/>
                  </a:lnTo>
                  <a:lnTo>
                    <a:pt x="719" y="2006"/>
                  </a:lnTo>
                  <a:lnTo>
                    <a:pt x="716" y="2015"/>
                  </a:lnTo>
                  <a:lnTo>
                    <a:pt x="709" y="2020"/>
                  </a:lnTo>
                  <a:lnTo>
                    <a:pt x="702" y="2025"/>
                  </a:lnTo>
                  <a:lnTo>
                    <a:pt x="693" y="2030"/>
                  </a:lnTo>
                  <a:lnTo>
                    <a:pt x="686" y="2035"/>
                  </a:lnTo>
                  <a:lnTo>
                    <a:pt x="678" y="2041"/>
                  </a:lnTo>
                  <a:lnTo>
                    <a:pt x="673" y="2048"/>
                  </a:lnTo>
                  <a:lnTo>
                    <a:pt x="669" y="2057"/>
                  </a:lnTo>
                  <a:lnTo>
                    <a:pt x="669" y="2067"/>
                  </a:lnTo>
                  <a:lnTo>
                    <a:pt x="663" y="2115"/>
                  </a:lnTo>
                  <a:lnTo>
                    <a:pt x="666" y="2169"/>
                  </a:lnTo>
                  <a:lnTo>
                    <a:pt x="669" y="2225"/>
                  </a:lnTo>
                  <a:lnTo>
                    <a:pt x="669" y="2281"/>
                  </a:lnTo>
                  <a:lnTo>
                    <a:pt x="651" y="2283"/>
                  </a:lnTo>
                  <a:lnTo>
                    <a:pt x="631" y="2284"/>
                  </a:lnTo>
                  <a:lnTo>
                    <a:pt x="612" y="2284"/>
                  </a:lnTo>
                  <a:lnTo>
                    <a:pt x="592" y="2285"/>
                  </a:lnTo>
                  <a:lnTo>
                    <a:pt x="573" y="2285"/>
                  </a:lnTo>
                  <a:lnTo>
                    <a:pt x="557" y="2285"/>
                  </a:lnTo>
                  <a:lnTo>
                    <a:pt x="543" y="2285"/>
                  </a:lnTo>
                  <a:lnTo>
                    <a:pt x="532" y="2284"/>
                  </a:lnTo>
                  <a:lnTo>
                    <a:pt x="530" y="2260"/>
                  </a:lnTo>
                  <a:lnTo>
                    <a:pt x="525" y="2236"/>
                  </a:lnTo>
                  <a:lnTo>
                    <a:pt x="519" y="2215"/>
                  </a:lnTo>
                  <a:lnTo>
                    <a:pt x="510" y="2195"/>
                  </a:lnTo>
                  <a:lnTo>
                    <a:pt x="498" y="2176"/>
                  </a:lnTo>
                  <a:lnTo>
                    <a:pt x="484" y="2160"/>
                  </a:lnTo>
                  <a:lnTo>
                    <a:pt x="469" y="2145"/>
                  </a:lnTo>
                  <a:lnTo>
                    <a:pt x="452" y="2132"/>
                  </a:lnTo>
                  <a:lnTo>
                    <a:pt x="437" y="2125"/>
                  </a:lnTo>
                  <a:lnTo>
                    <a:pt x="422" y="2122"/>
                  </a:lnTo>
                  <a:lnTo>
                    <a:pt x="407" y="2125"/>
                  </a:lnTo>
                  <a:lnTo>
                    <a:pt x="390" y="2129"/>
                  </a:lnTo>
                  <a:lnTo>
                    <a:pt x="375" y="2135"/>
                  </a:lnTo>
                  <a:lnTo>
                    <a:pt x="362" y="2144"/>
                  </a:lnTo>
                  <a:lnTo>
                    <a:pt x="348" y="2152"/>
                  </a:lnTo>
                  <a:lnTo>
                    <a:pt x="335" y="2160"/>
                  </a:lnTo>
                  <a:lnTo>
                    <a:pt x="321" y="2176"/>
                  </a:lnTo>
                  <a:lnTo>
                    <a:pt x="309" y="2194"/>
                  </a:lnTo>
                  <a:lnTo>
                    <a:pt x="300" y="2211"/>
                  </a:lnTo>
                  <a:lnTo>
                    <a:pt x="293" y="2230"/>
                  </a:lnTo>
                  <a:lnTo>
                    <a:pt x="286" y="2248"/>
                  </a:lnTo>
                  <a:lnTo>
                    <a:pt x="283" y="2263"/>
                  </a:lnTo>
                  <a:lnTo>
                    <a:pt x="280" y="2275"/>
                  </a:lnTo>
                  <a:lnTo>
                    <a:pt x="279" y="2284"/>
                  </a:lnTo>
                  <a:lnTo>
                    <a:pt x="264" y="2290"/>
                  </a:lnTo>
                  <a:lnTo>
                    <a:pt x="248" y="2294"/>
                  </a:lnTo>
                  <a:lnTo>
                    <a:pt x="230" y="2298"/>
                  </a:lnTo>
                  <a:lnTo>
                    <a:pt x="213" y="2298"/>
                  </a:lnTo>
                  <a:lnTo>
                    <a:pt x="194" y="2298"/>
                  </a:lnTo>
                  <a:lnTo>
                    <a:pt x="178" y="2294"/>
                  </a:lnTo>
                  <a:lnTo>
                    <a:pt x="161" y="2288"/>
                  </a:lnTo>
                  <a:lnTo>
                    <a:pt x="149" y="2279"/>
                  </a:lnTo>
                  <a:lnTo>
                    <a:pt x="155" y="2218"/>
                  </a:lnTo>
                  <a:lnTo>
                    <a:pt x="156" y="2136"/>
                  </a:lnTo>
                  <a:lnTo>
                    <a:pt x="150" y="2062"/>
                  </a:lnTo>
                  <a:lnTo>
                    <a:pt x="134" y="2026"/>
                  </a:lnTo>
                  <a:lnTo>
                    <a:pt x="125" y="2027"/>
                  </a:lnTo>
                  <a:lnTo>
                    <a:pt x="116" y="2028"/>
                  </a:lnTo>
                  <a:lnTo>
                    <a:pt x="109" y="2028"/>
                  </a:lnTo>
                  <a:lnTo>
                    <a:pt x="100" y="2027"/>
                  </a:lnTo>
                  <a:lnTo>
                    <a:pt x="92" y="2026"/>
                  </a:lnTo>
                  <a:lnTo>
                    <a:pt x="85" y="2023"/>
                  </a:lnTo>
                  <a:lnTo>
                    <a:pt x="76" y="2020"/>
                  </a:lnTo>
                  <a:lnTo>
                    <a:pt x="69" y="2015"/>
                  </a:lnTo>
                  <a:lnTo>
                    <a:pt x="57" y="1998"/>
                  </a:lnTo>
                  <a:lnTo>
                    <a:pt x="57" y="1978"/>
                  </a:lnTo>
                  <a:lnTo>
                    <a:pt x="66" y="1957"/>
                  </a:lnTo>
                  <a:lnTo>
                    <a:pt x="76" y="1937"/>
                  </a:lnTo>
                  <a:lnTo>
                    <a:pt x="81" y="1927"/>
                  </a:lnTo>
                  <a:lnTo>
                    <a:pt x="89" y="1919"/>
                  </a:lnTo>
                  <a:lnTo>
                    <a:pt x="97" y="1913"/>
                  </a:lnTo>
                  <a:lnTo>
                    <a:pt x="107" y="1908"/>
                  </a:lnTo>
                  <a:lnTo>
                    <a:pt x="118" y="1903"/>
                  </a:lnTo>
                  <a:lnTo>
                    <a:pt x="126" y="1897"/>
                  </a:lnTo>
                  <a:lnTo>
                    <a:pt x="135" y="1891"/>
                  </a:lnTo>
                  <a:lnTo>
                    <a:pt x="141" y="1883"/>
                  </a:lnTo>
                  <a:lnTo>
                    <a:pt x="109" y="1852"/>
                  </a:lnTo>
                  <a:lnTo>
                    <a:pt x="80" y="1817"/>
                  </a:lnTo>
                  <a:lnTo>
                    <a:pt x="54" y="1780"/>
                  </a:lnTo>
                  <a:lnTo>
                    <a:pt x="32" y="1739"/>
                  </a:lnTo>
                  <a:lnTo>
                    <a:pt x="16" y="1697"/>
                  </a:lnTo>
                  <a:lnTo>
                    <a:pt x="5" y="1651"/>
                  </a:lnTo>
                  <a:lnTo>
                    <a:pt x="0" y="1603"/>
                  </a:lnTo>
                  <a:lnTo>
                    <a:pt x="1" y="1551"/>
                  </a:lnTo>
                  <a:lnTo>
                    <a:pt x="4" y="1551"/>
                  </a:lnTo>
                  <a:lnTo>
                    <a:pt x="9" y="1524"/>
                  </a:lnTo>
                  <a:lnTo>
                    <a:pt x="15" y="1496"/>
                  </a:lnTo>
                  <a:lnTo>
                    <a:pt x="21" y="1469"/>
                  </a:lnTo>
                  <a:lnTo>
                    <a:pt x="29" y="1440"/>
                  </a:lnTo>
                  <a:lnTo>
                    <a:pt x="39" y="1412"/>
                  </a:lnTo>
                  <a:lnTo>
                    <a:pt x="49" y="1383"/>
                  </a:lnTo>
                  <a:lnTo>
                    <a:pt x="59" y="1356"/>
                  </a:lnTo>
                  <a:lnTo>
                    <a:pt x="71" y="1328"/>
                  </a:lnTo>
                  <a:lnTo>
                    <a:pt x="85" y="1302"/>
                  </a:lnTo>
                  <a:lnTo>
                    <a:pt x="100" y="1276"/>
                  </a:lnTo>
                  <a:lnTo>
                    <a:pt x="116" y="1251"/>
                  </a:lnTo>
                  <a:lnTo>
                    <a:pt x="134" y="1227"/>
                  </a:lnTo>
                  <a:lnTo>
                    <a:pt x="151" y="1204"/>
                  </a:lnTo>
                  <a:lnTo>
                    <a:pt x="171" y="1182"/>
                  </a:lnTo>
                  <a:lnTo>
                    <a:pt x="194" y="1163"/>
                  </a:lnTo>
                  <a:lnTo>
                    <a:pt x="216" y="1144"/>
                  </a:lnTo>
                  <a:lnTo>
                    <a:pt x="224" y="1137"/>
                  </a:lnTo>
                  <a:lnTo>
                    <a:pt x="241" y="1125"/>
                  </a:lnTo>
                  <a:lnTo>
                    <a:pt x="265" y="1108"/>
                  </a:lnTo>
                  <a:lnTo>
                    <a:pt x="293" y="1088"/>
                  </a:lnTo>
                  <a:lnTo>
                    <a:pt x="320" y="1065"/>
                  </a:lnTo>
                  <a:lnTo>
                    <a:pt x="345" y="1043"/>
                  </a:lnTo>
                  <a:lnTo>
                    <a:pt x="364" y="1020"/>
                  </a:lnTo>
                  <a:lnTo>
                    <a:pt x="374" y="999"/>
                  </a:lnTo>
                  <a:lnTo>
                    <a:pt x="328" y="973"/>
                  </a:lnTo>
                  <a:lnTo>
                    <a:pt x="316" y="976"/>
                  </a:lnTo>
                  <a:lnTo>
                    <a:pt x="305" y="979"/>
                  </a:lnTo>
                  <a:lnTo>
                    <a:pt x="293" y="979"/>
                  </a:lnTo>
                  <a:lnTo>
                    <a:pt x="280" y="979"/>
                  </a:lnTo>
                  <a:lnTo>
                    <a:pt x="268" y="976"/>
                  </a:lnTo>
                  <a:lnTo>
                    <a:pt x="256" y="974"/>
                  </a:lnTo>
                  <a:lnTo>
                    <a:pt x="246" y="969"/>
                  </a:lnTo>
                  <a:lnTo>
                    <a:pt x="236" y="963"/>
                  </a:lnTo>
                  <a:lnTo>
                    <a:pt x="230" y="953"/>
                  </a:lnTo>
                  <a:lnTo>
                    <a:pt x="223" y="943"/>
                  </a:lnTo>
                  <a:lnTo>
                    <a:pt x="216" y="934"/>
                  </a:lnTo>
                  <a:lnTo>
                    <a:pt x="211" y="925"/>
                  </a:lnTo>
                  <a:lnTo>
                    <a:pt x="208" y="915"/>
                  </a:lnTo>
                  <a:lnTo>
                    <a:pt x="205" y="905"/>
                  </a:lnTo>
                  <a:lnTo>
                    <a:pt x="204" y="894"/>
                  </a:lnTo>
                  <a:lnTo>
                    <a:pt x="206" y="880"/>
                  </a:lnTo>
                  <a:lnTo>
                    <a:pt x="208" y="867"/>
                  </a:lnTo>
                  <a:lnTo>
                    <a:pt x="213" y="857"/>
                  </a:lnTo>
                  <a:lnTo>
                    <a:pt x="219" y="849"/>
                  </a:lnTo>
                  <a:lnTo>
                    <a:pt x="228" y="840"/>
                  </a:lnTo>
                  <a:lnTo>
                    <a:pt x="236" y="832"/>
                  </a:lnTo>
                  <a:lnTo>
                    <a:pt x="245" y="826"/>
                  </a:lnTo>
                  <a:lnTo>
                    <a:pt x="254" y="819"/>
                  </a:lnTo>
                  <a:lnTo>
                    <a:pt x="263" y="810"/>
                  </a:lnTo>
                  <a:lnTo>
                    <a:pt x="275" y="814"/>
                  </a:lnTo>
                  <a:lnTo>
                    <a:pt x="286" y="812"/>
                  </a:lnTo>
                  <a:lnTo>
                    <a:pt x="299" y="810"/>
                  </a:lnTo>
                  <a:lnTo>
                    <a:pt x="310" y="805"/>
                  </a:lnTo>
                  <a:lnTo>
                    <a:pt x="321" y="800"/>
                  </a:lnTo>
                  <a:lnTo>
                    <a:pt x="334" y="796"/>
                  </a:lnTo>
                  <a:lnTo>
                    <a:pt x="345" y="795"/>
                  </a:lnTo>
                  <a:lnTo>
                    <a:pt x="359" y="797"/>
                  </a:lnTo>
                  <a:lnTo>
                    <a:pt x="355" y="770"/>
                  </a:lnTo>
                  <a:lnTo>
                    <a:pt x="352" y="738"/>
                  </a:lnTo>
                  <a:lnTo>
                    <a:pt x="353" y="708"/>
                  </a:lnTo>
                  <a:lnTo>
                    <a:pt x="364" y="681"/>
                  </a:lnTo>
                  <a:lnTo>
                    <a:pt x="353" y="628"/>
                  </a:lnTo>
                  <a:lnTo>
                    <a:pt x="334" y="547"/>
                  </a:lnTo>
                  <a:lnTo>
                    <a:pt x="310" y="445"/>
                  </a:lnTo>
                  <a:lnTo>
                    <a:pt x="283" y="335"/>
                  </a:lnTo>
                  <a:lnTo>
                    <a:pt x="256" y="225"/>
                  </a:lnTo>
                  <a:lnTo>
                    <a:pt x="233" y="126"/>
                  </a:lnTo>
                  <a:lnTo>
                    <a:pt x="215" y="47"/>
                  </a:lnTo>
                  <a:lnTo>
                    <a:pt x="206" y="0"/>
                  </a:lnTo>
                  <a:lnTo>
                    <a:pt x="214" y="1"/>
                  </a:lnTo>
                  <a:lnTo>
                    <a:pt x="229" y="10"/>
                  </a:lnTo>
                  <a:lnTo>
                    <a:pt x="251" y="25"/>
                  </a:lnTo>
                  <a:lnTo>
                    <a:pt x="280" y="45"/>
                  </a:lnTo>
                  <a:lnTo>
                    <a:pt x="314" y="70"/>
                  </a:lnTo>
                  <a:lnTo>
                    <a:pt x="353" y="100"/>
                  </a:lnTo>
                  <a:lnTo>
                    <a:pt x="395" y="132"/>
                  </a:lnTo>
                  <a:lnTo>
                    <a:pt x="440" y="167"/>
                  </a:lnTo>
                  <a:lnTo>
                    <a:pt x="488" y="205"/>
                  </a:lnTo>
                  <a:lnTo>
                    <a:pt x="537" y="244"/>
                  </a:lnTo>
                  <a:lnTo>
                    <a:pt x="584" y="284"/>
                  </a:lnTo>
                  <a:lnTo>
                    <a:pt x="632" y="323"/>
                  </a:lnTo>
                  <a:lnTo>
                    <a:pt x="678" y="360"/>
                  </a:lnTo>
                  <a:lnTo>
                    <a:pt x="722" y="397"/>
                  </a:lnTo>
                  <a:lnTo>
                    <a:pt x="762" y="430"/>
                  </a:lnTo>
                  <a:lnTo>
                    <a:pt x="798" y="460"/>
                  </a:lnTo>
                  <a:lnTo>
                    <a:pt x="807" y="475"/>
                  </a:lnTo>
                  <a:lnTo>
                    <a:pt x="818" y="489"/>
                  </a:lnTo>
                  <a:lnTo>
                    <a:pt x="831" y="502"/>
                  </a:lnTo>
                  <a:lnTo>
                    <a:pt x="845" y="514"/>
                  </a:lnTo>
                  <a:lnTo>
                    <a:pt x="858" y="526"/>
                  </a:lnTo>
                  <a:lnTo>
                    <a:pt x="873" y="536"/>
                  </a:lnTo>
                  <a:lnTo>
                    <a:pt x="888" y="546"/>
                  </a:lnTo>
                  <a:lnTo>
                    <a:pt x="902" y="554"/>
                  </a:lnTo>
                  <a:lnTo>
                    <a:pt x="902" y="572"/>
                  </a:lnTo>
                  <a:lnTo>
                    <a:pt x="900" y="588"/>
                  </a:lnTo>
                  <a:lnTo>
                    <a:pt x="895" y="603"/>
                  </a:lnTo>
                  <a:lnTo>
                    <a:pt x="886" y="618"/>
                  </a:lnTo>
                  <a:lnTo>
                    <a:pt x="951" y="701"/>
                  </a:lnTo>
                  <a:close/>
                </a:path>
              </a:pathLst>
            </a:custGeom>
            <a:solidFill>
              <a:srgbClr val="7F2B00"/>
            </a:solidFill>
            <a:ln w="9525">
              <a:noFill/>
              <a:round/>
              <a:headEnd/>
              <a:tailEnd/>
            </a:ln>
          </p:spPr>
          <p:txBody>
            <a:bodyPr/>
            <a:lstStyle/>
            <a:p>
              <a:endParaRPr lang="en-US"/>
            </a:p>
          </p:txBody>
        </p:sp>
        <p:sp>
          <p:nvSpPr>
            <p:cNvPr id="14" name="Freeform 12"/>
            <p:cNvSpPr>
              <a:spLocks/>
            </p:cNvSpPr>
            <p:nvPr/>
          </p:nvSpPr>
          <p:spPr bwMode="auto">
            <a:xfrm>
              <a:off x="3023" y="471"/>
              <a:ext cx="279" cy="265"/>
            </a:xfrm>
            <a:custGeom>
              <a:avLst/>
              <a:gdLst>
                <a:gd name="T0" fmla="*/ 149 w 279"/>
                <a:gd name="T1" fmla="*/ 52 h 265"/>
                <a:gd name="T2" fmla="*/ 230 w 279"/>
                <a:gd name="T3" fmla="*/ 7 h 265"/>
                <a:gd name="T4" fmla="*/ 213 w 279"/>
                <a:gd name="T5" fmla="*/ 114 h 265"/>
                <a:gd name="T6" fmla="*/ 279 w 279"/>
                <a:gd name="T7" fmla="*/ 171 h 265"/>
                <a:gd name="T8" fmla="*/ 170 w 279"/>
                <a:gd name="T9" fmla="*/ 174 h 265"/>
                <a:gd name="T10" fmla="*/ 119 w 279"/>
                <a:gd name="T11" fmla="*/ 265 h 265"/>
                <a:gd name="T12" fmla="*/ 87 w 279"/>
                <a:gd name="T13" fmla="*/ 178 h 265"/>
                <a:gd name="T14" fmla="*/ 0 w 279"/>
                <a:gd name="T15" fmla="*/ 161 h 265"/>
                <a:gd name="T16" fmla="*/ 64 w 279"/>
                <a:gd name="T17" fmla="*/ 103 h 265"/>
                <a:gd name="T18" fmla="*/ 59 w 279"/>
                <a:gd name="T19" fmla="*/ 0 h 265"/>
                <a:gd name="T20" fmla="*/ 149 w 279"/>
                <a:gd name="T21" fmla="*/ 52 h 26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9"/>
                <a:gd name="T34" fmla="*/ 0 h 265"/>
                <a:gd name="T35" fmla="*/ 279 w 279"/>
                <a:gd name="T36" fmla="*/ 265 h 26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9" h="265">
                  <a:moveTo>
                    <a:pt x="149" y="52"/>
                  </a:moveTo>
                  <a:lnTo>
                    <a:pt x="230" y="7"/>
                  </a:lnTo>
                  <a:lnTo>
                    <a:pt x="213" y="114"/>
                  </a:lnTo>
                  <a:lnTo>
                    <a:pt x="279" y="171"/>
                  </a:lnTo>
                  <a:lnTo>
                    <a:pt x="170" y="174"/>
                  </a:lnTo>
                  <a:lnTo>
                    <a:pt x="119" y="265"/>
                  </a:lnTo>
                  <a:lnTo>
                    <a:pt x="87" y="178"/>
                  </a:lnTo>
                  <a:lnTo>
                    <a:pt x="0" y="161"/>
                  </a:lnTo>
                  <a:lnTo>
                    <a:pt x="64" y="103"/>
                  </a:lnTo>
                  <a:lnTo>
                    <a:pt x="59" y="0"/>
                  </a:lnTo>
                  <a:lnTo>
                    <a:pt x="149" y="52"/>
                  </a:lnTo>
                  <a:close/>
                </a:path>
              </a:pathLst>
            </a:custGeom>
            <a:solidFill>
              <a:srgbClr val="7F2B00"/>
            </a:solidFill>
            <a:ln w="9525">
              <a:noFill/>
              <a:round/>
              <a:headEnd/>
              <a:tailEnd/>
            </a:ln>
          </p:spPr>
          <p:txBody>
            <a:bodyPr/>
            <a:lstStyle/>
            <a:p>
              <a:endParaRPr lang="en-US"/>
            </a:p>
          </p:txBody>
        </p:sp>
        <p:sp>
          <p:nvSpPr>
            <p:cNvPr id="15" name="Freeform 13"/>
            <p:cNvSpPr>
              <a:spLocks/>
            </p:cNvSpPr>
            <p:nvPr/>
          </p:nvSpPr>
          <p:spPr bwMode="auto">
            <a:xfrm>
              <a:off x="4043" y="495"/>
              <a:ext cx="131" cy="286"/>
            </a:xfrm>
            <a:custGeom>
              <a:avLst/>
              <a:gdLst>
                <a:gd name="T0" fmla="*/ 131 w 131"/>
                <a:gd name="T1" fmla="*/ 276 h 286"/>
                <a:gd name="T2" fmla="*/ 125 w 131"/>
                <a:gd name="T3" fmla="*/ 280 h 286"/>
                <a:gd name="T4" fmla="*/ 116 w 131"/>
                <a:gd name="T5" fmla="*/ 283 h 286"/>
                <a:gd name="T6" fmla="*/ 108 w 131"/>
                <a:gd name="T7" fmla="*/ 285 h 286"/>
                <a:gd name="T8" fmla="*/ 100 w 131"/>
                <a:gd name="T9" fmla="*/ 286 h 286"/>
                <a:gd name="T10" fmla="*/ 99 w 131"/>
                <a:gd name="T11" fmla="*/ 260 h 286"/>
                <a:gd name="T12" fmla="*/ 94 w 131"/>
                <a:gd name="T13" fmla="*/ 226 h 286"/>
                <a:gd name="T14" fmla="*/ 88 w 131"/>
                <a:gd name="T15" fmla="*/ 189 h 286"/>
                <a:gd name="T16" fmla="*/ 78 w 131"/>
                <a:gd name="T17" fmla="*/ 147 h 286"/>
                <a:gd name="T18" fmla="*/ 64 w 131"/>
                <a:gd name="T19" fmla="*/ 107 h 286"/>
                <a:gd name="T20" fmla="*/ 46 w 131"/>
                <a:gd name="T21" fmla="*/ 70 h 286"/>
                <a:gd name="T22" fmla="*/ 25 w 131"/>
                <a:gd name="T23" fmla="*/ 36 h 286"/>
                <a:gd name="T24" fmla="*/ 0 w 131"/>
                <a:gd name="T25" fmla="*/ 10 h 286"/>
                <a:gd name="T26" fmla="*/ 4 w 131"/>
                <a:gd name="T27" fmla="*/ 2 h 286"/>
                <a:gd name="T28" fmla="*/ 11 w 131"/>
                <a:gd name="T29" fmla="*/ 0 h 286"/>
                <a:gd name="T30" fmla="*/ 19 w 131"/>
                <a:gd name="T31" fmla="*/ 0 h 286"/>
                <a:gd name="T32" fmla="*/ 28 w 131"/>
                <a:gd name="T33" fmla="*/ 1 h 286"/>
                <a:gd name="T34" fmla="*/ 55 w 131"/>
                <a:gd name="T35" fmla="*/ 31 h 286"/>
                <a:gd name="T36" fmla="*/ 79 w 131"/>
                <a:gd name="T37" fmla="*/ 65 h 286"/>
                <a:gd name="T38" fmla="*/ 96 w 131"/>
                <a:gd name="T39" fmla="*/ 104 h 286"/>
                <a:gd name="T40" fmla="*/ 111 w 131"/>
                <a:gd name="T41" fmla="*/ 142 h 286"/>
                <a:gd name="T42" fmla="*/ 121 w 131"/>
                <a:gd name="T43" fmla="*/ 181 h 286"/>
                <a:gd name="T44" fmla="*/ 128 w 131"/>
                <a:gd name="T45" fmla="*/ 218 h 286"/>
                <a:gd name="T46" fmla="*/ 131 w 131"/>
                <a:gd name="T47" fmla="*/ 250 h 286"/>
                <a:gd name="T48" fmla="*/ 131 w 131"/>
                <a:gd name="T49" fmla="*/ 276 h 28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1"/>
                <a:gd name="T76" fmla="*/ 0 h 286"/>
                <a:gd name="T77" fmla="*/ 131 w 131"/>
                <a:gd name="T78" fmla="*/ 286 h 28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1" h="286">
                  <a:moveTo>
                    <a:pt x="131" y="276"/>
                  </a:moveTo>
                  <a:lnTo>
                    <a:pt x="125" y="280"/>
                  </a:lnTo>
                  <a:lnTo>
                    <a:pt x="116" y="283"/>
                  </a:lnTo>
                  <a:lnTo>
                    <a:pt x="108" y="285"/>
                  </a:lnTo>
                  <a:lnTo>
                    <a:pt x="100" y="286"/>
                  </a:lnTo>
                  <a:lnTo>
                    <a:pt x="99" y="260"/>
                  </a:lnTo>
                  <a:lnTo>
                    <a:pt x="94" y="226"/>
                  </a:lnTo>
                  <a:lnTo>
                    <a:pt x="88" y="189"/>
                  </a:lnTo>
                  <a:lnTo>
                    <a:pt x="78" y="147"/>
                  </a:lnTo>
                  <a:lnTo>
                    <a:pt x="64" y="107"/>
                  </a:lnTo>
                  <a:lnTo>
                    <a:pt x="46" y="70"/>
                  </a:lnTo>
                  <a:lnTo>
                    <a:pt x="25" y="36"/>
                  </a:lnTo>
                  <a:lnTo>
                    <a:pt x="0" y="10"/>
                  </a:lnTo>
                  <a:lnTo>
                    <a:pt x="4" y="2"/>
                  </a:lnTo>
                  <a:lnTo>
                    <a:pt x="11" y="0"/>
                  </a:lnTo>
                  <a:lnTo>
                    <a:pt x="19" y="0"/>
                  </a:lnTo>
                  <a:lnTo>
                    <a:pt x="28" y="1"/>
                  </a:lnTo>
                  <a:lnTo>
                    <a:pt x="55" y="31"/>
                  </a:lnTo>
                  <a:lnTo>
                    <a:pt x="79" y="65"/>
                  </a:lnTo>
                  <a:lnTo>
                    <a:pt x="96" y="104"/>
                  </a:lnTo>
                  <a:lnTo>
                    <a:pt x="111" y="142"/>
                  </a:lnTo>
                  <a:lnTo>
                    <a:pt x="121" y="181"/>
                  </a:lnTo>
                  <a:lnTo>
                    <a:pt x="128" y="218"/>
                  </a:lnTo>
                  <a:lnTo>
                    <a:pt x="131" y="250"/>
                  </a:lnTo>
                  <a:lnTo>
                    <a:pt x="131" y="276"/>
                  </a:lnTo>
                  <a:close/>
                </a:path>
              </a:pathLst>
            </a:custGeom>
            <a:solidFill>
              <a:srgbClr val="F2E8D3"/>
            </a:solidFill>
            <a:ln w="9525">
              <a:noFill/>
              <a:round/>
              <a:headEnd/>
              <a:tailEnd/>
            </a:ln>
          </p:spPr>
          <p:txBody>
            <a:bodyPr/>
            <a:lstStyle/>
            <a:p>
              <a:endParaRPr lang="en-US"/>
            </a:p>
          </p:txBody>
        </p:sp>
        <p:sp>
          <p:nvSpPr>
            <p:cNvPr id="16" name="Freeform 14"/>
            <p:cNvSpPr>
              <a:spLocks/>
            </p:cNvSpPr>
            <p:nvPr/>
          </p:nvSpPr>
          <p:spPr bwMode="auto">
            <a:xfrm>
              <a:off x="2246" y="502"/>
              <a:ext cx="484" cy="566"/>
            </a:xfrm>
            <a:custGeom>
              <a:avLst/>
              <a:gdLst>
                <a:gd name="T0" fmla="*/ 484 w 484"/>
                <a:gd name="T1" fmla="*/ 391 h 566"/>
                <a:gd name="T2" fmla="*/ 472 w 484"/>
                <a:gd name="T3" fmla="*/ 405 h 566"/>
                <a:gd name="T4" fmla="*/ 459 w 484"/>
                <a:gd name="T5" fmla="*/ 418 h 566"/>
                <a:gd name="T6" fmla="*/ 446 w 484"/>
                <a:gd name="T7" fmla="*/ 431 h 566"/>
                <a:gd name="T8" fmla="*/ 431 w 484"/>
                <a:gd name="T9" fmla="*/ 443 h 566"/>
                <a:gd name="T10" fmla="*/ 416 w 484"/>
                <a:gd name="T11" fmla="*/ 455 h 566"/>
                <a:gd name="T12" fmla="*/ 399 w 484"/>
                <a:gd name="T13" fmla="*/ 466 h 566"/>
                <a:gd name="T14" fmla="*/ 382 w 484"/>
                <a:gd name="T15" fmla="*/ 477 h 566"/>
                <a:gd name="T16" fmla="*/ 366 w 484"/>
                <a:gd name="T17" fmla="*/ 487 h 566"/>
                <a:gd name="T18" fmla="*/ 348 w 484"/>
                <a:gd name="T19" fmla="*/ 497 h 566"/>
                <a:gd name="T20" fmla="*/ 329 w 484"/>
                <a:gd name="T21" fmla="*/ 507 h 566"/>
                <a:gd name="T22" fmla="*/ 312 w 484"/>
                <a:gd name="T23" fmla="*/ 517 h 566"/>
                <a:gd name="T24" fmla="*/ 293 w 484"/>
                <a:gd name="T25" fmla="*/ 527 h 566"/>
                <a:gd name="T26" fmla="*/ 274 w 484"/>
                <a:gd name="T27" fmla="*/ 536 h 566"/>
                <a:gd name="T28" fmla="*/ 255 w 484"/>
                <a:gd name="T29" fmla="*/ 546 h 566"/>
                <a:gd name="T30" fmla="*/ 237 w 484"/>
                <a:gd name="T31" fmla="*/ 556 h 566"/>
                <a:gd name="T32" fmla="*/ 218 w 484"/>
                <a:gd name="T33" fmla="*/ 566 h 566"/>
                <a:gd name="T34" fmla="*/ 209 w 484"/>
                <a:gd name="T35" fmla="*/ 565 h 566"/>
                <a:gd name="T36" fmla="*/ 204 w 484"/>
                <a:gd name="T37" fmla="*/ 560 h 566"/>
                <a:gd name="T38" fmla="*/ 202 w 484"/>
                <a:gd name="T39" fmla="*/ 554 h 566"/>
                <a:gd name="T40" fmla="*/ 202 w 484"/>
                <a:gd name="T41" fmla="*/ 546 h 566"/>
                <a:gd name="T42" fmla="*/ 189 w 484"/>
                <a:gd name="T43" fmla="*/ 512 h 566"/>
                <a:gd name="T44" fmla="*/ 177 w 484"/>
                <a:gd name="T45" fmla="*/ 479 h 566"/>
                <a:gd name="T46" fmla="*/ 164 w 484"/>
                <a:gd name="T47" fmla="*/ 445 h 566"/>
                <a:gd name="T48" fmla="*/ 152 w 484"/>
                <a:gd name="T49" fmla="*/ 411 h 566"/>
                <a:gd name="T50" fmla="*/ 139 w 484"/>
                <a:gd name="T51" fmla="*/ 378 h 566"/>
                <a:gd name="T52" fmla="*/ 127 w 484"/>
                <a:gd name="T53" fmla="*/ 345 h 566"/>
                <a:gd name="T54" fmla="*/ 114 w 484"/>
                <a:gd name="T55" fmla="*/ 311 h 566"/>
                <a:gd name="T56" fmla="*/ 102 w 484"/>
                <a:gd name="T57" fmla="*/ 277 h 566"/>
                <a:gd name="T58" fmla="*/ 88 w 484"/>
                <a:gd name="T59" fmla="*/ 243 h 566"/>
                <a:gd name="T60" fmla="*/ 75 w 484"/>
                <a:gd name="T61" fmla="*/ 209 h 566"/>
                <a:gd name="T62" fmla="*/ 63 w 484"/>
                <a:gd name="T63" fmla="*/ 175 h 566"/>
                <a:gd name="T64" fmla="*/ 50 w 484"/>
                <a:gd name="T65" fmla="*/ 142 h 566"/>
                <a:gd name="T66" fmla="*/ 38 w 484"/>
                <a:gd name="T67" fmla="*/ 108 h 566"/>
                <a:gd name="T68" fmla="*/ 25 w 484"/>
                <a:gd name="T69" fmla="*/ 74 h 566"/>
                <a:gd name="T70" fmla="*/ 13 w 484"/>
                <a:gd name="T71" fmla="*/ 41 h 566"/>
                <a:gd name="T72" fmla="*/ 0 w 484"/>
                <a:gd name="T73" fmla="*/ 8 h 566"/>
                <a:gd name="T74" fmla="*/ 8 w 484"/>
                <a:gd name="T75" fmla="*/ 0 h 566"/>
                <a:gd name="T76" fmla="*/ 36 w 484"/>
                <a:gd name="T77" fmla="*/ 25 h 566"/>
                <a:gd name="T78" fmla="*/ 66 w 484"/>
                <a:gd name="T79" fmla="*/ 50 h 566"/>
                <a:gd name="T80" fmla="*/ 95 w 484"/>
                <a:gd name="T81" fmla="*/ 74 h 566"/>
                <a:gd name="T82" fmla="*/ 125 w 484"/>
                <a:gd name="T83" fmla="*/ 98 h 566"/>
                <a:gd name="T84" fmla="*/ 154 w 484"/>
                <a:gd name="T85" fmla="*/ 122 h 566"/>
                <a:gd name="T86" fmla="*/ 184 w 484"/>
                <a:gd name="T87" fmla="*/ 145 h 566"/>
                <a:gd name="T88" fmla="*/ 214 w 484"/>
                <a:gd name="T89" fmla="*/ 169 h 566"/>
                <a:gd name="T90" fmla="*/ 244 w 484"/>
                <a:gd name="T91" fmla="*/ 193 h 566"/>
                <a:gd name="T92" fmla="*/ 274 w 484"/>
                <a:gd name="T93" fmla="*/ 217 h 566"/>
                <a:gd name="T94" fmla="*/ 303 w 484"/>
                <a:gd name="T95" fmla="*/ 241 h 566"/>
                <a:gd name="T96" fmla="*/ 333 w 484"/>
                <a:gd name="T97" fmla="*/ 266 h 566"/>
                <a:gd name="T98" fmla="*/ 363 w 484"/>
                <a:gd name="T99" fmla="*/ 289 h 566"/>
                <a:gd name="T100" fmla="*/ 394 w 484"/>
                <a:gd name="T101" fmla="*/ 314 h 566"/>
                <a:gd name="T102" fmla="*/ 424 w 484"/>
                <a:gd name="T103" fmla="*/ 340 h 566"/>
                <a:gd name="T104" fmla="*/ 454 w 484"/>
                <a:gd name="T105" fmla="*/ 365 h 566"/>
                <a:gd name="T106" fmla="*/ 484 w 484"/>
                <a:gd name="T107" fmla="*/ 391 h 56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84"/>
                <a:gd name="T163" fmla="*/ 0 h 566"/>
                <a:gd name="T164" fmla="*/ 484 w 484"/>
                <a:gd name="T165" fmla="*/ 566 h 56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84" h="566">
                  <a:moveTo>
                    <a:pt x="484" y="391"/>
                  </a:moveTo>
                  <a:lnTo>
                    <a:pt x="472" y="405"/>
                  </a:lnTo>
                  <a:lnTo>
                    <a:pt x="459" y="418"/>
                  </a:lnTo>
                  <a:lnTo>
                    <a:pt x="446" y="431"/>
                  </a:lnTo>
                  <a:lnTo>
                    <a:pt x="431" y="443"/>
                  </a:lnTo>
                  <a:lnTo>
                    <a:pt x="416" y="455"/>
                  </a:lnTo>
                  <a:lnTo>
                    <a:pt x="399" y="466"/>
                  </a:lnTo>
                  <a:lnTo>
                    <a:pt x="382" y="477"/>
                  </a:lnTo>
                  <a:lnTo>
                    <a:pt x="366" y="487"/>
                  </a:lnTo>
                  <a:lnTo>
                    <a:pt x="348" y="497"/>
                  </a:lnTo>
                  <a:lnTo>
                    <a:pt x="329" y="507"/>
                  </a:lnTo>
                  <a:lnTo>
                    <a:pt x="312" y="517"/>
                  </a:lnTo>
                  <a:lnTo>
                    <a:pt x="293" y="527"/>
                  </a:lnTo>
                  <a:lnTo>
                    <a:pt x="274" y="536"/>
                  </a:lnTo>
                  <a:lnTo>
                    <a:pt x="255" y="546"/>
                  </a:lnTo>
                  <a:lnTo>
                    <a:pt x="237" y="556"/>
                  </a:lnTo>
                  <a:lnTo>
                    <a:pt x="218" y="566"/>
                  </a:lnTo>
                  <a:lnTo>
                    <a:pt x="209" y="565"/>
                  </a:lnTo>
                  <a:lnTo>
                    <a:pt x="204" y="560"/>
                  </a:lnTo>
                  <a:lnTo>
                    <a:pt x="202" y="554"/>
                  </a:lnTo>
                  <a:lnTo>
                    <a:pt x="202" y="546"/>
                  </a:lnTo>
                  <a:lnTo>
                    <a:pt x="189" y="512"/>
                  </a:lnTo>
                  <a:lnTo>
                    <a:pt x="177" y="479"/>
                  </a:lnTo>
                  <a:lnTo>
                    <a:pt x="164" y="445"/>
                  </a:lnTo>
                  <a:lnTo>
                    <a:pt x="152" y="411"/>
                  </a:lnTo>
                  <a:lnTo>
                    <a:pt x="139" y="378"/>
                  </a:lnTo>
                  <a:lnTo>
                    <a:pt x="127" y="345"/>
                  </a:lnTo>
                  <a:lnTo>
                    <a:pt x="114" y="311"/>
                  </a:lnTo>
                  <a:lnTo>
                    <a:pt x="102" y="277"/>
                  </a:lnTo>
                  <a:lnTo>
                    <a:pt x="88" y="243"/>
                  </a:lnTo>
                  <a:lnTo>
                    <a:pt x="75" y="209"/>
                  </a:lnTo>
                  <a:lnTo>
                    <a:pt x="63" y="175"/>
                  </a:lnTo>
                  <a:lnTo>
                    <a:pt x="50" y="142"/>
                  </a:lnTo>
                  <a:lnTo>
                    <a:pt x="38" y="108"/>
                  </a:lnTo>
                  <a:lnTo>
                    <a:pt x="25" y="74"/>
                  </a:lnTo>
                  <a:lnTo>
                    <a:pt x="13" y="41"/>
                  </a:lnTo>
                  <a:lnTo>
                    <a:pt x="0" y="8"/>
                  </a:lnTo>
                  <a:lnTo>
                    <a:pt x="8" y="0"/>
                  </a:lnTo>
                  <a:lnTo>
                    <a:pt x="36" y="25"/>
                  </a:lnTo>
                  <a:lnTo>
                    <a:pt x="66" y="50"/>
                  </a:lnTo>
                  <a:lnTo>
                    <a:pt x="95" y="74"/>
                  </a:lnTo>
                  <a:lnTo>
                    <a:pt x="125" y="98"/>
                  </a:lnTo>
                  <a:lnTo>
                    <a:pt x="154" y="122"/>
                  </a:lnTo>
                  <a:lnTo>
                    <a:pt x="184" y="145"/>
                  </a:lnTo>
                  <a:lnTo>
                    <a:pt x="214" y="169"/>
                  </a:lnTo>
                  <a:lnTo>
                    <a:pt x="244" y="193"/>
                  </a:lnTo>
                  <a:lnTo>
                    <a:pt x="274" y="217"/>
                  </a:lnTo>
                  <a:lnTo>
                    <a:pt x="303" y="241"/>
                  </a:lnTo>
                  <a:lnTo>
                    <a:pt x="333" y="266"/>
                  </a:lnTo>
                  <a:lnTo>
                    <a:pt x="363" y="289"/>
                  </a:lnTo>
                  <a:lnTo>
                    <a:pt x="394" y="314"/>
                  </a:lnTo>
                  <a:lnTo>
                    <a:pt x="424" y="340"/>
                  </a:lnTo>
                  <a:lnTo>
                    <a:pt x="454" y="365"/>
                  </a:lnTo>
                  <a:lnTo>
                    <a:pt x="484" y="391"/>
                  </a:lnTo>
                  <a:close/>
                </a:path>
              </a:pathLst>
            </a:custGeom>
            <a:solidFill>
              <a:srgbClr val="F2E8D3"/>
            </a:solidFill>
            <a:ln w="9525">
              <a:noFill/>
              <a:round/>
              <a:headEnd/>
              <a:tailEnd/>
            </a:ln>
          </p:spPr>
          <p:txBody>
            <a:bodyPr/>
            <a:lstStyle/>
            <a:p>
              <a:endParaRPr lang="en-US"/>
            </a:p>
          </p:txBody>
        </p:sp>
        <p:sp>
          <p:nvSpPr>
            <p:cNvPr id="17" name="Freeform 15"/>
            <p:cNvSpPr>
              <a:spLocks/>
            </p:cNvSpPr>
            <p:nvPr/>
          </p:nvSpPr>
          <p:spPr bwMode="auto">
            <a:xfrm>
              <a:off x="3070" y="512"/>
              <a:ext cx="171" cy="163"/>
            </a:xfrm>
            <a:custGeom>
              <a:avLst/>
              <a:gdLst>
                <a:gd name="T0" fmla="*/ 152 w 171"/>
                <a:gd name="T1" fmla="*/ 9 h 163"/>
                <a:gd name="T2" fmla="*/ 135 w 171"/>
                <a:gd name="T3" fmla="*/ 70 h 163"/>
                <a:gd name="T4" fmla="*/ 171 w 171"/>
                <a:gd name="T5" fmla="*/ 109 h 163"/>
                <a:gd name="T6" fmla="*/ 108 w 171"/>
                <a:gd name="T7" fmla="*/ 112 h 163"/>
                <a:gd name="T8" fmla="*/ 75 w 171"/>
                <a:gd name="T9" fmla="*/ 163 h 163"/>
                <a:gd name="T10" fmla="*/ 66 w 171"/>
                <a:gd name="T11" fmla="*/ 109 h 163"/>
                <a:gd name="T12" fmla="*/ 0 w 171"/>
                <a:gd name="T13" fmla="*/ 104 h 163"/>
                <a:gd name="T14" fmla="*/ 50 w 171"/>
                <a:gd name="T15" fmla="*/ 68 h 163"/>
                <a:gd name="T16" fmla="*/ 40 w 171"/>
                <a:gd name="T17" fmla="*/ 0 h 163"/>
                <a:gd name="T18" fmla="*/ 100 w 171"/>
                <a:gd name="T19" fmla="*/ 44 h 163"/>
                <a:gd name="T20" fmla="*/ 152 w 171"/>
                <a:gd name="T21" fmla="*/ 9 h 1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1"/>
                <a:gd name="T34" fmla="*/ 0 h 163"/>
                <a:gd name="T35" fmla="*/ 171 w 171"/>
                <a:gd name="T36" fmla="*/ 163 h 1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1" h="163">
                  <a:moveTo>
                    <a:pt x="152" y="9"/>
                  </a:moveTo>
                  <a:lnTo>
                    <a:pt x="135" y="70"/>
                  </a:lnTo>
                  <a:lnTo>
                    <a:pt x="171" y="109"/>
                  </a:lnTo>
                  <a:lnTo>
                    <a:pt x="108" y="112"/>
                  </a:lnTo>
                  <a:lnTo>
                    <a:pt x="75" y="163"/>
                  </a:lnTo>
                  <a:lnTo>
                    <a:pt x="66" y="109"/>
                  </a:lnTo>
                  <a:lnTo>
                    <a:pt x="0" y="104"/>
                  </a:lnTo>
                  <a:lnTo>
                    <a:pt x="50" y="68"/>
                  </a:lnTo>
                  <a:lnTo>
                    <a:pt x="40" y="0"/>
                  </a:lnTo>
                  <a:lnTo>
                    <a:pt x="100" y="44"/>
                  </a:lnTo>
                  <a:lnTo>
                    <a:pt x="152" y="9"/>
                  </a:lnTo>
                  <a:close/>
                </a:path>
              </a:pathLst>
            </a:custGeom>
            <a:solidFill>
              <a:srgbClr val="F2E8D3"/>
            </a:solidFill>
            <a:ln w="9525">
              <a:noFill/>
              <a:round/>
              <a:headEnd/>
              <a:tailEnd/>
            </a:ln>
          </p:spPr>
          <p:txBody>
            <a:bodyPr/>
            <a:lstStyle/>
            <a:p>
              <a:endParaRPr lang="en-US"/>
            </a:p>
          </p:txBody>
        </p:sp>
        <p:sp>
          <p:nvSpPr>
            <p:cNvPr id="18" name="Freeform 16"/>
            <p:cNvSpPr>
              <a:spLocks/>
            </p:cNvSpPr>
            <p:nvPr/>
          </p:nvSpPr>
          <p:spPr bwMode="auto">
            <a:xfrm>
              <a:off x="3646" y="527"/>
              <a:ext cx="472" cy="371"/>
            </a:xfrm>
            <a:custGeom>
              <a:avLst/>
              <a:gdLst>
                <a:gd name="T0" fmla="*/ 472 w 472"/>
                <a:gd name="T1" fmla="*/ 247 h 371"/>
                <a:gd name="T2" fmla="*/ 465 w 472"/>
                <a:gd name="T3" fmla="*/ 251 h 371"/>
                <a:gd name="T4" fmla="*/ 456 w 472"/>
                <a:gd name="T5" fmla="*/ 248 h 371"/>
                <a:gd name="T6" fmla="*/ 447 w 472"/>
                <a:gd name="T7" fmla="*/ 243 h 371"/>
                <a:gd name="T8" fmla="*/ 441 w 472"/>
                <a:gd name="T9" fmla="*/ 238 h 371"/>
                <a:gd name="T10" fmla="*/ 418 w 472"/>
                <a:gd name="T11" fmla="*/ 247 h 371"/>
                <a:gd name="T12" fmla="*/ 396 w 472"/>
                <a:gd name="T13" fmla="*/ 257 h 371"/>
                <a:gd name="T14" fmla="*/ 372 w 472"/>
                <a:gd name="T15" fmla="*/ 266 h 371"/>
                <a:gd name="T16" fmla="*/ 350 w 472"/>
                <a:gd name="T17" fmla="*/ 274 h 371"/>
                <a:gd name="T18" fmla="*/ 326 w 472"/>
                <a:gd name="T19" fmla="*/ 282 h 371"/>
                <a:gd name="T20" fmla="*/ 302 w 472"/>
                <a:gd name="T21" fmla="*/ 291 h 371"/>
                <a:gd name="T22" fmla="*/ 278 w 472"/>
                <a:gd name="T23" fmla="*/ 298 h 371"/>
                <a:gd name="T24" fmla="*/ 254 w 472"/>
                <a:gd name="T25" fmla="*/ 307 h 371"/>
                <a:gd name="T26" fmla="*/ 231 w 472"/>
                <a:gd name="T27" fmla="*/ 315 h 371"/>
                <a:gd name="T28" fmla="*/ 207 w 472"/>
                <a:gd name="T29" fmla="*/ 323 h 371"/>
                <a:gd name="T30" fmla="*/ 183 w 472"/>
                <a:gd name="T31" fmla="*/ 331 h 371"/>
                <a:gd name="T32" fmla="*/ 161 w 472"/>
                <a:gd name="T33" fmla="*/ 338 h 371"/>
                <a:gd name="T34" fmla="*/ 138 w 472"/>
                <a:gd name="T35" fmla="*/ 347 h 371"/>
                <a:gd name="T36" fmla="*/ 116 w 472"/>
                <a:gd name="T37" fmla="*/ 355 h 371"/>
                <a:gd name="T38" fmla="*/ 94 w 472"/>
                <a:gd name="T39" fmla="*/ 362 h 371"/>
                <a:gd name="T40" fmla="*/ 73 w 472"/>
                <a:gd name="T41" fmla="*/ 371 h 371"/>
                <a:gd name="T42" fmla="*/ 72 w 472"/>
                <a:gd name="T43" fmla="*/ 340 h 371"/>
                <a:gd name="T44" fmla="*/ 67 w 472"/>
                <a:gd name="T45" fmla="*/ 310 h 371"/>
                <a:gd name="T46" fmla="*/ 60 w 472"/>
                <a:gd name="T47" fmla="*/ 281 h 371"/>
                <a:gd name="T48" fmla="*/ 52 w 472"/>
                <a:gd name="T49" fmla="*/ 253 h 371"/>
                <a:gd name="T50" fmla="*/ 42 w 472"/>
                <a:gd name="T51" fmla="*/ 227 h 371"/>
                <a:gd name="T52" fmla="*/ 29 w 472"/>
                <a:gd name="T53" fmla="*/ 202 h 371"/>
                <a:gd name="T54" fmla="*/ 15 w 472"/>
                <a:gd name="T55" fmla="*/ 178 h 371"/>
                <a:gd name="T56" fmla="*/ 0 w 472"/>
                <a:gd name="T57" fmla="*/ 155 h 371"/>
                <a:gd name="T58" fmla="*/ 373 w 472"/>
                <a:gd name="T59" fmla="*/ 0 h 371"/>
                <a:gd name="T60" fmla="*/ 396 w 472"/>
                <a:gd name="T61" fmla="*/ 23 h 371"/>
                <a:gd name="T62" fmla="*/ 415 w 472"/>
                <a:gd name="T63" fmla="*/ 49 h 371"/>
                <a:gd name="T64" fmla="*/ 432 w 472"/>
                <a:gd name="T65" fmla="*/ 79 h 371"/>
                <a:gd name="T66" fmla="*/ 446 w 472"/>
                <a:gd name="T67" fmla="*/ 110 h 371"/>
                <a:gd name="T68" fmla="*/ 457 w 472"/>
                <a:gd name="T69" fmla="*/ 144 h 371"/>
                <a:gd name="T70" fmla="*/ 465 w 472"/>
                <a:gd name="T71" fmla="*/ 178 h 371"/>
                <a:gd name="T72" fmla="*/ 470 w 472"/>
                <a:gd name="T73" fmla="*/ 213 h 371"/>
                <a:gd name="T74" fmla="*/ 472 w 472"/>
                <a:gd name="T75" fmla="*/ 247 h 37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72"/>
                <a:gd name="T115" fmla="*/ 0 h 371"/>
                <a:gd name="T116" fmla="*/ 472 w 472"/>
                <a:gd name="T117" fmla="*/ 371 h 37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72" h="371">
                  <a:moveTo>
                    <a:pt x="472" y="247"/>
                  </a:moveTo>
                  <a:lnTo>
                    <a:pt x="465" y="251"/>
                  </a:lnTo>
                  <a:lnTo>
                    <a:pt x="456" y="248"/>
                  </a:lnTo>
                  <a:lnTo>
                    <a:pt x="447" y="243"/>
                  </a:lnTo>
                  <a:lnTo>
                    <a:pt x="441" y="238"/>
                  </a:lnTo>
                  <a:lnTo>
                    <a:pt x="418" y="247"/>
                  </a:lnTo>
                  <a:lnTo>
                    <a:pt x="396" y="257"/>
                  </a:lnTo>
                  <a:lnTo>
                    <a:pt x="372" y="266"/>
                  </a:lnTo>
                  <a:lnTo>
                    <a:pt x="350" y="274"/>
                  </a:lnTo>
                  <a:lnTo>
                    <a:pt x="326" y="282"/>
                  </a:lnTo>
                  <a:lnTo>
                    <a:pt x="302" y="291"/>
                  </a:lnTo>
                  <a:lnTo>
                    <a:pt x="278" y="298"/>
                  </a:lnTo>
                  <a:lnTo>
                    <a:pt x="254" y="307"/>
                  </a:lnTo>
                  <a:lnTo>
                    <a:pt x="231" y="315"/>
                  </a:lnTo>
                  <a:lnTo>
                    <a:pt x="207" y="323"/>
                  </a:lnTo>
                  <a:lnTo>
                    <a:pt x="183" y="331"/>
                  </a:lnTo>
                  <a:lnTo>
                    <a:pt x="161" y="338"/>
                  </a:lnTo>
                  <a:lnTo>
                    <a:pt x="138" y="347"/>
                  </a:lnTo>
                  <a:lnTo>
                    <a:pt x="116" y="355"/>
                  </a:lnTo>
                  <a:lnTo>
                    <a:pt x="94" y="362"/>
                  </a:lnTo>
                  <a:lnTo>
                    <a:pt x="73" y="371"/>
                  </a:lnTo>
                  <a:lnTo>
                    <a:pt x="72" y="340"/>
                  </a:lnTo>
                  <a:lnTo>
                    <a:pt x="67" y="310"/>
                  </a:lnTo>
                  <a:lnTo>
                    <a:pt x="60" y="281"/>
                  </a:lnTo>
                  <a:lnTo>
                    <a:pt x="52" y="253"/>
                  </a:lnTo>
                  <a:lnTo>
                    <a:pt x="42" y="227"/>
                  </a:lnTo>
                  <a:lnTo>
                    <a:pt x="29" y="202"/>
                  </a:lnTo>
                  <a:lnTo>
                    <a:pt x="15" y="178"/>
                  </a:lnTo>
                  <a:lnTo>
                    <a:pt x="0" y="155"/>
                  </a:lnTo>
                  <a:lnTo>
                    <a:pt x="373" y="0"/>
                  </a:lnTo>
                  <a:lnTo>
                    <a:pt x="396" y="23"/>
                  </a:lnTo>
                  <a:lnTo>
                    <a:pt x="415" y="49"/>
                  </a:lnTo>
                  <a:lnTo>
                    <a:pt x="432" y="79"/>
                  </a:lnTo>
                  <a:lnTo>
                    <a:pt x="446" y="110"/>
                  </a:lnTo>
                  <a:lnTo>
                    <a:pt x="457" y="144"/>
                  </a:lnTo>
                  <a:lnTo>
                    <a:pt x="465" y="178"/>
                  </a:lnTo>
                  <a:lnTo>
                    <a:pt x="470" y="213"/>
                  </a:lnTo>
                  <a:lnTo>
                    <a:pt x="472" y="247"/>
                  </a:lnTo>
                  <a:close/>
                </a:path>
              </a:pathLst>
            </a:custGeom>
            <a:solidFill>
              <a:srgbClr val="F2E8D3"/>
            </a:solidFill>
            <a:ln w="9525">
              <a:noFill/>
              <a:round/>
              <a:headEnd/>
              <a:tailEnd/>
            </a:ln>
          </p:spPr>
          <p:txBody>
            <a:bodyPr/>
            <a:lstStyle/>
            <a:p>
              <a:endParaRPr lang="en-US"/>
            </a:p>
          </p:txBody>
        </p:sp>
        <p:sp>
          <p:nvSpPr>
            <p:cNvPr id="19" name="Freeform 17"/>
            <p:cNvSpPr>
              <a:spLocks/>
            </p:cNvSpPr>
            <p:nvPr/>
          </p:nvSpPr>
          <p:spPr bwMode="auto">
            <a:xfrm>
              <a:off x="2364" y="699"/>
              <a:ext cx="177" cy="218"/>
            </a:xfrm>
            <a:custGeom>
              <a:avLst/>
              <a:gdLst>
                <a:gd name="T0" fmla="*/ 119 w 177"/>
                <a:gd name="T1" fmla="*/ 76 h 218"/>
                <a:gd name="T2" fmla="*/ 177 w 177"/>
                <a:gd name="T3" fmla="*/ 92 h 218"/>
                <a:gd name="T4" fmla="*/ 142 w 177"/>
                <a:gd name="T5" fmla="*/ 124 h 218"/>
                <a:gd name="T6" fmla="*/ 175 w 177"/>
                <a:gd name="T7" fmla="*/ 201 h 218"/>
                <a:gd name="T8" fmla="*/ 115 w 177"/>
                <a:gd name="T9" fmla="*/ 161 h 218"/>
                <a:gd name="T10" fmla="*/ 60 w 177"/>
                <a:gd name="T11" fmla="*/ 218 h 218"/>
                <a:gd name="T12" fmla="*/ 65 w 177"/>
                <a:gd name="T13" fmla="*/ 133 h 218"/>
                <a:gd name="T14" fmla="*/ 0 w 177"/>
                <a:gd name="T15" fmla="*/ 96 h 218"/>
                <a:gd name="T16" fmla="*/ 65 w 177"/>
                <a:gd name="T17" fmla="*/ 74 h 218"/>
                <a:gd name="T18" fmla="*/ 76 w 177"/>
                <a:gd name="T19" fmla="*/ 0 h 218"/>
                <a:gd name="T20" fmla="*/ 119 w 177"/>
                <a:gd name="T21" fmla="*/ 76 h 21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77"/>
                <a:gd name="T34" fmla="*/ 0 h 218"/>
                <a:gd name="T35" fmla="*/ 177 w 177"/>
                <a:gd name="T36" fmla="*/ 218 h 21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77" h="218">
                  <a:moveTo>
                    <a:pt x="119" y="76"/>
                  </a:moveTo>
                  <a:lnTo>
                    <a:pt x="177" y="92"/>
                  </a:lnTo>
                  <a:lnTo>
                    <a:pt x="142" y="124"/>
                  </a:lnTo>
                  <a:lnTo>
                    <a:pt x="175" y="201"/>
                  </a:lnTo>
                  <a:lnTo>
                    <a:pt x="115" y="161"/>
                  </a:lnTo>
                  <a:lnTo>
                    <a:pt x="60" y="218"/>
                  </a:lnTo>
                  <a:lnTo>
                    <a:pt x="65" y="133"/>
                  </a:lnTo>
                  <a:lnTo>
                    <a:pt x="0" y="96"/>
                  </a:lnTo>
                  <a:lnTo>
                    <a:pt x="65" y="74"/>
                  </a:lnTo>
                  <a:lnTo>
                    <a:pt x="76" y="0"/>
                  </a:lnTo>
                  <a:lnTo>
                    <a:pt x="119" y="76"/>
                  </a:lnTo>
                  <a:close/>
                </a:path>
              </a:pathLst>
            </a:custGeom>
            <a:solidFill>
              <a:srgbClr val="7F2B00"/>
            </a:solidFill>
            <a:ln w="9525">
              <a:noFill/>
              <a:round/>
              <a:headEnd/>
              <a:tailEnd/>
            </a:ln>
          </p:spPr>
          <p:txBody>
            <a:bodyPr/>
            <a:lstStyle/>
            <a:p>
              <a:endParaRPr lang="en-US"/>
            </a:p>
          </p:txBody>
        </p:sp>
        <p:sp>
          <p:nvSpPr>
            <p:cNvPr id="20" name="Freeform 18"/>
            <p:cNvSpPr>
              <a:spLocks/>
            </p:cNvSpPr>
            <p:nvPr/>
          </p:nvSpPr>
          <p:spPr bwMode="auto">
            <a:xfrm>
              <a:off x="3598" y="706"/>
              <a:ext cx="95" cy="231"/>
            </a:xfrm>
            <a:custGeom>
              <a:avLst/>
              <a:gdLst>
                <a:gd name="T0" fmla="*/ 87 w 95"/>
                <a:gd name="T1" fmla="*/ 231 h 231"/>
                <a:gd name="T2" fmla="*/ 81 w 95"/>
                <a:gd name="T3" fmla="*/ 231 h 231"/>
                <a:gd name="T4" fmla="*/ 77 w 95"/>
                <a:gd name="T5" fmla="*/ 228 h 231"/>
                <a:gd name="T6" fmla="*/ 73 w 95"/>
                <a:gd name="T7" fmla="*/ 224 h 231"/>
                <a:gd name="T8" fmla="*/ 70 w 95"/>
                <a:gd name="T9" fmla="*/ 221 h 231"/>
                <a:gd name="T10" fmla="*/ 77 w 95"/>
                <a:gd name="T11" fmla="*/ 192 h 231"/>
                <a:gd name="T12" fmla="*/ 77 w 95"/>
                <a:gd name="T13" fmla="*/ 161 h 231"/>
                <a:gd name="T14" fmla="*/ 70 w 95"/>
                <a:gd name="T15" fmla="*/ 128 h 231"/>
                <a:gd name="T16" fmla="*/ 58 w 95"/>
                <a:gd name="T17" fmla="*/ 97 h 231"/>
                <a:gd name="T18" fmla="*/ 43 w 95"/>
                <a:gd name="T19" fmla="*/ 69 h 231"/>
                <a:gd name="T20" fmla="*/ 30 w 95"/>
                <a:gd name="T21" fmla="*/ 47 h 231"/>
                <a:gd name="T22" fmla="*/ 17 w 95"/>
                <a:gd name="T23" fmla="*/ 30 h 231"/>
                <a:gd name="T24" fmla="*/ 8 w 95"/>
                <a:gd name="T25" fmla="*/ 24 h 231"/>
                <a:gd name="T26" fmla="*/ 2 w 95"/>
                <a:gd name="T27" fmla="*/ 22 h 231"/>
                <a:gd name="T28" fmla="*/ 0 w 95"/>
                <a:gd name="T29" fmla="*/ 18 h 231"/>
                <a:gd name="T30" fmla="*/ 3 w 95"/>
                <a:gd name="T31" fmla="*/ 10 h 231"/>
                <a:gd name="T32" fmla="*/ 12 w 95"/>
                <a:gd name="T33" fmla="*/ 0 h 231"/>
                <a:gd name="T34" fmla="*/ 35 w 95"/>
                <a:gd name="T35" fmla="*/ 19 h 231"/>
                <a:gd name="T36" fmla="*/ 55 w 95"/>
                <a:gd name="T37" fmla="*/ 44 h 231"/>
                <a:gd name="T38" fmla="*/ 71 w 95"/>
                <a:gd name="T39" fmla="*/ 72 h 231"/>
                <a:gd name="T40" fmla="*/ 83 w 95"/>
                <a:gd name="T41" fmla="*/ 102 h 231"/>
                <a:gd name="T42" fmla="*/ 92 w 95"/>
                <a:gd name="T43" fmla="*/ 134 h 231"/>
                <a:gd name="T44" fmla="*/ 95 w 95"/>
                <a:gd name="T45" fmla="*/ 168 h 231"/>
                <a:gd name="T46" fmla="*/ 93 w 95"/>
                <a:gd name="T47" fmla="*/ 199 h 231"/>
                <a:gd name="T48" fmla="*/ 87 w 95"/>
                <a:gd name="T49" fmla="*/ 231 h 23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5"/>
                <a:gd name="T76" fmla="*/ 0 h 231"/>
                <a:gd name="T77" fmla="*/ 95 w 95"/>
                <a:gd name="T78" fmla="*/ 231 h 23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5" h="231">
                  <a:moveTo>
                    <a:pt x="87" y="231"/>
                  </a:moveTo>
                  <a:lnTo>
                    <a:pt x="81" y="231"/>
                  </a:lnTo>
                  <a:lnTo>
                    <a:pt x="77" y="228"/>
                  </a:lnTo>
                  <a:lnTo>
                    <a:pt x="73" y="224"/>
                  </a:lnTo>
                  <a:lnTo>
                    <a:pt x="70" y="221"/>
                  </a:lnTo>
                  <a:lnTo>
                    <a:pt x="77" y="192"/>
                  </a:lnTo>
                  <a:lnTo>
                    <a:pt x="77" y="161"/>
                  </a:lnTo>
                  <a:lnTo>
                    <a:pt x="70" y="128"/>
                  </a:lnTo>
                  <a:lnTo>
                    <a:pt x="58" y="97"/>
                  </a:lnTo>
                  <a:lnTo>
                    <a:pt x="43" y="69"/>
                  </a:lnTo>
                  <a:lnTo>
                    <a:pt x="30" y="47"/>
                  </a:lnTo>
                  <a:lnTo>
                    <a:pt x="17" y="30"/>
                  </a:lnTo>
                  <a:lnTo>
                    <a:pt x="8" y="24"/>
                  </a:lnTo>
                  <a:lnTo>
                    <a:pt x="2" y="22"/>
                  </a:lnTo>
                  <a:lnTo>
                    <a:pt x="0" y="18"/>
                  </a:lnTo>
                  <a:lnTo>
                    <a:pt x="3" y="10"/>
                  </a:lnTo>
                  <a:lnTo>
                    <a:pt x="12" y="0"/>
                  </a:lnTo>
                  <a:lnTo>
                    <a:pt x="35" y="19"/>
                  </a:lnTo>
                  <a:lnTo>
                    <a:pt x="55" y="44"/>
                  </a:lnTo>
                  <a:lnTo>
                    <a:pt x="71" y="72"/>
                  </a:lnTo>
                  <a:lnTo>
                    <a:pt x="83" y="102"/>
                  </a:lnTo>
                  <a:lnTo>
                    <a:pt x="92" y="134"/>
                  </a:lnTo>
                  <a:lnTo>
                    <a:pt x="95" y="168"/>
                  </a:lnTo>
                  <a:lnTo>
                    <a:pt x="93" y="199"/>
                  </a:lnTo>
                  <a:lnTo>
                    <a:pt x="87" y="231"/>
                  </a:lnTo>
                  <a:close/>
                </a:path>
              </a:pathLst>
            </a:custGeom>
            <a:solidFill>
              <a:srgbClr val="F2E8D3"/>
            </a:solidFill>
            <a:ln w="9525">
              <a:noFill/>
              <a:round/>
              <a:headEnd/>
              <a:tailEnd/>
            </a:ln>
          </p:spPr>
          <p:txBody>
            <a:bodyPr/>
            <a:lstStyle/>
            <a:p>
              <a:endParaRPr lang="en-US"/>
            </a:p>
          </p:txBody>
        </p:sp>
        <p:sp>
          <p:nvSpPr>
            <p:cNvPr id="21" name="Freeform 19"/>
            <p:cNvSpPr>
              <a:spLocks/>
            </p:cNvSpPr>
            <p:nvPr/>
          </p:nvSpPr>
          <p:spPr bwMode="auto">
            <a:xfrm>
              <a:off x="1895" y="711"/>
              <a:ext cx="364" cy="372"/>
            </a:xfrm>
            <a:custGeom>
              <a:avLst/>
              <a:gdLst>
                <a:gd name="T0" fmla="*/ 102 w 364"/>
                <a:gd name="T1" fmla="*/ 3 h 372"/>
                <a:gd name="T2" fmla="*/ 88 w 364"/>
                <a:gd name="T3" fmla="*/ 34 h 372"/>
                <a:gd name="T4" fmla="*/ 80 w 364"/>
                <a:gd name="T5" fmla="*/ 67 h 372"/>
                <a:gd name="T6" fmla="*/ 76 w 364"/>
                <a:gd name="T7" fmla="*/ 102 h 372"/>
                <a:gd name="T8" fmla="*/ 82 w 364"/>
                <a:gd name="T9" fmla="*/ 138 h 372"/>
                <a:gd name="T10" fmla="*/ 91 w 364"/>
                <a:gd name="T11" fmla="*/ 161 h 372"/>
                <a:gd name="T12" fmla="*/ 103 w 364"/>
                <a:gd name="T13" fmla="*/ 183 h 372"/>
                <a:gd name="T14" fmla="*/ 117 w 364"/>
                <a:gd name="T15" fmla="*/ 203 h 372"/>
                <a:gd name="T16" fmla="*/ 135 w 364"/>
                <a:gd name="T17" fmla="*/ 222 h 372"/>
                <a:gd name="T18" fmla="*/ 153 w 364"/>
                <a:gd name="T19" fmla="*/ 239 h 372"/>
                <a:gd name="T20" fmla="*/ 173 w 364"/>
                <a:gd name="T21" fmla="*/ 253 h 372"/>
                <a:gd name="T22" fmla="*/ 196 w 364"/>
                <a:gd name="T23" fmla="*/ 265 h 372"/>
                <a:gd name="T24" fmla="*/ 220 w 364"/>
                <a:gd name="T25" fmla="*/ 272 h 372"/>
                <a:gd name="T26" fmla="*/ 236 w 364"/>
                <a:gd name="T27" fmla="*/ 273 h 372"/>
                <a:gd name="T28" fmla="*/ 254 w 364"/>
                <a:gd name="T29" fmla="*/ 275 h 372"/>
                <a:gd name="T30" fmla="*/ 271 w 364"/>
                <a:gd name="T31" fmla="*/ 273 h 372"/>
                <a:gd name="T32" fmla="*/ 289 w 364"/>
                <a:gd name="T33" fmla="*/ 272 h 372"/>
                <a:gd name="T34" fmla="*/ 305 w 364"/>
                <a:gd name="T35" fmla="*/ 268 h 372"/>
                <a:gd name="T36" fmla="*/ 320 w 364"/>
                <a:gd name="T37" fmla="*/ 263 h 372"/>
                <a:gd name="T38" fmla="*/ 335 w 364"/>
                <a:gd name="T39" fmla="*/ 257 h 372"/>
                <a:gd name="T40" fmla="*/ 349 w 364"/>
                <a:gd name="T41" fmla="*/ 248 h 372"/>
                <a:gd name="T42" fmla="*/ 364 w 364"/>
                <a:gd name="T43" fmla="*/ 252 h 372"/>
                <a:gd name="T44" fmla="*/ 354 w 364"/>
                <a:gd name="T45" fmla="*/ 276 h 372"/>
                <a:gd name="T46" fmla="*/ 340 w 364"/>
                <a:gd name="T47" fmla="*/ 297 h 372"/>
                <a:gd name="T48" fmla="*/ 322 w 364"/>
                <a:gd name="T49" fmla="*/ 316 h 372"/>
                <a:gd name="T50" fmla="*/ 301 w 364"/>
                <a:gd name="T51" fmla="*/ 332 h 372"/>
                <a:gd name="T52" fmla="*/ 279 w 364"/>
                <a:gd name="T53" fmla="*/ 346 h 372"/>
                <a:gd name="T54" fmla="*/ 255 w 364"/>
                <a:gd name="T55" fmla="*/ 357 h 372"/>
                <a:gd name="T56" fmla="*/ 229 w 364"/>
                <a:gd name="T57" fmla="*/ 366 h 372"/>
                <a:gd name="T58" fmla="*/ 203 w 364"/>
                <a:gd name="T59" fmla="*/ 371 h 372"/>
                <a:gd name="T60" fmla="*/ 178 w 364"/>
                <a:gd name="T61" fmla="*/ 372 h 372"/>
                <a:gd name="T62" fmla="*/ 150 w 364"/>
                <a:gd name="T63" fmla="*/ 367 h 372"/>
                <a:gd name="T64" fmla="*/ 120 w 364"/>
                <a:gd name="T65" fmla="*/ 357 h 372"/>
                <a:gd name="T66" fmla="*/ 90 w 364"/>
                <a:gd name="T67" fmla="*/ 343 h 372"/>
                <a:gd name="T68" fmla="*/ 62 w 364"/>
                <a:gd name="T69" fmla="*/ 323 h 372"/>
                <a:gd name="T70" fmla="*/ 37 w 364"/>
                <a:gd name="T71" fmla="*/ 298 h 372"/>
                <a:gd name="T72" fmla="*/ 18 w 364"/>
                <a:gd name="T73" fmla="*/ 268 h 372"/>
                <a:gd name="T74" fmla="*/ 5 w 364"/>
                <a:gd name="T75" fmla="*/ 233 h 372"/>
                <a:gd name="T76" fmla="*/ 1 w 364"/>
                <a:gd name="T77" fmla="*/ 216 h 372"/>
                <a:gd name="T78" fmla="*/ 0 w 364"/>
                <a:gd name="T79" fmla="*/ 197 h 372"/>
                <a:gd name="T80" fmla="*/ 0 w 364"/>
                <a:gd name="T81" fmla="*/ 177 h 372"/>
                <a:gd name="T82" fmla="*/ 2 w 364"/>
                <a:gd name="T83" fmla="*/ 156 h 372"/>
                <a:gd name="T84" fmla="*/ 7 w 364"/>
                <a:gd name="T85" fmla="*/ 134 h 372"/>
                <a:gd name="T86" fmla="*/ 15 w 364"/>
                <a:gd name="T87" fmla="*/ 112 h 372"/>
                <a:gd name="T88" fmla="*/ 23 w 364"/>
                <a:gd name="T89" fmla="*/ 88 h 372"/>
                <a:gd name="T90" fmla="*/ 36 w 364"/>
                <a:gd name="T91" fmla="*/ 63 h 372"/>
                <a:gd name="T92" fmla="*/ 41 w 364"/>
                <a:gd name="T93" fmla="*/ 53 h 372"/>
                <a:gd name="T94" fmla="*/ 47 w 364"/>
                <a:gd name="T95" fmla="*/ 42 h 372"/>
                <a:gd name="T96" fmla="*/ 53 w 364"/>
                <a:gd name="T97" fmla="*/ 29 h 372"/>
                <a:gd name="T98" fmla="*/ 62 w 364"/>
                <a:gd name="T99" fmla="*/ 19 h 372"/>
                <a:gd name="T100" fmla="*/ 70 w 364"/>
                <a:gd name="T101" fmla="*/ 10 h 372"/>
                <a:gd name="T102" fmla="*/ 80 w 364"/>
                <a:gd name="T103" fmla="*/ 3 h 372"/>
                <a:gd name="T104" fmla="*/ 91 w 364"/>
                <a:gd name="T105" fmla="*/ 0 h 372"/>
                <a:gd name="T106" fmla="*/ 102 w 364"/>
                <a:gd name="T107" fmla="*/ 3 h 37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64"/>
                <a:gd name="T163" fmla="*/ 0 h 372"/>
                <a:gd name="T164" fmla="*/ 364 w 364"/>
                <a:gd name="T165" fmla="*/ 372 h 37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64" h="372">
                  <a:moveTo>
                    <a:pt x="102" y="3"/>
                  </a:moveTo>
                  <a:lnTo>
                    <a:pt x="88" y="34"/>
                  </a:lnTo>
                  <a:lnTo>
                    <a:pt x="80" y="67"/>
                  </a:lnTo>
                  <a:lnTo>
                    <a:pt x="76" y="102"/>
                  </a:lnTo>
                  <a:lnTo>
                    <a:pt x="82" y="138"/>
                  </a:lnTo>
                  <a:lnTo>
                    <a:pt x="91" y="161"/>
                  </a:lnTo>
                  <a:lnTo>
                    <a:pt x="103" y="183"/>
                  </a:lnTo>
                  <a:lnTo>
                    <a:pt x="117" y="203"/>
                  </a:lnTo>
                  <a:lnTo>
                    <a:pt x="135" y="222"/>
                  </a:lnTo>
                  <a:lnTo>
                    <a:pt x="153" y="239"/>
                  </a:lnTo>
                  <a:lnTo>
                    <a:pt x="173" y="253"/>
                  </a:lnTo>
                  <a:lnTo>
                    <a:pt x="196" y="265"/>
                  </a:lnTo>
                  <a:lnTo>
                    <a:pt x="220" y="272"/>
                  </a:lnTo>
                  <a:lnTo>
                    <a:pt x="236" y="273"/>
                  </a:lnTo>
                  <a:lnTo>
                    <a:pt x="254" y="275"/>
                  </a:lnTo>
                  <a:lnTo>
                    <a:pt x="271" y="273"/>
                  </a:lnTo>
                  <a:lnTo>
                    <a:pt x="289" y="272"/>
                  </a:lnTo>
                  <a:lnTo>
                    <a:pt x="305" y="268"/>
                  </a:lnTo>
                  <a:lnTo>
                    <a:pt x="320" y="263"/>
                  </a:lnTo>
                  <a:lnTo>
                    <a:pt x="335" y="257"/>
                  </a:lnTo>
                  <a:lnTo>
                    <a:pt x="349" y="248"/>
                  </a:lnTo>
                  <a:lnTo>
                    <a:pt x="364" y="252"/>
                  </a:lnTo>
                  <a:lnTo>
                    <a:pt x="354" y="276"/>
                  </a:lnTo>
                  <a:lnTo>
                    <a:pt x="340" y="297"/>
                  </a:lnTo>
                  <a:lnTo>
                    <a:pt x="322" y="316"/>
                  </a:lnTo>
                  <a:lnTo>
                    <a:pt x="301" y="332"/>
                  </a:lnTo>
                  <a:lnTo>
                    <a:pt x="279" y="346"/>
                  </a:lnTo>
                  <a:lnTo>
                    <a:pt x="255" y="357"/>
                  </a:lnTo>
                  <a:lnTo>
                    <a:pt x="229" y="366"/>
                  </a:lnTo>
                  <a:lnTo>
                    <a:pt x="203" y="371"/>
                  </a:lnTo>
                  <a:lnTo>
                    <a:pt x="178" y="372"/>
                  </a:lnTo>
                  <a:lnTo>
                    <a:pt x="150" y="367"/>
                  </a:lnTo>
                  <a:lnTo>
                    <a:pt x="120" y="357"/>
                  </a:lnTo>
                  <a:lnTo>
                    <a:pt x="90" y="343"/>
                  </a:lnTo>
                  <a:lnTo>
                    <a:pt x="62" y="323"/>
                  </a:lnTo>
                  <a:lnTo>
                    <a:pt x="37" y="298"/>
                  </a:lnTo>
                  <a:lnTo>
                    <a:pt x="18" y="268"/>
                  </a:lnTo>
                  <a:lnTo>
                    <a:pt x="5" y="233"/>
                  </a:lnTo>
                  <a:lnTo>
                    <a:pt x="1" y="216"/>
                  </a:lnTo>
                  <a:lnTo>
                    <a:pt x="0" y="197"/>
                  </a:lnTo>
                  <a:lnTo>
                    <a:pt x="0" y="177"/>
                  </a:lnTo>
                  <a:lnTo>
                    <a:pt x="2" y="156"/>
                  </a:lnTo>
                  <a:lnTo>
                    <a:pt x="7" y="134"/>
                  </a:lnTo>
                  <a:lnTo>
                    <a:pt x="15" y="112"/>
                  </a:lnTo>
                  <a:lnTo>
                    <a:pt x="23" y="88"/>
                  </a:lnTo>
                  <a:lnTo>
                    <a:pt x="36" y="63"/>
                  </a:lnTo>
                  <a:lnTo>
                    <a:pt x="41" y="53"/>
                  </a:lnTo>
                  <a:lnTo>
                    <a:pt x="47" y="42"/>
                  </a:lnTo>
                  <a:lnTo>
                    <a:pt x="53" y="29"/>
                  </a:lnTo>
                  <a:lnTo>
                    <a:pt x="62" y="19"/>
                  </a:lnTo>
                  <a:lnTo>
                    <a:pt x="70" y="10"/>
                  </a:lnTo>
                  <a:lnTo>
                    <a:pt x="80" y="3"/>
                  </a:lnTo>
                  <a:lnTo>
                    <a:pt x="91" y="0"/>
                  </a:lnTo>
                  <a:lnTo>
                    <a:pt x="102" y="3"/>
                  </a:lnTo>
                  <a:close/>
                </a:path>
              </a:pathLst>
            </a:custGeom>
            <a:solidFill>
              <a:srgbClr val="7F2B00"/>
            </a:solidFill>
            <a:ln w="9525">
              <a:noFill/>
              <a:round/>
              <a:headEnd/>
              <a:tailEnd/>
            </a:ln>
          </p:spPr>
          <p:txBody>
            <a:bodyPr/>
            <a:lstStyle/>
            <a:p>
              <a:endParaRPr lang="en-US"/>
            </a:p>
          </p:txBody>
        </p:sp>
        <p:sp>
          <p:nvSpPr>
            <p:cNvPr id="22" name="Freeform 20"/>
            <p:cNvSpPr>
              <a:spLocks/>
            </p:cNvSpPr>
            <p:nvPr/>
          </p:nvSpPr>
          <p:spPr bwMode="auto">
            <a:xfrm>
              <a:off x="3221" y="760"/>
              <a:ext cx="429" cy="278"/>
            </a:xfrm>
            <a:custGeom>
              <a:avLst/>
              <a:gdLst>
                <a:gd name="T0" fmla="*/ 423 w 429"/>
                <a:gd name="T1" fmla="*/ 135 h 278"/>
                <a:gd name="T2" fmla="*/ 404 w 429"/>
                <a:gd name="T3" fmla="*/ 148 h 278"/>
                <a:gd name="T4" fmla="*/ 387 w 429"/>
                <a:gd name="T5" fmla="*/ 152 h 278"/>
                <a:gd name="T6" fmla="*/ 369 w 429"/>
                <a:gd name="T7" fmla="*/ 149 h 278"/>
                <a:gd name="T8" fmla="*/ 354 w 429"/>
                <a:gd name="T9" fmla="*/ 142 h 278"/>
                <a:gd name="T10" fmla="*/ 338 w 429"/>
                <a:gd name="T11" fmla="*/ 132 h 278"/>
                <a:gd name="T12" fmla="*/ 322 w 429"/>
                <a:gd name="T13" fmla="*/ 122 h 278"/>
                <a:gd name="T14" fmla="*/ 305 w 429"/>
                <a:gd name="T15" fmla="*/ 113 h 278"/>
                <a:gd name="T16" fmla="*/ 286 w 429"/>
                <a:gd name="T17" fmla="*/ 109 h 278"/>
                <a:gd name="T18" fmla="*/ 268 w 429"/>
                <a:gd name="T19" fmla="*/ 107 h 278"/>
                <a:gd name="T20" fmla="*/ 244 w 429"/>
                <a:gd name="T21" fmla="*/ 109 h 278"/>
                <a:gd name="T22" fmla="*/ 219 w 429"/>
                <a:gd name="T23" fmla="*/ 115 h 278"/>
                <a:gd name="T24" fmla="*/ 195 w 429"/>
                <a:gd name="T25" fmla="*/ 128 h 278"/>
                <a:gd name="T26" fmla="*/ 174 w 429"/>
                <a:gd name="T27" fmla="*/ 147 h 278"/>
                <a:gd name="T28" fmla="*/ 158 w 429"/>
                <a:gd name="T29" fmla="*/ 172 h 278"/>
                <a:gd name="T30" fmla="*/ 149 w 429"/>
                <a:gd name="T31" fmla="*/ 206 h 278"/>
                <a:gd name="T32" fmla="*/ 149 w 429"/>
                <a:gd name="T33" fmla="*/ 248 h 278"/>
                <a:gd name="T34" fmla="*/ 140 w 429"/>
                <a:gd name="T35" fmla="*/ 252 h 278"/>
                <a:gd name="T36" fmla="*/ 129 w 429"/>
                <a:gd name="T37" fmla="*/ 256 h 278"/>
                <a:gd name="T38" fmla="*/ 115 w 429"/>
                <a:gd name="T39" fmla="*/ 261 h 278"/>
                <a:gd name="T40" fmla="*/ 100 w 429"/>
                <a:gd name="T41" fmla="*/ 266 h 278"/>
                <a:gd name="T42" fmla="*/ 85 w 429"/>
                <a:gd name="T43" fmla="*/ 271 h 278"/>
                <a:gd name="T44" fmla="*/ 71 w 429"/>
                <a:gd name="T45" fmla="*/ 274 h 278"/>
                <a:gd name="T46" fmla="*/ 59 w 429"/>
                <a:gd name="T47" fmla="*/ 277 h 278"/>
                <a:gd name="T48" fmla="*/ 49 w 429"/>
                <a:gd name="T49" fmla="*/ 278 h 278"/>
                <a:gd name="T50" fmla="*/ 45 w 429"/>
                <a:gd name="T51" fmla="*/ 263 h 278"/>
                <a:gd name="T52" fmla="*/ 40 w 429"/>
                <a:gd name="T53" fmla="*/ 248 h 278"/>
                <a:gd name="T54" fmla="*/ 35 w 429"/>
                <a:gd name="T55" fmla="*/ 233 h 278"/>
                <a:gd name="T56" fmla="*/ 29 w 429"/>
                <a:gd name="T57" fmla="*/ 218 h 278"/>
                <a:gd name="T58" fmla="*/ 22 w 429"/>
                <a:gd name="T59" fmla="*/ 204 h 278"/>
                <a:gd name="T60" fmla="*/ 16 w 429"/>
                <a:gd name="T61" fmla="*/ 189 h 278"/>
                <a:gd name="T62" fmla="*/ 9 w 429"/>
                <a:gd name="T63" fmla="*/ 174 h 278"/>
                <a:gd name="T64" fmla="*/ 0 w 429"/>
                <a:gd name="T65" fmla="*/ 158 h 278"/>
                <a:gd name="T66" fmla="*/ 21 w 429"/>
                <a:gd name="T67" fmla="*/ 149 h 278"/>
                <a:gd name="T68" fmla="*/ 44 w 429"/>
                <a:gd name="T69" fmla="*/ 139 h 278"/>
                <a:gd name="T70" fmla="*/ 68 w 429"/>
                <a:gd name="T71" fmla="*/ 130 h 278"/>
                <a:gd name="T72" fmla="*/ 90 w 429"/>
                <a:gd name="T73" fmla="*/ 120 h 278"/>
                <a:gd name="T74" fmla="*/ 114 w 429"/>
                <a:gd name="T75" fmla="*/ 110 h 278"/>
                <a:gd name="T76" fmla="*/ 138 w 429"/>
                <a:gd name="T77" fmla="*/ 102 h 278"/>
                <a:gd name="T78" fmla="*/ 163 w 429"/>
                <a:gd name="T79" fmla="*/ 92 h 278"/>
                <a:gd name="T80" fmla="*/ 186 w 429"/>
                <a:gd name="T81" fmla="*/ 82 h 278"/>
                <a:gd name="T82" fmla="*/ 210 w 429"/>
                <a:gd name="T83" fmla="*/ 72 h 278"/>
                <a:gd name="T84" fmla="*/ 234 w 429"/>
                <a:gd name="T85" fmla="*/ 61 h 278"/>
                <a:gd name="T86" fmla="*/ 258 w 429"/>
                <a:gd name="T87" fmla="*/ 51 h 278"/>
                <a:gd name="T88" fmla="*/ 281 w 429"/>
                <a:gd name="T89" fmla="*/ 41 h 278"/>
                <a:gd name="T90" fmla="*/ 305 w 429"/>
                <a:gd name="T91" fmla="*/ 31 h 278"/>
                <a:gd name="T92" fmla="*/ 328 w 429"/>
                <a:gd name="T93" fmla="*/ 20 h 278"/>
                <a:gd name="T94" fmla="*/ 350 w 429"/>
                <a:gd name="T95" fmla="*/ 10 h 278"/>
                <a:gd name="T96" fmla="*/ 372 w 429"/>
                <a:gd name="T97" fmla="*/ 0 h 278"/>
                <a:gd name="T98" fmla="*/ 389 w 429"/>
                <a:gd name="T99" fmla="*/ 13 h 278"/>
                <a:gd name="T100" fmla="*/ 403 w 429"/>
                <a:gd name="T101" fmla="*/ 31 h 278"/>
                <a:gd name="T102" fmla="*/ 414 w 429"/>
                <a:gd name="T103" fmla="*/ 53 h 278"/>
                <a:gd name="T104" fmla="*/ 422 w 429"/>
                <a:gd name="T105" fmla="*/ 75 h 278"/>
                <a:gd name="T106" fmla="*/ 427 w 429"/>
                <a:gd name="T107" fmla="*/ 97 h 278"/>
                <a:gd name="T108" fmla="*/ 429 w 429"/>
                <a:gd name="T109" fmla="*/ 115 h 278"/>
                <a:gd name="T110" fmla="*/ 428 w 429"/>
                <a:gd name="T111" fmla="*/ 129 h 278"/>
                <a:gd name="T112" fmla="*/ 423 w 429"/>
                <a:gd name="T113" fmla="*/ 135 h 278"/>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29"/>
                <a:gd name="T172" fmla="*/ 0 h 278"/>
                <a:gd name="T173" fmla="*/ 429 w 429"/>
                <a:gd name="T174" fmla="*/ 278 h 278"/>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29" h="278">
                  <a:moveTo>
                    <a:pt x="423" y="135"/>
                  </a:moveTo>
                  <a:lnTo>
                    <a:pt x="404" y="148"/>
                  </a:lnTo>
                  <a:lnTo>
                    <a:pt x="387" y="152"/>
                  </a:lnTo>
                  <a:lnTo>
                    <a:pt x="369" y="149"/>
                  </a:lnTo>
                  <a:lnTo>
                    <a:pt x="354" y="142"/>
                  </a:lnTo>
                  <a:lnTo>
                    <a:pt x="338" y="132"/>
                  </a:lnTo>
                  <a:lnTo>
                    <a:pt x="322" y="122"/>
                  </a:lnTo>
                  <a:lnTo>
                    <a:pt x="305" y="113"/>
                  </a:lnTo>
                  <a:lnTo>
                    <a:pt x="286" y="109"/>
                  </a:lnTo>
                  <a:lnTo>
                    <a:pt x="268" y="107"/>
                  </a:lnTo>
                  <a:lnTo>
                    <a:pt x="244" y="109"/>
                  </a:lnTo>
                  <a:lnTo>
                    <a:pt x="219" y="115"/>
                  </a:lnTo>
                  <a:lnTo>
                    <a:pt x="195" y="128"/>
                  </a:lnTo>
                  <a:lnTo>
                    <a:pt x="174" y="147"/>
                  </a:lnTo>
                  <a:lnTo>
                    <a:pt x="158" y="172"/>
                  </a:lnTo>
                  <a:lnTo>
                    <a:pt x="149" y="206"/>
                  </a:lnTo>
                  <a:lnTo>
                    <a:pt x="149" y="248"/>
                  </a:lnTo>
                  <a:lnTo>
                    <a:pt x="140" y="252"/>
                  </a:lnTo>
                  <a:lnTo>
                    <a:pt x="129" y="256"/>
                  </a:lnTo>
                  <a:lnTo>
                    <a:pt x="115" y="261"/>
                  </a:lnTo>
                  <a:lnTo>
                    <a:pt x="100" y="266"/>
                  </a:lnTo>
                  <a:lnTo>
                    <a:pt x="85" y="271"/>
                  </a:lnTo>
                  <a:lnTo>
                    <a:pt x="71" y="274"/>
                  </a:lnTo>
                  <a:lnTo>
                    <a:pt x="59" y="277"/>
                  </a:lnTo>
                  <a:lnTo>
                    <a:pt x="49" y="278"/>
                  </a:lnTo>
                  <a:lnTo>
                    <a:pt x="45" y="263"/>
                  </a:lnTo>
                  <a:lnTo>
                    <a:pt x="40" y="248"/>
                  </a:lnTo>
                  <a:lnTo>
                    <a:pt x="35" y="233"/>
                  </a:lnTo>
                  <a:lnTo>
                    <a:pt x="29" y="218"/>
                  </a:lnTo>
                  <a:lnTo>
                    <a:pt x="22" y="204"/>
                  </a:lnTo>
                  <a:lnTo>
                    <a:pt x="16" y="189"/>
                  </a:lnTo>
                  <a:lnTo>
                    <a:pt x="9" y="174"/>
                  </a:lnTo>
                  <a:lnTo>
                    <a:pt x="0" y="158"/>
                  </a:lnTo>
                  <a:lnTo>
                    <a:pt x="21" y="149"/>
                  </a:lnTo>
                  <a:lnTo>
                    <a:pt x="44" y="139"/>
                  </a:lnTo>
                  <a:lnTo>
                    <a:pt x="68" y="130"/>
                  </a:lnTo>
                  <a:lnTo>
                    <a:pt x="90" y="120"/>
                  </a:lnTo>
                  <a:lnTo>
                    <a:pt x="114" y="110"/>
                  </a:lnTo>
                  <a:lnTo>
                    <a:pt x="138" y="102"/>
                  </a:lnTo>
                  <a:lnTo>
                    <a:pt x="163" y="92"/>
                  </a:lnTo>
                  <a:lnTo>
                    <a:pt x="186" y="82"/>
                  </a:lnTo>
                  <a:lnTo>
                    <a:pt x="210" y="72"/>
                  </a:lnTo>
                  <a:lnTo>
                    <a:pt x="234" y="61"/>
                  </a:lnTo>
                  <a:lnTo>
                    <a:pt x="258" y="51"/>
                  </a:lnTo>
                  <a:lnTo>
                    <a:pt x="281" y="41"/>
                  </a:lnTo>
                  <a:lnTo>
                    <a:pt x="305" y="31"/>
                  </a:lnTo>
                  <a:lnTo>
                    <a:pt x="328" y="20"/>
                  </a:lnTo>
                  <a:lnTo>
                    <a:pt x="350" y="10"/>
                  </a:lnTo>
                  <a:lnTo>
                    <a:pt x="372" y="0"/>
                  </a:lnTo>
                  <a:lnTo>
                    <a:pt x="389" y="13"/>
                  </a:lnTo>
                  <a:lnTo>
                    <a:pt x="403" y="31"/>
                  </a:lnTo>
                  <a:lnTo>
                    <a:pt x="414" y="53"/>
                  </a:lnTo>
                  <a:lnTo>
                    <a:pt x="422" y="75"/>
                  </a:lnTo>
                  <a:lnTo>
                    <a:pt x="427" y="97"/>
                  </a:lnTo>
                  <a:lnTo>
                    <a:pt x="429" y="115"/>
                  </a:lnTo>
                  <a:lnTo>
                    <a:pt x="428" y="129"/>
                  </a:lnTo>
                  <a:lnTo>
                    <a:pt x="423" y="135"/>
                  </a:lnTo>
                  <a:close/>
                </a:path>
              </a:pathLst>
            </a:custGeom>
            <a:solidFill>
              <a:srgbClr val="F2E8D3"/>
            </a:solidFill>
            <a:ln w="9525">
              <a:noFill/>
              <a:round/>
              <a:headEnd/>
              <a:tailEnd/>
            </a:ln>
          </p:spPr>
          <p:txBody>
            <a:bodyPr/>
            <a:lstStyle/>
            <a:p>
              <a:endParaRPr lang="en-US"/>
            </a:p>
          </p:txBody>
        </p:sp>
        <p:sp>
          <p:nvSpPr>
            <p:cNvPr id="23" name="Freeform 21"/>
            <p:cNvSpPr>
              <a:spLocks/>
            </p:cNvSpPr>
            <p:nvPr/>
          </p:nvSpPr>
          <p:spPr bwMode="auto">
            <a:xfrm>
              <a:off x="1922" y="796"/>
              <a:ext cx="270" cy="256"/>
            </a:xfrm>
            <a:custGeom>
              <a:avLst/>
              <a:gdLst>
                <a:gd name="T0" fmla="*/ 270 w 270"/>
                <a:gd name="T1" fmla="*/ 221 h 256"/>
                <a:gd name="T2" fmla="*/ 253 w 270"/>
                <a:gd name="T3" fmla="*/ 231 h 256"/>
                <a:gd name="T4" fmla="*/ 234 w 270"/>
                <a:gd name="T5" fmla="*/ 241 h 256"/>
                <a:gd name="T6" fmla="*/ 213 w 270"/>
                <a:gd name="T7" fmla="*/ 248 h 256"/>
                <a:gd name="T8" fmla="*/ 189 w 270"/>
                <a:gd name="T9" fmla="*/ 253 h 256"/>
                <a:gd name="T10" fmla="*/ 165 w 270"/>
                <a:gd name="T11" fmla="*/ 256 h 256"/>
                <a:gd name="T12" fmla="*/ 141 w 270"/>
                <a:gd name="T13" fmla="*/ 256 h 256"/>
                <a:gd name="T14" fmla="*/ 116 w 270"/>
                <a:gd name="T15" fmla="*/ 252 h 256"/>
                <a:gd name="T16" fmla="*/ 91 w 270"/>
                <a:gd name="T17" fmla="*/ 245 h 256"/>
                <a:gd name="T18" fmla="*/ 74 w 270"/>
                <a:gd name="T19" fmla="*/ 233 h 256"/>
                <a:gd name="T20" fmla="*/ 53 w 270"/>
                <a:gd name="T21" fmla="*/ 217 h 256"/>
                <a:gd name="T22" fmla="*/ 33 w 270"/>
                <a:gd name="T23" fmla="*/ 196 h 256"/>
                <a:gd name="T24" fmla="*/ 15 w 270"/>
                <a:gd name="T25" fmla="*/ 170 h 256"/>
                <a:gd name="T26" fmla="*/ 3 w 270"/>
                <a:gd name="T27" fmla="*/ 138 h 256"/>
                <a:gd name="T28" fmla="*/ 0 w 270"/>
                <a:gd name="T29" fmla="*/ 99 h 256"/>
                <a:gd name="T30" fmla="*/ 8 w 270"/>
                <a:gd name="T31" fmla="*/ 54 h 256"/>
                <a:gd name="T32" fmla="*/ 29 w 270"/>
                <a:gd name="T33" fmla="*/ 0 h 256"/>
                <a:gd name="T34" fmla="*/ 28 w 270"/>
                <a:gd name="T35" fmla="*/ 19 h 256"/>
                <a:gd name="T36" fmla="*/ 29 w 270"/>
                <a:gd name="T37" fmla="*/ 38 h 256"/>
                <a:gd name="T38" fmla="*/ 33 w 270"/>
                <a:gd name="T39" fmla="*/ 58 h 256"/>
                <a:gd name="T40" fmla="*/ 38 w 270"/>
                <a:gd name="T41" fmla="*/ 77 h 256"/>
                <a:gd name="T42" fmla="*/ 45 w 270"/>
                <a:gd name="T43" fmla="*/ 97 h 256"/>
                <a:gd name="T44" fmla="*/ 55 w 270"/>
                <a:gd name="T45" fmla="*/ 116 h 256"/>
                <a:gd name="T46" fmla="*/ 68 w 270"/>
                <a:gd name="T47" fmla="*/ 134 h 256"/>
                <a:gd name="T48" fmla="*/ 81 w 270"/>
                <a:gd name="T49" fmla="*/ 152 h 256"/>
                <a:gd name="T50" fmla="*/ 98 w 270"/>
                <a:gd name="T51" fmla="*/ 167 h 256"/>
                <a:gd name="T52" fmla="*/ 115 w 270"/>
                <a:gd name="T53" fmla="*/ 182 h 256"/>
                <a:gd name="T54" fmla="*/ 135 w 270"/>
                <a:gd name="T55" fmla="*/ 195 h 256"/>
                <a:gd name="T56" fmla="*/ 159 w 270"/>
                <a:gd name="T57" fmla="*/ 206 h 256"/>
                <a:gd name="T58" fmla="*/ 183 w 270"/>
                <a:gd name="T59" fmla="*/ 213 h 256"/>
                <a:gd name="T60" fmla="*/ 210 w 270"/>
                <a:gd name="T61" fmla="*/ 218 h 256"/>
                <a:gd name="T62" fmla="*/ 239 w 270"/>
                <a:gd name="T63" fmla="*/ 222 h 256"/>
                <a:gd name="T64" fmla="*/ 270 w 270"/>
                <a:gd name="T65" fmla="*/ 221 h 25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70"/>
                <a:gd name="T100" fmla="*/ 0 h 256"/>
                <a:gd name="T101" fmla="*/ 270 w 270"/>
                <a:gd name="T102" fmla="*/ 256 h 25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70" h="256">
                  <a:moveTo>
                    <a:pt x="270" y="221"/>
                  </a:moveTo>
                  <a:lnTo>
                    <a:pt x="253" y="231"/>
                  </a:lnTo>
                  <a:lnTo>
                    <a:pt x="234" y="241"/>
                  </a:lnTo>
                  <a:lnTo>
                    <a:pt x="213" y="248"/>
                  </a:lnTo>
                  <a:lnTo>
                    <a:pt x="189" y="253"/>
                  </a:lnTo>
                  <a:lnTo>
                    <a:pt x="165" y="256"/>
                  </a:lnTo>
                  <a:lnTo>
                    <a:pt x="141" y="256"/>
                  </a:lnTo>
                  <a:lnTo>
                    <a:pt x="116" y="252"/>
                  </a:lnTo>
                  <a:lnTo>
                    <a:pt x="91" y="245"/>
                  </a:lnTo>
                  <a:lnTo>
                    <a:pt x="74" y="233"/>
                  </a:lnTo>
                  <a:lnTo>
                    <a:pt x="53" y="217"/>
                  </a:lnTo>
                  <a:lnTo>
                    <a:pt x="33" y="196"/>
                  </a:lnTo>
                  <a:lnTo>
                    <a:pt x="15" y="170"/>
                  </a:lnTo>
                  <a:lnTo>
                    <a:pt x="3" y="138"/>
                  </a:lnTo>
                  <a:lnTo>
                    <a:pt x="0" y="99"/>
                  </a:lnTo>
                  <a:lnTo>
                    <a:pt x="8" y="54"/>
                  </a:lnTo>
                  <a:lnTo>
                    <a:pt x="29" y="0"/>
                  </a:lnTo>
                  <a:lnTo>
                    <a:pt x="28" y="19"/>
                  </a:lnTo>
                  <a:lnTo>
                    <a:pt x="29" y="38"/>
                  </a:lnTo>
                  <a:lnTo>
                    <a:pt x="33" y="58"/>
                  </a:lnTo>
                  <a:lnTo>
                    <a:pt x="38" y="77"/>
                  </a:lnTo>
                  <a:lnTo>
                    <a:pt x="45" y="97"/>
                  </a:lnTo>
                  <a:lnTo>
                    <a:pt x="55" y="116"/>
                  </a:lnTo>
                  <a:lnTo>
                    <a:pt x="68" y="134"/>
                  </a:lnTo>
                  <a:lnTo>
                    <a:pt x="81" y="152"/>
                  </a:lnTo>
                  <a:lnTo>
                    <a:pt x="98" y="167"/>
                  </a:lnTo>
                  <a:lnTo>
                    <a:pt x="115" y="182"/>
                  </a:lnTo>
                  <a:lnTo>
                    <a:pt x="135" y="195"/>
                  </a:lnTo>
                  <a:lnTo>
                    <a:pt x="159" y="206"/>
                  </a:lnTo>
                  <a:lnTo>
                    <a:pt x="183" y="213"/>
                  </a:lnTo>
                  <a:lnTo>
                    <a:pt x="210" y="218"/>
                  </a:lnTo>
                  <a:lnTo>
                    <a:pt x="239" y="222"/>
                  </a:lnTo>
                  <a:lnTo>
                    <a:pt x="270" y="221"/>
                  </a:lnTo>
                  <a:close/>
                </a:path>
              </a:pathLst>
            </a:custGeom>
            <a:solidFill>
              <a:srgbClr val="F2E8D3"/>
            </a:solidFill>
            <a:ln w="9525">
              <a:noFill/>
              <a:round/>
              <a:headEnd/>
              <a:tailEnd/>
            </a:ln>
          </p:spPr>
          <p:txBody>
            <a:bodyPr/>
            <a:lstStyle/>
            <a:p>
              <a:endParaRPr lang="en-US"/>
            </a:p>
          </p:txBody>
        </p:sp>
        <p:sp>
          <p:nvSpPr>
            <p:cNvPr id="24" name="Freeform 22"/>
            <p:cNvSpPr>
              <a:spLocks/>
            </p:cNvSpPr>
            <p:nvPr/>
          </p:nvSpPr>
          <p:spPr bwMode="auto">
            <a:xfrm>
              <a:off x="3406" y="897"/>
              <a:ext cx="159" cy="149"/>
            </a:xfrm>
            <a:custGeom>
              <a:avLst/>
              <a:gdLst>
                <a:gd name="T0" fmla="*/ 155 w 159"/>
                <a:gd name="T1" fmla="*/ 32 h 149"/>
                <a:gd name="T2" fmla="*/ 159 w 159"/>
                <a:gd name="T3" fmla="*/ 52 h 149"/>
                <a:gd name="T4" fmla="*/ 158 w 159"/>
                <a:gd name="T5" fmla="*/ 82 h 149"/>
                <a:gd name="T6" fmla="*/ 152 w 159"/>
                <a:gd name="T7" fmla="*/ 112 h 149"/>
                <a:gd name="T8" fmla="*/ 140 w 159"/>
                <a:gd name="T9" fmla="*/ 132 h 149"/>
                <a:gd name="T10" fmla="*/ 129 w 159"/>
                <a:gd name="T11" fmla="*/ 140 h 149"/>
                <a:gd name="T12" fmla="*/ 118 w 159"/>
                <a:gd name="T13" fmla="*/ 144 h 149"/>
                <a:gd name="T14" fmla="*/ 106 w 159"/>
                <a:gd name="T15" fmla="*/ 147 h 149"/>
                <a:gd name="T16" fmla="*/ 94 w 159"/>
                <a:gd name="T17" fmla="*/ 149 h 149"/>
                <a:gd name="T18" fmla="*/ 83 w 159"/>
                <a:gd name="T19" fmla="*/ 149 h 149"/>
                <a:gd name="T20" fmla="*/ 70 w 159"/>
                <a:gd name="T21" fmla="*/ 147 h 149"/>
                <a:gd name="T22" fmla="*/ 58 w 159"/>
                <a:gd name="T23" fmla="*/ 145 h 149"/>
                <a:gd name="T24" fmla="*/ 46 w 159"/>
                <a:gd name="T25" fmla="*/ 141 h 149"/>
                <a:gd name="T26" fmla="*/ 39 w 159"/>
                <a:gd name="T27" fmla="*/ 135 h 149"/>
                <a:gd name="T28" fmla="*/ 31 w 159"/>
                <a:gd name="T29" fmla="*/ 129 h 149"/>
                <a:gd name="T30" fmla="*/ 24 w 159"/>
                <a:gd name="T31" fmla="*/ 121 h 149"/>
                <a:gd name="T32" fmla="*/ 16 w 159"/>
                <a:gd name="T33" fmla="*/ 114 h 149"/>
                <a:gd name="T34" fmla="*/ 10 w 159"/>
                <a:gd name="T35" fmla="*/ 105 h 149"/>
                <a:gd name="T36" fmla="*/ 5 w 159"/>
                <a:gd name="T37" fmla="*/ 95 h 149"/>
                <a:gd name="T38" fmla="*/ 3 w 159"/>
                <a:gd name="T39" fmla="*/ 86 h 149"/>
                <a:gd name="T40" fmla="*/ 0 w 159"/>
                <a:gd name="T41" fmla="*/ 76 h 149"/>
                <a:gd name="T42" fmla="*/ 1 w 159"/>
                <a:gd name="T43" fmla="*/ 56 h 149"/>
                <a:gd name="T44" fmla="*/ 8 w 159"/>
                <a:gd name="T45" fmla="*/ 38 h 149"/>
                <a:gd name="T46" fmla="*/ 16 w 159"/>
                <a:gd name="T47" fmla="*/ 25 h 149"/>
                <a:gd name="T48" fmla="*/ 29 w 159"/>
                <a:gd name="T49" fmla="*/ 13 h 149"/>
                <a:gd name="T50" fmla="*/ 44 w 159"/>
                <a:gd name="T51" fmla="*/ 7 h 149"/>
                <a:gd name="T52" fmla="*/ 61 w 159"/>
                <a:gd name="T53" fmla="*/ 2 h 149"/>
                <a:gd name="T54" fmla="*/ 79 w 159"/>
                <a:gd name="T55" fmla="*/ 0 h 149"/>
                <a:gd name="T56" fmla="*/ 96 w 159"/>
                <a:gd name="T57" fmla="*/ 0 h 149"/>
                <a:gd name="T58" fmla="*/ 114 w 159"/>
                <a:gd name="T59" fmla="*/ 3 h 149"/>
                <a:gd name="T60" fmla="*/ 130 w 159"/>
                <a:gd name="T61" fmla="*/ 8 h 149"/>
                <a:gd name="T62" fmla="*/ 144 w 159"/>
                <a:gd name="T63" fmla="*/ 18 h 149"/>
                <a:gd name="T64" fmla="*/ 155 w 159"/>
                <a:gd name="T65" fmla="*/ 32 h 1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59"/>
                <a:gd name="T100" fmla="*/ 0 h 149"/>
                <a:gd name="T101" fmla="*/ 159 w 159"/>
                <a:gd name="T102" fmla="*/ 149 h 14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59" h="149">
                  <a:moveTo>
                    <a:pt x="155" y="32"/>
                  </a:moveTo>
                  <a:lnTo>
                    <a:pt x="159" y="52"/>
                  </a:lnTo>
                  <a:lnTo>
                    <a:pt x="158" y="82"/>
                  </a:lnTo>
                  <a:lnTo>
                    <a:pt x="152" y="112"/>
                  </a:lnTo>
                  <a:lnTo>
                    <a:pt x="140" y="132"/>
                  </a:lnTo>
                  <a:lnTo>
                    <a:pt x="129" y="140"/>
                  </a:lnTo>
                  <a:lnTo>
                    <a:pt x="118" y="144"/>
                  </a:lnTo>
                  <a:lnTo>
                    <a:pt x="106" y="147"/>
                  </a:lnTo>
                  <a:lnTo>
                    <a:pt x="94" y="149"/>
                  </a:lnTo>
                  <a:lnTo>
                    <a:pt x="83" y="149"/>
                  </a:lnTo>
                  <a:lnTo>
                    <a:pt x="70" y="147"/>
                  </a:lnTo>
                  <a:lnTo>
                    <a:pt x="58" y="145"/>
                  </a:lnTo>
                  <a:lnTo>
                    <a:pt x="46" y="141"/>
                  </a:lnTo>
                  <a:lnTo>
                    <a:pt x="39" y="135"/>
                  </a:lnTo>
                  <a:lnTo>
                    <a:pt x="31" y="129"/>
                  </a:lnTo>
                  <a:lnTo>
                    <a:pt x="24" y="121"/>
                  </a:lnTo>
                  <a:lnTo>
                    <a:pt x="16" y="114"/>
                  </a:lnTo>
                  <a:lnTo>
                    <a:pt x="10" y="105"/>
                  </a:lnTo>
                  <a:lnTo>
                    <a:pt x="5" y="95"/>
                  </a:lnTo>
                  <a:lnTo>
                    <a:pt x="3" y="86"/>
                  </a:lnTo>
                  <a:lnTo>
                    <a:pt x="0" y="76"/>
                  </a:lnTo>
                  <a:lnTo>
                    <a:pt x="1" y="56"/>
                  </a:lnTo>
                  <a:lnTo>
                    <a:pt x="8" y="38"/>
                  </a:lnTo>
                  <a:lnTo>
                    <a:pt x="16" y="25"/>
                  </a:lnTo>
                  <a:lnTo>
                    <a:pt x="29" y="13"/>
                  </a:lnTo>
                  <a:lnTo>
                    <a:pt x="44" y="7"/>
                  </a:lnTo>
                  <a:lnTo>
                    <a:pt x="61" y="2"/>
                  </a:lnTo>
                  <a:lnTo>
                    <a:pt x="79" y="0"/>
                  </a:lnTo>
                  <a:lnTo>
                    <a:pt x="96" y="0"/>
                  </a:lnTo>
                  <a:lnTo>
                    <a:pt x="114" y="3"/>
                  </a:lnTo>
                  <a:lnTo>
                    <a:pt x="130" y="8"/>
                  </a:lnTo>
                  <a:lnTo>
                    <a:pt x="144" y="18"/>
                  </a:lnTo>
                  <a:lnTo>
                    <a:pt x="155" y="32"/>
                  </a:lnTo>
                  <a:close/>
                </a:path>
              </a:pathLst>
            </a:custGeom>
            <a:solidFill>
              <a:srgbClr val="F2E8D3"/>
            </a:solidFill>
            <a:ln w="9525">
              <a:noFill/>
              <a:round/>
              <a:headEnd/>
              <a:tailEnd/>
            </a:ln>
          </p:spPr>
          <p:txBody>
            <a:bodyPr/>
            <a:lstStyle/>
            <a:p>
              <a:endParaRPr lang="en-US"/>
            </a:p>
          </p:txBody>
        </p:sp>
        <p:sp>
          <p:nvSpPr>
            <p:cNvPr id="25" name="Freeform 23"/>
            <p:cNvSpPr>
              <a:spLocks/>
            </p:cNvSpPr>
            <p:nvPr/>
          </p:nvSpPr>
          <p:spPr bwMode="auto">
            <a:xfrm>
              <a:off x="2234" y="910"/>
              <a:ext cx="760" cy="774"/>
            </a:xfrm>
            <a:custGeom>
              <a:avLst/>
              <a:gdLst>
                <a:gd name="T0" fmla="*/ 566 w 760"/>
                <a:gd name="T1" fmla="*/ 96 h 774"/>
                <a:gd name="T2" fmla="*/ 521 w 760"/>
                <a:gd name="T3" fmla="*/ 134 h 774"/>
                <a:gd name="T4" fmla="*/ 519 w 760"/>
                <a:gd name="T5" fmla="*/ 182 h 774"/>
                <a:gd name="T6" fmla="*/ 588 w 760"/>
                <a:gd name="T7" fmla="*/ 151 h 774"/>
                <a:gd name="T8" fmla="*/ 625 w 760"/>
                <a:gd name="T9" fmla="*/ 221 h 774"/>
                <a:gd name="T10" fmla="*/ 663 w 760"/>
                <a:gd name="T11" fmla="*/ 263 h 774"/>
                <a:gd name="T12" fmla="*/ 707 w 760"/>
                <a:gd name="T13" fmla="*/ 285 h 774"/>
                <a:gd name="T14" fmla="*/ 707 w 760"/>
                <a:gd name="T15" fmla="*/ 330 h 774"/>
                <a:gd name="T16" fmla="*/ 652 w 760"/>
                <a:gd name="T17" fmla="*/ 330 h 774"/>
                <a:gd name="T18" fmla="*/ 613 w 760"/>
                <a:gd name="T19" fmla="*/ 400 h 774"/>
                <a:gd name="T20" fmla="*/ 615 w 760"/>
                <a:gd name="T21" fmla="*/ 430 h 774"/>
                <a:gd name="T22" fmla="*/ 642 w 760"/>
                <a:gd name="T23" fmla="*/ 465 h 774"/>
                <a:gd name="T24" fmla="*/ 682 w 760"/>
                <a:gd name="T25" fmla="*/ 514 h 774"/>
                <a:gd name="T26" fmla="*/ 707 w 760"/>
                <a:gd name="T27" fmla="*/ 580 h 774"/>
                <a:gd name="T28" fmla="*/ 673 w 760"/>
                <a:gd name="T29" fmla="*/ 615 h 774"/>
                <a:gd name="T30" fmla="*/ 662 w 760"/>
                <a:gd name="T31" fmla="*/ 635 h 774"/>
                <a:gd name="T32" fmla="*/ 695 w 760"/>
                <a:gd name="T33" fmla="*/ 638 h 774"/>
                <a:gd name="T34" fmla="*/ 727 w 760"/>
                <a:gd name="T35" fmla="*/ 608 h 774"/>
                <a:gd name="T36" fmla="*/ 759 w 760"/>
                <a:gd name="T37" fmla="*/ 702 h 774"/>
                <a:gd name="T38" fmla="*/ 687 w 760"/>
                <a:gd name="T39" fmla="*/ 762 h 774"/>
                <a:gd name="T40" fmla="*/ 575 w 760"/>
                <a:gd name="T41" fmla="*/ 704 h 774"/>
                <a:gd name="T42" fmla="*/ 523 w 760"/>
                <a:gd name="T43" fmla="*/ 612 h 774"/>
                <a:gd name="T44" fmla="*/ 481 w 760"/>
                <a:gd name="T45" fmla="*/ 630 h 774"/>
                <a:gd name="T46" fmla="*/ 453 w 760"/>
                <a:gd name="T47" fmla="*/ 550 h 774"/>
                <a:gd name="T48" fmla="*/ 500 w 760"/>
                <a:gd name="T49" fmla="*/ 515 h 774"/>
                <a:gd name="T50" fmla="*/ 470 w 760"/>
                <a:gd name="T51" fmla="*/ 483 h 774"/>
                <a:gd name="T52" fmla="*/ 423 w 760"/>
                <a:gd name="T53" fmla="*/ 514 h 774"/>
                <a:gd name="T54" fmla="*/ 380 w 760"/>
                <a:gd name="T55" fmla="*/ 459 h 774"/>
                <a:gd name="T56" fmla="*/ 393 w 760"/>
                <a:gd name="T57" fmla="*/ 395 h 774"/>
                <a:gd name="T58" fmla="*/ 353 w 760"/>
                <a:gd name="T59" fmla="*/ 417 h 774"/>
                <a:gd name="T60" fmla="*/ 336 w 760"/>
                <a:gd name="T61" fmla="*/ 486 h 774"/>
                <a:gd name="T62" fmla="*/ 389 w 760"/>
                <a:gd name="T63" fmla="*/ 543 h 774"/>
                <a:gd name="T64" fmla="*/ 423 w 760"/>
                <a:gd name="T65" fmla="*/ 558 h 774"/>
                <a:gd name="T66" fmla="*/ 340 w 760"/>
                <a:gd name="T67" fmla="*/ 526 h 774"/>
                <a:gd name="T68" fmla="*/ 287 w 760"/>
                <a:gd name="T69" fmla="*/ 424 h 774"/>
                <a:gd name="T70" fmla="*/ 262 w 760"/>
                <a:gd name="T71" fmla="*/ 432 h 774"/>
                <a:gd name="T72" fmla="*/ 251 w 760"/>
                <a:gd name="T73" fmla="*/ 490 h 774"/>
                <a:gd name="T74" fmla="*/ 217 w 760"/>
                <a:gd name="T75" fmla="*/ 460 h 774"/>
                <a:gd name="T76" fmla="*/ 186 w 760"/>
                <a:gd name="T77" fmla="*/ 515 h 774"/>
                <a:gd name="T78" fmla="*/ 124 w 760"/>
                <a:gd name="T79" fmla="*/ 476 h 774"/>
                <a:gd name="T80" fmla="*/ 132 w 760"/>
                <a:gd name="T81" fmla="*/ 404 h 774"/>
                <a:gd name="T82" fmla="*/ 83 w 760"/>
                <a:gd name="T83" fmla="*/ 427 h 774"/>
                <a:gd name="T84" fmla="*/ 77 w 760"/>
                <a:gd name="T85" fmla="*/ 474 h 774"/>
                <a:gd name="T86" fmla="*/ 22 w 760"/>
                <a:gd name="T87" fmla="*/ 458 h 774"/>
                <a:gd name="T88" fmla="*/ 17 w 760"/>
                <a:gd name="T89" fmla="*/ 386 h 774"/>
                <a:gd name="T90" fmla="*/ 43 w 760"/>
                <a:gd name="T91" fmla="*/ 405 h 774"/>
                <a:gd name="T92" fmla="*/ 67 w 760"/>
                <a:gd name="T93" fmla="*/ 361 h 774"/>
                <a:gd name="T94" fmla="*/ 124 w 760"/>
                <a:gd name="T95" fmla="*/ 359 h 774"/>
                <a:gd name="T96" fmla="*/ 190 w 760"/>
                <a:gd name="T97" fmla="*/ 331 h 774"/>
                <a:gd name="T98" fmla="*/ 179 w 760"/>
                <a:gd name="T99" fmla="*/ 215 h 774"/>
                <a:gd name="T100" fmla="*/ 304 w 760"/>
                <a:gd name="T101" fmla="*/ 149 h 774"/>
                <a:gd name="T102" fmla="*/ 429 w 760"/>
                <a:gd name="T103" fmla="*/ 71 h 774"/>
                <a:gd name="T104" fmla="*/ 531 w 760"/>
                <a:gd name="T105" fmla="*/ 10 h 774"/>
                <a:gd name="T106" fmla="*/ 597 w 760"/>
                <a:gd name="T107" fmla="*/ 82 h 77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760"/>
                <a:gd name="T163" fmla="*/ 0 h 774"/>
                <a:gd name="T164" fmla="*/ 760 w 760"/>
                <a:gd name="T165" fmla="*/ 774 h 77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760" h="774">
                  <a:moveTo>
                    <a:pt x="613" y="89"/>
                  </a:moveTo>
                  <a:lnTo>
                    <a:pt x="613" y="99"/>
                  </a:lnTo>
                  <a:lnTo>
                    <a:pt x="600" y="99"/>
                  </a:lnTo>
                  <a:lnTo>
                    <a:pt x="589" y="98"/>
                  </a:lnTo>
                  <a:lnTo>
                    <a:pt x="578" y="97"/>
                  </a:lnTo>
                  <a:lnTo>
                    <a:pt x="566" y="96"/>
                  </a:lnTo>
                  <a:lnTo>
                    <a:pt x="556" y="97"/>
                  </a:lnTo>
                  <a:lnTo>
                    <a:pt x="546" y="99"/>
                  </a:lnTo>
                  <a:lnTo>
                    <a:pt x="536" y="104"/>
                  </a:lnTo>
                  <a:lnTo>
                    <a:pt x="526" y="114"/>
                  </a:lnTo>
                  <a:lnTo>
                    <a:pt x="525" y="124"/>
                  </a:lnTo>
                  <a:lnTo>
                    <a:pt x="521" y="134"/>
                  </a:lnTo>
                  <a:lnTo>
                    <a:pt x="516" y="143"/>
                  </a:lnTo>
                  <a:lnTo>
                    <a:pt x="511" y="152"/>
                  </a:lnTo>
                  <a:lnTo>
                    <a:pt x="508" y="161"/>
                  </a:lnTo>
                  <a:lnTo>
                    <a:pt x="506" y="168"/>
                  </a:lnTo>
                  <a:lnTo>
                    <a:pt x="510" y="176"/>
                  </a:lnTo>
                  <a:lnTo>
                    <a:pt x="519" y="182"/>
                  </a:lnTo>
                  <a:lnTo>
                    <a:pt x="524" y="166"/>
                  </a:lnTo>
                  <a:lnTo>
                    <a:pt x="531" y="154"/>
                  </a:lnTo>
                  <a:lnTo>
                    <a:pt x="544" y="149"/>
                  </a:lnTo>
                  <a:lnTo>
                    <a:pt x="558" y="147"/>
                  </a:lnTo>
                  <a:lnTo>
                    <a:pt x="573" y="148"/>
                  </a:lnTo>
                  <a:lnTo>
                    <a:pt x="588" y="151"/>
                  </a:lnTo>
                  <a:lnTo>
                    <a:pt x="602" y="154"/>
                  </a:lnTo>
                  <a:lnTo>
                    <a:pt x="613" y="158"/>
                  </a:lnTo>
                  <a:lnTo>
                    <a:pt x="618" y="169"/>
                  </a:lnTo>
                  <a:lnTo>
                    <a:pt x="618" y="187"/>
                  </a:lnTo>
                  <a:lnTo>
                    <a:pt x="618" y="206"/>
                  </a:lnTo>
                  <a:lnTo>
                    <a:pt x="625" y="221"/>
                  </a:lnTo>
                  <a:lnTo>
                    <a:pt x="630" y="227"/>
                  </a:lnTo>
                  <a:lnTo>
                    <a:pt x="635" y="235"/>
                  </a:lnTo>
                  <a:lnTo>
                    <a:pt x="642" y="243"/>
                  </a:lnTo>
                  <a:lnTo>
                    <a:pt x="648" y="252"/>
                  </a:lnTo>
                  <a:lnTo>
                    <a:pt x="655" y="258"/>
                  </a:lnTo>
                  <a:lnTo>
                    <a:pt x="663" y="263"/>
                  </a:lnTo>
                  <a:lnTo>
                    <a:pt x="672" y="265"/>
                  </a:lnTo>
                  <a:lnTo>
                    <a:pt x="682" y="262"/>
                  </a:lnTo>
                  <a:lnTo>
                    <a:pt x="689" y="265"/>
                  </a:lnTo>
                  <a:lnTo>
                    <a:pt x="695" y="271"/>
                  </a:lnTo>
                  <a:lnTo>
                    <a:pt x="702" y="277"/>
                  </a:lnTo>
                  <a:lnTo>
                    <a:pt x="707" y="285"/>
                  </a:lnTo>
                  <a:lnTo>
                    <a:pt x="710" y="295"/>
                  </a:lnTo>
                  <a:lnTo>
                    <a:pt x="714" y="303"/>
                  </a:lnTo>
                  <a:lnTo>
                    <a:pt x="718" y="314"/>
                  </a:lnTo>
                  <a:lnTo>
                    <a:pt x="720" y="322"/>
                  </a:lnTo>
                  <a:lnTo>
                    <a:pt x="714" y="327"/>
                  </a:lnTo>
                  <a:lnTo>
                    <a:pt x="707" y="330"/>
                  </a:lnTo>
                  <a:lnTo>
                    <a:pt x="697" y="331"/>
                  </a:lnTo>
                  <a:lnTo>
                    <a:pt x="687" y="331"/>
                  </a:lnTo>
                  <a:lnTo>
                    <a:pt x="677" y="330"/>
                  </a:lnTo>
                  <a:lnTo>
                    <a:pt x="667" y="330"/>
                  </a:lnTo>
                  <a:lnTo>
                    <a:pt x="658" y="330"/>
                  </a:lnTo>
                  <a:lnTo>
                    <a:pt x="652" y="330"/>
                  </a:lnTo>
                  <a:lnTo>
                    <a:pt x="648" y="350"/>
                  </a:lnTo>
                  <a:lnTo>
                    <a:pt x="649" y="371"/>
                  </a:lnTo>
                  <a:lnTo>
                    <a:pt x="647" y="390"/>
                  </a:lnTo>
                  <a:lnTo>
                    <a:pt x="633" y="405"/>
                  </a:lnTo>
                  <a:lnTo>
                    <a:pt x="623" y="402"/>
                  </a:lnTo>
                  <a:lnTo>
                    <a:pt x="613" y="400"/>
                  </a:lnTo>
                  <a:lnTo>
                    <a:pt x="604" y="402"/>
                  </a:lnTo>
                  <a:lnTo>
                    <a:pt x="599" y="415"/>
                  </a:lnTo>
                  <a:lnTo>
                    <a:pt x="599" y="420"/>
                  </a:lnTo>
                  <a:lnTo>
                    <a:pt x="604" y="424"/>
                  </a:lnTo>
                  <a:lnTo>
                    <a:pt x="610" y="426"/>
                  </a:lnTo>
                  <a:lnTo>
                    <a:pt x="615" y="430"/>
                  </a:lnTo>
                  <a:lnTo>
                    <a:pt x="624" y="427"/>
                  </a:lnTo>
                  <a:lnTo>
                    <a:pt x="632" y="426"/>
                  </a:lnTo>
                  <a:lnTo>
                    <a:pt x="639" y="427"/>
                  </a:lnTo>
                  <a:lnTo>
                    <a:pt x="648" y="430"/>
                  </a:lnTo>
                  <a:lnTo>
                    <a:pt x="648" y="449"/>
                  </a:lnTo>
                  <a:lnTo>
                    <a:pt x="642" y="465"/>
                  </a:lnTo>
                  <a:lnTo>
                    <a:pt x="639" y="480"/>
                  </a:lnTo>
                  <a:lnTo>
                    <a:pt x="648" y="495"/>
                  </a:lnTo>
                  <a:lnTo>
                    <a:pt x="655" y="501"/>
                  </a:lnTo>
                  <a:lnTo>
                    <a:pt x="664" y="506"/>
                  </a:lnTo>
                  <a:lnTo>
                    <a:pt x="673" y="511"/>
                  </a:lnTo>
                  <a:lnTo>
                    <a:pt x="682" y="514"/>
                  </a:lnTo>
                  <a:lnTo>
                    <a:pt x="690" y="519"/>
                  </a:lnTo>
                  <a:lnTo>
                    <a:pt x="697" y="524"/>
                  </a:lnTo>
                  <a:lnTo>
                    <a:pt x="702" y="531"/>
                  </a:lnTo>
                  <a:lnTo>
                    <a:pt x="705" y="541"/>
                  </a:lnTo>
                  <a:lnTo>
                    <a:pt x="705" y="564"/>
                  </a:lnTo>
                  <a:lnTo>
                    <a:pt x="707" y="580"/>
                  </a:lnTo>
                  <a:lnTo>
                    <a:pt x="703" y="597"/>
                  </a:lnTo>
                  <a:lnTo>
                    <a:pt x="695" y="617"/>
                  </a:lnTo>
                  <a:lnTo>
                    <a:pt x="689" y="618"/>
                  </a:lnTo>
                  <a:lnTo>
                    <a:pt x="684" y="617"/>
                  </a:lnTo>
                  <a:lnTo>
                    <a:pt x="678" y="617"/>
                  </a:lnTo>
                  <a:lnTo>
                    <a:pt x="673" y="615"/>
                  </a:lnTo>
                  <a:lnTo>
                    <a:pt x="668" y="615"/>
                  </a:lnTo>
                  <a:lnTo>
                    <a:pt x="664" y="617"/>
                  </a:lnTo>
                  <a:lnTo>
                    <a:pt x="660" y="620"/>
                  </a:lnTo>
                  <a:lnTo>
                    <a:pt x="657" y="627"/>
                  </a:lnTo>
                  <a:lnTo>
                    <a:pt x="658" y="630"/>
                  </a:lnTo>
                  <a:lnTo>
                    <a:pt x="662" y="635"/>
                  </a:lnTo>
                  <a:lnTo>
                    <a:pt x="665" y="639"/>
                  </a:lnTo>
                  <a:lnTo>
                    <a:pt x="670" y="642"/>
                  </a:lnTo>
                  <a:lnTo>
                    <a:pt x="677" y="644"/>
                  </a:lnTo>
                  <a:lnTo>
                    <a:pt x="683" y="644"/>
                  </a:lnTo>
                  <a:lnTo>
                    <a:pt x="689" y="642"/>
                  </a:lnTo>
                  <a:lnTo>
                    <a:pt x="695" y="638"/>
                  </a:lnTo>
                  <a:lnTo>
                    <a:pt x="702" y="634"/>
                  </a:lnTo>
                  <a:lnTo>
                    <a:pt x="707" y="628"/>
                  </a:lnTo>
                  <a:lnTo>
                    <a:pt x="710" y="623"/>
                  </a:lnTo>
                  <a:lnTo>
                    <a:pt x="715" y="617"/>
                  </a:lnTo>
                  <a:lnTo>
                    <a:pt x="720" y="612"/>
                  </a:lnTo>
                  <a:lnTo>
                    <a:pt x="727" y="608"/>
                  </a:lnTo>
                  <a:lnTo>
                    <a:pt x="734" y="608"/>
                  </a:lnTo>
                  <a:lnTo>
                    <a:pt x="744" y="612"/>
                  </a:lnTo>
                  <a:lnTo>
                    <a:pt x="755" y="630"/>
                  </a:lnTo>
                  <a:lnTo>
                    <a:pt x="759" y="653"/>
                  </a:lnTo>
                  <a:lnTo>
                    <a:pt x="760" y="678"/>
                  </a:lnTo>
                  <a:lnTo>
                    <a:pt x="759" y="702"/>
                  </a:lnTo>
                  <a:lnTo>
                    <a:pt x="753" y="717"/>
                  </a:lnTo>
                  <a:lnTo>
                    <a:pt x="743" y="729"/>
                  </a:lnTo>
                  <a:lnTo>
                    <a:pt x="730" y="739"/>
                  </a:lnTo>
                  <a:lnTo>
                    <a:pt x="717" y="748"/>
                  </a:lnTo>
                  <a:lnTo>
                    <a:pt x="702" y="756"/>
                  </a:lnTo>
                  <a:lnTo>
                    <a:pt x="687" y="762"/>
                  </a:lnTo>
                  <a:lnTo>
                    <a:pt x="670" y="768"/>
                  </a:lnTo>
                  <a:lnTo>
                    <a:pt x="657" y="774"/>
                  </a:lnTo>
                  <a:lnTo>
                    <a:pt x="640" y="752"/>
                  </a:lnTo>
                  <a:lnTo>
                    <a:pt x="620" y="734"/>
                  </a:lnTo>
                  <a:lnTo>
                    <a:pt x="598" y="719"/>
                  </a:lnTo>
                  <a:lnTo>
                    <a:pt x="575" y="704"/>
                  </a:lnTo>
                  <a:lnTo>
                    <a:pt x="556" y="688"/>
                  </a:lnTo>
                  <a:lnTo>
                    <a:pt x="543" y="668"/>
                  </a:lnTo>
                  <a:lnTo>
                    <a:pt x="538" y="642"/>
                  </a:lnTo>
                  <a:lnTo>
                    <a:pt x="543" y="607"/>
                  </a:lnTo>
                  <a:lnTo>
                    <a:pt x="530" y="605"/>
                  </a:lnTo>
                  <a:lnTo>
                    <a:pt x="523" y="612"/>
                  </a:lnTo>
                  <a:lnTo>
                    <a:pt x="516" y="622"/>
                  </a:lnTo>
                  <a:lnTo>
                    <a:pt x="509" y="633"/>
                  </a:lnTo>
                  <a:lnTo>
                    <a:pt x="509" y="658"/>
                  </a:lnTo>
                  <a:lnTo>
                    <a:pt x="499" y="650"/>
                  </a:lnTo>
                  <a:lnTo>
                    <a:pt x="490" y="640"/>
                  </a:lnTo>
                  <a:lnTo>
                    <a:pt x="481" y="630"/>
                  </a:lnTo>
                  <a:lnTo>
                    <a:pt x="474" y="618"/>
                  </a:lnTo>
                  <a:lnTo>
                    <a:pt x="468" y="605"/>
                  </a:lnTo>
                  <a:lnTo>
                    <a:pt x="461" y="592"/>
                  </a:lnTo>
                  <a:lnTo>
                    <a:pt x="455" y="578"/>
                  </a:lnTo>
                  <a:lnTo>
                    <a:pt x="449" y="565"/>
                  </a:lnTo>
                  <a:lnTo>
                    <a:pt x="453" y="550"/>
                  </a:lnTo>
                  <a:lnTo>
                    <a:pt x="461" y="539"/>
                  </a:lnTo>
                  <a:lnTo>
                    <a:pt x="471" y="528"/>
                  </a:lnTo>
                  <a:lnTo>
                    <a:pt x="478" y="516"/>
                  </a:lnTo>
                  <a:lnTo>
                    <a:pt x="485" y="516"/>
                  </a:lnTo>
                  <a:lnTo>
                    <a:pt x="493" y="518"/>
                  </a:lnTo>
                  <a:lnTo>
                    <a:pt x="500" y="515"/>
                  </a:lnTo>
                  <a:lnTo>
                    <a:pt x="504" y="508"/>
                  </a:lnTo>
                  <a:lnTo>
                    <a:pt x="503" y="499"/>
                  </a:lnTo>
                  <a:lnTo>
                    <a:pt x="499" y="491"/>
                  </a:lnTo>
                  <a:lnTo>
                    <a:pt x="491" y="486"/>
                  </a:lnTo>
                  <a:lnTo>
                    <a:pt x="480" y="480"/>
                  </a:lnTo>
                  <a:lnTo>
                    <a:pt x="470" y="483"/>
                  </a:lnTo>
                  <a:lnTo>
                    <a:pt x="461" y="488"/>
                  </a:lnTo>
                  <a:lnTo>
                    <a:pt x="454" y="495"/>
                  </a:lnTo>
                  <a:lnTo>
                    <a:pt x="448" y="503"/>
                  </a:lnTo>
                  <a:lnTo>
                    <a:pt x="441" y="509"/>
                  </a:lnTo>
                  <a:lnTo>
                    <a:pt x="433" y="514"/>
                  </a:lnTo>
                  <a:lnTo>
                    <a:pt x="423" y="514"/>
                  </a:lnTo>
                  <a:lnTo>
                    <a:pt x="410" y="510"/>
                  </a:lnTo>
                  <a:lnTo>
                    <a:pt x="403" y="503"/>
                  </a:lnTo>
                  <a:lnTo>
                    <a:pt x="395" y="493"/>
                  </a:lnTo>
                  <a:lnTo>
                    <a:pt x="389" y="483"/>
                  </a:lnTo>
                  <a:lnTo>
                    <a:pt x="384" y="471"/>
                  </a:lnTo>
                  <a:lnTo>
                    <a:pt x="380" y="459"/>
                  </a:lnTo>
                  <a:lnTo>
                    <a:pt x="376" y="448"/>
                  </a:lnTo>
                  <a:lnTo>
                    <a:pt x="374" y="435"/>
                  </a:lnTo>
                  <a:lnTo>
                    <a:pt x="371" y="425"/>
                  </a:lnTo>
                  <a:lnTo>
                    <a:pt x="378" y="415"/>
                  </a:lnTo>
                  <a:lnTo>
                    <a:pt x="388" y="406"/>
                  </a:lnTo>
                  <a:lnTo>
                    <a:pt x="393" y="395"/>
                  </a:lnTo>
                  <a:lnTo>
                    <a:pt x="388" y="384"/>
                  </a:lnTo>
                  <a:lnTo>
                    <a:pt x="378" y="389"/>
                  </a:lnTo>
                  <a:lnTo>
                    <a:pt x="370" y="394"/>
                  </a:lnTo>
                  <a:lnTo>
                    <a:pt x="364" y="401"/>
                  </a:lnTo>
                  <a:lnTo>
                    <a:pt x="358" y="409"/>
                  </a:lnTo>
                  <a:lnTo>
                    <a:pt x="353" y="417"/>
                  </a:lnTo>
                  <a:lnTo>
                    <a:pt x="348" y="426"/>
                  </a:lnTo>
                  <a:lnTo>
                    <a:pt x="341" y="434"/>
                  </a:lnTo>
                  <a:lnTo>
                    <a:pt x="335" y="441"/>
                  </a:lnTo>
                  <a:lnTo>
                    <a:pt x="332" y="458"/>
                  </a:lnTo>
                  <a:lnTo>
                    <a:pt x="334" y="473"/>
                  </a:lnTo>
                  <a:lnTo>
                    <a:pt x="336" y="486"/>
                  </a:lnTo>
                  <a:lnTo>
                    <a:pt x="343" y="499"/>
                  </a:lnTo>
                  <a:lnTo>
                    <a:pt x="350" y="511"/>
                  </a:lnTo>
                  <a:lnTo>
                    <a:pt x="360" y="523"/>
                  </a:lnTo>
                  <a:lnTo>
                    <a:pt x="370" y="533"/>
                  </a:lnTo>
                  <a:lnTo>
                    <a:pt x="383" y="541"/>
                  </a:lnTo>
                  <a:lnTo>
                    <a:pt x="389" y="543"/>
                  </a:lnTo>
                  <a:lnTo>
                    <a:pt x="396" y="543"/>
                  </a:lnTo>
                  <a:lnTo>
                    <a:pt x="403" y="544"/>
                  </a:lnTo>
                  <a:lnTo>
                    <a:pt x="409" y="546"/>
                  </a:lnTo>
                  <a:lnTo>
                    <a:pt x="414" y="549"/>
                  </a:lnTo>
                  <a:lnTo>
                    <a:pt x="419" y="553"/>
                  </a:lnTo>
                  <a:lnTo>
                    <a:pt x="423" y="558"/>
                  </a:lnTo>
                  <a:lnTo>
                    <a:pt x="426" y="565"/>
                  </a:lnTo>
                  <a:lnTo>
                    <a:pt x="408" y="560"/>
                  </a:lnTo>
                  <a:lnTo>
                    <a:pt x="390" y="553"/>
                  </a:lnTo>
                  <a:lnTo>
                    <a:pt x="374" y="545"/>
                  </a:lnTo>
                  <a:lnTo>
                    <a:pt x="358" y="535"/>
                  </a:lnTo>
                  <a:lnTo>
                    <a:pt x="340" y="526"/>
                  </a:lnTo>
                  <a:lnTo>
                    <a:pt x="324" y="516"/>
                  </a:lnTo>
                  <a:lnTo>
                    <a:pt x="306" y="509"/>
                  </a:lnTo>
                  <a:lnTo>
                    <a:pt x="289" y="503"/>
                  </a:lnTo>
                  <a:lnTo>
                    <a:pt x="287" y="481"/>
                  </a:lnTo>
                  <a:lnTo>
                    <a:pt x="289" y="451"/>
                  </a:lnTo>
                  <a:lnTo>
                    <a:pt x="287" y="424"/>
                  </a:lnTo>
                  <a:lnTo>
                    <a:pt x="276" y="405"/>
                  </a:lnTo>
                  <a:lnTo>
                    <a:pt x="265" y="407"/>
                  </a:lnTo>
                  <a:lnTo>
                    <a:pt x="259" y="412"/>
                  </a:lnTo>
                  <a:lnTo>
                    <a:pt x="257" y="419"/>
                  </a:lnTo>
                  <a:lnTo>
                    <a:pt x="260" y="425"/>
                  </a:lnTo>
                  <a:lnTo>
                    <a:pt x="262" y="432"/>
                  </a:lnTo>
                  <a:lnTo>
                    <a:pt x="266" y="440"/>
                  </a:lnTo>
                  <a:lnTo>
                    <a:pt x="266" y="449"/>
                  </a:lnTo>
                  <a:lnTo>
                    <a:pt x="262" y="456"/>
                  </a:lnTo>
                  <a:lnTo>
                    <a:pt x="259" y="466"/>
                  </a:lnTo>
                  <a:lnTo>
                    <a:pt x="256" y="479"/>
                  </a:lnTo>
                  <a:lnTo>
                    <a:pt x="251" y="490"/>
                  </a:lnTo>
                  <a:lnTo>
                    <a:pt x="240" y="495"/>
                  </a:lnTo>
                  <a:lnTo>
                    <a:pt x="236" y="484"/>
                  </a:lnTo>
                  <a:lnTo>
                    <a:pt x="237" y="470"/>
                  </a:lnTo>
                  <a:lnTo>
                    <a:pt x="235" y="459"/>
                  </a:lnTo>
                  <a:lnTo>
                    <a:pt x="224" y="451"/>
                  </a:lnTo>
                  <a:lnTo>
                    <a:pt x="217" y="460"/>
                  </a:lnTo>
                  <a:lnTo>
                    <a:pt x="212" y="470"/>
                  </a:lnTo>
                  <a:lnTo>
                    <a:pt x="210" y="483"/>
                  </a:lnTo>
                  <a:lnTo>
                    <a:pt x="207" y="494"/>
                  </a:lnTo>
                  <a:lnTo>
                    <a:pt x="204" y="504"/>
                  </a:lnTo>
                  <a:lnTo>
                    <a:pt x="196" y="511"/>
                  </a:lnTo>
                  <a:lnTo>
                    <a:pt x="186" y="515"/>
                  </a:lnTo>
                  <a:lnTo>
                    <a:pt x="170" y="514"/>
                  </a:lnTo>
                  <a:lnTo>
                    <a:pt x="160" y="506"/>
                  </a:lnTo>
                  <a:lnTo>
                    <a:pt x="150" y="500"/>
                  </a:lnTo>
                  <a:lnTo>
                    <a:pt x="140" y="493"/>
                  </a:lnTo>
                  <a:lnTo>
                    <a:pt x="131" y="485"/>
                  </a:lnTo>
                  <a:lnTo>
                    <a:pt x="124" y="476"/>
                  </a:lnTo>
                  <a:lnTo>
                    <a:pt x="119" y="465"/>
                  </a:lnTo>
                  <a:lnTo>
                    <a:pt x="116" y="453"/>
                  </a:lnTo>
                  <a:lnTo>
                    <a:pt x="116" y="439"/>
                  </a:lnTo>
                  <a:lnTo>
                    <a:pt x="120" y="426"/>
                  </a:lnTo>
                  <a:lnTo>
                    <a:pt x="127" y="415"/>
                  </a:lnTo>
                  <a:lnTo>
                    <a:pt x="132" y="404"/>
                  </a:lnTo>
                  <a:lnTo>
                    <a:pt x="129" y="389"/>
                  </a:lnTo>
                  <a:lnTo>
                    <a:pt x="117" y="394"/>
                  </a:lnTo>
                  <a:lnTo>
                    <a:pt x="107" y="400"/>
                  </a:lnTo>
                  <a:lnTo>
                    <a:pt x="98" y="409"/>
                  </a:lnTo>
                  <a:lnTo>
                    <a:pt x="91" y="417"/>
                  </a:lnTo>
                  <a:lnTo>
                    <a:pt x="83" y="427"/>
                  </a:lnTo>
                  <a:lnTo>
                    <a:pt x="78" y="439"/>
                  </a:lnTo>
                  <a:lnTo>
                    <a:pt x="73" y="450"/>
                  </a:lnTo>
                  <a:lnTo>
                    <a:pt x="71" y="461"/>
                  </a:lnTo>
                  <a:lnTo>
                    <a:pt x="76" y="464"/>
                  </a:lnTo>
                  <a:lnTo>
                    <a:pt x="77" y="469"/>
                  </a:lnTo>
                  <a:lnTo>
                    <a:pt x="77" y="474"/>
                  </a:lnTo>
                  <a:lnTo>
                    <a:pt x="77" y="480"/>
                  </a:lnTo>
                  <a:lnTo>
                    <a:pt x="63" y="481"/>
                  </a:lnTo>
                  <a:lnTo>
                    <a:pt x="51" y="480"/>
                  </a:lnTo>
                  <a:lnTo>
                    <a:pt x="40" y="474"/>
                  </a:lnTo>
                  <a:lnTo>
                    <a:pt x="31" y="466"/>
                  </a:lnTo>
                  <a:lnTo>
                    <a:pt x="22" y="458"/>
                  </a:lnTo>
                  <a:lnTo>
                    <a:pt x="13" y="449"/>
                  </a:lnTo>
                  <a:lnTo>
                    <a:pt x="6" y="439"/>
                  </a:lnTo>
                  <a:lnTo>
                    <a:pt x="0" y="430"/>
                  </a:lnTo>
                  <a:lnTo>
                    <a:pt x="5" y="389"/>
                  </a:lnTo>
                  <a:lnTo>
                    <a:pt x="12" y="386"/>
                  </a:lnTo>
                  <a:lnTo>
                    <a:pt x="17" y="386"/>
                  </a:lnTo>
                  <a:lnTo>
                    <a:pt x="21" y="390"/>
                  </a:lnTo>
                  <a:lnTo>
                    <a:pt x="22" y="396"/>
                  </a:lnTo>
                  <a:lnTo>
                    <a:pt x="25" y="401"/>
                  </a:lnTo>
                  <a:lnTo>
                    <a:pt x="28" y="405"/>
                  </a:lnTo>
                  <a:lnTo>
                    <a:pt x="35" y="407"/>
                  </a:lnTo>
                  <a:lnTo>
                    <a:pt x="43" y="405"/>
                  </a:lnTo>
                  <a:lnTo>
                    <a:pt x="42" y="395"/>
                  </a:lnTo>
                  <a:lnTo>
                    <a:pt x="45" y="386"/>
                  </a:lnTo>
                  <a:lnTo>
                    <a:pt x="48" y="379"/>
                  </a:lnTo>
                  <a:lnTo>
                    <a:pt x="53" y="371"/>
                  </a:lnTo>
                  <a:lnTo>
                    <a:pt x="60" y="366"/>
                  </a:lnTo>
                  <a:lnTo>
                    <a:pt x="67" y="361"/>
                  </a:lnTo>
                  <a:lnTo>
                    <a:pt x="76" y="357"/>
                  </a:lnTo>
                  <a:lnTo>
                    <a:pt x="85" y="355"/>
                  </a:lnTo>
                  <a:lnTo>
                    <a:pt x="96" y="366"/>
                  </a:lnTo>
                  <a:lnTo>
                    <a:pt x="106" y="369"/>
                  </a:lnTo>
                  <a:lnTo>
                    <a:pt x="115" y="365"/>
                  </a:lnTo>
                  <a:lnTo>
                    <a:pt x="124" y="359"/>
                  </a:lnTo>
                  <a:lnTo>
                    <a:pt x="132" y="351"/>
                  </a:lnTo>
                  <a:lnTo>
                    <a:pt x="142" y="347"/>
                  </a:lnTo>
                  <a:lnTo>
                    <a:pt x="152" y="347"/>
                  </a:lnTo>
                  <a:lnTo>
                    <a:pt x="165" y="357"/>
                  </a:lnTo>
                  <a:lnTo>
                    <a:pt x="194" y="352"/>
                  </a:lnTo>
                  <a:lnTo>
                    <a:pt x="190" y="331"/>
                  </a:lnTo>
                  <a:lnTo>
                    <a:pt x="182" y="311"/>
                  </a:lnTo>
                  <a:lnTo>
                    <a:pt x="176" y="288"/>
                  </a:lnTo>
                  <a:lnTo>
                    <a:pt x="177" y="262"/>
                  </a:lnTo>
                  <a:lnTo>
                    <a:pt x="171" y="248"/>
                  </a:lnTo>
                  <a:lnTo>
                    <a:pt x="172" y="233"/>
                  </a:lnTo>
                  <a:lnTo>
                    <a:pt x="179" y="215"/>
                  </a:lnTo>
                  <a:lnTo>
                    <a:pt x="185" y="197"/>
                  </a:lnTo>
                  <a:lnTo>
                    <a:pt x="210" y="190"/>
                  </a:lnTo>
                  <a:lnTo>
                    <a:pt x="235" y="181"/>
                  </a:lnTo>
                  <a:lnTo>
                    <a:pt x="259" y="171"/>
                  </a:lnTo>
                  <a:lnTo>
                    <a:pt x="281" y="161"/>
                  </a:lnTo>
                  <a:lnTo>
                    <a:pt x="304" y="149"/>
                  </a:lnTo>
                  <a:lnTo>
                    <a:pt x="326" y="137"/>
                  </a:lnTo>
                  <a:lnTo>
                    <a:pt x="348" y="124"/>
                  </a:lnTo>
                  <a:lnTo>
                    <a:pt x="369" y="112"/>
                  </a:lnTo>
                  <a:lnTo>
                    <a:pt x="389" y="98"/>
                  </a:lnTo>
                  <a:lnTo>
                    <a:pt x="409" y="84"/>
                  </a:lnTo>
                  <a:lnTo>
                    <a:pt x="429" y="71"/>
                  </a:lnTo>
                  <a:lnTo>
                    <a:pt x="448" y="57"/>
                  </a:lnTo>
                  <a:lnTo>
                    <a:pt x="466" y="42"/>
                  </a:lnTo>
                  <a:lnTo>
                    <a:pt x="484" y="28"/>
                  </a:lnTo>
                  <a:lnTo>
                    <a:pt x="501" y="14"/>
                  </a:lnTo>
                  <a:lnTo>
                    <a:pt x="519" y="0"/>
                  </a:lnTo>
                  <a:lnTo>
                    <a:pt x="531" y="10"/>
                  </a:lnTo>
                  <a:lnTo>
                    <a:pt x="543" y="23"/>
                  </a:lnTo>
                  <a:lnTo>
                    <a:pt x="551" y="35"/>
                  </a:lnTo>
                  <a:lnTo>
                    <a:pt x="561" y="48"/>
                  </a:lnTo>
                  <a:lnTo>
                    <a:pt x="571" y="59"/>
                  </a:lnTo>
                  <a:lnTo>
                    <a:pt x="583" y="72"/>
                  </a:lnTo>
                  <a:lnTo>
                    <a:pt x="597" y="82"/>
                  </a:lnTo>
                  <a:lnTo>
                    <a:pt x="613" y="89"/>
                  </a:lnTo>
                  <a:close/>
                </a:path>
              </a:pathLst>
            </a:custGeom>
            <a:solidFill>
              <a:srgbClr val="F2E8D3"/>
            </a:solidFill>
            <a:ln w="9525">
              <a:noFill/>
              <a:round/>
              <a:headEnd/>
              <a:tailEnd/>
            </a:ln>
          </p:spPr>
          <p:txBody>
            <a:bodyPr/>
            <a:lstStyle/>
            <a:p>
              <a:endParaRPr lang="en-US"/>
            </a:p>
          </p:txBody>
        </p:sp>
        <p:sp>
          <p:nvSpPr>
            <p:cNvPr id="26" name="Freeform 24"/>
            <p:cNvSpPr>
              <a:spLocks/>
            </p:cNvSpPr>
            <p:nvPr/>
          </p:nvSpPr>
          <p:spPr bwMode="auto">
            <a:xfrm>
              <a:off x="3445" y="929"/>
              <a:ext cx="84" cy="78"/>
            </a:xfrm>
            <a:custGeom>
              <a:avLst/>
              <a:gdLst>
                <a:gd name="T0" fmla="*/ 83 w 84"/>
                <a:gd name="T1" fmla="*/ 30 h 78"/>
                <a:gd name="T2" fmla="*/ 84 w 84"/>
                <a:gd name="T3" fmla="*/ 42 h 78"/>
                <a:gd name="T4" fmla="*/ 81 w 84"/>
                <a:gd name="T5" fmla="*/ 52 h 78"/>
                <a:gd name="T6" fmla="*/ 79 w 84"/>
                <a:gd name="T7" fmla="*/ 60 h 78"/>
                <a:gd name="T8" fmla="*/ 74 w 84"/>
                <a:gd name="T9" fmla="*/ 67 h 78"/>
                <a:gd name="T10" fmla="*/ 66 w 84"/>
                <a:gd name="T11" fmla="*/ 73 h 78"/>
                <a:gd name="T12" fmla="*/ 59 w 84"/>
                <a:gd name="T13" fmla="*/ 77 h 78"/>
                <a:gd name="T14" fmla="*/ 50 w 84"/>
                <a:gd name="T15" fmla="*/ 78 h 78"/>
                <a:gd name="T16" fmla="*/ 41 w 84"/>
                <a:gd name="T17" fmla="*/ 78 h 78"/>
                <a:gd name="T18" fmla="*/ 34 w 84"/>
                <a:gd name="T19" fmla="*/ 77 h 78"/>
                <a:gd name="T20" fmla="*/ 26 w 84"/>
                <a:gd name="T21" fmla="*/ 74 h 78"/>
                <a:gd name="T22" fmla="*/ 20 w 84"/>
                <a:gd name="T23" fmla="*/ 72 h 78"/>
                <a:gd name="T24" fmla="*/ 14 w 84"/>
                <a:gd name="T25" fmla="*/ 68 h 78"/>
                <a:gd name="T26" fmla="*/ 9 w 84"/>
                <a:gd name="T27" fmla="*/ 63 h 78"/>
                <a:gd name="T28" fmla="*/ 5 w 84"/>
                <a:gd name="T29" fmla="*/ 58 h 78"/>
                <a:gd name="T30" fmla="*/ 2 w 84"/>
                <a:gd name="T31" fmla="*/ 50 h 78"/>
                <a:gd name="T32" fmla="*/ 0 w 84"/>
                <a:gd name="T33" fmla="*/ 42 h 78"/>
                <a:gd name="T34" fmla="*/ 2 w 84"/>
                <a:gd name="T35" fmla="*/ 25 h 78"/>
                <a:gd name="T36" fmla="*/ 11 w 84"/>
                <a:gd name="T37" fmla="*/ 14 h 78"/>
                <a:gd name="T38" fmla="*/ 22 w 84"/>
                <a:gd name="T39" fmla="*/ 5 h 78"/>
                <a:gd name="T40" fmla="*/ 36 w 84"/>
                <a:gd name="T41" fmla="*/ 0 h 78"/>
                <a:gd name="T42" fmla="*/ 44 w 84"/>
                <a:gd name="T43" fmla="*/ 0 h 78"/>
                <a:gd name="T44" fmla="*/ 51 w 84"/>
                <a:gd name="T45" fmla="*/ 0 h 78"/>
                <a:gd name="T46" fmla="*/ 59 w 84"/>
                <a:gd name="T47" fmla="*/ 3 h 78"/>
                <a:gd name="T48" fmla="*/ 65 w 84"/>
                <a:gd name="T49" fmla="*/ 5 h 78"/>
                <a:gd name="T50" fmla="*/ 71 w 84"/>
                <a:gd name="T51" fmla="*/ 10 h 78"/>
                <a:gd name="T52" fmla="*/ 76 w 84"/>
                <a:gd name="T53" fmla="*/ 15 h 78"/>
                <a:gd name="T54" fmla="*/ 80 w 84"/>
                <a:gd name="T55" fmla="*/ 23 h 78"/>
                <a:gd name="T56" fmla="*/ 83 w 84"/>
                <a:gd name="T57" fmla="*/ 30 h 7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84"/>
                <a:gd name="T88" fmla="*/ 0 h 78"/>
                <a:gd name="T89" fmla="*/ 84 w 84"/>
                <a:gd name="T90" fmla="*/ 78 h 7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84" h="78">
                  <a:moveTo>
                    <a:pt x="83" y="30"/>
                  </a:moveTo>
                  <a:lnTo>
                    <a:pt x="84" y="42"/>
                  </a:lnTo>
                  <a:lnTo>
                    <a:pt x="81" y="52"/>
                  </a:lnTo>
                  <a:lnTo>
                    <a:pt x="79" y="60"/>
                  </a:lnTo>
                  <a:lnTo>
                    <a:pt x="74" y="67"/>
                  </a:lnTo>
                  <a:lnTo>
                    <a:pt x="66" y="73"/>
                  </a:lnTo>
                  <a:lnTo>
                    <a:pt x="59" y="77"/>
                  </a:lnTo>
                  <a:lnTo>
                    <a:pt x="50" y="78"/>
                  </a:lnTo>
                  <a:lnTo>
                    <a:pt x="41" y="78"/>
                  </a:lnTo>
                  <a:lnTo>
                    <a:pt x="34" y="77"/>
                  </a:lnTo>
                  <a:lnTo>
                    <a:pt x="26" y="74"/>
                  </a:lnTo>
                  <a:lnTo>
                    <a:pt x="20" y="72"/>
                  </a:lnTo>
                  <a:lnTo>
                    <a:pt x="14" y="68"/>
                  </a:lnTo>
                  <a:lnTo>
                    <a:pt x="9" y="63"/>
                  </a:lnTo>
                  <a:lnTo>
                    <a:pt x="5" y="58"/>
                  </a:lnTo>
                  <a:lnTo>
                    <a:pt x="2" y="50"/>
                  </a:lnTo>
                  <a:lnTo>
                    <a:pt x="0" y="42"/>
                  </a:lnTo>
                  <a:lnTo>
                    <a:pt x="2" y="25"/>
                  </a:lnTo>
                  <a:lnTo>
                    <a:pt x="11" y="14"/>
                  </a:lnTo>
                  <a:lnTo>
                    <a:pt x="22" y="5"/>
                  </a:lnTo>
                  <a:lnTo>
                    <a:pt x="36" y="0"/>
                  </a:lnTo>
                  <a:lnTo>
                    <a:pt x="44" y="0"/>
                  </a:lnTo>
                  <a:lnTo>
                    <a:pt x="51" y="0"/>
                  </a:lnTo>
                  <a:lnTo>
                    <a:pt x="59" y="3"/>
                  </a:lnTo>
                  <a:lnTo>
                    <a:pt x="65" y="5"/>
                  </a:lnTo>
                  <a:lnTo>
                    <a:pt x="71" y="10"/>
                  </a:lnTo>
                  <a:lnTo>
                    <a:pt x="76" y="15"/>
                  </a:lnTo>
                  <a:lnTo>
                    <a:pt x="80" y="23"/>
                  </a:lnTo>
                  <a:lnTo>
                    <a:pt x="83" y="30"/>
                  </a:lnTo>
                  <a:close/>
                </a:path>
              </a:pathLst>
            </a:custGeom>
            <a:solidFill>
              <a:srgbClr val="7F2B00"/>
            </a:solidFill>
            <a:ln w="9525">
              <a:noFill/>
              <a:round/>
              <a:headEnd/>
              <a:tailEnd/>
            </a:ln>
          </p:spPr>
          <p:txBody>
            <a:bodyPr/>
            <a:lstStyle/>
            <a:p>
              <a:endParaRPr lang="en-US"/>
            </a:p>
          </p:txBody>
        </p:sp>
        <p:sp>
          <p:nvSpPr>
            <p:cNvPr id="27" name="Freeform 25"/>
            <p:cNvSpPr>
              <a:spLocks/>
            </p:cNvSpPr>
            <p:nvPr/>
          </p:nvSpPr>
          <p:spPr bwMode="auto">
            <a:xfrm>
              <a:off x="3017" y="1051"/>
              <a:ext cx="190" cy="334"/>
            </a:xfrm>
            <a:custGeom>
              <a:avLst/>
              <a:gdLst>
                <a:gd name="T0" fmla="*/ 190 w 190"/>
                <a:gd name="T1" fmla="*/ 2 h 334"/>
                <a:gd name="T2" fmla="*/ 161 w 190"/>
                <a:gd name="T3" fmla="*/ 0 h 334"/>
                <a:gd name="T4" fmla="*/ 140 w 190"/>
                <a:gd name="T5" fmla="*/ 7 h 334"/>
                <a:gd name="T6" fmla="*/ 126 w 190"/>
                <a:gd name="T7" fmla="*/ 25 h 334"/>
                <a:gd name="T8" fmla="*/ 118 w 190"/>
                <a:gd name="T9" fmla="*/ 46 h 334"/>
                <a:gd name="T10" fmla="*/ 108 w 190"/>
                <a:gd name="T11" fmla="*/ 70 h 334"/>
                <a:gd name="T12" fmla="*/ 98 w 190"/>
                <a:gd name="T13" fmla="*/ 90 h 334"/>
                <a:gd name="T14" fmla="*/ 84 w 190"/>
                <a:gd name="T15" fmla="*/ 106 h 334"/>
                <a:gd name="T16" fmla="*/ 63 w 190"/>
                <a:gd name="T17" fmla="*/ 114 h 334"/>
                <a:gd name="T18" fmla="*/ 66 w 190"/>
                <a:gd name="T19" fmla="*/ 100 h 334"/>
                <a:gd name="T20" fmla="*/ 74 w 190"/>
                <a:gd name="T21" fmla="*/ 89 h 334"/>
                <a:gd name="T22" fmla="*/ 83 w 190"/>
                <a:gd name="T23" fmla="*/ 77 h 334"/>
                <a:gd name="T24" fmla="*/ 93 w 190"/>
                <a:gd name="T25" fmla="*/ 67 h 334"/>
                <a:gd name="T26" fmla="*/ 101 w 190"/>
                <a:gd name="T27" fmla="*/ 57 h 334"/>
                <a:gd name="T28" fmla="*/ 108 w 190"/>
                <a:gd name="T29" fmla="*/ 45 h 334"/>
                <a:gd name="T30" fmla="*/ 110 w 190"/>
                <a:gd name="T31" fmla="*/ 28 h 334"/>
                <a:gd name="T32" fmla="*/ 108 w 190"/>
                <a:gd name="T33" fmla="*/ 10 h 334"/>
                <a:gd name="T34" fmla="*/ 93 w 190"/>
                <a:gd name="T35" fmla="*/ 28 h 334"/>
                <a:gd name="T36" fmla="*/ 76 w 190"/>
                <a:gd name="T37" fmla="*/ 47 h 334"/>
                <a:gd name="T38" fmla="*/ 60 w 190"/>
                <a:gd name="T39" fmla="*/ 66 h 334"/>
                <a:gd name="T40" fmla="*/ 45 w 190"/>
                <a:gd name="T41" fmla="*/ 86 h 334"/>
                <a:gd name="T42" fmla="*/ 31 w 190"/>
                <a:gd name="T43" fmla="*/ 107 h 334"/>
                <a:gd name="T44" fmla="*/ 19 w 190"/>
                <a:gd name="T45" fmla="*/ 129 h 334"/>
                <a:gd name="T46" fmla="*/ 7 w 190"/>
                <a:gd name="T47" fmla="*/ 151 h 334"/>
                <a:gd name="T48" fmla="*/ 0 w 190"/>
                <a:gd name="T49" fmla="*/ 175 h 334"/>
                <a:gd name="T50" fmla="*/ 6 w 190"/>
                <a:gd name="T51" fmla="*/ 195 h 334"/>
                <a:gd name="T52" fmla="*/ 15 w 190"/>
                <a:gd name="T53" fmla="*/ 213 h 334"/>
                <a:gd name="T54" fmla="*/ 25 w 190"/>
                <a:gd name="T55" fmla="*/ 229 h 334"/>
                <a:gd name="T56" fmla="*/ 34 w 190"/>
                <a:gd name="T57" fmla="*/ 243 h 334"/>
                <a:gd name="T58" fmla="*/ 43 w 190"/>
                <a:gd name="T59" fmla="*/ 258 h 334"/>
                <a:gd name="T60" fmla="*/ 50 w 190"/>
                <a:gd name="T61" fmla="*/ 274 h 334"/>
                <a:gd name="T62" fmla="*/ 55 w 190"/>
                <a:gd name="T63" fmla="*/ 293 h 334"/>
                <a:gd name="T64" fmla="*/ 56 w 190"/>
                <a:gd name="T65" fmla="*/ 315 h 334"/>
                <a:gd name="T66" fmla="*/ 65 w 190"/>
                <a:gd name="T67" fmla="*/ 320 h 334"/>
                <a:gd name="T68" fmla="*/ 75 w 190"/>
                <a:gd name="T69" fmla="*/ 324 h 334"/>
                <a:gd name="T70" fmla="*/ 85 w 190"/>
                <a:gd name="T71" fmla="*/ 329 h 334"/>
                <a:gd name="T72" fmla="*/ 96 w 190"/>
                <a:gd name="T73" fmla="*/ 332 h 334"/>
                <a:gd name="T74" fmla="*/ 106 w 190"/>
                <a:gd name="T75" fmla="*/ 334 h 334"/>
                <a:gd name="T76" fmla="*/ 116 w 190"/>
                <a:gd name="T77" fmla="*/ 334 h 334"/>
                <a:gd name="T78" fmla="*/ 125 w 190"/>
                <a:gd name="T79" fmla="*/ 333 h 334"/>
                <a:gd name="T80" fmla="*/ 133 w 190"/>
                <a:gd name="T81" fmla="*/ 330 h 334"/>
                <a:gd name="T82" fmla="*/ 134 w 190"/>
                <a:gd name="T83" fmla="*/ 305 h 334"/>
                <a:gd name="T84" fmla="*/ 131 w 190"/>
                <a:gd name="T85" fmla="*/ 280 h 334"/>
                <a:gd name="T86" fmla="*/ 128 w 190"/>
                <a:gd name="T87" fmla="*/ 256 h 334"/>
                <a:gd name="T88" fmla="*/ 125 w 190"/>
                <a:gd name="T89" fmla="*/ 235 h 334"/>
                <a:gd name="T90" fmla="*/ 136 w 190"/>
                <a:gd name="T91" fmla="*/ 213 h 334"/>
                <a:gd name="T92" fmla="*/ 145 w 190"/>
                <a:gd name="T93" fmla="*/ 191 h 334"/>
                <a:gd name="T94" fmla="*/ 151 w 190"/>
                <a:gd name="T95" fmla="*/ 169 h 334"/>
                <a:gd name="T96" fmla="*/ 156 w 190"/>
                <a:gd name="T97" fmla="*/ 146 h 334"/>
                <a:gd name="T98" fmla="*/ 161 w 190"/>
                <a:gd name="T99" fmla="*/ 124 h 334"/>
                <a:gd name="T100" fmla="*/ 165 w 190"/>
                <a:gd name="T101" fmla="*/ 100 h 334"/>
                <a:gd name="T102" fmla="*/ 170 w 190"/>
                <a:gd name="T103" fmla="*/ 75 h 334"/>
                <a:gd name="T104" fmla="*/ 175 w 190"/>
                <a:gd name="T105" fmla="*/ 49 h 334"/>
                <a:gd name="T106" fmla="*/ 190 w 190"/>
                <a:gd name="T107" fmla="*/ 2 h 334"/>
                <a:gd name="T108" fmla="*/ 190 w 190"/>
                <a:gd name="T109" fmla="*/ 2 h 33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90"/>
                <a:gd name="T166" fmla="*/ 0 h 334"/>
                <a:gd name="T167" fmla="*/ 190 w 190"/>
                <a:gd name="T168" fmla="*/ 334 h 33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90" h="334">
                  <a:moveTo>
                    <a:pt x="190" y="2"/>
                  </a:moveTo>
                  <a:lnTo>
                    <a:pt x="161" y="0"/>
                  </a:lnTo>
                  <a:lnTo>
                    <a:pt x="140" y="7"/>
                  </a:lnTo>
                  <a:lnTo>
                    <a:pt x="126" y="25"/>
                  </a:lnTo>
                  <a:lnTo>
                    <a:pt x="118" y="46"/>
                  </a:lnTo>
                  <a:lnTo>
                    <a:pt x="108" y="70"/>
                  </a:lnTo>
                  <a:lnTo>
                    <a:pt x="98" y="90"/>
                  </a:lnTo>
                  <a:lnTo>
                    <a:pt x="84" y="106"/>
                  </a:lnTo>
                  <a:lnTo>
                    <a:pt x="63" y="114"/>
                  </a:lnTo>
                  <a:lnTo>
                    <a:pt x="66" y="100"/>
                  </a:lnTo>
                  <a:lnTo>
                    <a:pt x="74" y="89"/>
                  </a:lnTo>
                  <a:lnTo>
                    <a:pt x="83" y="77"/>
                  </a:lnTo>
                  <a:lnTo>
                    <a:pt x="93" y="67"/>
                  </a:lnTo>
                  <a:lnTo>
                    <a:pt x="101" y="57"/>
                  </a:lnTo>
                  <a:lnTo>
                    <a:pt x="108" y="45"/>
                  </a:lnTo>
                  <a:lnTo>
                    <a:pt x="110" y="28"/>
                  </a:lnTo>
                  <a:lnTo>
                    <a:pt x="108" y="10"/>
                  </a:lnTo>
                  <a:lnTo>
                    <a:pt x="93" y="28"/>
                  </a:lnTo>
                  <a:lnTo>
                    <a:pt x="76" y="47"/>
                  </a:lnTo>
                  <a:lnTo>
                    <a:pt x="60" y="66"/>
                  </a:lnTo>
                  <a:lnTo>
                    <a:pt x="45" y="86"/>
                  </a:lnTo>
                  <a:lnTo>
                    <a:pt x="31" y="107"/>
                  </a:lnTo>
                  <a:lnTo>
                    <a:pt x="19" y="129"/>
                  </a:lnTo>
                  <a:lnTo>
                    <a:pt x="7" y="151"/>
                  </a:lnTo>
                  <a:lnTo>
                    <a:pt x="0" y="175"/>
                  </a:lnTo>
                  <a:lnTo>
                    <a:pt x="6" y="195"/>
                  </a:lnTo>
                  <a:lnTo>
                    <a:pt x="15" y="213"/>
                  </a:lnTo>
                  <a:lnTo>
                    <a:pt x="25" y="229"/>
                  </a:lnTo>
                  <a:lnTo>
                    <a:pt x="34" y="243"/>
                  </a:lnTo>
                  <a:lnTo>
                    <a:pt x="43" y="258"/>
                  </a:lnTo>
                  <a:lnTo>
                    <a:pt x="50" y="274"/>
                  </a:lnTo>
                  <a:lnTo>
                    <a:pt x="55" y="293"/>
                  </a:lnTo>
                  <a:lnTo>
                    <a:pt x="56" y="315"/>
                  </a:lnTo>
                  <a:lnTo>
                    <a:pt x="65" y="320"/>
                  </a:lnTo>
                  <a:lnTo>
                    <a:pt x="75" y="324"/>
                  </a:lnTo>
                  <a:lnTo>
                    <a:pt x="85" y="329"/>
                  </a:lnTo>
                  <a:lnTo>
                    <a:pt x="96" y="332"/>
                  </a:lnTo>
                  <a:lnTo>
                    <a:pt x="106" y="334"/>
                  </a:lnTo>
                  <a:lnTo>
                    <a:pt x="116" y="334"/>
                  </a:lnTo>
                  <a:lnTo>
                    <a:pt x="125" y="333"/>
                  </a:lnTo>
                  <a:lnTo>
                    <a:pt x="133" y="330"/>
                  </a:lnTo>
                  <a:lnTo>
                    <a:pt x="134" y="305"/>
                  </a:lnTo>
                  <a:lnTo>
                    <a:pt x="131" y="280"/>
                  </a:lnTo>
                  <a:lnTo>
                    <a:pt x="128" y="256"/>
                  </a:lnTo>
                  <a:lnTo>
                    <a:pt x="125" y="235"/>
                  </a:lnTo>
                  <a:lnTo>
                    <a:pt x="136" y="213"/>
                  </a:lnTo>
                  <a:lnTo>
                    <a:pt x="145" y="191"/>
                  </a:lnTo>
                  <a:lnTo>
                    <a:pt x="151" y="169"/>
                  </a:lnTo>
                  <a:lnTo>
                    <a:pt x="156" y="146"/>
                  </a:lnTo>
                  <a:lnTo>
                    <a:pt x="161" y="124"/>
                  </a:lnTo>
                  <a:lnTo>
                    <a:pt x="165" y="100"/>
                  </a:lnTo>
                  <a:lnTo>
                    <a:pt x="170" y="75"/>
                  </a:lnTo>
                  <a:lnTo>
                    <a:pt x="175" y="49"/>
                  </a:lnTo>
                  <a:lnTo>
                    <a:pt x="190" y="2"/>
                  </a:lnTo>
                  <a:close/>
                </a:path>
              </a:pathLst>
            </a:custGeom>
            <a:solidFill>
              <a:srgbClr val="F2E8D3"/>
            </a:solidFill>
            <a:ln w="9525">
              <a:noFill/>
              <a:round/>
              <a:headEnd/>
              <a:tailEnd/>
            </a:ln>
          </p:spPr>
          <p:txBody>
            <a:bodyPr/>
            <a:lstStyle/>
            <a:p>
              <a:endParaRPr lang="en-US"/>
            </a:p>
          </p:txBody>
        </p:sp>
        <p:sp>
          <p:nvSpPr>
            <p:cNvPr id="28" name="Freeform 26"/>
            <p:cNvSpPr>
              <a:spLocks/>
            </p:cNvSpPr>
            <p:nvPr/>
          </p:nvSpPr>
          <p:spPr bwMode="auto">
            <a:xfrm>
              <a:off x="3121" y="952"/>
              <a:ext cx="14" cy="24"/>
            </a:xfrm>
            <a:custGeom>
              <a:avLst/>
              <a:gdLst>
                <a:gd name="T0" fmla="*/ 11 w 14"/>
                <a:gd name="T1" fmla="*/ 19 h 24"/>
                <a:gd name="T2" fmla="*/ 6 w 14"/>
                <a:gd name="T3" fmla="*/ 24 h 24"/>
                <a:gd name="T4" fmla="*/ 0 w 14"/>
                <a:gd name="T5" fmla="*/ 19 h 24"/>
                <a:gd name="T6" fmla="*/ 2 w 14"/>
                <a:gd name="T7" fmla="*/ 12 h 24"/>
                <a:gd name="T8" fmla="*/ 7 w 14"/>
                <a:gd name="T9" fmla="*/ 6 h 24"/>
                <a:gd name="T10" fmla="*/ 6 w 14"/>
                <a:gd name="T11" fmla="*/ 0 h 24"/>
                <a:gd name="T12" fmla="*/ 11 w 14"/>
                <a:gd name="T13" fmla="*/ 2 h 24"/>
                <a:gd name="T14" fmla="*/ 14 w 14"/>
                <a:gd name="T15" fmla="*/ 7 h 24"/>
                <a:gd name="T16" fmla="*/ 14 w 14"/>
                <a:gd name="T17" fmla="*/ 14 h 24"/>
                <a:gd name="T18" fmla="*/ 11 w 14"/>
                <a:gd name="T19" fmla="*/ 19 h 2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4"/>
                <a:gd name="T31" fmla="*/ 0 h 24"/>
                <a:gd name="T32" fmla="*/ 14 w 14"/>
                <a:gd name="T33" fmla="*/ 24 h 2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4" h="24">
                  <a:moveTo>
                    <a:pt x="11" y="19"/>
                  </a:moveTo>
                  <a:lnTo>
                    <a:pt x="6" y="24"/>
                  </a:lnTo>
                  <a:lnTo>
                    <a:pt x="0" y="19"/>
                  </a:lnTo>
                  <a:lnTo>
                    <a:pt x="2" y="12"/>
                  </a:lnTo>
                  <a:lnTo>
                    <a:pt x="7" y="6"/>
                  </a:lnTo>
                  <a:lnTo>
                    <a:pt x="6" y="0"/>
                  </a:lnTo>
                  <a:lnTo>
                    <a:pt x="11" y="2"/>
                  </a:lnTo>
                  <a:lnTo>
                    <a:pt x="14" y="7"/>
                  </a:lnTo>
                  <a:lnTo>
                    <a:pt x="14" y="14"/>
                  </a:lnTo>
                  <a:lnTo>
                    <a:pt x="11" y="19"/>
                  </a:lnTo>
                  <a:close/>
                </a:path>
              </a:pathLst>
            </a:custGeom>
            <a:solidFill>
              <a:srgbClr val="F2E8D3"/>
            </a:solidFill>
            <a:ln w="9525">
              <a:noFill/>
              <a:round/>
              <a:headEnd/>
              <a:tailEnd/>
            </a:ln>
          </p:spPr>
          <p:txBody>
            <a:bodyPr/>
            <a:lstStyle/>
            <a:p>
              <a:endParaRPr lang="en-US"/>
            </a:p>
          </p:txBody>
        </p:sp>
        <p:sp>
          <p:nvSpPr>
            <p:cNvPr id="29" name="Freeform 27"/>
            <p:cNvSpPr>
              <a:spLocks/>
            </p:cNvSpPr>
            <p:nvPr/>
          </p:nvSpPr>
          <p:spPr bwMode="auto">
            <a:xfrm>
              <a:off x="3472" y="953"/>
              <a:ext cx="33" cy="33"/>
            </a:xfrm>
            <a:custGeom>
              <a:avLst/>
              <a:gdLst>
                <a:gd name="T0" fmla="*/ 24 w 33"/>
                <a:gd name="T1" fmla="*/ 33 h 33"/>
                <a:gd name="T2" fmla="*/ 15 w 33"/>
                <a:gd name="T3" fmla="*/ 33 h 33"/>
                <a:gd name="T4" fmla="*/ 7 w 33"/>
                <a:gd name="T5" fmla="*/ 28 h 33"/>
                <a:gd name="T6" fmla="*/ 0 w 33"/>
                <a:gd name="T7" fmla="*/ 19 h 33"/>
                <a:gd name="T8" fmla="*/ 0 w 33"/>
                <a:gd name="T9" fmla="*/ 10 h 33"/>
                <a:gd name="T10" fmla="*/ 5 w 33"/>
                <a:gd name="T11" fmla="*/ 4 h 33"/>
                <a:gd name="T12" fmla="*/ 15 w 33"/>
                <a:gd name="T13" fmla="*/ 0 h 33"/>
                <a:gd name="T14" fmla="*/ 24 w 33"/>
                <a:gd name="T15" fmla="*/ 1 h 33"/>
                <a:gd name="T16" fmla="*/ 30 w 33"/>
                <a:gd name="T17" fmla="*/ 6 h 33"/>
                <a:gd name="T18" fmla="*/ 33 w 33"/>
                <a:gd name="T19" fmla="*/ 14 h 33"/>
                <a:gd name="T20" fmla="*/ 33 w 33"/>
                <a:gd name="T21" fmla="*/ 21 h 33"/>
                <a:gd name="T22" fmla="*/ 30 w 33"/>
                <a:gd name="T23" fmla="*/ 28 h 33"/>
                <a:gd name="T24" fmla="*/ 24 w 33"/>
                <a:gd name="T25" fmla="*/ 33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33"/>
                <a:gd name="T41" fmla="*/ 33 w 33"/>
                <a:gd name="T42" fmla="*/ 33 h 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33">
                  <a:moveTo>
                    <a:pt x="24" y="33"/>
                  </a:moveTo>
                  <a:lnTo>
                    <a:pt x="15" y="33"/>
                  </a:lnTo>
                  <a:lnTo>
                    <a:pt x="7" y="28"/>
                  </a:lnTo>
                  <a:lnTo>
                    <a:pt x="0" y="19"/>
                  </a:lnTo>
                  <a:lnTo>
                    <a:pt x="0" y="10"/>
                  </a:lnTo>
                  <a:lnTo>
                    <a:pt x="5" y="4"/>
                  </a:lnTo>
                  <a:lnTo>
                    <a:pt x="15" y="0"/>
                  </a:lnTo>
                  <a:lnTo>
                    <a:pt x="24" y="1"/>
                  </a:lnTo>
                  <a:lnTo>
                    <a:pt x="30" y="6"/>
                  </a:lnTo>
                  <a:lnTo>
                    <a:pt x="33" y="14"/>
                  </a:lnTo>
                  <a:lnTo>
                    <a:pt x="33" y="21"/>
                  </a:lnTo>
                  <a:lnTo>
                    <a:pt x="30" y="28"/>
                  </a:lnTo>
                  <a:lnTo>
                    <a:pt x="24" y="33"/>
                  </a:lnTo>
                  <a:close/>
                </a:path>
              </a:pathLst>
            </a:custGeom>
            <a:solidFill>
              <a:srgbClr val="F2E8D3"/>
            </a:solidFill>
            <a:ln w="9525">
              <a:noFill/>
              <a:round/>
              <a:headEnd/>
              <a:tailEnd/>
            </a:ln>
          </p:spPr>
          <p:txBody>
            <a:bodyPr/>
            <a:lstStyle/>
            <a:p>
              <a:endParaRPr lang="en-US"/>
            </a:p>
          </p:txBody>
        </p:sp>
        <p:sp>
          <p:nvSpPr>
            <p:cNvPr id="30" name="Freeform 28"/>
            <p:cNvSpPr>
              <a:spLocks/>
            </p:cNvSpPr>
            <p:nvPr/>
          </p:nvSpPr>
          <p:spPr bwMode="auto">
            <a:xfrm>
              <a:off x="3073" y="967"/>
              <a:ext cx="24" cy="26"/>
            </a:xfrm>
            <a:custGeom>
              <a:avLst/>
              <a:gdLst>
                <a:gd name="T0" fmla="*/ 24 w 24"/>
                <a:gd name="T1" fmla="*/ 21 h 26"/>
                <a:gd name="T2" fmla="*/ 19 w 24"/>
                <a:gd name="T3" fmla="*/ 24 h 26"/>
                <a:gd name="T4" fmla="*/ 14 w 24"/>
                <a:gd name="T5" fmla="*/ 25 h 26"/>
                <a:gd name="T6" fmla="*/ 8 w 24"/>
                <a:gd name="T7" fmla="*/ 26 h 26"/>
                <a:gd name="T8" fmla="*/ 0 w 24"/>
                <a:gd name="T9" fmla="*/ 26 h 26"/>
                <a:gd name="T10" fmla="*/ 17 w 24"/>
                <a:gd name="T11" fmla="*/ 1 h 26"/>
                <a:gd name="T12" fmla="*/ 23 w 24"/>
                <a:gd name="T13" fmla="*/ 0 h 26"/>
                <a:gd name="T14" fmla="*/ 24 w 24"/>
                <a:gd name="T15" fmla="*/ 5 h 26"/>
                <a:gd name="T16" fmla="*/ 24 w 24"/>
                <a:gd name="T17" fmla="*/ 14 h 26"/>
                <a:gd name="T18" fmla="*/ 24 w 24"/>
                <a:gd name="T19" fmla="*/ 21 h 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
                <a:gd name="T31" fmla="*/ 0 h 26"/>
                <a:gd name="T32" fmla="*/ 24 w 24"/>
                <a:gd name="T33" fmla="*/ 26 h 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 h="26">
                  <a:moveTo>
                    <a:pt x="24" y="21"/>
                  </a:moveTo>
                  <a:lnTo>
                    <a:pt x="19" y="24"/>
                  </a:lnTo>
                  <a:lnTo>
                    <a:pt x="14" y="25"/>
                  </a:lnTo>
                  <a:lnTo>
                    <a:pt x="8" y="26"/>
                  </a:lnTo>
                  <a:lnTo>
                    <a:pt x="0" y="26"/>
                  </a:lnTo>
                  <a:lnTo>
                    <a:pt x="17" y="1"/>
                  </a:lnTo>
                  <a:lnTo>
                    <a:pt x="23" y="0"/>
                  </a:lnTo>
                  <a:lnTo>
                    <a:pt x="24" y="5"/>
                  </a:lnTo>
                  <a:lnTo>
                    <a:pt x="24" y="14"/>
                  </a:lnTo>
                  <a:lnTo>
                    <a:pt x="24" y="21"/>
                  </a:lnTo>
                  <a:close/>
                </a:path>
              </a:pathLst>
            </a:custGeom>
            <a:solidFill>
              <a:srgbClr val="F2E8D3"/>
            </a:solidFill>
            <a:ln w="9525">
              <a:noFill/>
              <a:round/>
              <a:headEnd/>
              <a:tailEnd/>
            </a:ln>
          </p:spPr>
          <p:txBody>
            <a:bodyPr/>
            <a:lstStyle/>
            <a:p>
              <a:endParaRPr lang="en-US"/>
            </a:p>
          </p:txBody>
        </p:sp>
        <p:sp>
          <p:nvSpPr>
            <p:cNvPr id="31" name="Freeform 29"/>
            <p:cNvSpPr>
              <a:spLocks/>
            </p:cNvSpPr>
            <p:nvPr/>
          </p:nvSpPr>
          <p:spPr bwMode="auto">
            <a:xfrm>
              <a:off x="2904" y="983"/>
              <a:ext cx="293" cy="144"/>
            </a:xfrm>
            <a:custGeom>
              <a:avLst/>
              <a:gdLst>
                <a:gd name="T0" fmla="*/ 293 w 293"/>
                <a:gd name="T1" fmla="*/ 39 h 144"/>
                <a:gd name="T2" fmla="*/ 291 w 293"/>
                <a:gd name="T3" fmla="*/ 44 h 144"/>
                <a:gd name="T4" fmla="*/ 286 w 293"/>
                <a:gd name="T5" fmla="*/ 44 h 144"/>
                <a:gd name="T6" fmla="*/ 281 w 293"/>
                <a:gd name="T7" fmla="*/ 41 h 144"/>
                <a:gd name="T8" fmla="*/ 274 w 293"/>
                <a:gd name="T9" fmla="*/ 39 h 144"/>
                <a:gd name="T10" fmla="*/ 264 w 293"/>
                <a:gd name="T11" fmla="*/ 46 h 144"/>
                <a:gd name="T12" fmla="*/ 253 w 293"/>
                <a:gd name="T13" fmla="*/ 49 h 144"/>
                <a:gd name="T14" fmla="*/ 239 w 293"/>
                <a:gd name="T15" fmla="*/ 49 h 144"/>
                <a:gd name="T16" fmla="*/ 227 w 293"/>
                <a:gd name="T17" fmla="*/ 49 h 144"/>
                <a:gd name="T18" fmla="*/ 214 w 293"/>
                <a:gd name="T19" fmla="*/ 50 h 144"/>
                <a:gd name="T20" fmla="*/ 203 w 293"/>
                <a:gd name="T21" fmla="*/ 54 h 144"/>
                <a:gd name="T22" fmla="*/ 197 w 293"/>
                <a:gd name="T23" fmla="*/ 63 h 144"/>
                <a:gd name="T24" fmla="*/ 193 w 293"/>
                <a:gd name="T25" fmla="*/ 78 h 144"/>
                <a:gd name="T26" fmla="*/ 173 w 293"/>
                <a:gd name="T27" fmla="*/ 80 h 144"/>
                <a:gd name="T28" fmla="*/ 152 w 293"/>
                <a:gd name="T29" fmla="*/ 86 h 144"/>
                <a:gd name="T30" fmla="*/ 129 w 293"/>
                <a:gd name="T31" fmla="*/ 95 h 144"/>
                <a:gd name="T32" fmla="*/ 108 w 293"/>
                <a:gd name="T33" fmla="*/ 107 h 144"/>
                <a:gd name="T34" fmla="*/ 85 w 293"/>
                <a:gd name="T35" fmla="*/ 118 h 144"/>
                <a:gd name="T36" fmla="*/ 63 w 293"/>
                <a:gd name="T37" fmla="*/ 128 h 144"/>
                <a:gd name="T38" fmla="*/ 39 w 293"/>
                <a:gd name="T39" fmla="*/ 138 h 144"/>
                <a:gd name="T40" fmla="*/ 17 w 293"/>
                <a:gd name="T41" fmla="*/ 144 h 144"/>
                <a:gd name="T42" fmla="*/ 12 w 293"/>
                <a:gd name="T43" fmla="*/ 135 h 144"/>
                <a:gd name="T44" fmla="*/ 5 w 293"/>
                <a:gd name="T45" fmla="*/ 127 h 144"/>
                <a:gd name="T46" fmla="*/ 0 w 293"/>
                <a:gd name="T47" fmla="*/ 117 h 144"/>
                <a:gd name="T48" fmla="*/ 4 w 293"/>
                <a:gd name="T49" fmla="*/ 104 h 144"/>
                <a:gd name="T50" fmla="*/ 257 w 293"/>
                <a:gd name="T51" fmla="*/ 0 h 144"/>
                <a:gd name="T52" fmla="*/ 272 w 293"/>
                <a:gd name="T53" fmla="*/ 3 h 144"/>
                <a:gd name="T54" fmla="*/ 282 w 293"/>
                <a:gd name="T55" fmla="*/ 11 h 144"/>
                <a:gd name="T56" fmla="*/ 288 w 293"/>
                <a:gd name="T57" fmla="*/ 25 h 144"/>
                <a:gd name="T58" fmla="*/ 293 w 293"/>
                <a:gd name="T59" fmla="*/ 39 h 14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93"/>
                <a:gd name="T91" fmla="*/ 0 h 144"/>
                <a:gd name="T92" fmla="*/ 293 w 293"/>
                <a:gd name="T93" fmla="*/ 144 h 14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93" h="144">
                  <a:moveTo>
                    <a:pt x="293" y="39"/>
                  </a:moveTo>
                  <a:lnTo>
                    <a:pt x="291" y="44"/>
                  </a:lnTo>
                  <a:lnTo>
                    <a:pt x="286" y="44"/>
                  </a:lnTo>
                  <a:lnTo>
                    <a:pt x="281" y="41"/>
                  </a:lnTo>
                  <a:lnTo>
                    <a:pt x="274" y="39"/>
                  </a:lnTo>
                  <a:lnTo>
                    <a:pt x="264" y="46"/>
                  </a:lnTo>
                  <a:lnTo>
                    <a:pt x="253" y="49"/>
                  </a:lnTo>
                  <a:lnTo>
                    <a:pt x="239" y="49"/>
                  </a:lnTo>
                  <a:lnTo>
                    <a:pt x="227" y="49"/>
                  </a:lnTo>
                  <a:lnTo>
                    <a:pt x="214" y="50"/>
                  </a:lnTo>
                  <a:lnTo>
                    <a:pt x="203" y="54"/>
                  </a:lnTo>
                  <a:lnTo>
                    <a:pt x="197" y="63"/>
                  </a:lnTo>
                  <a:lnTo>
                    <a:pt x="193" y="78"/>
                  </a:lnTo>
                  <a:lnTo>
                    <a:pt x="173" y="80"/>
                  </a:lnTo>
                  <a:lnTo>
                    <a:pt x="152" y="86"/>
                  </a:lnTo>
                  <a:lnTo>
                    <a:pt x="129" y="95"/>
                  </a:lnTo>
                  <a:lnTo>
                    <a:pt x="108" y="107"/>
                  </a:lnTo>
                  <a:lnTo>
                    <a:pt x="85" y="118"/>
                  </a:lnTo>
                  <a:lnTo>
                    <a:pt x="63" y="128"/>
                  </a:lnTo>
                  <a:lnTo>
                    <a:pt x="39" y="138"/>
                  </a:lnTo>
                  <a:lnTo>
                    <a:pt x="17" y="144"/>
                  </a:lnTo>
                  <a:lnTo>
                    <a:pt x="12" y="135"/>
                  </a:lnTo>
                  <a:lnTo>
                    <a:pt x="5" y="127"/>
                  </a:lnTo>
                  <a:lnTo>
                    <a:pt x="0" y="117"/>
                  </a:lnTo>
                  <a:lnTo>
                    <a:pt x="4" y="104"/>
                  </a:lnTo>
                  <a:lnTo>
                    <a:pt x="257" y="0"/>
                  </a:lnTo>
                  <a:lnTo>
                    <a:pt x="272" y="3"/>
                  </a:lnTo>
                  <a:lnTo>
                    <a:pt x="282" y="11"/>
                  </a:lnTo>
                  <a:lnTo>
                    <a:pt x="288" y="25"/>
                  </a:lnTo>
                  <a:lnTo>
                    <a:pt x="293" y="39"/>
                  </a:lnTo>
                  <a:close/>
                </a:path>
              </a:pathLst>
            </a:custGeom>
            <a:solidFill>
              <a:srgbClr val="F2E8D3"/>
            </a:solidFill>
            <a:ln w="9525">
              <a:noFill/>
              <a:round/>
              <a:headEnd/>
              <a:tailEnd/>
            </a:ln>
          </p:spPr>
          <p:txBody>
            <a:bodyPr/>
            <a:lstStyle/>
            <a:p>
              <a:endParaRPr lang="en-US"/>
            </a:p>
          </p:txBody>
        </p:sp>
        <p:sp>
          <p:nvSpPr>
            <p:cNvPr id="32" name="Freeform 30"/>
            <p:cNvSpPr>
              <a:spLocks/>
            </p:cNvSpPr>
            <p:nvPr/>
          </p:nvSpPr>
          <p:spPr bwMode="auto">
            <a:xfrm>
              <a:off x="2585" y="1007"/>
              <a:ext cx="93" cy="100"/>
            </a:xfrm>
            <a:custGeom>
              <a:avLst/>
              <a:gdLst>
                <a:gd name="T0" fmla="*/ 93 w 93"/>
                <a:gd name="T1" fmla="*/ 15 h 100"/>
                <a:gd name="T2" fmla="*/ 89 w 93"/>
                <a:gd name="T3" fmla="*/ 27 h 100"/>
                <a:gd name="T4" fmla="*/ 83 w 93"/>
                <a:gd name="T5" fmla="*/ 39 h 100"/>
                <a:gd name="T6" fmla="*/ 77 w 93"/>
                <a:gd name="T7" fmla="*/ 51 h 100"/>
                <a:gd name="T8" fmla="*/ 70 w 93"/>
                <a:gd name="T9" fmla="*/ 64 h 100"/>
                <a:gd name="T10" fmla="*/ 62 w 93"/>
                <a:gd name="T11" fmla="*/ 75 h 100"/>
                <a:gd name="T12" fmla="*/ 53 w 93"/>
                <a:gd name="T13" fmla="*/ 85 h 100"/>
                <a:gd name="T14" fmla="*/ 43 w 93"/>
                <a:gd name="T15" fmla="*/ 94 h 100"/>
                <a:gd name="T16" fmla="*/ 32 w 93"/>
                <a:gd name="T17" fmla="*/ 100 h 100"/>
                <a:gd name="T18" fmla="*/ 27 w 93"/>
                <a:gd name="T19" fmla="*/ 96 h 100"/>
                <a:gd name="T20" fmla="*/ 20 w 93"/>
                <a:gd name="T21" fmla="*/ 95 h 100"/>
                <a:gd name="T22" fmla="*/ 14 w 93"/>
                <a:gd name="T23" fmla="*/ 93 h 100"/>
                <a:gd name="T24" fmla="*/ 8 w 93"/>
                <a:gd name="T25" fmla="*/ 90 h 100"/>
                <a:gd name="T26" fmla="*/ 4 w 93"/>
                <a:gd name="T27" fmla="*/ 88 h 100"/>
                <a:gd name="T28" fmla="*/ 2 w 93"/>
                <a:gd name="T29" fmla="*/ 84 h 100"/>
                <a:gd name="T30" fmla="*/ 0 w 93"/>
                <a:gd name="T31" fmla="*/ 77 h 100"/>
                <a:gd name="T32" fmla="*/ 3 w 93"/>
                <a:gd name="T33" fmla="*/ 70 h 100"/>
                <a:gd name="T34" fmla="*/ 13 w 93"/>
                <a:gd name="T35" fmla="*/ 76 h 100"/>
                <a:gd name="T36" fmla="*/ 23 w 93"/>
                <a:gd name="T37" fmla="*/ 77 h 100"/>
                <a:gd name="T38" fmla="*/ 32 w 93"/>
                <a:gd name="T39" fmla="*/ 77 h 100"/>
                <a:gd name="T40" fmla="*/ 39 w 93"/>
                <a:gd name="T41" fmla="*/ 75 h 100"/>
                <a:gd name="T42" fmla="*/ 47 w 93"/>
                <a:gd name="T43" fmla="*/ 70 h 100"/>
                <a:gd name="T44" fmla="*/ 54 w 93"/>
                <a:gd name="T45" fmla="*/ 64 h 100"/>
                <a:gd name="T46" fmla="*/ 60 w 93"/>
                <a:gd name="T47" fmla="*/ 56 h 100"/>
                <a:gd name="T48" fmla="*/ 68 w 93"/>
                <a:gd name="T49" fmla="*/ 49 h 100"/>
                <a:gd name="T50" fmla="*/ 67 w 93"/>
                <a:gd name="T51" fmla="*/ 32 h 100"/>
                <a:gd name="T52" fmla="*/ 65 w 93"/>
                <a:gd name="T53" fmla="*/ 22 h 100"/>
                <a:gd name="T54" fmla="*/ 68 w 93"/>
                <a:gd name="T55" fmla="*/ 12 h 100"/>
                <a:gd name="T56" fmla="*/ 78 w 93"/>
                <a:gd name="T57" fmla="*/ 0 h 100"/>
                <a:gd name="T58" fmla="*/ 83 w 93"/>
                <a:gd name="T59" fmla="*/ 2 h 100"/>
                <a:gd name="T60" fmla="*/ 88 w 93"/>
                <a:gd name="T61" fmla="*/ 6 h 100"/>
                <a:gd name="T62" fmla="*/ 92 w 93"/>
                <a:gd name="T63" fmla="*/ 11 h 100"/>
                <a:gd name="T64" fmla="*/ 93 w 93"/>
                <a:gd name="T65" fmla="*/ 15 h 10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3"/>
                <a:gd name="T100" fmla="*/ 0 h 100"/>
                <a:gd name="T101" fmla="*/ 93 w 93"/>
                <a:gd name="T102" fmla="*/ 100 h 10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3" h="100">
                  <a:moveTo>
                    <a:pt x="93" y="15"/>
                  </a:moveTo>
                  <a:lnTo>
                    <a:pt x="89" y="27"/>
                  </a:lnTo>
                  <a:lnTo>
                    <a:pt x="83" y="39"/>
                  </a:lnTo>
                  <a:lnTo>
                    <a:pt x="77" y="51"/>
                  </a:lnTo>
                  <a:lnTo>
                    <a:pt x="70" y="64"/>
                  </a:lnTo>
                  <a:lnTo>
                    <a:pt x="62" y="75"/>
                  </a:lnTo>
                  <a:lnTo>
                    <a:pt x="53" y="85"/>
                  </a:lnTo>
                  <a:lnTo>
                    <a:pt x="43" y="94"/>
                  </a:lnTo>
                  <a:lnTo>
                    <a:pt x="32" y="100"/>
                  </a:lnTo>
                  <a:lnTo>
                    <a:pt x="27" y="96"/>
                  </a:lnTo>
                  <a:lnTo>
                    <a:pt x="20" y="95"/>
                  </a:lnTo>
                  <a:lnTo>
                    <a:pt x="14" y="93"/>
                  </a:lnTo>
                  <a:lnTo>
                    <a:pt x="8" y="90"/>
                  </a:lnTo>
                  <a:lnTo>
                    <a:pt x="4" y="88"/>
                  </a:lnTo>
                  <a:lnTo>
                    <a:pt x="2" y="84"/>
                  </a:lnTo>
                  <a:lnTo>
                    <a:pt x="0" y="77"/>
                  </a:lnTo>
                  <a:lnTo>
                    <a:pt x="3" y="70"/>
                  </a:lnTo>
                  <a:lnTo>
                    <a:pt x="13" y="76"/>
                  </a:lnTo>
                  <a:lnTo>
                    <a:pt x="23" y="77"/>
                  </a:lnTo>
                  <a:lnTo>
                    <a:pt x="32" y="77"/>
                  </a:lnTo>
                  <a:lnTo>
                    <a:pt x="39" y="75"/>
                  </a:lnTo>
                  <a:lnTo>
                    <a:pt x="47" y="70"/>
                  </a:lnTo>
                  <a:lnTo>
                    <a:pt x="54" y="64"/>
                  </a:lnTo>
                  <a:lnTo>
                    <a:pt x="60" y="56"/>
                  </a:lnTo>
                  <a:lnTo>
                    <a:pt x="68" y="49"/>
                  </a:lnTo>
                  <a:lnTo>
                    <a:pt x="67" y="32"/>
                  </a:lnTo>
                  <a:lnTo>
                    <a:pt x="65" y="22"/>
                  </a:lnTo>
                  <a:lnTo>
                    <a:pt x="68" y="12"/>
                  </a:lnTo>
                  <a:lnTo>
                    <a:pt x="78" y="0"/>
                  </a:lnTo>
                  <a:lnTo>
                    <a:pt x="83" y="2"/>
                  </a:lnTo>
                  <a:lnTo>
                    <a:pt x="88" y="6"/>
                  </a:lnTo>
                  <a:lnTo>
                    <a:pt x="92" y="11"/>
                  </a:lnTo>
                  <a:lnTo>
                    <a:pt x="93" y="15"/>
                  </a:lnTo>
                  <a:close/>
                </a:path>
              </a:pathLst>
            </a:custGeom>
            <a:solidFill>
              <a:srgbClr val="7F2B00"/>
            </a:solidFill>
            <a:ln w="9525">
              <a:noFill/>
              <a:round/>
              <a:headEnd/>
              <a:tailEnd/>
            </a:ln>
          </p:spPr>
          <p:txBody>
            <a:bodyPr/>
            <a:lstStyle/>
            <a:p>
              <a:endParaRPr lang="en-US"/>
            </a:p>
          </p:txBody>
        </p:sp>
        <p:sp>
          <p:nvSpPr>
            <p:cNvPr id="33" name="Freeform 31"/>
            <p:cNvSpPr>
              <a:spLocks/>
            </p:cNvSpPr>
            <p:nvPr/>
          </p:nvSpPr>
          <p:spPr bwMode="auto">
            <a:xfrm>
              <a:off x="3297" y="1069"/>
              <a:ext cx="419" cy="754"/>
            </a:xfrm>
            <a:custGeom>
              <a:avLst/>
              <a:gdLst>
                <a:gd name="T0" fmla="*/ 229 w 419"/>
                <a:gd name="T1" fmla="*/ 0 h 754"/>
                <a:gd name="T2" fmla="*/ 253 w 419"/>
                <a:gd name="T3" fmla="*/ 93 h 754"/>
                <a:gd name="T4" fmla="*/ 278 w 419"/>
                <a:gd name="T5" fmla="*/ 188 h 754"/>
                <a:gd name="T6" fmla="*/ 303 w 419"/>
                <a:gd name="T7" fmla="*/ 284 h 754"/>
                <a:gd name="T8" fmla="*/ 328 w 419"/>
                <a:gd name="T9" fmla="*/ 380 h 754"/>
                <a:gd name="T10" fmla="*/ 353 w 419"/>
                <a:gd name="T11" fmla="*/ 475 h 754"/>
                <a:gd name="T12" fmla="*/ 378 w 419"/>
                <a:gd name="T13" fmla="*/ 569 h 754"/>
                <a:gd name="T14" fmla="*/ 399 w 419"/>
                <a:gd name="T15" fmla="*/ 659 h 754"/>
                <a:gd name="T16" fmla="*/ 419 w 419"/>
                <a:gd name="T17" fmla="*/ 747 h 754"/>
                <a:gd name="T18" fmla="*/ 413 w 419"/>
                <a:gd name="T19" fmla="*/ 751 h 754"/>
                <a:gd name="T20" fmla="*/ 408 w 419"/>
                <a:gd name="T21" fmla="*/ 752 h 754"/>
                <a:gd name="T22" fmla="*/ 402 w 419"/>
                <a:gd name="T23" fmla="*/ 754 h 754"/>
                <a:gd name="T24" fmla="*/ 396 w 419"/>
                <a:gd name="T25" fmla="*/ 754 h 754"/>
                <a:gd name="T26" fmla="*/ 389 w 419"/>
                <a:gd name="T27" fmla="*/ 754 h 754"/>
                <a:gd name="T28" fmla="*/ 383 w 419"/>
                <a:gd name="T29" fmla="*/ 752 h 754"/>
                <a:gd name="T30" fmla="*/ 378 w 419"/>
                <a:gd name="T31" fmla="*/ 751 h 754"/>
                <a:gd name="T32" fmla="*/ 373 w 419"/>
                <a:gd name="T33" fmla="*/ 747 h 754"/>
                <a:gd name="T34" fmla="*/ 363 w 419"/>
                <a:gd name="T35" fmla="*/ 714 h 754"/>
                <a:gd name="T36" fmla="*/ 346 w 419"/>
                <a:gd name="T37" fmla="*/ 650 h 754"/>
                <a:gd name="T38" fmla="*/ 324 w 419"/>
                <a:gd name="T39" fmla="*/ 563 h 754"/>
                <a:gd name="T40" fmla="*/ 299 w 419"/>
                <a:gd name="T41" fmla="*/ 461 h 754"/>
                <a:gd name="T42" fmla="*/ 272 w 419"/>
                <a:gd name="T43" fmla="*/ 352 h 754"/>
                <a:gd name="T44" fmla="*/ 244 w 419"/>
                <a:gd name="T45" fmla="*/ 246 h 754"/>
                <a:gd name="T46" fmla="*/ 218 w 419"/>
                <a:gd name="T47" fmla="*/ 150 h 754"/>
                <a:gd name="T48" fmla="*/ 194 w 419"/>
                <a:gd name="T49" fmla="*/ 72 h 754"/>
                <a:gd name="T50" fmla="*/ 183 w 419"/>
                <a:gd name="T51" fmla="*/ 69 h 754"/>
                <a:gd name="T52" fmla="*/ 175 w 419"/>
                <a:gd name="T53" fmla="*/ 76 h 754"/>
                <a:gd name="T54" fmla="*/ 168 w 419"/>
                <a:gd name="T55" fmla="*/ 87 h 754"/>
                <a:gd name="T56" fmla="*/ 160 w 419"/>
                <a:gd name="T57" fmla="*/ 96 h 754"/>
                <a:gd name="T58" fmla="*/ 147 w 419"/>
                <a:gd name="T59" fmla="*/ 171 h 754"/>
                <a:gd name="T60" fmla="*/ 133 w 419"/>
                <a:gd name="T61" fmla="*/ 242 h 754"/>
                <a:gd name="T62" fmla="*/ 119 w 419"/>
                <a:gd name="T63" fmla="*/ 312 h 754"/>
                <a:gd name="T64" fmla="*/ 105 w 419"/>
                <a:gd name="T65" fmla="*/ 382 h 754"/>
                <a:gd name="T66" fmla="*/ 92 w 419"/>
                <a:gd name="T67" fmla="*/ 451 h 754"/>
                <a:gd name="T68" fmla="*/ 78 w 419"/>
                <a:gd name="T69" fmla="*/ 520 h 754"/>
                <a:gd name="T70" fmla="*/ 63 w 419"/>
                <a:gd name="T71" fmla="*/ 592 h 754"/>
                <a:gd name="T72" fmla="*/ 48 w 419"/>
                <a:gd name="T73" fmla="*/ 665 h 754"/>
                <a:gd name="T74" fmla="*/ 42 w 419"/>
                <a:gd name="T75" fmla="*/ 667 h 754"/>
                <a:gd name="T76" fmla="*/ 35 w 419"/>
                <a:gd name="T77" fmla="*/ 669 h 754"/>
                <a:gd name="T78" fmla="*/ 29 w 419"/>
                <a:gd name="T79" fmla="*/ 671 h 754"/>
                <a:gd name="T80" fmla="*/ 23 w 419"/>
                <a:gd name="T81" fmla="*/ 673 h 754"/>
                <a:gd name="T82" fmla="*/ 17 w 419"/>
                <a:gd name="T83" fmla="*/ 674 h 754"/>
                <a:gd name="T84" fmla="*/ 10 w 419"/>
                <a:gd name="T85" fmla="*/ 674 h 754"/>
                <a:gd name="T86" fmla="*/ 5 w 419"/>
                <a:gd name="T87" fmla="*/ 674 h 754"/>
                <a:gd name="T88" fmla="*/ 0 w 419"/>
                <a:gd name="T89" fmla="*/ 672 h 754"/>
                <a:gd name="T90" fmla="*/ 5 w 419"/>
                <a:gd name="T91" fmla="*/ 647 h 754"/>
                <a:gd name="T92" fmla="*/ 19 w 419"/>
                <a:gd name="T93" fmla="*/ 580 h 754"/>
                <a:gd name="T94" fmla="*/ 39 w 419"/>
                <a:gd name="T95" fmla="*/ 484 h 754"/>
                <a:gd name="T96" fmla="*/ 64 w 419"/>
                <a:gd name="T97" fmla="*/ 371 h 754"/>
                <a:gd name="T98" fmla="*/ 89 w 419"/>
                <a:gd name="T99" fmla="*/ 255 h 754"/>
                <a:gd name="T100" fmla="*/ 113 w 419"/>
                <a:gd name="T101" fmla="*/ 144 h 754"/>
                <a:gd name="T102" fmla="*/ 133 w 419"/>
                <a:gd name="T103" fmla="*/ 57 h 754"/>
                <a:gd name="T104" fmla="*/ 147 w 419"/>
                <a:gd name="T105" fmla="*/ 0 h 754"/>
                <a:gd name="T106" fmla="*/ 158 w 419"/>
                <a:gd name="T107" fmla="*/ 7 h 754"/>
                <a:gd name="T108" fmla="*/ 170 w 419"/>
                <a:gd name="T109" fmla="*/ 9 h 754"/>
                <a:gd name="T110" fmla="*/ 182 w 419"/>
                <a:gd name="T111" fmla="*/ 12 h 754"/>
                <a:gd name="T112" fmla="*/ 194 w 419"/>
                <a:gd name="T113" fmla="*/ 12 h 754"/>
                <a:gd name="T114" fmla="*/ 204 w 419"/>
                <a:gd name="T115" fmla="*/ 9 h 754"/>
                <a:gd name="T116" fmla="*/ 214 w 419"/>
                <a:gd name="T117" fmla="*/ 7 h 754"/>
                <a:gd name="T118" fmla="*/ 222 w 419"/>
                <a:gd name="T119" fmla="*/ 4 h 754"/>
                <a:gd name="T120" fmla="*/ 229 w 419"/>
                <a:gd name="T121" fmla="*/ 0 h 75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19"/>
                <a:gd name="T184" fmla="*/ 0 h 754"/>
                <a:gd name="T185" fmla="*/ 419 w 419"/>
                <a:gd name="T186" fmla="*/ 754 h 75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19" h="754">
                  <a:moveTo>
                    <a:pt x="229" y="0"/>
                  </a:moveTo>
                  <a:lnTo>
                    <a:pt x="253" y="93"/>
                  </a:lnTo>
                  <a:lnTo>
                    <a:pt x="278" y="188"/>
                  </a:lnTo>
                  <a:lnTo>
                    <a:pt x="303" y="284"/>
                  </a:lnTo>
                  <a:lnTo>
                    <a:pt x="328" y="380"/>
                  </a:lnTo>
                  <a:lnTo>
                    <a:pt x="353" y="475"/>
                  </a:lnTo>
                  <a:lnTo>
                    <a:pt x="378" y="569"/>
                  </a:lnTo>
                  <a:lnTo>
                    <a:pt x="399" y="659"/>
                  </a:lnTo>
                  <a:lnTo>
                    <a:pt x="419" y="747"/>
                  </a:lnTo>
                  <a:lnTo>
                    <a:pt x="413" y="751"/>
                  </a:lnTo>
                  <a:lnTo>
                    <a:pt x="408" y="752"/>
                  </a:lnTo>
                  <a:lnTo>
                    <a:pt x="402" y="754"/>
                  </a:lnTo>
                  <a:lnTo>
                    <a:pt x="396" y="754"/>
                  </a:lnTo>
                  <a:lnTo>
                    <a:pt x="389" y="754"/>
                  </a:lnTo>
                  <a:lnTo>
                    <a:pt x="383" y="752"/>
                  </a:lnTo>
                  <a:lnTo>
                    <a:pt x="378" y="751"/>
                  </a:lnTo>
                  <a:lnTo>
                    <a:pt x="373" y="747"/>
                  </a:lnTo>
                  <a:lnTo>
                    <a:pt x="363" y="714"/>
                  </a:lnTo>
                  <a:lnTo>
                    <a:pt x="346" y="650"/>
                  </a:lnTo>
                  <a:lnTo>
                    <a:pt x="324" y="563"/>
                  </a:lnTo>
                  <a:lnTo>
                    <a:pt x="299" y="461"/>
                  </a:lnTo>
                  <a:lnTo>
                    <a:pt x="272" y="352"/>
                  </a:lnTo>
                  <a:lnTo>
                    <a:pt x="244" y="246"/>
                  </a:lnTo>
                  <a:lnTo>
                    <a:pt x="218" y="150"/>
                  </a:lnTo>
                  <a:lnTo>
                    <a:pt x="194" y="72"/>
                  </a:lnTo>
                  <a:lnTo>
                    <a:pt x="183" y="69"/>
                  </a:lnTo>
                  <a:lnTo>
                    <a:pt x="175" y="76"/>
                  </a:lnTo>
                  <a:lnTo>
                    <a:pt x="168" y="87"/>
                  </a:lnTo>
                  <a:lnTo>
                    <a:pt x="160" y="96"/>
                  </a:lnTo>
                  <a:lnTo>
                    <a:pt x="147" y="171"/>
                  </a:lnTo>
                  <a:lnTo>
                    <a:pt x="133" y="242"/>
                  </a:lnTo>
                  <a:lnTo>
                    <a:pt x="119" y="312"/>
                  </a:lnTo>
                  <a:lnTo>
                    <a:pt x="105" y="382"/>
                  </a:lnTo>
                  <a:lnTo>
                    <a:pt x="92" y="451"/>
                  </a:lnTo>
                  <a:lnTo>
                    <a:pt x="78" y="520"/>
                  </a:lnTo>
                  <a:lnTo>
                    <a:pt x="63" y="592"/>
                  </a:lnTo>
                  <a:lnTo>
                    <a:pt x="48" y="665"/>
                  </a:lnTo>
                  <a:lnTo>
                    <a:pt x="42" y="667"/>
                  </a:lnTo>
                  <a:lnTo>
                    <a:pt x="35" y="669"/>
                  </a:lnTo>
                  <a:lnTo>
                    <a:pt x="29" y="671"/>
                  </a:lnTo>
                  <a:lnTo>
                    <a:pt x="23" y="673"/>
                  </a:lnTo>
                  <a:lnTo>
                    <a:pt x="17" y="674"/>
                  </a:lnTo>
                  <a:lnTo>
                    <a:pt x="10" y="674"/>
                  </a:lnTo>
                  <a:lnTo>
                    <a:pt x="5" y="674"/>
                  </a:lnTo>
                  <a:lnTo>
                    <a:pt x="0" y="672"/>
                  </a:lnTo>
                  <a:lnTo>
                    <a:pt x="5" y="647"/>
                  </a:lnTo>
                  <a:lnTo>
                    <a:pt x="19" y="580"/>
                  </a:lnTo>
                  <a:lnTo>
                    <a:pt x="39" y="484"/>
                  </a:lnTo>
                  <a:lnTo>
                    <a:pt x="64" y="371"/>
                  </a:lnTo>
                  <a:lnTo>
                    <a:pt x="89" y="255"/>
                  </a:lnTo>
                  <a:lnTo>
                    <a:pt x="113" y="144"/>
                  </a:lnTo>
                  <a:lnTo>
                    <a:pt x="133" y="57"/>
                  </a:lnTo>
                  <a:lnTo>
                    <a:pt x="147" y="0"/>
                  </a:lnTo>
                  <a:lnTo>
                    <a:pt x="158" y="7"/>
                  </a:lnTo>
                  <a:lnTo>
                    <a:pt x="170" y="9"/>
                  </a:lnTo>
                  <a:lnTo>
                    <a:pt x="182" y="12"/>
                  </a:lnTo>
                  <a:lnTo>
                    <a:pt x="194" y="12"/>
                  </a:lnTo>
                  <a:lnTo>
                    <a:pt x="204" y="9"/>
                  </a:lnTo>
                  <a:lnTo>
                    <a:pt x="214" y="7"/>
                  </a:lnTo>
                  <a:lnTo>
                    <a:pt x="222" y="4"/>
                  </a:lnTo>
                  <a:lnTo>
                    <a:pt x="229" y="0"/>
                  </a:lnTo>
                  <a:close/>
                </a:path>
              </a:pathLst>
            </a:custGeom>
            <a:solidFill>
              <a:srgbClr val="F2E8D3"/>
            </a:solidFill>
            <a:ln w="9525">
              <a:noFill/>
              <a:round/>
              <a:headEnd/>
              <a:tailEnd/>
            </a:ln>
          </p:spPr>
          <p:txBody>
            <a:bodyPr/>
            <a:lstStyle/>
            <a:p>
              <a:endParaRPr lang="en-US"/>
            </a:p>
          </p:txBody>
        </p:sp>
        <p:sp>
          <p:nvSpPr>
            <p:cNvPr id="34" name="Freeform 32"/>
            <p:cNvSpPr>
              <a:spLocks/>
            </p:cNvSpPr>
            <p:nvPr/>
          </p:nvSpPr>
          <p:spPr bwMode="auto">
            <a:xfrm>
              <a:off x="2469" y="1097"/>
              <a:ext cx="153" cy="200"/>
            </a:xfrm>
            <a:custGeom>
              <a:avLst/>
              <a:gdLst>
                <a:gd name="T0" fmla="*/ 134 w 153"/>
                <a:gd name="T1" fmla="*/ 75 h 200"/>
                <a:gd name="T2" fmla="*/ 129 w 153"/>
                <a:gd name="T3" fmla="*/ 75 h 200"/>
                <a:gd name="T4" fmla="*/ 126 w 153"/>
                <a:gd name="T5" fmla="*/ 80 h 200"/>
                <a:gd name="T6" fmla="*/ 115 w 153"/>
                <a:gd name="T7" fmla="*/ 61 h 200"/>
                <a:gd name="T8" fmla="*/ 100 w 153"/>
                <a:gd name="T9" fmla="*/ 41 h 200"/>
                <a:gd name="T10" fmla="*/ 82 w 153"/>
                <a:gd name="T11" fmla="*/ 25 h 200"/>
                <a:gd name="T12" fmla="*/ 59 w 153"/>
                <a:gd name="T13" fmla="*/ 15 h 200"/>
                <a:gd name="T14" fmla="*/ 42 w 153"/>
                <a:gd name="T15" fmla="*/ 24 h 200"/>
                <a:gd name="T16" fmla="*/ 30 w 153"/>
                <a:gd name="T17" fmla="*/ 35 h 200"/>
                <a:gd name="T18" fmla="*/ 20 w 153"/>
                <a:gd name="T19" fmla="*/ 50 h 200"/>
                <a:gd name="T20" fmla="*/ 12 w 153"/>
                <a:gd name="T21" fmla="*/ 68 h 200"/>
                <a:gd name="T22" fmla="*/ 29 w 153"/>
                <a:gd name="T23" fmla="*/ 103 h 200"/>
                <a:gd name="T24" fmla="*/ 49 w 153"/>
                <a:gd name="T25" fmla="*/ 135 h 200"/>
                <a:gd name="T26" fmla="*/ 74 w 153"/>
                <a:gd name="T27" fmla="*/ 163 h 200"/>
                <a:gd name="T28" fmla="*/ 105 w 153"/>
                <a:gd name="T29" fmla="*/ 182 h 200"/>
                <a:gd name="T30" fmla="*/ 124 w 153"/>
                <a:gd name="T31" fmla="*/ 179 h 200"/>
                <a:gd name="T32" fmla="*/ 131 w 153"/>
                <a:gd name="T33" fmla="*/ 167 h 200"/>
                <a:gd name="T34" fmla="*/ 135 w 153"/>
                <a:gd name="T35" fmla="*/ 152 h 200"/>
                <a:gd name="T36" fmla="*/ 144 w 153"/>
                <a:gd name="T37" fmla="*/ 138 h 200"/>
                <a:gd name="T38" fmla="*/ 149 w 153"/>
                <a:gd name="T39" fmla="*/ 168 h 200"/>
                <a:gd name="T40" fmla="*/ 134 w 153"/>
                <a:gd name="T41" fmla="*/ 199 h 200"/>
                <a:gd name="T42" fmla="*/ 100 w 153"/>
                <a:gd name="T43" fmla="*/ 197 h 200"/>
                <a:gd name="T44" fmla="*/ 74 w 153"/>
                <a:gd name="T45" fmla="*/ 180 h 200"/>
                <a:gd name="T46" fmla="*/ 50 w 153"/>
                <a:gd name="T47" fmla="*/ 159 h 200"/>
                <a:gd name="T48" fmla="*/ 25 w 153"/>
                <a:gd name="T49" fmla="*/ 140 h 200"/>
                <a:gd name="T50" fmla="*/ 11 w 153"/>
                <a:gd name="T51" fmla="*/ 110 h 200"/>
                <a:gd name="T52" fmla="*/ 1 w 153"/>
                <a:gd name="T53" fmla="*/ 79 h 200"/>
                <a:gd name="T54" fmla="*/ 1 w 153"/>
                <a:gd name="T55" fmla="*/ 49 h 200"/>
                <a:gd name="T56" fmla="*/ 17 w 153"/>
                <a:gd name="T57" fmla="*/ 19 h 200"/>
                <a:gd name="T58" fmla="*/ 37 w 153"/>
                <a:gd name="T59" fmla="*/ 10 h 200"/>
                <a:gd name="T60" fmla="*/ 56 w 153"/>
                <a:gd name="T61" fmla="*/ 3 h 200"/>
                <a:gd name="T62" fmla="*/ 76 w 153"/>
                <a:gd name="T63" fmla="*/ 1 h 200"/>
                <a:gd name="T64" fmla="*/ 97 w 153"/>
                <a:gd name="T65" fmla="*/ 13 h 200"/>
                <a:gd name="T66" fmla="*/ 114 w 153"/>
                <a:gd name="T67" fmla="*/ 39 h 200"/>
                <a:gd name="T68" fmla="*/ 134 w 153"/>
                <a:gd name="T69" fmla="*/ 58 h 20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53"/>
                <a:gd name="T106" fmla="*/ 0 h 200"/>
                <a:gd name="T107" fmla="*/ 153 w 153"/>
                <a:gd name="T108" fmla="*/ 200 h 20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53" h="200">
                  <a:moveTo>
                    <a:pt x="134" y="58"/>
                  </a:moveTo>
                  <a:lnTo>
                    <a:pt x="134" y="75"/>
                  </a:lnTo>
                  <a:lnTo>
                    <a:pt x="131" y="74"/>
                  </a:lnTo>
                  <a:lnTo>
                    <a:pt x="129" y="75"/>
                  </a:lnTo>
                  <a:lnTo>
                    <a:pt x="128" y="78"/>
                  </a:lnTo>
                  <a:lnTo>
                    <a:pt x="126" y="80"/>
                  </a:lnTo>
                  <a:lnTo>
                    <a:pt x="120" y="71"/>
                  </a:lnTo>
                  <a:lnTo>
                    <a:pt x="115" y="61"/>
                  </a:lnTo>
                  <a:lnTo>
                    <a:pt x="108" y="51"/>
                  </a:lnTo>
                  <a:lnTo>
                    <a:pt x="100" y="41"/>
                  </a:lnTo>
                  <a:lnTo>
                    <a:pt x="92" y="33"/>
                  </a:lnTo>
                  <a:lnTo>
                    <a:pt x="82" y="25"/>
                  </a:lnTo>
                  <a:lnTo>
                    <a:pt x="71" y="19"/>
                  </a:lnTo>
                  <a:lnTo>
                    <a:pt x="59" y="15"/>
                  </a:lnTo>
                  <a:lnTo>
                    <a:pt x="50" y="19"/>
                  </a:lnTo>
                  <a:lnTo>
                    <a:pt x="42" y="24"/>
                  </a:lnTo>
                  <a:lnTo>
                    <a:pt x="36" y="29"/>
                  </a:lnTo>
                  <a:lnTo>
                    <a:pt x="30" y="35"/>
                  </a:lnTo>
                  <a:lnTo>
                    <a:pt x="25" y="43"/>
                  </a:lnTo>
                  <a:lnTo>
                    <a:pt x="20" y="50"/>
                  </a:lnTo>
                  <a:lnTo>
                    <a:pt x="16" y="59"/>
                  </a:lnTo>
                  <a:lnTo>
                    <a:pt x="12" y="68"/>
                  </a:lnTo>
                  <a:lnTo>
                    <a:pt x="20" y="85"/>
                  </a:lnTo>
                  <a:lnTo>
                    <a:pt x="29" y="103"/>
                  </a:lnTo>
                  <a:lnTo>
                    <a:pt x="37" y="119"/>
                  </a:lnTo>
                  <a:lnTo>
                    <a:pt x="49" y="135"/>
                  </a:lnTo>
                  <a:lnTo>
                    <a:pt x="60" y="149"/>
                  </a:lnTo>
                  <a:lnTo>
                    <a:pt x="74" y="163"/>
                  </a:lnTo>
                  <a:lnTo>
                    <a:pt x="89" y="173"/>
                  </a:lnTo>
                  <a:lnTo>
                    <a:pt x="105" y="182"/>
                  </a:lnTo>
                  <a:lnTo>
                    <a:pt x="116" y="183"/>
                  </a:lnTo>
                  <a:lnTo>
                    <a:pt x="124" y="179"/>
                  </a:lnTo>
                  <a:lnTo>
                    <a:pt x="129" y="174"/>
                  </a:lnTo>
                  <a:lnTo>
                    <a:pt x="131" y="167"/>
                  </a:lnTo>
                  <a:lnTo>
                    <a:pt x="134" y="159"/>
                  </a:lnTo>
                  <a:lnTo>
                    <a:pt x="135" y="152"/>
                  </a:lnTo>
                  <a:lnTo>
                    <a:pt x="139" y="144"/>
                  </a:lnTo>
                  <a:lnTo>
                    <a:pt x="144" y="138"/>
                  </a:lnTo>
                  <a:lnTo>
                    <a:pt x="153" y="153"/>
                  </a:lnTo>
                  <a:lnTo>
                    <a:pt x="149" y="168"/>
                  </a:lnTo>
                  <a:lnTo>
                    <a:pt x="140" y="184"/>
                  </a:lnTo>
                  <a:lnTo>
                    <a:pt x="134" y="199"/>
                  </a:lnTo>
                  <a:lnTo>
                    <a:pt x="116" y="200"/>
                  </a:lnTo>
                  <a:lnTo>
                    <a:pt x="100" y="197"/>
                  </a:lnTo>
                  <a:lnTo>
                    <a:pt x="86" y="190"/>
                  </a:lnTo>
                  <a:lnTo>
                    <a:pt x="74" y="180"/>
                  </a:lnTo>
                  <a:lnTo>
                    <a:pt x="61" y="169"/>
                  </a:lnTo>
                  <a:lnTo>
                    <a:pt x="50" y="159"/>
                  </a:lnTo>
                  <a:lnTo>
                    <a:pt x="37" y="148"/>
                  </a:lnTo>
                  <a:lnTo>
                    <a:pt x="25" y="140"/>
                  </a:lnTo>
                  <a:lnTo>
                    <a:pt x="17" y="125"/>
                  </a:lnTo>
                  <a:lnTo>
                    <a:pt x="11" y="110"/>
                  </a:lnTo>
                  <a:lnTo>
                    <a:pt x="5" y="95"/>
                  </a:lnTo>
                  <a:lnTo>
                    <a:pt x="1" y="79"/>
                  </a:lnTo>
                  <a:lnTo>
                    <a:pt x="0" y="64"/>
                  </a:lnTo>
                  <a:lnTo>
                    <a:pt x="1" y="49"/>
                  </a:lnTo>
                  <a:lnTo>
                    <a:pt x="7" y="34"/>
                  </a:lnTo>
                  <a:lnTo>
                    <a:pt x="17" y="19"/>
                  </a:lnTo>
                  <a:lnTo>
                    <a:pt x="27" y="14"/>
                  </a:lnTo>
                  <a:lnTo>
                    <a:pt x="37" y="10"/>
                  </a:lnTo>
                  <a:lnTo>
                    <a:pt x="47" y="5"/>
                  </a:lnTo>
                  <a:lnTo>
                    <a:pt x="56" y="3"/>
                  </a:lnTo>
                  <a:lnTo>
                    <a:pt x="66" y="0"/>
                  </a:lnTo>
                  <a:lnTo>
                    <a:pt x="76" y="1"/>
                  </a:lnTo>
                  <a:lnTo>
                    <a:pt x="86" y="5"/>
                  </a:lnTo>
                  <a:lnTo>
                    <a:pt x="97" y="13"/>
                  </a:lnTo>
                  <a:lnTo>
                    <a:pt x="106" y="25"/>
                  </a:lnTo>
                  <a:lnTo>
                    <a:pt x="114" y="39"/>
                  </a:lnTo>
                  <a:lnTo>
                    <a:pt x="123" y="51"/>
                  </a:lnTo>
                  <a:lnTo>
                    <a:pt x="134" y="58"/>
                  </a:lnTo>
                  <a:close/>
                </a:path>
              </a:pathLst>
            </a:custGeom>
            <a:solidFill>
              <a:srgbClr val="7F2B00"/>
            </a:solidFill>
            <a:ln w="9525">
              <a:noFill/>
              <a:round/>
              <a:headEnd/>
              <a:tailEnd/>
            </a:ln>
          </p:spPr>
          <p:txBody>
            <a:bodyPr/>
            <a:lstStyle/>
            <a:p>
              <a:endParaRPr lang="en-US"/>
            </a:p>
          </p:txBody>
        </p:sp>
        <p:sp>
          <p:nvSpPr>
            <p:cNvPr id="35" name="Freeform 33"/>
            <p:cNvSpPr>
              <a:spLocks/>
            </p:cNvSpPr>
            <p:nvPr/>
          </p:nvSpPr>
          <p:spPr bwMode="auto">
            <a:xfrm>
              <a:off x="2874" y="1095"/>
              <a:ext cx="33" cy="57"/>
            </a:xfrm>
            <a:custGeom>
              <a:avLst/>
              <a:gdLst>
                <a:gd name="T0" fmla="*/ 25 w 33"/>
                <a:gd name="T1" fmla="*/ 57 h 57"/>
                <a:gd name="T2" fmla="*/ 13 w 33"/>
                <a:gd name="T3" fmla="*/ 48 h 57"/>
                <a:gd name="T4" fmla="*/ 5 w 33"/>
                <a:gd name="T5" fmla="*/ 35 h 57"/>
                <a:gd name="T6" fmla="*/ 0 w 33"/>
                <a:gd name="T7" fmla="*/ 17 h 57"/>
                <a:gd name="T8" fmla="*/ 3 w 33"/>
                <a:gd name="T9" fmla="*/ 0 h 57"/>
                <a:gd name="T10" fmla="*/ 10 w 33"/>
                <a:gd name="T11" fmla="*/ 6 h 57"/>
                <a:gd name="T12" fmla="*/ 18 w 33"/>
                <a:gd name="T13" fmla="*/ 15 h 57"/>
                <a:gd name="T14" fmla="*/ 24 w 33"/>
                <a:gd name="T15" fmla="*/ 25 h 57"/>
                <a:gd name="T16" fmla="*/ 29 w 33"/>
                <a:gd name="T17" fmla="*/ 35 h 57"/>
                <a:gd name="T18" fmla="*/ 32 w 33"/>
                <a:gd name="T19" fmla="*/ 45 h 57"/>
                <a:gd name="T20" fmla="*/ 33 w 33"/>
                <a:gd name="T21" fmla="*/ 52 h 57"/>
                <a:gd name="T22" fmla="*/ 30 w 33"/>
                <a:gd name="T23" fmla="*/ 56 h 57"/>
                <a:gd name="T24" fmla="*/ 25 w 33"/>
                <a:gd name="T25" fmla="*/ 57 h 5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57"/>
                <a:gd name="T41" fmla="*/ 33 w 33"/>
                <a:gd name="T42" fmla="*/ 57 h 5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57">
                  <a:moveTo>
                    <a:pt x="25" y="57"/>
                  </a:moveTo>
                  <a:lnTo>
                    <a:pt x="13" y="48"/>
                  </a:lnTo>
                  <a:lnTo>
                    <a:pt x="5" y="35"/>
                  </a:lnTo>
                  <a:lnTo>
                    <a:pt x="0" y="17"/>
                  </a:lnTo>
                  <a:lnTo>
                    <a:pt x="3" y="0"/>
                  </a:lnTo>
                  <a:lnTo>
                    <a:pt x="10" y="6"/>
                  </a:lnTo>
                  <a:lnTo>
                    <a:pt x="18" y="15"/>
                  </a:lnTo>
                  <a:lnTo>
                    <a:pt x="24" y="25"/>
                  </a:lnTo>
                  <a:lnTo>
                    <a:pt x="29" y="35"/>
                  </a:lnTo>
                  <a:lnTo>
                    <a:pt x="32" y="45"/>
                  </a:lnTo>
                  <a:lnTo>
                    <a:pt x="33" y="52"/>
                  </a:lnTo>
                  <a:lnTo>
                    <a:pt x="30" y="56"/>
                  </a:lnTo>
                  <a:lnTo>
                    <a:pt x="25" y="57"/>
                  </a:lnTo>
                  <a:close/>
                </a:path>
              </a:pathLst>
            </a:custGeom>
            <a:solidFill>
              <a:srgbClr val="F2E8D3"/>
            </a:solidFill>
            <a:ln w="9525">
              <a:noFill/>
              <a:round/>
              <a:headEnd/>
              <a:tailEnd/>
            </a:ln>
          </p:spPr>
          <p:txBody>
            <a:bodyPr/>
            <a:lstStyle/>
            <a:p>
              <a:endParaRPr lang="en-US"/>
            </a:p>
          </p:txBody>
        </p:sp>
        <p:sp>
          <p:nvSpPr>
            <p:cNvPr id="36" name="Freeform 34"/>
            <p:cNvSpPr>
              <a:spLocks/>
            </p:cNvSpPr>
            <p:nvPr/>
          </p:nvSpPr>
          <p:spPr bwMode="auto">
            <a:xfrm>
              <a:off x="2614" y="1107"/>
              <a:ext cx="61" cy="55"/>
            </a:xfrm>
            <a:custGeom>
              <a:avLst/>
              <a:gdLst>
                <a:gd name="T0" fmla="*/ 61 w 61"/>
                <a:gd name="T1" fmla="*/ 24 h 55"/>
                <a:gd name="T2" fmla="*/ 56 w 61"/>
                <a:gd name="T3" fmla="*/ 35 h 55"/>
                <a:gd name="T4" fmla="*/ 49 w 61"/>
                <a:gd name="T5" fmla="*/ 44 h 55"/>
                <a:gd name="T6" fmla="*/ 39 w 61"/>
                <a:gd name="T7" fmla="*/ 50 h 55"/>
                <a:gd name="T8" fmla="*/ 28 w 61"/>
                <a:gd name="T9" fmla="*/ 55 h 55"/>
                <a:gd name="T10" fmla="*/ 13 w 61"/>
                <a:gd name="T11" fmla="*/ 53 h 55"/>
                <a:gd name="T12" fmla="*/ 18 w 61"/>
                <a:gd name="T13" fmla="*/ 43 h 55"/>
                <a:gd name="T14" fmla="*/ 26 w 61"/>
                <a:gd name="T15" fmla="*/ 36 h 55"/>
                <a:gd name="T16" fmla="*/ 36 w 61"/>
                <a:gd name="T17" fmla="*/ 31 h 55"/>
                <a:gd name="T18" fmla="*/ 46 w 61"/>
                <a:gd name="T19" fmla="*/ 24 h 55"/>
                <a:gd name="T20" fmla="*/ 43 w 61"/>
                <a:gd name="T21" fmla="*/ 21 h 55"/>
                <a:gd name="T22" fmla="*/ 39 w 61"/>
                <a:gd name="T23" fmla="*/ 20 h 55"/>
                <a:gd name="T24" fmla="*/ 33 w 61"/>
                <a:gd name="T25" fmla="*/ 21 h 55"/>
                <a:gd name="T26" fmla="*/ 28 w 61"/>
                <a:gd name="T27" fmla="*/ 23 h 55"/>
                <a:gd name="T28" fmla="*/ 21 w 61"/>
                <a:gd name="T29" fmla="*/ 24 h 55"/>
                <a:gd name="T30" fmla="*/ 15 w 61"/>
                <a:gd name="T31" fmla="*/ 25 h 55"/>
                <a:gd name="T32" fmla="*/ 9 w 61"/>
                <a:gd name="T33" fmla="*/ 24 h 55"/>
                <a:gd name="T34" fmla="*/ 3 w 61"/>
                <a:gd name="T35" fmla="*/ 21 h 55"/>
                <a:gd name="T36" fmla="*/ 0 w 61"/>
                <a:gd name="T37" fmla="*/ 14 h 55"/>
                <a:gd name="T38" fmla="*/ 0 w 61"/>
                <a:gd name="T39" fmla="*/ 9 h 55"/>
                <a:gd name="T40" fmla="*/ 4 w 61"/>
                <a:gd name="T41" fmla="*/ 6 h 55"/>
                <a:gd name="T42" fmla="*/ 9 w 61"/>
                <a:gd name="T43" fmla="*/ 6 h 55"/>
                <a:gd name="T44" fmla="*/ 15 w 61"/>
                <a:gd name="T45" fmla="*/ 6 h 55"/>
                <a:gd name="T46" fmla="*/ 20 w 61"/>
                <a:gd name="T47" fmla="*/ 5 h 55"/>
                <a:gd name="T48" fmla="*/ 26 w 61"/>
                <a:gd name="T49" fmla="*/ 4 h 55"/>
                <a:gd name="T50" fmla="*/ 30 w 61"/>
                <a:gd name="T51" fmla="*/ 0 h 55"/>
                <a:gd name="T52" fmla="*/ 41 w 61"/>
                <a:gd name="T53" fmla="*/ 1 h 55"/>
                <a:gd name="T54" fmla="*/ 46 w 61"/>
                <a:gd name="T55" fmla="*/ 11 h 55"/>
                <a:gd name="T56" fmla="*/ 50 w 61"/>
                <a:gd name="T57" fmla="*/ 21 h 55"/>
                <a:gd name="T58" fmla="*/ 61 w 61"/>
                <a:gd name="T59" fmla="*/ 24 h 5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1"/>
                <a:gd name="T91" fmla="*/ 0 h 55"/>
                <a:gd name="T92" fmla="*/ 61 w 61"/>
                <a:gd name="T93" fmla="*/ 55 h 5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1" h="55">
                  <a:moveTo>
                    <a:pt x="61" y="24"/>
                  </a:moveTo>
                  <a:lnTo>
                    <a:pt x="56" y="35"/>
                  </a:lnTo>
                  <a:lnTo>
                    <a:pt x="49" y="44"/>
                  </a:lnTo>
                  <a:lnTo>
                    <a:pt x="39" y="50"/>
                  </a:lnTo>
                  <a:lnTo>
                    <a:pt x="28" y="55"/>
                  </a:lnTo>
                  <a:lnTo>
                    <a:pt x="13" y="53"/>
                  </a:lnTo>
                  <a:lnTo>
                    <a:pt x="18" y="43"/>
                  </a:lnTo>
                  <a:lnTo>
                    <a:pt x="26" y="36"/>
                  </a:lnTo>
                  <a:lnTo>
                    <a:pt x="36" y="31"/>
                  </a:lnTo>
                  <a:lnTo>
                    <a:pt x="46" y="24"/>
                  </a:lnTo>
                  <a:lnTo>
                    <a:pt x="43" y="21"/>
                  </a:lnTo>
                  <a:lnTo>
                    <a:pt x="39" y="20"/>
                  </a:lnTo>
                  <a:lnTo>
                    <a:pt x="33" y="21"/>
                  </a:lnTo>
                  <a:lnTo>
                    <a:pt x="28" y="23"/>
                  </a:lnTo>
                  <a:lnTo>
                    <a:pt x="21" y="24"/>
                  </a:lnTo>
                  <a:lnTo>
                    <a:pt x="15" y="25"/>
                  </a:lnTo>
                  <a:lnTo>
                    <a:pt x="9" y="24"/>
                  </a:lnTo>
                  <a:lnTo>
                    <a:pt x="3" y="21"/>
                  </a:lnTo>
                  <a:lnTo>
                    <a:pt x="0" y="14"/>
                  </a:lnTo>
                  <a:lnTo>
                    <a:pt x="0" y="9"/>
                  </a:lnTo>
                  <a:lnTo>
                    <a:pt x="4" y="6"/>
                  </a:lnTo>
                  <a:lnTo>
                    <a:pt x="9" y="6"/>
                  </a:lnTo>
                  <a:lnTo>
                    <a:pt x="15" y="6"/>
                  </a:lnTo>
                  <a:lnTo>
                    <a:pt x="20" y="5"/>
                  </a:lnTo>
                  <a:lnTo>
                    <a:pt x="26" y="4"/>
                  </a:lnTo>
                  <a:lnTo>
                    <a:pt x="30" y="0"/>
                  </a:lnTo>
                  <a:lnTo>
                    <a:pt x="41" y="1"/>
                  </a:lnTo>
                  <a:lnTo>
                    <a:pt x="46" y="11"/>
                  </a:lnTo>
                  <a:lnTo>
                    <a:pt x="50" y="21"/>
                  </a:lnTo>
                  <a:lnTo>
                    <a:pt x="61" y="24"/>
                  </a:lnTo>
                  <a:close/>
                </a:path>
              </a:pathLst>
            </a:custGeom>
            <a:solidFill>
              <a:srgbClr val="7F2B00"/>
            </a:solidFill>
            <a:ln w="9525">
              <a:noFill/>
              <a:round/>
              <a:headEnd/>
              <a:tailEnd/>
            </a:ln>
          </p:spPr>
          <p:txBody>
            <a:bodyPr/>
            <a:lstStyle/>
            <a:p>
              <a:endParaRPr lang="en-US"/>
            </a:p>
          </p:txBody>
        </p:sp>
        <p:sp>
          <p:nvSpPr>
            <p:cNvPr id="37" name="Freeform 35"/>
            <p:cNvSpPr>
              <a:spLocks/>
            </p:cNvSpPr>
            <p:nvPr/>
          </p:nvSpPr>
          <p:spPr bwMode="auto">
            <a:xfrm>
              <a:off x="2505" y="1133"/>
              <a:ext cx="73" cy="109"/>
            </a:xfrm>
            <a:custGeom>
              <a:avLst/>
              <a:gdLst>
                <a:gd name="T0" fmla="*/ 69 w 73"/>
                <a:gd name="T1" fmla="*/ 37 h 109"/>
                <a:gd name="T2" fmla="*/ 73 w 73"/>
                <a:gd name="T3" fmla="*/ 55 h 109"/>
                <a:gd name="T4" fmla="*/ 66 w 73"/>
                <a:gd name="T5" fmla="*/ 72 h 109"/>
                <a:gd name="T6" fmla="*/ 60 w 73"/>
                <a:gd name="T7" fmla="*/ 86 h 109"/>
                <a:gd name="T8" fmla="*/ 61 w 73"/>
                <a:gd name="T9" fmla="*/ 99 h 109"/>
                <a:gd name="T10" fmla="*/ 61 w 73"/>
                <a:gd name="T11" fmla="*/ 109 h 109"/>
                <a:gd name="T12" fmla="*/ 51 w 73"/>
                <a:gd name="T13" fmla="*/ 109 h 109"/>
                <a:gd name="T14" fmla="*/ 45 w 73"/>
                <a:gd name="T15" fmla="*/ 102 h 109"/>
                <a:gd name="T16" fmla="*/ 41 w 73"/>
                <a:gd name="T17" fmla="*/ 94 h 109"/>
                <a:gd name="T18" fmla="*/ 36 w 73"/>
                <a:gd name="T19" fmla="*/ 88 h 109"/>
                <a:gd name="T20" fmla="*/ 39 w 73"/>
                <a:gd name="T21" fmla="*/ 65 h 109"/>
                <a:gd name="T22" fmla="*/ 45 w 73"/>
                <a:gd name="T23" fmla="*/ 45 h 109"/>
                <a:gd name="T24" fmla="*/ 44 w 73"/>
                <a:gd name="T25" fmla="*/ 29 h 109"/>
                <a:gd name="T26" fmla="*/ 28 w 73"/>
                <a:gd name="T27" fmla="*/ 13 h 109"/>
                <a:gd name="T28" fmla="*/ 0 w 73"/>
                <a:gd name="T29" fmla="*/ 29 h 109"/>
                <a:gd name="T30" fmla="*/ 3 w 73"/>
                <a:gd name="T31" fmla="*/ 13 h 109"/>
                <a:gd name="T32" fmla="*/ 11 w 73"/>
                <a:gd name="T33" fmla="*/ 3 h 109"/>
                <a:gd name="T34" fmla="*/ 21 w 73"/>
                <a:gd name="T35" fmla="*/ 0 h 109"/>
                <a:gd name="T36" fmla="*/ 35 w 73"/>
                <a:gd name="T37" fmla="*/ 3 h 109"/>
                <a:gd name="T38" fmla="*/ 48 w 73"/>
                <a:gd name="T39" fmla="*/ 8 h 109"/>
                <a:gd name="T40" fmla="*/ 58 w 73"/>
                <a:gd name="T41" fmla="*/ 17 h 109"/>
                <a:gd name="T42" fmla="*/ 66 w 73"/>
                <a:gd name="T43" fmla="*/ 27 h 109"/>
                <a:gd name="T44" fmla="*/ 69 w 73"/>
                <a:gd name="T45" fmla="*/ 37 h 10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73"/>
                <a:gd name="T70" fmla="*/ 0 h 109"/>
                <a:gd name="T71" fmla="*/ 73 w 73"/>
                <a:gd name="T72" fmla="*/ 109 h 10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73" h="109">
                  <a:moveTo>
                    <a:pt x="69" y="37"/>
                  </a:moveTo>
                  <a:lnTo>
                    <a:pt x="73" y="55"/>
                  </a:lnTo>
                  <a:lnTo>
                    <a:pt x="66" y="72"/>
                  </a:lnTo>
                  <a:lnTo>
                    <a:pt x="60" y="86"/>
                  </a:lnTo>
                  <a:lnTo>
                    <a:pt x="61" y="99"/>
                  </a:lnTo>
                  <a:lnTo>
                    <a:pt x="61" y="109"/>
                  </a:lnTo>
                  <a:lnTo>
                    <a:pt x="51" y="109"/>
                  </a:lnTo>
                  <a:lnTo>
                    <a:pt x="45" y="102"/>
                  </a:lnTo>
                  <a:lnTo>
                    <a:pt x="41" y="94"/>
                  </a:lnTo>
                  <a:lnTo>
                    <a:pt x="36" y="88"/>
                  </a:lnTo>
                  <a:lnTo>
                    <a:pt x="39" y="65"/>
                  </a:lnTo>
                  <a:lnTo>
                    <a:pt x="45" y="45"/>
                  </a:lnTo>
                  <a:lnTo>
                    <a:pt x="44" y="29"/>
                  </a:lnTo>
                  <a:lnTo>
                    <a:pt x="28" y="13"/>
                  </a:lnTo>
                  <a:lnTo>
                    <a:pt x="0" y="29"/>
                  </a:lnTo>
                  <a:lnTo>
                    <a:pt x="3" y="13"/>
                  </a:lnTo>
                  <a:lnTo>
                    <a:pt x="11" y="3"/>
                  </a:lnTo>
                  <a:lnTo>
                    <a:pt x="21" y="0"/>
                  </a:lnTo>
                  <a:lnTo>
                    <a:pt x="35" y="3"/>
                  </a:lnTo>
                  <a:lnTo>
                    <a:pt x="48" y="8"/>
                  </a:lnTo>
                  <a:lnTo>
                    <a:pt x="58" y="17"/>
                  </a:lnTo>
                  <a:lnTo>
                    <a:pt x="66" y="27"/>
                  </a:lnTo>
                  <a:lnTo>
                    <a:pt x="69" y="37"/>
                  </a:lnTo>
                  <a:close/>
                </a:path>
              </a:pathLst>
            </a:custGeom>
            <a:solidFill>
              <a:srgbClr val="7F2B00"/>
            </a:solidFill>
            <a:ln w="9525">
              <a:noFill/>
              <a:round/>
              <a:headEnd/>
              <a:tailEnd/>
            </a:ln>
          </p:spPr>
          <p:txBody>
            <a:bodyPr/>
            <a:lstStyle/>
            <a:p>
              <a:endParaRPr lang="en-US"/>
            </a:p>
          </p:txBody>
        </p:sp>
        <p:sp>
          <p:nvSpPr>
            <p:cNvPr id="38" name="Freeform 36"/>
            <p:cNvSpPr>
              <a:spLocks/>
            </p:cNvSpPr>
            <p:nvPr/>
          </p:nvSpPr>
          <p:spPr bwMode="auto">
            <a:xfrm>
              <a:off x="2818" y="1146"/>
              <a:ext cx="25" cy="36"/>
            </a:xfrm>
            <a:custGeom>
              <a:avLst/>
              <a:gdLst>
                <a:gd name="T0" fmla="*/ 25 w 25"/>
                <a:gd name="T1" fmla="*/ 30 h 36"/>
                <a:gd name="T2" fmla="*/ 24 w 25"/>
                <a:gd name="T3" fmla="*/ 34 h 36"/>
                <a:gd name="T4" fmla="*/ 21 w 25"/>
                <a:gd name="T5" fmla="*/ 36 h 36"/>
                <a:gd name="T6" fmla="*/ 18 w 25"/>
                <a:gd name="T7" fmla="*/ 36 h 36"/>
                <a:gd name="T8" fmla="*/ 13 w 25"/>
                <a:gd name="T9" fmla="*/ 34 h 36"/>
                <a:gd name="T10" fmla="*/ 8 w 25"/>
                <a:gd name="T11" fmla="*/ 29 h 36"/>
                <a:gd name="T12" fmla="*/ 4 w 25"/>
                <a:gd name="T13" fmla="*/ 21 h 36"/>
                <a:gd name="T14" fmla="*/ 1 w 25"/>
                <a:gd name="T15" fmla="*/ 14 h 36"/>
                <a:gd name="T16" fmla="*/ 0 w 25"/>
                <a:gd name="T17" fmla="*/ 11 h 36"/>
                <a:gd name="T18" fmla="*/ 1 w 25"/>
                <a:gd name="T19" fmla="*/ 5 h 36"/>
                <a:gd name="T20" fmla="*/ 6 w 25"/>
                <a:gd name="T21" fmla="*/ 1 h 36"/>
                <a:gd name="T22" fmla="*/ 10 w 25"/>
                <a:gd name="T23" fmla="*/ 0 h 36"/>
                <a:gd name="T24" fmla="*/ 15 w 25"/>
                <a:gd name="T25" fmla="*/ 2 h 36"/>
                <a:gd name="T26" fmla="*/ 19 w 25"/>
                <a:gd name="T27" fmla="*/ 10 h 36"/>
                <a:gd name="T28" fmla="*/ 23 w 25"/>
                <a:gd name="T29" fmla="*/ 17 h 36"/>
                <a:gd name="T30" fmla="*/ 25 w 25"/>
                <a:gd name="T31" fmla="*/ 24 h 36"/>
                <a:gd name="T32" fmla="*/ 25 w 25"/>
                <a:gd name="T33" fmla="*/ 3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5"/>
                <a:gd name="T52" fmla="*/ 0 h 36"/>
                <a:gd name="T53" fmla="*/ 25 w 25"/>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5" h="36">
                  <a:moveTo>
                    <a:pt x="25" y="30"/>
                  </a:moveTo>
                  <a:lnTo>
                    <a:pt x="24" y="34"/>
                  </a:lnTo>
                  <a:lnTo>
                    <a:pt x="21" y="36"/>
                  </a:lnTo>
                  <a:lnTo>
                    <a:pt x="18" y="36"/>
                  </a:lnTo>
                  <a:lnTo>
                    <a:pt x="13" y="34"/>
                  </a:lnTo>
                  <a:lnTo>
                    <a:pt x="8" y="29"/>
                  </a:lnTo>
                  <a:lnTo>
                    <a:pt x="4" y="21"/>
                  </a:lnTo>
                  <a:lnTo>
                    <a:pt x="1" y="14"/>
                  </a:lnTo>
                  <a:lnTo>
                    <a:pt x="0" y="11"/>
                  </a:lnTo>
                  <a:lnTo>
                    <a:pt x="1" y="5"/>
                  </a:lnTo>
                  <a:lnTo>
                    <a:pt x="6" y="1"/>
                  </a:lnTo>
                  <a:lnTo>
                    <a:pt x="10" y="0"/>
                  </a:lnTo>
                  <a:lnTo>
                    <a:pt x="15" y="2"/>
                  </a:lnTo>
                  <a:lnTo>
                    <a:pt x="19" y="10"/>
                  </a:lnTo>
                  <a:lnTo>
                    <a:pt x="23" y="17"/>
                  </a:lnTo>
                  <a:lnTo>
                    <a:pt x="25" y="24"/>
                  </a:lnTo>
                  <a:lnTo>
                    <a:pt x="25" y="30"/>
                  </a:lnTo>
                  <a:close/>
                </a:path>
              </a:pathLst>
            </a:custGeom>
            <a:solidFill>
              <a:srgbClr val="7F2B00"/>
            </a:solidFill>
            <a:ln w="9525">
              <a:noFill/>
              <a:round/>
              <a:headEnd/>
              <a:tailEnd/>
            </a:ln>
          </p:spPr>
          <p:txBody>
            <a:bodyPr/>
            <a:lstStyle/>
            <a:p>
              <a:endParaRPr lang="en-US"/>
            </a:p>
          </p:txBody>
        </p:sp>
        <p:sp>
          <p:nvSpPr>
            <p:cNvPr id="39" name="Freeform 37"/>
            <p:cNvSpPr>
              <a:spLocks/>
            </p:cNvSpPr>
            <p:nvPr/>
          </p:nvSpPr>
          <p:spPr bwMode="auto">
            <a:xfrm>
              <a:off x="2754" y="1157"/>
              <a:ext cx="64" cy="62"/>
            </a:xfrm>
            <a:custGeom>
              <a:avLst/>
              <a:gdLst>
                <a:gd name="T0" fmla="*/ 38 w 64"/>
                <a:gd name="T1" fmla="*/ 18 h 62"/>
                <a:gd name="T2" fmla="*/ 64 w 64"/>
                <a:gd name="T3" fmla="*/ 23 h 62"/>
                <a:gd name="T4" fmla="*/ 57 w 64"/>
                <a:gd name="T5" fmla="*/ 29 h 62"/>
                <a:gd name="T6" fmla="*/ 55 w 64"/>
                <a:gd name="T7" fmla="*/ 36 h 62"/>
                <a:gd name="T8" fmla="*/ 55 w 64"/>
                <a:gd name="T9" fmla="*/ 44 h 62"/>
                <a:gd name="T10" fmla="*/ 57 w 64"/>
                <a:gd name="T11" fmla="*/ 50 h 62"/>
                <a:gd name="T12" fmla="*/ 58 w 64"/>
                <a:gd name="T13" fmla="*/ 56 h 62"/>
                <a:gd name="T14" fmla="*/ 55 w 64"/>
                <a:gd name="T15" fmla="*/ 60 h 62"/>
                <a:gd name="T16" fmla="*/ 50 w 64"/>
                <a:gd name="T17" fmla="*/ 62 h 62"/>
                <a:gd name="T18" fmla="*/ 38 w 64"/>
                <a:gd name="T19" fmla="*/ 59 h 62"/>
                <a:gd name="T20" fmla="*/ 54 w 64"/>
                <a:gd name="T21" fmla="*/ 39 h 62"/>
                <a:gd name="T22" fmla="*/ 46 w 64"/>
                <a:gd name="T23" fmla="*/ 38 h 62"/>
                <a:gd name="T24" fmla="*/ 41 w 64"/>
                <a:gd name="T25" fmla="*/ 35 h 62"/>
                <a:gd name="T26" fmla="*/ 36 w 64"/>
                <a:gd name="T27" fmla="*/ 30 h 62"/>
                <a:gd name="T28" fmla="*/ 33 w 64"/>
                <a:gd name="T29" fmla="*/ 25 h 62"/>
                <a:gd name="T30" fmla="*/ 28 w 64"/>
                <a:gd name="T31" fmla="*/ 21 h 62"/>
                <a:gd name="T32" fmla="*/ 21 w 64"/>
                <a:gd name="T33" fmla="*/ 19 h 62"/>
                <a:gd name="T34" fmla="*/ 13 w 64"/>
                <a:gd name="T35" fmla="*/ 18 h 62"/>
                <a:gd name="T36" fmla="*/ 1 w 64"/>
                <a:gd name="T37" fmla="*/ 20 h 62"/>
                <a:gd name="T38" fmla="*/ 0 w 64"/>
                <a:gd name="T39" fmla="*/ 9 h 62"/>
                <a:gd name="T40" fmla="*/ 8 w 64"/>
                <a:gd name="T41" fmla="*/ 6 h 62"/>
                <a:gd name="T42" fmla="*/ 18 w 64"/>
                <a:gd name="T43" fmla="*/ 5 h 62"/>
                <a:gd name="T44" fmla="*/ 28 w 64"/>
                <a:gd name="T45" fmla="*/ 0 h 62"/>
                <a:gd name="T46" fmla="*/ 34 w 64"/>
                <a:gd name="T47" fmla="*/ 0 h 62"/>
                <a:gd name="T48" fmla="*/ 36 w 64"/>
                <a:gd name="T49" fmla="*/ 5 h 62"/>
                <a:gd name="T50" fmla="*/ 36 w 64"/>
                <a:gd name="T51" fmla="*/ 11 h 62"/>
                <a:gd name="T52" fmla="*/ 38 w 64"/>
                <a:gd name="T53" fmla="*/ 18 h 6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4"/>
                <a:gd name="T82" fmla="*/ 0 h 62"/>
                <a:gd name="T83" fmla="*/ 64 w 64"/>
                <a:gd name="T84" fmla="*/ 62 h 6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4" h="62">
                  <a:moveTo>
                    <a:pt x="38" y="18"/>
                  </a:moveTo>
                  <a:lnTo>
                    <a:pt x="64" y="23"/>
                  </a:lnTo>
                  <a:lnTo>
                    <a:pt x="57" y="29"/>
                  </a:lnTo>
                  <a:lnTo>
                    <a:pt x="55" y="36"/>
                  </a:lnTo>
                  <a:lnTo>
                    <a:pt x="55" y="44"/>
                  </a:lnTo>
                  <a:lnTo>
                    <a:pt x="57" y="50"/>
                  </a:lnTo>
                  <a:lnTo>
                    <a:pt x="58" y="56"/>
                  </a:lnTo>
                  <a:lnTo>
                    <a:pt x="55" y="60"/>
                  </a:lnTo>
                  <a:lnTo>
                    <a:pt x="50" y="62"/>
                  </a:lnTo>
                  <a:lnTo>
                    <a:pt x="38" y="59"/>
                  </a:lnTo>
                  <a:lnTo>
                    <a:pt x="54" y="39"/>
                  </a:lnTo>
                  <a:lnTo>
                    <a:pt x="46" y="38"/>
                  </a:lnTo>
                  <a:lnTo>
                    <a:pt x="41" y="35"/>
                  </a:lnTo>
                  <a:lnTo>
                    <a:pt x="36" y="30"/>
                  </a:lnTo>
                  <a:lnTo>
                    <a:pt x="33" y="25"/>
                  </a:lnTo>
                  <a:lnTo>
                    <a:pt x="28" y="21"/>
                  </a:lnTo>
                  <a:lnTo>
                    <a:pt x="21" y="19"/>
                  </a:lnTo>
                  <a:lnTo>
                    <a:pt x="13" y="18"/>
                  </a:lnTo>
                  <a:lnTo>
                    <a:pt x="1" y="20"/>
                  </a:lnTo>
                  <a:lnTo>
                    <a:pt x="0" y="9"/>
                  </a:lnTo>
                  <a:lnTo>
                    <a:pt x="8" y="6"/>
                  </a:lnTo>
                  <a:lnTo>
                    <a:pt x="18" y="5"/>
                  </a:lnTo>
                  <a:lnTo>
                    <a:pt x="28" y="0"/>
                  </a:lnTo>
                  <a:lnTo>
                    <a:pt x="34" y="0"/>
                  </a:lnTo>
                  <a:lnTo>
                    <a:pt x="36" y="5"/>
                  </a:lnTo>
                  <a:lnTo>
                    <a:pt x="36" y="11"/>
                  </a:lnTo>
                  <a:lnTo>
                    <a:pt x="38" y="18"/>
                  </a:lnTo>
                  <a:close/>
                </a:path>
              </a:pathLst>
            </a:custGeom>
            <a:solidFill>
              <a:srgbClr val="7F2B00"/>
            </a:solidFill>
            <a:ln w="9525">
              <a:noFill/>
              <a:round/>
              <a:headEnd/>
              <a:tailEnd/>
            </a:ln>
          </p:spPr>
          <p:txBody>
            <a:bodyPr/>
            <a:lstStyle/>
            <a:p>
              <a:endParaRPr lang="en-US"/>
            </a:p>
          </p:txBody>
        </p:sp>
        <p:sp>
          <p:nvSpPr>
            <p:cNvPr id="40" name="Freeform 38"/>
            <p:cNvSpPr>
              <a:spLocks/>
            </p:cNvSpPr>
            <p:nvPr/>
          </p:nvSpPr>
          <p:spPr bwMode="auto">
            <a:xfrm>
              <a:off x="3071" y="1182"/>
              <a:ext cx="54" cy="97"/>
            </a:xfrm>
            <a:custGeom>
              <a:avLst/>
              <a:gdLst>
                <a:gd name="T0" fmla="*/ 54 w 54"/>
                <a:gd name="T1" fmla="*/ 39 h 97"/>
                <a:gd name="T2" fmla="*/ 52 w 54"/>
                <a:gd name="T3" fmla="*/ 55 h 97"/>
                <a:gd name="T4" fmla="*/ 54 w 54"/>
                <a:gd name="T5" fmla="*/ 72 h 97"/>
                <a:gd name="T6" fmla="*/ 51 w 54"/>
                <a:gd name="T7" fmla="*/ 87 h 97"/>
                <a:gd name="T8" fmla="*/ 40 w 54"/>
                <a:gd name="T9" fmla="*/ 97 h 97"/>
                <a:gd name="T10" fmla="*/ 39 w 54"/>
                <a:gd name="T11" fmla="*/ 83 h 97"/>
                <a:gd name="T12" fmla="*/ 37 w 54"/>
                <a:gd name="T13" fmla="*/ 69 h 97"/>
                <a:gd name="T14" fmla="*/ 35 w 54"/>
                <a:gd name="T15" fmla="*/ 55 h 97"/>
                <a:gd name="T16" fmla="*/ 31 w 54"/>
                <a:gd name="T17" fmla="*/ 43 h 97"/>
                <a:gd name="T18" fmla="*/ 26 w 54"/>
                <a:gd name="T19" fmla="*/ 30 h 97"/>
                <a:gd name="T20" fmla="*/ 20 w 54"/>
                <a:gd name="T21" fmla="*/ 20 h 97"/>
                <a:gd name="T22" fmla="*/ 11 w 54"/>
                <a:gd name="T23" fmla="*/ 11 h 97"/>
                <a:gd name="T24" fmla="*/ 0 w 54"/>
                <a:gd name="T25" fmla="*/ 5 h 97"/>
                <a:gd name="T26" fmla="*/ 7 w 54"/>
                <a:gd name="T27" fmla="*/ 1 h 97"/>
                <a:gd name="T28" fmla="*/ 15 w 54"/>
                <a:gd name="T29" fmla="*/ 0 h 97"/>
                <a:gd name="T30" fmla="*/ 22 w 54"/>
                <a:gd name="T31" fmla="*/ 4 h 97"/>
                <a:gd name="T32" fmla="*/ 30 w 54"/>
                <a:gd name="T33" fmla="*/ 9 h 97"/>
                <a:gd name="T34" fmla="*/ 36 w 54"/>
                <a:gd name="T35" fmla="*/ 16 h 97"/>
                <a:gd name="T36" fmla="*/ 42 w 54"/>
                <a:gd name="T37" fmla="*/ 24 h 97"/>
                <a:gd name="T38" fmla="*/ 49 w 54"/>
                <a:gd name="T39" fmla="*/ 31 h 97"/>
                <a:gd name="T40" fmla="*/ 54 w 54"/>
                <a:gd name="T41" fmla="*/ 39 h 9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4"/>
                <a:gd name="T64" fmla="*/ 0 h 97"/>
                <a:gd name="T65" fmla="*/ 54 w 54"/>
                <a:gd name="T66" fmla="*/ 97 h 9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4" h="97">
                  <a:moveTo>
                    <a:pt x="54" y="39"/>
                  </a:moveTo>
                  <a:lnTo>
                    <a:pt x="52" y="55"/>
                  </a:lnTo>
                  <a:lnTo>
                    <a:pt x="54" y="72"/>
                  </a:lnTo>
                  <a:lnTo>
                    <a:pt x="51" y="87"/>
                  </a:lnTo>
                  <a:lnTo>
                    <a:pt x="40" y="97"/>
                  </a:lnTo>
                  <a:lnTo>
                    <a:pt x="39" y="83"/>
                  </a:lnTo>
                  <a:lnTo>
                    <a:pt x="37" y="69"/>
                  </a:lnTo>
                  <a:lnTo>
                    <a:pt x="35" y="55"/>
                  </a:lnTo>
                  <a:lnTo>
                    <a:pt x="31" y="43"/>
                  </a:lnTo>
                  <a:lnTo>
                    <a:pt x="26" y="30"/>
                  </a:lnTo>
                  <a:lnTo>
                    <a:pt x="20" y="20"/>
                  </a:lnTo>
                  <a:lnTo>
                    <a:pt x="11" y="11"/>
                  </a:lnTo>
                  <a:lnTo>
                    <a:pt x="0" y="5"/>
                  </a:lnTo>
                  <a:lnTo>
                    <a:pt x="7" y="1"/>
                  </a:lnTo>
                  <a:lnTo>
                    <a:pt x="15" y="0"/>
                  </a:lnTo>
                  <a:lnTo>
                    <a:pt x="22" y="4"/>
                  </a:lnTo>
                  <a:lnTo>
                    <a:pt x="30" y="9"/>
                  </a:lnTo>
                  <a:lnTo>
                    <a:pt x="36" y="16"/>
                  </a:lnTo>
                  <a:lnTo>
                    <a:pt x="42" y="24"/>
                  </a:lnTo>
                  <a:lnTo>
                    <a:pt x="49" y="31"/>
                  </a:lnTo>
                  <a:lnTo>
                    <a:pt x="54" y="39"/>
                  </a:lnTo>
                  <a:close/>
                </a:path>
              </a:pathLst>
            </a:custGeom>
            <a:solidFill>
              <a:srgbClr val="7F2B00"/>
            </a:solidFill>
            <a:ln w="9525">
              <a:noFill/>
              <a:round/>
              <a:headEnd/>
              <a:tailEnd/>
            </a:ln>
          </p:spPr>
          <p:txBody>
            <a:bodyPr/>
            <a:lstStyle/>
            <a:p>
              <a:endParaRPr lang="en-US"/>
            </a:p>
          </p:txBody>
        </p:sp>
        <p:sp>
          <p:nvSpPr>
            <p:cNvPr id="41" name="Freeform 39"/>
            <p:cNvSpPr>
              <a:spLocks/>
            </p:cNvSpPr>
            <p:nvPr/>
          </p:nvSpPr>
          <p:spPr bwMode="auto">
            <a:xfrm>
              <a:off x="2644" y="1190"/>
              <a:ext cx="24" cy="26"/>
            </a:xfrm>
            <a:custGeom>
              <a:avLst/>
              <a:gdLst>
                <a:gd name="T0" fmla="*/ 16 w 24"/>
                <a:gd name="T1" fmla="*/ 26 h 26"/>
                <a:gd name="T2" fmla="*/ 0 w 24"/>
                <a:gd name="T3" fmla="*/ 13 h 26"/>
                <a:gd name="T4" fmla="*/ 9 w 24"/>
                <a:gd name="T5" fmla="*/ 0 h 26"/>
                <a:gd name="T6" fmla="*/ 24 w 24"/>
                <a:gd name="T7" fmla="*/ 16 h 26"/>
                <a:gd name="T8" fmla="*/ 16 w 24"/>
                <a:gd name="T9" fmla="*/ 26 h 26"/>
                <a:gd name="T10" fmla="*/ 0 60000 65536"/>
                <a:gd name="T11" fmla="*/ 0 60000 65536"/>
                <a:gd name="T12" fmla="*/ 0 60000 65536"/>
                <a:gd name="T13" fmla="*/ 0 60000 65536"/>
                <a:gd name="T14" fmla="*/ 0 60000 65536"/>
                <a:gd name="T15" fmla="*/ 0 w 24"/>
                <a:gd name="T16" fmla="*/ 0 h 26"/>
                <a:gd name="T17" fmla="*/ 24 w 24"/>
                <a:gd name="T18" fmla="*/ 26 h 26"/>
              </a:gdLst>
              <a:ahLst/>
              <a:cxnLst>
                <a:cxn ang="T10">
                  <a:pos x="T0" y="T1"/>
                </a:cxn>
                <a:cxn ang="T11">
                  <a:pos x="T2" y="T3"/>
                </a:cxn>
                <a:cxn ang="T12">
                  <a:pos x="T4" y="T5"/>
                </a:cxn>
                <a:cxn ang="T13">
                  <a:pos x="T6" y="T7"/>
                </a:cxn>
                <a:cxn ang="T14">
                  <a:pos x="T8" y="T9"/>
                </a:cxn>
              </a:cxnLst>
              <a:rect l="T15" t="T16" r="T17" b="T18"/>
              <a:pathLst>
                <a:path w="24" h="26">
                  <a:moveTo>
                    <a:pt x="16" y="26"/>
                  </a:moveTo>
                  <a:lnTo>
                    <a:pt x="0" y="13"/>
                  </a:lnTo>
                  <a:lnTo>
                    <a:pt x="9" y="0"/>
                  </a:lnTo>
                  <a:lnTo>
                    <a:pt x="24" y="16"/>
                  </a:lnTo>
                  <a:lnTo>
                    <a:pt x="16" y="26"/>
                  </a:lnTo>
                  <a:close/>
                </a:path>
              </a:pathLst>
            </a:custGeom>
            <a:solidFill>
              <a:srgbClr val="7F2B00"/>
            </a:solidFill>
            <a:ln w="9525">
              <a:noFill/>
              <a:round/>
              <a:headEnd/>
              <a:tailEnd/>
            </a:ln>
          </p:spPr>
          <p:txBody>
            <a:bodyPr/>
            <a:lstStyle/>
            <a:p>
              <a:endParaRPr lang="en-US"/>
            </a:p>
          </p:txBody>
        </p:sp>
        <p:sp>
          <p:nvSpPr>
            <p:cNvPr id="42" name="Freeform 40"/>
            <p:cNvSpPr>
              <a:spLocks/>
            </p:cNvSpPr>
            <p:nvPr/>
          </p:nvSpPr>
          <p:spPr bwMode="auto">
            <a:xfrm>
              <a:off x="2886" y="1193"/>
              <a:ext cx="25" cy="23"/>
            </a:xfrm>
            <a:custGeom>
              <a:avLst/>
              <a:gdLst>
                <a:gd name="T0" fmla="*/ 25 w 25"/>
                <a:gd name="T1" fmla="*/ 15 h 23"/>
                <a:gd name="T2" fmla="*/ 18 w 25"/>
                <a:gd name="T3" fmla="*/ 19 h 23"/>
                <a:gd name="T4" fmla="*/ 13 w 25"/>
                <a:gd name="T5" fmla="*/ 23 h 23"/>
                <a:gd name="T6" fmla="*/ 7 w 25"/>
                <a:gd name="T7" fmla="*/ 23 h 23"/>
                <a:gd name="T8" fmla="*/ 0 w 25"/>
                <a:gd name="T9" fmla="*/ 15 h 23"/>
                <a:gd name="T10" fmla="*/ 1 w 25"/>
                <a:gd name="T11" fmla="*/ 4 h 23"/>
                <a:gd name="T12" fmla="*/ 8 w 25"/>
                <a:gd name="T13" fmla="*/ 0 h 23"/>
                <a:gd name="T14" fmla="*/ 18 w 25"/>
                <a:gd name="T15" fmla="*/ 4 h 23"/>
                <a:gd name="T16" fmla="*/ 25 w 25"/>
                <a:gd name="T17" fmla="*/ 15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3"/>
                <a:gd name="T29" fmla="*/ 25 w 25"/>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3">
                  <a:moveTo>
                    <a:pt x="25" y="15"/>
                  </a:moveTo>
                  <a:lnTo>
                    <a:pt x="18" y="19"/>
                  </a:lnTo>
                  <a:lnTo>
                    <a:pt x="13" y="23"/>
                  </a:lnTo>
                  <a:lnTo>
                    <a:pt x="7" y="23"/>
                  </a:lnTo>
                  <a:lnTo>
                    <a:pt x="0" y="15"/>
                  </a:lnTo>
                  <a:lnTo>
                    <a:pt x="1" y="4"/>
                  </a:lnTo>
                  <a:lnTo>
                    <a:pt x="8" y="0"/>
                  </a:lnTo>
                  <a:lnTo>
                    <a:pt x="18" y="4"/>
                  </a:lnTo>
                  <a:lnTo>
                    <a:pt x="25" y="15"/>
                  </a:lnTo>
                  <a:close/>
                </a:path>
              </a:pathLst>
            </a:custGeom>
            <a:solidFill>
              <a:srgbClr val="7F2B00"/>
            </a:solidFill>
            <a:ln w="9525">
              <a:noFill/>
              <a:round/>
              <a:headEnd/>
              <a:tailEnd/>
            </a:ln>
          </p:spPr>
          <p:txBody>
            <a:bodyPr/>
            <a:lstStyle/>
            <a:p>
              <a:endParaRPr lang="en-US"/>
            </a:p>
          </p:txBody>
        </p:sp>
        <p:sp>
          <p:nvSpPr>
            <p:cNvPr id="43" name="Freeform 41"/>
            <p:cNvSpPr>
              <a:spLocks/>
            </p:cNvSpPr>
            <p:nvPr/>
          </p:nvSpPr>
          <p:spPr bwMode="auto">
            <a:xfrm>
              <a:off x="2783" y="1208"/>
              <a:ext cx="81" cy="158"/>
            </a:xfrm>
            <a:custGeom>
              <a:avLst/>
              <a:gdLst>
                <a:gd name="T0" fmla="*/ 81 w 81"/>
                <a:gd name="T1" fmla="*/ 0 h 158"/>
                <a:gd name="T2" fmla="*/ 71 w 81"/>
                <a:gd name="T3" fmla="*/ 16 h 158"/>
                <a:gd name="T4" fmla="*/ 60 w 81"/>
                <a:gd name="T5" fmla="*/ 29 h 158"/>
                <a:gd name="T6" fmla="*/ 49 w 81"/>
                <a:gd name="T7" fmla="*/ 44 h 158"/>
                <a:gd name="T8" fmla="*/ 39 w 81"/>
                <a:gd name="T9" fmla="*/ 58 h 158"/>
                <a:gd name="T10" fmla="*/ 30 w 81"/>
                <a:gd name="T11" fmla="*/ 73 h 158"/>
                <a:gd name="T12" fmla="*/ 24 w 81"/>
                <a:gd name="T13" fmla="*/ 89 h 158"/>
                <a:gd name="T14" fmla="*/ 20 w 81"/>
                <a:gd name="T15" fmla="*/ 107 h 158"/>
                <a:gd name="T16" fmla="*/ 19 w 81"/>
                <a:gd name="T17" fmla="*/ 127 h 158"/>
                <a:gd name="T18" fmla="*/ 17 w 81"/>
                <a:gd name="T19" fmla="*/ 133 h 158"/>
                <a:gd name="T20" fmla="*/ 14 w 81"/>
                <a:gd name="T21" fmla="*/ 146 h 158"/>
                <a:gd name="T22" fmla="*/ 9 w 81"/>
                <a:gd name="T23" fmla="*/ 157 h 158"/>
                <a:gd name="T24" fmla="*/ 1 w 81"/>
                <a:gd name="T25" fmla="*/ 158 h 158"/>
                <a:gd name="T26" fmla="*/ 0 w 81"/>
                <a:gd name="T27" fmla="*/ 133 h 158"/>
                <a:gd name="T28" fmla="*/ 4 w 81"/>
                <a:gd name="T29" fmla="*/ 111 h 158"/>
                <a:gd name="T30" fmla="*/ 9 w 81"/>
                <a:gd name="T31" fmla="*/ 89 h 158"/>
                <a:gd name="T32" fmla="*/ 17 w 81"/>
                <a:gd name="T33" fmla="*/ 71 h 158"/>
                <a:gd name="T34" fmla="*/ 29 w 81"/>
                <a:gd name="T35" fmla="*/ 52 h 158"/>
                <a:gd name="T36" fmla="*/ 41 w 81"/>
                <a:gd name="T37" fmla="*/ 34 h 158"/>
                <a:gd name="T38" fmla="*/ 55 w 81"/>
                <a:gd name="T39" fmla="*/ 18 h 158"/>
                <a:gd name="T40" fmla="*/ 69 w 81"/>
                <a:gd name="T41" fmla="*/ 0 h 158"/>
                <a:gd name="T42" fmla="*/ 81 w 81"/>
                <a:gd name="T43" fmla="*/ 0 h 15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1"/>
                <a:gd name="T67" fmla="*/ 0 h 158"/>
                <a:gd name="T68" fmla="*/ 81 w 81"/>
                <a:gd name="T69" fmla="*/ 158 h 15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1" h="158">
                  <a:moveTo>
                    <a:pt x="81" y="0"/>
                  </a:moveTo>
                  <a:lnTo>
                    <a:pt x="71" y="16"/>
                  </a:lnTo>
                  <a:lnTo>
                    <a:pt x="60" y="29"/>
                  </a:lnTo>
                  <a:lnTo>
                    <a:pt x="49" y="44"/>
                  </a:lnTo>
                  <a:lnTo>
                    <a:pt x="39" y="58"/>
                  </a:lnTo>
                  <a:lnTo>
                    <a:pt x="30" y="73"/>
                  </a:lnTo>
                  <a:lnTo>
                    <a:pt x="24" y="89"/>
                  </a:lnTo>
                  <a:lnTo>
                    <a:pt x="20" y="107"/>
                  </a:lnTo>
                  <a:lnTo>
                    <a:pt x="19" y="127"/>
                  </a:lnTo>
                  <a:lnTo>
                    <a:pt x="17" y="133"/>
                  </a:lnTo>
                  <a:lnTo>
                    <a:pt x="14" y="146"/>
                  </a:lnTo>
                  <a:lnTo>
                    <a:pt x="9" y="157"/>
                  </a:lnTo>
                  <a:lnTo>
                    <a:pt x="1" y="158"/>
                  </a:lnTo>
                  <a:lnTo>
                    <a:pt x="0" y="133"/>
                  </a:lnTo>
                  <a:lnTo>
                    <a:pt x="4" y="111"/>
                  </a:lnTo>
                  <a:lnTo>
                    <a:pt x="9" y="89"/>
                  </a:lnTo>
                  <a:lnTo>
                    <a:pt x="17" y="71"/>
                  </a:lnTo>
                  <a:lnTo>
                    <a:pt x="29" y="52"/>
                  </a:lnTo>
                  <a:lnTo>
                    <a:pt x="41" y="34"/>
                  </a:lnTo>
                  <a:lnTo>
                    <a:pt x="55" y="18"/>
                  </a:lnTo>
                  <a:lnTo>
                    <a:pt x="69" y="0"/>
                  </a:lnTo>
                  <a:lnTo>
                    <a:pt x="81" y="0"/>
                  </a:lnTo>
                  <a:close/>
                </a:path>
              </a:pathLst>
            </a:custGeom>
            <a:solidFill>
              <a:srgbClr val="7F2B00"/>
            </a:solidFill>
            <a:ln w="9525">
              <a:noFill/>
              <a:round/>
              <a:headEnd/>
              <a:tailEnd/>
            </a:ln>
          </p:spPr>
          <p:txBody>
            <a:bodyPr/>
            <a:lstStyle/>
            <a:p>
              <a:endParaRPr lang="en-US"/>
            </a:p>
          </p:txBody>
        </p:sp>
        <p:sp>
          <p:nvSpPr>
            <p:cNvPr id="44" name="Freeform 42"/>
            <p:cNvSpPr>
              <a:spLocks/>
            </p:cNvSpPr>
            <p:nvPr/>
          </p:nvSpPr>
          <p:spPr bwMode="auto">
            <a:xfrm>
              <a:off x="3208" y="1748"/>
              <a:ext cx="336" cy="168"/>
            </a:xfrm>
            <a:custGeom>
              <a:avLst/>
              <a:gdLst>
                <a:gd name="T0" fmla="*/ 244 w 336"/>
                <a:gd name="T1" fmla="*/ 141 h 168"/>
                <a:gd name="T2" fmla="*/ 238 w 336"/>
                <a:gd name="T3" fmla="*/ 119 h 168"/>
                <a:gd name="T4" fmla="*/ 223 w 336"/>
                <a:gd name="T5" fmla="*/ 102 h 168"/>
                <a:gd name="T6" fmla="*/ 207 w 336"/>
                <a:gd name="T7" fmla="*/ 87 h 168"/>
                <a:gd name="T8" fmla="*/ 198 w 336"/>
                <a:gd name="T9" fmla="*/ 70 h 168"/>
                <a:gd name="T10" fmla="*/ 217 w 336"/>
                <a:gd name="T11" fmla="*/ 77 h 168"/>
                <a:gd name="T12" fmla="*/ 232 w 336"/>
                <a:gd name="T13" fmla="*/ 92 h 168"/>
                <a:gd name="T14" fmla="*/ 246 w 336"/>
                <a:gd name="T15" fmla="*/ 108 h 168"/>
                <a:gd name="T16" fmla="*/ 261 w 336"/>
                <a:gd name="T17" fmla="*/ 122 h 168"/>
                <a:gd name="T18" fmla="*/ 281 w 336"/>
                <a:gd name="T19" fmla="*/ 124 h 168"/>
                <a:gd name="T20" fmla="*/ 288 w 336"/>
                <a:gd name="T21" fmla="*/ 114 h 168"/>
                <a:gd name="T22" fmla="*/ 266 w 336"/>
                <a:gd name="T23" fmla="*/ 95 h 168"/>
                <a:gd name="T24" fmla="*/ 237 w 336"/>
                <a:gd name="T25" fmla="*/ 75 h 168"/>
                <a:gd name="T26" fmla="*/ 207 w 336"/>
                <a:gd name="T27" fmla="*/ 54 h 168"/>
                <a:gd name="T28" fmla="*/ 183 w 336"/>
                <a:gd name="T29" fmla="*/ 32 h 168"/>
                <a:gd name="T30" fmla="*/ 198 w 336"/>
                <a:gd name="T31" fmla="*/ 27 h 168"/>
                <a:gd name="T32" fmla="*/ 214 w 336"/>
                <a:gd name="T33" fmla="*/ 34 h 168"/>
                <a:gd name="T34" fmla="*/ 232 w 336"/>
                <a:gd name="T35" fmla="*/ 47 h 168"/>
                <a:gd name="T36" fmla="*/ 249 w 336"/>
                <a:gd name="T37" fmla="*/ 59 h 168"/>
                <a:gd name="T38" fmla="*/ 268 w 336"/>
                <a:gd name="T39" fmla="*/ 72 h 168"/>
                <a:gd name="T40" fmla="*/ 288 w 336"/>
                <a:gd name="T41" fmla="*/ 88 h 168"/>
                <a:gd name="T42" fmla="*/ 311 w 336"/>
                <a:gd name="T43" fmla="*/ 99 h 168"/>
                <a:gd name="T44" fmla="*/ 327 w 336"/>
                <a:gd name="T45" fmla="*/ 100 h 168"/>
                <a:gd name="T46" fmla="*/ 335 w 336"/>
                <a:gd name="T47" fmla="*/ 95 h 168"/>
                <a:gd name="T48" fmla="*/ 335 w 336"/>
                <a:gd name="T49" fmla="*/ 85 h 168"/>
                <a:gd name="T50" fmla="*/ 320 w 336"/>
                <a:gd name="T51" fmla="*/ 68 h 168"/>
                <a:gd name="T52" fmla="*/ 301 w 336"/>
                <a:gd name="T53" fmla="*/ 50 h 168"/>
                <a:gd name="T54" fmla="*/ 279 w 336"/>
                <a:gd name="T55" fmla="*/ 34 h 168"/>
                <a:gd name="T56" fmla="*/ 258 w 336"/>
                <a:gd name="T57" fmla="*/ 24 h 168"/>
                <a:gd name="T58" fmla="*/ 228 w 336"/>
                <a:gd name="T59" fmla="*/ 9 h 168"/>
                <a:gd name="T60" fmla="*/ 199 w 336"/>
                <a:gd name="T61" fmla="*/ 2 h 168"/>
                <a:gd name="T62" fmla="*/ 171 w 336"/>
                <a:gd name="T63" fmla="*/ 0 h 168"/>
                <a:gd name="T64" fmla="*/ 142 w 336"/>
                <a:gd name="T65" fmla="*/ 4 h 168"/>
                <a:gd name="T66" fmla="*/ 113 w 336"/>
                <a:gd name="T67" fmla="*/ 10 h 168"/>
                <a:gd name="T68" fmla="*/ 86 w 336"/>
                <a:gd name="T69" fmla="*/ 19 h 168"/>
                <a:gd name="T70" fmla="*/ 58 w 336"/>
                <a:gd name="T71" fmla="*/ 29 h 168"/>
                <a:gd name="T72" fmla="*/ 30 w 336"/>
                <a:gd name="T73" fmla="*/ 37 h 168"/>
                <a:gd name="T74" fmla="*/ 12 w 336"/>
                <a:gd name="T75" fmla="*/ 40 h 168"/>
                <a:gd name="T76" fmla="*/ 0 w 336"/>
                <a:gd name="T77" fmla="*/ 48 h 168"/>
                <a:gd name="T78" fmla="*/ 18 w 336"/>
                <a:gd name="T79" fmla="*/ 103 h 168"/>
                <a:gd name="T80" fmla="*/ 25 w 336"/>
                <a:gd name="T81" fmla="*/ 153 h 168"/>
                <a:gd name="T82" fmla="*/ 69 w 336"/>
                <a:gd name="T83" fmla="*/ 163 h 168"/>
                <a:gd name="T84" fmla="*/ 108 w 336"/>
                <a:gd name="T85" fmla="*/ 149 h 168"/>
                <a:gd name="T86" fmla="*/ 152 w 336"/>
                <a:gd name="T87" fmla="*/ 132 h 168"/>
                <a:gd name="T88" fmla="*/ 206 w 336"/>
                <a:gd name="T89" fmla="*/ 124 h 168"/>
                <a:gd name="T90" fmla="*/ 201 w 336"/>
                <a:gd name="T91" fmla="*/ 136 h 168"/>
                <a:gd name="T92" fmla="*/ 189 w 336"/>
                <a:gd name="T93" fmla="*/ 143 h 168"/>
                <a:gd name="T94" fmla="*/ 176 w 336"/>
                <a:gd name="T95" fmla="*/ 146 h 168"/>
                <a:gd name="T96" fmla="*/ 164 w 336"/>
                <a:gd name="T97" fmla="*/ 149 h 168"/>
                <a:gd name="T98" fmla="*/ 153 w 336"/>
                <a:gd name="T99" fmla="*/ 154 h 168"/>
                <a:gd name="T100" fmla="*/ 143 w 336"/>
                <a:gd name="T101" fmla="*/ 159 h 168"/>
                <a:gd name="T102" fmla="*/ 157 w 336"/>
                <a:gd name="T103" fmla="*/ 166 h 168"/>
                <a:gd name="T104" fmla="*/ 176 w 336"/>
                <a:gd name="T105" fmla="*/ 168 h 16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336"/>
                <a:gd name="T160" fmla="*/ 0 h 168"/>
                <a:gd name="T161" fmla="*/ 336 w 336"/>
                <a:gd name="T162" fmla="*/ 168 h 16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336" h="168">
                  <a:moveTo>
                    <a:pt x="176" y="168"/>
                  </a:moveTo>
                  <a:lnTo>
                    <a:pt x="244" y="141"/>
                  </a:lnTo>
                  <a:lnTo>
                    <a:pt x="243" y="129"/>
                  </a:lnTo>
                  <a:lnTo>
                    <a:pt x="238" y="119"/>
                  </a:lnTo>
                  <a:lnTo>
                    <a:pt x="231" y="110"/>
                  </a:lnTo>
                  <a:lnTo>
                    <a:pt x="223" y="102"/>
                  </a:lnTo>
                  <a:lnTo>
                    <a:pt x="214" y="94"/>
                  </a:lnTo>
                  <a:lnTo>
                    <a:pt x="207" y="87"/>
                  </a:lnTo>
                  <a:lnTo>
                    <a:pt x="202" y="79"/>
                  </a:lnTo>
                  <a:lnTo>
                    <a:pt x="198" y="70"/>
                  </a:lnTo>
                  <a:lnTo>
                    <a:pt x="208" y="72"/>
                  </a:lnTo>
                  <a:lnTo>
                    <a:pt x="217" y="77"/>
                  </a:lnTo>
                  <a:lnTo>
                    <a:pt x="224" y="83"/>
                  </a:lnTo>
                  <a:lnTo>
                    <a:pt x="232" y="92"/>
                  </a:lnTo>
                  <a:lnTo>
                    <a:pt x="239" y="100"/>
                  </a:lnTo>
                  <a:lnTo>
                    <a:pt x="246" y="108"/>
                  </a:lnTo>
                  <a:lnTo>
                    <a:pt x="253" y="115"/>
                  </a:lnTo>
                  <a:lnTo>
                    <a:pt x="261" y="122"/>
                  </a:lnTo>
                  <a:lnTo>
                    <a:pt x="272" y="126"/>
                  </a:lnTo>
                  <a:lnTo>
                    <a:pt x="281" y="124"/>
                  </a:lnTo>
                  <a:lnTo>
                    <a:pt x="287" y="120"/>
                  </a:lnTo>
                  <a:lnTo>
                    <a:pt x="288" y="114"/>
                  </a:lnTo>
                  <a:lnTo>
                    <a:pt x="278" y="105"/>
                  </a:lnTo>
                  <a:lnTo>
                    <a:pt x="266" y="95"/>
                  </a:lnTo>
                  <a:lnTo>
                    <a:pt x="252" y="85"/>
                  </a:lnTo>
                  <a:lnTo>
                    <a:pt x="237" y="75"/>
                  </a:lnTo>
                  <a:lnTo>
                    <a:pt x="222" y="65"/>
                  </a:lnTo>
                  <a:lnTo>
                    <a:pt x="207" y="54"/>
                  </a:lnTo>
                  <a:lnTo>
                    <a:pt x="194" y="43"/>
                  </a:lnTo>
                  <a:lnTo>
                    <a:pt x="183" y="32"/>
                  </a:lnTo>
                  <a:lnTo>
                    <a:pt x="189" y="28"/>
                  </a:lnTo>
                  <a:lnTo>
                    <a:pt x="198" y="27"/>
                  </a:lnTo>
                  <a:lnTo>
                    <a:pt x="207" y="29"/>
                  </a:lnTo>
                  <a:lnTo>
                    <a:pt x="214" y="34"/>
                  </a:lnTo>
                  <a:lnTo>
                    <a:pt x="223" y="40"/>
                  </a:lnTo>
                  <a:lnTo>
                    <a:pt x="232" y="47"/>
                  </a:lnTo>
                  <a:lnTo>
                    <a:pt x="241" y="53"/>
                  </a:lnTo>
                  <a:lnTo>
                    <a:pt x="249" y="59"/>
                  </a:lnTo>
                  <a:lnTo>
                    <a:pt x="258" y="65"/>
                  </a:lnTo>
                  <a:lnTo>
                    <a:pt x="268" y="72"/>
                  </a:lnTo>
                  <a:lnTo>
                    <a:pt x="278" y="79"/>
                  </a:lnTo>
                  <a:lnTo>
                    <a:pt x="288" y="88"/>
                  </a:lnTo>
                  <a:lnTo>
                    <a:pt x="301" y="94"/>
                  </a:lnTo>
                  <a:lnTo>
                    <a:pt x="311" y="99"/>
                  </a:lnTo>
                  <a:lnTo>
                    <a:pt x="320" y="100"/>
                  </a:lnTo>
                  <a:lnTo>
                    <a:pt x="327" y="100"/>
                  </a:lnTo>
                  <a:lnTo>
                    <a:pt x="332" y="98"/>
                  </a:lnTo>
                  <a:lnTo>
                    <a:pt x="335" y="95"/>
                  </a:lnTo>
                  <a:lnTo>
                    <a:pt x="336" y="90"/>
                  </a:lnTo>
                  <a:lnTo>
                    <a:pt x="335" y="85"/>
                  </a:lnTo>
                  <a:lnTo>
                    <a:pt x="327" y="77"/>
                  </a:lnTo>
                  <a:lnTo>
                    <a:pt x="320" y="68"/>
                  </a:lnTo>
                  <a:lnTo>
                    <a:pt x="310" y="59"/>
                  </a:lnTo>
                  <a:lnTo>
                    <a:pt x="301" y="50"/>
                  </a:lnTo>
                  <a:lnTo>
                    <a:pt x="289" y="42"/>
                  </a:lnTo>
                  <a:lnTo>
                    <a:pt x="279" y="34"/>
                  </a:lnTo>
                  <a:lnTo>
                    <a:pt x="268" y="29"/>
                  </a:lnTo>
                  <a:lnTo>
                    <a:pt x="258" y="24"/>
                  </a:lnTo>
                  <a:lnTo>
                    <a:pt x="243" y="15"/>
                  </a:lnTo>
                  <a:lnTo>
                    <a:pt x="228" y="9"/>
                  </a:lnTo>
                  <a:lnTo>
                    <a:pt x="213" y="4"/>
                  </a:lnTo>
                  <a:lnTo>
                    <a:pt x="199" y="2"/>
                  </a:lnTo>
                  <a:lnTo>
                    <a:pt x="184" y="0"/>
                  </a:lnTo>
                  <a:lnTo>
                    <a:pt x="171" y="0"/>
                  </a:lnTo>
                  <a:lnTo>
                    <a:pt x="156" y="2"/>
                  </a:lnTo>
                  <a:lnTo>
                    <a:pt x="142" y="4"/>
                  </a:lnTo>
                  <a:lnTo>
                    <a:pt x="127" y="7"/>
                  </a:lnTo>
                  <a:lnTo>
                    <a:pt x="113" y="10"/>
                  </a:lnTo>
                  <a:lnTo>
                    <a:pt x="99" y="15"/>
                  </a:lnTo>
                  <a:lnTo>
                    <a:pt x="86" y="19"/>
                  </a:lnTo>
                  <a:lnTo>
                    <a:pt x="72" y="24"/>
                  </a:lnTo>
                  <a:lnTo>
                    <a:pt x="58" y="29"/>
                  </a:lnTo>
                  <a:lnTo>
                    <a:pt x="44" y="33"/>
                  </a:lnTo>
                  <a:lnTo>
                    <a:pt x="30" y="37"/>
                  </a:lnTo>
                  <a:lnTo>
                    <a:pt x="20" y="38"/>
                  </a:lnTo>
                  <a:lnTo>
                    <a:pt x="12" y="40"/>
                  </a:lnTo>
                  <a:lnTo>
                    <a:pt x="5" y="44"/>
                  </a:lnTo>
                  <a:lnTo>
                    <a:pt x="0" y="48"/>
                  </a:lnTo>
                  <a:lnTo>
                    <a:pt x="12" y="75"/>
                  </a:lnTo>
                  <a:lnTo>
                    <a:pt x="18" y="103"/>
                  </a:lnTo>
                  <a:lnTo>
                    <a:pt x="22" y="129"/>
                  </a:lnTo>
                  <a:lnTo>
                    <a:pt x="25" y="153"/>
                  </a:lnTo>
                  <a:lnTo>
                    <a:pt x="48" y="162"/>
                  </a:lnTo>
                  <a:lnTo>
                    <a:pt x="69" y="163"/>
                  </a:lnTo>
                  <a:lnTo>
                    <a:pt x="89" y="158"/>
                  </a:lnTo>
                  <a:lnTo>
                    <a:pt x="108" y="149"/>
                  </a:lnTo>
                  <a:lnTo>
                    <a:pt x="129" y="141"/>
                  </a:lnTo>
                  <a:lnTo>
                    <a:pt x="152" y="132"/>
                  </a:lnTo>
                  <a:lnTo>
                    <a:pt x="177" y="126"/>
                  </a:lnTo>
                  <a:lnTo>
                    <a:pt x="206" y="124"/>
                  </a:lnTo>
                  <a:lnTo>
                    <a:pt x="206" y="132"/>
                  </a:lnTo>
                  <a:lnTo>
                    <a:pt x="201" y="136"/>
                  </a:lnTo>
                  <a:lnTo>
                    <a:pt x="193" y="138"/>
                  </a:lnTo>
                  <a:lnTo>
                    <a:pt x="189" y="143"/>
                  </a:lnTo>
                  <a:lnTo>
                    <a:pt x="183" y="144"/>
                  </a:lnTo>
                  <a:lnTo>
                    <a:pt x="176" y="146"/>
                  </a:lnTo>
                  <a:lnTo>
                    <a:pt x="169" y="147"/>
                  </a:lnTo>
                  <a:lnTo>
                    <a:pt x="164" y="149"/>
                  </a:lnTo>
                  <a:lnTo>
                    <a:pt x="158" y="152"/>
                  </a:lnTo>
                  <a:lnTo>
                    <a:pt x="153" y="154"/>
                  </a:lnTo>
                  <a:lnTo>
                    <a:pt x="148" y="157"/>
                  </a:lnTo>
                  <a:lnTo>
                    <a:pt x="143" y="159"/>
                  </a:lnTo>
                  <a:lnTo>
                    <a:pt x="149" y="163"/>
                  </a:lnTo>
                  <a:lnTo>
                    <a:pt x="157" y="166"/>
                  </a:lnTo>
                  <a:lnTo>
                    <a:pt x="166" y="168"/>
                  </a:lnTo>
                  <a:lnTo>
                    <a:pt x="176" y="168"/>
                  </a:lnTo>
                  <a:close/>
                </a:path>
              </a:pathLst>
            </a:custGeom>
            <a:solidFill>
              <a:srgbClr val="F2E8D3"/>
            </a:solidFill>
            <a:ln w="9525">
              <a:noFill/>
              <a:round/>
              <a:headEnd/>
              <a:tailEnd/>
            </a:ln>
          </p:spPr>
          <p:txBody>
            <a:bodyPr/>
            <a:lstStyle/>
            <a:p>
              <a:endParaRPr lang="en-US"/>
            </a:p>
          </p:txBody>
        </p:sp>
        <p:sp>
          <p:nvSpPr>
            <p:cNvPr id="45" name="Freeform 43"/>
            <p:cNvSpPr>
              <a:spLocks/>
            </p:cNvSpPr>
            <p:nvPr/>
          </p:nvSpPr>
          <p:spPr bwMode="auto">
            <a:xfrm>
              <a:off x="2086" y="1426"/>
              <a:ext cx="1764" cy="687"/>
            </a:xfrm>
            <a:custGeom>
              <a:avLst/>
              <a:gdLst>
                <a:gd name="T0" fmla="*/ 1647 w 1764"/>
                <a:gd name="T1" fmla="*/ 420 h 687"/>
                <a:gd name="T2" fmla="*/ 1666 w 1764"/>
                <a:gd name="T3" fmla="*/ 460 h 687"/>
                <a:gd name="T4" fmla="*/ 1554 w 1764"/>
                <a:gd name="T5" fmla="*/ 466 h 687"/>
                <a:gd name="T6" fmla="*/ 1452 w 1764"/>
                <a:gd name="T7" fmla="*/ 473 h 687"/>
                <a:gd name="T8" fmla="*/ 1432 w 1764"/>
                <a:gd name="T9" fmla="*/ 484 h 687"/>
                <a:gd name="T10" fmla="*/ 1756 w 1764"/>
                <a:gd name="T11" fmla="*/ 499 h 687"/>
                <a:gd name="T12" fmla="*/ 1681 w 1764"/>
                <a:gd name="T13" fmla="*/ 535 h 687"/>
                <a:gd name="T14" fmla="*/ 1514 w 1764"/>
                <a:gd name="T15" fmla="*/ 539 h 687"/>
                <a:gd name="T16" fmla="*/ 1346 w 1764"/>
                <a:gd name="T17" fmla="*/ 540 h 687"/>
                <a:gd name="T18" fmla="*/ 1180 w 1764"/>
                <a:gd name="T19" fmla="*/ 540 h 687"/>
                <a:gd name="T20" fmla="*/ 1016 w 1764"/>
                <a:gd name="T21" fmla="*/ 540 h 687"/>
                <a:gd name="T22" fmla="*/ 872 w 1764"/>
                <a:gd name="T23" fmla="*/ 548 h 687"/>
                <a:gd name="T24" fmla="*/ 808 w 1764"/>
                <a:gd name="T25" fmla="*/ 568 h 687"/>
                <a:gd name="T26" fmla="*/ 693 w 1764"/>
                <a:gd name="T27" fmla="*/ 554 h 687"/>
                <a:gd name="T28" fmla="*/ 569 w 1764"/>
                <a:gd name="T29" fmla="*/ 559 h 687"/>
                <a:gd name="T30" fmla="*/ 522 w 1764"/>
                <a:gd name="T31" fmla="*/ 533 h 687"/>
                <a:gd name="T32" fmla="*/ 556 w 1764"/>
                <a:gd name="T33" fmla="*/ 494 h 687"/>
                <a:gd name="T34" fmla="*/ 541 w 1764"/>
                <a:gd name="T35" fmla="*/ 451 h 687"/>
                <a:gd name="T36" fmla="*/ 488 w 1764"/>
                <a:gd name="T37" fmla="*/ 485 h 687"/>
                <a:gd name="T38" fmla="*/ 409 w 1764"/>
                <a:gd name="T39" fmla="*/ 530 h 687"/>
                <a:gd name="T40" fmla="*/ 258 w 1764"/>
                <a:gd name="T41" fmla="*/ 608 h 687"/>
                <a:gd name="T42" fmla="*/ 5 w 1764"/>
                <a:gd name="T43" fmla="*/ 687 h 687"/>
                <a:gd name="T44" fmla="*/ 38 w 1764"/>
                <a:gd name="T45" fmla="*/ 440 h 687"/>
                <a:gd name="T46" fmla="*/ 106 w 1764"/>
                <a:gd name="T47" fmla="*/ 298 h 687"/>
                <a:gd name="T48" fmla="*/ 221 w 1764"/>
                <a:gd name="T49" fmla="*/ 146 h 687"/>
                <a:gd name="T50" fmla="*/ 315 w 1764"/>
                <a:gd name="T51" fmla="*/ 28 h 687"/>
                <a:gd name="T52" fmla="*/ 379 w 1764"/>
                <a:gd name="T53" fmla="*/ 9 h 687"/>
                <a:gd name="T54" fmla="*/ 503 w 1764"/>
                <a:gd name="T55" fmla="*/ 40 h 687"/>
                <a:gd name="T56" fmla="*/ 559 w 1764"/>
                <a:gd name="T57" fmla="*/ 93 h 687"/>
                <a:gd name="T58" fmla="*/ 473 w 1764"/>
                <a:gd name="T59" fmla="*/ 76 h 687"/>
                <a:gd name="T60" fmla="*/ 539 w 1764"/>
                <a:gd name="T61" fmla="*/ 117 h 687"/>
                <a:gd name="T62" fmla="*/ 667 w 1764"/>
                <a:gd name="T63" fmla="*/ 178 h 687"/>
                <a:gd name="T64" fmla="*/ 780 w 1764"/>
                <a:gd name="T65" fmla="*/ 263 h 687"/>
                <a:gd name="T66" fmla="*/ 743 w 1764"/>
                <a:gd name="T67" fmla="*/ 315 h 687"/>
                <a:gd name="T68" fmla="*/ 629 w 1764"/>
                <a:gd name="T69" fmla="*/ 330 h 687"/>
                <a:gd name="T70" fmla="*/ 678 w 1764"/>
                <a:gd name="T71" fmla="*/ 345 h 687"/>
                <a:gd name="T72" fmla="*/ 783 w 1764"/>
                <a:gd name="T73" fmla="*/ 330 h 687"/>
                <a:gd name="T74" fmla="*/ 878 w 1764"/>
                <a:gd name="T75" fmla="*/ 295 h 687"/>
                <a:gd name="T76" fmla="*/ 971 w 1764"/>
                <a:gd name="T77" fmla="*/ 300 h 687"/>
                <a:gd name="T78" fmla="*/ 1060 w 1764"/>
                <a:gd name="T79" fmla="*/ 337 h 687"/>
                <a:gd name="T80" fmla="*/ 1109 w 1764"/>
                <a:gd name="T81" fmla="*/ 425 h 687"/>
                <a:gd name="T82" fmla="*/ 996 w 1764"/>
                <a:gd name="T83" fmla="*/ 479 h 687"/>
                <a:gd name="T84" fmla="*/ 753 w 1764"/>
                <a:gd name="T85" fmla="*/ 432 h 687"/>
                <a:gd name="T86" fmla="*/ 514 w 1764"/>
                <a:gd name="T87" fmla="*/ 376 h 687"/>
                <a:gd name="T88" fmla="*/ 410 w 1764"/>
                <a:gd name="T89" fmla="*/ 334 h 687"/>
                <a:gd name="T90" fmla="*/ 432 w 1764"/>
                <a:gd name="T91" fmla="*/ 372 h 687"/>
                <a:gd name="T92" fmla="*/ 573 w 1764"/>
                <a:gd name="T93" fmla="*/ 430 h 687"/>
                <a:gd name="T94" fmla="*/ 722 w 1764"/>
                <a:gd name="T95" fmla="*/ 474 h 687"/>
                <a:gd name="T96" fmla="*/ 862 w 1764"/>
                <a:gd name="T97" fmla="*/ 504 h 687"/>
                <a:gd name="T98" fmla="*/ 1009 w 1764"/>
                <a:gd name="T99" fmla="*/ 523 h 687"/>
                <a:gd name="T100" fmla="*/ 1134 w 1764"/>
                <a:gd name="T101" fmla="*/ 515 h 687"/>
                <a:gd name="T102" fmla="*/ 1160 w 1764"/>
                <a:gd name="T103" fmla="*/ 508 h 687"/>
                <a:gd name="T104" fmla="*/ 1226 w 1764"/>
                <a:gd name="T105" fmla="*/ 505 h 687"/>
                <a:gd name="T106" fmla="*/ 1264 w 1764"/>
                <a:gd name="T107" fmla="*/ 508 h 687"/>
                <a:gd name="T108" fmla="*/ 1319 w 1764"/>
                <a:gd name="T109" fmla="*/ 500 h 687"/>
                <a:gd name="T110" fmla="*/ 1373 w 1764"/>
                <a:gd name="T111" fmla="*/ 478 h 687"/>
                <a:gd name="T112" fmla="*/ 1420 w 1764"/>
                <a:gd name="T113" fmla="*/ 459 h 687"/>
                <a:gd name="T114" fmla="*/ 1454 w 1764"/>
                <a:gd name="T115" fmla="*/ 439 h 687"/>
                <a:gd name="T116" fmla="*/ 1490 w 1764"/>
                <a:gd name="T117" fmla="*/ 417 h 687"/>
                <a:gd name="T118" fmla="*/ 1535 w 1764"/>
                <a:gd name="T119" fmla="*/ 421 h 6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764"/>
                <a:gd name="T181" fmla="*/ 0 h 687"/>
                <a:gd name="T182" fmla="*/ 1764 w 1764"/>
                <a:gd name="T183" fmla="*/ 687 h 68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764" h="687">
                  <a:moveTo>
                    <a:pt x="1540" y="421"/>
                  </a:moveTo>
                  <a:lnTo>
                    <a:pt x="1562" y="421"/>
                  </a:lnTo>
                  <a:lnTo>
                    <a:pt x="1584" y="421"/>
                  </a:lnTo>
                  <a:lnTo>
                    <a:pt x="1605" y="420"/>
                  </a:lnTo>
                  <a:lnTo>
                    <a:pt x="1625" y="420"/>
                  </a:lnTo>
                  <a:lnTo>
                    <a:pt x="1647" y="420"/>
                  </a:lnTo>
                  <a:lnTo>
                    <a:pt x="1667" y="422"/>
                  </a:lnTo>
                  <a:lnTo>
                    <a:pt x="1686" y="425"/>
                  </a:lnTo>
                  <a:lnTo>
                    <a:pt x="1706" y="431"/>
                  </a:lnTo>
                  <a:lnTo>
                    <a:pt x="1706" y="460"/>
                  </a:lnTo>
                  <a:lnTo>
                    <a:pt x="1686" y="460"/>
                  </a:lnTo>
                  <a:lnTo>
                    <a:pt x="1666" y="460"/>
                  </a:lnTo>
                  <a:lnTo>
                    <a:pt x="1645" y="461"/>
                  </a:lnTo>
                  <a:lnTo>
                    <a:pt x="1627" y="461"/>
                  </a:lnTo>
                  <a:lnTo>
                    <a:pt x="1608" y="463"/>
                  </a:lnTo>
                  <a:lnTo>
                    <a:pt x="1590" y="464"/>
                  </a:lnTo>
                  <a:lnTo>
                    <a:pt x="1572" y="465"/>
                  </a:lnTo>
                  <a:lnTo>
                    <a:pt x="1554" y="466"/>
                  </a:lnTo>
                  <a:lnTo>
                    <a:pt x="1537" y="468"/>
                  </a:lnTo>
                  <a:lnTo>
                    <a:pt x="1519" y="469"/>
                  </a:lnTo>
                  <a:lnTo>
                    <a:pt x="1502" y="470"/>
                  </a:lnTo>
                  <a:lnTo>
                    <a:pt x="1485" y="471"/>
                  </a:lnTo>
                  <a:lnTo>
                    <a:pt x="1468" y="473"/>
                  </a:lnTo>
                  <a:lnTo>
                    <a:pt x="1452" y="473"/>
                  </a:lnTo>
                  <a:lnTo>
                    <a:pt x="1435" y="474"/>
                  </a:lnTo>
                  <a:lnTo>
                    <a:pt x="1419" y="474"/>
                  </a:lnTo>
                  <a:lnTo>
                    <a:pt x="1418" y="476"/>
                  </a:lnTo>
                  <a:lnTo>
                    <a:pt x="1420" y="480"/>
                  </a:lnTo>
                  <a:lnTo>
                    <a:pt x="1424" y="483"/>
                  </a:lnTo>
                  <a:lnTo>
                    <a:pt x="1432" y="484"/>
                  </a:lnTo>
                  <a:lnTo>
                    <a:pt x="1440" y="486"/>
                  </a:lnTo>
                  <a:lnTo>
                    <a:pt x="1452" y="488"/>
                  </a:lnTo>
                  <a:lnTo>
                    <a:pt x="1467" y="488"/>
                  </a:lnTo>
                  <a:lnTo>
                    <a:pt x="1484" y="488"/>
                  </a:lnTo>
                  <a:lnTo>
                    <a:pt x="1744" y="490"/>
                  </a:lnTo>
                  <a:lnTo>
                    <a:pt x="1756" y="499"/>
                  </a:lnTo>
                  <a:lnTo>
                    <a:pt x="1762" y="509"/>
                  </a:lnTo>
                  <a:lnTo>
                    <a:pt x="1764" y="519"/>
                  </a:lnTo>
                  <a:lnTo>
                    <a:pt x="1763" y="531"/>
                  </a:lnTo>
                  <a:lnTo>
                    <a:pt x="1736" y="533"/>
                  </a:lnTo>
                  <a:lnTo>
                    <a:pt x="1708" y="534"/>
                  </a:lnTo>
                  <a:lnTo>
                    <a:pt x="1681" y="535"/>
                  </a:lnTo>
                  <a:lnTo>
                    <a:pt x="1653" y="535"/>
                  </a:lnTo>
                  <a:lnTo>
                    <a:pt x="1625" y="536"/>
                  </a:lnTo>
                  <a:lnTo>
                    <a:pt x="1598" y="538"/>
                  </a:lnTo>
                  <a:lnTo>
                    <a:pt x="1570" y="538"/>
                  </a:lnTo>
                  <a:lnTo>
                    <a:pt x="1542" y="538"/>
                  </a:lnTo>
                  <a:lnTo>
                    <a:pt x="1514" y="539"/>
                  </a:lnTo>
                  <a:lnTo>
                    <a:pt x="1487" y="539"/>
                  </a:lnTo>
                  <a:lnTo>
                    <a:pt x="1458" y="539"/>
                  </a:lnTo>
                  <a:lnTo>
                    <a:pt x="1430" y="540"/>
                  </a:lnTo>
                  <a:lnTo>
                    <a:pt x="1403" y="540"/>
                  </a:lnTo>
                  <a:lnTo>
                    <a:pt x="1374" y="540"/>
                  </a:lnTo>
                  <a:lnTo>
                    <a:pt x="1346" y="540"/>
                  </a:lnTo>
                  <a:lnTo>
                    <a:pt x="1319" y="540"/>
                  </a:lnTo>
                  <a:lnTo>
                    <a:pt x="1290" y="540"/>
                  </a:lnTo>
                  <a:lnTo>
                    <a:pt x="1263" y="540"/>
                  </a:lnTo>
                  <a:lnTo>
                    <a:pt x="1235" y="540"/>
                  </a:lnTo>
                  <a:lnTo>
                    <a:pt x="1208" y="540"/>
                  </a:lnTo>
                  <a:lnTo>
                    <a:pt x="1180" y="540"/>
                  </a:lnTo>
                  <a:lnTo>
                    <a:pt x="1152" y="540"/>
                  </a:lnTo>
                  <a:lnTo>
                    <a:pt x="1125" y="540"/>
                  </a:lnTo>
                  <a:lnTo>
                    <a:pt x="1097" y="540"/>
                  </a:lnTo>
                  <a:lnTo>
                    <a:pt x="1070" y="540"/>
                  </a:lnTo>
                  <a:lnTo>
                    <a:pt x="1044" y="540"/>
                  </a:lnTo>
                  <a:lnTo>
                    <a:pt x="1016" y="540"/>
                  </a:lnTo>
                  <a:lnTo>
                    <a:pt x="990" y="540"/>
                  </a:lnTo>
                  <a:lnTo>
                    <a:pt x="964" y="540"/>
                  </a:lnTo>
                  <a:lnTo>
                    <a:pt x="937" y="540"/>
                  </a:lnTo>
                  <a:lnTo>
                    <a:pt x="911" y="540"/>
                  </a:lnTo>
                  <a:lnTo>
                    <a:pt x="885" y="540"/>
                  </a:lnTo>
                  <a:lnTo>
                    <a:pt x="872" y="548"/>
                  </a:lnTo>
                  <a:lnTo>
                    <a:pt x="871" y="564"/>
                  </a:lnTo>
                  <a:lnTo>
                    <a:pt x="870" y="582"/>
                  </a:lnTo>
                  <a:lnTo>
                    <a:pt x="856" y="592"/>
                  </a:lnTo>
                  <a:lnTo>
                    <a:pt x="841" y="582"/>
                  </a:lnTo>
                  <a:lnTo>
                    <a:pt x="826" y="574"/>
                  </a:lnTo>
                  <a:lnTo>
                    <a:pt x="808" y="568"/>
                  </a:lnTo>
                  <a:lnTo>
                    <a:pt x="791" y="563"/>
                  </a:lnTo>
                  <a:lnTo>
                    <a:pt x="772" y="559"/>
                  </a:lnTo>
                  <a:lnTo>
                    <a:pt x="753" y="556"/>
                  </a:lnTo>
                  <a:lnTo>
                    <a:pt x="733" y="554"/>
                  </a:lnTo>
                  <a:lnTo>
                    <a:pt x="713" y="554"/>
                  </a:lnTo>
                  <a:lnTo>
                    <a:pt x="693" y="554"/>
                  </a:lnTo>
                  <a:lnTo>
                    <a:pt x="672" y="554"/>
                  </a:lnTo>
                  <a:lnTo>
                    <a:pt x="651" y="555"/>
                  </a:lnTo>
                  <a:lnTo>
                    <a:pt x="631" y="556"/>
                  </a:lnTo>
                  <a:lnTo>
                    <a:pt x="609" y="558"/>
                  </a:lnTo>
                  <a:lnTo>
                    <a:pt x="589" y="559"/>
                  </a:lnTo>
                  <a:lnTo>
                    <a:pt x="569" y="559"/>
                  </a:lnTo>
                  <a:lnTo>
                    <a:pt x="551" y="560"/>
                  </a:lnTo>
                  <a:lnTo>
                    <a:pt x="547" y="551"/>
                  </a:lnTo>
                  <a:lnTo>
                    <a:pt x="537" y="545"/>
                  </a:lnTo>
                  <a:lnTo>
                    <a:pt x="524" y="543"/>
                  </a:lnTo>
                  <a:lnTo>
                    <a:pt x="517" y="540"/>
                  </a:lnTo>
                  <a:lnTo>
                    <a:pt x="522" y="533"/>
                  </a:lnTo>
                  <a:lnTo>
                    <a:pt x="527" y="526"/>
                  </a:lnTo>
                  <a:lnTo>
                    <a:pt x="533" y="520"/>
                  </a:lnTo>
                  <a:lnTo>
                    <a:pt x="541" y="514"/>
                  </a:lnTo>
                  <a:lnTo>
                    <a:pt x="547" y="509"/>
                  </a:lnTo>
                  <a:lnTo>
                    <a:pt x="552" y="501"/>
                  </a:lnTo>
                  <a:lnTo>
                    <a:pt x="556" y="494"/>
                  </a:lnTo>
                  <a:lnTo>
                    <a:pt x="558" y="485"/>
                  </a:lnTo>
                  <a:lnTo>
                    <a:pt x="533" y="480"/>
                  </a:lnTo>
                  <a:lnTo>
                    <a:pt x="539" y="476"/>
                  </a:lnTo>
                  <a:lnTo>
                    <a:pt x="541" y="469"/>
                  </a:lnTo>
                  <a:lnTo>
                    <a:pt x="541" y="460"/>
                  </a:lnTo>
                  <a:lnTo>
                    <a:pt x="541" y="451"/>
                  </a:lnTo>
                  <a:lnTo>
                    <a:pt x="531" y="453"/>
                  </a:lnTo>
                  <a:lnTo>
                    <a:pt x="521" y="456"/>
                  </a:lnTo>
                  <a:lnTo>
                    <a:pt x="513" y="463"/>
                  </a:lnTo>
                  <a:lnTo>
                    <a:pt x="504" y="470"/>
                  </a:lnTo>
                  <a:lnTo>
                    <a:pt x="496" y="478"/>
                  </a:lnTo>
                  <a:lnTo>
                    <a:pt x="488" y="485"/>
                  </a:lnTo>
                  <a:lnTo>
                    <a:pt x="478" y="493"/>
                  </a:lnTo>
                  <a:lnTo>
                    <a:pt x="468" y="499"/>
                  </a:lnTo>
                  <a:lnTo>
                    <a:pt x="455" y="504"/>
                  </a:lnTo>
                  <a:lnTo>
                    <a:pt x="442" y="511"/>
                  </a:lnTo>
                  <a:lnTo>
                    <a:pt x="427" y="520"/>
                  </a:lnTo>
                  <a:lnTo>
                    <a:pt x="409" y="530"/>
                  </a:lnTo>
                  <a:lnTo>
                    <a:pt x="389" y="541"/>
                  </a:lnTo>
                  <a:lnTo>
                    <a:pt x="368" y="553"/>
                  </a:lnTo>
                  <a:lnTo>
                    <a:pt x="344" y="566"/>
                  </a:lnTo>
                  <a:lnTo>
                    <a:pt x="318" y="579"/>
                  </a:lnTo>
                  <a:lnTo>
                    <a:pt x="289" y="594"/>
                  </a:lnTo>
                  <a:lnTo>
                    <a:pt x="258" y="608"/>
                  </a:lnTo>
                  <a:lnTo>
                    <a:pt x="223" y="622"/>
                  </a:lnTo>
                  <a:lnTo>
                    <a:pt x="185" y="637"/>
                  </a:lnTo>
                  <a:lnTo>
                    <a:pt x="145" y="650"/>
                  </a:lnTo>
                  <a:lnTo>
                    <a:pt x="101" y="663"/>
                  </a:lnTo>
                  <a:lnTo>
                    <a:pt x="55" y="675"/>
                  </a:lnTo>
                  <a:lnTo>
                    <a:pt x="5" y="687"/>
                  </a:lnTo>
                  <a:lnTo>
                    <a:pt x="0" y="640"/>
                  </a:lnTo>
                  <a:lnTo>
                    <a:pt x="0" y="595"/>
                  </a:lnTo>
                  <a:lnTo>
                    <a:pt x="4" y="554"/>
                  </a:lnTo>
                  <a:lnTo>
                    <a:pt x="11" y="514"/>
                  </a:lnTo>
                  <a:lnTo>
                    <a:pt x="23" y="476"/>
                  </a:lnTo>
                  <a:lnTo>
                    <a:pt x="38" y="440"/>
                  </a:lnTo>
                  <a:lnTo>
                    <a:pt x="55" y="404"/>
                  </a:lnTo>
                  <a:lnTo>
                    <a:pt x="75" y="369"/>
                  </a:lnTo>
                  <a:lnTo>
                    <a:pt x="83" y="354"/>
                  </a:lnTo>
                  <a:lnTo>
                    <a:pt x="89" y="337"/>
                  </a:lnTo>
                  <a:lnTo>
                    <a:pt x="96" y="320"/>
                  </a:lnTo>
                  <a:lnTo>
                    <a:pt x="106" y="298"/>
                  </a:lnTo>
                  <a:lnTo>
                    <a:pt x="120" y="275"/>
                  </a:lnTo>
                  <a:lnTo>
                    <a:pt x="138" y="248"/>
                  </a:lnTo>
                  <a:lnTo>
                    <a:pt x="160" y="217"/>
                  </a:lnTo>
                  <a:lnTo>
                    <a:pt x="189" y="183"/>
                  </a:lnTo>
                  <a:lnTo>
                    <a:pt x="204" y="163"/>
                  </a:lnTo>
                  <a:lnTo>
                    <a:pt x="221" y="146"/>
                  </a:lnTo>
                  <a:lnTo>
                    <a:pt x="239" y="127"/>
                  </a:lnTo>
                  <a:lnTo>
                    <a:pt x="257" y="109"/>
                  </a:lnTo>
                  <a:lnTo>
                    <a:pt x="273" y="91"/>
                  </a:lnTo>
                  <a:lnTo>
                    <a:pt x="289" y="71"/>
                  </a:lnTo>
                  <a:lnTo>
                    <a:pt x="303" y="50"/>
                  </a:lnTo>
                  <a:lnTo>
                    <a:pt x="315" y="28"/>
                  </a:lnTo>
                  <a:lnTo>
                    <a:pt x="327" y="29"/>
                  </a:lnTo>
                  <a:lnTo>
                    <a:pt x="338" y="27"/>
                  </a:lnTo>
                  <a:lnTo>
                    <a:pt x="348" y="24"/>
                  </a:lnTo>
                  <a:lnTo>
                    <a:pt x="359" y="19"/>
                  </a:lnTo>
                  <a:lnTo>
                    <a:pt x="369" y="15"/>
                  </a:lnTo>
                  <a:lnTo>
                    <a:pt x="379" y="9"/>
                  </a:lnTo>
                  <a:lnTo>
                    <a:pt x="390" y="4"/>
                  </a:lnTo>
                  <a:lnTo>
                    <a:pt x="400" y="0"/>
                  </a:lnTo>
                  <a:lnTo>
                    <a:pt x="427" y="7"/>
                  </a:lnTo>
                  <a:lnTo>
                    <a:pt x="453" y="17"/>
                  </a:lnTo>
                  <a:lnTo>
                    <a:pt x="478" y="27"/>
                  </a:lnTo>
                  <a:lnTo>
                    <a:pt x="503" y="40"/>
                  </a:lnTo>
                  <a:lnTo>
                    <a:pt x="526" y="54"/>
                  </a:lnTo>
                  <a:lnTo>
                    <a:pt x="547" y="69"/>
                  </a:lnTo>
                  <a:lnTo>
                    <a:pt x="568" y="86"/>
                  </a:lnTo>
                  <a:lnTo>
                    <a:pt x="587" y="103"/>
                  </a:lnTo>
                  <a:lnTo>
                    <a:pt x="573" y="99"/>
                  </a:lnTo>
                  <a:lnTo>
                    <a:pt x="559" y="93"/>
                  </a:lnTo>
                  <a:lnTo>
                    <a:pt x="546" y="88"/>
                  </a:lnTo>
                  <a:lnTo>
                    <a:pt x="532" y="83"/>
                  </a:lnTo>
                  <a:lnTo>
                    <a:pt x="518" y="79"/>
                  </a:lnTo>
                  <a:lnTo>
                    <a:pt x="504" y="76"/>
                  </a:lnTo>
                  <a:lnTo>
                    <a:pt x="489" y="74"/>
                  </a:lnTo>
                  <a:lnTo>
                    <a:pt x="473" y="76"/>
                  </a:lnTo>
                  <a:lnTo>
                    <a:pt x="470" y="86"/>
                  </a:lnTo>
                  <a:lnTo>
                    <a:pt x="474" y="94"/>
                  </a:lnTo>
                  <a:lnTo>
                    <a:pt x="484" y="101"/>
                  </a:lnTo>
                  <a:lnTo>
                    <a:pt x="494" y="106"/>
                  </a:lnTo>
                  <a:lnTo>
                    <a:pt x="517" y="111"/>
                  </a:lnTo>
                  <a:lnTo>
                    <a:pt x="539" y="117"/>
                  </a:lnTo>
                  <a:lnTo>
                    <a:pt x="562" y="124"/>
                  </a:lnTo>
                  <a:lnTo>
                    <a:pt x="584" y="133"/>
                  </a:lnTo>
                  <a:lnTo>
                    <a:pt x="606" y="143"/>
                  </a:lnTo>
                  <a:lnTo>
                    <a:pt x="627" y="154"/>
                  </a:lnTo>
                  <a:lnTo>
                    <a:pt x="647" y="166"/>
                  </a:lnTo>
                  <a:lnTo>
                    <a:pt x="667" y="178"/>
                  </a:lnTo>
                  <a:lnTo>
                    <a:pt x="687" y="191"/>
                  </a:lnTo>
                  <a:lnTo>
                    <a:pt x="706" y="205"/>
                  </a:lnTo>
                  <a:lnTo>
                    <a:pt x="726" y="220"/>
                  </a:lnTo>
                  <a:lnTo>
                    <a:pt x="745" y="233"/>
                  </a:lnTo>
                  <a:lnTo>
                    <a:pt x="762" y="248"/>
                  </a:lnTo>
                  <a:lnTo>
                    <a:pt x="780" y="263"/>
                  </a:lnTo>
                  <a:lnTo>
                    <a:pt x="797" y="280"/>
                  </a:lnTo>
                  <a:lnTo>
                    <a:pt x="815" y="295"/>
                  </a:lnTo>
                  <a:lnTo>
                    <a:pt x="815" y="306"/>
                  </a:lnTo>
                  <a:lnTo>
                    <a:pt x="792" y="308"/>
                  </a:lnTo>
                  <a:lnTo>
                    <a:pt x="767" y="312"/>
                  </a:lnTo>
                  <a:lnTo>
                    <a:pt x="743" y="315"/>
                  </a:lnTo>
                  <a:lnTo>
                    <a:pt x="718" y="317"/>
                  </a:lnTo>
                  <a:lnTo>
                    <a:pt x="694" y="319"/>
                  </a:lnTo>
                  <a:lnTo>
                    <a:pt x="673" y="321"/>
                  </a:lnTo>
                  <a:lnTo>
                    <a:pt x="652" y="322"/>
                  </a:lnTo>
                  <a:lnTo>
                    <a:pt x="633" y="325"/>
                  </a:lnTo>
                  <a:lnTo>
                    <a:pt x="629" y="330"/>
                  </a:lnTo>
                  <a:lnTo>
                    <a:pt x="627" y="336"/>
                  </a:lnTo>
                  <a:lnTo>
                    <a:pt x="626" y="341"/>
                  </a:lnTo>
                  <a:lnTo>
                    <a:pt x="628" y="346"/>
                  </a:lnTo>
                  <a:lnTo>
                    <a:pt x="644" y="346"/>
                  </a:lnTo>
                  <a:lnTo>
                    <a:pt x="662" y="345"/>
                  </a:lnTo>
                  <a:lnTo>
                    <a:pt x="678" y="345"/>
                  </a:lnTo>
                  <a:lnTo>
                    <a:pt x="696" y="344"/>
                  </a:lnTo>
                  <a:lnTo>
                    <a:pt x="713" y="341"/>
                  </a:lnTo>
                  <a:lnTo>
                    <a:pt x="731" y="340"/>
                  </a:lnTo>
                  <a:lnTo>
                    <a:pt x="748" y="337"/>
                  </a:lnTo>
                  <a:lnTo>
                    <a:pt x="766" y="334"/>
                  </a:lnTo>
                  <a:lnTo>
                    <a:pt x="783" y="330"/>
                  </a:lnTo>
                  <a:lnTo>
                    <a:pt x="800" y="326"/>
                  </a:lnTo>
                  <a:lnTo>
                    <a:pt x="816" y="321"/>
                  </a:lnTo>
                  <a:lnTo>
                    <a:pt x="832" y="316"/>
                  </a:lnTo>
                  <a:lnTo>
                    <a:pt x="848" y="310"/>
                  </a:lnTo>
                  <a:lnTo>
                    <a:pt x="863" y="302"/>
                  </a:lnTo>
                  <a:lnTo>
                    <a:pt x="878" y="295"/>
                  </a:lnTo>
                  <a:lnTo>
                    <a:pt x="892" y="287"/>
                  </a:lnTo>
                  <a:lnTo>
                    <a:pt x="907" y="290"/>
                  </a:lnTo>
                  <a:lnTo>
                    <a:pt x="922" y="291"/>
                  </a:lnTo>
                  <a:lnTo>
                    <a:pt x="938" y="293"/>
                  </a:lnTo>
                  <a:lnTo>
                    <a:pt x="955" y="296"/>
                  </a:lnTo>
                  <a:lnTo>
                    <a:pt x="971" y="300"/>
                  </a:lnTo>
                  <a:lnTo>
                    <a:pt x="987" y="303"/>
                  </a:lnTo>
                  <a:lnTo>
                    <a:pt x="1004" y="308"/>
                  </a:lnTo>
                  <a:lnTo>
                    <a:pt x="1019" y="315"/>
                  </a:lnTo>
                  <a:lnTo>
                    <a:pt x="1034" y="321"/>
                  </a:lnTo>
                  <a:lnTo>
                    <a:pt x="1047" y="329"/>
                  </a:lnTo>
                  <a:lnTo>
                    <a:pt x="1060" y="337"/>
                  </a:lnTo>
                  <a:lnTo>
                    <a:pt x="1072" y="347"/>
                  </a:lnTo>
                  <a:lnTo>
                    <a:pt x="1082" y="359"/>
                  </a:lnTo>
                  <a:lnTo>
                    <a:pt x="1091" y="371"/>
                  </a:lnTo>
                  <a:lnTo>
                    <a:pt x="1097" y="386"/>
                  </a:lnTo>
                  <a:lnTo>
                    <a:pt x="1102" y="402"/>
                  </a:lnTo>
                  <a:lnTo>
                    <a:pt x="1109" y="425"/>
                  </a:lnTo>
                  <a:lnTo>
                    <a:pt x="1117" y="448"/>
                  </a:lnTo>
                  <a:lnTo>
                    <a:pt x="1122" y="471"/>
                  </a:lnTo>
                  <a:lnTo>
                    <a:pt x="1121" y="499"/>
                  </a:lnTo>
                  <a:lnTo>
                    <a:pt x="1079" y="493"/>
                  </a:lnTo>
                  <a:lnTo>
                    <a:pt x="1037" y="486"/>
                  </a:lnTo>
                  <a:lnTo>
                    <a:pt x="996" y="479"/>
                  </a:lnTo>
                  <a:lnTo>
                    <a:pt x="955" y="473"/>
                  </a:lnTo>
                  <a:lnTo>
                    <a:pt x="915" y="465"/>
                  </a:lnTo>
                  <a:lnTo>
                    <a:pt x="873" y="458"/>
                  </a:lnTo>
                  <a:lnTo>
                    <a:pt x="833" y="450"/>
                  </a:lnTo>
                  <a:lnTo>
                    <a:pt x="793" y="441"/>
                  </a:lnTo>
                  <a:lnTo>
                    <a:pt x="753" y="432"/>
                  </a:lnTo>
                  <a:lnTo>
                    <a:pt x="714" y="425"/>
                  </a:lnTo>
                  <a:lnTo>
                    <a:pt x="674" y="416"/>
                  </a:lnTo>
                  <a:lnTo>
                    <a:pt x="634" y="406"/>
                  </a:lnTo>
                  <a:lnTo>
                    <a:pt x="594" y="397"/>
                  </a:lnTo>
                  <a:lnTo>
                    <a:pt x="554" y="387"/>
                  </a:lnTo>
                  <a:lnTo>
                    <a:pt x="514" y="376"/>
                  </a:lnTo>
                  <a:lnTo>
                    <a:pt x="473" y="366"/>
                  </a:lnTo>
                  <a:lnTo>
                    <a:pt x="460" y="362"/>
                  </a:lnTo>
                  <a:lnTo>
                    <a:pt x="448" y="355"/>
                  </a:lnTo>
                  <a:lnTo>
                    <a:pt x="435" y="347"/>
                  </a:lnTo>
                  <a:lnTo>
                    <a:pt x="423" y="340"/>
                  </a:lnTo>
                  <a:lnTo>
                    <a:pt x="410" y="334"/>
                  </a:lnTo>
                  <a:lnTo>
                    <a:pt x="397" y="329"/>
                  </a:lnTo>
                  <a:lnTo>
                    <a:pt x="383" y="326"/>
                  </a:lnTo>
                  <a:lnTo>
                    <a:pt x="369" y="327"/>
                  </a:lnTo>
                  <a:lnTo>
                    <a:pt x="389" y="344"/>
                  </a:lnTo>
                  <a:lnTo>
                    <a:pt x="410" y="359"/>
                  </a:lnTo>
                  <a:lnTo>
                    <a:pt x="432" y="372"/>
                  </a:lnTo>
                  <a:lnTo>
                    <a:pt x="454" y="385"/>
                  </a:lnTo>
                  <a:lnTo>
                    <a:pt x="478" y="396"/>
                  </a:lnTo>
                  <a:lnTo>
                    <a:pt x="501" y="405"/>
                  </a:lnTo>
                  <a:lnTo>
                    <a:pt x="524" y="415"/>
                  </a:lnTo>
                  <a:lnTo>
                    <a:pt x="549" y="422"/>
                  </a:lnTo>
                  <a:lnTo>
                    <a:pt x="573" y="430"/>
                  </a:lnTo>
                  <a:lnTo>
                    <a:pt x="598" y="437"/>
                  </a:lnTo>
                  <a:lnTo>
                    <a:pt x="623" y="445"/>
                  </a:lnTo>
                  <a:lnTo>
                    <a:pt x="647" y="453"/>
                  </a:lnTo>
                  <a:lnTo>
                    <a:pt x="672" y="459"/>
                  </a:lnTo>
                  <a:lnTo>
                    <a:pt x="697" y="466"/>
                  </a:lnTo>
                  <a:lnTo>
                    <a:pt x="722" y="474"/>
                  </a:lnTo>
                  <a:lnTo>
                    <a:pt x="747" y="483"/>
                  </a:lnTo>
                  <a:lnTo>
                    <a:pt x="770" y="486"/>
                  </a:lnTo>
                  <a:lnTo>
                    <a:pt x="792" y="491"/>
                  </a:lnTo>
                  <a:lnTo>
                    <a:pt x="815" y="495"/>
                  </a:lnTo>
                  <a:lnTo>
                    <a:pt x="838" y="500"/>
                  </a:lnTo>
                  <a:lnTo>
                    <a:pt x="862" y="504"/>
                  </a:lnTo>
                  <a:lnTo>
                    <a:pt x="886" y="508"/>
                  </a:lnTo>
                  <a:lnTo>
                    <a:pt x="911" y="511"/>
                  </a:lnTo>
                  <a:lnTo>
                    <a:pt x="935" y="515"/>
                  </a:lnTo>
                  <a:lnTo>
                    <a:pt x="960" y="518"/>
                  </a:lnTo>
                  <a:lnTo>
                    <a:pt x="985" y="521"/>
                  </a:lnTo>
                  <a:lnTo>
                    <a:pt x="1009" y="523"/>
                  </a:lnTo>
                  <a:lnTo>
                    <a:pt x="1034" y="524"/>
                  </a:lnTo>
                  <a:lnTo>
                    <a:pt x="1059" y="525"/>
                  </a:lnTo>
                  <a:lnTo>
                    <a:pt x="1082" y="525"/>
                  </a:lnTo>
                  <a:lnTo>
                    <a:pt x="1107" y="524"/>
                  </a:lnTo>
                  <a:lnTo>
                    <a:pt x="1131" y="521"/>
                  </a:lnTo>
                  <a:lnTo>
                    <a:pt x="1134" y="515"/>
                  </a:lnTo>
                  <a:lnTo>
                    <a:pt x="1135" y="511"/>
                  </a:lnTo>
                  <a:lnTo>
                    <a:pt x="1137" y="508"/>
                  </a:lnTo>
                  <a:lnTo>
                    <a:pt x="1141" y="506"/>
                  </a:lnTo>
                  <a:lnTo>
                    <a:pt x="1146" y="505"/>
                  </a:lnTo>
                  <a:lnTo>
                    <a:pt x="1152" y="506"/>
                  </a:lnTo>
                  <a:lnTo>
                    <a:pt x="1160" y="508"/>
                  </a:lnTo>
                  <a:lnTo>
                    <a:pt x="1169" y="510"/>
                  </a:lnTo>
                  <a:lnTo>
                    <a:pt x="1179" y="511"/>
                  </a:lnTo>
                  <a:lnTo>
                    <a:pt x="1191" y="511"/>
                  </a:lnTo>
                  <a:lnTo>
                    <a:pt x="1204" y="511"/>
                  </a:lnTo>
                  <a:lnTo>
                    <a:pt x="1219" y="508"/>
                  </a:lnTo>
                  <a:lnTo>
                    <a:pt x="1226" y="505"/>
                  </a:lnTo>
                  <a:lnTo>
                    <a:pt x="1233" y="503"/>
                  </a:lnTo>
                  <a:lnTo>
                    <a:pt x="1238" y="500"/>
                  </a:lnTo>
                  <a:lnTo>
                    <a:pt x="1245" y="495"/>
                  </a:lnTo>
                  <a:lnTo>
                    <a:pt x="1249" y="500"/>
                  </a:lnTo>
                  <a:lnTo>
                    <a:pt x="1255" y="504"/>
                  </a:lnTo>
                  <a:lnTo>
                    <a:pt x="1264" y="508"/>
                  </a:lnTo>
                  <a:lnTo>
                    <a:pt x="1273" y="509"/>
                  </a:lnTo>
                  <a:lnTo>
                    <a:pt x="1281" y="509"/>
                  </a:lnTo>
                  <a:lnTo>
                    <a:pt x="1291" y="509"/>
                  </a:lnTo>
                  <a:lnTo>
                    <a:pt x="1301" y="506"/>
                  </a:lnTo>
                  <a:lnTo>
                    <a:pt x="1311" y="504"/>
                  </a:lnTo>
                  <a:lnTo>
                    <a:pt x="1319" y="500"/>
                  </a:lnTo>
                  <a:lnTo>
                    <a:pt x="1326" y="498"/>
                  </a:lnTo>
                  <a:lnTo>
                    <a:pt x="1336" y="494"/>
                  </a:lnTo>
                  <a:lnTo>
                    <a:pt x="1346" y="490"/>
                  </a:lnTo>
                  <a:lnTo>
                    <a:pt x="1355" y="485"/>
                  </a:lnTo>
                  <a:lnTo>
                    <a:pt x="1365" y="481"/>
                  </a:lnTo>
                  <a:lnTo>
                    <a:pt x="1373" y="478"/>
                  </a:lnTo>
                  <a:lnTo>
                    <a:pt x="1380" y="473"/>
                  </a:lnTo>
                  <a:lnTo>
                    <a:pt x="1390" y="475"/>
                  </a:lnTo>
                  <a:lnTo>
                    <a:pt x="1399" y="474"/>
                  </a:lnTo>
                  <a:lnTo>
                    <a:pt x="1406" y="470"/>
                  </a:lnTo>
                  <a:lnTo>
                    <a:pt x="1414" y="465"/>
                  </a:lnTo>
                  <a:lnTo>
                    <a:pt x="1420" y="459"/>
                  </a:lnTo>
                  <a:lnTo>
                    <a:pt x="1426" y="451"/>
                  </a:lnTo>
                  <a:lnTo>
                    <a:pt x="1430" y="444"/>
                  </a:lnTo>
                  <a:lnTo>
                    <a:pt x="1433" y="436"/>
                  </a:lnTo>
                  <a:lnTo>
                    <a:pt x="1439" y="437"/>
                  </a:lnTo>
                  <a:lnTo>
                    <a:pt x="1447" y="439"/>
                  </a:lnTo>
                  <a:lnTo>
                    <a:pt x="1454" y="439"/>
                  </a:lnTo>
                  <a:lnTo>
                    <a:pt x="1462" y="437"/>
                  </a:lnTo>
                  <a:lnTo>
                    <a:pt x="1469" y="435"/>
                  </a:lnTo>
                  <a:lnTo>
                    <a:pt x="1474" y="430"/>
                  </a:lnTo>
                  <a:lnTo>
                    <a:pt x="1479" y="425"/>
                  </a:lnTo>
                  <a:lnTo>
                    <a:pt x="1482" y="417"/>
                  </a:lnTo>
                  <a:lnTo>
                    <a:pt x="1490" y="417"/>
                  </a:lnTo>
                  <a:lnTo>
                    <a:pt x="1499" y="417"/>
                  </a:lnTo>
                  <a:lnTo>
                    <a:pt x="1508" y="419"/>
                  </a:lnTo>
                  <a:lnTo>
                    <a:pt x="1515" y="419"/>
                  </a:lnTo>
                  <a:lnTo>
                    <a:pt x="1523" y="420"/>
                  </a:lnTo>
                  <a:lnTo>
                    <a:pt x="1529" y="421"/>
                  </a:lnTo>
                  <a:lnTo>
                    <a:pt x="1535" y="421"/>
                  </a:lnTo>
                  <a:lnTo>
                    <a:pt x="1540" y="421"/>
                  </a:lnTo>
                  <a:close/>
                </a:path>
              </a:pathLst>
            </a:custGeom>
            <a:solidFill>
              <a:srgbClr val="F2E8D3"/>
            </a:solidFill>
            <a:ln w="9525">
              <a:noFill/>
              <a:round/>
              <a:headEnd/>
              <a:tailEnd/>
            </a:ln>
          </p:spPr>
          <p:txBody>
            <a:bodyPr/>
            <a:lstStyle/>
            <a:p>
              <a:endParaRPr lang="en-US"/>
            </a:p>
          </p:txBody>
        </p:sp>
        <p:sp>
          <p:nvSpPr>
            <p:cNvPr id="46" name="Freeform 44"/>
            <p:cNvSpPr>
              <a:spLocks/>
            </p:cNvSpPr>
            <p:nvPr/>
          </p:nvSpPr>
          <p:spPr bwMode="auto">
            <a:xfrm>
              <a:off x="2458" y="1272"/>
              <a:ext cx="53" cy="63"/>
            </a:xfrm>
            <a:custGeom>
              <a:avLst/>
              <a:gdLst>
                <a:gd name="T0" fmla="*/ 52 w 53"/>
                <a:gd name="T1" fmla="*/ 14 h 63"/>
                <a:gd name="T2" fmla="*/ 33 w 53"/>
                <a:gd name="T3" fmla="*/ 18 h 63"/>
                <a:gd name="T4" fmla="*/ 23 w 53"/>
                <a:gd name="T5" fmla="*/ 30 h 63"/>
                <a:gd name="T6" fmla="*/ 18 w 53"/>
                <a:gd name="T7" fmla="*/ 47 h 63"/>
                <a:gd name="T8" fmla="*/ 16 w 53"/>
                <a:gd name="T9" fmla="*/ 63 h 63"/>
                <a:gd name="T10" fmla="*/ 0 w 53"/>
                <a:gd name="T11" fmla="*/ 58 h 63"/>
                <a:gd name="T12" fmla="*/ 5 w 53"/>
                <a:gd name="T13" fmla="*/ 43 h 63"/>
                <a:gd name="T14" fmla="*/ 11 w 53"/>
                <a:gd name="T15" fmla="*/ 28 h 63"/>
                <a:gd name="T16" fmla="*/ 18 w 53"/>
                <a:gd name="T17" fmla="*/ 14 h 63"/>
                <a:gd name="T18" fmla="*/ 28 w 53"/>
                <a:gd name="T19" fmla="*/ 2 h 63"/>
                <a:gd name="T20" fmla="*/ 37 w 53"/>
                <a:gd name="T21" fmla="*/ 3 h 63"/>
                <a:gd name="T22" fmla="*/ 47 w 53"/>
                <a:gd name="T23" fmla="*/ 0 h 63"/>
                <a:gd name="T24" fmla="*/ 53 w 53"/>
                <a:gd name="T25" fmla="*/ 3 h 63"/>
                <a:gd name="T26" fmla="*/ 52 w 53"/>
                <a:gd name="T27" fmla="*/ 14 h 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3"/>
                <a:gd name="T43" fmla="*/ 0 h 63"/>
                <a:gd name="T44" fmla="*/ 53 w 53"/>
                <a:gd name="T45" fmla="*/ 63 h 6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3" h="63">
                  <a:moveTo>
                    <a:pt x="52" y="14"/>
                  </a:moveTo>
                  <a:lnTo>
                    <a:pt x="33" y="18"/>
                  </a:lnTo>
                  <a:lnTo>
                    <a:pt x="23" y="30"/>
                  </a:lnTo>
                  <a:lnTo>
                    <a:pt x="18" y="47"/>
                  </a:lnTo>
                  <a:lnTo>
                    <a:pt x="16" y="63"/>
                  </a:lnTo>
                  <a:lnTo>
                    <a:pt x="0" y="58"/>
                  </a:lnTo>
                  <a:lnTo>
                    <a:pt x="5" y="43"/>
                  </a:lnTo>
                  <a:lnTo>
                    <a:pt x="11" y="28"/>
                  </a:lnTo>
                  <a:lnTo>
                    <a:pt x="18" y="14"/>
                  </a:lnTo>
                  <a:lnTo>
                    <a:pt x="28" y="2"/>
                  </a:lnTo>
                  <a:lnTo>
                    <a:pt x="37" y="3"/>
                  </a:lnTo>
                  <a:lnTo>
                    <a:pt x="47" y="0"/>
                  </a:lnTo>
                  <a:lnTo>
                    <a:pt x="53" y="3"/>
                  </a:lnTo>
                  <a:lnTo>
                    <a:pt x="52" y="14"/>
                  </a:lnTo>
                  <a:close/>
                </a:path>
              </a:pathLst>
            </a:custGeom>
            <a:solidFill>
              <a:srgbClr val="7F2B00"/>
            </a:solidFill>
            <a:ln w="9525">
              <a:noFill/>
              <a:round/>
              <a:headEnd/>
              <a:tailEnd/>
            </a:ln>
          </p:spPr>
          <p:txBody>
            <a:bodyPr/>
            <a:lstStyle/>
            <a:p>
              <a:endParaRPr lang="en-US"/>
            </a:p>
          </p:txBody>
        </p:sp>
        <p:sp>
          <p:nvSpPr>
            <p:cNvPr id="47" name="Freeform 45"/>
            <p:cNvSpPr>
              <a:spLocks/>
            </p:cNvSpPr>
            <p:nvPr/>
          </p:nvSpPr>
          <p:spPr bwMode="auto">
            <a:xfrm>
              <a:off x="3178" y="1370"/>
              <a:ext cx="58" cy="20"/>
            </a:xfrm>
            <a:custGeom>
              <a:avLst/>
              <a:gdLst>
                <a:gd name="T0" fmla="*/ 58 w 58"/>
                <a:gd name="T1" fmla="*/ 9 h 20"/>
                <a:gd name="T2" fmla="*/ 53 w 58"/>
                <a:gd name="T3" fmla="*/ 14 h 20"/>
                <a:gd name="T4" fmla="*/ 47 w 58"/>
                <a:gd name="T5" fmla="*/ 18 h 20"/>
                <a:gd name="T6" fmla="*/ 40 w 58"/>
                <a:gd name="T7" fmla="*/ 19 h 20"/>
                <a:gd name="T8" fmla="*/ 33 w 58"/>
                <a:gd name="T9" fmla="*/ 20 h 20"/>
                <a:gd name="T10" fmla="*/ 25 w 58"/>
                <a:gd name="T11" fmla="*/ 20 h 20"/>
                <a:gd name="T12" fmla="*/ 17 w 58"/>
                <a:gd name="T13" fmla="*/ 20 h 20"/>
                <a:gd name="T14" fmla="*/ 8 w 58"/>
                <a:gd name="T15" fmla="*/ 19 h 20"/>
                <a:gd name="T16" fmla="*/ 0 w 58"/>
                <a:gd name="T17" fmla="*/ 18 h 20"/>
                <a:gd name="T18" fmla="*/ 3 w 58"/>
                <a:gd name="T19" fmla="*/ 1 h 20"/>
                <a:gd name="T20" fmla="*/ 10 w 58"/>
                <a:gd name="T21" fmla="*/ 0 h 20"/>
                <a:gd name="T22" fmla="*/ 18 w 58"/>
                <a:gd name="T23" fmla="*/ 0 h 20"/>
                <a:gd name="T24" fmla="*/ 25 w 58"/>
                <a:gd name="T25" fmla="*/ 0 h 20"/>
                <a:gd name="T26" fmla="*/ 33 w 58"/>
                <a:gd name="T27" fmla="*/ 0 h 20"/>
                <a:gd name="T28" fmla="*/ 39 w 58"/>
                <a:gd name="T29" fmla="*/ 1 h 20"/>
                <a:gd name="T30" fmla="*/ 45 w 58"/>
                <a:gd name="T31" fmla="*/ 3 h 20"/>
                <a:gd name="T32" fmla="*/ 52 w 58"/>
                <a:gd name="T33" fmla="*/ 5 h 20"/>
                <a:gd name="T34" fmla="*/ 58 w 58"/>
                <a:gd name="T35" fmla="*/ 9 h 2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20"/>
                <a:gd name="T56" fmla="*/ 58 w 58"/>
                <a:gd name="T57" fmla="*/ 20 h 2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20">
                  <a:moveTo>
                    <a:pt x="58" y="9"/>
                  </a:moveTo>
                  <a:lnTo>
                    <a:pt x="53" y="14"/>
                  </a:lnTo>
                  <a:lnTo>
                    <a:pt x="47" y="18"/>
                  </a:lnTo>
                  <a:lnTo>
                    <a:pt x="40" y="19"/>
                  </a:lnTo>
                  <a:lnTo>
                    <a:pt x="33" y="20"/>
                  </a:lnTo>
                  <a:lnTo>
                    <a:pt x="25" y="20"/>
                  </a:lnTo>
                  <a:lnTo>
                    <a:pt x="17" y="20"/>
                  </a:lnTo>
                  <a:lnTo>
                    <a:pt x="8" y="19"/>
                  </a:lnTo>
                  <a:lnTo>
                    <a:pt x="0" y="18"/>
                  </a:lnTo>
                  <a:lnTo>
                    <a:pt x="3" y="1"/>
                  </a:lnTo>
                  <a:lnTo>
                    <a:pt x="10" y="0"/>
                  </a:lnTo>
                  <a:lnTo>
                    <a:pt x="18" y="0"/>
                  </a:lnTo>
                  <a:lnTo>
                    <a:pt x="25" y="0"/>
                  </a:lnTo>
                  <a:lnTo>
                    <a:pt x="33" y="0"/>
                  </a:lnTo>
                  <a:lnTo>
                    <a:pt x="39" y="1"/>
                  </a:lnTo>
                  <a:lnTo>
                    <a:pt x="45" y="3"/>
                  </a:lnTo>
                  <a:lnTo>
                    <a:pt x="52" y="5"/>
                  </a:lnTo>
                  <a:lnTo>
                    <a:pt x="58" y="9"/>
                  </a:lnTo>
                  <a:close/>
                </a:path>
              </a:pathLst>
            </a:custGeom>
            <a:solidFill>
              <a:srgbClr val="F2E8D3"/>
            </a:solidFill>
            <a:ln w="9525">
              <a:noFill/>
              <a:round/>
              <a:headEnd/>
              <a:tailEnd/>
            </a:ln>
          </p:spPr>
          <p:txBody>
            <a:bodyPr/>
            <a:lstStyle/>
            <a:p>
              <a:endParaRPr lang="en-US"/>
            </a:p>
          </p:txBody>
        </p:sp>
        <p:sp>
          <p:nvSpPr>
            <p:cNvPr id="48" name="Freeform 46"/>
            <p:cNvSpPr>
              <a:spLocks/>
            </p:cNvSpPr>
            <p:nvPr/>
          </p:nvSpPr>
          <p:spPr bwMode="auto">
            <a:xfrm>
              <a:off x="3041" y="1395"/>
              <a:ext cx="210" cy="329"/>
            </a:xfrm>
            <a:custGeom>
              <a:avLst/>
              <a:gdLst>
                <a:gd name="T0" fmla="*/ 210 w 210"/>
                <a:gd name="T1" fmla="*/ 15 h 329"/>
                <a:gd name="T2" fmla="*/ 201 w 210"/>
                <a:gd name="T3" fmla="*/ 56 h 329"/>
                <a:gd name="T4" fmla="*/ 191 w 210"/>
                <a:gd name="T5" fmla="*/ 99 h 329"/>
                <a:gd name="T6" fmla="*/ 181 w 210"/>
                <a:gd name="T7" fmla="*/ 140 h 329"/>
                <a:gd name="T8" fmla="*/ 170 w 210"/>
                <a:gd name="T9" fmla="*/ 183 h 329"/>
                <a:gd name="T10" fmla="*/ 156 w 210"/>
                <a:gd name="T11" fmla="*/ 223 h 329"/>
                <a:gd name="T12" fmla="*/ 140 w 210"/>
                <a:gd name="T13" fmla="*/ 261 h 329"/>
                <a:gd name="T14" fmla="*/ 121 w 210"/>
                <a:gd name="T15" fmla="*/ 296 h 329"/>
                <a:gd name="T16" fmla="*/ 99 w 210"/>
                <a:gd name="T17" fmla="*/ 328 h 329"/>
                <a:gd name="T18" fmla="*/ 86 w 210"/>
                <a:gd name="T19" fmla="*/ 329 h 329"/>
                <a:gd name="T20" fmla="*/ 74 w 210"/>
                <a:gd name="T21" fmla="*/ 328 h 329"/>
                <a:gd name="T22" fmla="*/ 61 w 210"/>
                <a:gd name="T23" fmla="*/ 326 h 329"/>
                <a:gd name="T24" fmla="*/ 50 w 210"/>
                <a:gd name="T25" fmla="*/ 321 h 329"/>
                <a:gd name="T26" fmla="*/ 37 w 210"/>
                <a:gd name="T27" fmla="*/ 316 h 329"/>
                <a:gd name="T28" fmla="*/ 26 w 210"/>
                <a:gd name="T29" fmla="*/ 312 h 329"/>
                <a:gd name="T30" fmla="*/ 14 w 210"/>
                <a:gd name="T31" fmla="*/ 308 h 329"/>
                <a:gd name="T32" fmla="*/ 0 w 210"/>
                <a:gd name="T33" fmla="*/ 306 h 329"/>
                <a:gd name="T34" fmla="*/ 4 w 210"/>
                <a:gd name="T35" fmla="*/ 291 h 329"/>
                <a:gd name="T36" fmla="*/ 10 w 210"/>
                <a:gd name="T37" fmla="*/ 276 h 329"/>
                <a:gd name="T38" fmla="*/ 17 w 210"/>
                <a:gd name="T39" fmla="*/ 261 h 329"/>
                <a:gd name="T40" fmla="*/ 25 w 210"/>
                <a:gd name="T41" fmla="*/ 246 h 329"/>
                <a:gd name="T42" fmla="*/ 31 w 210"/>
                <a:gd name="T43" fmla="*/ 229 h 329"/>
                <a:gd name="T44" fmla="*/ 35 w 210"/>
                <a:gd name="T45" fmla="*/ 210 h 329"/>
                <a:gd name="T46" fmla="*/ 34 w 210"/>
                <a:gd name="T47" fmla="*/ 192 h 329"/>
                <a:gd name="T48" fmla="*/ 27 w 210"/>
                <a:gd name="T49" fmla="*/ 170 h 329"/>
                <a:gd name="T50" fmla="*/ 21 w 210"/>
                <a:gd name="T51" fmla="*/ 160 h 329"/>
                <a:gd name="T52" fmla="*/ 17 w 210"/>
                <a:gd name="T53" fmla="*/ 150 h 329"/>
                <a:gd name="T54" fmla="*/ 16 w 210"/>
                <a:gd name="T55" fmla="*/ 140 h 329"/>
                <a:gd name="T56" fmla="*/ 16 w 210"/>
                <a:gd name="T57" fmla="*/ 129 h 329"/>
                <a:gd name="T58" fmla="*/ 20 w 210"/>
                <a:gd name="T59" fmla="*/ 99 h 329"/>
                <a:gd name="T60" fmla="*/ 24 w 210"/>
                <a:gd name="T61" fmla="*/ 56 h 329"/>
                <a:gd name="T62" fmla="*/ 29 w 210"/>
                <a:gd name="T63" fmla="*/ 18 h 329"/>
                <a:gd name="T64" fmla="*/ 30 w 210"/>
                <a:gd name="T65" fmla="*/ 0 h 329"/>
                <a:gd name="T66" fmla="*/ 51 w 210"/>
                <a:gd name="T67" fmla="*/ 6 h 329"/>
                <a:gd name="T68" fmla="*/ 74 w 210"/>
                <a:gd name="T69" fmla="*/ 10 h 329"/>
                <a:gd name="T70" fmla="*/ 96 w 210"/>
                <a:gd name="T71" fmla="*/ 13 h 329"/>
                <a:gd name="T72" fmla="*/ 120 w 210"/>
                <a:gd name="T73" fmla="*/ 13 h 329"/>
                <a:gd name="T74" fmla="*/ 144 w 210"/>
                <a:gd name="T75" fmla="*/ 11 h 329"/>
                <a:gd name="T76" fmla="*/ 166 w 210"/>
                <a:gd name="T77" fmla="*/ 11 h 329"/>
                <a:gd name="T78" fmla="*/ 189 w 210"/>
                <a:gd name="T79" fmla="*/ 13 h 329"/>
                <a:gd name="T80" fmla="*/ 210 w 210"/>
                <a:gd name="T81" fmla="*/ 15 h 329"/>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10"/>
                <a:gd name="T124" fmla="*/ 0 h 329"/>
                <a:gd name="T125" fmla="*/ 210 w 210"/>
                <a:gd name="T126" fmla="*/ 329 h 329"/>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10" h="329">
                  <a:moveTo>
                    <a:pt x="210" y="15"/>
                  </a:moveTo>
                  <a:lnTo>
                    <a:pt x="201" y="56"/>
                  </a:lnTo>
                  <a:lnTo>
                    <a:pt x="191" y="99"/>
                  </a:lnTo>
                  <a:lnTo>
                    <a:pt x="181" y="140"/>
                  </a:lnTo>
                  <a:lnTo>
                    <a:pt x="170" y="183"/>
                  </a:lnTo>
                  <a:lnTo>
                    <a:pt x="156" y="223"/>
                  </a:lnTo>
                  <a:lnTo>
                    <a:pt x="140" y="261"/>
                  </a:lnTo>
                  <a:lnTo>
                    <a:pt x="121" y="296"/>
                  </a:lnTo>
                  <a:lnTo>
                    <a:pt x="99" y="328"/>
                  </a:lnTo>
                  <a:lnTo>
                    <a:pt x="86" y="329"/>
                  </a:lnTo>
                  <a:lnTo>
                    <a:pt x="74" y="328"/>
                  </a:lnTo>
                  <a:lnTo>
                    <a:pt x="61" y="326"/>
                  </a:lnTo>
                  <a:lnTo>
                    <a:pt x="50" y="321"/>
                  </a:lnTo>
                  <a:lnTo>
                    <a:pt x="37" y="316"/>
                  </a:lnTo>
                  <a:lnTo>
                    <a:pt x="26" y="312"/>
                  </a:lnTo>
                  <a:lnTo>
                    <a:pt x="14" y="308"/>
                  </a:lnTo>
                  <a:lnTo>
                    <a:pt x="0" y="306"/>
                  </a:lnTo>
                  <a:lnTo>
                    <a:pt x="4" y="291"/>
                  </a:lnTo>
                  <a:lnTo>
                    <a:pt x="10" y="276"/>
                  </a:lnTo>
                  <a:lnTo>
                    <a:pt x="17" y="261"/>
                  </a:lnTo>
                  <a:lnTo>
                    <a:pt x="25" y="246"/>
                  </a:lnTo>
                  <a:lnTo>
                    <a:pt x="31" y="229"/>
                  </a:lnTo>
                  <a:lnTo>
                    <a:pt x="35" y="210"/>
                  </a:lnTo>
                  <a:lnTo>
                    <a:pt x="34" y="192"/>
                  </a:lnTo>
                  <a:lnTo>
                    <a:pt x="27" y="170"/>
                  </a:lnTo>
                  <a:lnTo>
                    <a:pt x="21" y="160"/>
                  </a:lnTo>
                  <a:lnTo>
                    <a:pt x="17" y="150"/>
                  </a:lnTo>
                  <a:lnTo>
                    <a:pt x="16" y="140"/>
                  </a:lnTo>
                  <a:lnTo>
                    <a:pt x="16" y="129"/>
                  </a:lnTo>
                  <a:lnTo>
                    <a:pt x="20" y="99"/>
                  </a:lnTo>
                  <a:lnTo>
                    <a:pt x="24" y="56"/>
                  </a:lnTo>
                  <a:lnTo>
                    <a:pt x="29" y="18"/>
                  </a:lnTo>
                  <a:lnTo>
                    <a:pt x="30" y="0"/>
                  </a:lnTo>
                  <a:lnTo>
                    <a:pt x="51" y="6"/>
                  </a:lnTo>
                  <a:lnTo>
                    <a:pt x="74" y="10"/>
                  </a:lnTo>
                  <a:lnTo>
                    <a:pt x="96" y="13"/>
                  </a:lnTo>
                  <a:lnTo>
                    <a:pt x="120" y="13"/>
                  </a:lnTo>
                  <a:lnTo>
                    <a:pt x="144" y="11"/>
                  </a:lnTo>
                  <a:lnTo>
                    <a:pt x="166" y="11"/>
                  </a:lnTo>
                  <a:lnTo>
                    <a:pt x="189" y="13"/>
                  </a:lnTo>
                  <a:lnTo>
                    <a:pt x="210" y="15"/>
                  </a:lnTo>
                  <a:close/>
                </a:path>
              </a:pathLst>
            </a:custGeom>
            <a:solidFill>
              <a:srgbClr val="F2E8D3"/>
            </a:solidFill>
            <a:ln w="9525">
              <a:noFill/>
              <a:round/>
              <a:headEnd/>
              <a:tailEnd/>
            </a:ln>
          </p:spPr>
          <p:txBody>
            <a:bodyPr/>
            <a:lstStyle/>
            <a:p>
              <a:endParaRPr lang="en-US"/>
            </a:p>
          </p:txBody>
        </p:sp>
        <p:sp>
          <p:nvSpPr>
            <p:cNvPr id="49" name="Freeform 47"/>
            <p:cNvSpPr>
              <a:spLocks/>
            </p:cNvSpPr>
            <p:nvPr/>
          </p:nvSpPr>
          <p:spPr bwMode="auto">
            <a:xfrm>
              <a:off x="2978" y="1548"/>
              <a:ext cx="69" cy="139"/>
            </a:xfrm>
            <a:custGeom>
              <a:avLst/>
              <a:gdLst>
                <a:gd name="T0" fmla="*/ 60 w 69"/>
                <a:gd name="T1" fmla="*/ 109 h 139"/>
                <a:gd name="T2" fmla="*/ 55 w 69"/>
                <a:gd name="T3" fmla="*/ 115 h 139"/>
                <a:gd name="T4" fmla="*/ 49 w 69"/>
                <a:gd name="T5" fmla="*/ 120 h 139"/>
                <a:gd name="T6" fmla="*/ 43 w 69"/>
                <a:gd name="T7" fmla="*/ 125 h 139"/>
                <a:gd name="T8" fmla="*/ 36 w 69"/>
                <a:gd name="T9" fmla="*/ 130 h 139"/>
                <a:gd name="T10" fmla="*/ 28 w 69"/>
                <a:gd name="T11" fmla="*/ 134 h 139"/>
                <a:gd name="T12" fmla="*/ 20 w 69"/>
                <a:gd name="T13" fmla="*/ 138 h 139"/>
                <a:gd name="T14" fmla="*/ 10 w 69"/>
                <a:gd name="T15" fmla="*/ 139 h 139"/>
                <a:gd name="T16" fmla="*/ 0 w 69"/>
                <a:gd name="T17" fmla="*/ 139 h 139"/>
                <a:gd name="T18" fmla="*/ 9 w 69"/>
                <a:gd name="T19" fmla="*/ 124 h 139"/>
                <a:gd name="T20" fmla="*/ 18 w 69"/>
                <a:gd name="T21" fmla="*/ 108 h 139"/>
                <a:gd name="T22" fmla="*/ 26 w 69"/>
                <a:gd name="T23" fmla="*/ 90 h 139"/>
                <a:gd name="T24" fmla="*/ 34 w 69"/>
                <a:gd name="T25" fmla="*/ 73 h 139"/>
                <a:gd name="T26" fmla="*/ 40 w 69"/>
                <a:gd name="T27" fmla="*/ 54 h 139"/>
                <a:gd name="T28" fmla="*/ 44 w 69"/>
                <a:gd name="T29" fmla="*/ 36 h 139"/>
                <a:gd name="T30" fmla="*/ 45 w 69"/>
                <a:gd name="T31" fmla="*/ 17 h 139"/>
                <a:gd name="T32" fmla="*/ 44 w 69"/>
                <a:gd name="T33" fmla="*/ 0 h 139"/>
                <a:gd name="T34" fmla="*/ 59 w 69"/>
                <a:gd name="T35" fmla="*/ 26 h 139"/>
                <a:gd name="T36" fmla="*/ 68 w 69"/>
                <a:gd name="T37" fmla="*/ 51 h 139"/>
                <a:gd name="T38" fmla="*/ 69 w 69"/>
                <a:gd name="T39" fmla="*/ 78 h 139"/>
                <a:gd name="T40" fmla="*/ 60 w 69"/>
                <a:gd name="T41" fmla="*/ 109 h 1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9"/>
                <a:gd name="T64" fmla="*/ 0 h 139"/>
                <a:gd name="T65" fmla="*/ 69 w 69"/>
                <a:gd name="T66" fmla="*/ 139 h 1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9" h="139">
                  <a:moveTo>
                    <a:pt x="60" y="109"/>
                  </a:moveTo>
                  <a:lnTo>
                    <a:pt x="55" y="115"/>
                  </a:lnTo>
                  <a:lnTo>
                    <a:pt x="49" y="120"/>
                  </a:lnTo>
                  <a:lnTo>
                    <a:pt x="43" y="125"/>
                  </a:lnTo>
                  <a:lnTo>
                    <a:pt x="36" y="130"/>
                  </a:lnTo>
                  <a:lnTo>
                    <a:pt x="28" y="134"/>
                  </a:lnTo>
                  <a:lnTo>
                    <a:pt x="20" y="138"/>
                  </a:lnTo>
                  <a:lnTo>
                    <a:pt x="10" y="139"/>
                  </a:lnTo>
                  <a:lnTo>
                    <a:pt x="0" y="139"/>
                  </a:lnTo>
                  <a:lnTo>
                    <a:pt x="9" y="124"/>
                  </a:lnTo>
                  <a:lnTo>
                    <a:pt x="18" y="108"/>
                  </a:lnTo>
                  <a:lnTo>
                    <a:pt x="26" y="90"/>
                  </a:lnTo>
                  <a:lnTo>
                    <a:pt x="34" y="73"/>
                  </a:lnTo>
                  <a:lnTo>
                    <a:pt x="40" y="54"/>
                  </a:lnTo>
                  <a:lnTo>
                    <a:pt x="44" y="36"/>
                  </a:lnTo>
                  <a:lnTo>
                    <a:pt x="45" y="17"/>
                  </a:lnTo>
                  <a:lnTo>
                    <a:pt x="44" y="0"/>
                  </a:lnTo>
                  <a:lnTo>
                    <a:pt x="59" y="26"/>
                  </a:lnTo>
                  <a:lnTo>
                    <a:pt x="68" y="51"/>
                  </a:lnTo>
                  <a:lnTo>
                    <a:pt x="69" y="78"/>
                  </a:lnTo>
                  <a:lnTo>
                    <a:pt x="60" y="109"/>
                  </a:lnTo>
                  <a:close/>
                </a:path>
              </a:pathLst>
            </a:custGeom>
            <a:solidFill>
              <a:srgbClr val="F2E8D3"/>
            </a:solidFill>
            <a:ln w="9525">
              <a:noFill/>
              <a:round/>
              <a:headEnd/>
              <a:tailEnd/>
            </a:ln>
          </p:spPr>
          <p:txBody>
            <a:bodyPr/>
            <a:lstStyle/>
            <a:p>
              <a:endParaRPr lang="en-US"/>
            </a:p>
          </p:txBody>
        </p:sp>
        <p:sp>
          <p:nvSpPr>
            <p:cNvPr id="50" name="Freeform 48"/>
            <p:cNvSpPr>
              <a:spLocks/>
            </p:cNvSpPr>
            <p:nvPr/>
          </p:nvSpPr>
          <p:spPr bwMode="auto">
            <a:xfrm>
              <a:off x="2445" y="1687"/>
              <a:ext cx="133" cy="29"/>
            </a:xfrm>
            <a:custGeom>
              <a:avLst/>
              <a:gdLst>
                <a:gd name="T0" fmla="*/ 129 w 133"/>
                <a:gd name="T1" fmla="*/ 2 h 29"/>
                <a:gd name="T2" fmla="*/ 133 w 133"/>
                <a:gd name="T3" fmla="*/ 11 h 29"/>
                <a:gd name="T4" fmla="*/ 133 w 133"/>
                <a:gd name="T5" fmla="*/ 21 h 29"/>
                <a:gd name="T6" fmla="*/ 128 w 133"/>
                <a:gd name="T7" fmla="*/ 27 h 29"/>
                <a:gd name="T8" fmla="*/ 119 w 133"/>
                <a:gd name="T9" fmla="*/ 29 h 29"/>
                <a:gd name="T10" fmla="*/ 3 w 133"/>
                <a:gd name="T11" fmla="*/ 21 h 29"/>
                <a:gd name="T12" fmla="*/ 0 w 133"/>
                <a:gd name="T13" fmla="*/ 15 h 29"/>
                <a:gd name="T14" fmla="*/ 1 w 133"/>
                <a:gd name="T15" fmla="*/ 6 h 29"/>
                <a:gd name="T16" fmla="*/ 5 w 133"/>
                <a:gd name="T17" fmla="*/ 1 h 29"/>
                <a:gd name="T18" fmla="*/ 13 w 133"/>
                <a:gd name="T19" fmla="*/ 0 h 29"/>
                <a:gd name="T20" fmla="*/ 129 w 133"/>
                <a:gd name="T21" fmla="*/ 2 h 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3"/>
                <a:gd name="T34" fmla="*/ 0 h 29"/>
                <a:gd name="T35" fmla="*/ 133 w 133"/>
                <a:gd name="T36" fmla="*/ 29 h 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3" h="29">
                  <a:moveTo>
                    <a:pt x="129" y="2"/>
                  </a:moveTo>
                  <a:lnTo>
                    <a:pt x="133" y="11"/>
                  </a:lnTo>
                  <a:lnTo>
                    <a:pt x="133" y="21"/>
                  </a:lnTo>
                  <a:lnTo>
                    <a:pt x="128" y="27"/>
                  </a:lnTo>
                  <a:lnTo>
                    <a:pt x="119" y="29"/>
                  </a:lnTo>
                  <a:lnTo>
                    <a:pt x="3" y="21"/>
                  </a:lnTo>
                  <a:lnTo>
                    <a:pt x="0" y="15"/>
                  </a:lnTo>
                  <a:lnTo>
                    <a:pt x="1" y="6"/>
                  </a:lnTo>
                  <a:lnTo>
                    <a:pt x="5" y="1"/>
                  </a:lnTo>
                  <a:lnTo>
                    <a:pt x="13" y="0"/>
                  </a:lnTo>
                  <a:lnTo>
                    <a:pt x="129" y="2"/>
                  </a:lnTo>
                  <a:close/>
                </a:path>
              </a:pathLst>
            </a:custGeom>
            <a:solidFill>
              <a:srgbClr val="7F2B00"/>
            </a:solidFill>
            <a:ln w="9525">
              <a:noFill/>
              <a:round/>
              <a:headEnd/>
              <a:tailEnd/>
            </a:ln>
          </p:spPr>
          <p:txBody>
            <a:bodyPr/>
            <a:lstStyle/>
            <a:p>
              <a:endParaRPr lang="en-US"/>
            </a:p>
          </p:txBody>
        </p:sp>
        <p:sp>
          <p:nvSpPr>
            <p:cNvPr id="51" name="Freeform 49"/>
            <p:cNvSpPr>
              <a:spLocks/>
            </p:cNvSpPr>
            <p:nvPr/>
          </p:nvSpPr>
          <p:spPr bwMode="auto">
            <a:xfrm>
              <a:off x="2924" y="1703"/>
              <a:ext cx="20" cy="15"/>
            </a:xfrm>
            <a:custGeom>
              <a:avLst/>
              <a:gdLst>
                <a:gd name="T0" fmla="*/ 20 w 20"/>
                <a:gd name="T1" fmla="*/ 5 h 15"/>
                <a:gd name="T2" fmla="*/ 17 w 20"/>
                <a:gd name="T3" fmla="*/ 9 h 15"/>
                <a:gd name="T4" fmla="*/ 14 w 20"/>
                <a:gd name="T5" fmla="*/ 14 h 15"/>
                <a:gd name="T6" fmla="*/ 9 w 20"/>
                <a:gd name="T7" fmla="*/ 15 h 15"/>
                <a:gd name="T8" fmla="*/ 3 w 20"/>
                <a:gd name="T9" fmla="*/ 13 h 15"/>
                <a:gd name="T10" fmla="*/ 0 w 20"/>
                <a:gd name="T11" fmla="*/ 3 h 15"/>
                <a:gd name="T12" fmla="*/ 5 w 20"/>
                <a:gd name="T13" fmla="*/ 1 h 15"/>
                <a:gd name="T14" fmla="*/ 12 w 20"/>
                <a:gd name="T15" fmla="*/ 0 h 15"/>
                <a:gd name="T16" fmla="*/ 17 w 20"/>
                <a:gd name="T17" fmla="*/ 0 h 15"/>
                <a:gd name="T18" fmla="*/ 20 w 20"/>
                <a:gd name="T19" fmla="*/ 5 h 1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
                <a:gd name="T31" fmla="*/ 0 h 15"/>
                <a:gd name="T32" fmla="*/ 20 w 20"/>
                <a:gd name="T33" fmla="*/ 15 h 1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 h="15">
                  <a:moveTo>
                    <a:pt x="20" y="5"/>
                  </a:moveTo>
                  <a:lnTo>
                    <a:pt x="17" y="9"/>
                  </a:lnTo>
                  <a:lnTo>
                    <a:pt x="14" y="14"/>
                  </a:lnTo>
                  <a:lnTo>
                    <a:pt x="9" y="15"/>
                  </a:lnTo>
                  <a:lnTo>
                    <a:pt x="3" y="13"/>
                  </a:lnTo>
                  <a:lnTo>
                    <a:pt x="0" y="3"/>
                  </a:lnTo>
                  <a:lnTo>
                    <a:pt x="5" y="1"/>
                  </a:lnTo>
                  <a:lnTo>
                    <a:pt x="12" y="0"/>
                  </a:lnTo>
                  <a:lnTo>
                    <a:pt x="17" y="0"/>
                  </a:lnTo>
                  <a:lnTo>
                    <a:pt x="20" y="5"/>
                  </a:lnTo>
                  <a:close/>
                </a:path>
              </a:pathLst>
            </a:custGeom>
            <a:solidFill>
              <a:srgbClr val="F2E8D3"/>
            </a:solidFill>
            <a:ln w="9525">
              <a:noFill/>
              <a:round/>
              <a:headEnd/>
              <a:tailEnd/>
            </a:ln>
          </p:spPr>
          <p:txBody>
            <a:bodyPr/>
            <a:lstStyle/>
            <a:p>
              <a:endParaRPr lang="en-US"/>
            </a:p>
          </p:txBody>
        </p:sp>
        <p:sp>
          <p:nvSpPr>
            <p:cNvPr id="52" name="Freeform 50"/>
            <p:cNvSpPr>
              <a:spLocks/>
            </p:cNvSpPr>
            <p:nvPr/>
          </p:nvSpPr>
          <p:spPr bwMode="auto">
            <a:xfrm>
              <a:off x="2215" y="1833"/>
              <a:ext cx="240" cy="35"/>
            </a:xfrm>
            <a:custGeom>
              <a:avLst/>
              <a:gdLst>
                <a:gd name="T0" fmla="*/ 240 w 240"/>
                <a:gd name="T1" fmla="*/ 8 h 35"/>
                <a:gd name="T2" fmla="*/ 234 w 240"/>
                <a:gd name="T3" fmla="*/ 17 h 35"/>
                <a:gd name="T4" fmla="*/ 226 w 240"/>
                <a:gd name="T5" fmla="*/ 22 h 35"/>
                <a:gd name="T6" fmla="*/ 216 w 240"/>
                <a:gd name="T7" fmla="*/ 24 h 35"/>
                <a:gd name="T8" fmla="*/ 206 w 240"/>
                <a:gd name="T9" fmla="*/ 25 h 35"/>
                <a:gd name="T10" fmla="*/ 195 w 240"/>
                <a:gd name="T11" fmla="*/ 27 h 35"/>
                <a:gd name="T12" fmla="*/ 184 w 240"/>
                <a:gd name="T13" fmla="*/ 27 h 35"/>
                <a:gd name="T14" fmla="*/ 174 w 240"/>
                <a:gd name="T15" fmla="*/ 27 h 35"/>
                <a:gd name="T16" fmla="*/ 165 w 240"/>
                <a:gd name="T17" fmla="*/ 29 h 35"/>
                <a:gd name="T18" fmla="*/ 154 w 240"/>
                <a:gd name="T19" fmla="*/ 33 h 35"/>
                <a:gd name="T20" fmla="*/ 143 w 240"/>
                <a:gd name="T21" fmla="*/ 34 h 35"/>
                <a:gd name="T22" fmla="*/ 130 w 240"/>
                <a:gd name="T23" fmla="*/ 35 h 35"/>
                <a:gd name="T24" fmla="*/ 116 w 240"/>
                <a:gd name="T25" fmla="*/ 34 h 35"/>
                <a:gd name="T26" fmla="*/ 105 w 240"/>
                <a:gd name="T27" fmla="*/ 34 h 35"/>
                <a:gd name="T28" fmla="*/ 92 w 240"/>
                <a:gd name="T29" fmla="*/ 32 h 35"/>
                <a:gd name="T30" fmla="*/ 82 w 240"/>
                <a:gd name="T31" fmla="*/ 30 h 35"/>
                <a:gd name="T32" fmla="*/ 75 w 240"/>
                <a:gd name="T33" fmla="*/ 29 h 35"/>
                <a:gd name="T34" fmla="*/ 67 w 240"/>
                <a:gd name="T35" fmla="*/ 29 h 35"/>
                <a:gd name="T36" fmla="*/ 57 w 240"/>
                <a:gd name="T37" fmla="*/ 32 h 35"/>
                <a:gd name="T38" fmla="*/ 47 w 240"/>
                <a:gd name="T39" fmla="*/ 33 h 35"/>
                <a:gd name="T40" fmla="*/ 37 w 240"/>
                <a:gd name="T41" fmla="*/ 34 h 35"/>
                <a:gd name="T42" fmla="*/ 27 w 240"/>
                <a:gd name="T43" fmla="*/ 35 h 35"/>
                <a:gd name="T44" fmla="*/ 17 w 240"/>
                <a:gd name="T45" fmla="*/ 35 h 35"/>
                <a:gd name="T46" fmla="*/ 9 w 240"/>
                <a:gd name="T47" fmla="*/ 33 h 35"/>
                <a:gd name="T48" fmla="*/ 0 w 240"/>
                <a:gd name="T49" fmla="*/ 29 h 35"/>
                <a:gd name="T50" fmla="*/ 0 w 240"/>
                <a:gd name="T51" fmla="*/ 17 h 35"/>
                <a:gd name="T52" fmla="*/ 12 w 240"/>
                <a:gd name="T53" fmla="*/ 14 h 35"/>
                <a:gd name="T54" fmla="*/ 26 w 240"/>
                <a:gd name="T55" fmla="*/ 12 h 35"/>
                <a:gd name="T56" fmla="*/ 39 w 240"/>
                <a:gd name="T57" fmla="*/ 10 h 35"/>
                <a:gd name="T58" fmla="*/ 52 w 240"/>
                <a:gd name="T59" fmla="*/ 10 h 35"/>
                <a:gd name="T60" fmla="*/ 65 w 240"/>
                <a:gd name="T61" fmla="*/ 10 h 35"/>
                <a:gd name="T62" fmla="*/ 79 w 240"/>
                <a:gd name="T63" fmla="*/ 10 h 35"/>
                <a:gd name="T64" fmla="*/ 92 w 240"/>
                <a:gd name="T65" fmla="*/ 12 h 35"/>
                <a:gd name="T66" fmla="*/ 106 w 240"/>
                <a:gd name="T67" fmla="*/ 12 h 35"/>
                <a:gd name="T68" fmla="*/ 119 w 240"/>
                <a:gd name="T69" fmla="*/ 13 h 35"/>
                <a:gd name="T70" fmla="*/ 133 w 240"/>
                <a:gd name="T71" fmla="*/ 13 h 35"/>
                <a:gd name="T72" fmla="*/ 146 w 240"/>
                <a:gd name="T73" fmla="*/ 13 h 35"/>
                <a:gd name="T74" fmla="*/ 160 w 240"/>
                <a:gd name="T75" fmla="*/ 13 h 35"/>
                <a:gd name="T76" fmla="*/ 174 w 240"/>
                <a:gd name="T77" fmla="*/ 10 h 35"/>
                <a:gd name="T78" fmla="*/ 188 w 240"/>
                <a:gd name="T79" fmla="*/ 9 h 35"/>
                <a:gd name="T80" fmla="*/ 201 w 240"/>
                <a:gd name="T81" fmla="*/ 5 h 35"/>
                <a:gd name="T82" fmla="*/ 215 w 240"/>
                <a:gd name="T83" fmla="*/ 0 h 35"/>
                <a:gd name="T84" fmla="*/ 240 w 240"/>
                <a:gd name="T85" fmla="*/ 8 h 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40"/>
                <a:gd name="T130" fmla="*/ 0 h 35"/>
                <a:gd name="T131" fmla="*/ 240 w 240"/>
                <a:gd name="T132" fmla="*/ 35 h 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40" h="35">
                  <a:moveTo>
                    <a:pt x="240" y="8"/>
                  </a:moveTo>
                  <a:lnTo>
                    <a:pt x="234" y="17"/>
                  </a:lnTo>
                  <a:lnTo>
                    <a:pt x="226" y="22"/>
                  </a:lnTo>
                  <a:lnTo>
                    <a:pt x="216" y="24"/>
                  </a:lnTo>
                  <a:lnTo>
                    <a:pt x="206" y="25"/>
                  </a:lnTo>
                  <a:lnTo>
                    <a:pt x="195" y="27"/>
                  </a:lnTo>
                  <a:lnTo>
                    <a:pt x="184" y="27"/>
                  </a:lnTo>
                  <a:lnTo>
                    <a:pt x="174" y="27"/>
                  </a:lnTo>
                  <a:lnTo>
                    <a:pt x="165" y="29"/>
                  </a:lnTo>
                  <a:lnTo>
                    <a:pt x="154" y="33"/>
                  </a:lnTo>
                  <a:lnTo>
                    <a:pt x="143" y="34"/>
                  </a:lnTo>
                  <a:lnTo>
                    <a:pt x="130" y="35"/>
                  </a:lnTo>
                  <a:lnTo>
                    <a:pt x="116" y="34"/>
                  </a:lnTo>
                  <a:lnTo>
                    <a:pt x="105" y="34"/>
                  </a:lnTo>
                  <a:lnTo>
                    <a:pt x="92" y="32"/>
                  </a:lnTo>
                  <a:lnTo>
                    <a:pt x="82" y="30"/>
                  </a:lnTo>
                  <a:lnTo>
                    <a:pt x="75" y="29"/>
                  </a:lnTo>
                  <a:lnTo>
                    <a:pt x="67" y="29"/>
                  </a:lnTo>
                  <a:lnTo>
                    <a:pt x="57" y="32"/>
                  </a:lnTo>
                  <a:lnTo>
                    <a:pt x="47" y="33"/>
                  </a:lnTo>
                  <a:lnTo>
                    <a:pt x="37" y="34"/>
                  </a:lnTo>
                  <a:lnTo>
                    <a:pt x="27" y="35"/>
                  </a:lnTo>
                  <a:lnTo>
                    <a:pt x="17" y="35"/>
                  </a:lnTo>
                  <a:lnTo>
                    <a:pt x="9" y="33"/>
                  </a:lnTo>
                  <a:lnTo>
                    <a:pt x="0" y="29"/>
                  </a:lnTo>
                  <a:lnTo>
                    <a:pt x="0" y="17"/>
                  </a:lnTo>
                  <a:lnTo>
                    <a:pt x="12" y="14"/>
                  </a:lnTo>
                  <a:lnTo>
                    <a:pt x="26" y="12"/>
                  </a:lnTo>
                  <a:lnTo>
                    <a:pt x="39" y="10"/>
                  </a:lnTo>
                  <a:lnTo>
                    <a:pt x="52" y="10"/>
                  </a:lnTo>
                  <a:lnTo>
                    <a:pt x="65" y="10"/>
                  </a:lnTo>
                  <a:lnTo>
                    <a:pt x="79" y="10"/>
                  </a:lnTo>
                  <a:lnTo>
                    <a:pt x="92" y="12"/>
                  </a:lnTo>
                  <a:lnTo>
                    <a:pt x="106" y="12"/>
                  </a:lnTo>
                  <a:lnTo>
                    <a:pt x="119" y="13"/>
                  </a:lnTo>
                  <a:lnTo>
                    <a:pt x="133" y="13"/>
                  </a:lnTo>
                  <a:lnTo>
                    <a:pt x="146" y="13"/>
                  </a:lnTo>
                  <a:lnTo>
                    <a:pt x="160" y="13"/>
                  </a:lnTo>
                  <a:lnTo>
                    <a:pt x="174" y="10"/>
                  </a:lnTo>
                  <a:lnTo>
                    <a:pt x="188" y="9"/>
                  </a:lnTo>
                  <a:lnTo>
                    <a:pt x="201" y="5"/>
                  </a:lnTo>
                  <a:lnTo>
                    <a:pt x="215" y="0"/>
                  </a:lnTo>
                  <a:lnTo>
                    <a:pt x="240" y="8"/>
                  </a:lnTo>
                  <a:close/>
                </a:path>
              </a:pathLst>
            </a:custGeom>
            <a:solidFill>
              <a:srgbClr val="7F2B00"/>
            </a:solidFill>
            <a:ln w="9525">
              <a:noFill/>
              <a:round/>
              <a:headEnd/>
              <a:tailEnd/>
            </a:ln>
          </p:spPr>
          <p:txBody>
            <a:bodyPr/>
            <a:lstStyle/>
            <a:p>
              <a:endParaRPr lang="en-US"/>
            </a:p>
          </p:txBody>
        </p:sp>
        <p:sp>
          <p:nvSpPr>
            <p:cNvPr id="53" name="Freeform 51"/>
            <p:cNvSpPr>
              <a:spLocks/>
            </p:cNvSpPr>
            <p:nvPr/>
          </p:nvSpPr>
          <p:spPr bwMode="auto">
            <a:xfrm>
              <a:off x="2122" y="1847"/>
              <a:ext cx="417" cy="132"/>
            </a:xfrm>
            <a:custGeom>
              <a:avLst/>
              <a:gdLst>
                <a:gd name="T0" fmla="*/ 417 w 417"/>
                <a:gd name="T1" fmla="*/ 3 h 132"/>
                <a:gd name="T2" fmla="*/ 404 w 417"/>
                <a:gd name="T3" fmla="*/ 16 h 132"/>
                <a:gd name="T4" fmla="*/ 387 w 417"/>
                <a:gd name="T5" fmla="*/ 28 h 132"/>
                <a:gd name="T6" fmla="*/ 368 w 417"/>
                <a:gd name="T7" fmla="*/ 38 h 132"/>
                <a:gd name="T8" fmla="*/ 346 w 417"/>
                <a:gd name="T9" fmla="*/ 45 h 132"/>
                <a:gd name="T10" fmla="*/ 323 w 417"/>
                <a:gd name="T11" fmla="*/ 53 h 132"/>
                <a:gd name="T12" fmla="*/ 299 w 417"/>
                <a:gd name="T13" fmla="*/ 60 h 132"/>
                <a:gd name="T14" fmla="*/ 277 w 417"/>
                <a:gd name="T15" fmla="*/ 67 h 132"/>
                <a:gd name="T16" fmla="*/ 256 w 417"/>
                <a:gd name="T17" fmla="*/ 75 h 132"/>
                <a:gd name="T18" fmla="*/ 239 w 417"/>
                <a:gd name="T19" fmla="*/ 82 h 132"/>
                <a:gd name="T20" fmla="*/ 223 w 417"/>
                <a:gd name="T21" fmla="*/ 87 h 132"/>
                <a:gd name="T22" fmla="*/ 207 w 417"/>
                <a:gd name="T23" fmla="*/ 90 h 132"/>
                <a:gd name="T24" fmla="*/ 190 w 417"/>
                <a:gd name="T25" fmla="*/ 95 h 132"/>
                <a:gd name="T26" fmla="*/ 175 w 417"/>
                <a:gd name="T27" fmla="*/ 99 h 132"/>
                <a:gd name="T28" fmla="*/ 160 w 417"/>
                <a:gd name="T29" fmla="*/ 102 h 132"/>
                <a:gd name="T30" fmla="*/ 145 w 417"/>
                <a:gd name="T31" fmla="*/ 105 h 132"/>
                <a:gd name="T32" fmla="*/ 130 w 417"/>
                <a:gd name="T33" fmla="*/ 108 h 132"/>
                <a:gd name="T34" fmla="*/ 115 w 417"/>
                <a:gd name="T35" fmla="*/ 110 h 132"/>
                <a:gd name="T36" fmla="*/ 100 w 417"/>
                <a:gd name="T37" fmla="*/ 113 h 132"/>
                <a:gd name="T38" fmla="*/ 85 w 417"/>
                <a:gd name="T39" fmla="*/ 115 h 132"/>
                <a:gd name="T40" fmla="*/ 70 w 417"/>
                <a:gd name="T41" fmla="*/ 118 h 132"/>
                <a:gd name="T42" fmla="*/ 55 w 417"/>
                <a:gd name="T43" fmla="*/ 122 h 132"/>
                <a:gd name="T44" fmla="*/ 40 w 417"/>
                <a:gd name="T45" fmla="*/ 124 h 132"/>
                <a:gd name="T46" fmla="*/ 25 w 417"/>
                <a:gd name="T47" fmla="*/ 128 h 132"/>
                <a:gd name="T48" fmla="*/ 10 w 417"/>
                <a:gd name="T49" fmla="*/ 132 h 132"/>
                <a:gd name="T50" fmla="*/ 0 w 417"/>
                <a:gd name="T51" fmla="*/ 119 h 132"/>
                <a:gd name="T52" fmla="*/ 25 w 417"/>
                <a:gd name="T53" fmla="*/ 113 h 132"/>
                <a:gd name="T54" fmla="*/ 52 w 417"/>
                <a:gd name="T55" fmla="*/ 105 h 132"/>
                <a:gd name="T56" fmla="*/ 78 w 417"/>
                <a:gd name="T57" fmla="*/ 99 h 132"/>
                <a:gd name="T58" fmla="*/ 103 w 417"/>
                <a:gd name="T59" fmla="*/ 93 h 132"/>
                <a:gd name="T60" fmla="*/ 129 w 417"/>
                <a:gd name="T61" fmla="*/ 87 h 132"/>
                <a:gd name="T62" fmla="*/ 154 w 417"/>
                <a:gd name="T63" fmla="*/ 80 h 132"/>
                <a:gd name="T64" fmla="*/ 179 w 417"/>
                <a:gd name="T65" fmla="*/ 74 h 132"/>
                <a:gd name="T66" fmla="*/ 205 w 417"/>
                <a:gd name="T67" fmla="*/ 67 h 132"/>
                <a:gd name="T68" fmla="*/ 231 w 417"/>
                <a:gd name="T69" fmla="*/ 60 h 132"/>
                <a:gd name="T70" fmla="*/ 256 w 417"/>
                <a:gd name="T71" fmla="*/ 53 h 132"/>
                <a:gd name="T72" fmla="*/ 281 w 417"/>
                <a:gd name="T73" fmla="*/ 45 h 132"/>
                <a:gd name="T74" fmla="*/ 306 w 417"/>
                <a:gd name="T75" fmla="*/ 38 h 132"/>
                <a:gd name="T76" fmla="*/ 329 w 417"/>
                <a:gd name="T77" fmla="*/ 29 h 132"/>
                <a:gd name="T78" fmla="*/ 353 w 417"/>
                <a:gd name="T79" fmla="*/ 20 h 132"/>
                <a:gd name="T80" fmla="*/ 377 w 417"/>
                <a:gd name="T81" fmla="*/ 10 h 132"/>
                <a:gd name="T82" fmla="*/ 401 w 417"/>
                <a:gd name="T83" fmla="*/ 0 h 132"/>
                <a:gd name="T84" fmla="*/ 417 w 417"/>
                <a:gd name="T85" fmla="*/ 3 h 1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7"/>
                <a:gd name="T130" fmla="*/ 0 h 132"/>
                <a:gd name="T131" fmla="*/ 417 w 417"/>
                <a:gd name="T132" fmla="*/ 132 h 1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7" h="132">
                  <a:moveTo>
                    <a:pt x="417" y="3"/>
                  </a:moveTo>
                  <a:lnTo>
                    <a:pt x="404" y="16"/>
                  </a:lnTo>
                  <a:lnTo>
                    <a:pt x="387" y="28"/>
                  </a:lnTo>
                  <a:lnTo>
                    <a:pt x="368" y="38"/>
                  </a:lnTo>
                  <a:lnTo>
                    <a:pt x="346" y="45"/>
                  </a:lnTo>
                  <a:lnTo>
                    <a:pt x="323" y="53"/>
                  </a:lnTo>
                  <a:lnTo>
                    <a:pt x="299" y="60"/>
                  </a:lnTo>
                  <a:lnTo>
                    <a:pt x="277" y="67"/>
                  </a:lnTo>
                  <a:lnTo>
                    <a:pt x="256" y="75"/>
                  </a:lnTo>
                  <a:lnTo>
                    <a:pt x="239" y="82"/>
                  </a:lnTo>
                  <a:lnTo>
                    <a:pt x="223" y="87"/>
                  </a:lnTo>
                  <a:lnTo>
                    <a:pt x="207" y="90"/>
                  </a:lnTo>
                  <a:lnTo>
                    <a:pt x="190" y="95"/>
                  </a:lnTo>
                  <a:lnTo>
                    <a:pt x="175" y="99"/>
                  </a:lnTo>
                  <a:lnTo>
                    <a:pt x="160" y="102"/>
                  </a:lnTo>
                  <a:lnTo>
                    <a:pt x="145" y="105"/>
                  </a:lnTo>
                  <a:lnTo>
                    <a:pt x="130" y="108"/>
                  </a:lnTo>
                  <a:lnTo>
                    <a:pt x="115" y="110"/>
                  </a:lnTo>
                  <a:lnTo>
                    <a:pt x="100" y="113"/>
                  </a:lnTo>
                  <a:lnTo>
                    <a:pt x="85" y="115"/>
                  </a:lnTo>
                  <a:lnTo>
                    <a:pt x="70" y="118"/>
                  </a:lnTo>
                  <a:lnTo>
                    <a:pt x="55" y="122"/>
                  </a:lnTo>
                  <a:lnTo>
                    <a:pt x="40" y="124"/>
                  </a:lnTo>
                  <a:lnTo>
                    <a:pt x="25" y="128"/>
                  </a:lnTo>
                  <a:lnTo>
                    <a:pt x="10" y="132"/>
                  </a:lnTo>
                  <a:lnTo>
                    <a:pt x="0" y="119"/>
                  </a:lnTo>
                  <a:lnTo>
                    <a:pt x="25" y="113"/>
                  </a:lnTo>
                  <a:lnTo>
                    <a:pt x="52" y="105"/>
                  </a:lnTo>
                  <a:lnTo>
                    <a:pt x="78" y="99"/>
                  </a:lnTo>
                  <a:lnTo>
                    <a:pt x="103" y="93"/>
                  </a:lnTo>
                  <a:lnTo>
                    <a:pt x="129" y="87"/>
                  </a:lnTo>
                  <a:lnTo>
                    <a:pt x="154" y="80"/>
                  </a:lnTo>
                  <a:lnTo>
                    <a:pt x="179" y="74"/>
                  </a:lnTo>
                  <a:lnTo>
                    <a:pt x="205" y="67"/>
                  </a:lnTo>
                  <a:lnTo>
                    <a:pt x="231" y="60"/>
                  </a:lnTo>
                  <a:lnTo>
                    <a:pt x="256" y="53"/>
                  </a:lnTo>
                  <a:lnTo>
                    <a:pt x="281" y="45"/>
                  </a:lnTo>
                  <a:lnTo>
                    <a:pt x="306" y="38"/>
                  </a:lnTo>
                  <a:lnTo>
                    <a:pt x="329" y="29"/>
                  </a:lnTo>
                  <a:lnTo>
                    <a:pt x="353" y="20"/>
                  </a:lnTo>
                  <a:lnTo>
                    <a:pt x="377" y="10"/>
                  </a:lnTo>
                  <a:lnTo>
                    <a:pt x="401" y="0"/>
                  </a:lnTo>
                  <a:lnTo>
                    <a:pt x="417" y="3"/>
                  </a:lnTo>
                  <a:close/>
                </a:path>
              </a:pathLst>
            </a:custGeom>
            <a:solidFill>
              <a:srgbClr val="7F2B00"/>
            </a:solidFill>
            <a:ln w="9525">
              <a:noFill/>
              <a:round/>
              <a:headEnd/>
              <a:tailEnd/>
            </a:ln>
          </p:spPr>
          <p:txBody>
            <a:bodyPr/>
            <a:lstStyle/>
            <a:p>
              <a:endParaRPr lang="en-US"/>
            </a:p>
          </p:txBody>
        </p:sp>
        <p:sp>
          <p:nvSpPr>
            <p:cNvPr id="54" name="Freeform 52"/>
            <p:cNvSpPr>
              <a:spLocks/>
            </p:cNvSpPr>
            <p:nvPr/>
          </p:nvSpPr>
          <p:spPr bwMode="auto">
            <a:xfrm>
              <a:off x="2093" y="1927"/>
              <a:ext cx="510" cy="222"/>
            </a:xfrm>
            <a:custGeom>
              <a:avLst/>
              <a:gdLst>
                <a:gd name="T0" fmla="*/ 510 w 510"/>
                <a:gd name="T1" fmla="*/ 0 h 222"/>
                <a:gd name="T2" fmla="*/ 482 w 510"/>
                <a:gd name="T3" fmla="*/ 20 h 222"/>
                <a:gd name="T4" fmla="*/ 453 w 510"/>
                <a:gd name="T5" fmla="*/ 39 h 222"/>
                <a:gd name="T6" fmla="*/ 423 w 510"/>
                <a:gd name="T7" fmla="*/ 58 h 222"/>
                <a:gd name="T8" fmla="*/ 395 w 510"/>
                <a:gd name="T9" fmla="*/ 76 h 222"/>
                <a:gd name="T10" fmla="*/ 363 w 510"/>
                <a:gd name="T11" fmla="*/ 92 h 222"/>
                <a:gd name="T12" fmla="*/ 333 w 510"/>
                <a:gd name="T13" fmla="*/ 108 h 222"/>
                <a:gd name="T14" fmla="*/ 302 w 510"/>
                <a:gd name="T15" fmla="*/ 123 h 222"/>
                <a:gd name="T16" fmla="*/ 270 w 510"/>
                <a:gd name="T17" fmla="*/ 137 h 222"/>
                <a:gd name="T18" fmla="*/ 237 w 510"/>
                <a:gd name="T19" fmla="*/ 151 h 222"/>
                <a:gd name="T20" fmla="*/ 204 w 510"/>
                <a:gd name="T21" fmla="*/ 163 h 222"/>
                <a:gd name="T22" fmla="*/ 172 w 510"/>
                <a:gd name="T23" fmla="*/ 176 h 222"/>
                <a:gd name="T24" fmla="*/ 138 w 510"/>
                <a:gd name="T25" fmla="*/ 186 h 222"/>
                <a:gd name="T26" fmla="*/ 104 w 510"/>
                <a:gd name="T27" fmla="*/ 197 h 222"/>
                <a:gd name="T28" fmla="*/ 69 w 510"/>
                <a:gd name="T29" fmla="*/ 206 h 222"/>
                <a:gd name="T30" fmla="*/ 36 w 510"/>
                <a:gd name="T31" fmla="*/ 215 h 222"/>
                <a:gd name="T32" fmla="*/ 0 w 510"/>
                <a:gd name="T33" fmla="*/ 222 h 222"/>
                <a:gd name="T34" fmla="*/ 0 w 510"/>
                <a:gd name="T35" fmla="*/ 210 h 222"/>
                <a:gd name="T36" fmla="*/ 23 w 510"/>
                <a:gd name="T37" fmla="*/ 210 h 222"/>
                <a:gd name="T38" fmla="*/ 44 w 510"/>
                <a:gd name="T39" fmla="*/ 207 h 222"/>
                <a:gd name="T40" fmla="*/ 63 w 510"/>
                <a:gd name="T41" fmla="*/ 201 h 222"/>
                <a:gd name="T42" fmla="*/ 82 w 510"/>
                <a:gd name="T43" fmla="*/ 194 h 222"/>
                <a:gd name="T44" fmla="*/ 102 w 510"/>
                <a:gd name="T45" fmla="*/ 187 h 222"/>
                <a:gd name="T46" fmla="*/ 121 w 510"/>
                <a:gd name="T47" fmla="*/ 179 h 222"/>
                <a:gd name="T48" fmla="*/ 141 w 510"/>
                <a:gd name="T49" fmla="*/ 173 h 222"/>
                <a:gd name="T50" fmla="*/ 163 w 510"/>
                <a:gd name="T51" fmla="*/ 168 h 222"/>
                <a:gd name="T52" fmla="*/ 187 w 510"/>
                <a:gd name="T53" fmla="*/ 158 h 222"/>
                <a:gd name="T54" fmla="*/ 211 w 510"/>
                <a:gd name="T55" fmla="*/ 148 h 222"/>
                <a:gd name="T56" fmla="*/ 234 w 510"/>
                <a:gd name="T57" fmla="*/ 139 h 222"/>
                <a:gd name="T58" fmla="*/ 257 w 510"/>
                <a:gd name="T59" fmla="*/ 129 h 222"/>
                <a:gd name="T60" fmla="*/ 280 w 510"/>
                <a:gd name="T61" fmla="*/ 119 h 222"/>
                <a:gd name="T62" fmla="*/ 302 w 510"/>
                <a:gd name="T63" fmla="*/ 109 h 222"/>
                <a:gd name="T64" fmla="*/ 323 w 510"/>
                <a:gd name="T65" fmla="*/ 98 h 222"/>
                <a:gd name="T66" fmla="*/ 346 w 510"/>
                <a:gd name="T67" fmla="*/ 88 h 222"/>
                <a:gd name="T68" fmla="*/ 367 w 510"/>
                <a:gd name="T69" fmla="*/ 78 h 222"/>
                <a:gd name="T70" fmla="*/ 387 w 510"/>
                <a:gd name="T71" fmla="*/ 67 h 222"/>
                <a:gd name="T72" fmla="*/ 408 w 510"/>
                <a:gd name="T73" fmla="*/ 57 h 222"/>
                <a:gd name="T74" fmla="*/ 428 w 510"/>
                <a:gd name="T75" fmla="*/ 45 h 222"/>
                <a:gd name="T76" fmla="*/ 450 w 510"/>
                <a:gd name="T77" fmla="*/ 34 h 222"/>
                <a:gd name="T78" fmla="*/ 470 w 510"/>
                <a:gd name="T79" fmla="*/ 23 h 222"/>
                <a:gd name="T80" fmla="*/ 490 w 510"/>
                <a:gd name="T81" fmla="*/ 12 h 222"/>
                <a:gd name="T82" fmla="*/ 510 w 510"/>
                <a:gd name="T83" fmla="*/ 0 h 22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510"/>
                <a:gd name="T127" fmla="*/ 0 h 222"/>
                <a:gd name="T128" fmla="*/ 510 w 510"/>
                <a:gd name="T129" fmla="*/ 222 h 22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510" h="222">
                  <a:moveTo>
                    <a:pt x="510" y="0"/>
                  </a:moveTo>
                  <a:lnTo>
                    <a:pt x="482" y="20"/>
                  </a:lnTo>
                  <a:lnTo>
                    <a:pt x="453" y="39"/>
                  </a:lnTo>
                  <a:lnTo>
                    <a:pt x="423" y="58"/>
                  </a:lnTo>
                  <a:lnTo>
                    <a:pt x="395" y="76"/>
                  </a:lnTo>
                  <a:lnTo>
                    <a:pt x="363" y="92"/>
                  </a:lnTo>
                  <a:lnTo>
                    <a:pt x="333" y="108"/>
                  </a:lnTo>
                  <a:lnTo>
                    <a:pt x="302" y="123"/>
                  </a:lnTo>
                  <a:lnTo>
                    <a:pt x="270" y="137"/>
                  </a:lnTo>
                  <a:lnTo>
                    <a:pt x="237" y="151"/>
                  </a:lnTo>
                  <a:lnTo>
                    <a:pt x="204" y="163"/>
                  </a:lnTo>
                  <a:lnTo>
                    <a:pt x="172" y="176"/>
                  </a:lnTo>
                  <a:lnTo>
                    <a:pt x="138" y="186"/>
                  </a:lnTo>
                  <a:lnTo>
                    <a:pt x="104" y="197"/>
                  </a:lnTo>
                  <a:lnTo>
                    <a:pt x="69" y="206"/>
                  </a:lnTo>
                  <a:lnTo>
                    <a:pt x="36" y="215"/>
                  </a:lnTo>
                  <a:lnTo>
                    <a:pt x="0" y="222"/>
                  </a:lnTo>
                  <a:lnTo>
                    <a:pt x="0" y="210"/>
                  </a:lnTo>
                  <a:lnTo>
                    <a:pt x="23" y="210"/>
                  </a:lnTo>
                  <a:lnTo>
                    <a:pt x="44" y="207"/>
                  </a:lnTo>
                  <a:lnTo>
                    <a:pt x="63" y="201"/>
                  </a:lnTo>
                  <a:lnTo>
                    <a:pt x="82" y="194"/>
                  </a:lnTo>
                  <a:lnTo>
                    <a:pt x="102" y="187"/>
                  </a:lnTo>
                  <a:lnTo>
                    <a:pt x="121" y="179"/>
                  </a:lnTo>
                  <a:lnTo>
                    <a:pt x="141" y="173"/>
                  </a:lnTo>
                  <a:lnTo>
                    <a:pt x="163" y="168"/>
                  </a:lnTo>
                  <a:lnTo>
                    <a:pt x="187" y="158"/>
                  </a:lnTo>
                  <a:lnTo>
                    <a:pt x="211" y="148"/>
                  </a:lnTo>
                  <a:lnTo>
                    <a:pt x="234" y="139"/>
                  </a:lnTo>
                  <a:lnTo>
                    <a:pt x="257" y="129"/>
                  </a:lnTo>
                  <a:lnTo>
                    <a:pt x="280" y="119"/>
                  </a:lnTo>
                  <a:lnTo>
                    <a:pt x="302" y="109"/>
                  </a:lnTo>
                  <a:lnTo>
                    <a:pt x="323" y="98"/>
                  </a:lnTo>
                  <a:lnTo>
                    <a:pt x="346" y="88"/>
                  </a:lnTo>
                  <a:lnTo>
                    <a:pt x="367" y="78"/>
                  </a:lnTo>
                  <a:lnTo>
                    <a:pt x="387" y="67"/>
                  </a:lnTo>
                  <a:lnTo>
                    <a:pt x="408" y="57"/>
                  </a:lnTo>
                  <a:lnTo>
                    <a:pt x="428" y="45"/>
                  </a:lnTo>
                  <a:lnTo>
                    <a:pt x="450" y="34"/>
                  </a:lnTo>
                  <a:lnTo>
                    <a:pt x="470" y="23"/>
                  </a:lnTo>
                  <a:lnTo>
                    <a:pt x="490" y="12"/>
                  </a:lnTo>
                  <a:lnTo>
                    <a:pt x="510" y="0"/>
                  </a:lnTo>
                  <a:close/>
                </a:path>
              </a:pathLst>
            </a:custGeom>
            <a:solidFill>
              <a:srgbClr val="F2E8D3"/>
            </a:solidFill>
            <a:ln w="9525">
              <a:noFill/>
              <a:round/>
              <a:headEnd/>
              <a:tailEnd/>
            </a:ln>
          </p:spPr>
          <p:txBody>
            <a:bodyPr/>
            <a:lstStyle/>
            <a:p>
              <a:endParaRPr lang="en-US"/>
            </a:p>
          </p:txBody>
        </p:sp>
        <p:sp>
          <p:nvSpPr>
            <p:cNvPr id="55" name="Freeform 53"/>
            <p:cNvSpPr>
              <a:spLocks/>
            </p:cNvSpPr>
            <p:nvPr/>
          </p:nvSpPr>
          <p:spPr bwMode="auto">
            <a:xfrm>
              <a:off x="2096" y="1981"/>
              <a:ext cx="848" cy="512"/>
            </a:xfrm>
            <a:custGeom>
              <a:avLst/>
              <a:gdLst>
                <a:gd name="T0" fmla="*/ 469 w 848"/>
                <a:gd name="T1" fmla="*/ 32 h 512"/>
                <a:gd name="T2" fmla="*/ 428 w 848"/>
                <a:gd name="T3" fmla="*/ 55 h 512"/>
                <a:gd name="T4" fmla="*/ 395 w 848"/>
                <a:gd name="T5" fmla="*/ 83 h 512"/>
                <a:gd name="T6" fmla="*/ 369 w 848"/>
                <a:gd name="T7" fmla="*/ 98 h 512"/>
                <a:gd name="T8" fmla="*/ 369 w 848"/>
                <a:gd name="T9" fmla="*/ 118 h 512"/>
                <a:gd name="T10" fmla="*/ 393 w 848"/>
                <a:gd name="T11" fmla="*/ 109 h 512"/>
                <a:gd name="T12" fmla="*/ 447 w 848"/>
                <a:gd name="T13" fmla="*/ 70 h 512"/>
                <a:gd name="T14" fmla="*/ 499 w 848"/>
                <a:gd name="T15" fmla="*/ 35 h 512"/>
                <a:gd name="T16" fmla="*/ 526 w 848"/>
                <a:gd name="T17" fmla="*/ 30 h 512"/>
                <a:gd name="T18" fmla="*/ 547 w 848"/>
                <a:gd name="T19" fmla="*/ 35 h 512"/>
                <a:gd name="T20" fmla="*/ 569 w 848"/>
                <a:gd name="T21" fmla="*/ 29 h 512"/>
                <a:gd name="T22" fmla="*/ 621 w 848"/>
                <a:gd name="T23" fmla="*/ 29 h 512"/>
                <a:gd name="T24" fmla="*/ 673 w 848"/>
                <a:gd name="T25" fmla="*/ 29 h 512"/>
                <a:gd name="T26" fmla="*/ 726 w 848"/>
                <a:gd name="T27" fmla="*/ 29 h 512"/>
                <a:gd name="T28" fmla="*/ 778 w 848"/>
                <a:gd name="T29" fmla="*/ 34 h 512"/>
                <a:gd name="T30" fmla="*/ 831 w 848"/>
                <a:gd name="T31" fmla="*/ 44 h 512"/>
                <a:gd name="T32" fmla="*/ 825 w 848"/>
                <a:gd name="T33" fmla="*/ 162 h 512"/>
                <a:gd name="T34" fmla="*/ 778 w 848"/>
                <a:gd name="T35" fmla="*/ 376 h 512"/>
                <a:gd name="T36" fmla="*/ 747 w 848"/>
                <a:gd name="T37" fmla="*/ 512 h 512"/>
                <a:gd name="T38" fmla="*/ 706 w 848"/>
                <a:gd name="T39" fmla="*/ 471 h 512"/>
                <a:gd name="T40" fmla="*/ 658 w 848"/>
                <a:gd name="T41" fmla="*/ 417 h 512"/>
                <a:gd name="T42" fmla="*/ 603 w 848"/>
                <a:gd name="T43" fmla="*/ 373 h 512"/>
                <a:gd name="T44" fmla="*/ 598 w 848"/>
                <a:gd name="T45" fmla="*/ 352 h 512"/>
                <a:gd name="T46" fmla="*/ 582 w 848"/>
                <a:gd name="T47" fmla="*/ 403 h 512"/>
                <a:gd name="T48" fmla="*/ 551 w 848"/>
                <a:gd name="T49" fmla="*/ 460 h 512"/>
                <a:gd name="T50" fmla="*/ 447 w 848"/>
                <a:gd name="T51" fmla="*/ 462 h 512"/>
                <a:gd name="T52" fmla="*/ 337 w 848"/>
                <a:gd name="T53" fmla="*/ 465 h 512"/>
                <a:gd name="T54" fmla="*/ 221 w 848"/>
                <a:gd name="T55" fmla="*/ 466 h 512"/>
                <a:gd name="T56" fmla="*/ 109 w 848"/>
                <a:gd name="T57" fmla="*/ 465 h 512"/>
                <a:gd name="T58" fmla="*/ 2 w 848"/>
                <a:gd name="T59" fmla="*/ 464 h 512"/>
                <a:gd name="T60" fmla="*/ 6 w 848"/>
                <a:gd name="T61" fmla="*/ 419 h 512"/>
                <a:gd name="T62" fmla="*/ 39 w 848"/>
                <a:gd name="T63" fmla="*/ 388 h 512"/>
                <a:gd name="T64" fmla="*/ 75 w 848"/>
                <a:gd name="T65" fmla="*/ 380 h 512"/>
                <a:gd name="T66" fmla="*/ 120 w 848"/>
                <a:gd name="T67" fmla="*/ 401 h 512"/>
                <a:gd name="T68" fmla="*/ 174 w 848"/>
                <a:gd name="T69" fmla="*/ 416 h 512"/>
                <a:gd name="T70" fmla="*/ 238 w 848"/>
                <a:gd name="T71" fmla="*/ 421 h 512"/>
                <a:gd name="T72" fmla="*/ 303 w 848"/>
                <a:gd name="T73" fmla="*/ 415 h 512"/>
                <a:gd name="T74" fmla="*/ 365 w 848"/>
                <a:gd name="T75" fmla="*/ 403 h 512"/>
                <a:gd name="T76" fmla="*/ 427 w 848"/>
                <a:gd name="T77" fmla="*/ 388 h 512"/>
                <a:gd name="T78" fmla="*/ 491 w 848"/>
                <a:gd name="T79" fmla="*/ 372 h 512"/>
                <a:gd name="T80" fmla="*/ 549 w 848"/>
                <a:gd name="T81" fmla="*/ 352 h 512"/>
                <a:gd name="T82" fmla="*/ 597 w 848"/>
                <a:gd name="T83" fmla="*/ 336 h 512"/>
                <a:gd name="T84" fmla="*/ 648 w 848"/>
                <a:gd name="T85" fmla="*/ 321 h 512"/>
                <a:gd name="T86" fmla="*/ 697 w 848"/>
                <a:gd name="T87" fmla="*/ 293 h 512"/>
                <a:gd name="T88" fmla="*/ 745 w 848"/>
                <a:gd name="T89" fmla="*/ 274 h 512"/>
                <a:gd name="T90" fmla="*/ 790 w 848"/>
                <a:gd name="T91" fmla="*/ 248 h 512"/>
                <a:gd name="T92" fmla="*/ 775 w 848"/>
                <a:gd name="T93" fmla="*/ 233 h 512"/>
                <a:gd name="T94" fmla="*/ 691 w 848"/>
                <a:gd name="T95" fmla="*/ 267 h 512"/>
                <a:gd name="T96" fmla="*/ 573 w 848"/>
                <a:gd name="T97" fmla="*/ 307 h 512"/>
                <a:gd name="T98" fmla="*/ 457 w 848"/>
                <a:gd name="T99" fmla="*/ 335 h 512"/>
                <a:gd name="T100" fmla="*/ 337 w 848"/>
                <a:gd name="T101" fmla="*/ 355 h 512"/>
                <a:gd name="T102" fmla="*/ 213 w 848"/>
                <a:gd name="T103" fmla="*/ 367 h 512"/>
                <a:gd name="T104" fmla="*/ 101 w 848"/>
                <a:gd name="T105" fmla="*/ 357 h 512"/>
                <a:gd name="T106" fmla="*/ 44 w 848"/>
                <a:gd name="T107" fmla="*/ 296 h 512"/>
                <a:gd name="T108" fmla="*/ 10 w 848"/>
                <a:gd name="T109" fmla="*/ 219 h 512"/>
                <a:gd name="T110" fmla="*/ 68 w 848"/>
                <a:gd name="T111" fmla="*/ 176 h 512"/>
                <a:gd name="T112" fmla="*/ 164 w 848"/>
                <a:gd name="T113" fmla="*/ 148 h 512"/>
                <a:gd name="T114" fmla="*/ 255 w 848"/>
                <a:gd name="T115" fmla="*/ 114 h 512"/>
                <a:gd name="T116" fmla="*/ 343 w 848"/>
                <a:gd name="T117" fmla="*/ 75 h 512"/>
                <a:gd name="T118" fmla="*/ 425 w 848"/>
                <a:gd name="T119" fmla="*/ 32 h 512"/>
                <a:gd name="T120" fmla="*/ 492 w 848"/>
                <a:gd name="T121" fmla="*/ 13 h 51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48"/>
                <a:gd name="T184" fmla="*/ 0 h 512"/>
                <a:gd name="T185" fmla="*/ 848 w 848"/>
                <a:gd name="T186" fmla="*/ 512 h 51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48" h="512">
                  <a:moveTo>
                    <a:pt x="492" y="13"/>
                  </a:moveTo>
                  <a:lnTo>
                    <a:pt x="481" y="23"/>
                  </a:lnTo>
                  <a:lnTo>
                    <a:pt x="469" y="32"/>
                  </a:lnTo>
                  <a:lnTo>
                    <a:pt x="455" y="40"/>
                  </a:lnTo>
                  <a:lnTo>
                    <a:pt x="442" y="48"/>
                  </a:lnTo>
                  <a:lnTo>
                    <a:pt x="428" y="55"/>
                  </a:lnTo>
                  <a:lnTo>
                    <a:pt x="415" y="64"/>
                  </a:lnTo>
                  <a:lnTo>
                    <a:pt x="404" y="73"/>
                  </a:lnTo>
                  <a:lnTo>
                    <a:pt x="395" y="83"/>
                  </a:lnTo>
                  <a:lnTo>
                    <a:pt x="387" y="88"/>
                  </a:lnTo>
                  <a:lnTo>
                    <a:pt x="377" y="92"/>
                  </a:lnTo>
                  <a:lnTo>
                    <a:pt x="369" y="98"/>
                  </a:lnTo>
                  <a:lnTo>
                    <a:pt x="368" y="109"/>
                  </a:lnTo>
                  <a:lnTo>
                    <a:pt x="368" y="114"/>
                  </a:lnTo>
                  <a:lnTo>
                    <a:pt x="369" y="118"/>
                  </a:lnTo>
                  <a:lnTo>
                    <a:pt x="373" y="122"/>
                  </a:lnTo>
                  <a:lnTo>
                    <a:pt x="378" y="124"/>
                  </a:lnTo>
                  <a:lnTo>
                    <a:pt x="393" y="109"/>
                  </a:lnTo>
                  <a:lnTo>
                    <a:pt x="410" y="95"/>
                  </a:lnTo>
                  <a:lnTo>
                    <a:pt x="428" y="83"/>
                  </a:lnTo>
                  <a:lnTo>
                    <a:pt x="447" y="70"/>
                  </a:lnTo>
                  <a:lnTo>
                    <a:pt x="464" y="59"/>
                  </a:lnTo>
                  <a:lnTo>
                    <a:pt x="482" y="48"/>
                  </a:lnTo>
                  <a:lnTo>
                    <a:pt x="499" y="35"/>
                  </a:lnTo>
                  <a:lnTo>
                    <a:pt x="514" y="22"/>
                  </a:lnTo>
                  <a:lnTo>
                    <a:pt x="519" y="27"/>
                  </a:lnTo>
                  <a:lnTo>
                    <a:pt x="526" y="30"/>
                  </a:lnTo>
                  <a:lnTo>
                    <a:pt x="532" y="33"/>
                  </a:lnTo>
                  <a:lnTo>
                    <a:pt x="539" y="34"/>
                  </a:lnTo>
                  <a:lnTo>
                    <a:pt x="547" y="35"/>
                  </a:lnTo>
                  <a:lnTo>
                    <a:pt x="554" y="34"/>
                  </a:lnTo>
                  <a:lnTo>
                    <a:pt x="562" y="33"/>
                  </a:lnTo>
                  <a:lnTo>
                    <a:pt x="569" y="29"/>
                  </a:lnTo>
                  <a:lnTo>
                    <a:pt x="587" y="29"/>
                  </a:lnTo>
                  <a:lnTo>
                    <a:pt x="603" y="29"/>
                  </a:lnTo>
                  <a:lnTo>
                    <a:pt x="621" y="29"/>
                  </a:lnTo>
                  <a:lnTo>
                    <a:pt x="638" y="29"/>
                  </a:lnTo>
                  <a:lnTo>
                    <a:pt x="656" y="29"/>
                  </a:lnTo>
                  <a:lnTo>
                    <a:pt x="673" y="29"/>
                  </a:lnTo>
                  <a:lnTo>
                    <a:pt x="691" y="29"/>
                  </a:lnTo>
                  <a:lnTo>
                    <a:pt x="708" y="29"/>
                  </a:lnTo>
                  <a:lnTo>
                    <a:pt x="726" y="29"/>
                  </a:lnTo>
                  <a:lnTo>
                    <a:pt x="743" y="30"/>
                  </a:lnTo>
                  <a:lnTo>
                    <a:pt x="761" y="32"/>
                  </a:lnTo>
                  <a:lnTo>
                    <a:pt x="778" y="34"/>
                  </a:lnTo>
                  <a:lnTo>
                    <a:pt x="796" y="37"/>
                  </a:lnTo>
                  <a:lnTo>
                    <a:pt x="813" y="40"/>
                  </a:lnTo>
                  <a:lnTo>
                    <a:pt x="831" y="44"/>
                  </a:lnTo>
                  <a:lnTo>
                    <a:pt x="848" y="49"/>
                  </a:lnTo>
                  <a:lnTo>
                    <a:pt x="838" y="99"/>
                  </a:lnTo>
                  <a:lnTo>
                    <a:pt x="825" y="162"/>
                  </a:lnTo>
                  <a:lnTo>
                    <a:pt x="810" y="233"/>
                  </a:lnTo>
                  <a:lnTo>
                    <a:pt x="795" y="306"/>
                  </a:lnTo>
                  <a:lnTo>
                    <a:pt x="778" y="376"/>
                  </a:lnTo>
                  <a:lnTo>
                    <a:pt x="766" y="437"/>
                  </a:lnTo>
                  <a:lnTo>
                    <a:pt x="755" y="485"/>
                  </a:lnTo>
                  <a:lnTo>
                    <a:pt x="747" y="512"/>
                  </a:lnTo>
                  <a:lnTo>
                    <a:pt x="735" y="512"/>
                  </a:lnTo>
                  <a:lnTo>
                    <a:pt x="721" y="491"/>
                  </a:lnTo>
                  <a:lnTo>
                    <a:pt x="706" y="471"/>
                  </a:lnTo>
                  <a:lnTo>
                    <a:pt x="691" y="451"/>
                  </a:lnTo>
                  <a:lnTo>
                    <a:pt x="674" y="434"/>
                  </a:lnTo>
                  <a:lnTo>
                    <a:pt x="658" y="417"/>
                  </a:lnTo>
                  <a:lnTo>
                    <a:pt x="641" y="401"/>
                  </a:lnTo>
                  <a:lnTo>
                    <a:pt x="622" y="387"/>
                  </a:lnTo>
                  <a:lnTo>
                    <a:pt x="603" y="373"/>
                  </a:lnTo>
                  <a:lnTo>
                    <a:pt x="604" y="365"/>
                  </a:lnTo>
                  <a:lnTo>
                    <a:pt x="603" y="357"/>
                  </a:lnTo>
                  <a:lnTo>
                    <a:pt x="598" y="352"/>
                  </a:lnTo>
                  <a:lnTo>
                    <a:pt x="592" y="350"/>
                  </a:lnTo>
                  <a:lnTo>
                    <a:pt x="583" y="375"/>
                  </a:lnTo>
                  <a:lnTo>
                    <a:pt x="582" y="403"/>
                  </a:lnTo>
                  <a:lnTo>
                    <a:pt x="582" y="434"/>
                  </a:lnTo>
                  <a:lnTo>
                    <a:pt x="582" y="459"/>
                  </a:lnTo>
                  <a:lnTo>
                    <a:pt x="551" y="460"/>
                  </a:lnTo>
                  <a:lnTo>
                    <a:pt x="517" y="460"/>
                  </a:lnTo>
                  <a:lnTo>
                    <a:pt x="483" y="461"/>
                  </a:lnTo>
                  <a:lnTo>
                    <a:pt x="447" y="462"/>
                  </a:lnTo>
                  <a:lnTo>
                    <a:pt x="410" y="464"/>
                  </a:lnTo>
                  <a:lnTo>
                    <a:pt x="374" y="464"/>
                  </a:lnTo>
                  <a:lnTo>
                    <a:pt x="337" y="465"/>
                  </a:lnTo>
                  <a:lnTo>
                    <a:pt x="298" y="465"/>
                  </a:lnTo>
                  <a:lnTo>
                    <a:pt x="260" y="465"/>
                  </a:lnTo>
                  <a:lnTo>
                    <a:pt x="221" y="466"/>
                  </a:lnTo>
                  <a:lnTo>
                    <a:pt x="184" y="466"/>
                  </a:lnTo>
                  <a:lnTo>
                    <a:pt x="146" y="466"/>
                  </a:lnTo>
                  <a:lnTo>
                    <a:pt x="109" y="465"/>
                  </a:lnTo>
                  <a:lnTo>
                    <a:pt x="73" y="465"/>
                  </a:lnTo>
                  <a:lnTo>
                    <a:pt x="38" y="465"/>
                  </a:lnTo>
                  <a:lnTo>
                    <a:pt x="2" y="464"/>
                  </a:lnTo>
                  <a:lnTo>
                    <a:pt x="0" y="446"/>
                  </a:lnTo>
                  <a:lnTo>
                    <a:pt x="1" y="431"/>
                  </a:lnTo>
                  <a:lnTo>
                    <a:pt x="6" y="419"/>
                  </a:lnTo>
                  <a:lnTo>
                    <a:pt x="15" y="407"/>
                  </a:lnTo>
                  <a:lnTo>
                    <a:pt x="26" y="397"/>
                  </a:lnTo>
                  <a:lnTo>
                    <a:pt x="39" y="388"/>
                  </a:lnTo>
                  <a:lnTo>
                    <a:pt x="53" y="380"/>
                  </a:lnTo>
                  <a:lnTo>
                    <a:pt x="65" y="371"/>
                  </a:lnTo>
                  <a:lnTo>
                    <a:pt x="75" y="380"/>
                  </a:lnTo>
                  <a:lnTo>
                    <a:pt x="88" y="387"/>
                  </a:lnTo>
                  <a:lnTo>
                    <a:pt x="104" y="395"/>
                  </a:lnTo>
                  <a:lnTo>
                    <a:pt x="120" y="401"/>
                  </a:lnTo>
                  <a:lnTo>
                    <a:pt x="138" y="406"/>
                  </a:lnTo>
                  <a:lnTo>
                    <a:pt x="156" y="411"/>
                  </a:lnTo>
                  <a:lnTo>
                    <a:pt x="174" y="416"/>
                  </a:lnTo>
                  <a:lnTo>
                    <a:pt x="191" y="420"/>
                  </a:lnTo>
                  <a:lnTo>
                    <a:pt x="215" y="421"/>
                  </a:lnTo>
                  <a:lnTo>
                    <a:pt x="238" y="421"/>
                  </a:lnTo>
                  <a:lnTo>
                    <a:pt x="260" y="420"/>
                  </a:lnTo>
                  <a:lnTo>
                    <a:pt x="283" y="417"/>
                  </a:lnTo>
                  <a:lnTo>
                    <a:pt x="303" y="415"/>
                  </a:lnTo>
                  <a:lnTo>
                    <a:pt x="324" y="412"/>
                  </a:lnTo>
                  <a:lnTo>
                    <a:pt x="345" y="408"/>
                  </a:lnTo>
                  <a:lnTo>
                    <a:pt x="365" y="403"/>
                  </a:lnTo>
                  <a:lnTo>
                    <a:pt x="385" y="398"/>
                  </a:lnTo>
                  <a:lnTo>
                    <a:pt x="407" y="393"/>
                  </a:lnTo>
                  <a:lnTo>
                    <a:pt x="427" y="388"/>
                  </a:lnTo>
                  <a:lnTo>
                    <a:pt x="448" y="383"/>
                  </a:lnTo>
                  <a:lnTo>
                    <a:pt x="469" y="378"/>
                  </a:lnTo>
                  <a:lnTo>
                    <a:pt x="491" y="372"/>
                  </a:lnTo>
                  <a:lnTo>
                    <a:pt x="513" y="367"/>
                  </a:lnTo>
                  <a:lnTo>
                    <a:pt x="536" y="362"/>
                  </a:lnTo>
                  <a:lnTo>
                    <a:pt x="549" y="352"/>
                  </a:lnTo>
                  <a:lnTo>
                    <a:pt x="564" y="345"/>
                  </a:lnTo>
                  <a:lnTo>
                    <a:pt x="581" y="340"/>
                  </a:lnTo>
                  <a:lnTo>
                    <a:pt x="597" y="336"/>
                  </a:lnTo>
                  <a:lnTo>
                    <a:pt x="614" y="331"/>
                  </a:lnTo>
                  <a:lnTo>
                    <a:pt x="632" y="327"/>
                  </a:lnTo>
                  <a:lnTo>
                    <a:pt x="648" y="321"/>
                  </a:lnTo>
                  <a:lnTo>
                    <a:pt x="664" y="313"/>
                  </a:lnTo>
                  <a:lnTo>
                    <a:pt x="681" y="302"/>
                  </a:lnTo>
                  <a:lnTo>
                    <a:pt x="697" y="293"/>
                  </a:lnTo>
                  <a:lnTo>
                    <a:pt x="713" y="287"/>
                  </a:lnTo>
                  <a:lnTo>
                    <a:pt x="730" y="281"/>
                  </a:lnTo>
                  <a:lnTo>
                    <a:pt x="745" y="274"/>
                  </a:lnTo>
                  <a:lnTo>
                    <a:pt x="760" y="268"/>
                  </a:lnTo>
                  <a:lnTo>
                    <a:pt x="775" y="259"/>
                  </a:lnTo>
                  <a:lnTo>
                    <a:pt x="790" y="248"/>
                  </a:lnTo>
                  <a:lnTo>
                    <a:pt x="787" y="241"/>
                  </a:lnTo>
                  <a:lnTo>
                    <a:pt x="782" y="236"/>
                  </a:lnTo>
                  <a:lnTo>
                    <a:pt x="775" y="233"/>
                  </a:lnTo>
                  <a:lnTo>
                    <a:pt x="768" y="233"/>
                  </a:lnTo>
                  <a:lnTo>
                    <a:pt x="730" y="251"/>
                  </a:lnTo>
                  <a:lnTo>
                    <a:pt x="691" y="267"/>
                  </a:lnTo>
                  <a:lnTo>
                    <a:pt x="652" y="282"/>
                  </a:lnTo>
                  <a:lnTo>
                    <a:pt x="613" y="295"/>
                  </a:lnTo>
                  <a:lnTo>
                    <a:pt x="573" y="307"/>
                  </a:lnTo>
                  <a:lnTo>
                    <a:pt x="534" y="317"/>
                  </a:lnTo>
                  <a:lnTo>
                    <a:pt x="496" y="327"/>
                  </a:lnTo>
                  <a:lnTo>
                    <a:pt x="457" y="335"/>
                  </a:lnTo>
                  <a:lnTo>
                    <a:pt x="417" y="342"/>
                  </a:lnTo>
                  <a:lnTo>
                    <a:pt x="377" y="350"/>
                  </a:lnTo>
                  <a:lnTo>
                    <a:pt x="337" y="355"/>
                  </a:lnTo>
                  <a:lnTo>
                    <a:pt x="295" y="360"/>
                  </a:lnTo>
                  <a:lnTo>
                    <a:pt x="254" y="363"/>
                  </a:lnTo>
                  <a:lnTo>
                    <a:pt x="213" y="367"/>
                  </a:lnTo>
                  <a:lnTo>
                    <a:pt x="170" y="371"/>
                  </a:lnTo>
                  <a:lnTo>
                    <a:pt x="126" y="373"/>
                  </a:lnTo>
                  <a:lnTo>
                    <a:pt x="101" y="357"/>
                  </a:lnTo>
                  <a:lnTo>
                    <a:pt x="79" y="338"/>
                  </a:lnTo>
                  <a:lnTo>
                    <a:pt x="60" y="318"/>
                  </a:lnTo>
                  <a:lnTo>
                    <a:pt x="44" y="296"/>
                  </a:lnTo>
                  <a:lnTo>
                    <a:pt x="30" y="271"/>
                  </a:lnTo>
                  <a:lnTo>
                    <a:pt x="19" y="246"/>
                  </a:lnTo>
                  <a:lnTo>
                    <a:pt x="10" y="219"/>
                  </a:lnTo>
                  <a:lnTo>
                    <a:pt x="2" y="192"/>
                  </a:lnTo>
                  <a:lnTo>
                    <a:pt x="35" y="184"/>
                  </a:lnTo>
                  <a:lnTo>
                    <a:pt x="68" y="176"/>
                  </a:lnTo>
                  <a:lnTo>
                    <a:pt x="100" y="167"/>
                  </a:lnTo>
                  <a:lnTo>
                    <a:pt x="133" y="158"/>
                  </a:lnTo>
                  <a:lnTo>
                    <a:pt x="164" y="148"/>
                  </a:lnTo>
                  <a:lnTo>
                    <a:pt x="194" y="137"/>
                  </a:lnTo>
                  <a:lnTo>
                    <a:pt x="225" y="127"/>
                  </a:lnTo>
                  <a:lnTo>
                    <a:pt x="255" y="114"/>
                  </a:lnTo>
                  <a:lnTo>
                    <a:pt x="285" y="102"/>
                  </a:lnTo>
                  <a:lnTo>
                    <a:pt x="314" y="89"/>
                  </a:lnTo>
                  <a:lnTo>
                    <a:pt x="343" y="75"/>
                  </a:lnTo>
                  <a:lnTo>
                    <a:pt x="370" y="62"/>
                  </a:lnTo>
                  <a:lnTo>
                    <a:pt x="399" y="47"/>
                  </a:lnTo>
                  <a:lnTo>
                    <a:pt x="425" y="32"/>
                  </a:lnTo>
                  <a:lnTo>
                    <a:pt x="452" y="16"/>
                  </a:lnTo>
                  <a:lnTo>
                    <a:pt x="478" y="0"/>
                  </a:lnTo>
                  <a:lnTo>
                    <a:pt x="492" y="13"/>
                  </a:lnTo>
                  <a:close/>
                </a:path>
              </a:pathLst>
            </a:custGeom>
            <a:solidFill>
              <a:srgbClr val="F2E8D3"/>
            </a:solidFill>
            <a:ln w="9525">
              <a:noFill/>
              <a:round/>
              <a:headEnd/>
              <a:tailEnd/>
            </a:ln>
          </p:spPr>
          <p:txBody>
            <a:bodyPr/>
            <a:lstStyle/>
            <a:p>
              <a:endParaRPr lang="en-US"/>
            </a:p>
          </p:txBody>
        </p:sp>
        <p:sp>
          <p:nvSpPr>
            <p:cNvPr id="56" name="Freeform 54"/>
            <p:cNvSpPr>
              <a:spLocks/>
            </p:cNvSpPr>
            <p:nvPr/>
          </p:nvSpPr>
          <p:spPr bwMode="auto">
            <a:xfrm>
              <a:off x="3570" y="2071"/>
              <a:ext cx="274" cy="245"/>
            </a:xfrm>
            <a:custGeom>
              <a:avLst/>
              <a:gdLst>
                <a:gd name="T0" fmla="*/ 139 w 274"/>
                <a:gd name="T1" fmla="*/ 48 h 245"/>
                <a:gd name="T2" fmla="*/ 239 w 274"/>
                <a:gd name="T3" fmla="*/ 5 h 245"/>
                <a:gd name="T4" fmla="*/ 204 w 274"/>
                <a:gd name="T5" fmla="*/ 88 h 245"/>
                <a:gd name="T6" fmla="*/ 274 w 274"/>
                <a:gd name="T7" fmla="*/ 174 h 245"/>
                <a:gd name="T8" fmla="*/ 171 w 274"/>
                <a:gd name="T9" fmla="*/ 159 h 245"/>
                <a:gd name="T10" fmla="*/ 134 w 274"/>
                <a:gd name="T11" fmla="*/ 245 h 245"/>
                <a:gd name="T12" fmla="*/ 91 w 274"/>
                <a:gd name="T13" fmla="*/ 156 h 245"/>
                <a:gd name="T14" fmla="*/ 88 w 274"/>
                <a:gd name="T15" fmla="*/ 156 h 245"/>
                <a:gd name="T16" fmla="*/ 76 w 274"/>
                <a:gd name="T17" fmla="*/ 153 h 245"/>
                <a:gd name="T18" fmla="*/ 61 w 274"/>
                <a:gd name="T19" fmla="*/ 151 h 245"/>
                <a:gd name="T20" fmla="*/ 45 w 274"/>
                <a:gd name="T21" fmla="*/ 148 h 245"/>
                <a:gd name="T22" fmla="*/ 28 w 274"/>
                <a:gd name="T23" fmla="*/ 144 h 245"/>
                <a:gd name="T24" fmla="*/ 14 w 274"/>
                <a:gd name="T25" fmla="*/ 141 h 245"/>
                <a:gd name="T26" fmla="*/ 4 w 274"/>
                <a:gd name="T27" fmla="*/ 137 h 245"/>
                <a:gd name="T28" fmla="*/ 0 w 274"/>
                <a:gd name="T29" fmla="*/ 133 h 245"/>
                <a:gd name="T30" fmla="*/ 76 w 274"/>
                <a:gd name="T31" fmla="*/ 84 h 245"/>
                <a:gd name="T32" fmla="*/ 54 w 274"/>
                <a:gd name="T33" fmla="*/ 0 h 245"/>
                <a:gd name="T34" fmla="*/ 139 w 274"/>
                <a:gd name="T35" fmla="*/ 48 h 2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4"/>
                <a:gd name="T55" fmla="*/ 0 h 245"/>
                <a:gd name="T56" fmla="*/ 274 w 274"/>
                <a:gd name="T57" fmla="*/ 245 h 24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4" h="245">
                  <a:moveTo>
                    <a:pt x="139" y="48"/>
                  </a:moveTo>
                  <a:lnTo>
                    <a:pt x="239" y="5"/>
                  </a:lnTo>
                  <a:lnTo>
                    <a:pt x="204" y="88"/>
                  </a:lnTo>
                  <a:lnTo>
                    <a:pt x="274" y="174"/>
                  </a:lnTo>
                  <a:lnTo>
                    <a:pt x="171" y="159"/>
                  </a:lnTo>
                  <a:lnTo>
                    <a:pt x="134" y="245"/>
                  </a:lnTo>
                  <a:lnTo>
                    <a:pt x="91" y="156"/>
                  </a:lnTo>
                  <a:lnTo>
                    <a:pt x="88" y="156"/>
                  </a:lnTo>
                  <a:lnTo>
                    <a:pt x="76" y="153"/>
                  </a:lnTo>
                  <a:lnTo>
                    <a:pt x="61" y="151"/>
                  </a:lnTo>
                  <a:lnTo>
                    <a:pt x="45" y="148"/>
                  </a:lnTo>
                  <a:lnTo>
                    <a:pt x="28" y="144"/>
                  </a:lnTo>
                  <a:lnTo>
                    <a:pt x="14" y="141"/>
                  </a:lnTo>
                  <a:lnTo>
                    <a:pt x="4" y="137"/>
                  </a:lnTo>
                  <a:lnTo>
                    <a:pt x="0" y="133"/>
                  </a:lnTo>
                  <a:lnTo>
                    <a:pt x="76" y="84"/>
                  </a:lnTo>
                  <a:lnTo>
                    <a:pt x="54" y="0"/>
                  </a:lnTo>
                  <a:lnTo>
                    <a:pt x="139" y="48"/>
                  </a:lnTo>
                  <a:close/>
                </a:path>
              </a:pathLst>
            </a:custGeom>
            <a:solidFill>
              <a:srgbClr val="F2E8D3"/>
            </a:solidFill>
            <a:ln w="9525">
              <a:noFill/>
              <a:round/>
              <a:headEnd/>
              <a:tailEnd/>
            </a:ln>
          </p:spPr>
          <p:txBody>
            <a:bodyPr/>
            <a:lstStyle/>
            <a:p>
              <a:endParaRPr lang="en-US"/>
            </a:p>
          </p:txBody>
        </p:sp>
        <p:sp>
          <p:nvSpPr>
            <p:cNvPr id="57" name="Freeform 55"/>
            <p:cNvSpPr>
              <a:spLocks/>
            </p:cNvSpPr>
            <p:nvPr/>
          </p:nvSpPr>
          <p:spPr bwMode="auto">
            <a:xfrm>
              <a:off x="2964" y="2175"/>
              <a:ext cx="356" cy="330"/>
            </a:xfrm>
            <a:custGeom>
              <a:avLst/>
              <a:gdLst>
                <a:gd name="T0" fmla="*/ 279 w 356"/>
                <a:gd name="T1" fmla="*/ 0 h 330"/>
                <a:gd name="T2" fmla="*/ 271 w 356"/>
                <a:gd name="T3" fmla="*/ 117 h 330"/>
                <a:gd name="T4" fmla="*/ 356 w 356"/>
                <a:gd name="T5" fmla="*/ 186 h 330"/>
                <a:gd name="T6" fmla="*/ 241 w 356"/>
                <a:gd name="T7" fmla="*/ 199 h 330"/>
                <a:gd name="T8" fmla="*/ 211 w 356"/>
                <a:gd name="T9" fmla="*/ 330 h 330"/>
                <a:gd name="T10" fmla="*/ 136 w 356"/>
                <a:gd name="T11" fmla="*/ 216 h 330"/>
                <a:gd name="T12" fmla="*/ 0 w 356"/>
                <a:gd name="T13" fmla="*/ 245 h 330"/>
                <a:gd name="T14" fmla="*/ 86 w 356"/>
                <a:gd name="T15" fmla="*/ 141 h 330"/>
                <a:gd name="T16" fmla="*/ 60 w 356"/>
                <a:gd name="T17" fmla="*/ 29 h 330"/>
                <a:gd name="T18" fmla="*/ 168 w 356"/>
                <a:gd name="T19" fmla="*/ 78 h 330"/>
                <a:gd name="T20" fmla="*/ 279 w 356"/>
                <a:gd name="T21" fmla="*/ 0 h 33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56"/>
                <a:gd name="T34" fmla="*/ 0 h 330"/>
                <a:gd name="T35" fmla="*/ 356 w 356"/>
                <a:gd name="T36" fmla="*/ 330 h 33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56" h="330">
                  <a:moveTo>
                    <a:pt x="279" y="0"/>
                  </a:moveTo>
                  <a:lnTo>
                    <a:pt x="271" y="117"/>
                  </a:lnTo>
                  <a:lnTo>
                    <a:pt x="356" y="186"/>
                  </a:lnTo>
                  <a:lnTo>
                    <a:pt x="241" y="199"/>
                  </a:lnTo>
                  <a:lnTo>
                    <a:pt x="211" y="330"/>
                  </a:lnTo>
                  <a:lnTo>
                    <a:pt x="136" y="216"/>
                  </a:lnTo>
                  <a:lnTo>
                    <a:pt x="0" y="245"/>
                  </a:lnTo>
                  <a:lnTo>
                    <a:pt x="86" y="141"/>
                  </a:lnTo>
                  <a:lnTo>
                    <a:pt x="60" y="29"/>
                  </a:lnTo>
                  <a:lnTo>
                    <a:pt x="168" y="78"/>
                  </a:lnTo>
                  <a:lnTo>
                    <a:pt x="279" y="0"/>
                  </a:lnTo>
                  <a:close/>
                </a:path>
              </a:pathLst>
            </a:custGeom>
            <a:solidFill>
              <a:srgbClr val="F2E8D3"/>
            </a:solidFill>
            <a:ln w="9525">
              <a:noFill/>
              <a:round/>
              <a:headEnd/>
              <a:tailEnd/>
            </a:ln>
          </p:spPr>
          <p:txBody>
            <a:bodyPr/>
            <a:lstStyle/>
            <a:p>
              <a:endParaRPr lang="en-US"/>
            </a:p>
          </p:txBody>
        </p:sp>
        <p:sp>
          <p:nvSpPr>
            <p:cNvPr id="58" name="Freeform 56"/>
            <p:cNvSpPr>
              <a:spLocks/>
            </p:cNvSpPr>
            <p:nvPr/>
          </p:nvSpPr>
          <p:spPr bwMode="auto">
            <a:xfrm>
              <a:off x="2709" y="2304"/>
              <a:ext cx="143" cy="48"/>
            </a:xfrm>
            <a:custGeom>
              <a:avLst/>
              <a:gdLst>
                <a:gd name="T0" fmla="*/ 143 w 143"/>
                <a:gd name="T1" fmla="*/ 0 h 48"/>
                <a:gd name="T2" fmla="*/ 138 w 143"/>
                <a:gd name="T3" fmla="*/ 9 h 48"/>
                <a:gd name="T4" fmla="*/ 129 w 143"/>
                <a:gd name="T5" fmla="*/ 18 h 48"/>
                <a:gd name="T6" fmla="*/ 117 w 143"/>
                <a:gd name="T7" fmla="*/ 24 h 48"/>
                <a:gd name="T8" fmla="*/ 104 w 143"/>
                <a:gd name="T9" fmla="*/ 30 h 48"/>
                <a:gd name="T10" fmla="*/ 89 w 143"/>
                <a:gd name="T11" fmla="*/ 35 h 48"/>
                <a:gd name="T12" fmla="*/ 74 w 143"/>
                <a:gd name="T13" fmla="*/ 40 h 48"/>
                <a:gd name="T14" fmla="*/ 61 w 143"/>
                <a:gd name="T15" fmla="*/ 44 h 48"/>
                <a:gd name="T16" fmla="*/ 49 w 143"/>
                <a:gd name="T17" fmla="*/ 48 h 48"/>
                <a:gd name="T18" fmla="*/ 43 w 143"/>
                <a:gd name="T19" fmla="*/ 44 h 48"/>
                <a:gd name="T20" fmla="*/ 35 w 143"/>
                <a:gd name="T21" fmla="*/ 43 h 48"/>
                <a:gd name="T22" fmla="*/ 28 w 143"/>
                <a:gd name="T23" fmla="*/ 43 h 48"/>
                <a:gd name="T24" fmla="*/ 21 w 143"/>
                <a:gd name="T25" fmla="*/ 44 h 48"/>
                <a:gd name="T26" fmla="*/ 14 w 143"/>
                <a:gd name="T27" fmla="*/ 43 h 48"/>
                <a:gd name="T28" fmla="*/ 9 w 143"/>
                <a:gd name="T29" fmla="*/ 42 h 48"/>
                <a:gd name="T30" fmla="*/ 4 w 143"/>
                <a:gd name="T31" fmla="*/ 35 h 48"/>
                <a:gd name="T32" fmla="*/ 0 w 143"/>
                <a:gd name="T33" fmla="*/ 27 h 48"/>
                <a:gd name="T34" fmla="*/ 8 w 143"/>
                <a:gd name="T35" fmla="*/ 19 h 48"/>
                <a:gd name="T36" fmla="*/ 15 w 143"/>
                <a:gd name="T37" fmla="*/ 18 h 48"/>
                <a:gd name="T38" fmla="*/ 23 w 143"/>
                <a:gd name="T39" fmla="*/ 18 h 48"/>
                <a:gd name="T40" fmla="*/ 33 w 143"/>
                <a:gd name="T41" fmla="*/ 22 h 48"/>
                <a:gd name="T42" fmla="*/ 41 w 143"/>
                <a:gd name="T43" fmla="*/ 24 h 48"/>
                <a:gd name="T44" fmla="*/ 51 w 143"/>
                <a:gd name="T45" fmla="*/ 27 h 48"/>
                <a:gd name="T46" fmla="*/ 61 w 143"/>
                <a:gd name="T47" fmla="*/ 28 h 48"/>
                <a:gd name="T48" fmla="*/ 73 w 143"/>
                <a:gd name="T49" fmla="*/ 24 h 48"/>
                <a:gd name="T50" fmla="*/ 83 w 143"/>
                <a:gd name="T51" fmla="*/ 24 h 48"/>
                <a:gd name="T52" fmla="*/ 93 w 143"/>
                <a:gd name="T53" fmla="*/ 20 h 48"/>
                <a:gd name="T54" fmla="*/ 102 w 143"/>
                <a:gd name="T55" fmla="*/ 17 h 48"/>
                <a:gd name="T56" fmla="*/ 110 w 143"/>
                <a:gd name="T57" fmla="*/ 12 h 48"/>
                <a:gd name="T58" fmla="*/ 119 w 143"/>
                <a:gd name="T59" fmla="*/ 7 h 48"/>
                <a:gd name="T60" fmla="*/ 127 w 143"/>
                <a:gd name="T61" fmla="*/ 3 h 48"/>
                <a:gd name="T62" fmla="*/ 135 w 143"/>
                <a:gd name="T63" fmla="*/ 0 h 48"/>
                <a:gd name="T64" fmla="*/ 143 w 143"/>
                <a:gd name="T65" fmla="*/ 0 h 4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3"/>
                <a:gd name="T100" fmla="*/ 0 h 48"/>
                <a:gd name="T101" fmla="*/ 143 w 143"/>
                <a:gd name="T102" fmla="*/ 48 h 4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3" h="48">
                  <a:moveTo>
                    <a:pt x="143" y="0"/>
                  </a:moveTo>
                  <a:lnTo>
                    <a:pt x="138" y="9"/>
                  </a:lnTo>
                  <a:lnTo>
                    <a:pt x="129" y="18"/>
                  </a:lnTo>
                  <a:lnTo>
                    <a:pt x="117" y="24"/>
                  </a:lnTo>
                  <a:lnTo>
                    <a:pt x="104" y="30"/>
                  </a:lnTo>
                  <a:lnTo>
                    <a:pt x="89" y="35"/>
                  </a:lnTo>
                  <a:lnTo>
                    <a:pt x="74" y="40"/>
                  </a:lnTo>
                  <a:lnTo>
                    <a:pt x="61" y="44"/>
                  </a:lnTo>
                  <a:lnTo>
                    <a:pt x="49" y="48"/>
                  </a:lnTo>
                  <a:lnTo>
                    <a:pt x="43" y="44"/>
                  </a:lnTo>
                  <a:lnTo>
                    <a:pt x="35" y="43"/>
                  </a:lnTo>
                  <a:lnTo>
                    <a:pt x="28" y="43"/>
                  </a:lnTo>
                  <a:lnTo>
                    <a:pt x="21" y="44"/>
                  </a:lnTo>
                  <a:lnTo>
                    <a:pt x="14" y="43"/>
                  </a:lnTo>
                  <a:lnTo>
                    <a:pt x="9" y="42"/>
                  </a:lnTo>
                  <a:lnTo>
                    <a:pt x="4" y="35"/>
                  </a:lnTo>
                  <a:lnTo>
                    <a:pt x="0" y="27"/>
                  </a:lnTo>
                  <a:lnTo>
                    <a:pt x="8" y="19"/>
                  </a:lnTo>
                  <a:lnTo>
                    <a:pt x="15" y="18"/>
                  </a:lnTo>
                  <a:lnTo>
                    <a:pt x="23" y="18"/>
                  </a:lnTo>
                  <a:lnTo>
                    <a:pt x="33" y="22"/>
                  </a:lnTo>
                  <a:lnTo>
                    <a:pt x="41" y="24"/>
                  </a:lnTo>
                  <a:lnTo>
                    <a:pt x="51" y="27"/>
                  </a:lnTo>
                  <a:lnTo>
                    <a:pt x="61" y="28"/>
                  </a:lnTo>
                  <a:lnTo>
                    <a:pt x="73" y="24"/>
                  </a:lnTo>
                  <a:lnTo>
                    <a:pt x="83" y="24"/>
                  </a:lnTo>
                  <a:lnTo>
                    <a:pt x="93" y="20"/>
                  </a:lnTo>
                  <a:lnTo>
                    <a:pt x="102" y="17"/>
                  </a:lnTo>
                  <a:lnTo>
                    <a:pt x="110" y="12"/>
                  </a:lnTo>
                  <a:lnTo>
                    <a:pt x="119" y="7"/>
                  </a:lnTo>
                  <a:lnTo>
                    <a:pt x="127" y="3"/>
                  </a:lnTo>
                  <a:lnTo>
                    <a:pt x="135" y="0"/>
                  </a:lnTo>
                  <a:lnTo>
                    <a:pt x="143" y="0"/>
                  </a:lnTo>
                  <a:close/>
                </a:path>
              </a:pathLst>
            </a:custGeom>
            <a:solidFill>
              <a:srgbClr val="7F2B00"/>
            </a:solidFill>
            <a:ln w="9525">
              <a:noFill/>
              <a:round/>
              <a:headEnd/>
              <a:tailEnd/>
            </a:ln>
          </p:spPr>
          <p:txBody>
            <a:bodyPr/>
            <a:lstStyle/>
            <a:p>
              <a:endParaRPr lang="en-US"/>
            </a:p>
          </p:txBody>
        </p:sp>
        <p:sp>
          <p:nvSpPr>
            <p:cNvPr id="59" name="Freeform 57"/>
            <p:cNvSpPr>
              <a:spLocks/>
            </p:cNvSpPr>
            <p:nvPr/>
          </p:nvSpPr>
          <p:spPr bwMode="auto">
            <a:xfrm>
              <a:off x="2954" y="2570"/>
              <a:ext cx="201" cy="129"/>
            </a:xfrm>
            <a:custGeom>
              <a:avLst/>
              <a:gdLst>
                <a:gd name="T0" fmla="*/ 196 w 201"/>
                <a:gd name="T1" fmla="*/ 17 h 129"/>
                <a:gd name="T2" fmla="*/ 188 w 201"/>
                <a:gd name="T3" fmla="*/ 26 h 129"/>
                <a:gd name="T4" fmla="*/ 188 w 201"/>
                <a:gd name="T5" fmla="*/ 36 h 129"/>
                <a:gd name="T6" fmla="*/ 192 w 201"/>
                <a:gd name="T7" fmla="*/ 47 h 129"/>
                <a:gd name="T8" fmla="*/ 196 w 201"/>
                <a:gd name="T9" fmla="*/ 56 h 129"/>
                <a:gd name="T10" fmla="*/ 201 w 201"/>
                <a:gd name="T11" fmla="*/ 61 h 129"/>
                <a:gd name="T12" fmla="*/ 199 w 201"/>
                <a:gd name="T13" fmla="*/ 69 h 129"/>
                <a:gd name="T14" fmla="*/ 194 w 201"/>
                <a:gd name="T15" fmla="*/ 75 h 129"/>
                <a:gd name="T16" fmla="*/ 188 w 201"/>
                <a:gd name="T17" fmla="*/ 79 h 129"/>
                <a:gd name="T18" fmla="*/ 168 w 201"/>
                <a:gd name="T19" fmla="*/ 90 h 129"/>
                <a:gd name="T20" fmla="*/ 147 w 201"/>
                <a:gd name="T21" fmla="*/ 100 h 129"/>
                <a:gd name="T22" fmla="*/ 126 w 201"/>
                <a:gd name="T23" fmla="*/ 110 h 129"/>
                <a:gd name="T24" fmla="*/ 103 w 201"/>
                <a:gd name="T25" fmla="*/ 119 h 129"/>
                <a:gd name="T26" fmla="*/ 80 w 201"/>
                <a:gd name="T27" fmla="*/ 125 h 129"/>
                <a:gd name="T28" fmla="*/ 57 w 201"/>
                <a:gd name="T29" fmla="*/ 129 h 129"/>
                <a:gd name="T30" fmla="*/ 32 w 201"/>
                <a:gd name="T31" fmla="*/ 128 h 129"/>
                <a:gd name="T32" fmla="*/ 5 w 201"/>
                <a:gd name="T33" fmla="*/ 124 h 129"/>
                <a:gd name="T34" fmla="*/ 0 w 201"/>
                <a:gd name="T35" fmla="*/ 114 h 129"/>
                <a:gd name="T36" fmla="*/ 0 w 201"/>
                <a:gd name="T37" fmla="*/ 104 h 129"/>
                <a:gd name="T38" fmla="*/ 2 w 201"/>
                <a:gd name="T39" fmla="*/ 94 h 129"/>
                <a:gd name="T40" fmla="*/ 5 w 201"/>
                <a:gd name="T41" fmla="*/ 85 h 129"/>
                <a:gd name="T42" fmla="*/ 20 w 201"/>
                <a:gd name="T43" fmla="*/ 72 h 129"/>
                <a:gd name="T44" fmla="*/ 35 w 201"/>
                <a:gd name="T45" fmla="*/ 64 h 129"/>
                <a:gd name="T46" fmla="*/ 52 w 201"/>
                <a:gd name="T47" fmla="*/ 55 h 129"/>
                <a:gd name="T48" fmla="*/ 69 w 201"/>
                <a:gd name="T49" fmla="*/ 47 h 129"/>
                <a:gd name="T50" fmla="*/ 85 w 201"/>
                <a:gd name="T51" fmla="*/ 41 h 129"/>
                <a:gd name="T52" fmla="*/ 101 w 201"/>
                <a:gd name="T53" fmla="*/ 34 h 129"/>
                <a:gd name="T54" fmla="*/ 116 w 201"/>
                <a:gd name="T55" fmla="*/ 25 h 129"/>
                <a:gd name="T56" fmla="*/ 128 w 201"/>
                <a:gd name="T57" fmla="*/ 15 h 129"/>
                <a:gd name="T58" fmla="*/ 137 w 201"/>
                <a:gd name="T59" fmla="*/ 11 h 129"/>
                <a:gd name="T60" fmla="*/ 146 w 201"/>
                <a:gd name="T61" fmla="*/ 7 h 129"/>
                <a:gd name="T62" fmla="*/ 154 w 201"/>
                <a:gd name="T63" fmla="*/ 4 h 129"/>
                <a:gd name="T64" fmla="*/ 164 w 201"/>
                <a:gd name="T65" fmla="*/ 1 h 129"/>
                <a:gd name="T66" fmla="*/ 174 w 201"/>
                <a:gd name="T67" fmla="*/ 0 h 129"/>
                <a:gd name="T68" fmla="*/ 183 w 201"/>
                <a:gd name="T69" fmla="*/ 1 h 129"/>
                <a:gd name="T70" fmla="*/ 189 w 201"/>
                <a:gd name="T71" fmla="*/ 7 h 129"/>
                <a:gd name="T72" fmla="*/ 196 w 201"/>
                <a:gd name="T73" fmla="*/ 17 h 12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1"/>
                <a:gd name="T112" fmla="*/ 0 h 129"/>
                <a:gd name="T113" fmla="*/ 201 w 201"/>
                <a:gd name="T114" fmla="*/ 129 h 12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1" h="129">
                  <a:moveTo>
                    <a:pt x="196" y="17"/>
                  </a:moveTo>
                  <a:lnTo>
                    <a:pt x="188" y="26"/>
                  </a:lnTo>
                  <a:lnTo>
                    <a:pt x="188" y="36"/>
                  </a:lnTo>
                  <a:lnTo>
                    <a:pt x="192" y="47"/>
                  </a:lnTo>
                  <a:lnTo>
                    <a:pt x="196" y="56"/>
                  </a:lnTo>
                  <a:lnTo>
                    <a:pt x="201" y="61"/>
                  </a:lnTo>
                  <a:lnTo>
                    <a:pt x="199" y="69"/>
                  </a:lnTo>
                  <a:lnTo>
                    <a:pt x="194" y="75"/>
                  </a:lnTo>
                  <a:lnTo>
                    <a:pt x="188" y="79"/>
                  </a:lnTo>
                  <a:lnTo>
                    <a:pt x="168" y="90"/>
                  </a:lnTo>
                  <a:lnTo>
                    <a:pt x="147" y="100"/>
                  </a:lnTo>
                  <a:lnTo>
                    <a:pt x="126" y="110"/>
                  </a:lnTo>
                  <a:lnTo>
                    <a:pt x="103" y="119"/>
                  </a:lnTo>
                  <a:lnTo>
                    <a:pt x="80" y="125"/>
                  </a:lnTo>
                  <a:lnTo>
                    <a:pt x="57" y="129"/>
                  </a:lnTo>
                  <a:lnTo>
                    <a:pt x="32" y="128"/>
                  </a:lnTo>
                  <a:lnTo>
                    <a:pt x="5" y="124"/>
                  </a:lnTo>
                  <a:lnTo>
                    <a:pt x="0" y="114"/>
                  </a:lnTo>
                  <a:lnTo>
                    <a:pt x="0" y="104"/>
                  </a:lnTo>
                  <a:lnTo>
                    <a:pt x="2" y="94"/>
                  </a:lnTo>
                  <a:lnTo>
                    <a:pt x="5" y="85"/>
                  </a:lnTo>
                  <a:lnTo>
                    <a:pt x="20" y="72"/>
                  </a:lnTo>
                  <a:lnTo>
                    <a:pt x="35" y="64"/>
                  </a:lnTo>
                  <a:lnTo>
                    <a:pt x="52" y="55"/>
                  </a:lnTo>
                  <a:lnTo>
                    <a:pt x="69" y="47"/>
                  </a:lnTo>
                  <a:lnTo>
                    <a:pt x="85" y="41"/>
                  </a:lnTo>
                  <a:lnTo>
                    <a:pt x="101" y="34"/>
                  </a:lnTo>
                  <a:lnTo>
                    <a:pt x="116" y="25"/>
                  </a:lnTo>
                  <a:lnTo>
                    <a:pt x="128" y="15"/>
                  </a:lnTo>
                  <a:lnTo>
                    <a:pt x="137" y="11"/>
                  </a:lnTo>
                  <a:lnTo>
                    <a:pt x="146" y="7"/>
                  </a:lnTo>
                  <a:lnTo>
                    <a:pt x="154" y="4"/>
                  </a:lnTo>
                  <a:lnTo>
                    <a:pt x="164" y="1"/>
                  </a:lnTo>
                  <a:lnTo>
                    <a:pt x="174" y="0"/>
                  </a:lnTo>
                  <a:lnTo>
                    <a:pt x="183" y="1"/>
                  </a:lnTo>
                  <a:lnTo>
                    <a:pt x="189" y="7"/>
                  </a:lnTo>
                  <a:lnTo>
                    <a:pt x="196" y="17"/>
                  </a:lnTo>
                  <a:close/>
                </a:path>
              </a:pathLst>
            </a:custGeom>
            <a:solidFill>
              <a:srgbClr val="F2E8D3"/>
            </a:solidFill>
            <a:ln w="9525">
              <a:noFill/>
              <a:round/>
              <a:headEnd/>
              <a:tailEnd/>
            </a:ln>
          </p:spPr>
          <p:txBody>
            <a:bodyPr/>
            <a:lstStyle/>
            <a:p>
              <a:endParaRPr lang="en-US"/>
            </a:p>
          </p:txBody>
        </p:sp>
        <p:sp>
          <p:nvSpPr>
            <p:cNvPr id="60" name="Freeform 58"/>
            <p:cNvSpPr>
              <a:spLocks/>
            </p:cNvSpPr>
            <p:nvPr/>
          </p:nvSpPr>
          <p:spPr bwMode="auto">
            <a:xfrm>
              <a:off x="3316" y="2590"/>
              <a:ext cx="277" cy="103"/>
            </a:xfrm>
            <a:custGeom>
              <a:avLst/>
              <a:gdLst>
                <a:gd name="T0" fmla="*/ 277 w 277"/>
                <a:gd name="T1" fmla="*/ 90 h 103"/>
                <a:gd name="T2" fmla="*/ 260 w 277"/>
                <a:gd name="T3" fmla="*/ 93 h 103"/>
                <a:gd name="T4" fmla="*/ 243 w 277"/>
                <a:gd name="T5" fmla="*/ 95 h 103"/>
                <a:gd name="T6" fmla="*/ 227 w 277"/>
                <a:gd name="T7" fmla="*/ 96 h 103"/>
                <a:gd name="T8" fmla="*/ 209 w 277"/>
                <a:gd name="T9" fmla="*/ 99 h 103"/>
                <a:gd name="T10" fmla="*/ 193 w 277"/>
                <a:gd name="T11" fmla="*/ 100 h 103"/>
                <a:gd name="T12" fmla="*/ 176 w 277"/>
                <a:gd name="T13" fmla="*/ 101 h 103"/>
                <a:gd name="T14" fmla="*/ 159 w 277"/>
                <a:gd name="T15" fmla="*/ 101 h 103"/>
                <a:gd name="T16" fmla="*/ 143 w 277"/>
                <a:gd name="T17" fmla="*/ 103 h 103"/>
                <a:gd name="T18" fmla="*/ 125 w 277"/>
                <a:gd name="T19" fmla="*/ 103 h 103"/>
                <a:gd name="T20" fmla="*/ 108 w 277"/>
                <a:gd name="T21" fmla="*/ 103 h 103"/>
                <a:gd name="T22" fmla="*/ 90 w 277"/>
                <a:gd name="T23" fmla="*/ 103 h 103"/>
                <a:gd name="T24" fmla="*/ 73 w 277"/>
                <a:gd name="T25" fmla="*/ 103 h 103"/>
                <a:gd name="T26" fmla="*/ 55 w 277"/>
                <a:gd name="T27" fmla="*/ 101 h 103"/>
                <a:gd name="T28" fmla="*/ 38 w 277"/>
                <a:gd name="T29" fmla="*/ 100 h 103"/>
                <a:gd name="T30" fmla="*/ 19 w 277"/>
                <a:gd name="T31" fmla="*/ 99 h 103"/>
                <a:gd name="T32" fmla="*/ 0 w 277"/>
                <a:gd name="T33" fmla="*/ 98 h 103"/>
                <a:gd name="T34" fmla="*/ 0 w 277"/>
                <a:gd name="T35" fmla="*/ 65 h 103"/>
                <a:gd name="T36" fmla="*/ 5 w 277"/>
                <a:gd name="T37" fmla="*/ 65 h 103"/>
                <a:gd name="T38" fmla="*/ 4 w 277"/>
                <a:gd name="T39" fmla="*/ 54 h 103"/>
                <a:gd name="T40" fmla="*/ 6 w 277"/>
                <a:gd name="T41" fmla="*/ 45 h 103"/>
                <a:gd name="T42" fmla="*/ 11 w 277"/>
                <a:gd name="T43" fmla="*/ 39 h 103"/>
                <a:gd name="T44" fmla="*/ 18 w 277"/>
                <a:gd name="T45" fmla="*/ 35 h 103"/>
                <a:gd name="T46" fmla="*/ 25 w 277"/>
                <a:gd name="T47" fmla="*/ 32 h 103"/>
                <a:gd name="T48" fmla="*/ 34 w 277"/>
                <a:gd name="T49" fmla="*/ 31 h 103"/>
                <a:gd name="T50" fmla="*/ 41 w 277"/>
                <a:gd name="T51" fmla="*/ 30 h 103"/>
                <a:gd name="T52" fmla="*/ 49 w 277"/>
                <a:gd name="T53" fmla="*/ 29 h 103"/>
                <a:gd name="T54" fmla="*/ 63 w 277"/>
                <a:gd name="T55" fmla="*/ 29 h 103"/>
                <a:gd name="T56" fmla="*/ 78 w 277"/>
                <a:gd name="T57" fmla="*/ 27 h 103"/>
                <a:gd name="T58" fmla="*/ 90 w 277"/>
                <a:gd name="T59" fmla="*/ 26 h 103"/>
                <a:gd name="T60" fmla="*/ 104 w 277"/>
                <a:gd name="T61" fmla="*/ 25 h 103"/>
                <a:gd name="T62" fmla="*/ 116 w 277"/>
                <a:gd name="T63" fmla="*/ 22 h 103"/>
                <a:gd name="T64" fmla="*/ 129 w 277"/>
                <a:gd name="T65" fmla="*/ 21 h 103"/>
                <a:gd name="T66" fmla="*/ 141 w 277"/>
                <a:gd name="T67" fmla="*/ 19 h 103"/>
                <a:gd name="T68" fmla="*/ 154 w 277"/>
                <a:gd name="T69" fmla="*/ 16 h 103"/>
                <a:gd name="T70" fmla="*/ 166 w 277"/>
                <a:gd name="T71" fmla="*/ 14 h 103"/>
                <a:gd name="T72" fmla="*/ 179 w 277"/>
                <a:gd name="T73" fmla="*/ 11 h 103"/>
                <a:gd name="T74" fmla="*/ 190 w 277"/>
                <a:gd name="T75" fmla="*/ 9 h 103"/>
                <a:gd name="T76" fmla="*/ 203 w 277"/>
                <a:gd name="T77" fmla="*/ 6 h 103"/>
                <a:gd name="T78" fmla="*/ 215 w 277"/>
                <a:gd name="T79" fmla="*/ 5 h 103"/>
                <a:gd name="T80" fmla="*/ 228 w 277"/>
                <a:gd name="T81" fmla="*/ 2 h 103"/>
                <a:gd name="T82" fmla="*/ 240 w 277"/>
                <a:gd name="T83" fmla="*/ 1 h 103"/>
                <a:gd name="T84" fmla="*/ 253 w 277"/>
                <a:gd name="T85" fmla="*/ 0 h 103"/>
                <a:gd name="T86" fmla="*/ 277 w 277"/>
                <a:gd name="T87" fmla="*/ 90 h 1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77"/>
                <a:gd name="T133" fmla="*/ 0 h 103"/>
                <a:gd name="T134" fmla="*/ 277 w 277"/>
                <a:gd name="T135" fmla="*/ 103 h 1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77" h="103">
                  <a:moveTo>
                    <a:pt x="277" y="90"/>
                  </a:moveTo>
                  <a:lnTo>
                    <a:pt x="260" y="93"/>
                  </a:lnTo>
                  <a:lnTo>
                    <a:pt x="243" y="95"/>
                  </a:lnTo>
                  <a:lnTo>
                    <a:pt x="227" y="96"/>
                  </a:lnTo>
                  <a:lnTo>
                    <a:pt x="209" y="99"/>
                  </a:lnTo>
                  <a:lnTo>
                    <a:pt x="193" y="100"/>
                  </a:lnTo>
                  <a:lnTo>
                    <a:pt x="176" y="101"/>
                  </a:lnTo>
                  <a:lnTo>
                    <a:pt x="159" y="101"/>
                  </a:lnTo>
                  <a:lnTo>
                    <a:pt x="143" y="103"/>
                  </a:lnTo>
                  <a:lnTo>
                    <a:pt x="125" y="103"/>
                  </a:lnTo>
                  <a:lnTo>
                    <a:pt x="108" y="103"/>
                  </a:lnTo>
                  <a:lnTo>
                    <a:pt x="90" y="103"/>
                  </a:lnTo>
                  <a:lnTo>
                    <a:pt x="73" y="103"/>
                  </a:lnTo>
                  <a:lnTo>
                    <a:pt x="55" y="101"/>
                  </a:lnTo>
                  <a:lnTo>
                    <a:pt x="38" y="100"/>
                  </a:lnTo>
                  <a:lnTo>
                    <a:pt x="19" y="99"/>
                  </a:lnTo>
                  <a:lnTo>
                    <a:pt x="0" y="98"/>
                  </a:lnTo>
                  <a:lnTo>
                    <a:pt x="0" y="65"/>
                  </a:lnTo>
                  <a:lnTo>
                    <a:pt x="5" y="65"/>
                  </a:lnTo>
                  <a:lnTo>
                    <a:pt x="4" y="54"/>
                  </a:lnTo>
                  <a:lnTo>
                    <a:pt x="6" y="45"/>
                  </a:lnTo>
                  <a:lnTo>
                    <a:pt x="11" y="39"/>
                  </a:lnTo>
                  <a:lnTo>
                    <a:pt x="18" y="35"/>
                  </a:lnTo>
                  <a:lnTo>
                    <a:pt x="25" y="32"/>
                  </a:lnTo>
                  <a:lnTo>
                    <a:pt x="34" y="31"/>
                  </a:lnTo>
                  <a:lnTo>
                    <a:pt x="41" y="30"/>
                  </a:lnTo>
                  <a:lnTo>
                    <a:pt x="49" y="29"/>
                  </a:lnTo>
                  <a:lnTo>
                    <a:pt x="63" y="29"/>
                  </a:lnTo>
                  <a:lnTo>
                    <a:pt x="78" y="27"/>
                  </a:lnTo>
                  <a:lnTo>
                    <a:pt x="90" y="26"/>
                  </a:lnTo>
                  <a:lnTo>
                    <a:pt x="104" y="25"/>
                  </a:lnTo>
                  <a:lnTo>
                    <a:pt x="116" y="22"/>
                  </a:lnTo>
                  <a:lnTo>
                    <a:pt x="129" y="21"/>
                  </a:lnTo>
                  <a:lnTo>
                    <a:pt x="141" y="19"/>
                  </a:lnTo>
                  <a:lnTo>
                    <a:pt x="154" y="16"/>
                  </a:lnTo>
                  <a:lnTo>
                    <a:pt x="166" y="14"/>
                  </a:lnTo>
                  <a:lnTo>
                    <a:pt x="179" y="11"/>
                  </a:lnTo>
                  <a:lnTo>
                    <a:pt x="190" y="9"/>
                  </a:lnTo>
                  <a:lnTo>
                    <a:pt x="203" y="6"/>
                  </a:lnTo>
                  <a:lnTo>
                    <a:pt x="215" y="5"/>
                  </a:lnTo>
                  <a:lnTo>
                    <a:pt x="228" y="2"/>
                  </a:lnTo>
                  <a:lnTo>
                    <a:pt x="240" y="1"/>
                  </a:lnTo>
                  <a:lnTo>
                    <a:pt x="253" y="0"/>
                  </a:lnTo>
                  <a:lnTo>
                    <a:pt x="277" y="90"/>
                  </a:lnTo>
                  <a:close/>
                </a:path>
              </a:pathLst>
            </a:custGeom>
            <a:solidFill>
              <a:srgbClr val="F2E8D3"/>
            </a:solidFill>
            <a:ln w="9525">
              <a:noFill/>
              <a:round/>
              <a:headEnd/>
              <a:tailEnd/>
            </a:ln>
          </p:spPr>
          <p:txBody>
            <a:bodyPr/>
            <a:lstStyle/>
            <a:p>
              <a:endParaRPr lang="en-US"/>
            </a:p>
          </p:txBody>
        </p:sp>
        <p:sp>
          <p:nvSpPr>
            <p:cNvPr id="61" name="Freeform 59"/>
            <p:cNvSpPr>
              <a:spLocks/>
            </p:cNvSpPr>
            <p:nvPr/>
          </p:nvSpPr>
          <p:spPr bwMode="auto">
            <a:xfrm>
              <a:off x="2924" y="2592"/>
              <a:ext cx="80" cy="39"/>
            </a:xfrm>
            <a:custGeom>
              <a:avLst/>
              <a:gdLst>
                <a:gd name="T0" fmla="*/ 80 w 80"/>
                <a:gd name="T1" fmla="*/ 0 h 39"/>
                <a:gd name="T2" fmla="*/ 74 w 80"/>
                <a:gd name="T3" fmla="*/ 9 h 39"/>
                <a:gd name="T4" fmla="*/ 65 w 80"/>
                <a:gd name="T5" fmla="*/ 15 h 39"/>
                <a:gd name="T6" fmla="*/ 55 w 80"/>
                <a:gd name="T7" fmla="*/ 20 h 39"/>
                <a:gd name="T8" fmla="*/ 44 w 80"/>
                <a:gd name="T9" fmla="*/ 25 h 39"/>
                <a:gd name="T10" fmla="*/ 33 w 80"/>
                <a:gd name="T11" fmla="*/ 28 h 39"/>
                <a:gd name="T12" fmla="*/ 22 w 80"/>
                <a:gd name="T13" fmla="*/ 32 h 39"/>
                <a:gd name="T14" fmla="*/ 10 w 80"/>
                <a:gd name="T15" fmla="*/ 35 h 39"/>
                <a:gd name="T16" fmla="*/ 0 w 80"/>
                <a:gd name="T17" fmla="*/ 39 h 39"/>
                <a:gd name="T18" fmla="*/ 5 w 80"/>
                <a:gd name="T19" fmla="*/ 28 h 39"/>
                <a:gd name="T20" fmla="*/ 13 w 80"/>
                <a:gd name="T21" fmla="*/ 20 h 39"/>
                <a:gd name="T22" fmla="*/ 22 w 80"/>
                <a:gd name="T23" fmla="*/ 14 h 39"/>
                <a:gd name="T24" fmla="*/ 33 w 80"/>
                <a:gd name="T25" fmla="*/ 10 h 39"/>
                <a:gd name="T26" fmla="*/ 44 w 80"/>
                <a:gd name="T27" fmla="*/ 7 h 39"/>
                <a:gd name="T28" fmla="*/ 57 w 80"/>
                <a:gd name="T29" fmla="*/ 5 h 39"/>
                <a:gd name="T30" fmla="*/ 68 w 80"/>
                <a:gd name="T31" fmla="*/ 3 h 39"/>
                <a:gd name="T32" fmla="*/ 80 w 80"/>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0"/>
                <a:gd name="T52" fmla="*/ 0 h 39"/>
                <a:gd name="T53" fmla="*/ 80 w 80"/>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0" h="39">
                  <a:moveTo>
                    <a:pt x="80" y="0"/>
                  </a:moveTo>
                  <a:lnTo>
                    <a:pt x="74" y="9"/>
                  </a:lnTo>
                  <a:lnTo>
                    <a:pt x="65" y="15"/>
                  </a:lnTo>
                  <a:lnTo>
                    <a:pt x="55" y="20"/>
                  </a:lnTo>
                  <a:lnTo>
                    <a:pt x="44" y="25"/>
                  </a:lnTo>
                  <a:lnTo>
                    <a:pt x="33" y="28"/>
                  </a:lnTo>
                  <a:lnTo>
                    <a:pt x="22" y="32"/>
                  </a:lnTo>
                  <a:lnTo>
                    <a:pt x="10" y="35"/>
                  </a:lnTo>
                  <a:lnTo>
                    <a:pt x="0" y="39"/>
                  </a:lnTo>
                  <a:lnTo>
                    <a:pt x="5" y="28"/>
                  </a:lnTo>
                  <a:lnTo>
                    <a:pt x="13" y="20"/>
                  </a:lnTo>
                  <a:lnTo>
                    <a:pt x="22" y="14"/>
                  </a:lnTo>
                  <a:lnTo>
                    <a:pt x="33" y="10"/>
                  </a:lnTo>
                  <a:lnTo>
                    <a:pt x="44" y="7"/>
                  </a:lnTo>
                  <a:lnTo>
                    <a:pt x="57" y="5"/>
                  </a:lnTo>
                  <a:lnTo>
                    <a:pt x="68" y="3"/>
                  </a:lnTo>
                  <a:lnTo>
                    <a:pt x="80" y="0"/>
                  </a:lnTo>
                  <a:close/>
                </a:path>
              </a:pathLst>
            </a:custGeom>
            <a:solidFill>
              <a:srgbClr val="F2E8D3"/>
            </a:solidFill>
            <a:ln w="9525">
              <a:noFill/>
              <a:round/>
              <a:headEnd/>
              <a:tailEnd/>
            </a:ln>
          </p:spPr>
          <p:txBody>
            <a:bodyPr/>
            <a:lstStyle/>
            <a:p>
              <a:endParaRPr lang="en-US"/>
            </a:p>
          </p:txBody>
        </p:sp>
        <p:sp>
          <p:nvSpPr>
            <p:cNvPr id="62" name="Freeform 60"/>
            <p:cNvSpPr>
              <a:spLocks/>
            </p:cNvSpPr>
            <p:nvPr/>
          </p:nvSpPr>
          <p:spPr bwMode="auto">
            <a:xfrm>
              <a:off x="2988" y="2636"/>
              <a:ext cx="229" cy="92"/>
            </a:xfrm>
            <a:custGeom>
              <a:avLst/>
              <a:gdLst>
                <a:gd name="T0" fmla="*/ 229 w 229"/>
                <a:gd name="T1" fmla="*/ 5 h 92"/>
                <a:gd name="T2" fmla="*/ 214 w 229"/>
                <a:gd name="T3" fmla="*/ 10 h 92"/>
                <a:gd name="T4" fmla="*/ 199 w 229"/>
                <a:gd name="T5" fmla="*/ 15 h 92"/>
                <a:gd name="T6" fmla="*/ 185 w 229"/>
                <a:gd name="T7" fmla="*/ 23 h 92"/>
                <a:gd name="T8" fmla="*/ 172 w 229"/>
                <a:gd name="T9" fmla="*/ 29 h 92"/>
                <a:gd name="T10" fmla="*/ 158 w 229"/>
                <a:gd name="T11" fmla="*/ 38 h 92"/>
                <a:gd name="T12" fmla="*/ 144 w 229"/>
                <a:gd name="T13" fmla="*/ 45 h 92"/>
                <a:gd name="T14" fmla="*/ 132 w 229"/>
                <a:gd name="T15" fmla="*/ 53 h 92"/>
                <a:gd name="T16" fmla="*/ 118 w 229"/>
                <a:gd name="T17" fmla="*/ 60 h 92"/>
                <a:gd name="T18" fmla="*/ 104 w 229"/>
                <a:gd name="T19" fmla="*/ 68 h 92"/>
                <a:gd name="T20" fmla="*/ 92 w 229"/>
                <a:gd name="T21" fmla="*/ 75 h 92"/>
                <a:gd name="T22" fmla="*/ 77 w 229"/>
                <a:gd name="T23" fmla="*/ 82 h 92"/>
                <a:gd name="T24" fmla="*/ 63 w 229"/>
                <a:gd name="T25" fmla="*/ 85 h 92"/>
                <a:gd name="T26" fmla="*/ 48 w 229"/>
                <a:gd name="T27" fmla="*/ 89 h 92"/>
                <a:gd name="T28" fmla="*/ 33 w 229"/>
                <a:gd name="T29" fmla="*/ 92 h 92"/>
                <a:gd name="T30" fmla="*/ 16 w 229"/>
                <a:gd name="T31" fmla="*/ 92 h 92"/>
                <a:gd name="T32" fmla="*/ 0 w 229"/>
                <a:gd name="T33" fmla="*/ 90 h 92"/>
                <a:gd name="T34" fmla="*/ 28 w 229"/>
                <a:gd name="T35" fmla="*/ 88 h 92"/>
                <a:gd name="T36" fmla="*/ 53 w 229"/>
                <a:gd name="T37" fmla="*/ 80 h 92"/>
                <a:gd name="T38" fmla="*/ 79 w 229"/>
                <a:gd name="T39" fmla="*/ 72 h 92"/>
                <a:gd name="T40" fmla="*/ 104 w 229"/>
                <a:gd name="T41" fmla="*/ 59 h 92"/>
                <a:gd name="T42" fmla="*/ 128 w 229"/>
                <a:gd name="T43" fmla="*/ 45 h 92"/>
                <a:gd name="T44" fmla="*/ 150 w 229"/>
                <a:gd name="T45" fmla="*/ 30 h 92"/>
                <a:gd name="T46" fmla="*/ 172 w 229"/>
                <a:gd name="T47" fmla="*/ 15 h 92"/>
                <a:gd name="T48" fmla="*/ 193 w 229"/>
                <a:gd name="T49" fmla="*/ 0 h 92"/>
                <a:gd name="T50" fmla="*/ 229 w 229"/>
                <a:gd name="T51" fmla="*/ 5 h 9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29"/>
                <a:gd name="T79" fmla="*/ 0 h 92"/>
                <a:gd name="T80" fmla="*/ 229 w 229"/>
                <a:gd name="T81" fmla="*/ 92 h 9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29" h="92">
                  <a:moveTo>
                    <a:pt x="229" y="5"/>
                  </a:moveTo>
                  <a:lnTo>
                    <a:pt x="214" y="10"/>
                  </a:lnTo>
                  <a:lnTo>
                    <a:pt x="199" y="15"/>
                  </a:lnTo>
                  <a:lnTo>
                    <a:pt x="185" y="23"/>
                  </a:lnTo>
                  <a:lnTo>
                    <a:pt x="172" y="29"/>
                  </a:lnTo>
                  <a:lnTo>
                    <a:pt x="158" y="38"/>
                  </a:lnTo>
                  <a:lnTo>
                    <a:pt x="144" y="45"/>
                  </a:lnTo>
                  <a:lnTo>
                    <a:pt x="132" y="53"/>
                  </a:lnTo>
                  <a:lnTo>
                    <a:pt x="118" y="60"/>
                  </a:lnTo>
                  <a:lnTo>
                    <a:pt x="104" y="68"/>
                  </a:lnTo>
                  <a:lnTo>
                    <a:pt x="92" y="75"/>
                  </a:lnTo>
                  <a:lnTo>
                    <a:pt x="77" y="82"/>
                  </a:lnTo>
                  <a:lnTo>
                    <a:pt x="63" y="85"/>
                  </a:lnTo>
                  <a:lnTo>
                    <a:pt x="48" y="89"/>
                  </a:lnTo>
                  <a:lnTo>
                    <a:pt x="33" y="92"/>
                  </a:lnTo>
                  <a:lnTo>
                    <a:pt x="16" y="92"/>
                  </a:lnTo>
                  <a:lnTo>
                    <a:pt x="0" y="90"/>
                  </a:lnTo>
                  <a:lnTo>
                    <a:pt x="28" y="88"/>
                  </a:lnTo>
                  <a:lnTo>
                    <a:pt x="53" y="80"/>
                  </a:lnTo>
                  <a:lnTo>
                    <a:pt x="79" y="72"/>
                  </a:lnTo>
                  <a:lnTo>
                    <a:pt x="104" y="59"/>
                  </a:lnTo>
                  <a:lnTo>
                    <a:pt x="128" y="45"/>
                  </a:lnTo>
                  <a:lnTo>
                    <a:pt x="150" y="30"/>
                  </a:lnTo>
                  <a:lnTo>
                    <a:pt x="172" y="15"/>
                  </a:lnTo>
                  <a:lnTo>
                    <a:pt x="193" y="0"/>
                  </a:lnTo>
                  <a:lnTo>
                    <a:pt x="229" y="5"/>
                  </a:lnTo>
                  <a:close/>
                </a:path>
              </a:pathLst>
            </a:custGeom>
            <a:solidFill>
              <a:srgbClr val="F2E8D3"/>
            </a:solidFill>
            <a:ln w="9525">
              <a:noFill/>
              <a:round/>
              <a:headEnd/>
              <a:tailEnd/>
            </a:ln>
          </p:spPr>
          <p:txBody>
            <a:bodyPr/>
            <a:lstStyle/>
            <a:p>
              <a:endParaRPr 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74637"/>
            <a:ext cx="8686800" cy="6202363"/>
          </a:xfrm>
        </p:spPr>
        <p:txBody>
          <a:bodyPr>
            <a:noAutofit/>
          </a:bodyPr>
          <a:lstStyle/>
          <a:p>
            <a:endParaRPr lang="en-US" dirty="0" smtClean="0"/>
          </a:p>
          <a:p>
            <a:pPr>
              <a:lnSpc>
                <a:spcPct val="110000"/>
              </a:lnSpc>
              <a:spcBef>
                <a:spcPts val="600"/>
              </a:spcBef>
            </a:pPr>
            <a:r>
              <a:rPr lang="en-US" sz="2200" dirty="0" smtClean="0"/>
              <a:t>Analysis, Research, and Technology (ART) Office </a:t>
            </a:r>
          </a:p>
          <a:p>
            <a:pPr>
              <a:lnSpc>
                <a:spcPct val="110000"/>
              </a:lnSpc>
              <a:spcBef>
                <a:spcPts val="600"/>
              </a:spcBef>
            </a:pPr>
            <a:r>
              <a:rPr lang="en-US" sz="2200" dirty="0" smtClean="0"/>
              <a:t>MC HOS and How They Differ From Trucking</a:t>
            </a:r>
          </a:p>
          <a:p>
            <a:pPr>
              <a:lnSpc>
                <a:spcPct val="110000"/>
              </a:lnSpc>
              <a:spcBef>
                <a:spcPts val="600"/>
              </a:spcBef>
            </a:pPr>
            <a:r>
              <a:rPr lang="en-US" sz="2200" dirty="0" smtClean="0"/>
              <a:t>Recent Research </a:t>
            </a:r>
          </a:p>
          <a:p>
            <a:pPr lvl="1">
              <a:lnSpc>
                <a:spcPct val="110000"/>
              </a:lnSpc>
              <a:spcBef>
                <a:spcPts val="600"/>
              </a:spcBef>
            </a:pPr>
            <a:r>
              <a:rPr lang="en-US" sz="2200" dirty="0" smtClean="0"/>
              <a:t>TRB-Sponsored Studies </a:t>
            </a:r>
          </a:p>
          <a:p>
            <a:pPr lvl="1">
              <a:lnSpc>
                <a:spcPct val="110000"/>
              </a:lnSpc>
              <a:spcBef>
                <a:spcPts val="600"/>
              </a:spcBef>
            </a:pPr>
            <a:r>
              <a:rPr lang="en-US" sz="2200" dirty="0" smtClean="0"/>
              <a:t>Bus Crash Causation Study  </a:t>
            </a:r>
          </a:p>
          <a:p>
            <a:pPr lvl="1">
              <a:lnSpc>
                <a:spcPct val="110000"/>
              </a:lnSpc>
              <a:spcBef>
                <a:spcPts val="600"/>
              </a:spcBef>
            </a:pPr>
            <a:r>
              <a:rPr lang="en-US" sz="2200" dirty="0" smtClean="0"/>
              <a:t>NTSB Report on Curbside Carriers </a:t>
            </a:r>
          </a:p>
          <a:p>
            <a:pPr lvl="1">
              <a:lnSpc>
                <a:spcPct val="110000"/>
              </a:lnSpc>
              <a:spcBef>
                <a:spcPts val="600"/>
              </a:spcBef>
            </a:pPr>
            <a:r>
              <a:rPr lang="en-US" sz="2200" dirty="0" smtClean="0"/>
              <a:t>Potential Causes of Driver Fatigue: A Study on Transit Bus Operations </a:t>
            </a:r>
          </a:p>
          <a:p>
            <a:pPr lvl="1">
              <a:lnSpc>
                <a:spcPct val="110000"/>
              </a:lnSpc>
              <a:spcBef>
                <a:spcPts val="600"/>
              </a:spcBef>
            </a:pPr>
            <a:r>
              <a:rPr lang="en-US" sz="2200" dirty="0" smtClean="0"/>
              <a:t>Analysis of the Relationship Between Operator Cumulative Driving Hours and Involvement in Preventable Collisions </a:t>
            </a:r>
          </a:p>
          <a:p>
            <a:pPr lvl="1">
              <a:lnSpc>
                <a:spcPct val="110000"/>
              </a:lnSpc>
              <a:spcBef>
                <a:spcPts val="600"/>
              </a:spcBef>
            </a:pPr>
            <a:r>
              <a:rPr lang="en-US" sz="2200" dirty="0" smtClean="0"/>
              <a:t>Motorcoach Driver Fatigue </a:t>
            </a:r>
          </a:p>
          <a:p>
            <a:pPr>
              <a:lnSpc>
                <a:spcPct val="110000"/>
              </a:lnSpc>
              <a:spcBef>
                <a:spcPts val="600"/>
              </a:spcBef>
            </a:pPr>
            <a:r>
              <a:rPr lang="en-US" sz="2200" dirty="0" smtClean="0"/>
              <a:t>MC Driver Fatigue Concerns</a:t>
            </a:r>
          </a:p>
          <a:p>
            <a:endParaRPr lang="en-US" dirty="0" smtClean="0"/>
          </a:p>
          <a:p>
            <a:endParaRPr lang="en-US" dirty="0" smtClean="0"/>
          </a:p>
          <a:p>
            <a:endParaRPr lang="en-US" dirty="0"/>
          </a:p>
        </p:txBody>
      </p:sp>
      <p:sp>
        <p:nvSpPr>
          <p:cNvPr id="3" name="Title 2"/>
          <p:cNvSpPr>
            <a:spLocks noGrp="1"/>
          </p:cNvSpPr>
          <p:nvPr>
            <p:ph type="title"/>
          </p:nvPr>
        </p:nvSpPr>
        <p:spPr>
          <a:xfrm>
            <a:off x="304800" y="-228600"/>
            <a:ext cx="8229600" cy="1143000"/>
          </a:xfrm>
        </p:spPr>
        <p:txBody>
          <a:bodyPr/>
          <a:lstStyle/>
          <a:p>
            <a:r>
              <a:rPr lang="en-US" b="1" dirty="0" smtClean="0"/>
              <a:t>Agenda</a:t>
            </a:r>
            <a:endParaRPr lang="en-US"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4525963"/>
          </a:xfrm>
        </p:spPr>
        <p:txBody>
          <a:bodyPr>
            <a:noAutofit/>
          </a:bodyPr>
          <a:lstStyle/>
          <a:p>
            <a:pPr marL="1588" indent="-1588">
              <a:spcBef>
                <a:spcPts val="600"/>
              </a:spcBef>
              <a:buNone/>
            </a:pPr>
            <a:r>
              <a:rPr lang="en-US" sz="2200" b="1" dirty="0" smtClean="0"/>
              <a:t>Vision:</a:t>
            </a:r>
            <a:endParaRPr lang="en-US" sz="2200" dirty="0" smtClean="0"/>
          </a:p>
          <a:p>
            <a:pPr marL="1588" indent="-1588">
              <a:spcBef>
                <a:spcPts val="600"/>
              </a:spcBef>
              <a:buNone/>
            </a:pPr>
            <a:r>
              <a:rPr lang="en-US" sz="2000" dirty="0" smtClean="0"/>
              <a:t>A highly effective and innovative research program—partnering with both internal and external stakeholders to provide relevant, high quality, and insightful research to help create the safest commercial motor carrier environment in the world.</a:t>
            </a:r>
          </a:p>
          <a:p>
            <a:pPr marL="1588" indent="-1588">
              <a:spcBef>
                <a:spcPts val="600"/>
              </a:spcBef>
              <a:buNone/>
            </a:pPr>
            <a:r>
              <a:rPr lang="en-US" sz="2200" b="1" dirty="0" smtClean="0"/>
              <a:t>Mission:</a:t>
            </a:r>
            <a:endParaRPr lang="en-US" sz="2200" dirty="0" smtClean="0"/>
          </a:p>
          <a:p>
            <a:pPr marL="1588" indent="-1588">
              <a:spcBef>
                <a:spcPts val="600"/>
              </a:spcBef>
              <a:buNone/>
            </a:pPr>
            <a:r>
              <a:rPr lang="en-US" sz="2000" dirty="0" smtClean="0"/>
              <a:t>Conduct analysis, research, and technology activities that support FMCSA’s mission to promote safe commercial motor vehicle operations through education, regulation, and enforcement. </a:t>
            </a:r>
          </a:p>
          <a:p>
            <a:pPr>
              <a:spcBef>
                <a:spcPts val="600"/>
              </a:spcBef>
              <a:buNone/>
            </a:pPr>
            <a:r>
              <a:rPr lang="en-US" sz="2200" b="1" dirty="0" smtClean="0"/>
              <a:t>Strategic Goals</a:t>
            </a:r>
            <a:r>
              <a:rPr lang="en-US" sz="2200" dirty="0" smtClean="0"/>
              <a:t>:</a:t>
            </a:r>
          </a:p>
          <a:p>
            <a:pPr marL="233363" indent="-219075">
              <a:spcBef>
                <a:spcPts val="600"/>
              </a:spcBef>
            </a:pPr>
            <a:r>
              <a:rPr lang="en-US" sz="2000" dirty="0" smtClean="0"/>
              <a:t>Produce Safer Drivers</a:t>
            </a:r>
          </a:p>
          <a:p>
            <a:pPr marL="233363" indent="-219075">
              <a:spcBef>
                <a:spcPts val="600"/>
              </a:spcBef>
            </a:pPr>
            <a:r>
              <a:rPr lang="en-US" sz="2000" dirty="0" smtClean="0"/>
              <a:t>Produce Safer Vehicles</a:t>
            </a:r>
          </a:p>
          <a:p>
            <a:pPr marL="233363" indent="-219075">
              <a:spcBef>
                <a:spcPts val="600"/>
              </a:spcBef>
            </a:pPr>
            <a:r>
              <a:rPr lang="en-US" sz="2000" dirty="0" smtClean="0"/>
              <a:t>Produce Safer Carriers</a:t>
            </a:r>
          </a:p>
          <a:p>
            <a:pPr marL="233363" indent="-219075">
              <a:spcBef>
                <a:spcPts val="600"/>
              </a:spcBef>
            </a:pPr>
            <a:r>
              <a:rPr lang="en-US" sz="2000" dirty="0" smtClean="0"/>
              <a:t>Conduct Crosscutting </a:t>
            </a:r>
            <a:r>
              <a:rPr lang="en-US" sz="2200" dirty="0" smtClean="0"/>
              <a:t>Safety Research</a:t>
            </a:r>
            <a:endParaRPr lang="en-US" sz="2200" dirty="0"/>
          </a:p>
        </p:txBody>
      </p:sp>
      <p:sp>
        <p:nvSpPr>
          <p:cNvPr id="2" name="Title 1"/>
          <p:cNvSpPr>
            <a:spLocks noGrp="1"/>
          </p:cNvSpPr>
          <p:nvPr>
            <p:ph type="title"/>
          </p:nvPr>
        </p:nvSpPr>
        <p:spPr>
          <a:xfrm>
            <a:off x="457200" y="76200"/>
            <a:ext cx="8229600" cy="731838"/>
          </a:xfrm>
        </p:spPr>
        <p:txBody>
          <a:bodyPr>
            <a:noAutofit/>
          </a:bodyPr>
          <a:lstStyle/>
          <a:p>
            <a:r>
              <a:rPr lang="en-US" b="1" dirty="0" smtClean="0">
                <a:latin typeface="+mn-lt"/>
              </a:rPr>
              <a:t>ART Office </a:t>
            </a:r>
            <a:endParaRPr lang="en-US" b="1" dirty="0">
              <a:latin typeface="+mn-l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4525963"/>
          </a:xfrm>
        </p:spPr>
        <p:txBody>
          <a:bodyPr>
            <a:noAutofit/>
          </a:bodyPr>
          <a:lstStyle/>
          <a:p>
            <a:pPr>
              <a:lnSpc>
                <a:spcPct val="120000"/>
              </a:lnSpc>
              <a:spcBef>
                <a:spcPts val="600"/>
              </a:spcBef>
              <a:buNone/>
            </a:pPr>
            <a:r>
              <a:rPr lang="en-US" sz="2200" b="1" dirty="0" smtClean="0"/>
              <a:t>Background:</a:t>
            </a:r>
            <a:endParaRPr lang="en-US" sz="2200" dirty="0" smtClean="0"/>
          </a:p>
          <a:p>
            <a:pPr>
              <a:spcBef>
                <a:spcPts val="600"/>
              </a:spcBef>
            </a:pPr>
            <a:r>
              <a:rPr lang="en-US" sz="2000" dirty="0" smtClean="0"/>
              <a:t>The connection between driver fatigue and safety has been strongly demonstrated.  </a:t>
            </a:r>
          </a:p>
          <a:p>
            <a:pPr>
              <a:spcBef>
                <a:spcPts val="600"/>
              </a:spcBef>
            </a:pPr>
            <a:r>
              <a:rPr lang="en-US" sz="2000" dirty="0" smtClean="0"/>
              <a:t> Driver fatigue can contribute to a variety of errors including: </a:t>
            </a:r>
          </a:p>
          <a:p>
            <a:pPr lvl="1">
              <a:spcBef>
                <a:spcPts val="0"/>
              </a:spcBef>
            </a:pPr>
            <a:r>
              <a:rPr lang="en-US" sz="2000" dirty="0" smtClean="0"/>
              <a:t>Recognition Errors (did the driver “see” the threat?), </a:t>
            </a:r>
          </a:p>
          <a:p>
            <a:pPr lvl="1">
              <a:spcBef>
                <a:spcPts val="0"/>
              </a:spcBef>
            </a:pPr>
            <a:r>
              <a:rPr lang="en-US" sz="2000" dirty="0" smtClean="0"/>
              <a:t>Decision Errors (did the driver select the correct course of action to prevent, avoid, mitigate, or negate the threat?), </a:t>
            </a:r>
          </a:p>
          <a:p>
            <a:pPr lvl="1">
              <a:spcBef>
                <a:spcPts val="0"/>
              </a:spcBef>
            </a:pPr>
            <a:r>
              <a:rPr lang="en-US" sz="2000" dirty="0" smtClean="0"/>
              <a:t>Performance Errors (having selected a reasonable course of action, did the driver execute the action safely?), and </a:t>
            </a:r>
          </a:p>
          <a:p>
            <a:pPr lvl="1">
              <a:spcBef>
                <a:spcPts val="0"/>
              </a:spcBef>
            </a:pPr>
            <a:r>
              <a:rPr lang="en-US" sz="2000" dirty="0" smtClean="0"/>
              <a:t>Critical non-performance (was the driver unconscious and unable to recognize the hazard?). </a:t>
            </a:r>
          </a:p>
          <a:p>
            <a:pPr>
              <a:spcBef>
                <a:spcPts val="600"/>
              </a:spcBef>
            </a:pPr>
            <a:r>
              <a:rPr lang="en-US" sz="2000" dirty="0" smtClean="0"/>
              <a:t>Fatigue has been given high priority in FMCSA’s research agenda, particularly leading up to the revision in HOS regulations. </a:t>
            </a:r>
          </a:p>
          <a:p>
            <a:pPr>
              <a:spcBef>
                <a:spcPts val="600"/>
              </a:spcBef>
            </a:pPr>
            <a:r>
              <a:rPr lang="en-US" sz="2000" dirty="0" smtClean="0"/>
              <a:t>The major objective of research in this area is identifying and mitigating the causes of driver fatigue that result in driver error.</a:t>
            </a:r>
          </a:p>
          <a:p>
            <a:pPr>
              <a:lnSpc>
                <a:spcPct val="120000"/>
              </a:lnSpc>
              <a:spcBef>
                <a:spcPts val="600"/>
              </a:spcBef>
            </a:pPr>
            <a:endParaRPr lang="en-US" dirty="0"/>
          </a:p>
        </p:txBody>
      </p:sp>
      <p:sp>
        <p:nvSpPr>
          <p:cNvPr id="2" name="Title 1"/>
          <p:cNvSpPr>
            <a:spLocks noGrp="1"/>
          </p:cNvSpPr>
          <p:nvPr>
            <p:ph type="title"/>
          </p:nvPr>
        </p:nvSpPr>
        <p:spPr>
          <a:xfrm>
            <a:off x="457200" y="-76200"/>
            <a:ext cx="8229600" cy="944562"/>
          </a:xfrm>
        </p:spPr>
        <p:txBody>
          <a:bodyPr>
            <a:normAutofit/>
          </a:bodyPr>
          <a:lstStyle/>
          <a:p>
            <a:r>
              <a:rPr lang="en-US" b="1" dirty="0" smtClean="0"/>
              <a:t>Driver Fatigue </a:t>
            </a:r>
            <a:endParaRPr lang="en-US"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ounded Rectangle 33"/>
          <p:cNvSpPr/>
          <p:nvPr/>
        </p:nvSpPr>
        <p:spPr>
          <a:xfrm>
            <a:off x="7239000" y="1965067"/>
            <a:ext cx="1879235" cy="4191000"/>
          </a:xfrm>
          <a:prstGeom prst="roundRect">
            <a:avLst>
              <a:gd name="adj" fmla="val 10289"/>
            </a:avLst>
          </a:prstGeom>
          <a:solidFill>
            <a:schemeClr val="tx1">
              <a:lumMod val="50000"/>
              <a:lumOff val="5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r>
              <a:rPr lang="en-US" dirty="0" smtClean="0"/>
              <a:t>Carrier</a:t>
            </a:r>
            <a:endParaRPr lang="en-US" dirty="0"/>
          </a:p>
        </p:txBody>
      </p:sp>
      <p:pic>
        <p:nvPicPr>
          <p:cNvPr id="26" name="Picture 7" descr="middle aged couple &#10;smiling beside &#10;their truck. fotosearch &#10;- search stock &#10;photos, pictures, &#10;images, and photo &#10;clipart"/>
          <p:cNvPicPr>
            <a:picLocks noChangeAspect="1" noChangeArrowheads="1"/>
          </p:cNvPicPr>
          <p:nvPr/>
        </p:nvPicPr>
        <p:blipFill>
          <a:blip r:embed="rId4" cstate="print"/>
          <a:srcRect l="24000" t="12801" r="9600" b="16000"/>
          <a:stretch>
            <a:fillRect/>
          </a:stretch>
        </p:blipFill>
        <p:spPr bwMode="auto">
          <a:xfrm>
            <a:off x="7209020" y="2650867"/>
            <a:ext cx="1934980" cy="3520190"/>
          </a:xfrm>
          <a:prstGeom prst="roundRect">
            <a:avLst/>
          </a:prstGeom>
          <a:noFill/>
          <a:ln w="9525">
            <a:noFill/>
            <a:miter lim="800000"/>
            <a:headEnd/>
            <a:tailEnd/>
          </a:ln>
        </p:spPr>
      </p:pic>
      <p:sp>
        <p:nvSpPr>
          <p:cNvPr id="12" name="Rounded Rectangle 11"/>
          <p:cNvSpPr/>
          <p:nvPr/>
        </p:nvSpPr>
        <p:spPr>
          <a:xfrm>
            <a:off x="3733800" y="1965067"/>
            <a:ext cx="3429000" cy="4191000"/>
          </a:xfrm>
          <a:prstGeom prst="roundRect">
            <a:avLst>
              <a:gd name="adj" fmla="val 10289"/>
            </a:avLst>
          </a:prstGeom>
          <a:solidFill>
            <a:schemeClr val="tx2">
              <a:lumMod val="60000"/>
              <a:lumOff val="40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a:p>
        </p:txBody>
      </p:sp>
      <p:cxnSp>
        <p:nvCxnSpPr>
          <p:cNvPr id="23" name="Straight Connector 22"/>
          <p:cNvCxnSpPr>
            <a:stCxn id="8" idx="2"/>
          </p:cNvCxnSpPr>
          <p:nvPr/>
        </p:nvCxnSpPr>
        <p:spPr>
          <a:xfrm rot="5400000">
            <a:off x="4457700" y="1545967"/>
            <a:ext cx="228600" cy="0"/>
          </a:xfrm>
          <a:prstGeom prst="line">
            <a:avLst/>
          </a:prstGeom>
        </p:spPr>
        <p:style>
          <a:lnRef idx="1">
            <a:schemeClr val="accent6"/>
          </a:lnRef>
          <a:fillRef idx="0">
            <a:schemeClr val="accent6"/>
          </a:fillRef>
          <a:effectRef idx="0">
            <a:schemeClr val="accent6"/>
          </a:effectRef>
          <a:fontRef idx="minor">
            <a:schemeClr val="tx1"/>
          </a:fontRef>
        </p:style>
      </p:cxnSp>
      <p:sp>
        <p:nvSpPr>
          <p:cNvPr id="7" name="Rounded Rectangle 6"/>
          <p:cNvSpPr/>
          <p:nvPr/>
        </p:nvSpPr>
        <p:spPr>
          <a:xfrm>
            <a:off x="7315200" y="2041267"/>
            <a:ext cx="1752600" cy="1905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Implementing Fatigue Mgmt Programs </a:t>
            </a:r>
          </a:p>
          <a:p>
            <a:pPr algn="ctr"/>
            <a:r>
              <a:rPr lang="en-US" dirty="0" smtClean="0"/>
              <a:t> </a:t>
            </a:r>
            <a:endParaRPr lang="en-US" dirty="0"/>
          </a:p>
        </p:txBody>
      </p:sp>
      <p:sp>
        <p:nvSpPr>
          <p:cNvPr id="8" name="Rounded Rectangle 7"/>
          <p:cNvSpPr/>
          <p:nvPr/>
        </p:nvSpPr>
        <p:spPr>
          <a:xfrm>
            <a:off x="76200" y="974467"/>
            <a:ext cx="8991600" cy="457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Reduce Crashes Due to Driver Fatigue</a:t>
            </a:r>
            <a:endParaRPr lang="en-US" sz="2800" b="1" dirty="0"/>
          </a:p>
        </p:txBody>
      </p:sp>
      <p:sp>
        <p:nvSpPr>
          <p:cNvPr id="9" name="TextBox 8"/>
          <p:cNvSpPr txBox="1"/>
          <p:nvPr/>
        </p:nvSpPr>
        <p:spPr>
          <a:xfrm>
            <a:off x="1219200" y="0"/>
            <a:ext cx="6974410" cy="769441"/>
          </a:xfrm>
          <a:prstGeom prst="rect">
            <a:avLst/>
          </a:prstGeom>
          <a:noFill/>
        </p:spPr>
        <p:txBody>
          <a:bodyPr wrap="none" rtlCol="0">
            <a:spAutoFit/>
          </a:bodyPr>
          <a:lstStyle/>
          <a:p>
            <a:r>
              <a:rPr lang="en-US" sz="4400" b="1" dirty="0" smtClean="0">
                <a:solidFill>
                  <a:srgbClr val="0070C0"/>
                </a:solidFill>
              </a:rPr>
              <a:t>Driver Fatigue Research Plan </a:t>
            </a:r>
            <a:endParaRPr lang="en-US" sz="4400" b="1" dirty="0">
              <a:solidFill>
                <a:srgbClr val="0070C0"/>
              </a:solidFill>
            </a:endParaRPr>
          </a:p>
        </p:txBody>
      </p:sp>
      <p:cxnSp>
        <p:nvCxnSpPr>
          <p:cNvPr id="18" name="Straight Connector 17"/>
          <p:cNvCxnSpPr>
            <a:stCxn id="8" idx="3"/>
          </p:cNvCxnSpPr>
          <p:nvPr/>
        </p:nvCxnSpPr>
        <p:spPr>
          <a:xfrm flipH="1">
            <a:off x="8763000" y="1203067"/>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0800000" flipV="1">
            <a:off x="914400" y="1660265"/>
            <a:ext cx="7239000" cy="1"/>
          </a:xfrm>
          <a:prstGeom prst="line">
            <a:avLst/>
          </a:prstGeom>
        </p:spPr>
        <p:style>
          <a:lnRef idx="1">
            <a:schemeClr val="accent2"/>
          </a:lnRef>
          <a:fillRef idx="0">
            <a:schemeClr val="accent2"/>
          </a:fillRef>
          <a:effectRef idx="0">
            <a:schemeClr val="accent2"/>
          </a:effectRef>
          <a:fontRef idx="minor">
            <a:schemeClr val="tx1"/>
          </a:fontRef>
        </p:style>
      </p:cxnSp>
      <p:cxnSp>
        <p:nvCxnSpPr>
          <p:cNvPr id="28" name="Straight Arrow Connector 27"/>
          <p:cNvCxnSpPr/>
          <p:nvPr/>
        </p:nvCxnSpPr>
        <p:spPr>
          <a:xfrm rot="5400000">
            <a:off x="762794" y="1812667"/>
            <a:ext cx="304006" cy="79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30" name="Straight Arrow Connector 29"/>
          <p:cNvCxnSpPr/>
          <p:nvPr/>
        </p:nvCxnSpPr>
        <p:spPr>
          <a:xfrm rot="5400000">
            <a:off x="2515394" y="1802348"/>
            <a:ext cx="304006" cy="79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31" name="Straight Arrow Connector 30"/>
          <p:cNvCxnSpPr/>
          <p:nvPr/>
        </p:nvCxnSpPr>
        <p:spPr>
          <a:xfrm rot="5400000">
            <a:off x="4419600" y="1811873"/>
            <a:ext cx="304006" cy="79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32" name="Straight Arrow Connector 31"/>
          <p:cNvCxnSpPr/>
          <p:nvPr/>
        </p:nvCxnSpPr>
        <p:spPr>
          <a:xfrm rot="5400000">
            <a:off x="6200775" y="1811873"/>
            <a:ext cx="304006" cy="79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cxnSp>
        <p:nvCxnSpPr>
          <p:cNvPr id="33" name="Straight Arrow Connector 32"/>
          <p:cNvCxnSpPr/>
          <p:nvPr/>
        </p:nvCxnSpPr>
        <p:spPr>
          <a:xfrm rot="5400000">
            <a:off x="8000999" y="1811873"/>
            <a:ext cx="304006" cy="794"/>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
        <p:nvSpPr>
          <p:cNvPr id="21" name="Rounded Rectangle 20"/>
          <p:cNvSpPr/>
          <p:nvPr/>
        </p:nvSpPr>
        <p:spPr>
          <a:xfrm>
            <a:off x="1" y="1965067"/>
            <a:ext cx="3657599" cy="4191000"/>
          </a:xfrm>
          <a:prstGeom prst="roundRect">
            <a:avLst>
              <a:gd name="adj" fmla="val 10289"/>
            </a:avLst>
          </a:prstGeom>
          <a:solidFill>
            <a:schemeClr val="tx1">
              <a:lumMod val="75000"/>
              <a:lumOff val="25000"/>
            </a:schemeClr>
          </a:solid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a:p>
            <a:pPr algn="ctr"/>
            <a:endParaRPr lang="en-US" dirty="0" smtClean="0"/>
          </a:p>
        </p:txBody>
      </p:sp>
      <p:sp>
        <p:nvSpPr>
          <p:cNvPr id="4" name="Rounded Rectangle 3"/>
          <p:cNvSpPr/>
          <p:nvPr/>
        </p:nvSpPr>
        <p:spPr>
          <a:xfrm>
            <a:off x="76200" y="2041267"/>
            <a:ext cx="1676400" cy="1905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smtClean="0"/>
              <a:t>HOS </a:t>
            </a:r>
          </a:p>
          <a:p>
            <a:pPr algn="ctr"/>
            <a:r>
              <a:rPr lang="en-US" sz="2000" dirty="0" smtClean="0"/>
              <a:t>Research </a:t>
            </a:r>
            <a:endParaRPr lang="en-US" sz="2000" dirty="0"/>
          </a:p>
        </p:txBody>
      </p:sp>
      <p:sp>
        <p:nvSpPr>
          <p:cNvPr id="10" name="Rounded Rectangle 9"/>
          <p:cNvSpPr/>
          <p:nvPr/>
        </p:nvSpPr>
        <p:spPr>
          <a:xfrm>
            <a:off x="1828800" y="2041267"/>
            <a:ext cx="1752600" cy="1905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Driver Characteristics </a:t>
            </a:r>
          </a:p>
          <a:p>
            <a:pPr algn="ctr"/>
            <a:r>
              <a:rPr lang="en-US" dirty="0" smtClean="0"/>
              <a:t>&amp; Other Factors That Affect Fatigue  </a:t>
            </a:r>
            <a:endParaRPr lang="en-US" dirty="0"/>
          </a:p>
        </p:txBody>
      </p:sp>
      <p:pic>
        <p:nvPicPr>
          <p:cNvPr id="24" name="Picture 4" descr="PW070101061L1"/>
          <p:cNvPicPr>
            <a:picLocks noChangeAspect="1" noChangeArrowheads="1"/>
          </p:cNvPicPr>
          <p:nvPr/>
        </p:nvPicPr>
        <p:blipFill>
          <a:blip r:embed="rId5" cstate="print">
            <a:lum bright="20000"/>
          </a:blip>
          <a:srcRect/>
          <a:stretch>
            <a:fillRect/>
          </a:stretch>
        </p:blipFill>
        <p:spPr bwMode="auto">
          <a:xfrm>
            <a:off x="3733800" y="3412867"/>
            <a:ext cx="3429000" cy="2743200"/>
          </a:xfrm>
          <a:prstGeom prst="roundRect">
            <a:avLst/>
          </a:prstGeom>
          <a:noFill/>
          <a:ln w="9525">
            <a:noFill/>
            <a:miter lim="800000"/>
            <a:headEnd/>
            <a:tailEnd/>
          </a:ln>
        </p:spPr>
      </p:pic>
      <p:sp>
        <p:nvSpPr>
          <p:cNvPr id="35" name="TextBox 34"/>
          <p:cNvSpPr txBox="1"/>
          <p:nvPr/>
        </p:nvSpPr>
        <p:spPr>
          <a:xfrm>
            <a:off x="4800600" y="5698868"/>
            <a:ext cx="1295400" cy="457200"/>
          </a:xfrm>
          <a:prstGeom prst="rect">
            <a:avLst/>
          </a:prstGeom>
          <a:noFill/>
        </p:spPr>
        <p:txBody>
          <a:bodyPr wrap="square" rtlCol="0">
            <a:spAutoFit/>
          </a:bodyPr>
          <a:lstStyle/>
          <a:p>
            <a:r>
              <a:rPr lang="en-US" sz="2400" b="1" dirty="0" smtClean="0">
                <a:solidFill>
                  <a:schemeClr val="bg1"/>
                </a:solidFill>
                <a:effectLst>
                  <a:glow rad="101600">
                    <a:schemeClr val="tx1">
                      <a:lumMod val="50000"/>
                      <a:lumOff val="50000"/>
                      <a:alpha val="60000"/>
                    </a:schemeClr>
                  </a:glow>
                </a:effectLst>
              </a:rPr>
              <a:t>Vehicle</a:t>
            </a:r>
            <a:endParaRPr lang="en-US" sz="2400" b="1" dirty="0">
              <a:solidFill>
                <a:schemeClr val="bg1"/>
              </a:solidFill>
              <a:effectLst>
                <a:glow rad="101600">
                  <a:schemeClr val="tx1">
                    <a:lumMod val="50000"/>
                    <a:lumOff val="50000"/>
                    <a:alpha val="60000"/>
                  </a:schemeClr>
                </a:glow>
              </a:effectLst>
            </a:endParaRPr>
          </a:p>
        </p:txBody>
      </p:sp>
      <p:sp>
        <p:nvSpPr>
          <p:cNvPr id="5" name="Rounded Rectangle 4"/>
          <p:cNvSpPr/>
          <p:nvPr/>
        </p:nvSpPr>
        <p:spPr>
          <a:xfrm>
            <a:off x="3810000" y="2041267"/>
            <a:ext cx="1600200" cy="1905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Driver Assist Technologies</a:t>
            </a:r>
            <a:endParaRPr lang="en-US" dirty="0"/>
          </a:p>
        </p:txBody>
      </p:sp>
      <p:sp>
        <p:nvSpPr>
          <p:cNvPr id="6" name="Rounded Rectangle 5"/>
          <p:cNvSpPr/>
          <p:nvPr/>
        </p:nvSpPr>
        <p:spPr>
          <a:xfrm>
            <a:off x="5486400" y="2041267"/>
            <a:ext cx="1600200" cy="1905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Environment: Truck &amp; Bus Ergonomics </a:t>
            </a:r>
          </a:p>
          <a:p>
            <a:pPr algn="ctr"/>
            <a:endParaRPr lang="en-US" dirty="0"/>
          </a:p>
        </p:txBody>
      </p:sp>
      <p:sp>
        <p:nvSpPr>
          <p:cNvPr id="36" name="Rectangle 35"/>
          <p:cNvSpPr/>
          <p:nvPr/>
        </p:nvSpPr>
        <p:spPr>
          <a:xfrm>
            <a:off x="7586487" y="5710535"/>
            <a:ext cx="1058303" cy="461665"/>
          </a:xfrm>
          <a:prstGeom prst="rect">
            <a:avLst/>
          </a:prstGeom>
        </p:spPr>
        <p:txBody>
          <a:bodyPr wrap="none">
            <a:spAutoFit/>
          </a:bodyPr>
          <a:lstStyle/>
          <a:p>
            <a:r>
              <a:rPr lang="en-US" sz="2400" b="1" dirty="0" smtClean="0">
                <a:solidFill>
                  <a:schemeClr val="bg1"/>
                </a:solidFill>
                <a:effectLst>
                  <a:glow rad="101600">
                    <a:schemeClr val="tx1">
                      <a:lumMod val="50000"/>
                      <a:lumOff val="50000"/>
                      <a:alpha val="60000"/>
                    </a:schemeClr>
                  </a:glow>
                </a:effectLst>
              </a:rPr>
              <a:t>Carrier</a:t>
            </a:r>
            <a:endParaRPr lang="en-US" sz="2400" b="1" dirty="0">
              <a:solidFill>
                <a:schemeClr val="bg1"/>
              </a:solidFill>
              <a:effectLst>
                <a:glow rad="101600">
                  <a:schemeClr val="tx1">
                    <a:lumMod val="50000"/>
                    <a:lumOff val="50000"/>
                    <a:alpha val="60000"/>
                  </a:schemeClr>
                </a:glow>
              </a:effectLst>
            </a:endParaRPr>
          </a:p>
        </p:txBody>
      </p:sp>
      <p:pic>
        <p:nvPicPr>
          <p:cNvPr id="27" name="5_Very Drowsy driver.wmv">
            <a:hlinkClick r:id="" action="ppaction://media"/>
          </p:cNvPr>
          <p:cNvPicPr>
            <a:picLocks noRot="1" noChangeAspect="1"/>
          </p:cNvPicPr>
          <p:nvPr>
            <a:videoFile r:link="rId1"/>
          </p:nvPr>
        </p:nvPicPr>
        <p:blipFill>
          <a:blip r:embed="rId6" cstate="print"/>
          <a:stretch>
            <a:fillRect/>
          </a:stretch>
        </p:blipFill>
        <p:spPr>
          <a:xfrm>
            <a:off x="76200" y="3962400"/>
            <a:ext cx="3505200" cy="2057400"/>
          </a:xfrm>
          <a:prstGeom prst="rect">
            <a:avLst/>
          </a:prstGeom>
        </p:spPr>
      </p:pic>
      <p:sp>
        <p:nvSpPr>
          <p:cNvPr id="38" name="TextBox 37"/>
          <p:cNvSpPr txBox="1"/>
          <p:nvPr/>
        </p:nvSpPr>
        <p:spPr>
          <a:xfrm>
            <a:off x="1600200" y="5698866"/>
            <a:ext cx="1066800" cy="461665"/>
          </a:xfrm>
          <a:prstGeom prst="rect">
            <a:avLst/>
          </a:prstGeom>
          <a:noFill/>
        </p:spPr>
        <p:txBody>
          <a:bodyPr wrap="square" rtlCol="0">
            <a:spAutoFit/>
          </a:bodyPr>
          <a:lstStyle/>
          <a:p>
            <a:r>
              <a:rPr lang="en-US" sz="2400" b="1" dirty="0" smtClean="0">
                <a:solidFill>
                  <a:schemeClr val="bg1"/>
                </a:solidFill>
                <a:effectLst>
                  <a:glow rad="101600">
                    <a:schemeClr val="tx1">
                      <a:lumMod val="50000"/>
                      <a:lumOff val="50000"/>
                      <a:alpha val="60000"/>
                    </a:schemeClr>
                  </a:glow>
                </a:effectLst>
              </a:rPr>
              <a:t>Driver</a:t>
            </a:r>
            <a:endParaRPr lang="en-US" sz="2400" b="1" dirty="0">
              <a:solidFill>
                <a:schemeClr val="bg1"/>
              </a:solidFill>
              <a:effectLst>
                <a:glow rad="101600">
                  <a:schemeClr val="tx1">
                    <a:lumMod val="50000"/>
                    <a:lumOff val="50000"/>
                    <a:alpha val="60000"/>
                  </a:schemeClr>
                </a:glow>
              </a:effectLst>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7"/>
                                        </p:tgtEl>
                                      </p:cBhvr>
                                    </p:cmd>
                                  </p:childTnLst>
                                </p:cTn>
                              </p:par>
                            </p:childTnLst>
                          </p:cTn>
                        </p:par>
                      </p:childTnLst>
                    </p:cTn>
                  </p:par>
                </p:childTnLst>
              </p:cTn>
              <p:nextCondLst>
                <p:cond evt="onClick" delay="0">
                  <p:tgtEl>
                    <p:spTgt spid="27"/>
                  </p:tgtEl>
                </p:cond>
              </p:nextCondLst>
            </p:seq>
            <p:video fullScrn="1">
              <p:cMediaNode>
                <p:cTn id="7" repeatCount="indefinite" fill="hold" display="0">
                  <p:stCondLst>
                    <p:cond delay="indefinite"/>
                  </p:stCondLst>
                  <p:endCondLst>
                    <p:cond evt="onNext" delay="0">
                      <p:tgtEl>
                        <p:sldTgt/>
                      </p:tgtEl>
                    </p:cond>
                    <p:cond evt="onPrev" delay="0">
                      <p:tgtEl>
                        <p:sldTgt/>
                      </p:tgtEl>
                    </p:cond>
                  </p:endCondLst>
                </p:cTn>
                <p:tgtEl>
                  <p:spTgt spid="27"/>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28600"/>
            <a:ext cx="9144000" cy="1143000"/>
          </a:xfrm>
        </p:spPr>
        <p:txBody>
          <a:bodyPr>
            <a:normAutofit/>
          </a:bodyPr>
          <a:lstStyle/>
          <a:p>
            <a:r>
              <a:rPr lang="en-US" b="1" dirty="0" smtClean="0"/>
              <a:t>Property vs. Passenger Driver HOS</a:t>
            </a:r>
            <a:endParaRPr lang="en-US" b="1" dirty="0"/>
          </a:p>
        </p:txBody>
      </p:sp>
      <p:graphicFrame>
        <p:nvGraphicFramePr>
          <p:cNvPr id="4" name="Table 3"/>
          <p:cNvGraphicFramePr>
            <a:graphicFrameLocks noGrp="1"/>
          </p:cNvGraphicFramePr>
          <p:nvPr/>
        </p:nvGraphicFramePr>
        <p:xfrm>
          <a:off x="457200" y="998220"/>
          <a:ext cx="8229600" cy="5478780"/>
        </p:xfrm>
        <a:graphic>
          <a:graphicData uri="http://schemas.openxmlformats.org/drawingml/2006/table">
            <a:tbl>
              <a:tblPr/>
              <a:tblGrid>
                <a:gridCol w="4032504"/>
                <a:gridCol w="4197096"/>
              </a:tblGrid>
              <a:tr h="257040">
                <a:tc gridSpan="2">
                  <a:txBody>
                    <a:bodyPr/>
                    <a:lstStyle/>
                    <a:p>
                      <a:pPr marL="0" marR="0" algn="ctr">
                        <a:spcBef>
                          <a:spcPts val="0"/>
                        </a:spcBef>
                        <a:spcAft>
                          <a:spcPts val="0"/>
                        </a:spcAft>
                      </a:pPr>
                      <a:r>
                        <a:rPr lang="en-US" sz="1600" b="1" dirty="0">
                          <a:solidFill>
                            <a:srgbClr val="FFFFFF"/>
                          </a:solidFill>
                          <a:latin typeface="Arial"/>
                          <a:ea typeface="Times New Roman"/>
                          <a:cs typeface="Times New Roman"/>
                        </a:rPr>
                        <a:t>HOURS-OF-SERVICE RULES </a:t>
                      </a:r>
                      <a:endParaRPr lang="en-US" sz="1600" dirty="0">
                        <a:latin typeface="Calibri"/>
                        <a:ea typeface="Times New Roman"/>
                        <a:cs typeface="Times New Roman"/>
                      </a:endParaRPr>
                    </a:p>
                  </a:txBody>
                  <a:tcPr marL="9525" marR="9525" marT="9525" marB="95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solidFill>
                      <a:srgbClr val="990033"/>
                    </a:solidFill>
                  </a:tcPr>
                </a:tc>
                <a:tc hMerge="1">
                  <a:txBody>
                    <a:bodyPr/>
                    <a:lstStyle/>
                    <a:p>
                      <a:endParaRPr lang="en-US"/>
                    </a:p>
                  </a:txBody>
                  <a:tcPr/>
                </a:tc>
              </a:tr>
              <a:tr h="257040">
                <a:tc>
                  <a:txBody>
                    <a:bodyPr/>
                    <a:lstStyle/>
                    <a:p>
                      <a:pPr marL="0" marR="0" algn="ctr">
                        <a:spcBef>
                          <a:spcPts val="0"/>
                        </a:spcBef>
                        <a:spcAft>
                          <a:spcPts val="0"/>
                        </a:spcAft>
                      </a:pPr>
                      <a:r>
                        <a:rPr lang="en-US" sz="1600" dirty="0">
                          <a:solidFill>
                            <a:srgbClr val="FFCC00"/>
                          </a:solidFill>
                          <a:latin typeface="Arial"/>
                          <a:ea typeface="Times New Roman"/>
                          <a:cs typeface="Times New Roman"/>
                        </a:rPr>
                        <a:t>Property-Carrying CMV Drivers</a:t>
                      </a:r>
                      <a:r>
                        <a:rPr lang="en-US" sz="1600" dirty="0">
                          <a:latin typeface="Arial"/>
                          <a:ea typeface="Times New Roman"/>
                          <a:cs typeface="Times New Roman"/>
                        </a:rPr>
                        <a:t> </a:t>
                      </a:r>
                      <a:endParaRPr lang="en-US" sz="1600" dirty="0">
                        <a:latin typeface="Calibri"/>
                        <a:ea typeface="Times New Roman"/>
                        <a:cs typeface="Times New Roman"/>
                      </a:endParaRPr>
                    </a:p>
                  </a:txBody>
                  <a:tcPr marL="9525" marR="9525" marT="9525" marB="9525"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003399"/>
                    </a:solidFill>
                  </a:tcPr>
                </a:tc>
                <a:tc>
                  <a:txBody>
                    <a:bodyPr/>
                    <a:lstStyle/>
                    <a:p>
                      <a:pPr marL="0" marR="0" algn="ctr">
                        <a:spcBef>
                          <a:spcPts val="0"/>
                        </a:spcBef>
                        <a:spcAft>
                          <a:spcPts val="0"/>
                        </a:spcAft>
                      </a:pPr>
                      <a:r>
                        <a:rPr lang="en-US" sz="1600">
                          <a:solidFill>
                            <a:srgbClr val="FFCC00"/>
                          </a:solidFill>
                          <a:latin typeface="Arial"/>
                          <a:ea typeface="Times New Roman"/>
                          <a:cs typeface="Times New Roman"/>
                        </a:rPr>
                        <a:t>Passenger-Carrying CMV Drivers</a:t>
                      </a:r>
                      <a:r>
                        <a:rPr lang="en-US" sz="1600">
                          <a:latin typeface="Arial"/>
                          <a:ea typeface="Times New Roman"/>
                          <a:cs typeface="Times New Roman"/>
                        </a:rPr>
                        <a:t> </a:t>
                      </a:r>
                      <a:endParaRPr lang="en-US" sz="1600">
                        <a:latin typeface="Calibri"/>
                        <a:ea typeface="Times New Roman"/>
                        <a:cs typeface="Times New Roman"/>
                      </a:endParaRPr>
                    </a:p>
                  </a:txBody>
                  <a:tcPr marL="9525" marR="9525" marT="9525" marB="9525"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003399"/>
                    </a:solidFill>
                  </a:tcPr>
                </a:tc>
              </a:tr>
              <a:tr h="733867">
                <a:tc>
                  <a:txBody>
                    <a:bodyPr/>
                    <a:lstStyle/>
                    <a:p>
                      <a:pPr marL="119063" marR="0" indent="0">
                        <a:spcBef>
                          <a:spcPts val="0"/>
                        </a:spcBef>
                        <a:spcAft>
                          <a:spcPts val="0"/>
                        </a:spcAft>
                        <a:tabLst>
                          <a:tab pos="3144838" algn="l"/>
                          <a:tab pos="3429000" algn="l"/>
                          <a:tab pos="3830638" algn="r"/>
                        </a:tabLst>
                      </a:pPr>
                      <a:r>
                        <a:rPr lang="en-US" sz="1600" b="1" dirty="0">
                          <a:latin typeface="Arial"/>
                          <a:ea typeface="Times New Roman"/>
                          <a:cs typeface="Times New Roman"/>
                        </a:rPr>
                        <a:t>11-Hour Driving Limit</a:t>
                      </a:r>
                      <a:r>
                        <a:rPr lang="en-US" sz="1600" dirty="0">
                          <a:latin typeface="Arial"/>
                          <a:ea typeface="Times New Roman"/>
                          <a:cs typeface="Times New Roman"/>
                        </a:rPr>
                        <a:t/>
                      </a:r>
                      <a:br>
                        <a:rPr lang="en-US" sz="1600" dirty="0">
                          <a:latin typeface="Arial"/>
                          <a:ea typeface="Times New Roman"/>
                          <a:cs typeface="Times New Roman"/>
                        </a:rPr>
                      </a:br>
                      <a:r>
                        <a:rPr lang="en-US" sz="1600" dirty="0">
                          <a:latin typeface="Arial"/>
                          <a:ea typeface="Times New Roman"/>
                          <a:cs typeface="Times New Roman"/>
                        </a:rPr>
                        <a:t>May drive a maximum of 11 hours after 10 consecutive hours off duty. </a:t>
                      </a:r>
                      <a:endParaRPr lang="en-US" sz="1600" dirty="0">
                        <a:latin typeface="Calibri"/>
                        <a:ea typeface="Times New Roman"/>
                        <a:cs typeface="Times New Roman"/>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9063" marR="0" indent="0">
                        <a:spcBef>
                          <a:spcPts val="0"/>
                        </a:spcBef>
                        <a:spcAft>
                          <a:spcPts val="0"/>
                        </a:spcAft>
                      </a:pPr>
                      <a:r>
                        <a:rPr lang="en-US" sz="1600" b="1" dirty="0">
                          <a:latin typeface="Arial"/>
                          <a:ea typeface="Times New Roman"/>
                          <a:cs typeface="Times New Roman"/>
                        </a:rPr>
                        <a:t>10-Hour Driving Limit</a:t>
                      </a:r>
                      <a:r>
                        <a:rPr lang="en-US" sz="1600" dirty="0">
                          <a:latin typeface="Arial"/>
                          <a:ea typeface="Times New Roman"/>
                          <a:cs typeface="Times New Roman"/>
                        </a:rPr>
                        <a:t/>
                      </a:r>
                      <a:br>
                        <a:rPr lang="en-US" sz="1600" dirty="0">
                          <a:latin typeface="Arial"/>
                          <a:ea typeface="Times New Roman"/>
                          <a:cs typeface="Times New Roman"/>
                        </a:rPr>
                      </a:br>
                      <a:r>
                        <a:rPr lang="en-US" sz="1600" dirty="0">
                          <a:latin typeface="Arial"/>
                          <a:ea typeface="Times New Roman"/>
                          <a:cs typeface="Times New Roman"/>
                        </a:rPr>
                        <a:t>May drive a maximum of 10 hours after 8 consecutive hours off duty. </a:t>
                      </a:r>
                      <a:endParaRPr lang="en-US" sz="1600" dirty="0">
                        <a:latin typeface="Calibri"/>
                        <a:ea typeface="Times New Roman"/>
                        <a:cs typeface="Times New Roman"/>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10695">
                <a:tc>
                  <a:txBody>
                    <a:bodyPr/>
                    <a:lstStyle/>
                    <a:p>
                      <a:pPr marL="119063" marR="0" indent="0">
                        <a:spcBef>
                          <a:spcPts val="0"/>
                        </a:spcBef>
                        <a:spcAft>
                          <a:spcPts val="0"/>
                        </a:spcAft>
                      </a:pPr>
                      <a:r>
                        <a:rPr lang="en-US" sz="1600" b="1" dirty="0">
                          <a:latin typeface="Arial"/>
                          <a:ea typeface="Times New Roman"/>
                          <a:cs typeface="Times New Roman"/>
                        </a:rPr>
                        <a:t>14-Hour Limit</a:t>
                      </a:r>
                      <a:r>
                        <a:rPr lang="en-US" sz="1600" dirty="0">
                          <a:latin typeface="Arial"/>
                          <a:ea typeface="Times New Roman"/>
                          <a:cs typeface="Times New Roman"/>
                        </a:rPr>
                        <a:t/>
                      </a:r>
                      <a:br>
                        <a:rPr lang="en-US" sz="1600" dirty="0">
                          <a:latin typeface="Arial"/>
                          <a:ea typeface="Times New Roman"/>
                          <a:cs typeface="Times New Roman"/>
                        </a:rPr>
                      </a:br>
                      <a:r>
                        <a:rPr lang="en-US" sz="1600" dirty="0">
                          <a:latin typeface="Arial"/>
                          <a:ea typeface="Times New Roman"/>
                          <a:cs typeface="Times New Roman"/>
                        </a:rPr>
                        <a:t>May not drive beyond the 14th consecutive hour after coming on duty, following 10 consecutive hours off duty. Off-duty time does not extend the 14-hour period. </a:t>
                      </a:r>
                      <a:endParaRPr lang="en-US" sz="1600" dirty="0">
                        <a:latin typeface="Calibri"/>
                        <a:ea typeface="Times New Roman"/>
                        <a:cs typeface="Times New Roman"/>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9063" marR="0" indent="0">
                        <a:spcBef>
                          <a:spcPts val="0"/>
                        </a:spcBef>
                        <a:spcAft>
                          <a:spcPts val="0"/>
                        </a:spcAft>
                      </a:pPr>
                      <a:r>
                        <a:rPr lang="en-US" sz="1600" b="1" dirty="0">
                          <a:latin typeface="Arial"/>
                          <a:ea typeface="Times New Roman"/>
                          <a:cs typeface="Times New Roman"/>
                        </a:rPr>
                        <a:t>15-Hour On-Duty Limit</a:t>
                      </a:r>
                      <a:r>
                        <a:rPr lang="en-US" sz="1600" dirty="0">
                          <a:latin typeface="Arial"/>
                          <a:ea typeface="Times New Roman"/>
                          <a:cs typeface="Times New Roman"/>
                        </a:rPr>
                        <a:t/>
                      </a:r>
                      <a:br>
                        <a:rPr lang="en-US" sz="1600" dirty="0">
                          <a:latin typeface="Arial"/>
                          <a:ea typeface="Times New Roman"/>
                          <a:cs typeface="Times New Roman"/>
                        </a:rPr>
                      </a:br>
                      <a:r>
                        <a:rPr lang="en-US" sz="1600" dirty="0">
                          <a:latin typeface="Arial"/>
                          <a:ea typeface="Times New Roman"/>
                          <a:cs typeface="Times New Roman"/>
                        </a:rPr>
                        <a:t>May not drive after having been on duty for 15 hours, following 8 consecutive hours off duty. Off-duty time is not included in the 15-hour period. </a:t>
                      </a:r>
                      <a:endParaRPr lang="en-US" sz="1600" dirty="0">
                        <a:latin typeface="Calibri"/>
                        <a:ea typeface="Times New Roman"/>
                        <a:cs typeface="Times New Roman"/>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1210695">
                <a:tc>
                  <a:txBody>
                    <a:bodyPr/>
                    <a:lstStyle/>
                    <a:p>
                      <a:pPr marL="119063" marR="0" indent="0">
                        <a:spcBef>
                          <a:spcPts val="0"/>
                        </a:spcBef>
                        <a:spcAft>
                          <a:spcPts val="0"/>
                        </a:spcAft>
                      </a:pPr>
                      <a:r>
                        <a:rPr lang="en-US" sz="1600" b="1" dirty="0">
                          <a:latin typeface="Arial"/>
                          <a:ea typeface="Times New Roman"/>
                          <a:cs typeface="Times New Roman"/>
                        </a:rPr>
                        <a:t>60/70-Hour On-Duty Limit</a:t>
                      </a:r>
                      <a:r>
                        <a:rPr lang="en-US" sz="1600" dirty="0">
                          <a:latin typeface="Arial"/>
                          <a:ea typeface="Times New Roman"/>
                          <a:cs typeface="Times New Roman"/>
                        </a:rPr>
                        <a:t/>
                      </a:r>
                      <a:br>
                        <a:rPr lang="en-US" sz="1600" dirty="0">
                          <a:latin typeface="Arial"/>
                          <a:ea typeface="Times New Roman"/>
                          <a:cs typeface="Times New Roman"/>
                        </a:rPr>
                      </a:br>
                      <a:r>
                        <a:rPr lang="en-US" sz="1600" dirty="0">
                          <a:latin typeface="Arial"/>
                          <a:ea typeface="Times New Roman"/>
                          <a:cs typeface="Times New Roman"/>
                        </a:rPr>
                        <a:t>May not drive after 60/70 hours on duty in 7/8 consecutive days. A driver may restart a </a:t>
                      </a:r>
                      <a:r>
                        <a:rPr lang="en-US" sz="1600" dirty="0" smtClean="0">
                          <a:latin typeface="Arial"/>
                          <a:ea typeface="Times New Roman"/>
                          <a:cs typeface="Times New Roman"/>
                        </a:rPr>
                        <a:t>7/8-consecutive-day </a:t>
                      </a:r>
                      <a:r>
                        <a:rPr lang="en-US" sz="1600" dirty="0">
                          <a:latin typeface="Arial"/>
                          <a:ea typeface="Times New Roman"/>
                          <a:cs typeface="Times New Roman"/>
                        </a:rPr>
                        <a:t>period after taking 34 or more consecutive hours off duty. </a:t>
                      </a:r>
                      <a:endParaRPr lang="en-US" sz="1600" dirty="0">
                        <a:latin typeface="Calibri"/>
                        <a:ea typeface="Times New Roman"/>
                        <a:cs typeface="Times New Roman"/>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9063" marR="0" indent="0">
                        <a:spcBef>
                          <a:spcPts val="0"/>
                        </a:spcBef>
                        <a:spcAft>
                          <a:spcPts val="0"/>
                        </a:spcAft>
                      </a:pPr>
                      <a:r>
                        <a:rPr lang="en-US" sz="1600" b="1" dirty="0">
                          <a:latin typeface="Arial"/>
                          <a:ea typeface="Times New Roman"/>
                          <a:cs typeface="Times New Roman"/>
                        </a:rPr>
                        <a:t>60/70-Hour On-Duty Limit</a:t>
                      </a:r>
                      <a:r>
                        <a:rPr lang="en-US" sz="1600" dirty="0">
                          <a:latin typeface="Arial"/>
                          <a:ea typeface="Times New Roman"/>
                          <a:cs typeface="Times New Roman"/>
                        </a:rPr>
                        <a:t/>
                      </a:r>
                      <a:br>
                        <a:rPr lang="en-US" sz="1600" dirty="0">
                          <a:latin typeface="Arial"/>
                          <a:ea typeface="Times New Roman"/>
                          <a:cs typeface="Times New Roman"/>
                        </a:rPr>
                      </a:br>
                      <a:r>
                        <a:rPr lang="en-US" sz="1600" dirty="0">
                          <a:latin typeface="Arial"/>
                          <a:ea typeface="Times New Roman"/>
                          <a:cs typeface="Times New Roman"/>
                        </a:rPr>
                        <a:t>May not drive after 60/70 hours on duty in 7/8 consecutive days. </a:t>
                      </a:r>
                      <a:endParaRPr lang="en-US" sz="1600" dirty="0">
                        <a:latin typeface="Calibri"/>
                        <a:ea typeface="Times New Roman"/>
                        <a:cs typeface="Times New Roman"/>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687523">
                <a:tc>
                  <a:txBody>
                    <a:bodyPr/>
                    <a:lstStyle/>
                    <a:p>
                      <a:pPr marL="119063" marR="0" indent="0">
                        <a:spcBef>
                          <a:spcPts val="0"/>
                        </a:spcBef>
                        <a:spcAft>
                          <a:spcPts val="0"/>
                        </a:spcAft>
                      </a:pPr>
                      <a:r>
                        <a:rPr lang="en-US" sz="1600" b="1" dirty="0">
                          <a:latin typeface="Arial"/>
                          <a:ea typeface="Times New Roman"/>
                          <a:cs typeface="Times New Roman"/>
                        </a:rPr>
                        <a:t>Sleeper Berth Provision</a:t>
                      </a:r>
                      <a:r>
                        <a:rPr lang="en-US" sz="1600" dirty="0">
                          <a:latin typeface="Arial"/>
                          <a:ea typeface="Times New Roman"/>
                          <a:cs typeface="Times New Roman"/>
                        </a:rPr>
                        <a:t/>
                      </a:r>
                      <a:br>
                        <a:rPr lang="en-US" sz="1600" dirty="0">
                          <a:latin typeface="Arial"/>
                          <a:ea typeface="Times New Roman"/>
                          <a:cs typeface="Times New Roman"/>
                        </a:rPr>
                      </a:br>
                      <a:r>
                        <a:rPr lang="en-US" sz="1600" dirty="0">
                          <a:latin typeface="Arial"/>
                          <a:ea typeface="Times New Roman"/>
                          <a:cs typeface="Times New Roman"/>
                        </a:rPr>
                        <a:t>Drivers using the </a:t>
                      </a:r>
                      <a:r>
                        <a:rPr lang="en-US" sz="1600" u="sng" dirty="0">
                          <a:solidFill>
                            <a:srgbClr val="0000FF"/>
                          </a:solidFill>
                          <a:latin typeface="Calibri"/>
                          <a:ea typeface="Times New Roman"/>
                          <a:cs typeface="Times New Roman"/>
                          <a:hlinkClick r:id="rId3"/>
                        </a:rPr>
                        <a:t>sleeper berth provision</a:t>
                      </a:r>
                      <a:r>
                        <a:rPr lang="en-US" sz="1600" dirty="0">
                          <a:latin typeface="Arial"/>
                          <a:ea typeface="Times New Roman"/>
                          <a:cs typeface="Times New Roman"/>
                        </a:rPr>
                        <a:t> must take at least 8 consecutive hours in the sleeper berth, plus a separate 2 consecutive hours either in the sleeper berth, off duty, or any combination of the two. </a:t>
                      </a:r>
                      <a:endParaRPr lang="en-US" sz="1600" dirty="0">
                        <a:latin typeface="Calibri"/>
                        <a:ea typeface="Times New Roman"/>
                        <a:cs typeface="Times New Roman"/>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9063" marR="0" indent="0">
                        <a:spcBef>
                          <a:spcPts val="0"/>
                        </a:spcBef>
                        <a:spcAft>
                          <a:spcPts val="0"/>
                        </a:spcAft>
                      </a:pPr>
                      <a:r>
                        <a:rPr lang="en-US" sz="1600" b="1" dirty="0">
                          <a:latin typeface="Arial"/>
                          <a:ea typeface="Times New Roman"/>
                          <a:cs typeface="Times New Roman"/>
                        </a:rPr>
                        <a:t>Sleeper Berth Provision</a:t>
                      </a:r>
                      <a:r>
                        <a:rPr lang="en-US" sz="1600" dirty="0">
                          <a:latin typeface="Arial"/>
                          <a:ea typeface="Times New Roman"/>
                          <a:cs typeface="Times New Roman"/>
                        </a:rPr>
                        <a:t/>
                      </a:r>
                      <a:br>
                        <a:rPr lang="en-US" sz="1600" dirty="0">
                          <a:latin typeface="Arial"/>
                          <a:ea typeface="Times New Roman"/>
                          <a:cs typeface="Times New Roman"/>
                        </a:rPr>
                      </a:br>
                      <a:r>
                        <a:rPr lang="en-US" sz="1600" dirty="0">
                          <a:latin typeface="Arial"/>
                          <a:ea typeface="Times New Roman"/>
                          <a:cs typeface="Times New Roman"/>
                        </a:rPr>
                        <a:t>Drivers using a </a:t>
                      </a:r>
                      <a:r>
                        <a:rPr lang="en-US" sz="1600" u="sng" dirty="0">
                          <a:solidFill>
                            <a:srgbClr val="0000FF"/>
                          </a:solidFill>
                          <a:latin typeface="Calibri"/>
                          <a:ea typeface="Times New Roman"/>
                          <a:cs typeface="Times New Roman"/>
                          <a:hlinkClick r:id="rId3"/>
                        </a:rPr>
                        <a:t>sleeper berth</a:t>
                      </a:r>
                      <a:r>
                        <a:rPr lang="en-US" sz="1600" dirty="0">
                          <a:latin typeface="Arial"/>
                          <a:ea typeface="Times New Roman"/>
                          <a:cs typeface="Times New Roman"/>
                        </a:rPr>
                        <a:t> must take at least 8 hours in the sleeper berth, and may split the sleeper-berth time into two periods provided neither is less than 2 hours. </a:t>
                      </a:r>
                      <a:endParaRPr lang="en-US" sz="1600" dirty="0">
                        <a:latin typeface="Calibri"/>
                        <a:ea typeface="Times New Roman"/>
                        <a:cs typeface="Times New Roman"/>
                      </a:endParaRPr>
                    </a:p>
                  </a:txBody>
                  <a:tcPr marL="9525" marR="9525" marT="9525" marB="95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914400"/>
            <a:ext cx="8534400" cy="4525963"/>
          </a:xfrm>
        </p:spPr>
        <p:txBody>
          <a:bodyPr>
            <a:noAutofit/>
          </a:bodyPr>
          <a:lstStyle/>
          <a:p>
            <a:pPr algn="ctr">
              <a:buNone/>
            </a:pPr>
            <a:r>
              <a:rPr lang="en-US" sz="2200" b="1" dirty="0" smtClean="0"/>
              <a:t>Operational Differences and Similarities Among the Motorcoach, </a:t>
            </a:r>
            <a:r>
              <a:rPr lang="en-US" sz="2400" dirty="0" smtClean="0"/>
              <a:t/>
            </a:r>
            <a:br>
              <a:rPr lang="en-US" sz="2400" dirty="0" smtClean="0"/>
            </a:br>
            <a:r>
              <a:rPr lang="en-US" sz="2200" b="1" dirty="0" smtClean="0"/>
              <a:t>School Bus, and Trucking Industries, 2005</a:t>
            </a:r>
          </a:p>
          <a:p>
            <a:r>
              <a:rPr lang="en-US" sz="2200" b="1" dirty="0" smtClean="0"/>
              <a:t>Method: </a:t>
            </a:r>
          </a:p>
          <a:p>
            <a:pPr lvl="1"/>
            <a:r>
              <a:rPr lang="en-US" sz="2200" dirty="0" smtClean="0"/>
              <a:t>Literature review and limited interviews were conducted with drivers and safety managers. </a:t>
            </a:r>
          </a:p>
          <a:p>
            <a:r>
              <a:rPr lang="en-US" sz="2200" b="1" dirty="0" smtClean="0"/>
              <a:t>Findings: </a:t>
            </a:r>
            <a:endParaRPr lang="en-US" sz="2200" dirty="0" smtClean="0"/>
          </a:p>
          <a:p>
            <a:pPr lvl="1"/>
            <a:r>
              <a:rPr lang="en-US" sz="2200" dirty="0" smtClean="0"/>
              <a:t>Report documented a comparison of                                                differences and similarities among the                                                                      3 types of commercial vehicle industries.</a:t>
            </a:r>
          </a:p>
          <a:p>
            <a:pPr lvl="1"/>
            <a:r>
              <a:rPr lang="en-US" sz="2200" dirty="0" smtClean="0"/>
              <a:t>Such a comparison would allow the </a:t>
            </a:r>
            <a:r>
              <a:rPr lang="en-US" sz="2200" dirty="0" err="1" smtClean="0"/>
              <a:t>govt</a:t>
            </a:r>
            <a:r>
              <a:rPr lang="en-US" sz="2200" dirty="0" smtClean="0"/>
              <a:t>,                                               as well as industry associations, to access                                                        a single resource when seeking information                                                        on industry profiles, safety statistics, and                                                             general business operations.</a:t>
            </a:r>
          </a:p>
          <a:p>
            <a:pPr lvl="1"/>
            <a:endParaRPr lang="en-US" sz="2200" dirty="0" smtClean="0"/>
          </a:p>
        </p:txBody>
      </p:sp>
      <p:sp>
        <p:nvSpPr>
          <p:cNvPr id="3" name="Title 2"/>
          <p:cNvSpPr>
            <a:spLocks noGrp="1"/>
          </p:cNvSpPr>
          <p:nvPr>
            <p:ph type="title"/>
          </p:nvPr>
        </p:nvSpPr>
        <p:spPr>
          <a:xfrm>
            <a:off x="457200" y="-152400"/>
            <a:ext cx="8229600" cy="1143000"/>
          </a:xfrm>
        </p:spPr>
        <p:txBody>
          <a:bodyPr/>
          <a:lstStyle/>
          <a:p>
            <a:r>
              <a:rPr lang="en-US" b="1" dirty="0" smtClean="0"/>
              <a:t>TRB-Sponsored Studies </a:t>
            </a:r>
            <a:endParaRPr lang="en-US" b="1" dirty="0"/>
          </a:p>
        </p:txBody>
      </p:sp>
      <p:pic>
        <p:nvPicPr>
          <p:cNvPr id="5" name="Picture 4"/>
          <p:cNvPicPr/>
          <p:nvPr/>
        </p:nvPicPr>
        <p:blipFill>
          <a:blip r:embed="rId3" cstate="print"/>
          <a:srcRect l="32691" t="12425" r="15184" b="3407"/>
          <a:stretch>
            <a:fillRect/>
          </a:stretch>
        </p:blipFill>
        <p:spPr bwMode="auto">
          <a:xfrm>
            <a:off x="6248400" y="2884558"/>
            <a:ext cx="2819400" cy="351624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4678363"/>
          </a:xfrm>
        </p:spPr>
        <p:txBody>
          <a:bodyPr>
            <a:noAutofit/>
          </a:bodyPr>
          <a:lstStyle/>
          <a:p>
            <a:pPr algn="ctr">
              <a:buNone/>
            </a:pPr>
            <a:r>
              <a:rPr lang="en-US" b="1" i="1" dirty="0" smtClean="0"/>
              <a:t> </a:t>
            </a:r>
            <a:r>
              <a:rPr lang="en-US" sz="2200" b="1" dirty="0" smtClean="0"/>
              <a:t>Motorcoach Industry Hours of Service</a:t>
            </a:r>
            <a:r>
              <a:rPr lang="en-US" sz="2400" dirty="0" smtClean="0"/>
              <a:t/>
            </a:r>
            <a:br>
              <a:rPr lang="en-US" sz="2400" dirty="0" smtClean="0"/>
            </a:br>
            <a:r>
              <a:rPr lang="en-US" sz="2200" b="1" dirty="0" smtClean="0"/>
              <a:t>and Fatigue Management Techniques, 2005</a:t>
            </a:r>
          </a:p>
          <a:p>
            <a:r>
              <a:rPr lang="en-US" sz="2200" b="1" dirty="0" smtClean="0"/>
              <a:t>Method: </a:t>
            </a:r>
          </a:p>
          <a:p>
            <a:pPr lvl="1"/>
            <a:r>
              <a:rPr lang="en-US" sz="2200" dirty="0" smtClean="0"/>
              <a:t>Literature review and limited surveys were conducted with drivers and safety managers. </a:t>
            </a:r>
          </a:p>
          <a:p>
            <a:r>
              <a:rPr lang="en-US" sz="2200" b="1" dirty="0" smtClean="0"/>
              <a:t>Findings: </a:t>
            </a:r>
            <a:endParaRPr lang="en-US" sz="2200" dirty="0" smtClean="0"/>
          </a:p>
          <a:p>
            <a:pPr lvl="1"/>
            <a:r>
              <a:rPr lang="en-US" sz="2200" dirty="0" smtClean="0"/>
              <a:t>Report documented the unique features                                              of the extended workday that typifies                                   motorcoach operations. </a:t>
            </a:r>
          </a:p>
          <a:p>
            <a:pPr lvl="1"/>
            <a:r>
              <a:rPr lang="en-US" sz="2200" dirty="0" smtClean="0"/>
              <a:t>Identifies techniques that motorcoach                                         managers, front-line employees, and                                                  drivers use to reduce fatigue-related                                          incidents.</a:t>
            </a:r>
            <a:endParaRPr lang="en-US" sz="2200" dirty="0"/>
          </a:p>
        </p:txBody>
      </p:sp>
      <p:sp>
        <p:nvSpPr>
          <p:cNvPr id="3" name="Title 2"/>
          <p:cNvSpPr>
            <a:spLocks noGrp="1"/>
          </p:cNvSpPr>
          <p:nvPr>
            <p:ph type="title"/>
          </p:nvPr>
        </p:nvSpPr>
        <p:spPr>
          <a:xfrm>
            <a:off x="457200" y="-152400"/>
            <a:ext cx="8229600" cy="1143000"/>
          </a:xfrm>
        </p:spPr>
        <p:txBody>
          <a:bodyPr/>
          <a:lstStyle/>
          <a:p>
            <a:r>
              <a:rPr lang="en-US" b="1" dirty="0" smtClean="0"/>
              <a:t>TRB-Sponsored Studies </a:t>
            </a:r>
            <a:endParaRPr lang="en-US" b="1" dirty="0"/>
          </a:p>
        </p:txBody>
      </p:sp>
      <p:pic>
        <p:nvPicPr>
          <p:cNvPr id="5" name="Picture 4"/>
          <p:cNvPicPr/>
          <p:nvPr/>
        </p:nvPicPr>
        <p:blipFill>
          <a:blip r:embed="rId2" cstate="print"/>
          <a:srcRect l="42308" t="28056" r="24840" b="18838"/>
          <a:stretch>
            <a:fillRect/>
          </a:stretch>
        </p:blipFill>
        <p:spPr bwMode="auto">
          <a:xfrm>
            <a:off x="6172200" y="2819400"/>
            <a:ext cx="2819400" cy="3505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534400" cy="4525963"/>
          </a:xfrm>
        </p:spPr>
        <p:txBody>
          <a:bodyPr>
            <a:noAutofit/>
          </a:bodyPr>
          <a:lstStyle/>
          <a:p>
            <a:pPr marL="347663" indent="-338138">
              <a:buFont typeface="Wingdings" pitchFamily="2" charset="2"/>
              <a:buChar char="ü"/>
            </a:pPr>
            <a:r>
              <a:rPr lang="en-US" sz="2200" b="1" dirty="0" smtClean="0"/>
              <a:t>Background:  </a:t>
            </a:r>
          </a:p>
          <a:p>
            <a:pPr lvl="1">
              <a:buFont typeface="Arial" pitchFamily="34" charset="0"/>
              <a:buChar char="•"/>
            </a:pPr>
            <a:r>
              <a:rPr lang="en-US" sz="2000" dirty="0" smtClean="0"/>
              <a:t>Approximately 50 people are killed and fewer than 1,000 are injured annually in cross-country and intercity bus crashes.  </a:t>
            </a:r>
          </a:p>
          <a:p>
            <a:pPr lvl="1">
              <a:buFont typeface="Arial" pitchFamily="34" charset="0"/>
              <a:buChar char="•"/>
            </a:pPr>
            <a:r>
              <a:rPr lang="en-US" sz="2000" dirty="0" smtClean="0"/>
              <a:t>FMCSA collected crash data in northeastern New Jersey, which is part of the New York City metropolitan area. </a:t>
            </a:r>
          </a:p>
          <a:p>
            <a:pPr lvl="1">
              <a:buFont typeface="Arial" pitchFamily="34" charset="0"/>
              <a:buChar char="•"/>
            </a:pPr>
            <a:r>
              <a:rPr lang="en-US" sz="2000" dirty="0" smtClean="0"/>
              <a:t>The BCCS was designed to collect more than 400 data elements on each crash that included at least one bus and at least one fatality or injury. </a:t>
            </a:r>
          </a:p>
          <a:p>
            <a:pPr>
              <a:buFont typeface="Wingdings" pitchFamily="2" charset="2"/>
              <a:buChar char="ü"/>
            </a:pPr>
            <a:r>
              <a:rPr lang="en-US" sz="2200" b="1" dirty="0" smtClean="0"/>
              <a:t>Method: </a:t>
            </a:r>
          </a:p>
          <a:p>
            <a:pPr lvl="1">
              <a:buFont typeface="Arial" pitchFamily="34" charset="0"/>
              <a:buChar char="•"/>
            </a:pPr>
            <a:r>
              <a:rPr lang="en-US" sz="2000" dirty="0" smtClean="0"/>
              <a:t>Data collection included 40 buses involved in 39 fatal and injury crashes that occurred in New Jersey in 2005 and 2006. </a:t>
            </a:r>
          </a:p>
          <a:p>
            <a:pPr lvl="1">
              <a:buFont typeface="Arial" pitchFamily="34" charset="0"/>
              <a:buChar char="•"/>
            </a:pPr>
            <a:r>
              <a:rPr lang="en-US" sz="2000" dirty="0" smtClean="0"/>
              <a:t>Each crash was coded for:</a:t>
            </a:r>
          </a:p>
          <a:p>
            <a:pPr marL="1257300" lvl="2" indent="-342900">
              <a:buFont typeface="Symbol" pitchFamily="18" charset="2"/>
              <a:buChar char="-"/>
            </a:pPr>
            <a:r>
              <a:rPr lang="en-US" sz="1800" dirty="0" smtClean="0"/>
              <a:t>C</a:t>
            </a:r>
            <a:r>
              <a:rPr lang="en-US" sz="1800" i="1" dirty="0" smtClean="0"/>
              <a:t>ritical Event   </a:t>
            </a:r>
            <a:r>
              <a:rPr lang="en-US" sz="1800" dirty="0" smtClean="0"/>
              <a:t>(the event after which a crash is unavoidable); </a:t>
            </a:r>
          </a:p>
          <a:p>
            <a:pPr marL="1257300" lvl="2" indent="-342900">
              <a:buFont typeface="Symbol" pitchFamily="18" charset="2"/>
              <a:buChar char="-"/>
            </a:pPr>
            <a:r>
              <a:rPr lang="en-US" sz="1800" i="1" dirty="0" smtClean="0"/>
              <a:t>Critical Reason   </a:t>
            </a:r>
            <a:r>
              <a:rPr lang="en-US" sz="1800" dirty="0" smtClean="0"/>
              <a:t>(the immediate reason for the critical event); and</a:t>
            </a:r>
          </a:p>
          <a:p>
            <a:pPr marL="1257300" lvl="2" indent="-342900">
              <a:buFont typeface="Symbol" pitchFamily="18" charset="2"/>
              <a:buChar char="-"/>
            </a:pPr>
            <a:r>
              <a:rPr lang="en-US" sz="1800" i="1" dirty="0" smtClean="0"/>
              <a:t>Associated Factors   </a:t>
            </a:r>
            <a:r>
              <a:rPr lang="en-US" sz="1800" dirty="0" smtClean="0"/>
              <a:t>(all factors selected from the current understanding of conditions related to crash risk and present at the time of the crash).</a:t>
            </a:r>
          </a:p>
        </p:txBody>
      </p:sp>
      <p:sp>
        <p:nvSpPr>
          <p:cNvPr id="3" name="Title 2"/>
          <p:cNvSpPr>
            <a:spLocks noGrp="1"/>
          </p:cNvSpPr>
          <p:nvPr>
            <p:ph type="title"/>
          </p:nvPr>
        </p:nvSpPr>
        <p:spPr>
          <a:xfrm>
            <a:off x="457200" y="0"/>
            <a:ext cx="8229600" cy="792162"/>
          </a:xfrm>
        </p:spPr>
        <p:txBody>
          <a:bodyPr>
            <a:normAutofit/>
          </a:bodyPr>
          <a:lstStyle/>
          <a:p>
            <a:r>
              <a:rPr lang="en-US" b="1" dirty="0" smtClean="0"/>
              <a:t>Bus Crash Causation Study (BCCS)</a:t>
            </a:r>
            <a:endParaRPr lang="en-US"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5302</TotalTime>
  <Words>1146</Words>
  <Application>Microsoft Office PowerPoint</Application>
  <PresentationFormat>On-screen Show (4:3)</PresentationFormat>
  <Paragraphs>268</Paragraphs>
  <Slides>17</Slides>
  <Notes>10</Notes>
  <HiddenSlides>0</HiddenSlides>
  <MMClips>1</MMClips>
  <ScaleCrop>false</ScaleCrop>
  <HeadingPairs>
    <vt:vector size="4" baseType="variant">
      <vt:variant>
        <vt:lpstr>Theme</vt:lpstr>
      </vt:variant>
      <vt:variant>
        <vt:i4>3</vt:i4>
      </vt:variant>
      <vt:variant>
        <vt:lpstr>Slide Titles</vt:lpstr>
      </vt:variant>
      <vt:variant>
        <vt:i4>17</vt:i4>
      </vt:variant>
    </vt:vector>
  </HeadingPairs>
  <TitlesOfParts>
    <vt:vector size="20" baseType="lpstr">
      <vt:lpstr>Office Theme</vt:lpstr>
      <vt:lpstr>Custom Design</vt:lpstr>
      <vt:lpstr>1_Custom Design</vt:lpstr>
      <vt:lpstr>Slide 1</vt:lpstr>
      <vt:lpstr>Agenda</vt:lpstr>
      <vt:lpstr>ART Office </vt:lpstr>
      <vt:lpstr>Driver Fatigue </vt:lpstr>
      <vt:lpstr>Slide 5</vt:lpstr>
      <vt:lpstr>Property vs. Passenger Driver HOS</vt:lpstr>
      <vt:lpstr>TRB-Sponsored Studies </vt:lpstr>
      <vt:lpstr>TRB-Sponsored Studies </vt:lpstr>
      <vt:lpstr>Bus Crash Causation Study (BCCS)</vt:lpstr>
      <vt:lpstr>Bus Crash Causation Study (BCCS)</vt:lpstr>
      <vt:lpstr>NTSB Report on Curbside Carriers  </vt:lpstr>
      <vt:lpstr>Evaluating MC Driving Hours &amp; Crashes</vt:lpstr>
      <vt:lpstr>Potential Causes of MC Driver Fatigue</vt:lpstr>
      <vt:lpstr>MC Driver Fatigue Study</vt:lpstr>
      <vt:lpstr>Slide 15</vt:lpstr>
      <vt:lpstr>Slide 16</vt:lpstr>
      <vt:lpstr>Thank You</vt:lpstr>
    </vt:vector>
  </TitlesOfParts>
  <Company>USDOT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Martin Walker </dc:creator>
  <cp:lastModifiedBy>Martin Walker </cp:lastModifiedBy>
  <cp:revision>43</cp:revision>
  <dcterms:created xsi:type="dcterms:W3CDTF">2011-10-18T18:57:28Z</dcterms:created>
  <dcterms:modified xsi:type="dcterms:W3CDTF">2011-12-08T03:51:10Z</dcterms:modified>
</cp:coreProperties>
</file>