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9" r:id="rId2"/>
    <p:sldMasterId id="2147483682" r:id="rId3"/>
  </p:sldMasterIdLst>
  <p:notesMasterIdLst>
    <p:notesMasterId r:id="rId16"/>
  </p:notesMasterIdLst>
  <p:handoutMasterIdLst>
    <p:handoutMasterId r:id="rId17"/>
  </p:handoutMasterIdLst>
  <p:sldIdLst>
    <p:sldId id="268" r:id="rId4"/>
    <p:sldId id="272" r:id="rId5"/>
    <p:sldId id="277" r:id="rId6"/>
    <p:sldId id="278" r:id="rId7"/>
    <p:sldId id="273" r:id="rId8"/>
    <p:sldId id="274" r:id="rId9"/>
    <p:sldId id="282" r:id="rId10"/>
    <p:sldId id="279" r:id="rId11"/>
    <p:sldId id="280" r:id="rId12"/>
    <p:sldId id="281" r:id="rId13"/>
    <p:sldId id="275" r:id="rId14"/>
    <p:sldId id="27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634" autoAdjust="0"/>
  </p:normalViewPr>
  <p:slideViewPr>
    <p:cSldViewPr>
      <p:cViewPr varScale="1">
        <p:scale>
          <a:sx n="92" d="100"/>
          <a:sy n="92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0ED25-12E3-45D4-9ED4-45B4C878290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C9A98-0FC2-462D-8B21-377C34039F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0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FBEF52-39BB-4CDB-A613-4E0F49DAFDE3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653A9D-BBDF-4F36-AE43-FD029947BB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7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A9D-BBDF-4F36-AE43-FD029947BB3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" y="58217"/>
            <a:ext cx="1905000" cy="6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iRes.jpg"/>
          <p:cNvPicPr>
            <a:picLocks noChangeAspect="1"/>
          </p:cNvPicPr>
          <p:nvPr/>
        </p:nvPicPr>
        <p:blipFill>
          <a:blip r:embed="rId2" cstate="print"/>
          <a:srcRect l="1608" t="15607" r="9545" b="68889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2788" y="5338763"/>
            <a:ext cx="197643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07050" y="5432425"/>
            <a:ext cx="1439863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526"/>
            <a:ext cx="1905000" cy="7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white">
          <a:xfrm>
            <a:off x="4114800" y="5810250"/>
            <a:ext cx="50292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Arial Black" pitchFamily="34" charset="0"/>
              </a:rPr>
              <a:t>Office of Research</a:t>
            </a:r>
            <a:r>
              <a:rPr lang="en-US" sz="1400" b="0" baseline="0" dirty="0" smtClean="0">
                <a:solidFill>
                  <a:schemeClr val="bg1"/>
                </a:solidFill>
                <a:latin typeface="Arial Black" pitchFamily="34" charset="0"/>
              </a:rPr>
              <a:t> and Information Technology</a:t>
            </a:r>
            <a:endParaRPr lang="en-US" sz="1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Picture 12" descr="j0227669.JPG"/>
          <p:cNvPicPr>
            <a:picLocks noChangeAspect="1"/>
          </p:cNvPicPr>
          <p:nvPr/>
        </p:nvPicPr>
        <p:blipFill>
          <a:blip r:embed="rId4" cstate="print"/>
          <a:srcRect r="55889"/>
          <a:stretch>
            <a:fillRect/>
          </a:stretch>
        </p:blipFill>
        <p:spPr>
          <a:xfrm>
            <a:off x="1600201" y="5180210"/>
            <a:ext cx="1036320" cy="1554480"/>
          </a:xfrm>
          <a:prstGeom prst="rect">
            <a:avLst/>
          </a:prstGeom>
        </p:spPr>
      </p:pic>
      <p:pic>
        <p:nvPicPr>
          <p:cNvPr id="17" name="Picture 16" descr="j0163448.JPG"/>
          <p:cNvPicPr>
            <a:picLocks noChangeAspect="1"/>
          </p:cNvPicPr>
          <p:nvPr/>
        </p:nvPicPr>
        <p:blipFill>
          <a:blip r:embed="rId5" cstate="print"/>
          <a:srcRect l="25000" r="25000"/>
          <a:stretch>
            <a:fillRect/>
          </a:stretch>
        </p:blipFill>
        <p:spPr>
          <a:xfrm>
            <a:off x="228601" y="5180210"/>
            <a:ext cx="1183614" cy="1554480"/>
          </a:xfrm>
          <a:prstGeom prst="rect">
            <a:avLst/>
          </a:prstGeom>
        </p:spPr>
      </p:pic>
      <p:pic>
        <p:nvPicPr>
          <p:cNvPr id="11" name="Picture 10" descr="bus.JPG"/>
          <p:cNvPicPr>
            <a:picLocks noChangeAspect="1"/>
          </p:cNvPicPr>
          <p:nvPr/>
        </p:nvPicPr>
        <p:blipFill>
          <a:blip r:embed="rId6" cstate="print"/>
          <a:srcRect l="19376" t="21681" r="36928" b="442"/>
          <a:stretch>
            <a:fillRect/>
          </a:stretch>
        </p:blipFill>
        <p:spPr>
          <a:xfrm>
            <a:off x="2804160" y="5181600"/>
            <a:ext cx="1310640" cy="1554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0070C0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914401"/>
            <a:ext cx="4211637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1"/>
            <a:ext cx="4211638" cy="51816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3048000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0950" y="1447800"/>
            <a:ext cx="2971800" cy="1524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81000" y="762001"/>
            <a:ext cx="3048000" cy="68579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800" y="5511800"/>
            <a:ext cx="5613400" cy="6096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03400" y="5372100"/>
            <a:ext cx="5486400" cy="157226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76400" y="4953000"/>
            <a:ext cx="5562600" cy="457200"/>
          </a:xfrm>
          <a:noFill/>
        </p:spPr>
        <p:txBody>
          <a:bodyPr/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849313"/>
            <a:ext cx="8575675" cy="5322887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305149"/>
            <a:ext cx="9144000" cy="49244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-12700" y="762000"/>
            <a:ext cx="9156700" cy="27432"/>
          </a:xfrm>
          <a:prstGeom prst="rect">
            <a:avLst/>
          </a:prstGeom>
          <a:solidFill>
            <a:srgbClr val="8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2" cstate="print"/>
          <a:srcRect l="1608" t="28527" r="9545" b="68889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F507-4762-4209-9714-33B655491E67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4D79-B643-40C3-B4F8-3B45A91B3B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10DBD-0F74-44B1-A84D-C294BB699B60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30DD-6A41-4BFB-A6AC-A03AB8CD7E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0DC8-AF84-403B-941E-6A76EE072202}" type="datetimeFigureOut">
              <a:rPr lang="en-US" smtClean="0"/>
              <a:pPr/>
              <a:t>5/18/2012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AE7D-B117-4FB3-9DF3-052132084E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William.Bannister@dot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86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Motorcoach Crashes</a:t>
            </a:r>
          </a:p>
          <a:p>
            <a:endParaRPr lang="en-US" dirty="0" smtClean="0"/>
          </a:p>
          <a:p>
            <a:pPr algn="ctr"/>
            <a:r>
              <a:rPr lang="en-US" sz="3600" dirty="0" smtClean="0">
                <a:latin typeface="+mj-lt"/>
              </a:rPr>
              <a:t>Motor Carrier Safety Advisory Committee</a:t>
            </a:r>
          </a:p>
          <a:p>
            <a:pPr algn="ctr"/>
            <a:endParaRPr lang="en-US" sz="3600" dirty="0" smtClean="0">
              <a:latin typeface="+mj-lt"/>
            </a:endParaRPr>
          </a:p>
          <a:p>
            <a:pPr algn="ctr"/>
            <a:r>
              <a:rPr lang="en-US" sz="3600" dirty="0" smtClean="0">
                <a:latin typeface="+mj-lt"/>
              </a:rPr>
              <a:t>Motorcoach Hours-of-Service Subcommittee Meeting</a:t>
            </a:r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May 23,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 Crash Causation Study: 2005 - 2006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62000" y="1066799"/>
          <a:ext cx="7619999" cy="5189669"/>
        </p:xfrm>
        <a:graphic>
          <a:graphicData uri="http://schemas.openxmlformats.org/drawingml/2006/table">
            <a:tbl>
              <a:tblPr/>
              <a:tblGrid>
                <a:gridCol w="3596660"/>
                <a:gridCol w="1434061"/>
                <a:gridCol w="1633237"/>
                <a:gridCol w="956041"/>
              </a:tblGrid>
              <a:tr h="29135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Driver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and Vehicle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Pre-Crash</a:t>
                      </a:r>
                      <a:r>
                        <a:rPr lang="en-US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Out-of-Service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Violations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40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Violation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Buses Coded with Critical Reason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Buses Not Coded with Critical Reason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Driver Violations 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 Commercial Drivers License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10-hour rule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 passenger endorsement on 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CDL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Reckless operation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 indent="2641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Driver Violations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Vehicle Violations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Brakes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Repair &amp; maintenance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Lighting devices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Other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 gridSpan="3">
                  <a:txBody>
                    <a:bodyPr/>
                    <a:lstStyle/>
                    <a:p>
                      <a:pPr marL="0" marR="0" indent="2641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Vehicle Violations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135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 OOS Violations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en-US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41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Based on 19 crashes between 1998 and 2008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NTSB Fatal Crash Investigations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686800" cy="510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3C74A6"/>
                </a:solidFill>
                <a:ea typeface="ＭＳ Ｐゴシック" charset="-128"/>
                <a:cs typeface="Times New Roman" pitchFamily="18" charset="0"/>
              </a:rPr>
              <a:t>FMCSA Data Analysis Division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3C74A6"/>
                </a:solidFill>
                <a:ea typeface="ＭＳ Ｐゴシック" charset="-128"/>
                <a:cs typeface="Times New Roman" pitchFamily="18" charset="0"/>
              </a:rPr>
              <a:t>MC-RRA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3C74A6"/>
                </a:solidFill>
                <a:ea typeface="ＭＳ Ｐゴシック" charset="-128"/>
                <a:cs typeface="Times New Roman" pitchFamily="18" charset="0"/>
              </a:rPr>
              <a:t>Bill Bannister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3C74A6"/>
                </a:solidFill>
                <a:ea typeface="ＭＳ Ｐゴシック" charset="-128"/>
                <a:cs typeface="Times New Roman" pitchFamily="18" charset="0"/>
                <a:hlinkClick r:id="rId3"/>
              </a:rPr>
              <a:t>William.Bannister@dot.gov</a:t>
            </a:r>
            <a:endParaRPr lang="en-US" b="1" dirty="0" smtClean="0">
              <a:solidFill>
                <a:srgbClr val="3C74A6"/>
              </a:solidFill>
              <a:ea typeface="ＭＳ Ｐゴシック" charset="-128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3C74A6"/>
                </a:solidFill>
                <a:ea typeface="ＭＳ Ｐゴシック" charset="-128"/>
                <a:cs typeface="Times New Roman" pitchFamily="18" charset="0"/>
              </a:rPr>
              <a:t>202-385-2388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C74A6"/>
                </a:solidFill>
              </a:rPr>
              <a:t>Contact Information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990605"/>
          <a:ext cx="8305800" cy="5588752"/>
        </p:xfrm>
        <a:graphic>
          <a:graphicData uri="http://schemas.openxmlformats.org/drawingml/2006/table">
            <a:tbl>
              <a:tblPr/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33293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Crashes Involving Cross-Country/Intercity Buses</a:t>
                      </a:r>
                    </a:p>
                  </a:txBody>
                  <a:tcPr marL="4286" marR="4286" marT="4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20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Year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Fatal Crashes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Buses Involved in Fatal Crashes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Fatalities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Occupant Fatalities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4286" marR="4286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4286" marR="115729" marT="4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Source: FARS </a:t>
                      </a:r>
                    </a:p>
                  </a:txBody>
                  <a:tcPr marL="4286" marR="4286" marT="4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86" marR="4286" marT="4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86" marR="4286" marT="4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86" marR="4286" marT="4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Motorcoach Fatal Crashes: 2000 - 2010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Motorcoach Fatal Crashes: 1991 - 2010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00201"/>
            <a:ext cx="7391400" cy="198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Motorcoach Fatal Crashes: 2011 - 2012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2011 Preliminary Count</a:t>
            </a:r>
          </a:p>
          <a:p>
            <a:pPr lvl="1"/>
            <a:r>
              <a:rPr lang="en-US" dirty="0" smtClean="0"/>
              <a:t>8 crashes</a:t>
            </a:r>
          </a:p>
          <a:p>
            <a:pPr lvl="1"/>
            <a:r>
              <a:rPr lang="en-US" dirty="0" smtClean="0"/>
              <a:t>28 occupant fatalities</a:t>
            </a:r>
          </a:p>
          <a:p>
            <a:endParaRPr lang="en-US" dirty="0" smtClean="0"/>
          </a:p>
          <a:p>
            <a:r>
              <a:rPr lang="en-US" dirty="0" smtClean="0"/>
              <a:t>2012  Preliminary Count (to date)</a:t>
            </a:r>
          </a:p>
          <a:p>
            <a:pPr lvl="1"/>
            <a:r>
              <a:rPr lang="en-US" dirty="0" smtClean="0"/>
              <a:t>1 crash</a:t>
            </a:r>
          </a:p>
          <a:p>
            <a:pPr lvl="1"/>
            <a:r>
              <a:rPr lang="en-US" dirty="0" smtClean="0"/>
              <a:t>2 occupant fatalities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9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FMCSA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Motorcoach Fatal Crash Driver Factors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838201"/>
          <a:ext cx="8762999" cy="5700951"/>
        </p:xfrm>
        <a:graphic>
          <a:graphicData uri="http://schemas.openxmlformats.org/drawingml/2006/table">
            <a:tbl>
              <a:tblPr/>
              <a:tblGrid>
                <a:gridCol w="3183142"/>
                <a:gridCol w="798905"/>
                <a:gridCol w="798905"/>
                <a:gridCol w="3183142"/>
                <a:gridCol w="798905"/>
              </a:tblGrid>
              <a:tr h="3947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Driver-Related Factors for Cross-Country/Intercity Bus Drivers in Fatal Crashes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9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1" marR="7581" marT="758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7581" marR="7581" marT="75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Inattentive/Careless (Talking, Eating, Car Phones, etc.)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Failure to Yield Right of Way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Drowsy, Sleepy, Asleep, Fatigued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Speeding Related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Failure to Yield Right of Way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Operating Without Required Equipment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Cellular Telephone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Failure to Obey Traffic Control Devices,  Signs,  Officers, Safety Zone Laws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Ill, Passed Out/Blackout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Over Correcting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Failure to Keep in Proper Lane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Ice, Water, Snow, Slush, Sand, Dirt, Oil, Wet Leaves on Road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Failure to Obey Traffic Control Devices,  Signs,  Officers, Safety Zone Laws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 Non-Moving Traffic Violation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Making Improper Turn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Vision Obscured: Obstructing Angles on Vehicle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Driving Wrong Way on One-Way Trafficway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Distraction: Looked But Did Not See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Stopping in Roadway (Vehicle Not Abandoned)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Distraction: Distraction/Inattention, Details Unknown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Distraction: Inattentive or Lost in Thought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Impairment: Asleep or Fatigued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DRF Recorded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DRF Recorded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 least 1 DRF Recorded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 least 1 DRF Recorded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581" marR="7581" marT="75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581" marR="7581" marT="75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905000"/>
          <a:ext cx="8763000" cy="2796381"/>
        </p:xfrm>
        <a:graphic>
          <a:graphicData uri="http://schemas.openxmlformats.org/drawingml/2006/table">
            <a:tbl>
              <a:tblPr/>
              <a:tblGrid>
                <a:gridCol w="3183141"/>
                <a:gridCol w="798906"/>
                <a:gridCol w="798906"/>
                <a:gridCol w="3183141"/>
                <a:gridCol w="798906"/>
              </a:tblGrid>
              <a:tr h="46076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Vehicle-Related Factors for Cross-Country/Intercity Buses in Fatal Crashes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6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Brake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Suspension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Head Lights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VRF Recorded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VRF Recorded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 least 1 VRF Recorded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 least 1 VRF Recorded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Motorcoach Fatal Crash Vehicle Factors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Motorcoach Fatal Crash Harmful Events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458200" cy="5334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 Crash Causation Study: 2005 - 2006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990600" y="990600"/>
          <a:ext cx="7086601" cy="2743200"/>
        </p:xfrm>
        <a:graphic>
          <a:graphicData uri="http://schemas.openxmlformats.org/drawingml/2006/table">
            <a:tbl>
              <a:tblPr/>
              <a:tblGrid>
                <a:gridCol w="4360985"/>
                <a:gridCol w="2725616"/>
              </a:tblGrid>
              <a:tr h="3429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Table 1 – Bus Body Type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Body Type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Motorcoach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Transit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School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Large vans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Small buses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90600" y="3886200"/>
          <a:ext cx="7086600" cy="2504433"/>
        </p:xfrm>
        <a:graphic>
          <a:graphicData uri="http://schemas.openxmlformats.org/drawingml/2006/table">
            <a:tbl>
              <a:tblPr/>
              <a:tblGrid>
                <a:gridCol w="3476225"/>
                <a:gridCol w="3610375"/>
              </a:tblGrid>
              <a:tr h="26733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Table 2 – Bus Operation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Operation Type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3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Charter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7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Intercity regular route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7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Private/business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7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Transit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7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School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7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7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 Crash Causation Study: 2005 - 2006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3810000" cy="5598524"/>
        </p:xfrm>
        <a:graphic>
          <a:graphicData uri="http://schemas.openxmlformats.org/drawingml/2006/table">
            <a:tbl>
              <a:tblPr/>
              <a:tblGrid>
                <a:gridCol w="1981200"/>
                <a:gridCol w="1009392"/>
                <a:gridCol w="819408"/>
              </a:tblGrid>
              <a:tr h="59676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Coding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of Critical Reason to Buses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7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Reason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Driver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37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Inadequate surveillance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Inattention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Following too close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 indent="267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Driver Total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Vehicle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Bus fire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Brakes failed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 indent="267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Vehicle Total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Environment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Ice on the road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537092">
                <a:tc>
                  <a:txBody>
                    <a:bodyPr/>
                    <a:lstStyle/>
                    <a:p>
                      <a:pPr marL="0" marR="0" indent="267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Environment Total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954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Total assigned to buses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914393"/>
          <a:ext cx="4533900" cy="5575436"/>
        </p:xfrm>
        <a:graphic>
          <a:graphicData uri="http://schemas.openxmlformats.org/drawingml/2006/table">
            <a:tbl>
              <a:tblPr/>
              <a:tblGrid>
                <a:gridCol w="3581400"/>
                <a:gridCol w="952500"/>
              </a:tblGrid>
              <a:tr h="51574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Associated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Factors Coded to 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Drivers</a:t>
                      </a:r>
                      <a:endParaRPr lang="en-US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0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Associated Factor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Number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Line of sight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obstructed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 a hurry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Inadequate evasive action taken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Uncomfortable/unfamiliar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w/ road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Inadequate surveillance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Made an illegal maneuver 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Prescription drug use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Driver had vision problems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Inattention/distraction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641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Impending problem masked by traffic flow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Distracted by a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person/object/event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Line of sight obscured by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weather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Misjudged gap or velocity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Following too close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Driver had hearing problems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3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Traveling too fast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</TotalTime>
  <Words>714</Words>
  <Application>Microsoft Office PowerPoint</Application>
  <PresentationFormat>On-screen Show (4:3)</PresentationFormat>
  <Paragraphs>336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1_Custom Design</vt:lpstr>
      <vt:lpstr>PowerPoint Presentation</vt:lpstr>
      <vt:lpstr>Motorcoach Fatal Crashes: 2000 - 2010</vt:lpstr>
      <vt:lpstr>Motorcoach Fatal Crashes: 1991 - 2010</vt:lpstr>
      <vt:lpstr>Motorcoach Fatal Crashes: 2011 - 2012</vt:lpstr>
      <vt:lpstr>Motorcoach Fatal Crash Driver Factors</vt:lpstr>
      <vt:lpstr>Motorcoach Fatal Crash Vehicle Factors</vt:lpstr>
      <vt:lpstr>Motorcoach Fatal Crash Harmful Events</vt:lpstr>
      <vt:lpstr>Bus Crash Causation Study: 2005 - 2006</vt:lpstr>
      <vt:lpstr>Bus Crash Causation Study: 2005 - 2006</vt:lpstr>
      <vt:lpstr>Bus Crash Causation Study: 2005 - 2006</vt:lpstr>
      <vt:lpstr>NTSB Fatal Crash Investigations</vt:lpstr>
      <vt:lpstr>Contact Information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Walker</dc:creator>
  <cp:lastModifiedBy>Turner, Elizabeth (VOLPE)</cp:lastModifiedBy>
  <cp:revision>74</cp:revision>
  <dcterms:created xsi:type="dcterms:W3CDTF">2011-10-18T18:57:28Z</dcterms:created>
  <dcterms:modified xsi:type="dcterms:W3CDTF">2012-05-18T17:28:04Z</dcterms:modified>
</cp:coreProperties>
</file>