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60" r:id="rId1"/>
  </p:sldMasterIdLst>
  <p:notesMasterIdLst>
    <p:notesMasterId r:id="rId17"/>
  </p:notesMasterIdLst>
  <p:handoutMasterIdLst>
    <p:handoutMasterId r:id="rId18"/>
  </p:handoutMasterIdLst>
  <p:sldIdLst>
    <p:sldId id="256" r:id="rId2"/>
    <p:sldId id="341" r:id="rId3"/>
    <p:sldId id="275" r:id="rId4"/>
    <p:sldId id="277" r:id="rId5"/>
    <p:sldId id="343" r:id="rId6"/>
    <p:sldId id="342" r:id="rId7"/>
    <p:sldId id="344" r:id="rId8"/>
    <p:sldId id="345" r:id="rId9"/>
    <p:sldId id="346" r:id="rId10"/>
    <p:sldId id="347" r:id="rId11"/>
    <p:sldId id="348" r:id="rId12"/>
    <p:sldId id="276" r:id="rId13"/>
    <p:sldId id="278" r:id="rId14"/>
    <p:sldId id="349" r:id="rId15"/>
    <p:sldId id="350" r:id="rId1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opatz, Bob" initials="SB" lastIdx="8" clrIdx="0">
    <p:extLst/>
  </p:cmAuthor>
  <p:cmAuthor id="2" name="Bryson, Meg" initials="BM" lastIdx="17" clrIdx="1">
    <p:extLst/>
  </p:cmAuthor>
  <p:cmAuthor id="3" name="Sarah Weissman Pascual" initials="SWP" lastIdx="19" clrIdx="2"/>
  <p:cmAuthor id="4" name="Siegler, John (NHTSA)" initials="JNS" lastIdx="2"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269B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68" autoAdjust="0"/>
    <p:restoredTop sz="94043" autoAdjust="0"/>
  </p:normalViewPr>
  <p:slideViewPr>
    <p:cSldViewPr snapToGrid="0" snapToObjects="1">
      <p:cViewPr varScale="1">
        <p:scale>
          <a:sx n="114" d="100"/>
          <a:sy n="114" d="100"/>
        </p:scale>
        <p:origin x="-82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3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9D9E83F-E5DE-F744-84AE-C39FA0C3A38B}" type="datetimeFigureOut">
              <a:rPr lang="en-US" smtClean="0"/>
              <a:t>12/1/2016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9E0049D-B5B7-344F-9207-52194B820E6B}" type="slidenum">
              <a:rPr lang="en-US" smtClean="0"/>
              <a:t>‹#›</a:t>
            </a:fld>
            <a:endParaRPr lang="en-US"/>
          </a:p>
        </p:txBody>
      </p:sp>
    </p:spTree>
    <p:extLst>
      <p:ext uri="{BB962C8B-B14F-4D97-AF65-F5344CB8AC3E}">
        <p14:creationId xmlns:p14="http://schemas.microsoft.com/office/powerpoint/2010/main" val="30268706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22C40EC-0B2B-0242-9157-371187466714}" type="datetimeFigureOut">
              <a:rPr lang="en-US" smtClean="0"/>
              <a:t>12/1/2016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2D42284-5EB2-AA4B-92BC-E312AE1E4E8D}" type="slidenum">
              <a:rPr lang="en-US" smtClean="0"/>
              <a:t>‹#›</a:t>
            </a:fld>
            <a:endParaRPr lang="en-US"/>
          </a:p>
        </p:txBody>
      </p:sp>
    </p:spTree>
    <p:extLst>
      <p:ext uri="{BB962C8B-B14F-4D97-AF65-F5344CB8AC3E}">
        <p14:creationId xmlns:p14="http://schemas.microsoft.com/office/powerpoint/2010/main" val="9958136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D42284-5EB2-AA4B-92BC-E312AE1E4E8D}" type="slidenum">
              <a:rPr lang="en-US" smtClean="0"/>
              <a:t>1</a:t>
            </a:fld>
            <a:endParaRPr lang="en-US"/>
          </a:p>
        </p:txBody>
      </p:sp>
    </p:spTree>
    <p:extLst>
      <p:ext uri="{BB962C8B-B14F-4D97-AF65-F5344CB8AC3E}">
        <p14:creationId xmlns:p14="http://schemas.microsoft.com/office/powerpoint/2010/main" val="2412866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section and the associated definition change is critical for non-motorist crash analysis and safety countermeasure development. Having a separate section encourages States and LEAs to carefully assess these incidents, keeping the people involved (who are not in motor vehicles) separate from those that ARE in motor vehicles.</a:t>
            </a:r>
          </a:p>
          <a:p>
            <a:endParaRPr lang="en-US" baseline="0" dirty="0" smtClean="0"/>
          </a:p>
          <a:p>
            <a:r>
              <a:rPr lang="en-US" baseline="0" dirty="0" smtClean="0"/>
              <a:t>The Expert Panel agreed that the MMUCC and ANSI definition for non-motorist – including people in parked vehicles – was no longer in line with the common usage and understanding of non-motorist.</a:t>
            </a:r>
            <a:endParaRPr lang="en-US" dirty="0"/>
          </a:p>
        </p:txBody>
      </p:sp>
      <p:sp>
        <p:nvSpPr>
          <p:cNvPr id="4" name="Slide Number Placeholder 3"/>
          <p:cNvSpPr>
            <a:spLocks noGrp="1"/>
          </p:cNvSpPr>
          <p:nvPr>
            <p:ph type="sldNum" sz="quarter" idx="10"/>
          </p:nvPr>
        </p:nvSpPr>
        <p:spPr/>
        <p:txBody>
          <a:bodyPr/>
          <a:lstStyle/>
          <a:p>
            <a:fld id="{D2D42284-5EB2-AA4B-92BC-E312AE1E4E8D}" type="slidenum">
              <a:rPr lang="en-US" smtClean="0"/>
              <a:t>10</a:t>
            </a:fld>
            <a:endParaRPr lang="en-US"/>
          </a:p>
        </p:txBody>
      </p:sp>
    </p:spTree>
    <p:extLst>
      <p:ext uri="{BB962C8B-B14F-4D97-AF65-F5344CB8AC3E}">
        <p14:creationId xmlns:p14="http://schemas.microsoft.com/office/powerpoint/2010/main" val="41275461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Alternatively, States that have previously been more advanced have been </a:t>
            </a:r>
            <a:r>
              <a:rPr lang="en-US" i="1" dirty="0" smtClean="0"/>
              <a:t>dinged</a:t>
            </a:r>
            <a:r>
              <a:rPr lang="en-US" i="0" baseline="0" dirty="0" smtClean="0"/>
              <a:t> by the mapping rules that had to map based on those designations. In the 5</a:t>
            </a:r>
            <a:r>
              <a:rPr lang="en-US" i="0" baseline="30000" dirty="0" smtClean="0"/>
              <a:t>th</a:t>
            </a:r>
            <a:r>
              <a:rPr lang="en-US" i="0" baseline="0" dirty="0" smtClean="0"/>
              <a:t> Edition, the mapping rules will no longer keep track of how, only focusing on what is there and not there.</a:t>
            </a:r>
            <a:endParaRPr lang="en-US" dirty="0"/>
          </a:p>
        </p:txBody>
      </p:sp>
      <p:sp>
        <p:nvSpPr>
          <p:cNvPr id="4" name="Slide Number Placeholder 3"/>
          <p:cNvSpPr>
            <a:spLocks noGrp="1"/>
          </p:cNvSpPr>
          <p:nvPr>
            <p:ph type="sldNum" sz="quarter" idx="10"/>
          </p:nvPr>
        </p:nvSpPr>
        <p:spPr/>
        <p:txBody>
          <a:bodyPr/>
          <a:lstStyle/>
          <a:p>
            <a:fld id="{D2D42284-5EB2-AA4B-92BC-E312AE1E4E8D}" type="slidenum">
              <a:rPr lang="en-US" smtClean="0"/>
              <a:t>11</a:t>
            </a:fld>
            <a:endParaRPr lang="en-US"/>
          </a:p>
        </p:txBody>
      </p:sp>
    </p:spTree>
    <p:extLst>
      <p:ext uri="{BB962C8B-B14F-4D97-AF65-F5344CB8AC3E}">
        <p14:creationId xmlns:p14="http://schemas.microsoft.com/office/powerpoint/2010/main" val="653161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1922">
              <a:defRPr>
                <a:solidFill>
                  <a:schemeClr val="tx1"/>
                </a:solidFill>
                <a:latin typeface="Arial" panose="020B0604020202020204" pitchFamily="34" charset="0"/>
              </a:defRPr>
            </a:lvl1pPr>
            <a:lvl2pPr marL="757066" indent="-291179" defTabSz="981922">
              <a:defRPr>
                <a:solidFill>
                  <a:schemeClr val="tx1"/>
                </a:solidFill>
                <a:latin typeface="Arial" panose="020B0604020202020204" pitchFamily="34" charset="0"/>
              </a:defRPr>
            </a:lvl2pPr>
            <a:lvl3pPr marL="1164717" indent="-232943" defTabSz="981922">
              <a:defRPr>
                <a:solidFill>
                  <a:schemeClr val="tx1"/>
                </a:solidFill>
                <a:latin typeface="Arial" panose="020B0604020202020204" pitchFamily="34" charset="0"/>
              </a:defRPr>
            </a:lvl3pPr>
            <a:lvl4pPr marL="1630604" indent="-232943" defTabSz="981922">
              <a:defRPr>
                <a:solidFill>
                  <a:schemeClr val="tx1"/>
                </a:solidFill>
                <a:latin typeface="Arial" panose="020B0604020202020204" pitchFamily="34" charset="0"/>
              </a:defRPr>
            </a:lvl4pPr>
            <a:lvl5pPr marL="2096491" indent="-232943" defTabSz="981922">
              <a:defRPr>
                <a:solidFill>
                  <a:schemeClr val="tx1"/>
                </a:solidFill>
                <a:latin typeface="Arial" panose="020B0604020202020204" pitchFamily="34" charset="0"/>
              </a:defRPr>
            </a:lvl5pPr>
            <a:lvl6pPr marL="2562377" indent="-232943" defTabSz="981922" eaLnBrk="0" fontAlgn="base" hangingPunct="0">
              <a:spcBef>
                <a:spcPct val="0"/>
              </a:spcBef>
              <a:spcAft>
                <a:spcPct val="0"/>
              </a:spcAft>
              <a:defRPr>
                <a:solidFill>
                  <a:schemeClr val="tx1"/>
                </a:solidFill>
                <a:latin typeface="Arial" panose="020B0604020202020204" pitchFamily="34" charset="0"/>
              </a:defRPr>
            </a:lvl6pPr>
            <a:lvl7pPr marL="3028264" indent="-232943" defTabSz="981922" eaLnBrk="0" fontAlgn="base" hangingPunct="0">
              <a:spcBef>
                <a:spcPct val="0"/>
              </a:spcBef>
              <a:spcAft>
                <a:spcPct val="0"/>
              </a:spcAft>
              <a:defRPr>
                <a:solidFill>
                  <a:schemeClr val="tx1"/>
                </a:solidFill>
                <a:latin typeface="Arial" panose="020B0604020202020204" pitchFamily="34" charset="0"/>
              </a:defRPr>
            </a:lvl7pPr>
            <a:lvl8pPr marL="3494151" indent="-232943" defTabSz="981922" eaLnBrk="0" fontAlgn="base" hangingPunct="0">
              <a:spcBef>
                <a:spcPct val="0"/>
              </a:spcBef>
              <a:spcAft>
                <a:spcPct val="0"/>
              </a:spcAft>
              <a:defRPr>
                <a:solidFill>
                  <a:schemeClr val="tx1"/>
                </a:solidFill>
                <a:latin typeface="Arial" panose="020B0604020202020204" pitchFamily="34" charset="0"/>
              </a:defRPr>
            </a:lvl8pPr>
            <a:lvl9pPr marL="3960038" indent="-232943" defTabSz="981922" eaLnBrk="0" fontAlgn="base" hangingPunct="0">
              <a:spcBef>
                <a:spcPct val="0"/>
              </a:spcBef>
              <a:spcAft>
                <a:spcPct val="0"/>
              </a:spcAft>
              <a:defRPr>
                <a:solidFill>
                  <a:schemeClr val="tx1"/>
                </a:solidFill>
                <a:latin typeface="Arial" panose="020B0604020202020204" pitchFamily="34" charset="0"/>
              </a:defRPr>
            </a:lvl9pPr>
          </a:lstStyle>
          <a:p>
            <a:fld id="{980D7E68-13C3-4278-8C52-641FD45A677A}" type="slidenum">
              <a:rPr lang="en-US" altLang="en-US"/>
              <a:pPr/>
              <a:t>12</a:t>
            </a:fld>
            <a:endParaRPr lang="en-US" altLang="en-US"/>
          </a:p>
        </p:txBody>
      </p:sp>
      <p:sp>
        <p:nvSpPr>
          <p:cNvPr id="37891" name="Rectangle 2"/>
          <p:cNvSpPr>
            <a:spLocks noGrp="1" noRot="1" noChangeAspect="1" noChangeArrowheads="1" noTextEdit="1"/>
          </p:cNvSpPr>
          <p:nvPr>
            <p:ph type="sldImg"/>
          </p:nvPr>
        </p:nvSpPr>
        <p:spPr>
          <a:xfrm>
            <a:off x="1414463" y="1162050"/>
            <a:ext cx="4181475" cy="3136900"/>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572012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1922">
              <a:defRPr>
                <a:solidFill>
                  <a:schemeClr val="tx1"/>
                </a:solidFill>
                <a:latin typeface="Arial" panose="020B0604020202020204" pitchFamily="34" charset="0"/>
              </a:defRPr>
            </a:lvl1pPr>
            <a:lvl2pPr marL="757066" indent="-291179" defTabSz="981922">
              <a:defRPr>
                <a:solidFill>
                  <a:schemeClr val="tx1"/>
                </a:solidFill>
                <a:latin typeface="Arial" panose="020B0604020202020204" pitchFamily="34" charset="0"/>
              </a:defRPr>
            </a:lvl2pPr>
            <a:lvl3pPr marL="1164717" indent="-232943" defTabSz="981922">
              <a:defRPr>
                <a:solidFill>
                  <a:schemeClr val="tx1"/>
                </a:solidFill>
                <a:latin typeface="Arial" panose="020B0604020202020204" pitchFamily="34" charset="0"/>
              </a:defRPr>
            </a:lvl3pPr>
            <a:lvl4pPr marL="1630604" indent="-232943" defTabSz="981922">
              <a:defRPr>
                <a:solidFill>
                  <a:schemeClr val="tx1"/>
                </a:solidFill>
                <a:latin typeface="Arial" panose="020B0604020202020204" pitchFamily="34" charset="0"/>
              </a:defRPr>
            </a:lvl4pPr>
            <a:lvl5pPr marL="2096491" indent="-232943" defTabSz="981922">
              <a:defRPr>
                <a:solidFill>
                  <a:schemeClr val="tx1"/>
                </a:solidFill>
                <a:latin typeface="Arial" panose="020B0604020202020204" pitchFamily="34" charset="0"/>
              </a:defRPr>
            </a:lvl5pPr>
            <a:lvl6pPr marL="2562377" indent="-232943" defTabSz="981922" eaLnBrk="0" fontAlgn="base" hangingPunct="0">
              <a:spcBef>
                <a:spcPct val="0"/>
              </a:spcBef>
              <a:spcAft>
                <a:spcPct val="0"/>
              </a:spcAft>
              <a:defRPr>
                <a:solidFill>
                  <a:schemeClr val="tx1"/>
                </a:solidFill>
                <a:latin typeface="Arial" panose="020B0604020202020204" pitchFamily="34" charset="0"/>
              </a:defRPr>
            </a:lvl6pPr>
            <a:lvl7pPr marL="3028264" indent="-232943" defTabSz="981922" eaLnBrk="0" fontAlgn="base" hangingPunct="0">
              <a:spcBef>
                <a:spcPct val="0"/>
              </a:spcBef>
              <a:spcAft>
                <a:spcPct val="0"/>
              </a:spcAft>
              <a:defRPr>
                <a:solidFill>
                  <a:schemeClr val="tx1"/>
                </a:solidFill>
                <a:latin typeface="Arial" panose="020B0604020202020204" pitchFamily="34" charset="0"/>
              </a:defRPr>
            </a:lvl7pPr>
            <a:lvl8pPr marL="3494151" indent="-232943" defTabSz="981922" eaLnBrk="0" fontAlgn="base" hangingPunct="0">
              <a:spcBef>
                <a:spcPct val="0"/>
              </a:spcBef>
              <a:spcAft>
                <a:spcPct val="0"/>
              </a:spcAft>
              <a:defRPr>
                <a:solidFill>
                  <a:schemeClr val="tx1"/>
                </a:solidFill>
                <a:latin typeface="Arial" panose="020B0604020202020204" pitchFamily="34" charset="0"/>
              </a:defRPr>
            </a:lvl8pPr>
            <a:lvl9pPr marL="3960038" indent="-232943" defTabSz="981922" eaLnBrk="0" fontAlgn="base" hangingPunct="0">
              <a:spcBef>
                <a:spcPct val="0"/>
              </a:spcBef>
              <a:spcAft>
                <a:spcPct val="0"/>
              </a:spcAft>
              <a:defRPr>
                <a:solidFill>
                  <a:schemeClr val="tx1"/>
                </a:solidFill>
                <a:latin typeface="Arial" panose="020B0604020202020204" pitchFamily="34" charset="0"/>
              </a:defRPr>
            </a:lvl9pPr>
          </a:lstStyle>
          <a:p>
            <a:fld id="{46119B23-74B3-4890-9440-42673B71BE57}" type="slidenum">
              <a:rPr lang="en-US" altLang="en-US"/>
              <a:pPr/>
              <a:t>13</a:t>
            </a:fld>
            <a:endParaRPr lang="en-US" altLang="en-US"/>
          </a:p>
        </p:txBody>
      </p:sp>
      <p:sp>
        <p:nvSpPr>
          <p:cNvPr id="41987" name="Rectangle 2"/>
          <p:cNvSpPr>
            <a:spLocks noGrp="1" noRot="1" noChangeAspect="1" noChangeArrowheads="1" noTextEdit="1"/>
          </p:cNvSpPr>
          <p:nvPr>
            <p:ph type="sldImg"/>
          </p:nvPr>
        </p:nvSpPr>
        <p:spPr>
          <a:xfrm>
            <a:off x="1414463" y="1162050"/>
            <a:ext cx="4181475" cy="3136900"/>
          </a:xfrm>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6109214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D42284-5EB2-AA4B-92BC-E312AE1E4E8D}" type="slidenum">
              <a:rPr lang="en-US" smtClean="0"/>
              <a:t>14</a:t>
            </a:fld>
            <a:endParaRPr lang="en-US"/>
          </a:p>
        </p:txBody>
      </p:sp>
    </p:spTree>
    <p:extLst>
      <p:ext uri="{BB962C8B-B14F-4D97-AF65-F5344CB8AC3E}">
        <p14:creationId xmlns:p14="http://schemas.microsoft.com/office/powerpoint/2010/main" val="26909478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D42284-5EB2-AA4B-92BC-E312AE1E4E8D}" type="slidenum">
              <a:rPr lang="en-US" smtClean="0"/>
              <a:t>15</a:t>
            </a:fld>
            <a:endParaRPr lang="en-US"/>
          </a:p>
        </p:txBody>
      </p:sp>
    </p:spTree>
    <p:extLst>
      <p:ext uri="{BB962C8B-B14F-4D97-AF65-F5344CB8AC3E}">
        <p14:creationId xmlns:p14="http://schemas.microsoft.com/office/powerpoint/2010/main" val="2184898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MMUCC 4</a:t>
            </a:r>
            <a:r>
              <a:rPr lang="en-US" baseline="30000" dirty="0" smtClean="0"/>
              <a:t>th</a:t>
            </a:r>
            <a:r>
              <a:rPr lang="en-US" dirty="0" smtClean="0"/>
              <a:t> Edition includes 77 data elements “collected at the scene” and 33 “derived or linked” from other databases.</a:t>
            </a:r>
          </a:p>
          <a:p>
            <a:endParaRPr lang="en-US" dirty="0" smtClean="0"/>
          </a:p>
          <a:p>
            <a:r>
              <a:rPr lang="en-US" dirty="0" smtClean="0"/>
              <a:t>Created in 1998 through a cooperative agreement between NHTSA and GHSA;</a:t>
            </a:r>
          </a:p>
          <a:p>
            <a:r>
              <a:rPr lang="en-US" dirty="0" smtClean="0"/>
              <a:t>Previously updated in 2003, 2008 and 2012.</a:t>
            </a:r>
            <a:endParaRPr lang="en-US" dirty="0"/>
          </a:p>
        </p:txBody>
      </p:sp>
      <p:sp>
        <p:nvSpPr>
          <p:cNvPr id="4" name="Slide Number Placeholder 3"/>
          <p:cNvSpPr>
            <a:spLocks noGrp="1"/>
          </p:cNvSpPr>
          <p:nvPr>
            <p:ph type="sldNum" sz="quarter" idx="10"/>
          </p:nvPr>
        </p:nvSpPr>
        <p:spPr/>
        <p:txBody>
          <a:bodyPr/>
          <a:lstStyle/>
          <a:p>
            <a:fld id="{D2D42284-5EB2-AA4B-92BC-E312AE1E4E8D}" type="slidenum">
              <a:rPr lang="en-US" smtClean="0"/>
              <a:t>2</a:t>
            </a:fld>
            <a:endParaRPr lang="en-US"/>
          </a:p>
        </p:txBody>
      </p:sp>
    </p:spTree>
    <p:extLst>
      <p:ext uri="{BB962C8B-B14F-4D97-AF65-F5344CB8AC3E}">
        <p14:creationId xmlns:p14="http://schemas.microsoft.com/office/powerpoint/2010/main" val="3268085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1922">
              <a:defRPr>
                <a:solidFill>
                  <a:schemeClr val="tx1"/>
                </a:solidFill>
                <a:latin typeface="Arial" panose="020B0604020202020204" pitchFamily="34" charset="0"/>
              </a:defRPr>
            </a:lvl1pPr>
            <a:lvl2pPr marL="757066" indent="-291179" defTabSz="981922">
              <a:defRPr>
                <a:solidFill>
                  <a:schemeClr val="tx1"/>
                </a:solidFill>
                <a:latin typeface="Arial" panose="020B0604020202020204" pitchFamily="34" charset="0"/>
              </a:defRPr>
            </a:lvl2pPr>
            <a:lvl3pPr marL="1164717" indent="-232943" defTabSz="981922">
              <a:defRPr>
                <a:solidFill>
                  <a:schemeClr val="tx1"/>
                </a:solidFill>
                <a:latin typeface="Arial" panose="020B0604020202020204" pitchFamily="34" charset="0"/>
              </a:defRPr>
            </a:lvl3pPr>
            <a:lvl4pPr marL="1630604" indent="-232943" defTabSz="981922">
              <a:defRPr>
                <a:solidFill>
                  <a:schemeClr val="tx1"/>
                </a:solidFill>
                <a:latin typeface="Arial" panose="020B0604020202020204" pitchFamily="34" charset="0"/>
              </a:defRPr>
            </a:lvl4pPr>
            <a:lvl5pPr marL="2096491" indent="-232943" defTabSz="981922">
              <a:defRPr>
                <a:solidFill>
                  <a:schemeClr val="tx1"/>
                </a:solidFill>
                <a:latin typeface="Arial" panose="020B0604020202020204" pitchFamily="34" charset="0"/>
              </a:defRPr>
            </a:lvl5pPr>
            <a:lvl6pPr marL="2562377" indent="-232943" defTabSz="981922" eaLnBrk="0" fontAlgn="base" hangingPunct="0">
              <a:spcBef>
                <a:spcPct val="0"/>
              </a:spcBef>
              <a:spcAft>
                <a:spcPct val="0"/>
              </a:spcAft>
              <a:defRPr>
                <a:solidFill>
                  <a:schemeClr val="tx1"/>
                </a:solidFill>
                <a:latin typeface="Arial" panose="020B0604020202020204" pitchFamily="34" charset="0"/>
              </a:defRPr>
            </a:lvl6pPr>
            <a:lvl7pPr marL="3028264" indent="-232943" defTabSz="981922" eaLnBrk="0" fontAlgn="base" hangingPunct="0">
              <a:spcBef>
                <a:spcPct val="0"/>
              </a:spcBef>
              <a:spcAft>
                <a:spcPct val="0"/>
              </a:spcAft>
              <a:defRPr>
                <a:solidFill>
                  <a:schemeClr val="tx1"/>
                </a:solidFill>
                <a:latin typeface="Arial" panose="020B0604020202020204" pitchFamily="34" charset="0"/>
              </a:defRPr>
            </a:lvl7pPr>
            <a:lvl8pPr marL="3494151" indent="-232943" defTabSz="981922" eaLnBrk="0" fontAlgn="base" hangingPunct="0">
              <a:spcBef>
                <a:spcPct val="0"/>
              </a:spcBef>
              <a:spcAft>
                <a:spcPct val="0"/>
              </a:spcAft>
              <a:defRPr>
                <a:solidFill>
                  <a:schemeClr val="tx1"/>
                </a:solidFill>
                <a:latin typeface="Arial" panose="020B0604020202020204" pitchFamily="34" charset="0"/>
              </a:defRPr>
            </a:lvl8pPr>
            <a:lvl9pPr marL="3960038" indent="-232943" defTabSz="981922" eaLnBrk="0" fontAlgn="base" hangingPunct="0">
              <a:spcBef>
                <a:spcPct val="0"/>
              </a:spcBef>
              <a:spcAft>
                <a:spcPct val="0"/>
              </a:spcAft>
              <a:defRPr>
                <a:solidFill>
                  <a:schemeClr val="tx1"/>
                </a:solidFill>
                <a:latin typeface="Arial" panose="020B0604020202020204" pitchFamily="34" charset="0"/>
              </a:defRPr>
            </a:lvl9pPr>
          </a:lstStyle>
          <a:p>
            <a:fld id="{01973E21-0190-4EBB-834F-C008AA2F0BEF}" type="slidenum">
              <a:rPr lang="en-US" altLang="en-US"/>
              <a:pPr/>
              <a:t>3</a:t>
            </a:fld>
            <a:endParaRPr lang="en-US" altLang="en-US"/>
          </a:p>
        </p:txBody>
      </p:sp>
      <p:sp>
        <p:nvSpPr>
          <p:cNvPr id="35843" name="Rectangle 2"/>
          <p:cNvSpPr>
            <a:spLocks noGrp="1" noRot="1" noChangeAspect="1" noChangeArrowheads="1" noTextEdit="1"/>
          </p:cNvSpPr>
          <p:nvPr>
            <p:ph type="sldImg"/>
          </p:nvPr>
        </p:nvSpPr>
        <p:spPr>
          <a:xfrm>
            <a:off x="1414463" y="1162050"/>
            <a:ext cx="4181475" cy="3136900"/>
          </a:xfrm>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593262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1922">
              <a:defRPr>
                <a:solidFill>
                  <a:schemeClr val="tx1"/>
                </a:solidFill>
                <a:latin typeface="Arial" panose="020B0604020202020204" pitchFamily="34" charset="0"/>
              </a:defRPr>
            </a:lvl1pPr>
            <a:lvl2pPr marL="757066" indent="-291179" defTabSz="981922">
              <a:defRPr>
                <a:solidFill>
                  <a:schemeClr val="tx1"/>
                </a:solidFill>
                <a:latin typeface="Arial" panose="020B0604020202020204" pitchFamily="34" charset="0"/>
              </a:defRPr>
            </a:lvl2pPr>
            <a:lvl3pPr marL="1164717" indent="-232943" defTabSz="981922">
              <a:defRPr>
                <a:solidFill>
                  <a:schemeClr val="tx1"/>
                </a:solidFill>
                <a:latin typeface="Arial" panose="020B0604020202020204" pitchFamily="34" charset="0"/>
              </a:defRPr>
            </a:lvl3pPr>
            <a:lvl4pPr marL="1630604" indent="-232943" defTabSz="981922">
              <a:defRPr>
                <a:solidFill>
                  <a:schemeClr val="tx1"/>
                </a:solidFill>
                <a:latin typeface="Arial" panose="020B0604020202020204" pitchFamily="34" charset="0"/>
              </a:defRPr>
            </a:lvl4pPr>
            <a:lvl5pPr marL="2096491" indent="-232943" defTabSz="981922">
              <a:defRPr>
                <a:solidFill>
                  <a:schemeClr val="tx1"/>
                </a:solidFill>
                <a:latin typeface="Arial" panose="020B0604020202020204" pitchFamily="34" charset="0"/>
              </a:defRPr>
            </a:lvl5pPr>
            <a:lvl6pPr marL="2562377" indent="-232943" defTabSz="981922" eaLnBrk="0" fontAlgn="base" hangingPunct="0">
              <a:spcBef>
                <a:spcPct val="0"/>
              </a:spcBef>
              <a:spcAft>
                <a:spcPct val="0"/>
              </a:spcAft>
              <a:defRPr>
                <a:solidFill>
                  <a:schemeClr val="tx1"/>
                </a:solidFill>
                <a:latin typeface="Arial" panose="020B0604020202020204" pitchFamily="34" charset="0"/>
              </a:defRPr>
            </a:lvl6pPr>
            <a:lvl7pPr marL="3028264" indent="-232943" defTabSz="981922" eaLnBrk="0" fontAlgn="base" hangingPunct="0">
              <a:spcBef>
                <a:spcPct val="0"/>
              </a:spcBef>
              <a:spcAft>
                <a:spcPct val="0"/>
              </a:spcAft>
              <a:defRPr>
                <a:solidFill>
                  <a:schemeClr val="tx1"/>
                </a:solidFill>
                <a:latin typeface="Arial" panose="020B0604020202020204" pitchFamily="34" charset="0"/>
              </a:defRPr>
            </a:lvl7pPr>
            <a:lvl8pPr marL="3494151" indent="-232943" defTabSz="981922" eaLnBrk="0" fontAlgn="base" hangingPunct="0">
              <a:spcBef>
                <a:spcPct val="0"/>
              </a:spcBef>
              <a:spcAft>
                <a:spcPct val="0"/>
              </a:spcAft>
              <a:defRPr>
                <a:solidFill>
                  <a:schemeClr val="tx1"/>
                </a:solidFill>
                <a:latin typeface="Arial" panose="020B0604020202020204" pitchFamily="34" charset="0"/>
              </a:defRPr>
            </a:lvl8pPr>
            <a:lvl9pPr marL="3960038" indent="-232943" defTabSz="981922" eaLnBrk="0" fontAlgn="base" hangingPunct="0">
              <a:spcBef>
                <a:spcPct val="0"/>
              </a:spcBef>
              <a:spcAft>
                <a:spcPct val="0"/>
              </a:spcAft>
              <a:defRPr>
                <a:solidFill>
                  <a:schemeClr val="tx1"/>
                </a:solidFill>
                <a:latin typeface="Arial" panose="020B0604020202020204" pitchFamily="34" charset="0"/>
              </a:defRPr>
            </a:lvl9pPr>
          </a:lstStyle>
          <a:p>
            <a:fld id="{980D7E68-13C3-4278-8C52-641FD45A677A}" type="slidenum">
              <a:rPr lang="en-US" altLang="en-US"/>
              <a:pPr/>
              <a:t>4</a:t>
            </a:fld>
            <a:endParaRPr lang="en-US" altLang="en-US"/>
          </a:p>
        </p:txBody>
      </p:sp>
      <p:sp>
        <p:nvSpPr>
          <p:cNvPr id="37891" name="Rectangle 2"/>
          <p:cNvSpPr>
            <a:spLocks noGrp="1" noRot="1" noChangeAspect="1" noChangeArrowheads="1" noTextEdit="1"/>
          </p:cNvSpPr>
          <p:nvPr>
            <p:ph type="sldImg"/>
          </p:nvPr>
        </p:nvSpPr>
        <p:spPr>
          <a:xfrm>
            <a:off x="1414463" y="1162050"/>
            <a:ext cx="4181475" cy="3136900"/>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(This</a:t>
            </a:r>
            <a:r>
              <a:rPr lang="en-US" altLang="en-US" baseline="0" dirty="0" smtClean="0">
                <a:latin typeface="Arial" panose="020B0604020202020204" pitchFamily="34" charset="0"/>
              </a:rPr>
              <a:t> is a synopsis looking back at what was requested.)</a:t>
            </a:r>
          </a:p>
          <a:p>
            <a:pPr eaLnBrk="1" hangingPunct="1"/>
            <a:endParaRPr lang="en-US" altLang="en-US" dirty="0" smtClean="0">
              <a:latin typeface="Arial" panose="020B0604020202020204" pitchFamily="34" charset="0"/>
            </a:endParaRPr>
          </a:p>
          <a:p>
            <a:pPr eaLnBrk="1" hangingPunct="1"/>
            <a:r>
              <a:rPr lang="en-US" altLang="en-US" dirty="0" smtClean="0">
                <a:latin typeface="Arial" panose="020B0604020202020204" pitchFamily="34" charset="0"/>
              </a:rPr>
              <a:t>Most of these issues were communicated by the specific changes requested and their popularity for the stakeholders involved – both public and expert panel</a:t>
            </a:r>
          </a:p>
        </p:txBody>
      </p:sp>
    </p:spTree>
    <p:extLst>
      <p:ext uri="{BB962C8B-B14F-4D97-AF65-F5344CB8AC3E}">
        <p14:creationId xmlns:p14="http://schemas.microsoft.com/office/powerpoint/2010/main" val="1056398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D42284-5EB2-AA4B-92BC-E312AE1E4E8D}" type="slidenum">
              <a:rPr lang="en-US" smtClean="0"/>
              <a:t>5</a:t>
            </a:fld>
            <a:endParaRPr lang="en-US"/>
          </a:p>
        </p:txBody>
      </p:sp>
    </p:spTree>
    <p:extLst>
      <p:ext uri="{BB962C8B-B14F-4D97-AF65-F5344CB8AC3E}">
        <p14:creationId xmlns:p14="http://schemas.microsoft.com/office/powerpoint/2010/main" val="2215955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updated version of the rules will be included in the 5</a:t>
            </a:r>
            <a:r>
              <a:rPr lang="en-US" baseline="30000" dirty="0" smtClean="0"/>
              <a:t>th</a:t>
            </a:r>
            <a:r>
              <a:rPr lang="en-US" dirty="0" smtClean="0"/>
              <a:t> Edition.</a:t>
            </a:r>
            <a:endParaRPr lang="en-US" dirty="0"/>
          </a:p>
        </p:txBody>
      </p:sp>
      <p:sp>
        <p:nvSpPr>
          <p:cNvPr id="4" name="Slide Number Placeholder 3"/>
          <p:cNvSpPr>
            <a:spLocks noGrp="1"/>
          </p:cNvSpPr>
          <p:nvPr>
            <p:ph type="sldNum" sz="quarter" idx="10"/>
          </p:nvPr>
        </p:nvSpPr>
        <p:spPr/>
        <p:txBody>
          <a:bodyPr/>
          <a:lstStyle/>
          <a:p>
            <a:fld id="{D2D42284-5EB2-AA4B-92BC-E312AE1E4E8D}" type="slidenum">
              <a:rPr lang="en-US" smtClean="0"/>
              <a:t>6</a:t>
            </a:fld>
            <a:endParaRPr lang="en-US"/>
          </a:p>
        </p:txBody>
      </p:sp>
    </p:spTree>
    <p:extLst>
      <p:ext uri="{BB962C8B-B14F-4D97-AF65-F5344CB8AC3E}">
        <p14:creationId xmlns:p14="http://schemas.microsoft.com/office/powerpoint/2010/main" val="599279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D42284-5EB2-AA4B-92BC-E312AE1E4E8D}" type="slidenum">
              <a:rPr lang="en-US" smtClean="0"/>
              <a:t>7</a:t>
            </a:fld>
            <a:endParaRPr lang="en-US"/>
          </a:p>
        </p:txBody>
      </p:sp>
    </p:spTree>
    <p:extLst>
      <p:ext uri="{BB962C8B-B14F-4D97-AF65-F5344CB8AC3E}">
        <p14:creationId xmlns:p14="http://schemas.microsoft.com/office/powerpoint/2010/main" val="4232671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D42284-5EB2-AA4B-92BC-E312AE1E4E8D}" type="slidenum">
              <a:rPr lang="en-US" smtClean="0"/>
              <a:t>8</a:t>
            </a:fld>
            <a:endParaRPr lang="en-US"/>
          </a:p>
        </p:txBody>
      </p:sp>
    </p:spTree>
    <p:extLst>
      <p:ext uri="{BB962C8B-B14F-4D97-AF65-F5344CB8AC3E}">
        <p14:creationId xmlns:p14="http://schemas.microsoft.com/office/powerpoint/2010/main" val="4230697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closes a gap in crash data for States and FMCSA when conducting routine LVHM crash analysis. </a:t>
            </a:r>
          </a:p>
          <a:p>
            <a:endParaRPr lang="en-US" dirty="0" smtClean="0"/>
          </a:p>
          <a:p>
            <a:r>
              <a:rPr lang="en-US" dirty="0" smtClean="0"/>
              <a:t>For example, M4</a:t>
            </a:r>
            <a:r>
              <a:rPr lang="en-US" baseline="0" dirty="0" smtClean="0"/>
              <a:t> provided the License Plate #/VIN/Make/Model/Model Year of the motorized unit or truck tractor, but not for any of the trailers, which State agencies and FMCSA must also regulate.</a:t>
            </a:r>
            <a:endParaRPr lang="en-US" dirty="0"/>
          </a:p>
        </p:txBody>
      </p:sp>
      <p:sp>
        <p:nvSpPr>
          <p:cNvPr id="4" name="Slide Number Placeholder 3"/>
          <p:cNvSpPr>
            <a:spLocks noGrp="1"/>
          </p:cNvSpPr>
          <p:nvPr>
            <p:ph type="sldNum" sz="quarter" idx="10"/>
          </p:nvPr>
        </p:nvSpPr>
        <p:spPr/>
        <p:txBody>
          <a:bodyPr/>
          <a:lstStyle/>
          <a:p>
            <a:fld id="{D2D42284-5EB2-AA4B-92BC-E312AE1E4E8D}" type="slidenum">
              <a:rPr lang="en-US" smtClean="0"/>
              <a:t>9</a:t>
            </a:fld>
            <a:endParaRPr lang="en-US"/>
          </a:p>
        </p:txBody>
      </p:sp>
    </p:spTree>
    <p:extLst>
      <p:ext uri="{BB962C8B-B14F-4D97-AF65-F5344CB8AC3E}">
        <p14:creationId xmlns:p14="http://schemas.microsoft.com/office/powerpoint/2010/main" val="41275461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PPT_Opt2_4.3_Cov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5360808" y="819145"/>
            <a:ext cx="3339021" cy="2080660"/>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222579" y="3451601"/>
            <a:ext cx="2477250" cy="1164104"/>
          </a:xfrm>
        </p:spPr>
        <p:txBody>
          <a:bodyPr>
            <a:normAutofit/>
          </a:bodyPr>
          <a:lstStyle>
            <a:lvl1pPr marL="0" indent="0" algn="r">
              <a:buNone/>
              <a:defRPr sz="1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5" name="Picture 4" descr="NHTSA_tag_rev.gif"/>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38503" y="6012576"/>
            <a:ext cx="1461326" cy="467348"/>
          </a:xfrm>
          <a:prstGeom prst="rect">
            <a:avLst/>
          </a:prstGeom>
        </p:spPr>
      </p:pic>
    </p:spTree>
    <p:extLst>
      <p:ext uri="{BB962C8B-B14F-4D97-AF65-F5344CB8AC3E}">
        <p14:creationId xmlns:p14="http://schemas.microsoft.com/office/powerpoint/2010/main" val="2702019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457200" y="6403568"/>
            <a:ext cx="2133600" cy="365125"/>
          </a:xfrm>
          <a:prstGeom prst="rect">
            <a:avLst/>
          </a:prstGeom>
        </p:spPr>
        <p:txBody>
          <a:bodyPr/>
          <a:lstStyle/>
          <a:p>
            <a:fld id="{D1BB8595-08D9-A942-9AAF-F42EF9933F95}"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3" name="Picture 2" descr="PPT_Opt2_4.3_Transition.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390780" y="4204589"/>
            <a:ext cx="2750412" cy="2179476"/>
          </a:xfrm>
        </p:spPr>
        <p:txBody>
          <a:bodyPr anchor="t">
            <a:normAutofit/>
          </a:bodyPr>
          <a:lstStyle>
            <a:lvl1pPr algn="l">
              <a:defRPr sz="2000" b="1" cap="all"/>
            </a:lvl1pPr>
          </a:lstStyle>
          <a:p>
            <a:r>
              <a:rPr lang="en-US" dirty="0" smtClean="0"/>
              <a:t>Click to edit Master title style</a:t>
            </a:r>
            <a:endParaRPr lang="en-US" dirty="0"/>
          </a:p>
        </p:txBody>
      </p:sp>
      <p:pic>
        <p:nvPicPr>
          <p:cNvPr id="8" name="Picture 7" descr="NHTSA_type_rev.gif"/>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84914" y="382146"/>
            <a:ext cx="939165" cy="242570"/>
          </a:xfrm>
          <a:prstGeom prst="rect">
            <a:avLst/>
          </a:prstGeom>
        </p:spPr>
      </p:pic>
      <p:sp>
        <p:nvSpPr>
          <p:cNvPr id="5" name="Slide Number Placeholder 4"/>
          <p:cNvSpPr>
            <a:spLocks noGrp="1"/>
          </p:cNvSpPr>
          <p:nvPr>
            <p:ph type="sldNum" sz="quarter" idx="4"/>
          </p:nvPr>
        </p:nvSpPr>
        <p:spPr>
          <a:xfrm>
            <a:off x="457200" y="6356350"/>
            <a:ext cx="877712"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6D8D3798-1C68-9C4D-BFD5-4B7C00AAEF19}" type="slidenum">
              <a:rPr lang="en-US" smtClean="0"/>
              <a:pPr/>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892442"/>
            <a:ext cx="4038600" cy="398210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892442"/>
            <a:ext cx="4038600" cy="398210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a:xfrm>
            <a:off x="457200" y="6403568"/>
            <a:ext cx="2133600" cy="365125"/>
          </a:xfrm>
          <a:prstGeom prst="rect">
            <a:avLst/>
          </a:prstGeom>
        </p:spPr>
        <p:txBody>
          <a:bodyPr/>
          <a:lstStyle/>
          <a:p>
            <a:fld id="{D1BB8595-08D9-A942-9AAF-F42EF9933F95}"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5" name="Slide Number Placeholder 4"/>
          <p:cNvSpPr>
            <a:spLocks noGrp="1"/>
          </p:cNvSpPr>
          <p:nvPr>
            <p:ph type="sldNum" sz="quarter" idx="12"/>
          </p:nvPr>
        </p:nvSpPr>
        <p:spPr>
          <a:xfrm>
            <a:off x="457200" y="6403568"/>
            <a:ext cx="2133600" cy="365125"/>
          </a:xfrm>
          <a:prstGeom prst="rect">
            <a:avLst/>
          </a:prstGeom>
        </p:spPr>
        <p:txBody>
          <a:bodyPr/>
          <a:lstStyle/>
          <a:p>
            <a:fld id="{D1BB8595-08D9-A942-9AAF-F42EF9933F95}"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57200" y="6403568"/>
            <a:ext cx="2133600" cy="365125"/>
          </a:xfrm>
          <a:prstGeom prst="rect">
            <a:avLst/>
          </a:prstGeom>
        </p:spPr>
        <p:txBody>
          <a:bodyPr/>
          <a:lstStyle/>
          <a:p>
            <a:fld id="{D1BB8595-08D9-A942-9AAF-F42EF9933F95}"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21925"/>
            <a:ext cx="9144000" cy="5608320"/>
          </a:xfrm>
          <a:prstGeom prst="rect">
            <a:avLst/>
          </a:prstGeom>
          <a:solidFill>
            <a:srgbClr val="1269B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899163"/>
            <a:ext cx="8229600" cy="891671"/>
          </a:xfrm>
          <a:prstGeom prst="rect">
            <a:avLst/>
          </a:prstGeom>
        </p:spPr>
        <p:txBody>
          <a:bodyPr vert="horz" lIns="91440" tIns="45720" rIns="91440" bIns="45720" rtlCol="0" anchor="t"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843287"/>
            <a:ext cx="8229600" cy="428287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descr="NHTSA_type_rev.gif"/>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8048517" y="6462169"/>
            <a:ext cx="939165" cy="242570"/>
          </a:xfrm>
          <a:prstGeom prst="rect">
            <a:avLst/>
          </a:prstGeom>
        </p:spPr>
      </p:pic>
      <p:pic>
        <p:nvPicPr>
          <p:cNvPr id="9" name="Picture 8" descr="icons_horz.gif"/>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207914" y="150358"/>
            <a:ext cx="1126998" cy="291084"/>
          </a:xfrm>
          <a:prstGeom prst="rect">
            <a:avLst/>
          </a:prstGeom>
        </p:spPr>
      </p:pic>
      <p:sp>
        <p:nvSpPr>
          <p:cNvPr id="5" name="Slide Number Placeholder 4"/>
          <p:cNvSpPr>
            <a:spLocks noGrp="1"/>
          </p:cNvSpPr>
          <p:nvPr>
            <p:ph type="sldNum" sz="quarter" idx="4"/>
          </p:nvPr>
        </p:nvSpPr>
        <p:spPr>
          <a:xfrm>
            <a:off x="457200" y="6356350"/>
            <a:ext cx="877712"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6D8D3798-1C68-9C4D-BFD5-4B7C00AAEF19}" type="slidenum">
              <a:rPr lang="en-US" smtClean="0"/>
              <a:pPr/>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 id="2147483667" r:id="rId6"/>
  </p:sldLayoutIdLst>
  <p:hf hdr="0" ftr="0" dt="0"/>
  <p:txStyles>
    <p:titleStyle>
      <a:lvl1pPr algn="l" defTabSz="914400" rtl="0" eaLnBrk="1" latinLnBrk="0" hangingPunct="1">
        <a:spcBef>
          <a:spcPct val="0"/>
        </a:spcBef>
        <a:buNone/>
        <a:defRPr sz="2400" b="1" kern="1200" spc="15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1800" kern="1200">
          <a:solidFill>
            <a:schemeClr val="tx1"/>
          </a:solidFill>
          <a:latin typeface="Trebuchet MS"/>
          <a:ea typeface="+mn-ea"/>
          <a:cs typeface="Trebuchet M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Trebuchet MS"/>
          <a:ea typeface="+mn-ea"/>
          <a:cs typeface="Trebuchet M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Trebuchet MS"/>
          <a:ea typeface="+mn-ea"/>
          <a:cs typeface="Trebuchet M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Trebuchet MS"/>
          <a:ea typeface="+mn-ea"/>
          <a:cs typeface="Trebuchet M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Trebuchet MS"/>
          <a:ea typeface="+mn-ea"/>
          <a:cs typeface="Trebuchet M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Model Minimum Uniform Crash Criteria (MMUCC) 5</a:t>
            </a:r>
            <a:r>
              <a:rPr lang="en-US" baseline="30000" dirty="0" smtClean="0"/>
              <a:t>th</a:t>
            </a:r>
            <a:r>
              <a:rPr lang="en-US" dirty="0" smtClean="0"/>
              <a:t> Edition</a:t>
            </a:r>
            <a:endParaRPr lang="en-US" dirty="0"/>
          </a:p>
        </p:txBody>
      </p:sp>
      <p:sp>
        <p:nvSpPr>
          <p:cNvPr id="4" name="Subtitle 3"/>
          <p:cNvSpPr>
            <a:spLocks noGrp="1"/>
          </p:cNvSpPr>
          <p:nvPr>
            <p:ph type="subTitle" idx="1"/>
          </p:nvPr>
        </p:nvSpPr>
        <p:spPr/>
        <p:txBody>
          <a:bodyPr>
            <a:normAutofit lnSpcReduction="10000"/>
          </a:bodyPr>
          <a:lstStyle/>
          <a:p>
            <a:r>
              <a:rPr lang="en-US" b="1" dirty="0" smtClean="0"/>
              <a:t>Sarah Weissman Pascual</a:t>
            </a:r>
            <a:endParaRPr lang="en-US" dirty="0" smtClean="0"/>
          </a:p>
          <a:p>
            <a:r>
              <a:rPr lang="en-US" dirty="0" smtClean="0"/>
              <a:t>National Highway Traffic Safety Administration</a:t>
            </a:r>
          </a:p>
          <a:p>
            <a:r>
              <a:rPr lang="en-US" dirty="0" smtClean="0"/>
              <a:t>December  6-7, 2016</a:t>
            </a:r>
            <a:endParaRPr lang="en-US" dirty="0"/>
          </a:p>
        </p:txBody>
      </p:sp>
    </p:spTree>
    <p:extLst>
      <p:ext uri="{BB962C8B-B14F-4D97-AF65-F5344CB8AC3E}">
        <p14:creationId xmlns:p14="http://schemas.microsoft.com/office/powerpoint/2010/main" val="3914660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Accommodating Partner Data Needs</a:t>
            </a:r>
            <a:endParaRPr lang="en-US" dirty="0"/>
          </a:p>
        </p:txBody>
      </p:sp>
      <p:sp>
        <p:nvSpPr>
          <p:cNvPr id="3" name="Content Placeholder 2"/>
          <p:cNvSpPr>
            <a:spLocks noGrp="1"/>
          </p:cNvSpPr>
          <p:nvPr>
            <p:ph idx="1"/>
          </p:nvPr>
        </p:nvSpPr>
        <p:spPr/>
        <p:txBody>
          <a:bodyPr/>
          <a:lstStyle/>
          <a:p>
            <a:pPr marL="0" indent="0">
              <a:buNone/>
            </a:pPr>
            <a:r>
              <a:rPr lang="en-US" b="1" dirty="0" smtClean="0"/>
              <a:t>Non-Motorist Crash Section</a:t>
            </a:r>
            <a:endParaRPr lang="en-US" dirty="0" smtClean="0"/>
          </a:p>
          <a:p>
            <a:r>
              <a:rPr lang="en-US" dirty="0" smtClean="0"/>
              <a:t>Definition of </a:t>
            </a:r>
            <a:r>
              <a:rPr lang="en-US" b="1" dirty="0" smtClean="0"/>
              <a:t>“non-motorist”</a:t>
            </a:r>
            <a:r>
              <a:rPr lang="en-US" dirty="0" smtClean="0"/>
              <a:t> changed with addition of this section:</a:t>
            </a:r>
          </a:p>
          <a:p>
            <a:pPr lvl="1"/>
            <a:r>
              <a:rPr lang="en-US" dirty="0" smtClean="0"/>
              <a:t>A non-motorist no longer includes occupants of motor vehicles, whether or not they are in transport.</a:t>
            </a:r>
          </a:p>
          <a:p>
            <a:r>
              <a:rPr lang="en-US" dirty="0" smtClean="0"/>
              <a:t>Six (6) elements shifted from Person to Non-Motorist Section</a:t>
            </a:r>
          </a:p>
          <a:p>
            <a:r>
              <a:rPr lang="en-US" dirty="0" smtClean="0"/>
              <a:t>One (1) new element added at public stakeholders’ request:</a:t>
            </a:r>
            <a:endParaRPr lang="en-US" dirty="0"/>
          </a:p>
          <a:p>
            <a:pPr lvl="1"/>
            <a:r>
              <a:rPr lang="en-US" dirty="0" smtClean="0"/>
              <a:t>“Initial Contact Point on Non-Motorist”</a:t>
            </a:r>
          </a:p>
        </p:txBody>
      </p:sp>
      <p:sp>
        <p:nvSpPr>
          <p:cNvPr id="4" name="Slide Number Placeholder 3"/>
          <p:cNvSpPr>
            <a:spLocks noGrp="1"/>
          </p:cNvSpPr>
          <p:nvPr>
            <p:ph type="sldNum" sz="quarter" idx="12"/>
          </p:nvPr>
        </p:nvSpPr>
        <p:spPr/>
        <p:txBody>
          <a:bodyPr/>
          <a:lstStyle/>
          <a:p>
            <a:fld id="{D1BB8595-08D9-A942-9AAF-F42EF9933F95}" type="slidenum">
              <a:rPr lang="en-US" smtClean="0"/>
              <a:t>10</a:t>
            </a:fld>
            <a:endParaRPr lang="en-US"/>
          </a:p>
        </p:txBody>
      </p:sp>
    </p:spTree>
    <p:extLst>
      <p:ext uri="{BB962C8B-B14F-4D97-AF65-F5344CB8AC3E}">
        <p14:creationId xmlns:p14="http://schemas.microsoft.com/office/powerpoint/2010/main" val="830806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Increased Flexibility</a:t>
            </a:r>
            <a:endParaRPr lang="en-US" dirty="0"/>
          </a:p>
        </p:txBody>
      </p:sp>
      <p:sp>
        <p:nvSpPr>
          <p:cNvPr id="3" name="Content Placeholder 2"/>
          <p:cNvSpPr>
            <a:spLocks noGrp="1"/>
          </p:cNvSpPr>
          <p:nvPr>
            <p:ph idx="1"/>
          </p:nvPr>
        </p:nvSpPr>
        <p:spPr/>
        <p:txBody>
          <a:bodyPr/>
          <a:lstStyle/>
          <a:p>
            <a:pPr marL="0" indent="0">
              <a:buNone/>
            </a:pPr>
            <a:r>
              <a:rPr lang="en-US" i="1" dirty="0"/>
              <a:t>“Collected at Scene” and “Derived or Linked” </a:t>
            </a:r>
            <a:r>
              <a:rPr lang="en-US" i="1" dirty="0" smtClean="0"/>
              <a:t>designations </a:t>
            </a:r>
            <a:r>
              <a:rPr lang="en-US" i="1" dirty="0"/>
              <a:t>hindered advanced </a:t>
            </a:r>
            <a:r>
              <a:rPr lang="en-US" i="1" dirty="0" smtClean="0"/>
              <a:t>States</a:t>
            </a:r>
            <a:endParaRPr lang="en-US" dirty="0" smtClean="0"/>
          </a:p>
          <a:p>
            <a:pPr marL="0" indent="0">
              <a:buNone/>
            </a:pPr>
            <a:endParaRPr lang="en-US" dirty="0" smtClean="0"/>
          </a:p>
          <a:p>
            <a:pPr marL="0" indent="0">
              <a:buNone/>
            </a:pPr>
            <a:r>
              <a:rPr lang="en-US" dirty="0" smtClean="0"/>
              <a:t>The 5</a:t>
            </a:r>
            <a:r>
              <a:rPr lang="en-US" baseline="30000" dirty="0" smtClean="0"/>
              <a:t>th</a:t>
            </a:r>
            <a:r>
              <a:rPr lang="en-US" dirty="0" smtClean="0"/>
              <a:t> Edition will no longer define elements as “collected at scene”  and “derived or linked”. States will be free to determine the method for collecting each element. MMUCC will encourage States to minimize the burden on law enforcement by linking or deriving as much data as possible.</a:t>
            </a:r>
            <a:endParaRPr lang="en-US" dirty="0"/>
          </a:p>
        </p:txBody>
      </p:sp>
      <p:sp>
        <p:nvSpPr>
          <p:cNvPr id="4" name="Slide Number Placeholder 3"/>
          <p:cNvSpPr>
            <a:spLocks noGrp="1"/>
          </p:cNvSpPr>
          <p:nvPr>
            <p:ph type="sldNum" sz="quarter" idx="12"/>
          </p:nvPr>
        </p:nvSpPr>
        <p:spPr/>
        <p:txBody>
          <a:bodyPr/>
          <a:lstStyle/>
          <a:p>
            <a:fld id="{D1BB8595-08D9-A942-9AAF-F42EF9933F95}" type="slidenum">
              <a:rPr lang="en-US" smtClean="0"/>
              <a:t>11</a:t>
            </a:fld>
            <a:endParaRPr lang="en-US"/>
          </a:p>
        </p:txBody>
      </p:sp>
    </p:spTree>
    <p:extLst>
      <p:ext uri="{BB962C8B-B14F-4D97-AF65-F5344CB8AC3E}">
        <p14:creationId xmlns:p14="http://schemas.microsoft.com/office/powerpoint/2010/main" val="3519483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b="15659"/>
          <a:stretch/>
        </p:blipFill>
        <p:spPr>
          <a:xfrm>
            <a:off x="4872206" y="2920182"/>
            <a:ext cx="4097176" cy="3455584"/>
          </a:xfrm>
          <a:prstGeom prst="rect">
            <a:avLst/>
          </a:prstGeom>
        </p:spPr>
      </p:pic>
      <p:sp>
        <p:nvSpPr>
          <p:cNvPr id="3" name="Slide Number Placeholder 2"/>
          <p:cNvSpPr>
            <a:spLocks noGrp="1"/>
          </p:cNvSpPr>
          <p:nvPr>
            <p:ph type="sldNum" sz="quarter" idx="12"/>
          </p:nvPr>
        </p:nvSpPr>
        <p:spPr/>
        <p:txBody>
          <a:bodyPr/>
          <a:lstStyle/>
          <a:p>
            <a:fld id="{D1BB8595-08D9-A942-9AAF-F42EF9933F95}" type="slidenum">
              <a:rPr lang="en-US" smtClean="0"/>
              <a:t>12</a:t>
            </a:fld>
            <a:endParaRPr lang="en-US"/>
          </a:p>
        </p:txBody>
      </p:sp>
      <p:sp>
        <p:nvSpPr>
          <p:cNvPr id="4" name="Title 3"/>
          <p:cNvSpPr>
            <a:spLocks noGrp="1"/>
          </p:cNvSpPr>
          <p:nvPr>
            <p:ph type="title"/>
          </p:nvPr>
        </p:nvSpPr>
        <p:spPr/>
        <p:txBody>
          <a:bodyPr/>
          <a:lstStyle/>
          <a:p>
            <a:r>
              <a:rPr lang="en-US" dirty="0" smtClean="0"/>
              <a:t>Anticipating Future Trends</a:t>
            </a:r>
            <a:endParaRPr lang="en-US" dirty="0"/>
          </a:p>
        </p:txBody>
      </p:sp>
      <p:sp>
        <p:nvSpPr>
          <p:cNvPr id="5" name="Content Placeholder 4"/>
          <p:cNvSpPr>
            <a:spLocks noGrp="1"/>
          </p:cNvSpPr>
          <p:nvPr>
            <p:ph idx="1"/>
          </p:nvPr>
        </p:nvSpPr>
        <p:spPr>
          <a:xfrm>
            <a:off x="457200" y="1603948"/>
            <a:ext cx="8229600" cy="4771817"/>
          </a:xfrm>
        </p:spPr>
        <p:txBody>
          <a:bodyPr>
            <a:normAutofit/>
          </a:bodyPr>
          <a:lstStyle/>
          <a:p>
            <a:pPr marL="0" indent="0">
              <a:buNone/>
            </a:pPr>
            <a:r>
              <a:rPr lang="en-US" i="1" dirty="0"/>
              <a:t>New questions concerning automated </a:t>
            </a:r>
            <a:r>
              <a:rPr lang="en-US" i="1" dirty="0" smtClean="0"/>
              <a:t>vehicle </a:t>
            </a:r>
            <a:r>
              <a:rPr lang="en-US" i="1" dirty="0"/>
              <a:t>systems</a:t>
            </a:r>
          </a:p>
          <a:p>
            <a:pPr marL="0" indent="0">
              <a:buNone/>
            </a:pPr>
            <a:endParaRPr lang="en-US" dirty="0" smtClean="0"/>
          </a:p>
          <a:p>
            <a:r>
              <a:rPr lang="en-US" dirty="0" smtClean="0"/>
              <a:t>After significant debate, the expert panel opted to include an automated vehicle systems element, “Motor Vehicle Automation,”</a:t>
            </a:r>
            <a:br>
              <a:rPr lang="en-US" dirty="0" smtClean="0"/>
            </a:br>
            <a:r>
              <a:rPr lang="en-US" dirty="0" smtClean="0"/>
              <a:t>that will capture:</a:t>
            </a:r>
          </a:p>
          <a:p>
            <a:pPr lvl="1"/>
            <a:r>
              <a:rPr lang="en-US" i="1" dirty="0" smtClean="0"/>
              <a:t>Automation System in Vehicle</a:t>
            </a:r>
          </a:p>
          <a:p>
            <a:pPr lvl="1"/>
            <a:r>
              <a:rPr lang="en-US" i="1" dirty="0" smtClean="0"/>
              <a:t>Automation System Levels in Vehicle</a:t>
            </a:r>
          </a:p>
          <a:p>
            <a:pPr lvl="1"/>
            <a:r>
              <a:rPr lang="en-US" i="1" dirty="0" smtClean="0"/>
              <a:t>Automation System Levels Engaged at Time </a:t>
            </a:r>
            <a:br>
              <a:rPr lang="en-US" i="1" dirty="0" smtClean="0"/>
            </a:br>
            <a:r>
              <a:rPr lang="en-US" i="1" dirty="0" smtClean="0"/>
              <a:t>of Crash</a:t>
            </a:r>
          </a:p>
          <a:p>
            <a:r>
              <a:rPr lang="en-US" dirty="0" smtClean="0"/>
              <a:t>Element will reside in new </a:t>
            </a:r>
            <a:r>
              <a:rPr lang="en-US" b="1" i="1" dirty="0" smtClean="0"/>
              <a:t>Dynamic</a:t>
            </a:r>
            <a:r>
              <a:rPr lang="en-US" dirty="0" smtClean="0"/>
              <a:t> Data Element </a:t>
            </a:r>
            <a:br>
              <a:rPr lang="en-US" dirty="0" smtClean="0"/>
            </a:br>
            <a:r>
              <a:rPr lang="en-US" dirty="0" smtClean="0"/>
              <a:t>Section, reviewed annually at the International </a:t>
            </a:r>
            <a:br>
              <a:rPr lang="en-US" dirty="0" smtClean="0"/>
            </a:br>
            <a:r>
              <a:rPr lang="en-US" dirty="0" smtClean="0"/>
              <a:t>Traffic Records Forum.</a:t>
            </a:r>
          </a:p>
          <a:p>
            <a:r>
              <a:rPr lang="en-US" dirty="0" smtClean="0"/>
              <a:t>Training and additional information will be </a:t>
            </a:r>
            <a:br>
              <a:rPr lang="en-US" dirty="0" smtClean="0"/>
            </a:br>
            <a:r>
              <a:rPr lang="en-US" dirty="0" smtClean="0"/>
              <a:t>coordinated between the new MMUCC website </a:t>
            </a:r>
            <a:br>
              <a:rPr lang="en-US" dirty="0" smtClean="0"/>
            </a:br>
            <a:r>
              <a:rPr lang="en-US" dirty="0" smtClean="0"/>
              <a:t>and Federal automation partners.</a:t>
            </a:r>
            <a:endParaRPr lang="en-US" dirty="0"/>
          </a:p>
        </p:txBody>
      </p:sp>
    </p:spTree>
    <p:extLst>
      <p:ext uri="{BB962C8B-B14F-4D97-AF65-F5344CB8AC3E}">
        <p14:creationId xmlns:p14="http://schemas.microsoft.com/office/powerpoint/2010/main" val="3192031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b="13462"/>
          <a:stretch/>
        </p:blipFill>
        <p:spPr>
          <a:xfrm>
            <a:off x="5161832" y="2698799"/>
            <a:ext cx="4395122" cy="3803469"/>
          </a:xfrm>
          <a:prstGeom prst="rect">
            <a:avLst/>
          </a:prstGeom>
        </p:spPr>
      </p:pic>
      <p:sp>
        <p:nvSpPr>
          <p:cNvPr id="3" name="Slide Number Placeholder 2"/>
          <p:cNvSpPr>
            <a:spLocks noGrp="1"/>
          </p:cNvSpPr>
          <p:nvPr>
            <p:ph type="sldNum" sz="quarter" idx="12"/>
          </p:nvPr>
        </p:nvSpPr>
        <p:spPr/>
        <p:txBody>
          <a:bodyPr/>
          <a:lstStyle/>
          <a:p>
            <a:fld id="{D1BB8595-08D9-A942-9AAF-F42EF9933F95}" type="slidenum">
              <a:rPr lang="en-US" smtClean="0"/>
              <a:t>13</a:t>
            </a:fld>
            <a:endParaRPr lang="en-US"/>
          </a:p>
        </p:txBody>
      </p:sp>
      <p:sp>
        <p:nvSpPr>
          <p:cNvPr id="4" name="Title 3"/>
          <p:cNvSpPr>
            <a:spLocks noGrp="1"/>
          </p:cNvSpPr>
          <p:nvPr>
            <p:ph type="title"/>
          </p:nvPr>
        </p:nvSpPr>
        <p:spPr/>
        <p:txBody>
          <a:bodyPr/>
          <a:lstStyle/>
          <a:p>
            <a:r>
              <a:rPr lang="en-US" dirty="0" smtClean="0"/>
              <a:t>New Resources</a:t>
            </a:r>
            <a:endParaRPr lang="en-US" dirty="0"/>
          </a:p>
        </p:txBody>
      </p:sp>
      <p:sp>
        <p:nvSpPr>
          <p:cNvPr id="5" name="Content Placeholder 4"/>
          <p:cNvSpPr>
            <a:spLocks noGrp="1"/>
          </p:cNvSpPr>
          <p:nvPr>
            <p:ph idx="1"/>
          </p:nvPr>
        </p:nvSpPr>
        <p:spPr/>
        <p:txBody>
          <a:bodyPr/>
          <a:lstStyle/>
          <a:p>
            <a:r>
              <a:rPr lang="en-US" dirty="0" smtClean="0"/>
              <a:t>Model edit checks for each element</a:t>
            </a:r>
          </a:p>
          <a:p>
            <a:r>
              <a:rPr lang="en-US" dirty="0" smtClean="0"/>
              <a:t>Model MMUCC police crash report</a:t>
            </a:r>
          </a:p>
          <a:p>
            <a:r>
              <a:rPr lang="en-US" dirty="0" smtClean="0"/>
              <a:t>Updated MMUCC mapping rules</a:t>
            </a:r>
          </a:p>
          <a:p>
            <a:r>
              <a:rPr lang="en-US" dirty="0" smtClean="0"/>
              <a:t>Updated figures and diagrams</a:t>
            </a:r>
          </a:p>
          <a:p>
            <a:r>
              <a:rPr lang="en-US" dirty="0" smtClean="0"/>
              <a:t>Updated and expanded glossary of terms</a:t>
            </a:r>
          </a:p>
          <a:p>
            <a:endParaRPr lang="en-US" dirty="0"/>
          </a:p>
          <a:p>
            <a:r>
              <a:rPr lang="en-US" dirty="0" smtClean="0"/>
              <a:t>Updated MMUCC website, to be hosted </a:t>
            </a:r>
            <a:br>
              <a:rPr lang="en-US" dirty="0" smtClean="0"/>
            </a:br>
            <a:r>
              <a:rPr lang="en-US" dirty="0" smtClean="0"/>
              <a:t>by NHTSA.gov</a:t>
            </a:r>
          </a:p>
          <a:p>
            <a:pPr lvl="1"/>
            <a:r>
              <a:rPr lang="en-US" dirty="0" smtClean="0"/>
              <a:t>Resource/information coordination </a:t>
            </a:r>
            <a:br>
              <a:rPr lang="en-US" dirty="0" smtClean="0"/>
            </a:br>
            <a:r>
              <a:rPr lang="en-US" dirty="0" smtClean="0"/>
              <a:t>with the ANSI D16 update and Federal</a:t>
            </a:r>
            <a:br>
              <a:rPr lang="en-US" dirty="0" smtClean="0"/>
            </a:br>
            <a:r>
              <a:rPr lang="en-US" dirty="0" smtClean="0"/>
              <a:t>automation vehicle systems partners</a:t>
            </a:r>
          </a:p>
          <a:p>
            <a:pPr lvl="1"/>
            <a:r>
              <a:rPr lang="en-US" dirty="0" smtClean="0"/>
              <a:t>Training for users</a:t>
            </a:r>
          </a:p>
          <a:p>
            <a:endParaRPr lang="en-US" dirty="0"/>
          </a:p>
        </p:txBody>
      </p:sp>
    </p:spTree>
    <p:extLst>
      <p:ext uri="{BB962C8B-B14F-4D97-AF65-F5344CB8AC3E}">
        <p14:creationId xmlns:p14="http://schemas.microsoft.com/office/powerpoint/2010/main" val="38783659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Initial draft of 5</a:t>
            </a:r>
            <a:r>
              <a:rPr lang="en-US" baseline="30000" dirty="0" smtClean="0"/>
              <a:t>th</a:t>
            </a:r>
            <a:r>
              <a:rPr lang="en-US" dirty="0" smtClean="0"/>
              <a:t> Edition incorporating all approved changes is completed and under initial review;</a:t>
            </a:r>
          </a:p>
          <a:p>
            <a:r>
              <a:rPr lang="en-US" dirty="0" smtClean="0"/>
              <a:t>Update and complete the 5</a:t>
            </a:r>
            <a:r>
              <a:rPr lang="en-US" baseline="30000" dirty="0" smtClean="0"/>
              <a:t>th</a:t>
            </a:r>
            <a:r>
              <a:rPr lang="en-US" dirty="0" smtClean="0"/>
              <a:t> Edition edit checks;</a:t>
            </a:r>
          </a:p>
          <a:p>
            <a:r>
              <a:rPr lang="en-US" dirty="0" smtClean="0"/>
              <a:t>Update the MMUCC mapping rules;</a:t>
            </a:r>
          </a:p>
          <a:p>
            <a:r>
              <a:rPr lang="en-US" dirty="0" smtClean="0"/>
              <a:t>Update the glossary of terms;</a:t>
            </a:r>
          </a:p>
          <a:p>
            <a:r>
              <a:rPr lang="en-US" dirty="0" smtClean="0"/>
              <a:t>Prepare a table of changes;</a:t>
            </a:r>
          </a:p>
          <a:p>
            <a:r>
              <a:rPr lang="en-US" dirty="0" smtClean="0"/>
              <a:t>Update and finalize the MMUCC crash report;</a:t>
            </a:r>
          </a:p>
          <a:p>
            <a:r>
              <a:rPr lang="en-US" dirty="0" smtClean="0"/>
              <a:t>Draft and finalize the various narratives (introduction, executive summary, etc.);</a:t>
            </a:r>
          </a:p>
          <a:p>
            <a:r>
              <a:rPr lang="en-US" dirty="0" smtClean="0"/>
              <a:t>Conduct final review and approval by all appropriate stakeholders; and</a:t>
            </a:r>
          </a:p>
          <a:p>
            <a:r>
              <a:rPr lang="en-US" dirty="0" smtClean="0"/>
              <a:t>Publish MMUCC 5</a:t>
            </a:r>
            <a:r>
              <a:rPr lang="en-US" baseline="30000" dirty="0" smtClean="0"/>
              <a:t>th</a:t>
            </a:r>
            <a:r>
              <a:rPr lang="en-US" dirty="0" smtClean="0"/>
              <a:t> Edition by mid-2017 (estimated).</a:t>
            </a:r>
          </a:p>
          <a:p>
            <a:endParaRPr lang="en-US" dirty="0"/>
          </a:p>
        </p:txBody>
      </p:sp>
      <p:sp>
        <p:nvSpPr>
          <p:cNvPr id="4" name="Slide Number Placeholder 3"/>
          <p:cNvSpPr>
            <a:spLocks noGrp="1"/>
          </p:cNvSpPr>
          <p:nvPr>
            <p:ph type="sldNum" sz="quarter" idx="12"/>
          </p:nvPr>
        </p:nvSpPr>
        <p:spPr/>
        <p:txBody>
          <a:bodyPr/>
          <a:lstStyle/>
          <a:p>
            <a:fld id="{D1BB8595-08D9-A942-9AAF-F42EF9933F95}" type="slidenum">
              <a:rPr lang="en-US" smtClean="0"/>
              <a:t>14</a:t>
            </a:fld>
            <a:endParaRPr lang="en-US"/>
          </a:p>
        </p:txBody>
      </p:sp>
    </p:spTree>
    <p:extLst>
      <p:ext uri="{BB962C8B-B14F-4D97-AF65-F5344CB8AC3E}">
        <p14:creationId xmlns:p14="http://schemas.microsoft.com/office/powerpoint/2010/main" val="1523566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r>
              <a:rPr lang="en-US" dirty="0" smtClean="0"/>
              <a:t>sarah.weissman@dot.gov</a:t>
            </a:r>
            <a:endParaRPr lang="en-US" dirty="0"/>
          </a:p>
        </p:txBody>
      </p:sp>
    </p:spTree>
    <p:extLst>
      <p:ext uri="{BB962C8B-B14F-4D97-AF65-F5344CB8AC3E}">
        <p14:creationId xmlns:p14="http://schemas.microsoft.com/office/powerpoint/2010/main" val="3874343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MMUCC?</a:t>
            </a:r>
            <a:endParaRPr lang="en-US" dirty="0"/>
          </a:p>
        </p:txBody>
      </p:sp>
      <p:sp>
        <p:nvSpPr>
          <p:cNvPr id="3" name="Content Placeholder 2"/>
          <p:cNvSpPr>
            <a:spLocks noGrp="1"/>
          </p:cNvSpPr>
          <p:nvPr>
            <p:ph idx="1"/>
          </p:nvPr>
        </p:nvSpPr>
        <p:spPr/>
        <p:txBody>
          <a:bodyPr>
            <a:normAutofit/>
          </a:bodyPr>
          <a:lstStyle/>
          <a:p>
            <a:pPr marL="0" indent="0" algn="ctr">
              <a:buNone/>
            </a:pPr>
            <a:r>
              <a:rPr lang="en-US" sz="2800" dirty="0" smtClean="0"/>
              <a:t>MMUCC is a </a:t>
            </a:r>
            <a:r>
              <a:rPr lang="en-US" sz="4400" b="1" dirty="0" smtClean="0"/>
              <a:t>voluntary guideline</a:t>
            </a:r>
            <a:r>
              <a:rPr lang="en-US" sz="4400" dirty="0" smtClean="0"/>
              <a:t> </a:t>
            </a:r>
            <a:r>
              <a:rPr lang="en-US" sz="2800" dirty="0" smtClean="0"/>
              <a:t>that provides States and localities with information about </a:t>
            </a:r>
            <a:r>
              <a:rPr lang="en-US" sz="4000" b="1" dirty="0" smtClean="0"/>
              <a:t>data elements </a:t>
            </a:r>
            <a:r>
              <a:rPr lang="en-US" sz="2800" dirty="0" smtClean="0"/>
              <a:t>collected at the </a:t>
            </a:r>
            <a:r>
              <a:rPr lang="en-US" sz="4000" b="1" dirty="0"/>
              <a:t>scene</a:t>
            </a:r>
            <a:r>
              <a:rPr lang="en-US" sz="2800" dirty="0" smtClean="0"/>
              <a:t> of a crash and included in the State </a:t>
            </a:r>
            <a:r>
              <a:rPr lang="en-US" sz="4000" b="1" dirty="0"/>
              <a:t>database</a:t>
            </a:r>
            <a:r>
              <a:rPr lang="en-US" sz="2800" dirty="0" smtClean="0"/>
              <a:t>.</a:t>
            </a:r>
          </a:p>
        </p:txBody>
      </p:sp>
      <p:sp>
        <p:nvSpPr>
          <p:cNvPr id="4" name="Slide Number Placeholder 3"/>
          <p:cNvSpPr>
            <a:spLocks noGrp="1"/>
          </p:cNvSpPr>
          <p:nvPr>
            <p:ph type="sldNum" sz="quarter" idx="12"/>
          </p:nvPr>
        </p:nvSpPr>
        <p:spPr/>
        <p:txBody>
          <a:bodyPr/>
          <a:lstStyle/>
          <a:p>
            <a:fld id="{D1BB8595-08D9-A942-9AAF-F42EF9933F95}" type="slidenum">
              <a:rPr lang="en-US" smtClean="0"/>
              <a:t>2</a:t>
            </a:fld>
            <a:endParaRPr lang="en-US"/>
          </a:p>
        </p:txBody>
      </p:sp>
    </p:spTree>
    <p:extLst>
      <p:ext uri="{BB962C8B-B14F-4D97-AF65-F5344CB8AC3E}">
        <p14:creationId xmlns:p14="http://schemas.microsoft.com/office/powerpoint/2010/main" val="1116445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Preparing for a New Edition</a:t>
            </a:r>
            <a:endParaRPr lang="en-US" dirty="0"/>
          </a:p>
        </p:txBody>
      </p:sp>
      <p:sp>
        <p:nvSpPr>
          <p:cNvPr id="7" name="Content Placeholder 6"/>
          <p:cNvSpPr>
            <a:spLocks noGrp="1"/>
          </p:cNvSpPr>
          <p:nvPr>
            <p:ph idx="1"/>
          </p:nvPr>
        </p:nvSpPr>
        <p:spPr/>
        <p:txBody>
          <a:bodyPr/>
          <a:lstStyle/>
          <a:p>
            <a:pPr marL="0" indent="0">
              <a:buNone/>
            </a:pPr>
            <a:r>
              <a:rPr lang="en-US" b="1" dirty="0" smtClean="0"/>
              <a:t>A Comprehensive Review:</a:t>
            </a:r>
          </a:p>
          <a:p>
            <a:r>
              <a:rPr lang="en-US" dirty="0" smtClean="0"/>
              <a:t>Comments emailed to www.mmucc.us (2012-present)</a:t>
            </a:r>
          </a:p>
          <a:p>
            <a:r>
              <a:rPr lang="en-US" dirty="0" smtClean="0"/>
              <a:t>FHWA HQ, Division Offices and State partners</a:t>
            </a:r>
          </a:p>
          <a:p>
            <a:r>
              <a:rPr lang="en-US" dirty="0" smtClean="0"/>
              <a:t>FMCSA staff and field partners</a:t>
            </a:r>
          </a:p>
          <a:p>
            <a:r>
              <a:rPr lang="en-US" dirty="0" smtClean="0"/>
              <a:t>NHTSA practitioners, Regional Offices and State TRCCs</a:t>
            </a:r>
          </a:p>
          <a:p>
            <a:r>
              <a:rPr lang="en-US" dirty="0" smtClean="0"/>
              <a:t>GHSA and State partners</a:t>
            </a:r>
          </a:p>
          <a:p>
            <a:r>
              <a:rPr lang="en-US" dirty="0" smtClean="0"/>
              <a:t>Traffic Records community</a:t>
            </a:r>
          </a:p>
          <a:p>
            <a:r>
              <a:rPr lang="en-US" dirty="0" smtClean="0"/>
              <a:t>Expert Panel</a:t>
            </a:r>
            <a:endParaRPr lang="en-US" dirty="0"/>
          </a:p>
        </p:txBody>
      </p:sp>
      <p:sp>
        <p:nvSpPr>
          <p:cNvPr id="3" name="Slide Number Placeholder 2"/>
          <p:cNvSpPr>
            <a:spLocks noGrp="1"/>
          </p:cNvSpPr>
          <p:nvPr>
            <p:ph type="sldNum" sz="quarter" idx="12"/>
          </p:nvPr>
        </p:nvSpPr>
        <p:spPr/>
        <p:txBody>
          <a:bodyPr/>
          <a:lstStyle/>
          <a:p>
            <a:fld id="{D1BB8595-08D9-A942-9AAF-F42EF9933F95}" type="slidenum">
              <a:rPr lang="en-US" smtClean="0"/>
              <a:t>3</a:t>
            </a:fld>
            <a:endParaRPr lang="en-US"/>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25430" r="20470" b="13778"/>
          <a:stretch/>
        </p:blipFill>
        <p:spPr>
          <a:xfrm rot="1360096">
            <a:off x="6355775" y="2038174"/>
            <a:ext cx="3122636" cy="4976700"/>
          </a:xfrm>
          <a:prstGeom prst="rect">
            <a:avLst/>
          </a:prstGeom>
        </p:spPr>
      </p:pic>
    </p:spTree>
    <p:extLst>
      <p:ext uri="{BB962C8B-B14F-4D97-AF65-F5344CB8AC3E}">
        <p14:creationId xmlns:p14="http://schemas.microsoft.com/office/powerpoint/2010/main" val="20897023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12849"/>
          <a:stretch/>
        </p:blipFill>
        <p:spPr>
          <a:xfrm rot="675085">
            <a:off x="5192024" y="2851666"/>
            <a:ext cx="4049656" cy="3529295"/>
          </a:xfrm>
          <a:prstGeom prst="rect">
            <a:avLst/>
          </a:prstGeom>
        </p:spPr>
      </p:pic>
      <p:sp>
        <p:nvSpPr>
          <p:cNvPr id="2" name="Slide Number Placeholder 1"/>
          <p:cNvSpPr>
            <a:spLocks noGrp="1"/>
          </p:cNvSpPr>
          <p:nvPr>
            <p:ph type="sldNum" sz="quarter" idx="12"/>
          </p:nvPr>
        </p:nvSpPr>
        <p:spPr/>
        <p:txBody>
          <a:bodyPr/>
          <a:lstStyle/>
          <a:p>
            <a:fld id="{D1BB8595-08D9-A942-9AAF-F42EF9933F95}" type="slidenum">
              <a:rPr lang="en-US" smtClean="0"/>
              <a:t>4</a:t>
            </a:fld>
            <a:endParaRPr lang="en-US"/>
          </a:p>
        </p:txBody>
      </p:sp>
      <p:sp>
        <p:nvSpPr>
          <p:cNvPr id="3" name="Title 2"/>
          <p:cNvSpPr>
            <a:spLocks noGrp="1"/>
          </p:cNvSpPr>
          <p:nvPr>
            <p:ph type="title"/>
          </p:nvPr>
        </p:nvSpPr>
        <p:spPr/>
        <p:txBody>
          <a:bodyPr/>
          <a:lstStyle/>
          <a:p>
            <a:r>
              <a:rPr lang="en-US" dirty="0" smtClean="0"/>
              <a:t>Results of the Review</a:t>
            </a:r>
            <a:endParaRPr lang="en-US" dirty="0"/>
          </a:p>
        </p:txBody>
      </p:sp>
      <p:sp>
        <p:nvSpPr>
          <p:cNvPr id="4" name="Content Placeholder 3"/>
          <p:cNvSpPr>
            <a:spLocks noGrp="1"/>
          </p:cNvSpPr>
          <p:nvPr>
            <p:ph idx="1"/>
          </p:nvPr>
        </p:nvSpPr>
        <p:spPr/>
        <p:txBody>
          <a:bodyPr/>
          <a:lstStyle/>
          <a:p>
            <a:r>
              <a:rPr lang="en-US" dirty="0" smtClean="0"/>
              <a:t>Confusion on how </a:t>
            </a:r>
            <a:r>
              <a:rPr lang="en-US" dirty="0"/>
              <a:t>to apply guidelines to State practices</a:t>
            </a:r>
          </a:p>
          <a:p>
            <a:r>
              <a:rPr lang="en-US" dirty="0" smtClean="0"/>
              <a:t>Format not consistent with State practices</a:t>
            </a:r>
          </a:p>
          <a:p>
            <a:r>
              <a:rPr lang="en-US" dirty="0" smtClean="0"/>
              <a:t>States required additional elements for FHWA </a:t>
            </a:r>
            <a:br>
              <a:rPr lang="en-US" dirty="0" smtClean="0"/>
            </a:br>
            <a:r>
              <a:rPr lang="en-US" dirty="0" smtClean="0"/>
              <a:t>and FMCSA programs</a:t>
            </a:r>
          </a:p>
          <a:p>
            <a:r>
              <a:rPr lang="en-US" dirty="0" smtClean="0"/>
              <a:t>MMUCC and FARS needed better alignment</a:t>
            </a:r>
          </a:p>
          <a:p>
            <a:r>
              <a:rPr lang="en-US" dirty="0" smtClean="0"/>
              <a:t>A national PAR was desired</a:t>
            </a:r>
          </a:p>
          <a:p>
            <a:r>
              <a:rPr lang="en-US" dirty="0" smtClean="0"/>
              <a:t>Non-motorist stakeholders needed better data</a:t>
            </a:r>
          </a:p>
          <a:p>
            <a:r>
              <a:rPr lang="en-US" dirty="0" smtClean="0"/>
              <a:t>“Collected at Scene” and “Derived or Linked” </a:t>
            </a:r>
            <a:br>
              <a:rPr lang="en-US" dirty="0" smtClean="0"/>
            </a:br>
            <a:r>
              <a:rPr lang="en-US" dirty="0" smtClean="0"/>
              <a:t>designations hindered advanced States</a:t>
            </a:r>
          </a:p>
          <a:p>
            <a:r>
              <a:rPr lang="en-US" dirty="0" smtClean="0"/>
              <a:t>New questions concerning automated </a:t>
            </a:r>
            <a:br>
              <a:rPr lang="en-US" dirty="0" smtClean="0"/>
            </a:br>
            <a:r>
              <a:rPr lang="en-US" dirty="0" smtClean="0"/>
              <a:t>vehicle systems</a:t>
            </a:r>
          </a:p>
          <a:p>
            <a:r>
              <a:rPr lang="en-US" dirty="0"/>
              <a:t>Edit checks were desired</a:t>
            </a:r>
          </a:p>
          <a:p>
            <a:r>
              <a:rPr lang="en-US" dirty="0" smtClean="0"/>
              <a:t>Distraction </a:t>
            </a:r>
            <a:r>
              <a:rPr lang="en-US" dirty="0"/>
              <a:t>data still a </a:t>
            </a:r>
            <a:r>
              <a:rPr lang="en-US" dirty="0" smtClean="0"/>
              <a:t>challenge</a:t>
            </a:r>
            <a:endParaRPr lang="en-US" dirty="0"/>
          </a:p>
        </p:txBody>
      </p:sp>
    </p:spTree>
    <p:extLst>
      <p:ext uri="{BB962C8B-B14F-4D97-AF65-F5344CB8AC3E}">
        <p14:creationId xmlns:p14="http://schemas.microsoft.com/office/powerpoint/2010/main" val="1794066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MMUCC 5</a:t>
            </a:r>
            <a:r>
              <a:rPr lang="en-US" baseline="30000" dirty="0" smtClean="0"/>
              <a:t>th</a:t>
            </a:r>
            <a:r>
              <a:rPr lang="en-US" dirty="0" smtClean="0"/>
              <a:t> Edition</a:t>
            </a:r>
            <a:br>
              <a:rPr lang="en-US" dirty="0" smtClean="0"/>
            </a:br>
            <a:r>
              <a:rPr lang="en-US" dirty="0" smtClean="0"/>
              <a:t/>
            </a:r>
            <a:br>
              <a:rPr lang="en-US" dirty="0" smtClean="0"/>
            </a:br>
            <a:r>
              <a:rPr lang="en-US" dirty="0" smtClean="0"/>
              <a:t>Approved Changes</a:t>
            </a:r>
            <a:endParaRPr lang="en-US" dirty="0"/>
          </a:p>
        </p:txBody>
      </p:sp>
      <p:sp>
        <p:nvSpPr>
          <p:cNvPr id="3" name="Slide Number Placeholder 2"/>
          <p:cNvSpPr>
            <a:spLocks noGrp="1"/>
          </p:cNvSpPr>
          <p:nvPr>
            <p:ph type="sldNum" sz="quarter" idx="4"/>
          </p:nvPr>
        </p:nvSpPr>
        <p:spPr/>
        <p:txBody>
          <a:bodyPr/>
          <a:lstStyle/>
          <a:p>
            <a:fld id="{6D8D3798-1C68-9C4D-BFD5-4B7C00AAEF19}" type="slidenum">
              <a:rPr lang="en-US" smtClean="0"/>
              <a:pPr/>
              <a:t>5</a:t>
            </a:fld>
            <a:endParaRPr lang="en-US"/>
          </a:p>
        </p:txBody>
      </p:sp>
    </p:spTree>
    <p:extLst>
      <p:ext uri="{BB962C8B-B14F-4D97-AF65-F5344CB8AC3E}">
        <p14:creationId xmlns:p14="http://schemas.microsoft.com/office/powerpoint/2010/main" val="272789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MMUCC Mapping Rules</a:t>
            </a:r>
            <a:endParaRPr lang="en-US" dirty="0"/>
          </a:p>
        </p:txBody>
      </p:sp>
      <p:sp>
        <p:nvSpPr>
          <p:cNvPr id="3" name="Content Placeholder 2"/>
          <p:cNvSpPr>
            <a:spLocks noGrp="1"/>
          </p:cNvSpPr>
          <p:nvPr>
            <p:ph idx="1"/>
          </p:nvPr>
        </p:nvSpPr>
        <p:spPr/>
        <p:txBody>
          <a:bodyPr/>
          <a:lstStyle/>
          <a:p>
            <a:pPr marL="0" indent="0">
              <a:buNone/>
            </a:pPr>
            <a:r>
              <a:rPr lang="en-US" i="1" dirty="0"/>
              <a:t>Confusion on how to apply guidelines to State practices</a:t>
            </a:r>
          </a:p>
          <a:p>
            <a:endParaRPr lang="en-US" dirty="0" smtClean="0"/>
          </a:p>
          <a:p>
            <a:pPr marL="0" indent="0">
              <a:buNone/>
            </a:pPr>
            <a:r>
              <a:rPr lang="en-US" dirty="0" smtClean="0"/>
              <a:t>The MMUCC mapping rules (first edition) were created to </a:t>
            </a:r>
            <a:r>
              <a:rPr lang="en-US" dirty="0"/>
              <a:t>help States determine how their data </a:t>
            </a:r>
            <a:r>
              <a:rPr lang="en-US" dirty="0" smtClean="0"/>
              <a:t>aligns </a:t>
            </a:r>
            <a:r>
              <a:rPr lang="en-US" dirty="0"/>
              <a:t>to MMUCC. The rules provide States a single way to measure the alignment through </a:t>
            </a:r>
            <a:r>
              <a:rPr lang="en-US" b="1" i="1" dirty="0" err="1" smtClean="0"/>
              <a:t>mapability</a:t>
            </a:r>
            <a:r>
              <a:rPr lang="en-US" dirty="0" smtClean="0"/>
              <a:t>. </a:t>
            </a:r>
          </a:p>
          <a:p>
            <a:pPr marL="0" indent="0">
              <a:buNone/>
            </a:pPr>
            <a:endParaRPr lang="en-US" dirty="0"/>
          </a:p>
          <a:p>
            <a:pPr marL="0" indent="0">
              <a:buNone/>
            </a:pPr>
            <a:r>
              <a:rPr lang="en-US" dirty="0" smtClean="0"/>
              <a:t>Previously, 55 States and Territories had 55 ways to </a:t>
            </a:r>
            <a:r>
              <a:rPr lang="en-US" b="1" i="1" dirty="0" smtClean="0"/>
              <a:t>map</a:t>
            </a:r>
            <a:r>
              <a:rPr lang="en-US" dirty="0" smtClean="0"/>
              <a:t> their crash reports and State databases to MMUCC. Now there is </a:t>
            </a:r>
            <a:r>
              <a:rPr lang="en-US" b="1" u="sng" dirty="0" smtClean="0"/>
              <a:t>one</a:t>
            </a:r>
            <a:r>
              <a:rPr lang="en-US" dirty="0" smtClean="0"/>
              <a:t>.</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1BB8595-08D9-A942-9AAF-F42EF9933F95}" type="slidenum">
              <a:rPr lang="en-US" smtClean="0"/>
              <a:t>6</a:t>
            </a:fld>
            <a:endParaRPr lang="en-US"/>
          </a:p>
        </p:txBody>
      </p:sp>
    </p:spTree>
    <p:extLst>
      <p:ext uri="{BB962C8B-B14F-4D97-AF65-F5344CB8AC3E}">
        <p14:creationId xmlns:p14="http://schemas.microsoft.com/office/powerpoint/2010/main" val="3120317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and Minor Format Changes</a:t>
            </a:r>
            <a:endParaRPr lang="en-US" dirty="0"/>
          </a:p>
        </p:txBody>
      </p:sp>
      <p:sp>
        <p:nvSpPr>
          <p:cNvPr id="3" name="Content Placeholder 2"/>
          <p:cNvSpPr>
            <a:spLocks noGrp="1"/>
          </p:cNvSpPr>
          <p:nvPr>
            <p:ph sz="half" idx="1"/>
          </p:nvPr>
        </p:nvSpPr>
        <p:spPr/>
        <p:txBody>
          <a:bodyPr>
            <a:normAutofit lnSpcReduction="10000"/>
          </a:bodyPr>
          <a:lstStyle/>
          <a:p>
            <a:pPr marL="0" indent="0">
              <a:buNone/>
            </a:pPr>
            <a:r>
              <a:rPr lang="en-US" i="1" dirty="0"/>
              <a:t>Format not consistent with State practices</a:t>
            </a:r>
          </a:p>
          <a:p>
            <a:pPr marL="0" indent="0">
              <a:buNone/>
            </a:pPr>
            <a:endParaRPr lang="en-US" dirty="0" smtClean="0"/>
          </a:p>
          <a:p>
            <a:r>
              <a:rPr lang="en-US" dirty="0" smtClean="0"/>
              <a:t>Attributes are alphabetized unless specific reason for alternative order to reduce bias;</a:t>
            </a:r>
          </a:p>
          <a:p>
            <a:r>
              <a:rPr lang="en-US" dirty="0" smtClean="0"/>
              <a:t>Multiple attribute selections from a single list</a:t>
            </a:r>
          </a:p>
          <a:p>
            <a:r>
              <a:rPr lang="en-US" dirty="0" smtClean="0"/>
              <a:t>Associated figures/graphics/tables are placed after an element when feasible</a:t>
            </a:r>
          </a:p>
          <a:p>
            <a:r>
              <a:rPr lang="en-US" dirty="0" smtClean="0"/>
              <a:t>Attribute codes and edit checks have been added</a:t>
            </a:r>
            <a:endParaRPr lang="en-US" dirty="0"/>
          </a:p>
        </p:txBody>
      </p:sp>
      <p:sp>
        <p:nvSpPr>
          <p:cNvPr id="4" name="Slide Number Placeholder 3"/>
          <p:cNvSpPr>
            <a:spLocks noGrp="1"/>
          </p:cNvSpPr>
          <p:nvPr>
            <p:ph type="sldNum" sz="quarter" idx="12"/>
          </p:nvPr>
        </p:nvSpPr>
        <p:spPr/>
        <p:txBody>
          <a:bodyPr/>
          <a:lstStyle/>
          <a:p>
            <a:fld id="{D1BB8595-08D9-A942-9AAF-F42EF9933F95}" type="slidenum">
              <a:rPr lang="en-US" smtClean="0"/>
              <a:t>7</a:t>
            </a:fld>
            <a:endParaRPr lang="en-US"/>
          </a:p>
        </p:txBody>
      </p:sp>
      <p:pic>
        <p:nvPicPr>
          <p:cNvPr id="1030" name="Picture 6"/>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746066" y="1500554"/>
            <a:ext cx="4023049" cy="4548554"/>
          </a:xfrm>
          <a:prstGeom prst="rect">
            <a:avLst/>
          </a:prstGeom>
          <a:solidFill>
            <a:schemeClr val="tx1">
              <a:lumMod val="85000"/>
            </a:schemeClr>
          </a:solidFill>
          <a:ln>
            <a:noFill/>
          </a:ln>
          <a:effectLst/>
        </p:spPr>
      </p:pic>
    </p:spTree>
    <p:extLst>
      <p:ext uri="{BB962C8B-B14F-4D97-AF65-F5344CB8AC3E}">
        <p14:creationId xmlns:p14="http://schemas.microsoft.com/office/powerpoint/2010/main" val="570778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Accommodating Partner Data Needs</a:t>
            </a:r>
            <a:endParaRPr lang="en-US" dirty="0"/>
          </a:p>
        </p:txBody>
      </p:sp>
      <p:sp>
        <p:nvSpPr>
          <p:cNvPr id="3" name="Content Placeholder 2"/>
          <p:cNvSpPr>
            <a:spLocks noGrp="1"/>
          </p:cNvSpPr>
          <p:nvPr>
            <p:ph idx="1"/>
          </p:nvPr>
        </p:nvSpPr>
        <p:spPr/>
        <p:txBody>
          <a:bodyPr/>
          <a:lstStyle/>
          <a:p>
            <a:pPr marL="0" indent="0">
              <a:buNone/>
            </a:pPr>
            <a:r>
              <a:rPr lang="en-US" b="1" dirty="0" smtClean="0"/>
              <a:t>Fatal Crash Section</a:t>
            </a:r>
            <a:endParaRPr lang="en-US" dirty="0" smtClean="0"/>
          </a:p>
          <a:p>
            <a:r>
              <a:rPr lang="en-US" dirty="0" smtClean="0"/>
              <a:t>Three (3) elements added to new section from FARS:</a:t>
            </a:r>
          </a:p>
          <a:p>
            <a:pPr lvl="1"/>
            <a:r>
              <a:rPr lang="en-US" dirty="0" smtClean="0"/>
              <a:t>“Attempted Avoidance Maneuver”</a:t>
            </a:r>
          </a:p>
          <a:p>
            <a:pPr lvl="1"/>
            <a:r>
              <a:rPr lang="en-US" dirty="0" smtClean="0"/>
              <a:t>“Alcohol Test Type and Results”</a:t>
            </a:r>
          </a:p>
          <a:p>
            <a:pPr lvl="1"/>
            <a:r>
              <a:rPr lang="en-US" dirty="0" smtClean="0"/>
              <a:t>“Drug Test Type and Results”</a:t>
            </a:r>
          </a:p>
          <a:p>
            <a:endParaRPr lang="en-US" dirty="0"/>
          </a:p>
        </p:txBody>
      </p:sp>
      <p:sp>
        <p:nvSpPr>
          <p:cNvPr id="4" name="Slide Number Placeholder 3"/>
          <p:cNvSpPr>
            <a:spLocks noGrp="1"/>
          </p:cNvSpPr>
          <p:nvPr>
            <p:ph type="sldNum" sz="quarter" idx="12"/>
          </p:nvPr>
        </p:nvSpPr>
        <p:spPr/>
        <p:txBody>
          <a:bodyPr/>
          <a:lstStyle/>
          <a:p>
            <a:fld id="{D1BB8595-08D9-A942-9AAF-F42EF9933F95}" type="slidenum">
              <a:rPr lang="en-US" smtClean="0"/>
              <a:t>8</a:t>
            </a:fld>
            <a:endParaRPr lang="en-US"/>
          </a:p>
        </p:txBody>
      </p:sp>
    </p:spTree>
    <p:extLst>
      <p:ext uri="{BB962C8B-B14F-4D97-AF65-F5344CB8AC3E}">
        <p14:creationId xmlns:p14="http://schemas.microsoft.com/office/powerpoint/2010/main" val="1665449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Accommodating Partner Data Needs</a:t>
            </a:r>
            <a:endParaRPr lang="en-US" dirty="0"/>
          </a:p>
        </p:txBody>
      </p:sp>
      <p:sp>
        <p:nvSpPr>
          <p:cNvPr id="3" name="Content Placeholder 2"/>
          <p:cNvSpPr>
            <a:spLocks noGrp="1"/>
          </p:cNvSpPr>
          <p:nvPr>
            <p:ph idx="1"/>
          </p:nvPr>
        </p:nvSpPr>
        <p:spPr/>
        <p:txBody>
          <a:bodyPr/>
          <a:lstStyle/>
          <a:p>
            <a:pPr marL="0" indent="0">
              <a:buNone/>
            </a:pPr>
            <a:r>
              <a:rPr lang="en-US" b="1" dirty="0" smtClean="0"/>
              <a:t>Large Vehicle/Hazardous Materials (LVHM) Crash Section</a:t>
            </a:r>
            <a:endParaRPr lang="en-US" dirty="0" smtClean="0"/>
          </a:p>
          <a:p>
            <a:r>
              <a:rPr lang="en-US" dirty="0" smtClean="0"/>
              <a:t>Five (5) elements shifted from Vehicle to LVHM Section</a:t>
            </a:r>
          </a:p>
          <a:p>
            <a:r>
              <a:rPr lang="en-US" dirty="0" smtClean="0"/>
              <a:t>Five (5) new elements added at request of FMCSA:</a:t>
            </a:r>
            <a:endParaRPr lang="en-US" dirty="0"/>
          </a:p>
          <a:p>
            <a:pPr lvl="1"/>
            <a:r>
              <a:rPr lang="en-US" dirty="0" smtClean="0"/>
              <a:t>“Trailer License Plate Number”</a:t>
            </a:r>
          </a:p>
          <a:p>
            <a:pPr lvl="1"/>
            <a:r>
              <a:rPr lang="en-US" dirty="0" smtClean="0"/>
              <a:t>“Trailer VIN(s)”</a:t>
            </a:r>
          </a:p>
          <a:p>
            <a:pPr lvl="1"/>
            <a:r>
              <a:rPr lang="en-US" dirty="0" smtClean="0"/>
              <a:t>“Trailer Make(s)”</a:t>
            </a:r>
          </a:p>
          <a:p>
            <a:pPr lvl="1"/>
            <a:r>
              <a:rPr lang="en-US" dirty="0" smtClean="0"/>
              <a:t>“Trailer Model(s)”</a:t>
            </a:r>
          </a:p>
          <a:p>
            <a:pPr lvl="1"/>
            <a:r>
              <a:rPr lang="en-US" dirty="0" smtClean="0"/>
              <a:t>“Trailer Model Year(s)”</a:t>
            </a:r>
            <a:endParaRPr lang="en-US" dirty="0"/>
          </a:p>
        </p:txBody>
      </p:sp>
      <p:sp>
        <p:nvSpPr>
          <p:cNvPr id="4" name="Slide Number Placeholder 3"/>
          <p:cNvSpPr>
            <a:spLocks noGrp="1"/>
          </p:cNvSpPr>
          <p:nvPr>
            <p:ph type="sldNum" sz="quarter" idx="12"/>
          </p:nvPr>
        </p:nvSpPr>
        <p:spPr/>
        <p:txBody>
          <a:bodyPr/>
          <a:lstStyle/>
          <a:p>
            <a:fld id="{D1BB8595-08D9-A942-9AAF-F42EF9933F95}" type="slidenum">
              <a:rPr lang="en-US" smtClean="0"/>
              <a:t>9</a:t>
            </a:fld>
            <a:endParaRPr lang="en-US"/>
          </a:p>
        </p:txBody>
      </p:sp>
    </p:spTree>
    <p:extLst>
      <p:ext uri="{BB962C8B-B14F-4D97-AF65-F5344CB8AC3E}">
        <p14:creationId xmlns:p14="http://schemas.microsoft.com/office/powerpoint/2010/main" val="1488176653"/>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860</TotalTime>
  <Words>953</Words>
  <Application>Microsoft Office PowerPoint</Application>
  <PresentationFormat>On-screen Show (4:3)</PresentationFormat>
  <Paragraphs>140</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Black</vt:lpstr>
      <vt:lpstr>Model Minimum Uniform Crash Criteria (MMUCC) 5th Edition</vt:lpstr>
      <vt:lpstr>What is MMUCC?</vt:lpstr>
      <vt:lpstr>Preparing for a New Edition</vt:lpstr>
      <vt:lpstr>Results of the Review</vt:lpstr>
      <vt:lpstr>MMUCC 5th Edition  Approved Changes</vt:lpstr>
      <vt:lpstr>MMUCC Mapping Rules</vt:lpstr>
      <vt:lpstr>Major and Minor Format Changes</vt:lpstr>
      <vt:lpstr>Accommodating Partner Data Needs</vt:lpstr>
      <vt:lpstr>Accommodating Partner Data Needs</vt:lpstr>
      <vt:lpstr>Accommodating Partner Data Needs</vt:lpstr>
      <vt:lpstr>Increased Flexibility</vt:lpstr>
      <vt:lpstr>Anticipating Future Trends</vt:lpstr>
      <vt:lpstr>New Resources</vt:lpstr>
      <vt:lpstr>Next Steps</vt:lpstr>
      <vt:lpstr>Questions?</vt:lpstr>
    </vt:vector>
  </TitlesOfParts>
  <Company>The Tombras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kstone</dc:creator>
  <cp:lastModifiedBy>Sarah_W_Pascual</cp:lastModifiedBy>
  <cp:revision>74</cp:revision>
  <dcterms:created xsi:type="dcterms:W3CDTF">2016-02-23T19:52:48Z</dcterms:created>
  <dcterms:modified xsi:type="dcterms:W3CDTF">2016-12-01T20:41:13Z</dcterms:modified>
</cp:coreProperties>
</file>