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0" r:id="rId4"/>
    <p:sldId id="258" r:id="rId5"/>
    <p:sldId id="261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>
      <p:cViewPr varScale="1">
        <p:scale>
          <a:sx n="116" d="100"/>
          <a:sy n="116" d="100"/>
        </p:scale>
        <p:origin x="217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24"/>
    </p:cViewPr>
  </p:sorterViewPr>
  <p:notesViewPr>
    <p:cSldViewPr>
      <p:cViewPr varScale="1">
        <p:scale>
          <a:sx n="88" d="100"/>
          <a:sy n="88" d="100"/>
        </p:scale>
        <p:origin x="379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627" cy="466577"/>
          </a:xfrm>
          <a:prstGeom prst="rect">
            <a:avLst/>
          </a:prstGeom>
        </p:spPr>
        <p:txBody>
          <a:bodyPr vert="horz" lIns="92114" tIns="46057" rIns="92114" bIns="46057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172" y="1"/>
            <a:ext cx="3037627" cy="466577"/>
          </a:xfrm>
          <a:prstGeom prst="rect">
            <a:avLst/>
          </a:prstGeom>
        </p:spPr>
        <p:txBody>
          <a:bodyPr vert="horz" lIns="92114" tIns="46057" rIns="92114" bIns="46057" rtlCol="0"/>
          <a:lstStyle>
            <a:lvl1pPr algn="r">
              <a:defRPr sz="1300"/>
            </a:lvl1pPr>
          </a:lstStyle>
          <a:p>
            <a:fld id="{AFA4C395-6158-4826-B42D-4550DA3C3FF8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23"/>
            <a:ext cx="3037627" cy="466577"/>
          </a:xfrm>
          <a:prstGeom prst="rect">
            <a:avLst/>
          </a:prstGeom>
        </p:spPr>
        <p:txBody>
          <a:bodyPr vert="horz" lIns="92114" tIns="46057" rIns="92114" bIns="46057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172" y="8829823"/>
            <a:ext cx="3037627" cy="466577"/>
          </a:xfrm>
          <a:prstGeom prst="rect">
            <a:avLst/>
          </a:prstGeom>
        </p:spPr>
        <p:txBody>
          <a:bodyPr vert="horz" lIns="92114" tIns="46057" rIns="92114" bIns="46057" rtlCol="0" anchor="b"/>
          <a:lstStyle>
            <a:lvl1pPr algn="r">
              <a:defRPr sz="1300"/>
            </a:lvl1pPr>
          </a:lstStyle>
          <a:p>
            <a:fld id="{600FA3D8-87D5-467D-AD34-69A5510E2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347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627" cy="466577"/>
          </a:xfrm>
          <a:prstGeom prst="rect">
            <a:avLst/>
          </a:prstGeom>
        </p:spPr>
        <p:txBody>
          <a:bodyPr vert="horz" lIns="92114" tIns="46057" rIns="92114" bIns="46057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172" y="1"/>
            <a:ext cx="3037627" cy="466577"/>
          </a:xfrm>
          <a:prstGeom prst="rect">
            <a:avLst/>
          </a:prstGeom>
        </p:spPr>
        <p:txBody>
          <a:bodyPr vert="horz" lIns="92114" tIns="46057" rIns="92114" bIns="46057" rtlCol="0"/>
          <a:lstStyle>
            <a:lvl1pPr algn="r">
              <a:defRPr sz="1300"/>
            </a:lvl1pPr>
          </a:lstStyle>
          <a:p>
            <a:fld id="{24349AED-0ED9-4ED6-A953-23BB32FE0B8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4" tIns="46057" rIns="92114" bIns="4605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61" y="4474034"/>
            <a:ext cx="5607680" cy="3660717"/>
          </a:xfrm>
          <a:prstGeom prst="rect">
            <a:avLst/>
          </a:prstGeom>
        </p:spPr>
        <p:txBody>
          <a:bodyPr vert="horz" lIns="92114" tIns="46057" rIns="92114" bIns="4605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823"/>
            <a:ext cx="3037627" cy="466577"/>
          </a:xfrm>
          <a:prstGeom prst="rect">
            <a:avLst/>
          </a:prstGeom>
        </p:spPr>
        <p:txBody>
          <a:bodyPr vert="horz" lIns="92114" tIns="46057" rIns="92114" bIns="46057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172" y="8829823"/>
            <a:ext cx="3037627" cy="466577"/>
          </a:xfrm>
          <a:prstGeom prst="rect">
            <a:avLst/>
          </a:prstGeom>
        </p:spPr>
        <p:txBody>
          <a:bodyPr vert="horz" lIns="92114" tIns="46057" rIns="92114" bIns="46057" rtlCol="0" anchor="b"/>
          <a:lstStyle>
            <a:lvl1pPr algn="r">
              <a:defRPr sz="1300"/>
            </a:lvl1pPr>
          </a:lstStyle>
          <a:p>
            <a:fld id="{994B1AAE-7E26-4C00-B1FD-4C0F0E665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852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B1AAE-7E26-4C00-B1FD-4C0F0E66521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12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B1AAE-7E26-4C00-B1FD-4C0F0E6652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165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Case Study of Mexico’s Third-Party Entry Level Commercial Driver Training - MaineWay Services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F819-83CD-42EE-B6E5-088DB561947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Case Study of Mexico’s Third-Party Entry Level Commercial Driver Training - MaineWay Services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F819-83CD-42EE-B6E5-088DB56194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 smtClean="0"/>
              <a:t>Case Study of Mexico’s Third-Party Entry Level Commercial Driver Training - MaineWay Services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F819-83CD-42EE-B6E5-088DB56194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399" y="6477000"/>
            <a:ext cx="6477001" cy="27432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smtClean="0"/>
              <a:t>Case Study of Mexico’s Third-Party Entry Level Commercial Driver Training - MaineWay Services Team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Case Study of Mexico’s Third-Party Entry Level Commercial Driver Training - MaineWay Services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F819-83CD-42EE-B6E5-088DB561947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Case Study of Mexico’s Third-Party Entry Level Commercial Driver Training - MaineWay Services Team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F819-83CD-42EE-B6E5-088DB56194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Case Study of Mexico’s Third-Party Entry Level Commercial Driver Training - MaineWay Services Team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F819-83CD-42EE-B6E5-088DB56194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Case Study of Mexico’s Third-Party Entry Level Commercial Driver Training - MaineWay Services Team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F819-83CD-42EE-B6E5-088DB56194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Case Study of Mexico’s Third-Party Entry Level Commercial Driver Training - MaineWay Services Team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F819-83CD-42EE-B6E5-088DB56194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Case Study of Mexico’s Third-Party Entry Level Commercial Driver Training - MaineWay Services Team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F819-83CD-42EE-B6E5-088DB561947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Case Study of Mexico’s Third-Party Entry Level Commercial Driver Training - MaineWay Services Team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41CF819-83CD-42EE-B6E5-088DB561947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 smtClean="0"/>
              <a:t>Case Study of Mexico’s Third-Party Entry Level Commercial Driver Training - MaineWay Services Team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41CF819-83CD-42EE-B6E5-088DB561947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ineWay Services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47618"/>
            <a:ext cx="3505200" cy="1752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8077200" cy="2819400"/>
          </a:xfrm>
        </p:spPr>
        <p:txBody>
          <a:bodyPr>
            <a:noAutofit/>
          </a:bodyPr>
          <a:lstStyle/>
          <a:p>
            <a:pPr algn="ctr"/>
            <a:r>
              <a:rPr lang="en-US" sz="3600" b="0" dirty="0" smtClean="0"/>
              <a:t>Case Study Of Mexico’s </a:t>
            </a:r>
            <a:br>
              <a:rPr lang="en-US" sz="3600" b="0" dirty="0" smtClean="0"/>
            </a:br>
            <a:r>
              <a:rPr lang="en-US" sz="3600" b="0" dirty="0" smtClean="0"/>
              <a:t>Third-Party Entry Level </a:t>
            </a:r>
            <a:br>
              <a:rPr lang="en-US" sz="3600" b="0" dirty="0" smtClean="0"/>
            </a:br>
            <a:r>
              <a:rPr lang="en-US" sz="3600" b="0" dirty="0" smtClean="0"/>
              <a:t>Commercial Driver Training</a:t>
            </a:r>
            <a:br>
              <a:rPr lang="en-US" sz="3600" b="0" dirty="0" smtClean="0"/>
            </a:br>
            <a:r>
              <a:rPr lang="en-US" sz="3600" b="0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Status Briefing to </a:t>
            </a:r>
            <a:r>
              <a:rPr lang="en-US" sz="3600" dirty="0"/>
              <a:t>ELDTAC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81600" y="5334000"/>
            <a:ext cx="3429000" cy="1423416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MaineWay Services</a:t>
            </a:r>
          </a:p>
          <a:p>
            <a:pPr algn="ctr"/>
            <a:r>
              <a:rPr lang="en-US" dirty="0" smtClean="0"/>
              <a:t>Redknot Transnational and TransAnalytics</a:t>
            </a:r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April 23,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Study Mexico’s Case in Numbers</a:t>
            </a:r>
          </a:p>
          <a:p>
            <a:endParaRPr lang="en-US" dirty="0"/>
          </a:p>
          <a:p>
            <a:r>
              <a:rPr lang="en-US" dirty="0" smtClean="0"/>
              <a:t>Study Methods</a:t>
            </a:r>
          </a:p>
          <a:p>
            <a:endParaRPr lang="en-US" dirty="0"/>
          </a:p>
          <a:p>
            <a:r>
              <a:rPr lang="en-US" dirty="0" smtClean="0"/>
              <a:t>Study Status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Case Study of Mexico’s Third-Party Entry Level Commercial Driver Training - MaineWay Services Team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Philosophical </a:t>
            </a:r>
            <a:r>
              <a:rPr lang="en-US" strike="sngStrike" dirty="0" smtClean="0"/>
              <a:t>Lessons</a:t>
            </a:r>
            <a:r>
              <a:rPr lang="en-US" dirty="0" smtClean="0"/>
              <a:t>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Regulation of services, not entities</a:t>
            </a:r>
          </a:p>
          <a:p>
            <a:endParaRPr lang="en-US" dirty="0" smtClean="0"/>
          </a:p>
          <a:p>
            <a:r>
              <a:rPr lang="en-US" dirty="0" smtClean="0"/>
              <a:t>Industry is responsible for driver’s qualifications</a:t>
            </a:r>
          </a:p>
          <a:p>
            <a:endParaRPr lang="en-US" dirty="0"/>
          </a:p>
          <a:p>
            <a:r>
              <a:rPr lang="en-US" dirty="0" smtClean="0"/>
              <a:t>Training is the opposite of barrier </a:t>
            </a:r>
            <a:r>
              <a:rPr lang="en-US" dirty="0" smtClean="0"/>
              <a:t>to</a:t>
            </a:r>
            <a:r>
              <a:rPr lang="en-US" dirty="0" smtClean="0"/>
              <a:t> </a:t>
            </a:r>
            <a:r>
              <a:rPr lang="en-US" dirty="0" smtClean="0"/>
              <a:t>entry</a:t>
            </a:r>
          </a:p>
          <a:p>
            <a:endParaRPr lang="en-US" dirty="0" smtClean="0"/>
          </a:p>
          <a:p>
            <a:r>
              <a:rPr lang="en-US" dirty="0" smtClean="0"/>
              <a:t>It takes a village to regulate training</a:t>
            </a:r>
          </a:p>
          <a:p>
            <a:endParaRPr lang="en-US" dirty="0" smtClean="0"/>
          </a:p>
          <a:p>
            <a:r>
              <a:rPr lang="en-US" dirty="0" smtClean="0"/>
              <a:t>No conflict of interest measuring performance</a:t>
            </a:r>
          </a:p>
          <a:p>
            <a:endParaRPr lang="en-US" dirty="0" smtClean="0"/>
          </a:p>
          <a:p>
            <a:r>
              <a:rPr lang="en-US" dirty="0" smtClean="0"/>
              <a:t>Effectiveness has economic/environmental face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Case Study of Mexico’s Third-Party Entry Level Commercial Driver Training - MaineWay Services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92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Curricula</a:t>
            </a:r>
          </a:p>
          <a:p>
            <a:pPr marL="118872" lvl="0" indent="0">
              <a:buNone/>
            </a:pPr>
            <a:endParaRPr lang="en-US" dirty="0" smtClean="0"/>
          </a:p>
          <a:p>
            <a:pPr lvl="0"/>
            <a:r>
              <a:rPr lang="en-US" dirty="0" smtClean="0"/>
              <a:t>School/Instructor Accreditation Process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Training Certificate Operations</a:t>
            </a:r>
          </a:p>
          <a:p>
            <a:pPr lvl="0"/>
            <a:endParaRPr lang="en-US" dirty="0" smtClean="0"/>
          </a:p>
          <a:p>
            <a:r>
              <a:rPr lang="en-US" dirty="0" smtClean="0"/>
              <a:t>Driver </a:t>
            </a:r>
            <a:r>
              <a:rPr lang="en-US" dirty="0"/>
              <a:t>Licensing </a:t>
            </a: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Case Study of Mexico’s Third-Party Entry Level Commercial Driver Training - MaineWay Services Team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endParaRPr lang="en-US" dirty="0" smtClean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dirty="0" smtClean="0"/>
              <a:t>		Thank you!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Case Study of Mexico’s Third-Party Entry Level Commercial Driver Training - MaineWay Services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0960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</TotalTime>
  <Words>137</Words>
  <Application>Microsoft Office PowerPoint</Application>
  <PresentationFormat>On-screen Show (4:3)</PresentationFormat>
  <Paragraphs>45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Case Study Of Mexico’s  Third-Party Entry Level  Commercial Driver Training   Status Briefing to ELDTAC</vt:lpstr>
      <vt:lpstr>Overview </vt:lpstr>
      <vt:lpstr>Philosophical Lessons Differences</vt:lpstr>
      <vt:lpstr>Practical Information</vt:lpstr>
      <vt:lpstr>Questions?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EOBR Harassment Research to Support FMCSA Rulemaking</dc:title>
  <dc:creator>MaineWay Services</dc:creator>
  <cp:lastModifiedBy>Rodolfo Giacoman</cp:lastModifiedBy>
  <cp:revision>56</cp:revision>
  <cp:lastPrinted>2015-04-22T15:11:46Z</cp:lastPrinted>
  <dcterms:created xsi:type="dcterms:W3CDTF">2012-04-08T17:56:15Z</dcterms:created>
  <dcterms:modified xsi:type="dcterms:W3CDTF">2015-04-22T18:31:57Z</dcterms:modified>
</cp:coreProperties>
</file>