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60" r:id="rId6"/>
  </p:sldMasterIdLst>
  <p:notesMasterIdLst>
    <p:notesMasterId r:id="rId12"/>
  </p:notesMasterIdLst>
  <p:handoutMasterIdLst>
    <p:handoutMasterId r:id="rId13"/>
  </p:handoutMasterIdLst>
  <p:sldIdLst>
    <p:sldId id="260" r:id="rId7"/>
    <p:sldId id="291" r:id="rId8"/>
    <p:sldId id="292" r:id="rId9"/>
    <p:sldId id="257" r:id="rId10"/>
    <p:sldId id="28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00" autoAdjust="0"/>
    <p:restoredTop sz="94629" autoAdjust="0"/>
  </p:normalViewPr>
  <p:slideViewPr>
    <p:cSldViewPr snapToGrid="0" showGuides="1">
      <p:cViewPr varScale="1">
        <p:scale>
          <a:sx n="79" d="100"/>
          <a:sy n="79" d="100"/>
        </p:scale>
        <p:origin x="-192" y="-84"/>
      </p:cViewPr>
      <p:guideLst>
        <p:guide orient="horz" pos="123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0" d="100"/>
          <a:sy n="80" d="100"/>
        </p:scale>
        <p:origin x="-2022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747FE3A-2CCA-46B3-A3DC-971B47D47887}" type="datetimeFigureOut">
              <a:rPr lang="en-US" smtClean="0"/>
              <a:pPr/>
              <a:t>9/18/2015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0C21656-1C6F-48F2-BA0F-BE92257F4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8388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55C2E5-86AA-4AE1-94BB-724DDAFFED18}" type="datetimeFigureOut">
              <a:rPr lang="en-US" smtClean="0"/>
              <a:pPr/>
              <a:t>9/18/2015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27D59-61A3-4315-9D2E-E186212E26A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925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27D59-61A3-4315-9D2E-E186212E26A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EDE1-C10E-4BCE-B564-A2D0C78A97E5}" type="datetimeFigureOut">
              <a:rPr lang="en-US" smtClean="0"/>
              <a:pPr/>
              <a:t>9/18/2015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C28D36E2-A136-4056-A208-2A56624CC46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457200" y="3429000"/>
            <a:ext cx="8229600" cy="1472184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en-US" dirty="0" smtClean="0"/>
              <a:t>Name of Presenter</a:t>
            </a:r>
            <a:br>
              <a:rPr lang="en-US" dirty="0" smtClean="0"/>
            </a:br>
            <a:r>
              <a:rPr lang="en-US" dirty="0" smtClean="0"/>
              <a:t>Position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EDE1-C10E-4BCE-B564-A2D0C78A97E5}" type="datetimeFigureOut">
              <a:rPr lang="en-US" smtClean="0"/>
              <a:pPr/>
              <a:t>9/18/2015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D36E2-A136-4056-A208-2A56624CC4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EDE1-C10E-4BCE-B564-A2D0C78A97E5}" type="datetimeFigureOut">
              <a:rPr lang="en-US" smtClean="0"/>
              <a:pPr/>
              <a:t>9/18/2015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D36E2-A136-4056-A208-2A56624CC4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0C51-D807-4DE0-BF55-61E062D977C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10275" y="6666357"/>
            <a:ext cx="2895600" cy="128651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4725" y="6656832"/>
            <a:ext cx="2133600" cy="128651"/>
          </a:xfrm>
        </p:spPr>
        <p:txBody>
          <a:bodyPr/>
          <a:lstStyle>
            <a:lvl1pPr algn="ctr"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C28D36E2-A136-4056-A208-2A56624CC46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457200" y="3429000"/>
            <a:ext cx="8229600" cy="1472184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en-US" dirty="0" smtClean="0"/>
              <a:t>Name of Presenter</a:t>
            </a:r>
            <a:br>
              <a:rPr lang="en-US" dirty="0" smtClean="0"/>
            </a:br>
            <a:r>
              <a:rPr lang="en-US" dirty="0" smtClean="0"/>
              <a:t>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256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08760"/>
            <a:ext cx="8229600" cy="759270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997" y="2124540"/>
            <a:ext cx="8229600" cy="4196779"/>
          </a:xfrm>
        </p:spPr>
        <p:txBody>
          <a:bodyPr>
            <a:normAutofit/>
          </a:bodyPr>
          <a:lstStyle>
            <a:lvl1pPr>
              <a:defRPr sz="2800"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latin typeface="Times New Roman" pitchFamily="18" charset="0"/>
                <a:cs typeface="Times New Roman" pitchFamily="18" charset="0"/>
              </a:defRPr>
            </a:lvl2pPr>
            <a:lvl3pPr>
              <a:defRPr sz="2000">
                <a:latin typeface="Times New Roman" pitchFamily="18" charset="0"/>
                <a:cs typeface="Times New Roman" pitchFamily="18" charset="0"/>
              </a:defRPr>
            </a:lvl3pPr>
            <a:lvl4pPr>
              <a:defRPr sz="1800">
                <a:latin typeface="Times New Roman" pitchFamily="18" charset="0"/>
                <a:cs typeface="Times New Roman" pitchFamily="18" charset="0"/>
              </a:defRPr>
            </a:lvl4pPr>
            <a:lvl5pPr>
              <a:defRPr sz="1800"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4DD70-1478-4F1B-BE98-53EFD9F1DBE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D36E2-A136-4056-A208-2A56624CC46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421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593" y="3135884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7123D169-2B05-49FA-B89C-C92DF5AA749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C28D36E2-A136-4056-A208-2A56624CC46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7994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A7EC8-DB66-4877-9822-0078C40B364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D36E2-A136-4056-A208-2A56624CC46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617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08760"/>
            <a:ext cx="8229600" cy="759270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0008"/>
            <a:ext cx="8229600" cy="4196779"/>
          </a:xfrm>
        </p:spPr>
        <p:txBody>
          <a:bodyPr>
            <a:normAutofit/>
          </a:bodyPr>
          <a:lstStyle>
            <a:lvl1pPr>
              <a:defRPr sz="2800"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latin typeface="Times New Roman" pitchFamily="18" charset="0"/>
                <a:cs typeface="Times New Roman" pitchFamily="18" charset="0"/>
              </a:defRPr>
            </a:lvl2pPr>
            <a:lvl3pPr>
              <a:defRPr sz="2000">
                <a:latin typeface="Times New Roman" pitchFamily="18" charset="0"/>
                <a:cs typeface="Times New Roman" pitchFamily="18" charset="0"/>
              </a:defRPr>
            </a:lvl3pPr>
            <a:lvl4pPr>
              <a:defRPr sz="1800">
                <a:latin typeface="Times New Roman" pitchFamily="18" charset="0"/>
                <a:cs typeface="Times New Roman" pitchFamily="18" charset="0"/>
              </a:defRPr>
            </a:lvl4pPr>
            <a:lvl5pPr>
              <a:defRPr sz="1800"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33C5EDE1-C10E-4BCE-B564-A2D0C78A97E5}" type="datetimeFigureOut">
              <a:rPr lang="en-US" smtClean="0"/>
              <a:pPr/>
              <a:t>9/18/2015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C28D36E2-A136-4056-A208-2A56624CC4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593" y="3135884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33C5EDE1-C10E-4BCE-B564-A2D0C78A97E5}" type="datetimeFigureOut">
              <a:rPr lang="en-US" smtClean="0"/>
              <a:pPr/>
              <a:t>9/18/2015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C28D36E2-A136-4056-A208-2A56624CC4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29968"/>
            <a:ext cx="4038600" cy="4525963"/>
          </a:xfrm>
        </p:spPr>
        <p:txBody>
          <a:bodyPr/>
          <a:lstStyle>
            <a:lvl1pPr>
              <a:defRPr sz="2800"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latin typeface="Times New Roman" pitchFamily="18" charset="0"/>
                <a:cs typeface="Times New Roman" pitchFamily="18" charset="0"/>
              </a:defRPr>
            </a:lvl2pPr>
            <a:lvl3pPr>
              <a:defRPr sz="2000">
                <a:latin typeface="Times New Roman" pitchFamily="18" charset="0"/>
                <a:cs typeface="Times New Roman" pitchFamily="18" charset="0"/>
              </a:defRPr>
            </a:lvl3pPr>
            <a:lvl4pPr>
              <a:defRPr sz="1800">
                <a:latin typeface="Times New Roman" pitchFamily="18" charset="0"/>
                <a:cs typeface="Times New Roman" pitchFamily="18" charset="0"/>
              </a:defRPr>
            </a:lvl4pPr>
            <a:lvl5pPr>
              <a:defRPr sz="1800">
                <a:latin typeface="Times New Roman" pitchFamily="18" charset="0"/>
                <a:cs typeface="Times New Roman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29968"/>
            <a:ext cx="4038600" cy="4525963"/>
          </a:xfrm>
        </p:spPr>
        <p:txBody>
          <a:bodyPr/>
          <a:lstStyle>
            <a:lvl1pPr>
              <a:defRPr sz="2800"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latin typeface="Times New Roman" pitchFamily="18" charset="0"/>
                <a:cs typeface="Times New Roman" pitchFamily="18" charset="0"/>
              </a:defRPr>
            </a:lvl2pPr>
            <a:lvl3pPr>
              <a:defRPr sz="2000">
                <a:latin typeface="Times New Roman" pitchFamily="18" charset="0"/>
                <a:cs typeface="Times New Roman" pitchFamily="18" charset="0"/>
              </a:defRPr>
            </a:lvl3pPr>
            <a:lvl4pPr>
              <a:defRPr sz="1800">
                <a:latin typeface="Times New Roman" pitchFamily="18" charset="0"/>
                <a:cs typeface="Times New Roman" pitchFamily="18" charset="0"/>
              </a:defRPr>
            </a:lvl4pPr>
            <a:lvl5pPr>
              <a:defRPr sz="1800">
                <a:latin typeface="Times New Roman" pitchFamily="18" charset="0"/>
                <a:cs typeface="Times New Roman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EDE1-C10E-4BCE-B564-A2D0C78A97E5}" type="datetimeFigureOut">
              <a:rPr lang="en-US" smtClean="0"/>
              <a:pPr/>
              <a:t>9/18/2015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D36E2-A136-4056-A208-2A56624CC4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5573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04643"/>
            <a:ext cx="4040188" cy="3951288"/>
          </a:xfrm>
        </p:spPr>
        <p:txBody>
          <a:bodyPr/>
          <a:lstStyle>
            <a:lvl1pPr>
              <a:defRPr sz="2400">
                <a:latin typeface="Times New Roman" pitchFamily="18" charset="0"/>
                <a:cs typeface="Times New Roman" pitchFamily="18" charset="0"/>
              </a:defRPr>
            </a:lvl1pPr>
            <a:lvl2pPr>
              <a:defRPr sz="2000">
                <a:latin typeface="Times New Roman" pitchFamily="18" charset="0"/>
                <a:cs typeface="Times New Roman" pitchFamily="18" charset="0"/>
              </a:defRPr>
            </a:lvl2pPr>
            <a:lvl3pPr>
              <a:defRPr sz="1800">
                <a:latin typeface="Times New Roman" pitchFamily="18" charset="0"/>
                <a:cs typeface="Times New Roman" pitchFamily="18" charset="0"/>
              </a:defRPr>
            </a:lvl3pPr>
            <a:lvl4pPr>
              <a:defRPr sz="1600">
                <a:latin typeface="Times New Roman" pitchFamily="18" charset="0"/>
                <a:cs typeface="Times New Roman" pitchFamily="18" charset="0"/>
              </a:defRPr>
            </a:lvl4pPr>
            <a:lvl5pPr>
              <a:defRPr sz="1600">
                <a:latin typeface="Times New Roman" pitchFamily="18" charset="0"/>
                <a:cs typeface="Times New Roman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95573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04643"/>
            <a:ext cx="4041775" cy="3951288"/>
          </a:xfrm>
        </p:spPr>
        <p:txBody>
          <a:bodyPr/>
          <a:lstStyle>
            <a:lvl1pPr>
              <a:defRPr sz="2400">
                <a:latin typeface="Times New Roman" pitchFamily="18" charset="0"/>
                <a:cs typeface="Times New Roman" pitchFamily="18" charset="0"/>
              </a:defRPr>
            </a:lvl1pPr>
            <a:lvl2pPr>
              <a:defRPr sz="2000">
                <a:latin typeface="Times New Roman" pitchFamily="18" charset="0"/>
                <a:cs typeface="Times New Roman" pitchFamily="18" charset="0"/>
              </a:defRPr>
            </a:lvl2pPr>
            <a:lvl3pPr>
              <a:defRPr sz="1800">
                <a:latin typeface="Times New Roman" pitchFamily="18" charset="0"/>
                <a:cs typeface="Times New Roman" pitchFamily="18" charset="0"/>
              </a:defRPr>
            </a:lvl3pPr>
            <a:lvl4pPr>
              <a:defRPr sz="1600">
                <a:latin typeface="Times New Roman" pitchFamily="18" charset="0"/>
                <a:cs typeface="Times New Roman" pitchFamily="18" charset="0"/>
              </a:defRPr>
            </a:lvl4pPr>
            <a:lvl5pPr>
              <a:defRPr sz="1600">
                <a:latin typeface="Times New Roman" pitchFamily="18" charset="0"/>
                <a:cs typeface="Times New Roman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EDE1-C10E-4BCE-B564-A2D0C78A97E5}" type="datetimeFigureOut">
              <a:rPr lang="en-US" smtClean="0"/>
              <a:pPr/>
              <a:t>9/18/2015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D36E2-A136-4056-A208-2A56624CC4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EDE1-C10E-4BCE-B564-A2D0C78A97E5}" type="datetimeFigureOut">
              <a:rPr lang="en-US" smtClean="0"/>
              <a:pPr/>
              <a:t>9/18/2015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D36E2-A136-4056-A208-2A56624CC4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EDE1-C10E-4BCE-B564-A2D0C78A97E5}" type="datetimeFigureOut">
              <a:rPr lang="en-US" smtClean="0"/>
              <a:pPr/>
              <a:t>9/18/2015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D36E2-A136-4056-A208-2A56624CC4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99409"/>
            <a:ext cx="3008313" cy="1023827"/>
          </a:xfrm>
        </p:spPr>
        <p:txBody>
          <a:bodyPr anchor="b"/>
          <a:lstStyle>
            <a:lvl1pPr algn="l">
              <a:defRPr sz="2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99616"/>
            <a:ext cx="5111750" cy="5156899"/>
          </a:xfrm>
        </p:spPr>
        <p:txBody>
          <a:bodyPr/>
          <a:lstStyle>
            <a:lvl1pPr>
              <a:defRPr sz="3200">
                <a:latin typeface="Times New Roman" pitchFamily="18" charset="0"/>
                <a:cs typeface="Times New Roman" pitchFamily="18" charset="0"/>
              </a:defRPr>
            </a:lvl1pPr>
            <a:lvl2pPr>
              <a:defRPr sz="2800">
                <a:latin typeface="Times New Roman" pitchFamily="18" charset="0"/>
                <a:cs typeface="Times New Roman" pitchFamily="18" charset="0"/>
              </a:defRPr>
            </a:lvl2pPr>
            <a:lvl3pPr>
              <a:defRPr sz="2400">
                <a:latin typeface="Times New Roman" pitchFamily="18" charset="0"/>
                <a:cs typeface="Times New Roman" pitchFamily="18" charset="0"/>
              </a:defRPr>
            </a:lvl3pPr>
            <a:lvl4pPr>
              <a:defRPr sz="2000">
                <a:latin typeface="Times New Roman" pitchFamily="18" charset="0"/>
                <a:cs typeface="Times New Roman" pitchFamily="18" charset="0"/>
              </a:defRPr>
            </a:lvl4pPr>
            <a:lvl5pPr>
              <a:defRPr sz="2000">
                <a:latin typeface="Times New Roman" pitchFamily="18" charset="0"/>
                <a:cs typeface="Times New Roman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23443"/>
            <a:ext cx="3008313" cy="4133072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EDE1-C10E-4BCE-B564-A2D0C78A97E5}" type="datetimeFigureOut">
              <a:rPr lang="en-US" smtClean="0"/>
              <a:pPr/>
              <a:t>9/18/2015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D36E2-A136-4056-A208-2A56624CC4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202936"/>
            <a:ext cx="5486400" cy="566738"/>
          </a:xfrm>
        </p:spPr>
        <p:txBody>
          <a:bodyPr anchor="b"/>
          <a:lstStyle>
            <a:lvl1pPr algn="l">
              <a:defRPr sz="2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00199"/>
            <a:ext cx="5486400" cy="3520441"/>
          </a:xfrm>
        </p:spPr>
        <p:txBody>
          <a:bodyPr/>
          <a:lstStyle>
            <a:lvl1pPr marL="0" indent="0">
              <a:buNone/>
              <a:defRPr sz="32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769674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EDE1-C10E-4BCE-B564-A2D0C78A97E5}" type="datetimeFigureOut">
              <a:rPr lang="en-US" smtClean="0"/>
              <a:pPr/>
              <a:t>9/18/2015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D36E2-A136-4056-A208-2A56624CC4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tif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2.tiff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eader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33856"/>
            <a:ext cx="8229600" cy="7592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20824"/>
            <a:ext cx="684885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656832"/>
            <a:ext cx="2133600" cy="1286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5EDE1-C10E-4BCE-B564-A2D0C78A97E5}" type="datetimeFigureOut">
              <a:rPr lang="en-US" smtClean="0"/>
              <a:pPr/>
              <a:t>9/18/2015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56832"/>
            <a:ext cx="2895600" cy="1286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656832"/>
            <a:ext cx="2133600" cy="1286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D36E2-A136-4056-A208-2A56624CC46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DOTFMCSA_highres.tif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6839712" y="5849510"/>
            <a:ext cx="2157984" cy="700244"/>
          </a:xfrm>
          <a:prstGeom prst="rect">
            <a:avLst/>
          </a:prstGeom>
        </p:spPr>
      </p:pic>
      <p:pic>
        <p:nvPicPr>
          <p:cNvPr id="12" name="Picture 11" descr="HealthyDrivers.jpg"/>
          <p:cNvPicPr>
            <a:picLocks noChangeAspect="1"/>
          </p:cNvPicPr>
          <p:nvPr/>
        </p:nvPicPr>
        <p:blipFill>
          <a:blip r:embed="rId15" cstate="print"/>
          <a:srcRect l="4167" t="25417" r="73366" b="60278"/>
          <a:stretch>
            <a:fillRect/>
          </a:stretch>
        </p:blipFill>
        <p:spPr>
          <a:xfrm>
            <a:off x="7305675" y="5191125"/>
            <a:ext cx="1190625" cy="9810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eader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-37578" y="16825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33856"/>
            <a:ext cx="8229600" cy="7592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20824"/>
            <a:ext cx="684885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656832"/>
            <a:ext cx="2133600" cy="1286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FE976-34E0-444E-BC79-5C8D65BFB6B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56832"/>
            <a:ext cx="2895600" cy="1286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656832"/>
            <a:ext cx="2133600" cy="1286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D36E2-A136-4056-A208-2A56624CC46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9" descr="DOTFMCSA_highres.t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84912" y="5887233"/>
            <a:ext cx="2455124" cy="79666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2490" y="-87682"/>
            <a:ext cx="778975" cy="676405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5901268" y="5969189"/>
            <a:ext cx="3157008" cy="777321"/>
            <a:chOff x="5548843" y="5969189"/>
            <a:chExt cx="3157008" cy="777321"/>
          </a:xfrm>
        </p:grpSpPr>
        <p:pic>
          <p:nvPicPr>
            <p:cNvPr id="12" name="Picture 11" descr="99brtemp_Blue logo"/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4661" y="5969189"/>
              <a:ext cx="353084" cy="36576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Rectangle 6"/>
            <p:cNvSpPr/>
            <p:nvPr userDrawn="1"/>
          </p:nvSpPr>
          <p:spPr>
            <a:xfrm>
              <a:off x="5548843" y="6315623"/>
              <a:ext cx="3157008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5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Department of Health &amp; Human Services </a:t>
              </a:r>
            </a:p>
            <a:p>
              <a:r>
                <a:rPr lang="en-US" sz="1050" b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Health Resources and Services Administration</a:t>
              </a:r>
              <a:endParaRPr lang="en-US" sz="10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516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tionalregistry.fmcsa.dot.gov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5455"/>
            <a:ext cx="8229600" cy="486294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FMCSA Medical </a:t>
            </a:r>
            <a:r>
              <a:rPr lang="en-US" dirty="0" smtClean="0"/>
              <a:t>Programs  </a:t>
            </a:r>
            <a:br>
              <a:rPr lang="en-US" dirty="0" smtClean="0"/>
            </a:br>
            <a:r>
              <a:rPr lang="en-US" sz="3600" dirty="0" smtClean="0"/>
              <a:t>Wellness Initiative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MRB/MCSAC Meeting</a:t>
            </a:r>
            <a:br>
              <a:rPr lang="en-US" sz="2800" dirty="0" smtClean="0"/>
            </a:br>
            <a:r>
              <a:rPr lang="en-US" sz="2800" dirty="0" smtClean="0"/>
              <a:t>September 21-22, 2015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800" dirty="0" smtClean="0"/>
              <a:t>Pamela Perry RN, ACSM-CPT </a:t>
            </a:r>
            <a:br>
              <a:rPr lang="en-US" sz="1800" dirty="0" smtClean="0"/>
            </a:br>
            <a:r>
              <a:rPr lang="en-US" sz="1800" dirty="0" smtClean="0"/>
              <a:t>Nurse Consultant</a:t>
            </a:r>
            <a:br>
              <a:rPr lang="en-US" sz="1800" dirty="0" smtClean="0"/>
            </a:br>
            <a:r>
              <a:rPr lang="en-US" sz="1800" dirty="0" smtClean="0"/>
              <a:t>Medical Programs Division, FMCSA 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16" y="1404859"/>
            <a:ext cx="8655269" cy="755017"/>
          </a:xfrm>
        </p:spPr>
        <p:txBody>
          <a:bodyPr>
            <a:noAutofit/>
          </a:bodyPr>
          <a:lstStyle/>
          <a:p>
            <a:r>
              <a:rPr lang="en-US" sz="3200" dirty="0" smtClean="0"/>
              <a:t>Mother’s Day Bus Crash – May 9, 1999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000" y="2273300"/>
            <a:ext cx="4826000" cy="3644900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D36E2-A136-4056-A208-2A56624CC46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4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450" y="1517360"/>
            <a:ext cx="8229600" cy="75927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FMCSA Wellness page online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529" y="2219134"/>
            <a:ext cx="8725458" cy="3866685"/>
          </a:xfrm>
        </p:spPr>
        <p:txBody>
          <a:bodyPr>
            <a:normAutofit/>
          </a:bodyPr>
          <a:lstStyle/>
          <a:p>
            <a:r>
              <a:rPr lang="en-US" dirty="0" smtClean="0"/>
              <a:t>Quarterly updates</a:t>
            </a:r>
            <a:endParaRPr lang="en-US" dirty="0" smtClean="0"/>
          </a:p>
          <a:p>
            <a:r>
              <a:rPr lang="en-US" dirty="0" smtClean="0"/>
              <a:t>Includes a short health article (B/P, Pulse Oximetry, etc.)</a:t>
            </a:r>
            <a:endParaRPr lang="en-US" dirty="0" smtClean="0"/>
          </a:p>
          <a:p>
            <a:r>
              <a:rPr lang="en-US" dirty="0" smtClean="0"/>
              <a:t>Healthy eating tips</a:t>
            </a:r>
            <a:r>
              <a:rPr lang="en-US" dirty="0" smtClean="0"/>
              <a:t>	</a:t>
            </a:r>
          </a:p>
          <a:p>
            <a:r>
              <a:rPr lang="en-US" dirty="0" smtClean="0"/>
              <a:t>Recipe of the Month (easy to arrange with a truck kitchen)</a:t>
            </a:r>
          </a:p>
          <a:p>
            <a:r>
              <a:rPr lang="en-US" dirty="0" smtClean="0"/>
              <a:t>Driver success story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D36E2-A136-4056-A208-2A56624CC46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29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Cooperative Initiative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Comprehensive Wellness initiative</a:t>
            </a:r>
          </a:p>
          <a:p>
            <a:r>
              <a:rPr lang="en-US" dirty="0" smtClean="0"/>
              <a:t>Invites multiple stakeholders</a:t>
            </a:r>
            <a:endParaRPr lang="en-US" dirty="0" smtClean="0"/>
          </a:p>
          <a:p>
            <a:r>
              <a:rPr lang="en-US" dirty="0" smtClean="0"/>
              <a:t>Involves pulling together some of the industry Wellness Programs and evaluating what is working</a:t>
            </a:r>
          </a:p>
          <a:p>
            <a:r>
              <a:rPr lang="en-US" dirty="0" smtClean="0"/>
              <a:t>Online page with links to a variety of options:</a:t>
            </a:r>
            <a:endParaRPr lang="en-US" dirty="0" smtClean="0"/>
          </a:p>
          <a:p>
            <a:pPr lvl="1"/>
            <a:r>
              <a:rPr lang="en-US" dirty="0" smtClean="0"/>
              <a:t>Nutrition information</a:t>
            </a:r>
            <a:endParaRPr lang="en-US" dirty="0" smtClean="0"/>
          </a:p>
          <a:p>
            <a:pPr lvl="1"/>
            <a:r>
              <a:rPr lang="en-US" dirty="0" smtClean="0"/>
              <a:t>Exercise opportunities for drivers</a:t>
            </a:r>
            <a:endParaRPr lang="en-US" dirty="0" smtClean="0"/>
          </a:p>
          <a:p>
            <a:pPr lvl="1"/>
            <a:r>
              <a:rPr lang="en-US" dirty="0" smtClean="0"/>
              <a:t>Health evaluations and monitoring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7258"/>
            <a:ext cx="8229600" cy="1526667"/>
          </a:xfrm>
        </p:spPr>
        <p:txBody>
          <a:bodyPr/>
          <a:lstStyle/>
          <a:p>
            <a:pPr marL="0" indent="0" algn="ctr">
              <a:spcBef>
                <a:spcPts val="1800"/>
              </a:spcBef>
              <a:buNone/>
            </a:pPr>
            <a:r>
              <a:rPr lang="en-US" dirty="0" smtClean="0"/>
              <a:t>Go to </a:t>
            </a:r>
            <a:r>
              <a:rPr lang="en-US" u="sng" dirty="0" smtClean="0">
                <a:hlinkClick r:id="rId2"/>
              </a:rPr>
              <a:t>www.nationalregistry.fmcsa.dot.gov</a:t>
            </a:r>
            <a:r>
              <a:rPr lang="en-US" b="1" dirty="0" smtClean="0"/>
              <a:t> </a:t>
            </a:r>
          </a:p>
          <a:p>
            <a:pPr marL="0" indent="0" algn="ctr">
              <a:spcBef>
                <a:spcPts val="1800"/>
              </a:spcBef>
              <a:buNone/>
            </a:pPr>
            <a:r>
              <a:rPr lang="en-US" dirty="0" smtClean="0"/>
              <a:t>or call(202)366-4001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rca:RCAuthoringProperties xmlns:rca="urn:sharePointPublishingRcaProperties">
  <rca:Converter rca:guid="6dfdc5b4-2a28-4a06-b0c6-ad3901e3a807">
    <rca:property rca:type="InheritParentSettings">False</rca:property>
    <rca:property rca:type="SelectedPageLayout">24</rca:property>
    <rca:property rca:type="SelectedPageField">f55c4d88-1f2e-4ad9-aaa8-819af4ee7ee8</rca:property>
    <rca:property rca:type="SelectedStylesField">a932ec3f-94c1-48b1-b6dc-41aaa6eb7e54</rca:property>
    <rca:property rca:type="CreatePageWithSourceDocument">True</rca:property>
    <rca:property rca:type="AllowChangeLocationConfig">True</rca:property>
    <rca:property rca:type="ConfiguredPageLocation">https://one.dot.gov/fmcsa</rca:property>
    <rca:property rca:type="CreateSynchronously">True</rca:property>
    <rca:property rca:type="AllowChangeProcessingConfig">True</rca:property>
    <rca:property rca:type="ConverterSpecificSettings"/>
  </rca:Converter>
</rca:RCAuthoring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C3E4DEDC78AE49BCC29D8E982E98A8" ma:contentTypeVersion="0" ma:contentTypeDescription="Create a new document." ma:contentTypeScope="" ma:versionID="4a82f90863cfcf147f9e67a7017c740f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9FDC6260-209A-4C1C-B711-3587697B70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E5797AE-2C69-4CB5-986A-4B2BE76EA336}">
  <ds:schemaRefs>
    <ds:schemaRef ds:uri="urn:sharePointPublishingRcaProperties"/>
  </ds:schemaRefs>
</ds:datastoreItem>
</file>

<file path=customXml/itemProps3.xml><?xml version="1.0" encoding="utf-8"?>
<ds:datastoreItem xmlns:ds="http://schemas.openxmlformats.org/officeDocument/2006/customXml" ds:itemID="{C7BF43F3-82E9-4052-83BC-B325EF01C5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DBD1ABD1-366A-4A82-BFD3-22417D95C17B}">
  <ds:schemaRefs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9303</TotalTime>
  <Words>85</Words>
  <Application>Microsoft Office PowerPoint</Application>
  <PresentationFormat>On-screen Show (4:3)</PresentationFormat>
  <Paragraphs>23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1_Office Theme</vt:lpstr>
      <vt:lpstr>FMCSA Medical Programs   Wellness Initiative  MRB/MCSAC Meeting September 21-22, 2015   Pamela Perry RN, ACSM-CPT  Nurse Consultant Medical Programs Division, FMCSA </vt:lpstr>
      <vt:lpstr>Mother’s Day Bus Crash – May 9, 1999</vt:lpstr>
      <vt:lpstr>FMCSA Wellness page online</vt:lpstr>
      <vt:lpstr>Cooperative Initiative</vt:lpstr>
      <vt:lpstr>Questions </vt:lpstr>
    </vt:vector>
  </TitlesOfParts>
  <Company>USDOT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Registry of Certified Medical Examiners</dc:title>
  <dc:creator>Martha Threatt</dc:creator>
  <cp:lastModifiedBy>USDOT_User</cp:lastModifiedBy>
  <cp:revision>444</cp:revision>
  <dcterms:created xsi:type="dcterms:W3CDTF">2011-03-31T19:15:12Z</dcterms:created>
  <dcterms:modified xsi:type="dcterms:W3CDTF">2015-09-18T19:44:15Z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0x01010053C3E4DEDC78AE49BCC29D8E982E98A8</vt:lpwstr>
  </property>
</Properties>
</file>