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23"/>
  </p:notesMasterIdLst>
  <p:handoutMasterIdLst>
    <p:handoutMasterId r:id="rId24"/>
  </p:handoutMasterIdLst>
  <p:sldIdLst>
    <p:sldId id="256" r:id="rId2"/>
    <p:sldId id="257" r:id="rId3"/>
    <p:sldId id="259" r:id="rId4"/>
    <p:sldId id="260" r:id="rId5"/>
    <p:sldId id="261" r:id="rId6"/>
    <p:sldId id="262" r:id="rId7"/>
    <p:sldId id="263" r:id="rId8"/>
    <p:sldId id="264" r:id="rId9"/>
    <p:sldId id="265" r:id="rId10"/>
    <p:sldId id="266" r:id="rId11"/>
    <p:sldId id="269" r:id="rId12"/>
    <p:sldId id="270" r:id="rId13"/>
    <p:sldId id="271" r:id="rId14"/>
    <p:sldId id="272" r:id="rId15"/>
    <p:sldId id="273" r:id="rId16"/>
    <p:sldId id="275" r:id="rId17"/>
    <p:sldId id="274" r:id="rId18"/>
    <p:sldId id="276" r:id="rId19"/>
    <p:sldId id="277" r:id="rId20"/>
    <p:sldId id="278" r:id="rId21"/>
    <p:sldId id="279"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99FFFF"/>
    <a:srgbClr val="FF0033"/>
    <a:srgbClr val="FFE8D1"/>
    <a:srgbClr val="FFFF00"/>
    <a:srgbClr val="FFCC00"/>
    <a:srgbClr val="A8F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739" autoAdjust="0"/>
  </p:normalViewPr>
  <p:slideViewPr>
    <p:cSldViewPr>
      <p:cViewPr>
        <p:scale>
          <a:sx n="75" d="100"/>
          <a:sy n="75" d="100"/>
        </p:scale>
        <p:origin x="-360" y="-72"/>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81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19412" tIns="0" rIns="19412" bIns="0" numCol="1" anchor="t" anchorCtr="0" compatLnSpc="1">
            <a:prstTxWarp prst="textNoShape">
              <a:avLst/>
            </a:prstTxWarp>
          </a:bodyPr>
          <a:lstStyle>
            <a:lvl1pPr defTabSz="931863" eaLnBrk="0" hangingPunct="0">
              <a:defRPr sz="1000" i="1">
                <a:latin typeface="Times New Roman" pitchFamily="18" charset="0"/>
              </a:defRPr>
            </a:lvl1pPr>
          </a:lstStyle>
          <a:p>
            <a:endParaRPr lang="en-US"/>
          </a:p>
        </p:txBody>
      </p:sp>
      <p:sp>
        <p:nvSpPr>
          <p:cNvPr id="307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19412" tIns="0" rIns="19412" bIns="0" numCol="1" anchor="t" anchorCtr="0" compatLnSpc="1">
            <a:prstTxWarp prst="textNoShape">
              <a:avLst/>
            </a:prstTxWarp>
          </a:bodyPr>
          <a:lstStyle>
            <a:lvl1pPr algn="r" defTabSz="931863" eaLnBrk="0" hangingPunct="0">
              <a:defRPr sz="1000" i="1">
                <a:latin typeface="Times New Roman" pitchFamily="18" charset="0"/>
              </a:defRPr>
            </a:lvl1pPr>
          </a:lstStyle>
          <a:p>
            <a:endParaRPr lang="en-US"/>
          </a:p>
        </p:txBody>
      </p:sp>
      <p:sp>
        <p:nvSpPr>
          <p:cNvPr id="307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19412" tIns="0" rIns="19412" bIns="0" numCol="1" anchor="b" anchorCtr="0" compatLnSpc="1">
            <a:prstTxWarp prst="textNoShape">
              <a:avLst/>
            </a:prstTxWarp>
          </a:bodyPr>
          <a:lstStyle>
            <a:lvl1pPr defTabSz="931863" eaLnBrk="0" hangingPunct="0">
              <a:defRPr sz="1000" i="1">
                <a:latin typeface="Times New Roman" pitchFamily="18" charset="0"/>
              </a:defRPr>
            </a:lvl1pPr>
          </a:lstStyle>
          <a:p>
            <a:endParaRPr lang="en-US"/>
          </a:p>
        </p:txBody>
      </p:sp>
      <p:sp>
        <p:nvSpPr>
          <p:cNvPr id="307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19412" tIns="0" rIns="19412" bIns="0" numCol="1" anchor="b" anchorCtr="0" compatLnSpc="1">
            <a:prstTxWarp prst="textNoShape">
              <a:avLst/>
            </a:prstTxWarp>
          </a:bodyPr>
          <a:lstStyle>
            <a:lvl1pPr algn="r" defTabSz="931863" eaLnBrk="0" hangingPunct="0">
              <a:defRPr sz="1000" i="1">
                <a:latin typeface="Times New Roman" pitchFamily="18" charset="0"/>
              </a:defRPr>
            </a:lvl1pPr>
          </a:lstStyle>
          <a:p>
            <a:fld id="{4AFA5491-44D2-4E5C-9518-C319761ED19A}" type="slidenum">
              <a:rPr lang="en-US"/>
              <a:pPr/>
              <a:t>‹#›</a:t>
            </a:fld>
            <a:endParaRPr lang="en-US"/>
          </a:p>
        </p:txBody>
      </p:sp>
    </p:spTree>
    <p:extLst>
      <p:ext uri="{BB962C8B-B14F-4D97-AF65-F5344CB8AC3E}">
        <p14:creationId xmlns:p14="http://schemas.microsoft.com/office/powerpoint/2010/main" val="3253624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19412" tIns="0" rIns="19412" bIns="0" numCol="1" anchor="t" anchorCtr="0" compatLnSpc="1">
            <a:prstTxWarp prst="textNoShape">
              <a:avLst/>
            </a:prstTxWarp>
          </a:bodyPr>
          <a:lstStyle>
            <a:lvl1pPr defTabSz="931863" eaLnBrk="0" hangingPunct="0">
              <a:defRPr sz="100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19412" tIns="0" rIns="19412" bIns="0" numCol="1" anchor="t" anchorCtr="0" compatLnSpc="1">
            <a:prstTxWarp prst="textNoShape">
              <a:avLst/>
            </a:prstTxWarp>
          </a:bodyPr>
          <a:lstStyle>
            <a:lvl1pPr algn="r" defTabSz="931863" eaLnBrk="0" hangingPunct="0">
              <a:defRPr sz="1000" i="1">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19412" tIns="0" rIns="19412" bIns="0" numCol="1" anchor="b" anchorCtr="0" compatLnSpc="1">
            <a:prstTxWarp prst="textNoShape">
              <a:avLst/>
            </a:prstTxWarp>
          </a:bodyPr>
          <a:lstStyle>
            <a:lvl1pPr defTabSz="931863" eaLnBrk="0" hangingPunct="0">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19412" tIns="0" rIns="19412" bIns="0" numCol="1" anchor="b" anchorCtr="0" compatLnSpc="1">
            <a:prstTxWarp prst="textNoShape">
              <a:avLst/>
            </a:prstTxWarp>
          </a:bodyPr>
          <a:lstStyle>
            <a:lvl1pPr algn="r" defTabSz="931863" eaLnBrk="0" hangingPunct="0">
              <a:defRPr sz="1000" i="1">
                <a:latin typeface="Times New Roman" pitchFamily="18" charset="0"/>
              </a:defRPr>
            </a:lvl1pPr>
          </a:lstStyle>
          <a:p>
            <a:fld id="{756246AC-F746-42DF-901B-8D62FFE6E634}" type="slidenum">
              <a:rPr lang="en-US"/>
              <a:pPr/>
              <a:t>‹#›</a:t>
            </a:fld>
            <a:endParaRPr lang="en-US"/>
          </a:p>
        </p:txBody>
      </p:sp>
      <p:sp>
        <p:nvSpPr>
          <p:cNvPr id="2054" name="Rectangle 6"/>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4268645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7106" name="Rectangle 2"/>
          <p:cNvSpPr>
            <a:spLocks noGrp="1" noChangeArrowheads="1"/>
          </p:cNvSpPr>
          <p:nvPr>
            <p:ph type="ctrTitle"/>
          </p:nvPr>
        </p:nvSpPr>
        <p:spPr>
          <a:xfrm>
            <a:off x="685800" y="2130425"/>
            <a:ext cx="7772400" cy="1470025"/>
          </a:xfrm>
          <a:prstGeom prst="rect">
            <a:avLst/>
          </a:prstGeom>
        </p:spPr>
        <p:txBody>
          <a:bodyPr/>
          <a:lstStyle>
            <a:lvl1pPr>
              <a:defRPr/>
            </a:lvl1pPr>
          </a:lstStyle>
          <a:p>
            <a:r>
              <a:rPr lang="en-US" smtClean="0"/>
              <a:t>Click to edit Master title style</a:t>
            </a:r>
            <a:endParaRPr lang="en-US"/>
          </a:p>
        </p:txBody>
      </p:sp>
      <p:sp>
        <p:nvSpPr>
          <p:cNvPr id="6871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687108"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pic>
        <p:nvPicPr>
          <p:cNvPr id="687111" name="Picture 7" descr="hosposter2"/>
          <p:cNvPicPr>
            <a:picLocks noChangeAspect="1" noChangeArrowheads="1"/>
          </p:cNvPicPr>
          <p:nvPr/>
        </p:nvPicPr>
        <p:blipFill>
          <a:blip r:embed="rId2" cstate="print"/>
          <a:srcRect t="57895" b="5263"/>
          <a:stretch>
            <a:fillRect/>
          </a:stretch>
        </p:blipFill>
        <p:spPr bwMode="auto">
          <a:xfrm>
            <a:off x="0" y="6261100"/>
            <a:ext cx="4343400" cy="596900"/>
          </a:xfrm>
          <a:prstGeom prst="rect">
            <a:avLst/>
          </a:prstGeom>
          <a:noFill/>
        </p:spPr>
      </p:pic>
      <p:pic>
        <p:nvPicPr>
          <p:cNvPr id="8" name="Picture 7" descr="ppt background 1.bmp"/>
          <p:cNvPicPr>
            <a:picLocks noChangeAspect="1"/>
          </p:cNvPicPr>
          <p:nvPr userDrawn="1"/>
        </p:nvPicPr>
        <p:blipFill>
          <a:blip r:embed="rId3" cstate="print"/>
          <a:srcRect t="90932"/>
          <a:stretch>
            <a:fillRect/>
          </a:stretch>
        </p:blipFill>
        <p:spPr>
          <a:xfrm>
            <a:off x="0" y="0"/>
            <a:ext cx="9144000" cy="5585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6200" y="0"/>
            <a:ext cx="5257800" cy="14478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E262FF6-703B-488D-A51D-C9C022F3D4D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61261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1890083-25EB-4B35-B48E-8FF0963677E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a:prstGeom prst="rect">
            <a:avLst/>
          </a:prstGeo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4pPr>
              <a:defRPr sz="16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AA51236-A1BD-4AC9-B367-04A76F92461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1DE0744-9527-4807-B185-A01FBDAE53D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0" y="0"/>
            <a:ext cx="5257800" cy="1447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D5870FE-B9E7-48E1-BA8D-A6D63C65CF9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5D73302F-C90C-48CB-A3B7-5D72B97C205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86200" y="0"/>
            <a:ext cx="5257800" cy="1447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7684A624-0978-4670-BDF4-FB496741703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AF35922-889E-49FD-B219-B7B939BC484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CDF501B-01A4-451F-AE33-A8EB2221D84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877D4C6-DCF4-416F-825A-B5F30F9F975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87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28708" name="Rectangle 4"/>
          <p:cNvSpPr>
            <a:spLocks noGrp="1" noChangeArrowheads="1"/>
          </p:cNvSpPr>
          <p:nvPr>
            <p:ph type="dt" sz="half" idx="2"/>
          </p:nvPr>
        </p:nvSpPr>
        <p:spPr bwMode="auto">
          <a:xfrm>
            <a:off x="4343400" y="6381750"/>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28710" name="Rectangle 6"/>
          <p:cNvSpPr>
            <a:spLocks noGrp="1" noChangeArrowheads="1"/>
          </p:cNvSpPr>
          <p:nvPr>
            <p:ph type="sldNum" sz="quarter" idx="4"/>
          </p:nvPr>
        </p:nvSpPr>
        <p:spPr bwMode="auto">
          <a:xfrm>
            <a:off x="8305800" y="6381750"/>
            <a:ext cx="838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6F3BC43-5526-4F4B-A283-A5E5DEC90BDA}" type="slidenum">
              <a:rPr lang="en-US"/>
              <a:pPr/>
              <a:t>‹#›</a:t>
            </a:fld>
            <a:endParaRPr lang="en-US"/>
          </a:p>
        </p:txBody>
      </p:sp>
      <p:pic>
        <p:nvPicPr>
          <p:cNvPr id="328711" name="Picture 7" descr="hosposter2"/>
          <p:cNvPicPr>
            <a:picLocks noChangeAspect="1" noChangeArrowheads="1"/>
          </p:cNvPicPr>
          <p:nvPr/>
        </p:nvPicPr>
        <p:blipFill>
          <a:blip r:embed="rId13" cstate="print"/>
          <a:srcRect t="57895" b="5263"/>
          <a:stretch>
            <a:fillRect/>
          </a:stretch>
        </p:blipFill>
        <p:spPr bwMode="auto">
          <a:xfrm>
            <a:off x="0" y="6261100"/>
            <a:ext cx="4267200" cy="596900"/>
          </a:xfrm>
          <a:prstGeom prst="rect">
            <a:avLst/>
          </a:prstGeom>
          <a:noFill/>
        </p:spPr>
      </p:pic>
      <p:sp>
        <p:nvSpPr>
          <p:cNvPr id="328715" name="Line 11"/>
          <p:cNvSpPr>
            <a:spLocks noChangeShapeType="1"/>
          </p:cNvSpPr>
          <p:nvPr/>
        </p:nvSpPr>
        <p:spPr bwMode="auto">
          <a:xfrm>
            <a:off x="3886200" y="1447800"/>
            <a:ext cx="5257800" cy="0"/>
          </a:xfrm>
          <a:prstGeom prst="line">
            <a:avLst/>
          </a:prstGeom>
          <a:noFill/>
          <a:ln w="28575">
            <a:noFill/>
            <a:round/>
            <a:headEnd type="none" w="sm" len="sm"/>
            <a:tailEnd type="none" w="sm" len="sm"/>
          </a:ln>
          <a:effectLst/>
        </p:spPr>
        <p:txBody>
          <a:bodyPr wrap="none"/>
          <a:lstStyle/>
          <a:p>
            <a:endParaRPr lang="en-US"/>
          </a:p>
        </p:txBody>
      </p:sp>
      <p:pic>
        <p:nvPicPr>
          <p:cNvPr id="13" name="Picture 12" descr="ppt background 1.bmp"/>
          <p:cNvPicPr>
            <a:picLocks noChangeAspect="1"/>
          </p:cNvPicPr>
          <p:nvPr/>
        </p:nvPicPr>
        <p:blipFill>
          <a:blip r:embed="rId14" cstate="print"/>
          <a:srcRect t="90932"/>
          <a:stretch>
            <a:fillRect/>
          </a:stretch>
        </p:blipFill>
        <p:spPr>
          <a:xfrm>
            <a:off x="0" y="0"/>
            <a:ext cx="9144000" cy="55858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5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6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534400" cy="1470025"/>
          </a:xfrm>
        </p:spPr>
        <p:txBody>
          <a:bodyPr/>
          <a:lstStyle/>
          <a:p>
            <a:r>
              <a:rPr lang="en-US" dirty="0" smtClean="0"/>
              <a:t> </a:t>
            </a:r>
            <a:r>
              <a:rPr lang="en-US" sz="4000" dirty="0" smtClean="0"/>
              <a:t>Federal Motor Carrier </a:t>
            </a:r>
            <a:br>
              <a:rPr lang="en-US" sz="4000" dirty="0" smtClean="0"/>
            </a:br>
            <a:r>
              <a:rPr lang="en-US" sz="4000" dirty="0" smtClean="0"/>
              <a:t>Safety Administration </a:t>
            </a:r>
            <a:br>
              <a:rPr lang="en-US" sz="4000" dirty="0" smtClean="0"/>
            </a:br>
            <a:r>
              <a:rPr lang="en-US" sz="4000" dirty="0"/>
              <a:t/>
            </a:r>
            <a:br>
              <a:rPr lang="en-US" sz="4000" dirty="0"/>
            </a:br>
            <a:r>
              <a:rPr lang="en-US" sz="4000" dirty="0" smtClean="0"/>
              <a:t>Intrastate Compatibility </a:t>
            </a:r>
            <a:r>
              <a:rPr lang="en-US" sz="4000" dirty="0" smtClean="0"/>
              <a:t>Overview</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Intrastate Variances (cont.)</a:t>
            </a:r>
            <a:endParaRPr lang="en-US" b="1" u="sng" dirty="0"/>
          </a:p>
        </p:txBody>
      </p:sp>
      <p:sp>
        <p:nvSpPr>
          <p:cNvPr id="3" name="Content Placeholder 2"/>
          <p:cNvSpPr>
            <a:spLocks noGrp="1"/>
          </p:cNvSpPr>
          <p:nvPr>
            <p:ph idx="1"/>
          </p:nvPr>
        </p:nvSpPr>
        <p:spPr/>
        <p:txBody>
          <a:bodyPr/>
          <a:lstStyle/>
          <a:p>
            <a:r>
              <a:rPr lang="en-US" dirty="0"/>
              <a:t>The State may decide not to adopt laws and regulations that implement a registry of medical examiners trained and qualified to apply physical qualification standards or variances continued in effect or adopted by the </a:t>
            </a:r>
            <a:r>
              <a:rPr lang="en-US" dirty="0" smtClean="0"/>
              <a:t>State </a:t>
            </a:r>
            <a:r>
              <a:rPr lang="en-US" dirty="0"/>
              <a:t>that apply to drivers of CMVs in intrastate commerce.</a:t>
            </a:r>
          </a:p>
          <a:p>
            <a:pPr marL="0" indent="0">
              <a:buNone/>
            </a:pPr>
            <a:endParaRPr lang="en-US" dirty="0"/>
          </a:p>
        </p:txBody>
      </p:sp>
      <p:sp>
        <p:nvSpPr>
          <p:cNvPr id="4" name="Slide Number Placeholder 3"/>
          <p:cNvSpPr>
            <a:spLocks noGrp="1"/>
          </p:cNvSpPr>
          <p:nvPr>
            <p:ph type="sldNum" sz="quarter" idx="11"/>
          </p:nvPr>
        </p:nvSpPr>
        <p:spPr/>
        <p:txBody>
          <a:bodyPr/>
          <a:lstStyle/>
          <a:p>
            <a:fld id="{9AA51236-A1BD-4AC9-B367-04A76F92461F}" type="slidenum">
              <a:rPr lang="en-US" smtClean="0"/>
              <a:pPr/>
              <a:t>10</a:t>
            </a:fld>
            <a:endParaRPr lang="en-US"/>
          </a:p>
        </p:txBody>
      </p:sp>
    </p:spTree>
    <p:extLst>
      <p:ext uri="{BB962C8B-B14F-4D97-AF65-F5344CB8AC3E}">
        <p14:creationId xmlns:p14="http://schemas.microsoft.com/office/powerpoint/2010/main" val="3235068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Other FMCSA Regulations</a:t>
            </a:r>
            <a:endParaRPr lang="en-US" dirty="0"/>
          </a:p>
        </p:txBody>
      </p:sp>
      <p:sp>
        <p:nvSpPr>
          <p:cNvPr id="3" name="Content Placeholder 2"/>
          <p:cNvSpPr>
            <a:spLocks noGrp="1"/>
          </p:cNvSpPr>
          <p:nvPr>
            <p:ph idx="1"/>
          </p:nvPr>
        </p:nvSpPr>
        <p:spPr/>
        <p:txBody>
          <a:bodyPr/>
          <a:lstStyle/>
          <a:p>
            <a:r>
              <a:rPr lang="en-US" dirty="0" smtClean="0"/>
              <a:t>350.331(d) - </a:t>
            </a:r>
            <a:r>
              <a:rPr lang="en-US" dirty="0"/>
              <a:t>As soon as practical after the effective date of any newly enacted regulation or amendment to the FMCSRs or HMRs, but no later than three years after that date, the State must amend its laws or regulations to make them compatible with the FMCSRs and/or HMRs, as amended.</a:t>
            </a:r>
          </a:p>
        </p:txBody>
      </p:sp>
      <p:sp>
        <p:nvSpPr>
          <p:cNvPr id="4" name="Slide Number Placeholder 3"/>
          <p:cNvSpPr>
            <a:spLocks noGrp="1"/>
          </p:cNvSpPr>
          <p:nvPr>
            <p:ph type="sldNum" sz="quarter" idx="11"/>
          </p:nvPr>
        </p:nvSpPr>
        <p:spPr/>
        <p:txBody>
          <a:bodyPr/>
          <a:lstStyle/>
          <a:p>
            <a:fld id="{9AA51236-A1BD-4AC9-B367-04A76F92461F}" type="slidenum">
              <a:rPr lang="en-US" smtClean="0"/>
              <a:pPr/>
              <a:t>11</a:t>
            </a:fld>
            <a:endParaRPr lang="en-US"/>
          </a:p>
        </p:txBody>
      </p:sp>
    </p:spTree>
    <p:extLst>
      <p:ext uri="{BB962C8B-B14F-4D97-AF65-F5344CB8AC3E}">
        <p14:creationId xmlns:p14="http://schemas.microsoft.com/office/powerpoint/2010/main" val="3499612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MAP-21 – Agricultural Exemptions</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600" dirty="0" smtClean="0"/>
              <a:t>To remain MCSAP-eligible, States have up to 3 years to adopt the amended regulations published in the March 14, 2013 Federal Register Notice for both inter and intrastate operations</a:t>
            </a:r>
          </a:p>
          <a:p>
            <a:endParaRPr lang="en-US" sz="2600" dirty="0" smtClean="0"/>
          </a:p>
          <a:p>
            <a:r>
              <a:rPr lang="en-US" sz="2600" dirty="0" smtClean="0"/>
              <a:t>States </a:t>
            </a:r>
            <a:r>
              <a:rPr lang="en-US" sz="2600" dirty="0" smtClean="0"/>
              <a:t>must exempt Covered Farm Vehicle operators from drug/alcohol testing requirements (this is a Federal preemption</a:t>
            </a:r>
            <a:r>
              <a:rPr lang="en-US" sz="2600" dirty="0" smtClean="0"/>
              <a:t>)</a:t>
            </a:r>
            <a:endParaRPr lang="en-US" sz="2600" dirty="0" smtClean="0"/>
          </a:p>
        </p:txBody>
      </p:sp>
      <p:sp>
        <p:nvSpPr>
          <p:cNvPr id="4" name="Slide Number Placeholder 3"/>
          <p:cNvSpPr>
            <a:spLocks noGrp="1"/>
          </p:cNvSpPr>
          <p:nvPr>
            <p:ph type="sldNum" sz="quarter" idx="11"/>
          </p:nvPr>
        </p:nvSpPr>
        <p:spPr/>
        <p:txBody>
          <a:bodyPr/>
          <a:lstStyle/>
          <a:p>
            <a:fld id="{9AA51236-A1BD-4AC9-B367-04A76F92461F}" type="slidenum">
              <a:rPr lang="en-US" smtClean="0"/>
              <a:pPr/>
              <a:t>12</a:t>
            </a:fld>
            <a:endParaRPr lang="en-US"/>
          </a:p>
        </p:txBody>
      </p:sp>
    </p:spTree>
    <p:extLst>
      <p:ext uri="{BB962C8B-B14F-4D97-AF65-F5344CB8AC3E}">
        <p14:creationId xmlns:p14="http://schemas.microsoft.com/office/powerpoint/2010/main" val="1582752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AF35922-889E-49FD-B219-B7B939BC4847}" type="slidenum">
              <a:rPr lang="en-US" smtClean="0"/>
              <a:pPr/>
              <a:t>13</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24" t="9899" r="2880" b="10695"/>
          <a:stretch/>
        </p:blipFill>
        <p:spPr>
          <a:xfrm>
            <a:off x="114300" y="533400"/>
            <a:ext cx="8915400" cy="5745466"/>
          </a:xfrm>
          <a:prstGeom prst="rect">
            <a:avLst/>
          </a:prstGeom>
        </p:spPr>
      </p:pic>
    </p:spTree>
    <p:extLst>
      <p:ext uri="{BB962C8B-B14F-4D97-AF65-F5344CB8AC3E}">
        <p14:creationId xmlns:p14="http://schemas.microsoft.com/office/powerpoint/2010/main" val="1646354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AF35922-889E-49FD-B219-B7B939BC4847}" type="slidenum">
              <a:rPr lang="en-US" smtClean="0"/>
              <a:pPr/>
              <a:t>14</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35" t="9871" r="2767" b="10303"/>
          <a:stretch/>
        </p:blipFill>
        <p:spPr>
          <a:xfrm>
            <a:off x="114300" y="533400"/>
            <a:ext cx="8915400" cy="5712716"/>
          </a:xfrm>
          <a:prstGeom prst="rect">
            <a:avLst/>
          </a:prstGeom>
        </p:spPr>
      </p:pic>
    </p:spTree>
    <p:extLst>
      <p:ext uri="{BB962C8B-B14F-4D97-AF65-F5344CB8AC3E}">
        <p14:creationId xmlns:p14="http://schemas.microsoft.com/office/powerpoint/2010/main" val="543400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AF35922-889E-49FD-B219-B7B939BC4847}" type="slidenum">
              <a:rPr lang="en-US" smtClean="0"/>
              <a:pPr/>
              <a:t>15</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36" t="10216" r="2767" b="10130"/>
          <a:stretch/>
        </p:blipFill>
        <p:spPr>
          <a:xfrm>
            <a:off x="76200" y="533399"/>
            <a:ext cx="8991600" cy="5700326"/>
          </a:xfrm>
          <a:prstGeom prst="rect">
            <a:avLst/>
          </a:prstGeom>
        </p:spPr>
      </p:pic>
    </p:spTree>
    <p:extLst>
      <p:ext uri="{BB962C8B-B14F-4D97-AF65-F5344CB8AC3E}">
        <p14:creationId xmlns:p14="http://schemas.microsoft.com/office/powerpoint/2010/main" val="2292116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AF35922-889E-49FD-B219-B7B939BC4847}" type="slidenum">
              <a:rPr lang="en-US" smtClean="0"/>
              <a:pPr/>
              <a:t>16</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23" t="10278" r="2885" b="10278"/>
          <a:stretch/>
        </p:blipFill>
        <p:spPr>
          <a:xfrm>
            <a:off x="114300" y="533400"/>
            <a:ext cx="8915400" cy="5741622"/>
          </a:xfrm>
          <a:prstGeom prst="rect">
            <a:avLst/>
          </a:prstGeom>
        </p:spPr>
      </p:pic>
    </p:spTree>
    <p:extLst>
      <p:ext uri="{BB962C8B-B14F-4D97-AF65-F5344CB8AC3E}">
        <p14:creationId xmlns:p14="http://schemas.microsoft.com/office/powerpoint/2010/main" val="3303826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AF35922-889E-49FD-B219-B7B939BC4847}" type="slidenum">
              <a:rPr lang="en-US" smtClean="0"/>
              <a:pPr/>
              <a:t>17</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417" t="10278" r="2881" b="9999"/>
          <a:stretch/>
        </p:blipFill>
        <p:spPr>
          <a:xfrm>
            <a:off x="114300" y="552450"/>
            <a:ext cx="8915400" cy="5711596"/>
          </a:xfrm>
          <a:prstGeom prst="rect">
            <a:avLst/>
          </a:prstGeom>
        </p:spPr>
      </p:pic>
    </p:spTree>
    <p:extLst>
      <p:ext uri="{BB962C8B-B14F-4D97-AF65-F5344CB8AC3E}">
        <p14:creationId xmlns:p14="http://schemas.microsoft.com/office/powerpoint/2010/main" val="2996793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AF35922-889E-49FD-B219-B7B939BC4847}" type="slidenum">
              <a:rPr lang="en-US" smtClean="0"/>
              <a:pPr/>
              <a:t>18</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36" t="10216" r="2767" b="10303"/>
          <a:stretch/>
        </p:blipFill>
        <p:spPr>
          <a:xfrm>
            <a:off x="120733" y="569025"/>
            <a:ext cx="8902535" cy="5679509"/>
          </a:xfrm>
          <a:prstGeom prst="rect">
            <a:avLst/>
          </a:prstGeom>
        </p:spPr>
      </p:pic>
    </p:spTree>
    <p:extLst>
      <p:ext uri="{BB962C8B-B14F-4D97-AF65-F5344CB8AC3E}">
        <p14:creationId xmlns:p14="http://schemas.microsoft.com/office/powerpoint/2010/main" val="1181630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AF35922-889E-49FD-B219-B7B939BC4847}" type="slidenum">
              <a:rPr lang="en-US" smtClean="0"/>
              <a:pPr/>
              <a:t>19</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35" t="10216" r="2767" b="10476"/>
          <a:stretch/>
        </p:blipFill>
        <p:spPr>
          <a:xfrm>
            <a:off x="76200" y="580901"/>
            <a:ext cx="8991600" cy="5675541"/>
          </a:xfrm>
          <a:prstGeom prst="rect">
            <a:avLst/>
          </a:prstGeom>
        </p:spPr>
      </p:pic>
    </p:spTree>
    <p:extLst>
      <p:ext uri="{BB962C8B-B14F-4D97-AF65-F5344CB8AC3E}">
        <p14:creationId xmlns:p14="http://schemas.microsoft.com/office/powerpoint/2010/main" val="16311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Statutory Requirement</a:t>
            </a:r>
            <a:endParaRPr lang="en-US" b="1" u="sng" dirty="0"/>
          </a:p>
        </p:txBody>
      </p:sp>
      <p:sp>
        <p:nvSpPr>
          <p:cNvPr id="3" name="Content Placeholder 2"/>
          <p:cNvSpPr>
            <a:spLocks noGrp="1"/>
          </p:cNvSpPr>
          <p:nvPr>
            <p:ph idx="1"/>
          </p:nvPr>
        </p:nvSpPr>
        <p:spPr>
          <a:xfrm>
            <a:off x="457200" y="1371600"/>
            <a:ext cx="8229600" cy="4800600"/>
          </a:xfrm>
        </p:spPr>
        <p:txBody>
          <a:bodyPr/>
          <a:lstStyle/>
          <a:p>
            <a:r>
              <a:rPr lang="en-US" dirty="0" smtClean="0"/>
              <a:t>As condition of MCSAP, States are required to have compatible intrastate regulations</a:t>
            </a:r>
          </a:p>
          <a:p>
            <a:r>
              <a:rPr lang="en-US" dirty="0" smtClean="0"/>
              <a:t>To extent practicable, FMCSA must have intrastate tolerance guidelines that allow States flexibility while ensuring that allowable variances will not diminish safety</a:t>
            </a:r>
          </a:p>
          <a:p>
            <a:r>
              <a:rPr lang="en-US" dirty="0" smtClean="0"/>
              <a:t>FMCSA has prescribed regulations for tolerance guidelines &amp; intrastate compatibility standards in 49 CFR Part 350</a:t>
            </a:r>
            <a:endParaRPr lang="en-US" dirty="0"/>
          </a:p>
        </p:txBody>
      </p:sp>
      <p:sp>
        <p:nvSpPr>
          <p:cNvPr id="4" name="Slide Number Placeholder 3"/>
          <p:cNvSpPr>
            <a:spLocks noGrp="1"/>
          </p:cNvSpPr>
          <p:nvPr>
            <p:ph type="sldNum" sz="quarter" idx="11"/>
          </p:nvPr>
        </p:nvSpPr>
        <p:spPr/>
        <p:txBody>
          <a:bodyPr/>
          <a:lstStyle/>
          <a:p>
            <a:fld id="{9AA51236-A1BD-4AC9-B367-04A76F92461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AF35922-889E-49FD-B219-B7B939BC4847}" type="slidenum">
              <a:rPr lang="en-US" smtClean="0"/>
              <a:pPr/>
              <a:t>20</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69" t="10389" r="2901" b="10302"/>
          <a:stretch/>
        </p:blipFill>
        <p:spPr>
          <a:xfrm>
            <a:off x="114300" y="580899"/>
            <a:ext cx="8915400" cy="5691781"/>
          </a:xfrm>
          <a:prstGeom prst="rect">
            <a:avLst/>
          </a:prstGeom>
        </p:spPr>
      </p:pic>
    </p:spTree>
    <p:extLst>
      <p:ext uri="{BB962C8B-B14F-4D97-AF65-F5344CB8AC3E}">
        <p14:creationId xmlns:p14="http://schemas.microsoft.com/office/powerpoint/2010/main" val="3971834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AF35922-889E-49FD-B219-B7B939BC4847}" type="slidenum">
              <a:rPr lang="en-US" smtClean="0"/>
              <a:pPr/>
              <a:t>21</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413" t="10278" r="2661" b="9999"/>
          <a:stretch/>
        </p:blipFill>
        <p:spPr>
          <a:xfrm>
            <a:off x="114300" y="609600"/>
            <a:ext cx="8915400" cy="5598566"/>
          </a:xfrm>
          <a:prstGeom prst="rect">
            <a:avLst/>
          </a:prstGeom>
        </p:spPr>
      </p:pic>
    </p:spTree>
    <p:extLst>
      <p:ext uri="{BB962C8B-B14F-4D97-AF65-F5344CB8AC3E}">
        <p14:creationId xmlns:p14="http://schemas.microsoft.com/office/powerpoint/2010/main" val="1636925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Current Regulatory Guidelines</a:t>
            </a:r>
            <a:endParaRPr lang="en-US" b="1" u="sng" dirty="0"/>
          </a:p>
        </p:txBody>
      </p:sp>
      <p:sp>
        <p:nvSpPr>
          <p:cNvPr id="3" name="Content Placeholder 2"/>
          <p:cNvSpPr>
            <a:spLocks noGrp="1"/>
          </p:cNvSpPr>
          <p:nvPr>
            <p:ph idx="1"/>
          </p:nvPr>
        </p:nvSpPr>
        <p:spPr/>
        <p:txBody>
          <a:bodyPr/>
          <a:lstStyle/>
          <a:p>
            <a:pPr lvl="0"/>
            <a:r>
              <a:rPr lang="en-US" dirty="0" smtClean="0"/>
              <a:t>State </a:t>
            </a:r>
            <a:r>
              <a:rPr lang="en-US" dirty="0"/>
              <a:t>laws must be identical to, or have the same effect as, the FMCSRs </a:t>
            </a:r>
            <a:r>
              <a:rPr lang="en-US" dirty="0" smtClean="0"/>
              <a:t>and be identical to the </a:t>
            </a:r>
            <a:r>
              <a:rPr lang="en-US" dirty="0"/>
              <a:t>HMRs and be applicable to both </a:t>
            </a:r>
            <a:r>
              <a:rPr lang="en-US" i="1" dirty="0"/>
              <a:t>interstate</a:t>
            </a:r>
            <a:r>
              <a:rPr lang="en-US" dirty="0"/>
              <a:t> and </a:t>
            </a:r>
            <a:r>
              <a:rPr lang="en-US" i="1" dirty="0"/>
              <a:t>intrastate</a:t>
            </a:r>
            <a:r>
              <a:rPr lang="en-US" dirty="0"/>
              <a:t> transportation.</a:t>
            </a:r>
          </a:p>
          <a:p>
            <a:pPr lvl="0"/>
            <a:r>
              <a:rPr lang="en-US" dirty="0"/>
              <a:t>However, for </a:t>
            </a:r>
            <a:r>
              <a:rPr lang="en-US" i="1" dirty="0"/>
              <a:t>intrastate</a:t>
            </a:r>
            <a:r>
              <a:rPr lang="en-US" dirty="0"/>
              <a:t> transportation, certain limited variances, to the FMCSRs only (“Tolerance Guidelines”), are allowed (49 CFR 350.341):</a:t>
            </a:r>
          </a:p>
          <a:p>
            <a:endParaRPr lang="en-US" dirty="0"/>
          </a:p>
        </p:txBody>
      </p:sp>
      <p:sp>
        <p:nvSpPr>
          <p:cNvPr id="4" name="Slide Number Placeholder 3"/>
          <p:cNvSpPr>
            <a:spLocks noGrp="1"/>
          </p:cNvSpPr>
          <p:nvPr>
            <p:ph type="sldNum" sz="quarter" idx="11"/>
          </p:nvPr>
        </p:nvSpPr>
        <p:spPr/>
        <p:txBody>
          <a:bodyPr/>
          <a:lstStyle/>
          <a:p>
            <a:fld id="{9AA51236-A1BD-4AC9-B367-04A76F92461F}" type="slidenum">
              <a:rPr lang="en-US" smtClean="0"/>
              <a:pPr/>
              <a:t>3</a:t>
            </a:fld>
            <a:endParaRPr lang="en-US"/>
          </a:p>
        </p:txBody>
      </p:sp>
    </p:spTree>
    <p:extLst>
      <p:ext uri="{BB962C8B-B14F-4D97-AF65-F5344CB8AC3E}">
        <p14:creationId xmlns:p14="http://schemas.microsoft.com/office/powerpoint/2010/main" val="1934532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Current Intrastate Tolerance Guidelines &amp; Variances</a:t>
            </a:r>
            <a:endParaRPr lang="en-US" b="1" u="sng" dirty="0"/>
          </a:p>
        </p:txBody>
      </p:sp>
      <p:sp>
        <p:nvSpPr>
          <p:cNvPr id="3" name="Content Placeholder 2"/>
          <p:cNvSpPr>
            <a:spLocks noGrp="1"/>
          </p:cNvSpPr>
          <p:nvPr>
            <p:ph idx="1"/>
          </p:nvPr>
        </p:nvSpPr>
        <p:spPr>
          <a:xfrm>
            <a:off x="457200" y="1828800"/>
            <a:ext cx="8229600" cy="4525963"/>
          </a:xfrm>
        </p:spPr>
        <p:txBody>
          <a:bodyPr/>
          <a:lstStyle/>
          <a:p>
            <a:pPr lvl="0"/>
            <a:r>
              <a:rPr lang="en-US" dirty="0" smtClean="0"/>
              <a:t>A </a:t>
            </a:r>
            <a:r>
              <a:rPr lang="en-US" dirty="0"/>
              <a:t>State may exempt </a:t>
            </a:r>
            <a:r>
              <a:rPr lang="en-US" i="1" dirty="0"/>
              <a:t>intrastate</a:t>
            </a:r>
            <a:r>
              <a:rPr lang="en-US" dirty="0"/>
              <a:t> CMVs under </a:t>
            </a:r>
            <a:r>
              <a:rPr lang="en-US" dirty="0" smtClean="0"/>
              <a:t>26,001 </a:t>
            </a:r>
            <a:r>
              <a:rPr lang="en-US" dirty="0" err="1"/>
              <a:t>lbs</a:t>
            </a:r>
            <a:r>
              <a:rPr lang="en-US" dirty="0"/>
              <a:t> </a:t>
            </a:r>
            <a:r>
              <a:rPr lang="en-US" dirty="0" smtClean="0"/>
              <a:t>from any or all of </a:t>
            </a:r>
            <a:r>
              <a:rPr lang="en-US" dirty="0"/>
              <a:t>its </a:t>
            </a:r>
            <a:r>
              <a:rPr lang="en-US" dirty="0" smtClean="0"/>
              <a:t>laws provided that the intrastate CMV is not used to:</a:t>
            </a:r>
          </a:p>
          <a:p>
            <a:pPr lvl="1"/>
            <a:r>
              <a:rPr lang="en-US" dirty="0" smtClean="0"/>
              <a:t>Transport </a:t>
            </a:r>
            <a:r>
              <a:rPr lang="en-US" dirty="0" err="1"/>
              <a:t>placardable</a:t>
            </a:r>
            <a:r>
              <a:rPr lang="en-US" dirty="0"/>
              <a:t> amounts of </a:t>
            </a:r>
            <a:r>
              <a:rPr lang="en-US" dirty="0" smtClean="0"/>
              <a:t>Hazardous Materials, </a:t>
            </a:r>
            <a:r>
              <a:rPr lang="en-US" dirty="0"/>
              <a:t>or </a:t>
            </a:r>
            <a:endParaRPr lang="en-US" dirty="0" smtClean="0"/>
          </a:p>
          <a:p>
            <a:pPr lvl="1"/>
            <a:r>
              <a:rPr lang="en-US" dirty="0" smtClean="0"/>
              <a:t>Transport 16 </a:t>
            </a:r>
            <a:r>
              <a:rPr lang="en-US" dirty="0"/>
              <a:t>or more </a:t>
            </a:r>
            <a:r>
              <a:rPr lang="en-US" dirty="0" smtClean="0"/>
              <a:t>people, including the driver.</a:t>
            </a:r>
            <a:endParaRPr lang="en-US" dirty="0"/>
          </a:p>
          <a:p>
            <a:r>
              <a:rPr lang="en-US" dirty="0" smtClean="0"/>
              <a:t>States </a:t>
            </a:r>
            <a:r>
              <a:rPr lang="en-US" dirty="0"/>
              <a:t>may not grant exemptions based upon the type of transportation being performed (e.g., for-hire, private, etc.). </a:t>
            </a:r>
          </a:p>
        </p:txBody>
      </p:sp>
      <p:sp>
        <p:nvSpPr>
          <p:cNvPr id="4" name="Slide Number Placeholder 3"/>
          <p:cNvSpPr>
            <a:spLocks noGrp="1"/>
          </p:cNvSpPr>
          <p:nvPr>
            <p:ph type="sldNum" sz="quarter" idx="11"/>
          </p:nvPr>
        </p:nvSpPr>
        <p:spPr/>
        <p:txBody>
          <a:bodyPr/>
          <a:lstStyle/>
          <a:p>
            <a:fld id="{9AA51236-A1BD-4AC9-B367-04A76F92461F}" type="slidenum">
              <a:rPr lang="en-US" smtClean="0"/>
              <a:pPr/>
              <a:t>4</a:t>
            </a:fld>
            <a:endParaRPr lang="en-US"/>
          </a:p>
        </p:txBody>
      </p:sp>
    </p:spTree>
    <p:extLst>
      <p:ext uri="{BB962C8B-B14F-4D97-AF65-F5344CB8AC3E}">
        <p14:creationId xmlns:p14="http://schemas.microsoft.com/office/powerpoint/2010/main" val="3930503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Intrastate Variances (cont.)</a:t>
            </a:r>
            <a:endParaRPr lang="en-US" b="1" u="sng" dirty="0"/>
          </a:p>
        </p:txBody>
      </p:sp>
      <p:sp>
        <p:nvSpPr>
          <p:cNvPr id="3" name="Content Placeholder 2"/>
          <p:cNvSpPr>
            <a:spLocks noGrp="1"/>
          </p:cNvSpPr>
          <p:nvPr>
            <p:ph idx="1"/>
          </p:nvPr>
        </p:nvSpPr>
        <p:spPr/>
        <p:txBody>
          <a:bodyPr/>
          <a:lstStyle/>
          <a:p>
            <a:pPr lvl="0"/>
            <a:r>
              <a:rPr lang="en-US" dirty="0" smtClean="0"/>
              <a:t>States </a:t>
            </a:r>
            <a:r>
              <a:rPr lang="en-US" dirty="0"/>
              <a:t>may </a:t>
            </a:r>
            <a:r>
              <a:rPr lang="en-US" dirty="0" smtClean="0"/>
              <a:t>retain exemptions that apply to </a:t>
            </a:r>
            <a:r>
              <a:rPr lang="en-US" dirty="0"/>
              <a:t>specific industries </a:t>
            </a:r>
            <a:r>
              <a:rPr lang="en-US" dirty="0" smtClean="0"/>
              <a:t>operating in </a:t>
            </a:r>
            <a:r>
              <a:rPr lang="en-US" i="1" dirty="0"/>
              <a:t>intrastate </a:t>
            </a:r>
            <a:r>
              <a:rPr lang="en-US" dirty="0"/>
              <a:t>commerce </a:t>
            </a:r>
            <a:r>
              <a:rPr lang="en-US" dirty="0" smtClean="0"/>
              <a:t>that </a:t>
            </a:r>
            <a:r>
              <a:rPr lang="en-US" dirty="0"/>
              <a:t>were in effect before April, 1988 and remain in </a:t>
            </a:r>
            <a:r>
              <a:rPr lang="en-US" dirty="0" smtClean="0"/>
              <a:t>effect today unchanged.</a:t>
            </a:r>
          </a:p>
          <a:p>
            <a:pPr lvl="0"/>
            <a:r>
              <a:rPr lang="en-US" dirty="0" smtClean="0"/>
              <a:t>States may </a:t>
            </a:r>
            <a:r>
              <a:rPr lang="en-US" dirty="0"/>
              <a:t>not include exemptions based upon the distance a motor carrier or driver operates from the work reporting location. </a:t>
            </a:r>
            <a:endParaRPr lang="en-US" dirty="0" smtClean="0"/>
          </a:p>
          <a:p>
            <a:pPr lvl="1"/>
            <a:r>
              <a:rPr lang="en-US" sz="1600" dirty="0" smtClean="0"/>
              <a:t>This </a:t>
            </a:r>
            <a:r>
              <a:rPr lang="en-US" sz="1600" dirty="0"/>
              <a:t>prohibition does not apply to those exemptions already contained in the FMCSRs nor to the extension of the mileage radius exemption contained in 49 CFR 395.1(e) from 100 to 150 miles.</a:t>
            </a:r>
            <a:endParaRPr lang="en-US" sz="1600" dirty="0" smtClean="0"/>
          </a:p>
          <a:p>
            <a:pPr lvl="0"/>
            <a:endParaRPr lang="en-US" dirty="0"/>
          </a:p>
          <a:p>
            <a:endParaRPr lang="en-US" dirty="0"/>
          </a:p>
        </p:txBody>
      </p:sp>
      <p:sp>
        <p:nvSpPr>
          <p:cNvPr id="4" name="Slide Number Placeholder 3"/>
          <p:cNvSpPr>
            <a:spLocks noGrp="1"/>
          </p:cNvSpPr>
          <p:nvPr>
            <p:ph type="sldNum" sz="quarter" idx="11"/>
          </p:nvPr>
        </p:nvSpPr>
        <p:spPr/>
        <p:txBody>
          <a:bodyPr/>
          <a:lstStyle/>
          <a:p>
            <a:fld id="{9AA51236-A1BD-4AC9-B367-04A76F92461F}" type="slidenum">
              <a:rPr lang="en-US" smtClean="0"/>
              <a:pPr/>
              <a:t>5</a:t>
            </a:fld>
            <a:endParaRPr lang="en-US"/>
          </a:p>
        </p:txBody>
      </p:sp>
    </p:spTree>
    <p:extLst>
      <p:ext uri="{BB962C8B-B14F-4D97-AF65-F5344CB8AC3E}">
        <p14:creationId xmlns:p14="http://schemas.microsoft.com/office/powerpoint/2010/main" val="351046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Intrastate Variances (cont.)</a:t>
            </a:r>
            <a:endParaRPr lang="en-US" b="1" u="sng" dirty="0"/>
          </a:p>
        </p:txBody>
      </p:sp>
      <p:sp>
        <p:nvSpPr>
          <p:cNvPr id="3" name="Content Placeholder 2"/>
          <p:cNvSpPr>
            <a:spLocks noGrp="1"/>
          </p:cNvSpPr>
          <p:nvPr>
            <p:ph idx="1"/>
          </p:nvPr>
        </p:nvSpPr>
        <p:spPr/>
        <p:txBody>
          <a:bodyPr/>
          <a:lstStyle/>
          <a:p>
            <a:r>
              <a:rPr lang="en-US" dirty="0"/>
              <a:t>Hours of </a:t>
            </a:r>
            <a:r>
              <a:rPr lang="en-US" dirty="0" smtClean="0"/>
              <a:t>service - State may allow intrastate operations to vary as follows:</a:t>
            </a:r>
            <a:endParaRPr lang="en-US" dirty="0"/>
          </a:p>
          <a:p>
            <a:pPr lvl="1"/>
            <a:r>
              <a:rPr lang="en-US" dirty="0"/>
              <a:t>(1) A 12-hour driving limit, provided driving a CMV after having been on duty more than 16 hours is prohibited.</a:t>
            </a:r>
          </a:p>
          <a:p>
            <a:pPr lvl="1"/>
            <a:r>
              <a:rPr lang="en-US" dirty="0"/>
              <a:t>(2) Driving prohibitions for drivers who have been on duty 70 hours in 7 consecutive days or 80 hours in 8 consecutive days.</a:t>
            </a:r>
          </a:p>
          <a:p>
            <a:endParaRPr lang="en-US" dirty="0"/>
          </a:p>
        </p:txBody>
      </p:sp>
      <p:sp>
        <p:nvSpPr>
          <p:cNvPr id="4" name="Slide Number Placeholder 3"/>
          <p:cNvSpPr>
            <a:spLocks noGrp="1"/>
          </p:cNvSpPr>
          <p:nvPr>
            <p:ph type="sldNum" sz="quarter" idx="11"/>
          </p:nvPr>
        </p:nvSpPr>
        <p:spPr/>
        <p:txBody>
          <a:bodyPr/>
          <a:lstStyle/>
          <a:p>
            <a:fld id="{9AA51236-A1BD-4AC9-B367-04A76F92461F}" type="slidenum">
              <a:rPr lang="en-US" smtClean="0"/>
              <a:pPr/>
              <a:t>6</a:t>
            </a:fld>
            <a:endParaRPr lang="en-US"/>
          </a:p>
        </p:txBody>
      </p:sp>
    </p:spTree>
    <p:extLst>
      <p:ext uri="{BB962C8B-B14F-4D97-AF65-F5344CB8AC3E}">
        <p14:creationId xmlns:p14="http://schemas.microsoft.com/office/powerpoint/2010/main" val="2169141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Intrastate Variances (cont.)</a:t>
            </a:r>
            <a:endParaRPr lang="en-US" b="1" u="sng" dirty="0"/>
          </a:p>
        </p:txBody>
      </p:sp>
      <p:sp>
        <p:nvSpPr>
          <p:cNvPr id="3" name="Content Placeholder 2"/>
          <p:cNvSpPr>
            <a:spLocks noGrp="1"/>
          </p:cNvSpPr>
          <p:nvPr>
            <p:ph idx="1"/>
          </p:nvPr>
        </p:nvSpPr>
        <p:spPr>
          <a:xfrm>
            <a:off x="457200" y="1447800"/>
            <a:ext cx="8229600" cy="4525963"/>
          </a:xfrm>
        </p:spPr>
        <p:txBody>
          <a:bodyPr/>
          <a:lstStyle/>
          <a:p>
            <a:endParaRPr lang="en-US" dirty="0" smtClean="0"/>
          </a:p>
          <a:p>
            <a:r>
              <a:rPr lang="en-US" dirty="0" smtClean="0"/>
              <a:t>Intrastate CMV drivers may be 18 years of age</a:t>
            </a:r>
          </a:p>
          <a:p>
            <a:endParaRPr lang="en-US" dirty="0" smtClean="0"/>
          </a:p>
          <a:p>
            <a:r>
              <a:rPr lang="en-US" dirty="0" smtClean="0"/>
              <a:t>States </a:t>
            </a:r>
            <a:r>
              <a:rPr lang="en-US" dirty="0"/>
              <a:t>may provide grandfather clauses in their rules and regulations if such exemptions are uniform or in substantial harmony with the </a:t>
            </a:r>
            <a:r>
              <a:rPr lang="en-US" dirty="0" smtClean="0"/>
              <a:t>FMCSRs </a:t>
            </a:r>
            <a:r>
              <a:rPr lang="en-US" dirty="0"/>
              <a:t>and provide an orderly transition to full regulatory adoption at a later </a:t>
            </a:r>
            <a:r>
              <a:rPr lang="en-US" dirty="0" smtClean="0"/>
              <a:t>date</a:t>
            </a:r>
          </a:p>
        </p:txBody>
      </p:sp>
      <p:sp>
        <p:nvSpPr>
          <p:cNvPr id="4" name="Slide Number Placeholder 3"/>
          <p:cNvSpPr>
            <a:spLocks noGrp="1"/>
          </p:cNvSpPr>
          <p:nvPr>
            <p:ph type="sldNum" sz="quarter" idx="11"/>
          </p:nvPr>
        </p:nvSpPr>
        <p:spPr/>
        <p:txBody>
          <a:bodyPr/>
          <a:lstStyle/>
          <a:p>
            <a:fld id="{9AA51236-A1BD-4AC9-B367-04A76F92461F}" type="slidenum">
              <a:rPr lang="en-US" smtClean="0"/>
              <a:pPr/>
              <a:t>7</a:t>
            </a:fld>
            <a:endParaRPr lang="en-US"/>
          </a:p>
        </p:txBody>
      </p:sp>
    </p:spTree>
    <p:extLst>
      <p:ext uri="{BB962C8B-B14F-4D97-AF65-F5344CB8AC3E}">
        <p14:creationId xmlns:p14="http://schemas.microsoft.com/office/powerpoint/2010/main" val="91077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Intrastate Variances (cont.)</a:t>
            </a:r>
            <a:endParaRPr lang="en-US" b="1" u="sng" dirty="0"/>
          </a:p>
        </p:txBody>
      </p:sp>
      <p:sp>
        <p:nvSpPr>
          <p:cNvPr id="3" name="Content Placeholder 2"/>
          <p:cNvSpPr>
            <a:spLocks noGrp="1"/>
          </p:cNvSpPr>
          <p:nvPr>
            <p:ph idx="1"/>
          </p:nvPr>
        </p:nvSpPr>
        <p:spPr>
          <a:xfrm>
            <a:off x="152400" y="1295400"/>
            <a:ext cx="8763000" cy="4953000"/>
          </a:xfrm>
        </p:spPr>
        <p:txBody>
          <a:bodyPr/>
          <a:lstStyle/>
          <a:p>
            <a:r>
              <a:rPr lang="en-US" dirty="0"/>
              <a:t>Intrastate drivers who do not meet the interstate physical qualification standards may continue to be qualified to operate if the following three conditions are met:</a:t>
            </a:r>
          </a:p>
          <a:p>
            <a:pPr lvl="1"/>
            <a:r>
              <a:rPr lang="en-US" dirty="0" smtClean="0"/>
              <a:t>(1) </a:t>
            </a:r>
            <a:r>
              <a:rPr lang="en-US" dirty="0"/>
              <a:t>The driver was qualified under existing State law or regulation at the time the State adopted physical qualification standards compatible with the Federal standards in 49 CFR </a:t>
            </a:r>
            <a:r>
              <a:rPr lang="en-US" dirty="0" smtClean="0"/>
              <a:t>391.41</a:t>
            </a:r>
            <a:endParaRPr lang="en-US" dirty="0"/>
          </a:p>
          <a:p>
            <a:pPr lvl="1"/>
            <a:r>
              <a:rPr lang="en-US" dirty="0" smtClean="0"/>
              <a:t>(2) </a:t>
            </a:r>
            <a:r>
              <a:rPr lang="en-US" dirty="0"/>
              <a:t>The otherwise non-qualifying medical or physical condition has not substantially </a:t>
            </a:r>
            <a:r>
              <a:rPr lang="en-US" dirty="0" smtClean="0"/>
              <a:t>worsened</a:t>
            </a:r>
            <a:endParaRPr lang="en-US" dirty="0"/>
          </a:p>
          <a:p>
            <a:pPr lvl="1"/>
            <a:r>
              <a:rPr lang="en-US" dirty="0" smtClean="0"/>
              <a:t>(3) </a:t>
            </a:r>
            <a:r>
              <a:rPr lang="en-US" dirty="0"/>
              <a:t>No other non-qualifying medical or physical condition has </a:t>
            </a:r>
            <a:r>
              <a:rPr lang="en-US" dirty="0" smtClean="0"/>
              <a:t>developed</a:t>
            </a:r>
            <a:endParaRPr lang="en-US" dirty="0"/>
          </a:p>
          <a:p>
            <a:endParaRPr lang="en-US" dirty="0"/>
          </a:p>
        </p:txBody>
      </p:sp>
      <p:sp>
        <p:nvSpPr>
          <p:cNvPr id="4" name="Slide Number Placeholder 3"/>
          <p:cNvSpPr>
            <a:spLocks noGrp="1"/>
          </p:cNvSpPr>
          <p:nvPr>
            <p:ph type="sldNum" sz="quarter" idx="11"/>
          </p:nvPr>
        </p:nvSpPr>
        <p:spPr/>
        <p:txBody>
          <a:bodyPr/>
          <a:lstStyle/>
          <a:p>
            <a:fld id="{9AA51236-A1BD-4AC9-B367-04A76F92461F}" type="slidenum">
              <a:rPr lang="en-US" smtClean="0"/>
              <a:pPr/>
              <a:t>8</a:t>
            </a:fld>
            <a:endParaRPr lang="en-US"/>
          </a:p>
        </p:txBody>
      </p:sp>
    </p:spTree>
    <p:extLst>
      <p:ext uri="{BB962C8B-B14F-4D97-AF65-F5344CB8AC3E}">
        <p14:creationId xmlns:p14="http://schemas.microsoft.com/office/powerpoint/2010/main" val="1556165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t>Intrastate Variances (cont.)</a:t>
            </a:r>
            <a:endParaRPr lang="en-US" b="1" u="sng" dirty="0"/>
          </a:p>
        </p:txBody>
      </p:sp>
      <p:sp>
        <p:nvSpPr>
          <p:cNvPr id="3" name="Content Placeholder 2"/>
          <p:cNvSpPr>
            <a:spLocks noGrp="1"/>
          </p:cNvSpPr>
          <p:nvPr>
            <p:ph idx="1"/>
          </p:nvPr>
        </p:nvSpPr>
        <p:spPr/>
        <p:txBody>
          <a:bodyPr/>
          <a:lstStyle/>
          <a:p>
            <a:r>
              <a:rPr lang="en-US" dirty="0"/>
              <a:t>The State may adopt or continue programs granting variances to intrastate drivers with medical or physical conditions that would otherwise be non-qualifying under the State's equivalent of 49 CFR 391.41 if the variances are based upon sound medical judgment combined with appropriate performance standards ensuring no adverse affect on safety.</a:t>
            </a:r>
          </a:p>
          <a:p>
            <a:pPr marL="0" indent="0">
              <a:buNone/>
            </a:pPr>
            <a:endParaRPr lang="en-US" dirty="0"/>
          </a:p>
        </p:txBody>
      </p:sp>
      <p:sp>
        <p:nvSpPr>
          <p:cNvPr id="4" name="Slide Number Placeholder 3"/>
          <p:cNvSpPr>
            <a:spLocks noGrp="1"/>
          </p:cNvSpPr>
          <p:nvPr>
            <p:ph type="sldNum" sz="quarter" idx="11"/>
          </p:nvPr>
        </p:nvSpPr>
        <p:spPr/>
        <p:txBody>
          <a:bodyPr/>
          <a:lstStyle/>
          <a:p>
            <a:fld id="{9AA51236-A1BD-4AC9-B367-04A76F92461F}" type="slidenum">
              <a:rPr lang="en-US" smtClean="0"/>
              <a:pPr/>
              <a:t>9</a:t>
            </a:fld>
            <a:endParaRPr lang="en-US"/>
          </a:p>
        </p:txBody>
      </p:sp>
    </p:spTree>
    <p:extLst>
      <p:ext uri="{BB962C8B-B14F-4D97-AF65-F5344CB8AC3E}">
        <p14:creationId xmlns:p14="http://schemas.microsoft.com/office/powerpoint/2010/main" val="1234562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te Programs Powerpoint Template - 2012 11 23">
  <a:themeElements>
    <a:clrScheme name="BAP FMCSA PPT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BAP FMCSA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AP FMCSA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P FMCSA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P FMCSA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P FMCSA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P FMCSA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P FMCSA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P FMCSA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P FMCSA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P FMCSA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P FMCSA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P FMCSA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P FMCSA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P FMCSA PPT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State Programs Powerpoint Template - 2012 11 23</Template>
  <TotalTime>245</TotalTime>
  <Pages>7793248</Pages>
  <Words>721</Words>
  <Application>Microsoft Office PowerPoint</Application>
  <PresentationFormat>On-screen Show (4:3)</PresentationFormat>
  <Paragraphs>61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State Programs Powerpoint Template - 2012 11 23</vt:lpstr>
      <vt:lpstr> Federal Motor Carrier  Safety Administration   Intrastate Compatibility Overview</vt:lpstr>
      <vt:lpstr>Statutory Requirement</vt:lpstr>
      <vt:lpstr>Current Regulatory Guidelines</vt:lpstr>
      <vt:lpstr>Current Intrastate Tolerance Guidelines &amp; Variances</vt:lpstr>
      <vt:lpstr>Intrastate Variances (cont.)</vt:lpstr>
      <vt:lpstr>Intrastate Variances (cont.)</vt:lpstr>
      <vt:lpstr>Intrastate Variances (cont.)</vt:lpstr>
      <vt:lpstr>Intrastate Variances (cont.)</vt:lpstr>
      <vt:lpstr>Intrastate Variances (cont.)</vt:lpstr>
      <vt:lpstr>Intrastate Variances (cont.)</vt:lpstr>
      <vt:lpstr>Other FMCSA Regulations</vt:lpstr>
      <vt:lpstr>MAP-21 – Agricultural Exemptions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MCSAP Intrastate Compatibility Guidelines Overview</dc:title>
  <dc:subject>CR POWERPOINT</dc:subject>
  <dc:creator>Jack Kostelnik</dc:creator>
  <cp:lastModifiedBy>william.quade</cp:lastModifiedBy>
  <cp:revision>41</cp:revision>
  <dcterms:created xsi:type="dcterms:W3CDTF">2013-04-01T12:39:27Z</dcterms:created>
  <dcterms:modified xsi:type="dcterms:W3CDTF">2013-04-04T22:12:31Z</dcterms:modified>
  <cp:category>CR FY 2006</cp:category>
</cp:coreProperties>
</file>