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284" r:id="rId7"/>
    <p:sldId id="262" r:id="rId8"/>
    <p:sldId id="267" r:id="rId9"/>
    <p:sldId id="268" r:id="rId10"/>
    <p:sldId id="269" r:id="rId11"/>
    <p:sldId id="270" r:id="rId12"/>
    <p:sldId id="313" r:id="rId13"/>
    <p:sldId id="280" r:id="rId14"/>
    <p:sldId id="305" r:id="rId15"/>
    <p:sldId id="306" r:id="rId16"/>
    <p:sldId id="312" r:id="rId17"/>
    <p:sldId id="286" r:id="rId18"/>
    <p:sldId id="292" r:id="rId19"/>
    <p:sldId id="29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525"/>
    <a:srgbClr val="000F24"/>
    <a:srgbClr val="000022"/>
    <a:srgbClr val="000024"/>
    <a:srgbClr val="F48625"/>
    <a:srgbClr val="657094"/>
    <a:srgbClr val="7784A7"/>
    <a:srgbClr val="7684A7"/>
    <a:srgbClr val="646E92"/>
    <a:srgbClr val="071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4" autoAdjust="0"/>
    <p:restoredTop sz="90035" autoAdjust="0"/>
  </p:normalViewPr>
  <p:slideViewPr>
    <p:cSldViewPr snapToObjects="1">
      <p:cViewPr>
        <p:scale>
          <a:sx n="103" d="100"/>
          <a:sy n="103" d="100"/>
        </p:scale>
        <p:origin x="-402" y="204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C96853-3149-9547-8663-214A83B7E017}" type="datetime1">
              <a:rPr lang="en-US" smtClean="0"/>
              <a:pPr>
                <a:defRPr/>
              </a:pPr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8DEE6C-D318-492E-B9F8-FAAB452FC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69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BF7C-9D8F-C54B-9206-689792D22823}" type="datetime1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A3430-AC64-7047-A32F-B27368A7A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28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A3430-AC64-7047-A32F-B27368A7A5A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7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s is a background image of a father and son smiling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6013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187700"/>
            <a:ext cx="7975600" cy="635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bg1"/>
                </a:solidFill>
                <a:latin typeface="Arial Black"/>
              </a:defRPr>
            </a:lvl1pPr>
          </a:lstStyle>
          <a:p>
            <a:pPr lvl="0"/>
            <a:r>
              <a:rPr lang="en-US" dirty="0" smtClean="0"/>
              <a:t>Title Slide Name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822700"/>
            <a:ext cx="45847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FEB82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0364" y="2209800"/>
            <a:ext cx="8001000" cy="35052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lnSpc>
                <a:spcPct val="110000"/>
              </a:lnSpc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his is cropped version of the background image from the title slide depicting a father smiling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6"/>
          <a:stretch>
            <a:fillRect/>
          </a:stretch>
        </p:blipFill>
        <p:spPr>
          <a:xfrm>
            <a:off x="0" y="457200"/>
            <a:ext cx="9144000" cy="1219008"/>
          </a:xfrm>
          <a:prstGeom prst="rect">
            <a:avLst/>
          </a:prstGeom>
        </p:spPr>
      </p:pic>
      <p:sp>
        <p:nvSpPr>
          <p:cNvPr id="9" name="Title 29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982764" cy="6858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0364" y="2209800"/>
            <a:ext cx="8001000" cy="3505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3pPr>
            <a:lvl4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4pPr>
            <a:lvl5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is is cropped version of the background image from the title slide depicting a father smiling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6"/>
          <a:stretch>
            <a:fillRect/>
          </a:stretch>
        </p:blipFill>
        <p:spPr>
          <a:xfrm>
            <a:off x="0" y="457200"/>
            <a:ext cx="9144000" cy="1219008"/>
          </a:xfrm>
          <a:prstGeom prst="rect">
            <a:avLst/>
          </a:prstGeom>
        </p:spPr>
      </p:pic>
      <p:sp>
        <p:nvSpPr>
          <p:cNvPr id="8" name="Title 29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982764" cy="6858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14663"/>
            <a:ext cx="8001000" cy="3505200"/>
          </a:xfrm>
          <a:prstGeom prst="rect">
            <a:avLst/>
          </a:prstGeom>
        </p:spPr>
        <p:txBody>
          <a:bodyPr vert="horz" numCol="2" spcCol="457200"/>
          <a:lstStyle>
            <a:lvl1pPr marL="0" indent="0">
              <a:lnSpc>
                <a:spcPct val="110000"/>
              </a:lnSpc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3pPr>
            <a:lvl4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4pPr>
            <a:lvl5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/>
          </p:nvPr>
        </p:nvSpPr>
        <p:spPr>
          <a:xfrm>
            <a:off x="228600" y="685801"/>
            <a:ext cx="8001000" cy="685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09800"/>
            <a:ext cx="3886200" cy="3505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2pPr>
            <a:lvl3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3pPr>
            <a:lvl4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4pPr>
            <a:lvl5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is-IS" dirty="0" smtClean="0"/>
              <a:t>etiam porta sem malesuada magna mollis euismod. Aenean lacinia bibendum nulla sed consectetur. Vestibulum id ligula porta felis euismod semper. Cras mattis consectetur purus sit amet fermentum</a:t>
            </a:r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43400" y="1143000"/>
            <a:ext cx="48006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/>
          </p:nvPr>
        </p:nvSpPr>
        <p:spPr>
          <a:xfrm>
            <a:off x="228600" y="1142999"/>
            <a:ext cx="3886200" cy="8288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allout -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33400"/>
            <a:ext cx="9144000" cy="5562600"/>
          </a:xfrm>
          <a:prstGeom prst="rect">
            <a:avLst/>
          </a:prstGeom>
          <a:solidFill>
            <a:srgbClr val="7684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228600" y="1508313"/>
            <a:ext cx="8229600" cy="4343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</a:t>
            </a:r>
            <a:r>
              <a:rPr lang="fr-FR" dirty="0" smtClean="0"/>
              <a:t>Donec ullamcorper nulla non metus auctor fringilla. Etiam porta sem malesuada magna mollis euismod. Cras justo odio, dapibus ac facilisis in, egestas eget quam. </a:t>
            </a:r>
            <a:r>
              <a:rPr lang="ro-RO" dirty="0" smtClean="0"/>
              <a:t>Vestibulum id ligula porta felis euismod semper.</a:t>
            </a:r>
            <a:endParaRPr lang="en-US" dirty="0" smtClean="0"/>
          </a:p>
        </p:txBody>
      </p:sp>
      <p:sp>
        <p:nvSpPr>
          <p:cNvPr id="6" name="Title 29"/>
          <p:cNvSpPr>
            <a:spLocks noGrp="1"/>
          </p:cNvSpPr>
          <p:nvPr>
            <p:ph type="title"/>
          </p:nvPr>
        </p:nvSpPr>
        <p:spPr>
          <a:xfrm>
            <a:off x="228600" y="685801"/>
            <a:ext cx="8229600" cy="609599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allou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751584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27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B74D-C908-AA4D-BBBA-E0BEF921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3400"/>
            <a:ext cx="9144000" cy="5562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0"/>
            <a:ext cx="8229600" cy="4343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</a:t>
            </a:r>
            <a:r>
              <a:rPr lang="fr-FR" dirty="0" smtClean="0"/>
              <a:t>Donec ullamcorper nulla non metus auctor fringilla. Etiam porta sem malesuada magna mollis euismod. Cras justo odio, dapibus ac facilisis in, egestas eget quam. </a:t>
            </a:r>
            <a:r>
              <a:rPr lang="ro-RO" dirty="0" smtClean="0"/>
              <a:t>Vestibulum id ligula porta felis euismod semper.</a:t>
            </a:r>
            <a:endParaRPr lang="en-US" dirty="0" smtClean="0"/>
          </a:p>
        </p:txBody>
      </p:sp>
      <p:sp>
        <p:nvSpPr>
          <p:cNvPr id="6" name="Title 29"/>
          <p:cNvSpPr>
            <a:spLocks noGrp="1"/>
          </p:cNvSpPr>
          <p:nvPr>
            <p:ph type="title"/>
          </p:nvPr>
        </p:nvSpPr>
        <p:spPr>
          <a:xfrm>
            <a:off x="228600" y="685801"/>
            <a:ext cx="8229600" cy="609599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EB825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562600" y="6445375"/>
            <a:ext cx="350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CSA Team – Administrator Briefing 1/23/14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is is the logo for the U.S. Department of Transportation Federal Motor Carrier Safety Administration and the footer for this presentation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25"/>
            <a:ext cx="9144000" cy="799475"/>
          </a:xfrm>
          <a:prstGeom prst="rect">
            <a:avLst/>
          </a:prstGeom>
        </p:spPr>
      </p:pic>
      <p:pic>
        <p:nvPicPr>
          <p:cNvPr id="16" name="Picture 15" descr="This is the Compliance, Safety, Accountability Get Road Smart presentation header.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78182"/>
          </a:xfrm>
          <a:prstGeom prst="rect">
            <a:avLst/>
          </a:prstGeom>
        </p:spPr>
      </p:pic>
      <p:pic>
        <p:nvPicPr>
          <p:cNvPr id="17" name="Picture 16" descr="This is the Compliance, Safety, Accountability (CSA) logo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8" y="106008"/>
            <a:ext cx="1073150" cy="300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9" r:id="rId4"/>
    <p:sldLayoutId id="2147483658" r:id="rId5"/>
    <p:sldLayoutId id="2147483657" r:id="rId6"/>
    <p:sldLayoutId id="2147483656" r:id="rId7"/>
    <p:sldLayoutId id="214748366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Compliance, Safety, Accountability</a:t>
            </a:r>
          </a:p>
          <a:p>
            <a:pPr algn="ctr"/>
            <a:r>
              <a:rPr lang="en-US" dirty="0" smtClean="0"/>
              <a:t>Update to MCSAC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33600" y="4419600"/>
            <a:ext cx="4584700" cy="609600"/>
          </a:xfrm>
        </p:spPr>
        <p:txBody>
          <a:bodyPr/>
          <a:lstStyle/>
          <a:p>
            <a:pPr algn="ctr"/>
            <a:r>
              <a:rPr lang="en-US" dirty="0" smtClean="0"/>
              <a:t>October 28,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965B74D-C908-AA4D-BBBA-E0BEF921E9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quarter" idx="11"/>
          </p:nvPr>
        </p:nvSpPr>
        <p:spPr>
          <a:xfrm>
            <a:off x="152400" y="609600"/>
            <a:ext cx="8839200" cy="457199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EB825"/>
                </a:solidFill>
                <a:latin typeface="Arial Black"/>
                <a:ea typeface="+mj-ea"/>
                <a:cs typeface="Arial Black"/>
              </a:rPr>
              <a:t>SMS Display Enhancements:  </a:t>
            </a:r>
            <a:endParaRPr lang="en-US" dirty="0" smtClean="0">
              <a:solidFill>
                <a:srgbClr val="FEB825"/>
              </a:solidFill>
              <a:latin typeface="Arial Black"/>
              <a:ea typeface="+mj-ea"/>
              <a:cs typeface="Arial Black"/>
            </a:endParaRPr>
          </a:p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FEB825"/>
                </a:solidFill>
                <a:latin typeface="Arial Black"/>
                <a:ea typeface="+mj-ea"/>
                <a:cs typeface="Arial Black"/>
              </a:rPr>
              <a:t>Notable </a:t>
            </a:r>
            <a:r>
              <a:rPr lang="en-US" dirty="0">
                <a:solidFill>
                  <a:srgbClr val="FEB825"/>
                </a:solidFill>
                <a:latin typeface="Arial Black"/>
                <a:ea typeface="+mj-ea"/>
                <a:cs typeface="Arial Black"/>
              </a:rPr>
              <a:t>Changes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981" y="1524000"/>
            <a:ext cx="8686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Focuses on a carrier's individual performance measures 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absolute) in lieu of relative percentiles.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Emphasizes 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 BASIC status, in lieu of relative percentiles.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centralized location for carrier information, 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afety ratings,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insurance and operating authority status, and enforcement case history.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Acknowledges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distinctions between BASICS and crash involvement by incorporating BASIC Status to Crash Rate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Graphs.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users to view and download the data for all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carriers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safety event group used to rank a motor carrier's BASIC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percentile.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carrier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driver Out-of-Service (OOS) rates and national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averages.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A screenshot of the enhanced Carrier Overview page on the SMS Website." title="Carrier Overview Page Screensho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965B74D-C908-AA4D-BBBA-E0BEF921E9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quarter" idx="11"/>
          </p:nvPr>
        </p:nvSpPr>
        <p:spPr>
          <a:xfrm>
            <a:off x="152400" y="609600"/>
            <a:ext cx="8839200" cy="457199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srgbClr val="FEB825"/>
                </a:solidFill>
                <a:latin typeface="Arial Black"/>
                <a:ea typeface="+mj-ea"/>
                <a:cs typeface="Arial Black"/>
              </a:rPr>
              <a:t>Adjudicated Citations:  How the New Policy Works </a:t>
            </a:r>
            <a:r>
              <a:rPr lang="en-US" sz="2400" dirty="0">
                <a:solidFill>
                  <a:srgbClr val="FEB825"/>
                </a:solidFill>
                <a:latin typeface="Arial Black"/>
                <a:ea typeface="+mj-ea"/>
                <a:cs typeface="Arial Black"/>
              </a:rPr>
              <a:t>(effective August 23, 2014)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981" y="1524000"/>
            <a:ext cx="8686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224" y="1371600"/>
            <a:ext cx="868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Adjudicated citation results will appear in SMS and PSP as follows: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Table 7" descr="This table shows adjudicated citation results that will appear in SMS and PSP.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97618"/>
              </p:ext>
            </p:extLst>
          </p:nvPr>
        </p:nvGraphicFramePr>
        <p:xfrm>
          <a:off x="685800" y="1826383"/>
          <a:ext cx="7315200" cy="3050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8400"/>
                <a:gridCol w="2438400"/>
                <a:gridCol w="2438400"/>
              </a:tblGrid>
              <a:tr h="5804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Result of Adjudicated Citation</a:t>
                      </a:r>
                      <a:r>
                        <a:rPr lang="en-US" sz="1600" baseline="0" dirty="0" smtClean="0"/>
                        <a:t> Associated with a Violation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SMS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Arial" panose="020B0604020202020204" pitchFamily="34" charset="0"/>
                        </a:rPr>
                        <a:t>PSP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8046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Dismissed without a fine or not guilty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Violation removed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Violation removed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25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Conviction of a different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charge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Violation indicated as conviction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 different charge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SMS severity weight reduced to 1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Violation indicated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conviction of a different charge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465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Conviction</a:t>
                      </a:r>
                      <a:r>
                        <a:rPr lang="en-US" sz="1600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dismissed with a fine</a:t>
                      </a:r>
                      <a:endParaRPr lang="en-US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Violation retained</a:t>
                      </a:r>
                      <a:endParaRPr lang="en-US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Violation retained</a:t>
                      </a:r>
                      <a:endParaRPr lang="en-US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926" y="5029200"/>
            <a:ext cx="8815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Carriers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ogged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able to see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violations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and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adjudicated citation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results.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/>
        </p:nvSpPr>
        <p:spPr>
          <a:xfrm>
            <a:off x="228600" y="762000"/>
            <a:ext cx="8915400" cy="533400"/>
          </a:xfrm>
          <a:prstGeom prst="rect">
            <a:avLst/>
          </a:prstGeom>
        </p:spPr>
        <p:txBody>
          <a:bodyPr vert="horz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EB825"/>
                </a:solidFill>
                <a:latin typeface="Arial Black"/>
                <a:ea typeface="+mj-ea"/>
                <a:cs typeface="Arial Black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/>
              <a:t>Continuous Improvement (CI) 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idx="4294967295"/>
          </p:nvPr>
        </p:nvSpPr>
        <p:spPr>
          <a:xfrm>
            <a:off x="193964" y="1447800"/>
            <a:ext cx="8763000" cy="4419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lvl="0" indent="0" eaLnBrk="0" fontAlgn="auto" hangingPunct="0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CSA 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prioritization and intervention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recommend improvements to ensure the program’s continued effectiveness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auto" hangingPunct="0">
              <a:spcBef>
                <a:spcPct val="5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we learned since CSA was rolled out in 2010?  </a:t>
            </a:r>
          </a:p>
          <a:p>
            <a:pPr lvl="0" eaLnBrk="0" fontAlgn="auto" hangingPunct="0">
              <a:spcBef>
                <a:spcPct val="500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what we’ve learned to: 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program’s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</a:p>
          <a:p>
            <a:pPr marL="457200" lvl="1" indent="0" eaLnBrk="0" hangingPunct="0">
              <a:buNone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Congressional mandates, as well as Agency goals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commitments </a:t>
            </a:r>
          </a:p>
          <a:p>
            <a:pPr marL="457200" lvl="1" indent="0" eaLnBrk="0" hangingPunct="0">
              <a:buNone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successful CSA Phase 3 rollout (see slide 15)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3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55401" y="1219200"/>
            <a:ext cx="8763000" cy="4495800"/>
          </a:xfrm>
        </p:spPr>
        <p:txBody>
          <a:bodyPr/>
          <a:lstStyle/>
          <a:p>
            <a:pPr marL="0" indent="0" eaLnBrk="0" fontAlgn="auto" hangingPunct="0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CSA 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Prioritization and </a:t>
            </a:r>
            <a:r>
              <a:rPr 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Intervention</a:t>
            </a:r>
          </a:p>
          <a:p>
            <a:pPr marL="0" indent="0" eaLnBrk="0" fontAlgn="auto" hangingPunct="0">
              <a:spcBef>
                <a:spcPct val="50000"/>
              </a:spcBef>
              <a:spcAft>
                <a:spcPts val="0"/>
              </a:spcAft>
              <a:buNone/>
            </a:pPr>
            <a:endParaRPr lang="en-US" sz="800" b="1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guiding principles,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implementation practices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and what is not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and make recommendations</a:t>
            </a: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Interventions Activities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Interviews and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urveys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CVSA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Session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Arial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auto" hangingPunct="0">
              <a:spcBef>
                <a:spcPct val="5000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auto" hangingPunct="0">
              <a:spcBef>
                <a:spcPct val="5000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5600" y="6227763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2965B74D-C908-AA4D-BBBA-E0BEF921E9CF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14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96" y="605135"/>
            <a:ext cx="9007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600" b="1" dirty="0">
                <a:solidFill>
                  <a:srgbClr val="FEB825"/>
                </a:solidFill>
                <a:latin typeface="Arial Black"/>
                <a:ea typeface="+mj-ea"/>
                <a:cs typeface="Arial Black"/>
              </a:rPr>
              <a:t>CI Working Group (CIWG) Scope and Timeline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92346" y="3983182"/>
            <a:ext cx="8676872" cy="1905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auto" hangingPunct="0">
              <a:spcBef>
                <a:spcPct val="50000"/>
              </a:spcBef>
              <a:spcAft>
                <a:spcPts val="0"/>
              </a:spcAft>
              <a:buFont typeface="Arial" charset="0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Timeline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2014: Kick-Off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Recommendations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83889" y="2590800"/>
            <a:ext cx="5181600" cy="1392382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Prioritization Analysis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Carriers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Prioritization display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Warning Letters </a:t>
            </a:r>
          </a:p>
        </p:txBody>
      </p:sp>
    </p:spTree>
    <p:extLst>
      <p:ext uri="{BB962C8B-B14F-4D97-AF65-F5344CB8AC3E}">
        <p14:creationId xmlns:p14="http://schemas.microsoft.com/office/powerpoint/2010/main" val="24089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382000" cy="3505200"/>
          </a:xfrm>
        </p:spPr>
        <p:txBody>
          <a:bodyPr/>
          <a:lstStyle/>
          <a:p>
            <a:pPr lvl="0"/>
            <a:r>
              <a:rPr lang="en-US" dirty="0" smtClean="0">
                <a:latin typeface="Arial Black" panose="020B0A04020102020204" pitchFamily="34" charset="0"/>
              </a:rPr>
              <a:t>What is CSA Phase 3?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Nationwide deployment of the interventions suite to include Offsites, Cooperative Safety Plans, and Serious Violation Follow-up</a:t>
            </a:r>
          </a:p>
          <a:p>
            <a:pPr lvl="0"/>
            <a:endParaRPr lang="en-US" sz="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Includes new IT system (SENTRI) to support these CSA processes</a:t>
            </a:r>
          </a:p>
          <a:p>
            <a:pPr lvl="0"/>
            <a:endParaRPr lang="en-US" sz="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Tentative Status and Plan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system delivery (expected end of 2015)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conducted (early 2016)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Internal/External Communications (throughout 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/>
        </p:nvSpPr>
        <p:spPr>
          <a:xfrm>
            <a:off x="228600" y="762000"/>
            <a:ext cx="8915400" cy="685800"/>
          </a:xfrm>
          <a:prstGeom prst="rect">
            <a:avLst/>
          </a:prstGeom>
        </p:spPr>
        <p:txBody>
          <a:bodyPr vert="horz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EB825"/>
                </a:solidFill>
                <a:latin typeface="Arial Black"/>
                <a:ea typeface="+mj-ea"/>
                <a:cs typeface="Arial Black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600" b="1" dirty="0"/>
              <a:t>CSA Phase 3 Planning </a:t>
            </a:r>
          </a:p>
        </p:txBody>
      </p:sp>
    </p:spTree>
    <p:extLst>
      <p:ext uri="{BB962C8B-B14F-4D97-AF65-F5344CB8AC3E}">
        <p14:creationId xmlns:p14="http://schemas.microsoft.com/office/powerpoint/2010/main" val="374739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1630218"/>
            <a:ext cx="7696200" cy="3505200"/>
          </a:xfrm>
          <a:prstGeom prst="rect">
            <a:avLst/>
          </a:prstGeo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CSA Overview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Elements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Impacts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SMS Display Enhancements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Adjudicated Citations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Continuous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CSA Phase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9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610600" cy="4779804"/>
          </a:xfrm>
        </p:spPr>
        <p:txBody>
          <a:bodyPr vert="horz"/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Arial Black" panose="020B0A04020102020204" pitchFamily="34" charset="0"/>
              </a:rPr>
              <a:t>Safety Measurement System (SMS)   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Uses roadside inspection and investigation data to proactively identify high risk motor carriers for prioritization of interventions </a:t>
            </a:r>
            <a:endParaRPr lang="en-US" dirty="0">
              <a:latin typeface="Arial"/>
              <a:cs typeface="Arial"/>
            </a:endParaRPr>
          </a:p>
          <a:p>
            <a:pPr lvl="1" indent="0"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b="1" dirty="0" smtClean="0">
                <a:latin typeface="Arial Black" panose="020B0A04020102020204" pitchFamily="34" charset="0"/>
              </a:rPr>
              <a:t>Intervention Tools  </a:t>
            </a:r>
            <a:r>
              <a:rPr lang="en-US" b="1" dirty="0" smtClean="0"/>
              <a:t> 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Matches the most appropriate intervention to the specific safety problem at hand.  Broad and progressive array of tools – warning letters, focused onsite/offsite investigations, compliance reviews   </a:t>
            </a:r>
          </a:p>
          <a:p>
            <a:pPr lvl="1" indent="0"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Arial Black" panose="020B0A04020102020204" pitchFamily="34" charset="0"/>
              </a:rPr>
              <a:t>Safety Fitness Determination (SFD) Process 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Will incorporate on-road performance and changes the      standards for being found unfit through investigations (not     based on SMS percentiles)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3"/>
          <p:cNvSpPr>
            <a:spLocks noGrp="1"/>
          </p:cNvSpPr>
          <p:nvPr/>
        </p:nvSpPr>
        <p:spPr>
          <a:xfrm>
            <a:off x="228600" y="762000"/>
            <a:ext cx="8915400" cy="685800"/>
          </a:xfrm>
          <a:prstGeom prst="rect">
            <a:avLst/>
          </a:prstGeom>
        </p:spPr>
        <p:txBody>
          <a:bodyPr vert="horz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EB825"/>
                </a:solidFill>
                <a:latin typeface="Arial Black"/>
                <a:ea typeface="+mj-ea"/>
                <a:cs typeface="Arial Black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kern="1200" dirty="0" smtClean="0"/>
              <a:t>CSA </a:t>
            </a:r>
            <a:r>
              <a:rPr lang="en-US" dirty="0" smtClean="0"/>
              <a:t>Overview:  </a:t>
            </a:r>
            <a:r>
              <a:rPr lang="en-US" kern="1200" dirty="0" smtClean="0"/>
              <a:t>Three Major Elements</a:t>
            </a:r>
            <a:endParaRPr lang="en-US" kern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001000" cy="4495800"/>
          </a:xfrm>
        </p:spPr>
        <p:txBody>
          <a:bodyPr vert="horz"/>
          <a:lstStyle/>
          <a:p>
            <a:pPr marL="457200" indent="-457200"/>
            <a:r>
              <a:rPr lang="en-US" b="1" dirty="0" smtClean="0">
                <a:latin typeface="Arial Black" panose="020B0A04020102020204" pitchFamily="34" charset="0"/>
                <a:cs typeface="Arial"/>
              </a:rPr>
              <a:t>Uses Behavioral Analysis and Safety Improvement Categories (BASICs) to prioritize “high-risk” carriers per Congressional mandate: 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Unsafe Driving 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Hours-of-Service (HOS) Compliance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Driver Fitness 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Controlled Substance/Alcohol 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Vehicle Maintenance 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Hazardous Materials Compliance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FEB825"/>
                </a:solidFill>
                <a:latin typeface="Arial"/>
                <a:ea typeface="+mj-ea"/>
                <a:cs typeface="Arial"/>
              </a:rPr>
              <a:t>(not publicly available) 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Crash Indicator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FEB825"/>
                </a:solidFill>
                <a:latin typeface="Arial"/>
                <a:ea typeface="+mj-ea"/>
                <a:cs typeface="Arial"/>
              </a:rPr>
              <a:t>(not publicly available) </a:t>
            </a:r>
          </a:p>
          <a:p>
            <a:pPr marL="457200" indent="-457200"/>
            <a:r>
              <a:rPr lang="en-US" b="1" dirty="0" smtClean="0">
                <a:latin typeface="Arial Black" panose="020B0A04020102020204" pitchFamily="34" charset="0"/>
                <a:cs typeface="Arial"/>
              </a:rPr>
              <a:t>Status: </a:t>
            </a:r>
            <a:r>
              <a:rPr lang="en-US" sz="1800" dirty="0" smtClean="0">
                <a:latin typeface="Arial"/>
                <a:cs typeface="Arial"/>
              </a:rPr>
              <a:t>Fully implemented December 2010 and subsequently enhanced December 2012 and August 2014, Ongoing Continuous Improvement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3"/>
          <p:cNvSpPr>
            <a:spLocks noGrp="1"/>
          </p:cNvSpPr>
          <p:nvPr/>
        </p:nvSpPr>
        <p:spPr>
          <a:xfrm>
            <a:off x="228600" y="762000"/>
            <a:ext cx="8915400" cy="685800"/>
          </a:xfrm>
          <a:prstGeom prst="rect">
            <a:avLst/>
          </a:prstGeom>
        </p:spPr>
        <p:txBody>
          <a:bodyPr vert="horz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EB825"/>
                </a:solidFill>
                <a:latin typeface="Arial Black"/>
                <a:ea typeface="+mj-ea"/>
                <a:cs typeface="Arial Black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kern="1200" dirty="0" smtClean="0"/>
              <a:t>Safety Measurement System (SMS)</a:t>
            </a:r>
            <a:endParaRPr lang="en-US" kern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610600" cy="4495800"/>
          </a:xfrm>
        </p:spPr>
        <p:txBody>
          <a:bodyPr vert="horz"/>
          <a:lstStyle/>
          <a:p>
            <a:pPr marL="457200" indent="-457200"/>
            <a:r>
              <a:rPr lang="en-US" b="1" dirty="0" smtClean="0">
                <a:latin typeface="Arial Black" panose="020B0A04020102020204" pitchFamily="34" charset="0"/>
              </a:rPr>
              <a:t>CSA utilizes an array and progressive set of interventions to promote safety and compliance: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Reaches more carriers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Improves efficiency of resources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Identifies root causes and corrective actions</a:t>
            </a:r>
            <a:r>
              <a:rPr lang="en-US" dirty="0" smtClean="0"/>
              <a:t>  </a:t>
            </a:r>
          </a:p>
          <a:p>
            <a:pPr marL="457200" indent="-457200"/>
            <a:r>
              <a:rPr lang="en-US" b="1" dirty="0" smtClean="0">
                <a:latin typeface="Arial Black" panose="020B0A04020102020204" pitchFamily="34" charset="0"/>
              </a:rPr>
              <a:t>Status</a:t>
            </a:r>
            <a:r>
              <a:rPr lang="en-US" b="1" dirty="0" smtClean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Deployed Nationally:  December 2010 through July 2011 – Automated Warning Letters, Comprehensive and Focused On-site </a:t>
            </a:r>
            <a:r>
              <a:rPr lang="en-US" dirty="0"/>
              <a:t>I</a:t>
            </a:r>
            <a:r>
              <a:rPr lang="en-US" dirty="0" smtClean="0"/>
              <a:t>nvestigations, Safety Management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Deployed only in Original Test States:  Offsite Investigations, Cooperative Safety Plans, Serious Violation Follow-up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3"/>
          <p:cNvSpPr>
            <a:spLocks noGrp="1"/>
          </p:cNvSpPr>
          <p:nvPr/>
        </p:nvSpPr>
        <p:spPr>
          <a:xfrm>
            <a:off x="228600" y="762000"/>
            <a:ext cx="8915400" cy="685800"/>
          </a:xfrm>
          <a:prstGeom prst="rect">
            <a:avLst/>
          </a:prstGeom>
        </p:spPr>
        <p:txBody>
          <a:bodyPr vert="horz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EB825"/>
                </a:solidFill>
                <a:latin typeface="Arial Black"/>
                <a:ea typeface="+mj-ea"/>
                <a:cs typeface="Arial Black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kern="1200" dirty="0" smtClean="0"/>
              <a:t>Intervention Tools</a:t>
            </a:r>
            <a:endParaRPr lang="en-US" kern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001000" cy="4779804"/>
          </a:xfrm>
        </p:spPr>
        <p:txBody>
          <a:bodyPr vert="horz"/>
          <a:lstStyle/>
          <a:p>
            <a:pPr marL="457200" indent="-457200"/>
            <a:r>
              <a:rPr lang="en-US" b="1" dirty="0" smtClean="0">
                <a:latin typeface="Arial Black" panose="020B0A04020102020204" pitchFamily="34" charset="0"/>
              </a:rPr>
              <a:t>Current  SFD Ratings</a:t>
            </a:r>
            <a:r>
              <a:rPr lang="en-US" b="1" dirty="0" smtClean="0"/>
              <a:t>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Tied to onsite investigations   </a:t>
            </a:r>
          </a:p>
          <a:p>
            <a:pPr lvl="1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457200" indent="-457200"/>
            <a:r>
              <a:rPr lang="en-US" b="1" dirty="0">
                <a:latin typeface="Arial Black" panose="020B0A04020102020204" pitchFamily="34" charset="0"/>
              </a:rPr>
              <a:t>Revised SFD </a:t>
            </a:r>
            <a:r>
              <a:rPr lang="en-US" b="1" dirty="0" smtClean="0">
                <a:latin typeface="Arial Black" panose="020B0A04020102020204" pitchFamily="34" charset="0"/>
              </a:rPr>
              <a:t>Process</a:t>
            </a:r>
            <a:r>
              <a:rPr lang="en-US" b="1" dirty="0" smtClean="0"/>
              <a:t>: 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Incorporate on-road safety performance  as well as results of investigations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Produce an SFD to determine if a carrier is unfit to operate  </a:t>
            </a:r>
          </a:p>
          <a:p>
            <a:pPr lvl="1" indent="0">
              <a:buNone/>
            </a:pPr>
            <a:endParaRPr lang="en-US" b="1" dirty="0" smtClean="0">
              <a:latin typeface="Arial Black" panose="020B0A04020102020204" pitchFamily="34" charset="0"/>
            </a:endParaRPr>
          </a:p>
          <a:p>
            <a:pPr marL="457200" indent="-457200"/>
            <a:r>
              <a:rPr lang="en-US" b="1" dirty="0" smtClean="0">
                <a:latin typeface="Arial Black" panose="020B0A04020102020204" pitchFamily="34" charset="0"/>
              </a:rPr>
              <a:t>Status:  </a:t>
            </a:r>
          </a:p>
          <a:p>
            <a:pPr marL="457200" indent="-457200"/>
            <a:r>
              <a:rPr lang="en-US" dirty="0" smtClean="0">
                <a:latin typeface="Arial"/>
                <a:cs typeface="Arial"/>
              </a:rPr>
              <a:t>NPRM 2015</a:t>
            </a:r>
          </a:p>
          <a:p>
            <a:pPr marL="457200" indent="-457200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" name="Title 3"/>
          <p:cNvSpPr>
            <a:spLocks noGrp="1"/>
          </p:cNvSpPr>
          <p:nvPr/>
        </p:nvSpPr>
        <p:spPr>
          <a:xfrm>
            <a:off x="228600" y="762000"/>
            <a:ext cx="8915400" cy="685800"/>
          </a:xfrm>
          <a:prstGeom prst="rect">
            <a:avLst/>
          </a:prstGeom>
        </p:spPr>
        <p:txBody>
          <a:bodyPr vert="horz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EB825"/>
                </a:solidFill>
                <a:latin typeface="Arial Black"/>
                <a:ea typeface="+mj-ea"/>
                <a:cs typeface="Arial Black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kern="1200" dirty="0" smtClean="0"/>
              <a:t>Safety Fitness Determination (SFD) Process</a:t>
            </a:r>
            <a:endParaRPr lang="en-US" kern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001000" cy="4779804"/>
          </a:xfrm>
        </p:spPr>
        <p:txBody>
          <a:bodyPr vert="horz"/>
          <a:lstStyle/>
          <a:p>
            <a:pPr marL="457200" indent="-457200">
              <a:buFont typeface="Arial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Dramatic decreases in violation rates in a decade: </a:t>
            </a: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roadside inspection violation rates have dropped 15% since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2010</a:t>
            </a:r>
          </a:p>
          <a:p>
            <a:pPr lvl="1" indent="0">
              <a:buNone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of December 2013, FMCSA sent more than </a:t>
            </a:r>
            <a:r>
              <a:rPr lang="en-US" b="1" dirty="0" smtClean="0">
                <a:solidFill>
                  <a:srgbClr val="FEB8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90,000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EB8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warning letters  </a:t>
            </a:r>
          </a:p>
          <a:p>
            <a:endParaRPr lang="en-US" sz="800" dirty="0" smtClean="0">
              <a:solidFill>
                <a:srgbClr val="FEB82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“SMS Online” hosted 68 million user sessions last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Seventeen fold increase over SafeStat  </a:t>
            </a:r>
          </a:p>
          <a:p>
            <a:pPr lvl="1" indent="0">
              <a:buNone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Safety Culture has moved to the Boardroom </a:t>
            </a:r>
          </a:p>
        </p:txBody>
      </p:sp>
      <p:sp>
        <p:nvSpPr>
          <p:cNvPr id="8" name="Title 3"/>
          <p:cNvSpPr>
            <a:spLocks noGrp="1"/>
          </p:cNvSpPr>
          <p:nvPr/>
        </p:nvSpPr>
        <p:spPr>
          <a:xfrm>
            <a:off x="228600" y="762000"/>
            <a:ext cx="8915400" cy="685800"/>
          </a:xfrm>
          <a:prstGeom prst="rect">
            <a:avLst/>
          </a:prstGeom>
        </p:spPr>
        <p:txBody>
          <a:bodyPr vert="horz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EB825"/>
                </a:solidFill>
                <a:latin typeface="Arial Black"/>
                <a:ea typeface="+mj-ea"/>
                <a:cs typeface="Arial Black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kern="1200" dirty="0" smtClean="0"/>
              <a:t>CSA Impacts</a:t>
            </a:r>
            <a:endParaRPr lang="en-US" kern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610600" cy="4779804"/>
          </a:xfrm>
        </p:spPr>
        <p:txBody>
          <a:bodyPr vert="horz"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SMS is a significant improvement over previous prioritization system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carrier population identified by FMCSA as “High Risk” has </a:t>
            </a:r>
            <a:r>
              <a:rPr lang="en-US" b="1" dirty="0" smtClean="0">
                <a:solidFill>
                  <a:srgbClr val="002060"/>
                </a:solidFill>
              </a:rPr>
              <a:t>more than twice  the national average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crash rate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SMS is prioritizing carriers with higher crash rates </a:t>
            </a:r>
            <a:r>
              <a:rPr lang="en-US" b="1" dirty="0" smtClean="0">
                <a:solidFill>
                  <a:srgbClr val="002060"/>
                </a:solidFill>
              </a:rPr>
              <a:t>(79% higher) </a:t>
            </a:r>
            <a:r>
              <a:rPr lang="en-US" dirty="0" smtClean="0"/>
              <a:t>than active carriers not prioritized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 Optimizes resources and oversight with more stringent intervention thresholds for </a:t>
            </a:r>
            <a:r>
              <a:rPr lang="en-US" dirty="0" err="1" smtClean="0"/>
              <a:t>BASICs</a:t>
            </a:r>
            <a:r>
              <a:rPr lang="en-US" dirty="0" smtClean="0"/>
              <a:t> with strongest associations to crash risk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3"/>
          <p:cNvSpPr>
            <a:spLocks noGrp="1"/>
          </p:cNvSpPr>
          <p:nvPr/>
        </p:nvSpPr>
        <p:spPr>
          <a:xfrm>
            <a:off x="228600" y="762000"/>
            <a:ext cx="8915400" cy="685800"/>
          </a:xfrm>
          <a:prstGeom prst="rect">
            <a:avLst/>
          </a:prstGeom>
        </p:spPr>
        <p:txBody>
          <a:bodyPr vert="horz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EB825"/>
                </a:solidFill>
                <a:latin typeface="Arial Black"/>
                <a:ea typeface="+mj-ea"/>
                <a:cs typeface="Arial Black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kern="1200" dirty="0" smtClean="0"/>
              <a:t>FMCSA 2014 SMS Effectiveness Study</a:t>
            </a:r>
            <a:endParaRPr lang="en-US" kern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7055" y="1143000"/>
            <a:ext cx="8610600" cy="4779804"/>
          </a:xfrm>
        </p:spPr>
        <p:txBody>
          <a:bodyPr vert="horz"/>
          <a:lstStyle/>
          <a:p>
            <a:r>
              <a:rPr lang="en-US" dirty="0" smtClean="0"/>
              <a:t>SMS display changes were launched on </a:t>
            </a:r>
            <a:r>
              <a:rPr lang="en-US" b="1" dirty="0" smtClean="0"/>
              <a:t>August 4, 2014.</a:t>
            </a:r>
          </a:p>
          <a:p>
            <a:endParaRPr lang="en-US" sz="700" b="1" dirty="0" smtClean="0"/>
          </a:p>
          <a:p>
            <a:r>
              <a:rPr lang="en-US" b="1" dirty="0" smtClean="0">
                <a:latin typeface="Arial Black" panose="020B0A04020102020204" pitchFamily="34" charset="0"/>
              </a:rPr>
              <a:t>Objectives:</a:t>
            </a:r>
          </a:p>
          <a:p>
            <a:endParaRPr lang="en-US" sz="12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easier, more intuitive navigation and user-friendly features to clarify SMS as a prioritization tool for CSA Interventions </a:t>
            </a:r>
            <a:endParaRPr lang="en-US" dirty="0" smtClean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 “one-stop-shop” for FMCSA safety information: incorporates Safety Rating, Licensing and Insurance, Penalties History </a:t>
            </a:r>
            <a:endParaRPr lang="en-US" dirty="0" smtClean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Retain and provide easy access to detailed information and improved performance monitoring tools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/>
        </p:nvSpPr>
        <p:spPr>
          <a:xfrm>
            <a:off x="228600" y="609600"/>
            <a:ext cx="8915400" cy="685800"/>
          </a:xfrm>
          <a:prstGeom prst="rect">
            <a:avLst/>
          </a:prstGeom>
        </p:spPr>
        <p:txBody>
          <a:bodyPr vert="horz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EB825"/>
                </a:solidFill>
                <a:latin typeface="Arial Black"/>
                <a:ea typeface="+mj-ea"/>
                <a:cs typeface="Arial Black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/>
              <a:t>SMS Display Enhancements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B74D-C908-AA4D-BBBA-E0BEF921E9C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pe_FMCSA_GRS_PPTTemplate_5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14193DBC21444D9763F7AD8378F726" ma:contentTypeVersion="1" ma:contentTypeDescription="Create a new document." ma:contentTypeScope="" ma:versionID="375df321170b72634e59ab219a8230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bb9ff0a29388135f283ffa78f89813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https://one.dot.gov/fmcsa</rca:property>
    <rca:property rca:type="CreateSynchronously">True</rca:property>
    <rca:property rca:type="AllowChangeProcessingConfig">True</rca:property>
    <rca:property rca:type="ConverterSpecificSettings"/>
  </rca:Converter>
</rca:RCAuthoring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16ABE8-3244-4FD0-9EE6-F1529A563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473141-0884-440E-BD3A-7A0DAFCB7FCC}">
  <ds:schemaRefs>
    <ds:schemaRef ds:uri="urn:sharePointPublishingRcaProperties"/>
  </ds:schemaRefs>
</ds:datastoreItem>
</file>

<file path=customXml/itemProps3.xml><?xml version="1.0" encoding="utf-8"?>
<ds:datastoreItem xmlns:ds="http://schemas.openxmlformats.org/officeDocument/2006/customXml" ds:itemID="{A1F8F07E-8B4D-4222-A32F-C927C8647E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5AFF1D2-2F60-42A2-A5D8-F876C35E9FAA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Volpe_FMCSA_GRS_PPTTemplate_508.potx</Template>
  <TotalTime>3094</TotalTime>
  <Words>932</Words>
  <Application>Microsoft Office PowerPoint</Application>
  <PresentationFormat>On-screen Show (4:3)</PresentationFormat>
  <Paragraphs>157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Volpe_FMCSA_GRS_PPTTemplate_508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savarese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william.quade</cp:lastModifiedBy>
  <cp:revision>69</cp:revision>
  <dcterms:created xsi:type="dcterms:W3CDTF">2014-10-18T21:36:34Z</dcterms:created>
  <dcterms:modified xsi:type="dcterms:W3CDTF">2014-10-28T14:32:56Z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0x0101008A14193DBC21444D9763F7AD8378F726</vt:lpwstr>
  </property>
</Properties>
</file>