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</p:sldMasterIdLst>
  <p:notesMasterIdLst>
    <p:notesMasterId r:id="rId38"/>
  </p:notesMasterIdLst>
  <p:handoutMasterIdLst>
    <p:handoutMasterId r:id="rId39"/>
  </p:handoutMasterIdLst>
  <p:sldIdLst>
    <p:sldId id="278" r:id="rId5"/>
    <p:sldId id="306" r:id="rId6"/>
    <p:sldId id="328" r:id="rId7"/>
    <p:sldId id="329" r:id="rId8"/>
    <p:sldId id="298" r:id="rId9"/>
    <p:sldId id="327" r:id="rId10"/>
    <p:sldId id="291" r:id="rId11"/>
    <p:sldId id="324" r:id="rId12"/>
    <p:sldId id="293" r:id="rId13"/>
    <p:sldId id="310" r:id="rId14"/>
    <p:sldId id="311" r:id="rId15"/>
    <p:sldId id="312" r:id="rId16"/>
    <p:sldId id="313" r:id="rId17"/>
    <p:sldId id="314" r:id="rId18"/>
    <p:sldId id="325" r:id="rId19"/>
    <p:sldId id="331" r:id="rId20"/>
    <p:sldId id="296" r:id="rId21"/>
    <p:sldId id="294" r:id="rId22"/>
    <p:sldId id="326" r:id="rId23"/>
    <p:sldId id="315" r:id="rId24"/>
    <p:sldId id="316" r:id="rId25"/>
    <p:sldId id="317" r:id="rId26"/>
    <p:sldId id="338" r:id="rId27"/>
    <p:sldId id="332" r:id="rId28"/>
    <p:sldId id="334" r:id="rId29"/>
    <p:sldId id="335" r:id="rId30"/>
    <p:sldId id="336" r:id="rId31"/>
    <p:sldId id="337" r:id="rId32"/>
    <p:sldId id="308" r:id="rId33"/>
    <p:sldId id="320" r:id="rId34"/>
    <p:sldId id="322" r:id="rId35"/>
    <p:sldId id="321" r:id="rId36"/>
    <p:sldId id="330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Stowe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F87A3"/>
    <a:srgbClr val="E3DFCF"/>
    <a:srgbClr val="8E0000"/>
    <a:srgbClr val="5090C4"/>
    <a:srgbClr val="AC0000"/>
    <a:srgbClr val="61B0FF"/>
    <a:srgbClr val="003366"/>
    <a:srgbClr val="EAEAEA"/>
    <a:srgbClr val="A4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6" autoAdjust="0"/>
    <p:restoredTop sz="90588" autoAdjust="0"/>
  </p:normalViewPr>
  <p:slideViewPr>
    <p:cSldViewPr>
      <p:cViewPr>
        <p:scale>
          <a:sx n="70" d="100"/>
          <a:sy n="70" d="100"/>
        </p:scale>
        <p:origin x="-24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6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03311D-27BC-4865-9EE7-2C4B423F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9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BE68EF-4247-4431-BF4F-E8FB7F933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54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4798" indent="-278768" defTabSz="90754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5074" indent="-223014" defTabSz="9075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1103" indent="-223014" defTabSz="9075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7133" indent="-223014" defTabSz="9075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3162" indent="-223014" algn="ctr" defTabSz="90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9191" indent="-223014" algn="ctr" defTabSz="90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5221" indent="-223014" algn="ctr" defTabSz="90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91250" indent="-223014" algn="ctr" defTabSz="9075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0627E-DB0F-42A4-B494-E22BE8897762}" type="slidenum">
              <a:rPr lang="en-US" smtClean="0">
                <a:latin typeface="Tahoma" pitchFamily="34" charset="0"/>
              </a:rPr>
              <a:pPr eaLnBrk="1" hangingPunct="1"/>
              <a:t>20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96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 userDrawn="1"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1267968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791200"/>
            <a:ext cx="5029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Office of Research</a:t>
            </a:r>
            <a:r>
              <a:rPr lang="en-US" sz="1600" b="1" baseline="0" dirty="0" smtClean="0">
                <a:solidFill>
                  <a:schemeClr val="bg1"/>
                </a:solidFill>
                <a:latin typeface="+mn-lt"/>
              </a:rPr>
              <a:t> and Information Technology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 userDrawn="1"/>
        </p:nvPicPr>
        <p:blipFill>
          <a:blip r:embed="rId3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 userDrawn="1"/>
        </p:nvPicPr>
        <p:blipFill>
          <a:blip r:embed="rId4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 userDrawn="1"/>
        </p:nvPicPr>
        <p:blipFill>
          <a:blip r:embed="rId5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" y="76200"/>
            <a:ext cx="2957513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3400" y="6336657"/>
            <a:ext cx="762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E98D50F-872C-493D-8F75-D721A5545290}" type="slidenum">
              <a:rPr lang="en-US" sz="800" b="0">
                <a:solidFill>
                  <a:schemeClr val="tx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914400"/>
            <a:ext cx="8575675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91941"/>
            <a:ext cx="8610600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white">
          <a:xfrm>
            <a:off x="304800" y="6337756"/>
            <a:ext cx="5029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800" b="0" dirty="0" smtClean="0">
                <a:solidFill>
                  <a:schemeClr val="tx1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chemeClr val="tx1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1600" baseline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1143000"/>
            <a:ext cx="78486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400" b="1" dirty="0" smtClean="0">
                <a:solidFill>
                  <a:srgbClr val="0070C0"/>
                </a:solidFill>
              </a:rPr>
              <a:t>Motor Carrier Safety Advisory Committee Meeting</a:t>
            </a:r>
          </a:p>
          <a:p>
            <a:endParaRPr lang="en-US" sz="22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FMCSA Research Portfolio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186" y="4495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June 2015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706880" y="4994850"/>
            <a:ext cx="393192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CMV Driver Restart Study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0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92608"/>
            <a:ext cx="9144000" cy="492443"/>
          </a:xfrm>
        </p:spPr>
        <p:txBody>
          <a:bodyPr/>
          <a:lstStyle/>
          <a:p>
            <a:r>
              <a:rPr lang="en-US" dirty="0" smtClean="0"/>
              <a:t>CMV Driver Restart Study –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914400"/>
            <a:ext cx="8575675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Background: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The Consolidated and Further Continuing Appropriations Act of 2015 directed FMCSA to conduct a CMV Driver Restart Study.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Study to measure and compare the fatigue and safety performance levels of drivers who </a:t>
            </a:r>
            <a:r>
              <a:rPr lang="en-US" b="1" dirty="0" smtClean="0"/>
              <a:t>use the two provisions of the HOS rule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Driver recruitment is completed, and data collection is underway.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14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48" y="914400"/>
            <a:ext cx="8575675" cy="5181600"/>
          </a:xfrm>
        </p:spPr>
        <p:txBody>
          <a:bodyPr/>
          <a:lstStyle/>
          <a:p>
            <a:pPr>
              <a:lnSpc>
                <a:spcPct val="98000"/>
              </a:lnSpc>
              <a:spcBef>
                <a:spcPts val="600"/>
              </a:spcBef>
            </a:pPr>
            <a:r>
              <a:rPr lang="en-US" sz="2200" b="1" spc="-10" dirty="0"/>
              <a:t>Compare </a:t>
            </a:r>
            <a:r>
              <a:rPr lang="en-US" sz="2200" b="1" spc="-10" dirty="0" smtClean="0"/>
              <a:t>driver </a:t>
            </a:r>
            <a:r>
              <a:rPr lang="en-US" sz="2200" b="1" spc="-10" dirty="0"/>
              <a:t>work schedules to assess safety critical </a:t>
            </a:r>
            <a:r>
              <a:rPr lang="en-US" sz="2200" b="1" spc="-10" dirty="0" smtClean="0"/>
              <a:t>events, </a:t>
            </a:r>
            <a:r>
              <a:rPr lang="en-US" sz="2200" b="1" spc="-10" dirty="0"/>
              <a:t>operator fatigue, and driver health using:</a:t>
            </a:r>
          </a:p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en-US" sz="2200" b="1" spc="-10" dirty="0"/>
              <a:t>Electronic Logging Devices (ELDs</a:t>
            </a:r>
            <a:r>
              <a:rPr lang="en-US" sz="2200" b="1" spc="-10" dirty="0" smtClean="0"/>
              <a:t>).</a:t>
            </a:r>
            <a:endParaRPr lang="en-US" sz="2200" b="1" spc="-10" dirty="0"/>
          </a:p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en-US" sz="2200" b="1" spc="-10" dirty="0"/>
              <a:t>Psychomotor Vigilance </a:t>
            </a:r>
            <a:r>
              <a:rPr lang="en-US" sz="2200" b="1" spc="-10" dirty="0" smtClean="0"/>
              <a:t>Tasks </a:t>
            </a:r>
            <a:r>
              <a:rPr lang="en-US" sz="2200" b="1" spc="-10" dirty="0"/>
              <a:t>(PVTs</a:t>
            </a:r>
            <a:r>
              <a:rPr lang="en-US" sz="2200" b="1" spc="-10" dirty="0" smtClean="0"/>
              <a:t>): </a:t>
            </a:r>
          </a:p>
          <a:p>
            <a:pPr marL="1257300" lvl="2" indent="-342900">
              <a:lnSpc>
                <a:spcPct val="98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spc="-10" dirty="0" smtClean="0"/>
              <a:t>A PVT is a reaction test (administered via a smartphone) which measures alertness.</a:t>
            </a:r>
            <a:endParaRPr lang="en-US" sz="1800" b="1" spc="-10" dirty="0"/>
          </a:p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en-US" sz="2200" b="1" spc="-10" dirty="0" err="1"/>
              <a:t>Actigraph</a:t>
            </a:r>
            <a:r>
              <a:rPr lang="en-US" sz="2200" b="1" spc="-10" dirty="0"/>
              <a:t> W</a:t>
            </a:r>
            <a:r>
              <a:rPr lang="en-US" sz="2200" b="1" spc="-10" dirty="0" smtClean="0"/>
              <a:t>atches:</a:t>
            </a:r>
          </a:p>
          <a:p>
            <a:pPr marL="1200150" lvl="2" indent="-285750">
              <a:lnSpc>
                <a:spcPct val="98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spc="-10" dirty="0" err="1" smtClean="0"/>
              <a:t>Actigraph</a:t>
            </a:r>
            <a:r>
              <a:rPr lang="en-US" sz="1800" b="1" spc="-10" dirty="0" smtClean="0"/>
              <a:t> watches are devices that are worn on the wrist. These devices monitor drivers’ sleep patterns and sometimes other health measures, such as heart rate. </a:t>
            </a:r>
            <a:endParaRPr lang="en-US" sz="1800" b="1" spc="-10" dirty="0"/>
          </a:p>
          <a:p>
            <a:pPr lvl="1">
              <a:lnSpc>
                <a:spcPct val="98000"/>
              </a:lnSpc>
              <a:spcBef>
                <a:spcPts val="600"/>
              </a:spcBef>
            </a:pPr>
            <a:r>
              <a:rPr lang="en-US" sz="2200" b="1" spc="-10" dirty="0" smtClean="0"/>
              <a:t>Onboard </a:t>
            </a:r>
            <a:r>
              <a:rPr lang="en-US" sz="2200" b="1" spc="-10" dirty="0"/>
              <a:t>Monitoring Systems (OBMSs). </a:t>
            </a:r>
          </a:p>
          <a:p>
            <a:pPr>
              <a:lnSpc>
                <a:spcPct val="98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pc="-10" dirty="0"/>
              <a:t>Study </a:t>
            </a:r>
            <a:r>
              <a:rPr lang="en-US" sz="2200" b="1" spc="-10" dirty="0" smtClean="0"/>
              <a:t>includes drivers </a:t>
            </a:r>
            <a:r>
              <a:rPr lang="en-US" sz="2200" b="1" dirty="0" smtClean="0"/>
              <a:t>from fleets </a:t>
            </a:r>
            <a:r>
              <a:rPr lang="en-US" sz="2200" b="1" dirty="0"/>
              <a:t>of all sizes </a:t>
            </a:r>
            <a:r>
              <a:rPr lang="en-US" sz="2200" b="1" dirty="0" smtClean="0"/>
              <a:t>(small</a:t>
            </a:r>
            <a:r>
              <a:rPr lang="en-US" sz="2200" b="1" dirty="0"/>
              <a:t>, medium, and large) and operations (including long-haul, </a:t>
            </a:r>
            <a:r>
              <a:rPr lang="en-US" sz="2200" b="1" dirty="0" smtClean="0"/>
              <a:t>regional, </a:t>
            </a:r>
            <a:r>
              <a:rPr lang="en-US" sz="2200" b="1" dirty="0"/>
              <a:t>and short-haul) in various sectors of the industry (including flat-bed, refrigerated, tank, and </a:t>
            </a:r>
            <a:r>
              <a:rPr lang="en-US" sz="2200" b="1" dirty="0" smtClean="0"/>
              <a:t>dry-van). </a:t>
            </a:r>
            <a:endParaRPr lang="en-US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 Driver Restart Study –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 b="211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706880" y="4994850"/>
            <a:ext cx="553212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Flexible Sleeper Berth Pilot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Program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Photo Credit: </a:t>
            </a:r>
            <a:r>
              <a:rPr lang="en-US" dirty="0" err="1" smtClean="0"/>
              <a:t>Rennett</a:t>
            </a:r>
            <a:r>
              <a:rPr lang="en-US" dirty="0" smtClean="0"/>
              <a:t> Stowe (Flickr)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48" y="914400"/>
            <a:ext cx="8575675" cy="5486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b="1" dirty="0">
                <a:cs typeface="Times New Roman" panose="02020603050405020304" pitchFamily="18" charset="0"/>
              </a:rPr>
              <a:t>Background:  </a:t>
            </a:r>
            <a:endParaRPr lang="en-US" sz="2200" b="1" dirty="0" smtClean="0"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200" b="1" dirty="0" smtClean="0">
                <a:cs typeface="Times New Roman" panose="02020603050405020304" pitchFamily="18" charset="0"/>
              </a:rPr>
              <a:t>Study results </a:t>
            </a:r>
            <a:r>
              <a:rPr lang="en-US" sz="2200" b="1" dirty="0" smtClean="0"/>
              <a:t>suggest that </a:t>
            </a:r>
            <a:r>
              <a:rPr lang="en-US" sz="2200" b="1" u="sng" dirty="0" smtClean="0"/>
              <a:t>split </a:t>
            </a:r>
            <a:r>
              <a:rPr lang="en-US" sz="2200" b="1" u="sng" dirty="0"/>
              <a:t>sleep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is preferable to consolidated </a:t>
            </a:r>
            <a:r>
              <a:rPr lang="en-US" sz="2200" b="1" u="sng" dirty="0"/>
              <a:t>daytime</a:t>
            </a:r>
            <a:r>
              <a:rPr lang="en-US" sz="2200" b="1" dirty="0"/>
              <a:t> </a:t>
            </a:r>
            <a:r>
              <a:rPr lang="en-US" sz="2200" b="1" dirty="0" smtClean="0"/>
              <a:t>sleep (if consolidated nighttime sleep is not an option).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b="1" dirty="0"/>
              <a:t>FMCSA is establishing a Flexible Sleeper Berth Pilot Program, as specified in 49 CFR Section 381.400. This Pilot Program will: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b="1" dirty="0"/>
              <a:t>Allow the Agency to evaluate alternatives to the </a:t>
            </a:r>
            <a:r>
              <a:rPr lang="en-US" sz="2200" b="1" dirty="0" smtClean="0"/>
              <a:t>regulations, </a:t>
            </a:r>
            <a:r>
              <a:rPr lang="en-US" sz="2200" b="1" dirty="0"/>
              <a:t>ensuring that safety goals are satisfied.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200" b="1" dirty="0"/>
              <a:t>Provide temporary regulatory relief from the sleeper berth provision for participants, allowing some flexibility for drivers to split sleep when tired.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b="1" dirty="0" smtClean="0"/>
              <a:t>Status: Pilot Program </a:t>
            </a:r>
            <a:r>
              <a:rPr lang="en-US" sz="2200" b="1" dirty="0"/>
              <a:t>is scheduled to begin later in 2015.  </a:t>
            </a:r>
          </a:p>
          <a:p>
            <a:endParaRPr lang="en-US" dirty="0">
              <a:ea typeface="Times New Roman" pitchFamily="18" charset="0"/>
            </a:endParaRPr>
          </a:p>
          <a:p>
            <a:pPr lvl="1"/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Sleeper Berth Pilot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Driver Detention </a:t>
            </a:r>
            <a:r>
              <a:rPr lang="en-US" sz="2600" b="1" dirty="0"/>
              <a:t>T</a:t>
            </a:r>
            <a:r>
              <a:rPr lang="en-US" sz="2600" b="1" dirty="0" smtClean="0"/>
              <a:t>imes.</a:t>
            </a:r>
          </a:p>
          <a:p>
            <a:r>
              <a:rPr lang="en-US" sz="2600" b="1" dirty="0" smtClean="0"/>
              <a:t>Onboard Monitoring Systems (OMBS).</a:t>
            </a:r>
            <a:endParaRPr lang="en-US" sz="2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Support Safe Carrier Operations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b="1" dirty="0" smtClean="0"/>
              <a:t>Goal: To better understand issues with driver detention and to develop strategies to help mitigate driver risk.</a:t>
            </a:r>
          </a:p>
          <a:p>
            <a:pPr lvl="1"/>
            <a:r>
              <a:rPr lang="en-US" b="1" dirty="0" smtClean="0"/>
              <a:t>Approximately 4 percent of drivers reported that they had driven beyond the legal hours of service (HOS) limits due to detention time.</a:t>
            </a:r>
          </a:p>
          <a:p>
            <a:pPr lvl="1"/>
            <a:r>
              <a:rPr lang="en-US" b="1" dirty="0" smtClean="0"/>
              <a:t>Carriers reported that approximately 12 percent of deliveries experienced some detention time.</a:t>
            </a:r>
          </a:p>
          <a:p>
            <a:pPr>
              <a:spcBef>
                <a:spcPts val="1000"/>
              </a:spcBef>
            </a:pPr>
            <a:r>
              <a:rPr lang="en-US" b="1" dirty="0" smtClean="0"/>
              <a:t>Two Phases:</a:t>
            </a:r>
          </a:p>
          <a:p>
            <a:pPr lvl="1">
              <a:spcBef>
                <a:spcPts val="1000"/>
              </a:spcBef>
            </a:pPr>
            <a:r>
              <a:rPr lang="en-US" b="1" dirty="0" smtClean="0"/>
              <a:t>Phase 1: Methodology developed . Final report published on FMCSA website.</a:t>
            </a:r>
          </a:p>
          <a:p>
            <a:pPr lvl="1">
              <a:spcBef>
                <a:spcPts val="1000"/>
              </a:spcBef>
            </a:pPr>
            <a:r>
              <a:rPr lang="en-US" b="1" dirty="0" smtClean="0"/>
              <a:t>Phase 2: Evaluate the safety and operational impacts of driver detention time on work hours, HOS, violations, and crashes.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Detention Times Study: Phases I and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1121332"/>
            <a:ext cx="31242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Goal: To determine </a:t>
            </a:r>
            <a:r>
              <a:rPr lang="en-US" b="1" dirty="0"/>
              <a:t>whether onboard </a:t>
            </a:r>
            <a:r>
              <a:rPr lang="en-US" b="1" dirty="0" smtClean="0"/>
              <a:t>monitoring </a:t>
            </a:r>
            <a:r>
              <a:rPr lang="en-US" b="1" dirty="0"/>
              <a:t>of driver performance and feedback (real-time and delayed) can improve driver behavior and CMV s</a:t>
            </a:r>
            <a:r>
              <a:rPr lang="en-US" b="1" dirty="0" smtClean="0"/>
              <a:t>afety.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4048" y="292608"/>
            <a:ext cx="8610600" cy="492125"/>
          </a:xfrm>
        </p:spPr>
        <p:txBody>
          <a:bodyPr/>
          <a:lstStyle/>
          <a:p>
            <a:r>
              <a:rPr lang="en-US" dirty="0" smtClean="0"/>
              <a:t>OBMS Systems Research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89446"/>
            <a:ext cx="5154614" cy="521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2608"/>
            <a:ext cx="8610600" cy="492443"/>
          </a:xfrm>
        </p:spPr>
        <p:txBody>
          <a:bodyPr/>
          <a:lstStyle/>
          <a:p>
            <a:r>
              <a:rPr lang="en-US" dirty="0"/>
              <a:t>OBMS Data Acquisition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6" y="914400"/>
            <a:ext cx="847058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914400"/>
            <a:ext cx="8575675" cy="5486400"/>
          </a:xfrm>
        </p:spPr>
        <p:txBody>
          <a:bodyPr/>
          <a:lstStyle/>
          <a:p>
            <a:r>
              <a:rPr lang="en-US" sz="2600" b="1" dirty="0" smtClean="0"/>
              <a:t>Advanced Roadside </a:t>
            </a:r>
            <a:r>
              <a:rPr lang="en-US" sz="2600" b="1" dirty="0"/>
              <a:t>I</a:t>
            </a:r>
            <a:r>
              <a:rPr lang="en-US" sz="2600" b="1" dirty="0" smtClean="0"/>
              <a:t>nspection </a:t>
            </a:r>
            <a:r>
              <a:rPr lang="en-US" sz="2600" b="1" dirty="0"/>
              <a:t>T</a:t>
            </a:r>
            <a:r>
              <a:rPr lang="en-US" sz="2600" b="1" dirty="0" smtClean="0"/>
              <a:t>echnology</a:t>
            </a:r>
            <a:r>
              <a:rPr lang="en-US" sz="2600" dirty="0" smtClean="0"/>
              <a:t>.</a:t>
            </a:r>
          </a:p>
          <a:p>
            <a:pPr lvl="1"/>
            <a:r>
              <a:rPr lang="en-US" sz="2200" b="1" dirty="0" smtClean="0"/>
              <a:t>Wireless Roadside Inspection (WRI).</a:t>
            </a:r>
          </a:p>
          <a:p>
            <a:pPr lvl="1"/>
            <a:r>
              <a:rPr lang="en-US" sz="2200" b="1" dirty="0" smtClean="0"/>
              <a:t>International Border Crossing e-Screening (IBCE).</a:t>
            </a:r>
          </a:p>
          <a:p>
            <a:pPr lvl="1"/>
            <a:r>
              <a:rPr lang="en-US" b="1" dirty="0"/>
              <a:t>Alternative fuels.</a:t>
            </a:r>
          </a:p>
          <a:p>
            <a:pPr lvl="1"/>
            <a:r>
              <a:rPr lang="en-US" b="1" dirty="0"/>
              <a:t>Onboard safety systems.</a:t>
            </a:r>
          </a:p>
          <a:p>
            <a:r>
              <a:rPr lang="en-US" sz="2600" b="1" dirty="0" smtClean="0"/>
              <a:t>Vehicle Automation. 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utonomous </a:t>
            </a:r>
            <a:r>
              <a:rPr lang="en-US" sz="2200" b="1" dirty="0"/>
              <a:t>CMV </a:t>
            </a:r>
            <a:r>
              <a:rPr lang="en-US" sz="2200" b="1" dirty="0" smtClean="0"/>
              <a:t>vehicles. </a:t>
            </a:r>
          </a:p>
          <a:p>
            <a:pPr lvl="1"/>
            <a:r>
              <a:rPr lang="en-US" sz="2200" b="1" dirty="0"/>
              <a:t>L</a:t>
            </a:r>
            <a:r>
              <a:rPr lang="en-US" sz="2200" b="1" dirty="0" smtClean="0"/>
              <a:t>ow </a:t>
            </a:r>
            <a:r>
              <a:rPr lang="en-US" sz="2200" b="1" dirty="0"/>
              <a:t>speed seaport </a:t>
            </a:r>
            <a:r>
              <a:rPr lang="en-US" sz="2200" b="1" dirty="0" smtClean="0"/>
              <a:t>application.</a:t>
            </a:r>
          </a:p>
          <a:p>
            <a:pPr marL="457200" lvl="1" indent="-457200">
              <a:spcBef>
                <a:spcPct val="50000"/>
              </a:spcBef>
            </a:pPr>
            <a:r>
              <a:rPr lang="en-US" sz="2600" b="1" dirty="0" smtClean="0"/>
              <a:t>Wireless </a:t>
            </a:r>
            <a:r>
              <a:rPr lang="en-US" sz="2600" b="1" dirty="0"/>
              <a:t>A</a:t>
            </a:r>
            <a:r>
              <a:rPr lang="en-US" sz="2600" b="1" dirty="0" smtClean="0"/>
              <a:t>utomatic </a:t>
            </a:r>
            <a:r>
              <a:rPr lang="en-US" sz="2600" b="1" dirty="0"/>
              <a:t>B</a:t>
            </a:r>
            <a:r>
              <a:rPr lang="en-US" sz="2600" b="1" dirty="0" smtClean="0"/>
              <a:t>raking </a:t>
            </a:r>
            <a:r>
              <a:rPr lang="en-US" sz="2600" b="1" dirty="0"/>
              <a:t>S</a:t>
            </a:r>
            <a:r>
              <a:rPr lang="en-US" sz="2600" b="1" dirty="0" smtClean="0"/>
              <a:t>ystems </a:t>
            </a:r>
            <a:r>
              <a:rPr lang="en-US" sz="2600" b="1" dirty="0"/>
              <a:t>(ABS) </a:t>
            </a:r>
            <a:r>
              <a:rPr lang="en-US" sz="2600" b="1" dirty="0" smtClean="0"/>
              <a:t>Assessment.</a:t>
            </a:r>
          </a:p>
          <a:p>
            <a:pPr marL="457200" lvl="1" indent="-457200">
              <a:spcBef>
                <a:spcPct val="50000"/>
              </a:spcBef>
            </a:pPr>
            <a:r>
              <a:rPr lang="en-US" sz="2600" b="1" dirty="0" smtClean="0"/>
              <a:t>Electronic Logging Device (ELD) </a:t>
            </a:r>
            <a:r>
              <a:rPr lang="en-US" sz="2600" b="1" dirty="0"/>
              <a:t>T</a:t>
            </a:r>
            <a:r>
              <a:rPr lang="en-US" sz="2600" b="1" dirty="0" smtClean="0"/>
              <a:t>est </a:t>
            </a:r>
            <a:r>
              <a:rPr lang="en-US" sz="2600" b="1" dirty="0"/>
              <a:t>P</a:t>
            </a:r>
            <a:r>
              <a:rPr lang="en-US" sz="2600" b="1" dirty="0" smtClean="0"/>
              <a:t>rocedures</a:t>
            </a:r>
            <a:r>
              <a:rPr lang="en-US" sz="2600" b="1" dirty="0"/>
              <a:t>.</a:t>
            </a:r>
          </a:p>
          <a:p>
            <a:pPr marL="342900" lvl="1" indent="-342900">
              <a:spcBef>
                <a:spcPct val="50000"/>
              </a:spcBef>
            </a:pPr>
            <a:endParaRPr lang="en-US" sz="2600" b="1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Assess Safety Technologies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92608"/>
            <a:ext cx="9144000" cy="492443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914400"/>
            <a:ext cx="8575675" cy="5181600"/>
          </a:xfrm>
        </p:spPr>
        <p:txBody>
          <a:bodyPr/>
          <a:lstStyle/>
          <a:p>
            <a:r>
              <a:rPr lang="en-US" sz="2600" b="1" dirty="0" smtClean="0"/>
              <a:t>FMCSA’s </a:t>
            </a:r>
            <a:r>
              <a:rPr lang="en-US" sz="2600" b="1" dirty="0"/>
              <a:t>S</a:t>
            </a:r>
            <a:r>
              <a:rPr lang="en-US" sz="2600" b="1" dirty="0" smtClean="0"/>
              <a:t>afety Research </a:t>
            </a:r>
            <a:r>
              <a:rPr lang="en-US" sz="2600" b="1" dirty="0"/>
              <a:t>and </a:t>
            </a:r>
            <a:r>
              <a:rPr lang="en-US" sz="2600" b="1" dirty="0" smtClean="0"/>
              <a:t>Technology (R&amp;T) </a:t>
            </a:r>
            <a:r>
              <a:rPr lang="en-US" sz="2600" b="1" dirty="0"/>
              <a:t>P</a:t>
            </a:r>
            <a:r>
              <a:rPr lang="en-US" sz="2600" b="1" dirty="0" smtClean="0"/>
              <a:t>rogram</a:t>
            </a:r>
            <a:r>
              <a:rPr lang="en-US" sz="2600" b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Produce Safe Drivers.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Support Safe Carrier Operations.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 smtClean="0"/>
              <a:t>Assess </a:t>
            </a:r>
            <a:r>
              <a:rPr lang="en-US" sz="2200" b="1" dirty="0"/>
              <a:t>Safety Technologies.</a:t>
            </a:r>
          </a:p>
          <a:p>
            <a:r>
              <a:rPr lang="en-US" sz="2600" b="1" smtClean="0"/>
              <a:t>Future Research </a:t>
            </a:r>
            <a:r>
              <a:rPr lang="en-US" sz="2600" b="1" dirty="0"/>
              <a:t>A</a:t>
            </a:r>
            <a:r>
              <a:rPr lang="en-US" sz="2600" b="1" dirty="0" smtClean="0"/>
              <a:t>reas.</a:t>
            </a:r>
          </a:p>
        </p:txBody>
      </p:sp>
    </p:spTree>
    <p:extLst>
      <p:ext uri="{BB962C8B-B14F-4D97-AF65-F5344CB8AC3E}">
        <p14:creationId xmlns:p14="http://schemas.microsoft.com/office/powerpoint/2010/main" val="7201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48" y="914400"/>
            <a:ext cx="8575675" cy="5181600"/>
          </a:xfrm>
        </p:spPr>
        <p:txBody>
          <a:bodyPr/>
          <a:lstStyle/>
          <a:p>
            <a:r>
              <a:rPr lang="en-US" b="1" dirty="0" smtClean="0"/>
              <a:t>Assessment: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ixed and mobile sites, </a:t>
            </a:r>
            <a:r>
              <a:rPr lang="en-US" b="1" dirty="0"/>
              <a:t>of driver, </a:t>
            </a:r>
            <a:r>
              <a:rPr lang="en-US" b="1" dirty="0" smtClean="0"/>
              <a:t>carrier,  </a:t>
            </a:r>
            <a:r>
              <a:rPr lang="en-US" b="1" dirty="0"/>
              <a:t>and vehicle compliance via secure wireless communications while the CMV is </a:t>
            </a:r>
            <a:r>
              <a:rPr lang="en-US" b="1" dirty="0" smtClean="0"/>
              <a:t>traveling.</a:t>
            </a:r>
          </a:p>
          <a:p>
            <a:r>
              <a:rPr lang="en-US" b="1" dirty="0" smtClean="0"/>
              <a:t>Phase 3 – Field Operational Test: </a:t>
            </a:r>
          </a:p>
          <a:p>
            <a:pPr lvl="1"/>
            <a:r>
              <a:rPr lang="en-US" sz="2400" b="1" dirty="0"/>
              <a:t>Maximum of 1,000 vehicles.</a:t>
            </a:r>
          </a:p>
          <a:p>
            <a:pPr lvl="1"/>
            <a:r>
              <a:rPr lang="en-US" sz="2400" b="1" dirty="0"/>
              <a:t>Multiple fleets.</a:t>
            </a:r>
          </a:p>
          <a:p>
            <a:pPr lvl="1"/>
            <a:r>
              <a:rPr lang="en-US" sz="2400" b="1" dirty="0"/>
              <a:t>Testing in Commercial Motor Vehicle Roadside Technology Consortium (CMVRTC</a:t>
            </a:r>
            <a:r>
              <a:rPr lang="en-US" sz="2400" b="1" dirty="0" smtClean="0"/>
              <a:t>) States: </a:t>
            </a:r>
            <a:r>
              <a:rPr lang="en-US" sz="2400" b="1" dirty="0"/>
              <a:t>Georgia, Kentucky, Mississippi, North Carolina, and Tennessee.</a:t>
            </a:r>
          </a:p>
          <a:p>
            <a:pPr lvl="1"/>
            <a:r>
              <a:rPr lang="en-US" sz="2400" b="1" dirty="0"/>
              <a:t>20 inspection sites identified for data collection.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– 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30154" y="986971"/>
            <a:ext cx="4114800" cy="4724054"/>
            <a:chOff x="4724400" y="1252796"/>
            <a:chExt cx="4114800" cy="4724054"/>
          </a:xfrm>
        </p:grpSpPr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4724400" y="1252796"/>
              <a:ext cx="41148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Medium"/>
                  <a:ea typeface="ＭＳ Ｐゴシック" pitchFamily="-106" charset="-128"/>
                </a:rPr>
                <a:t>Behavior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Medium"/>
                  <a:ea typeface="ＭＳ Ｐゴシック" pitchFamily="-106" charset="-128"/>
                </a:rPr>
                <a:t>Analysis and Safety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anklin Gothic Medium"/>
                  <a:ea typeface="ＭＳ Ｐゴシック" pitchFamily="-106" charset="-128"/>
                </a:rPr>
                <a:t>Improvement Categories (BASICs)</a:t>
              </a:r>
            </a:p>
          </p:txBody>
        </p:sp>
        <p:graphicFrame>
          <p:nvGraphicFramePr>
            <p:cNvPr id="11" name="Chart 18" descr="Graphic displays changes between the old and new FMCSA workload prioritization tools. The old tool, SafeStat, had four categories, called Safety Evaluation Areas (SEAs): (1) driver, (2) accident, (3) safety management, and (4) vehicle. The new tool, SMS, has seven Behavior Analysis and Safety Improvement Categories (BASICs): (1) unsafe driving, (2) fatigued driving (hours of service), (3) driver fitness, (4) controlled substances/alcohol, (5) vehicle maintenance, (6) cargo-related, and (7) crash indicator. The old and the new system categories are each displayed in a pie chart.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9373122"/>
                </p:ext>
              </p:extLst>
            </p:nvPr>
          </p:nvGraphicFramePr>
          <p:xfrm>
            <a:off x="4938713" y="2624050"/>
            <a:ext cx="3671887" cy="335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Worksheet" r:id="rId4" imgW="4257675" imgH="3962400" progId="Excel.Sheet.8">
                    <p:embed/>
                  </p:oleObj>
                </mc:Choice>
                <mc:Fallback>
                  <p:oleObj name="Worksheet" r:id="rId4" imgW="4257675" imgH="39624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713" y="2624050"/>
                          <a:ext cx="3671887" cy="33528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36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1600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Unsafe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Driving</a:t>
              </a:r>
            </a:p>
          </p:txBody>
        </p:sp>
        <p:sp>
          <p:nvSpPr>
            <p:cNvPr id="13" name="TextBox 37"/>
            <p:cNvSpPr txBox="1">
              <a:spLocks noChangeArrowheads="1"/>
            </p:cNvSpPr>
            <p:nvPr/>
          </p:nvSpPr>
          <p:spPr bwMode="auto">
            <a:xfrm>
              <a:off x="6695900" y="3041595"/>
              <a:ext cx="12149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HOS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Compliance</a:t>
              </a:r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7272250" y="3902825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Driver Fitness</a:t>
              </a:r>
            </a:p>
          </p:txBody>
        </p: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6695900" y="4648200"/>
              <a:ext cx="1905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Controlled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Substances/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Alcohol</a:t>
              </a:r>
            </a:p>
          </p:txBody>
        </p:sp>
        <p:sp>
          <p:nvSpPr>
            <p:cNvPr id="16" name="TextBox 40"/>
            <p:cNvSpPr txBox="1">
              <a:spLocks noChangeArrowheads="1"/>
            </p:cNvSpPr>
            <p:nvPr/>
          </p:nvSpPr>
          <p:spPr bwMode="auto">
            <a:xfrm>
              <a:off x="5943600" y="5105400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Vehicle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Maintenance</a:t>
              </a:r>
            </a:p>
          </p:txBody>
        </p:sp>
        <p:sp>
          <p:nvSpPr>
            <p:cNvPr id="17" name="TextBox 41"/>
            <p:cNvSpPr txBox="1">
              <a:spLocks noChangeArrowheads="1"/>
            </p:cNvSpPr>
            <p:nvPr/>
          </p:nvSpPr>
          <p:spPr bwMode="auto">
            <a:xfrm>
              <a:off x="5105400" y="4587370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HM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Compliance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4876800" y="3895725"/>
              <a:ext cx="167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Crash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E7E">
                      <a:lumMod val="75000"/>
                    </a:srgbClr>
                  </a:solidFill>
                  <a:effectLst/>
                  <a:uLnTx/>
                  <a:uFillTx/>
                  <a:latin typeface="Franklin Gothic Book"/>
                  <a:ea typeface="ＭＳ Ｐゴシック" pitchFamily="-84" charset="-128"/>
                </a:rPr>
                <a:t>Indicator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6214534" y="4114800"/>
              <a:ext cx="1143000" cy="400050"/>
            </a:xfrm>
            <a:prstGeom prst="rect">
              <a:avLst/>
            </a:prstGeom>
            <a:solidFill>
              <a:sysClr val="window" lastClr="FFFFFF">
                <a:alpha val="65097"/>
              </a:sysClr>
            </a:solidFill>
            <a:ln w="9525">
              <a:solidFill>
                <a:srgbClr val="1D22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2250"/>
                  </a:solidFill>
                  <a:effectLst/>
                  <a:uLnTx/>
                  <a:uFillTx/>
                  <a:latin typeface="Franklin Gothic Medium"/>
                  <a:ea typeface="ＭＳ Ｐゴシック" pitchFamily="-84" charset="-128"/>
                </a:rPr>
                <a:t>SMS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57384" y="2286000"/>
            <a:ext cx="2077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WRI can likely have an effect on two of the BASICs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06654" y="2808955"/>
            <a:ext cx="1617946" cy="105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159004" y="2973589"/>
            <a:ext cx="1295400" cy="9250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– Impacts on Compliance, Safety, 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IBCES Functionality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838200"/>
            <a:ext cx="388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Secure,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loud-based        e-Screening delivers safety clearance checks directly to roaming inspectors on handheld tablets.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Application shows arriving trucks, their identification, and their clearance check results.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Secure, Web-based application supports scrolling, filtering and sorting of results.  </a:t>
            </a:r>
          </a:p>
        </p:txBody>
      </p:sp>
      <p:pic>
        <p:nvPicPr>
          <p:cNvPr id="7" name="Picture 6" descr="C:\Users\rajat\Documents\478880-FMCSA IBC E-Screening\Task x - BSA Users Manual\image (3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0037" r="189" b="-18"/>
          <a:stretch/>
        </p:blipFill>
        <p:spPr bwMode="auto">
          <a:xfrm>
            <a:off x="489491" y="967800"/>
            <a:ext cx="4006309" cy="528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3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002496" y="2648881"/>
            <a:ext cx="3474540" cy="365679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600" b="1" dirty="0" smtClean="0"/>
              <a:t>E-Screening Clearance Checks</a:t>
            </a:r>
          </a:p>
          <a:p>
            <a:pPr marL="231775">
              <a:spcBef>
                <a:spcPts val="0"/>
              </a:spcBef>
            </a:pPr>
            <a:r>
              <a:rPr lang="en-US" sz="1400" b="1" dirty="0" smtClean="0"/>
              <a:t>Three Phases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Check Mark– Pass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Strikethrough – No data available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“Universal No” Symbol - Fail</a:t>
            </a:r>
          </a:p>
          <a:p>
            <a:pPr>
              <a:spcBef>
                <a:spcPts val="0"/>
              </a:spcBef>
            </a:pPr>
            <a:r>
              <a:rPr lang="en-US" sz="1400" b="1" dirty="0" smtClean="0"/>
              <a:t>Carrier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OA - U.S. Operating Authority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OOS - Out of Service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L&amp;I - Insurance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ISS - Safety score</a:t>
            </a:r>
          </a:p>
          <a:p>
            <a:pPr>
              <a:spcBef>
                <a:spcPts val="0"/>
              </a:spcBef>
            </a:pPr>
            <a:r>
              <a:rPr lang="en-US" sz="1400" b="1" dirty="0" smtClean="0"/>
              <a:t>Tractor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CVSA – Current CVSA decal</a:t>
            </a:r>
          </a:p>
          <a:p>
            <a:pPr>
              <a:spcBef>
                <a:spcPts val="0"/>
              </a:spcBef>
            </a:pPr>
            <a:r>
              <a:rPr lang="en-US" sz="1400" b="1" dirty="0" smtClean="0"/>
              <a:t>Driver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CDL – Current CDL or equiv.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HZ - HAZMAT endorsements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2496" y="1360684"/>
            <a:ext cx="360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Report for Each Arriving Tractor Identified by CBP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0027" y="1973885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License Plate and USDOT Number Identification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048" y="292608"/>
            <a:ext cx="744955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BSA Inspector Interface  Field Test Version</a:t>
            </a:r>
          </a:p>
        </p:txBody>
      </p:sp>
      <p:pic>
        <p:nvPicPr>
          <p:cNvPr id="13" name="Picture 12" descr="C:\Users\rajat\Documents\478880-FMCSA IBC E-Screening\Task x - BSA Users Manual\image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/>
          <a:stretch/>
        </p:blipFill>
        <p:spPr bwMode="auto">
          <a:xfrm>
            <a:off x="533400" y="990600"/>
            <a:ext cx="4005072" cy="5285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>
            <a:off x="4108825" y="1653072"/>
            <a:ext cx="893671" cy="292387"/>
          </a:xfrm>
          <a:prstGeom prst="straightConnector1">
            <a:avLst/>
          </a:prstGeom>
          <a:gradFill rotWithShape="0">
            <a:gsLst>
              <a:gs pos="0">
                <a:srgbClr val="D3DFF1">
                  <a:gamma/>
                  <a:tint val="33333"/>
                  <a:invGamma/>
                </a:srgbClr>
              </a:gs>
              <a:gs pos="100000">
                <a:srgbClr val="D3DFF1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4" idx="1"/>
          </p:cNvCxnSpPr>
          <p:nvPr/>
        </p:nvCxnSpPr>
        <p:spPr bwMode="auto">
          <a:xfrm flipH="1">
            <a:off x="1676403" y="2266273"/>
            <a:ext cx="3363624" cy="717448"/>
          </a:xfrm>
          <a:prstGeom prst="straightConnector1">
            <a:avLst/>
          </a:prstGeom>
          <a:gradFill rotWithShape="0">
            <a:gsLst>
              <a:gs pos="0">
                <a:srgbClr val="D3DFF1">
                  <a:gamma/>
                  <a:tint val="33333"/>
                  <a:invGamma/>
                </a:srgbClr>
              </a:gs>
              <a:gs pos="100000">
                <a:srgbClr val="D3DFF1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2590802" y="2895600"/>
            <a:ext cx="2411694" cy="1371600"/>
          </a:xfrm>
          <a:prstGeom prst="straightConnector1">
            <a:avLst/>
          </a:prstGeom>
          <a:gradFill rotWithShape="0">
            <a:gsLst>
              <a:gs pos="0">
                <a:srgbClr val="D3DFF1">
                  <a:gamma/>
                  <a:tint val="33333"/>
                  <a:invGamma/>
                </a:srgbClr>
              </a:gs>
              <a:gs pos="100000">
                <a:srgbClr val="D3DFF1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1687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575675" cy="5562600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Hydrogen (H2)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Piloted safety awareness training for drivers of electric-battery drayage trucks with H2 fuel-cell range extender at Long Beach Community College, 07/2013 .</a:t>
            </a:r>
          </a:p>
          <a:p>
            <a:r>
              <a:rPr lang="en-US" sz="2000" b="1" dirty="0" smtClean="0"/>
              <a:t>Natural Gas</a:t>
            </a:r>
          </a:p>
          <a:p>
            <a:pPr lvl="1"/>
            <a:r>
              <a:rPr lang="en-US" dirty="0" smtClean="0"/>
              <a:t>Published recommendations for FMCSRs, North American Standard (NAS) Inspection Procedures, and Out-Of-Service (OOS) Criteria in 05/2015.</a:t>
            </a:r>
          </a:p>
          <a:p>
            <a:pPr lvl="1"/>
            <a:r>
              <a:rPr lang="en-US" dirty="0" smtClean="0"/>
              <a:t>Piloted a training class for inspectors to detect leaks in trucks in 09/2014; web-based training  to be posted.</a:t>
            </a:r>
            <a:endParaRPr lang="en-US" dirty="0"/>
          </a:p>
          <a:p>
            <a:r>
              <a:rPr lang="en-US" sz="2000" b="1" dirty="0"/>
              <a:t>Electric &amp; Hybrid-Electric  </a:t>
            </a:r>
          </a:p>
          <a:p>
            <a:pPr lvl="1"/>
            <a:r>
              <a:rPr lang="en-US" dirty="0"/>
              <a:t>Final Report to recommend updates for FMCSRs, NAS Inspection Procedures, and OOS Criteria. </a:t>
            </a:r>
          </a:p>
          <a:p>
            <a:pPr lvl="1"/>
            <a:r>
              <a:rPr lang="en-US" dirty="0"/>
              <a:t>Plan to develop training for inspectors to check for high-voltage hazards.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Fuels: Program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1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b="1" dirty="0" smtClean="0"/>
              <a:t>To better understand the impacts that autonomous vehicles will have on Federal regulations and safety.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Develop a research roadmap to encourage technology and to identify impacted Federal Motor Carrier Safety Regulations (FMCSRs).</a:t>
            </a:r>
          </a:p>
          <a:p>
            <a:r>
              <a:rPr lang="en-US" b="1" dirty="0" smtClean="0"/>
              <a:t>Background: </a:t>
            </a:r>
            <a:r>
              <a:rPr lang="en-US" b="1" dirty="0"/>
              <a:t>Autonomous vehicles could greatly improve CMV safety by </a:t>
            </a:r>
            <a:r>
              <a:rPr lang="en-US" b="1" dirty="0" smtClean="0"/>
              <a:t>reducing driver error and reducing </a:t>
            </a:r>
            <a:r>
              <a:rPr lang="en-US" b="1" dirty="0"/>
              <a:t>congestion by moving trucks to off-peak </a:t>
            </a:r>
            <a:r>
              <a:rPr lang="en-US" b="1" dirty="0" smtClean="0"/>
              <a:t>periods.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Automation – Autonomous CMV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7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914400"/>
            <a:ext cx="8575675" cy="5410200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b="1" dirty="0" smtClean="0"/>
              <a:t>To evaluate the cost/benefit </a:t>
            </a:r>
            <a:r>
              <a:rPr lang="en-US" b="1" dirty="0"/>
              <a:t>of automated truck movement in queues at ports and warehouses. </a:t>
            </a:r>
            <a:endParaRPr lang="en-US" b="1" dirty="0" smtClean="0"/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echnology </a:t>
            </a:r>
            <a:r>
              <a:rPr lang="en-US" b="1" dirty="0"/>
              <a:t>scan of existing or near-term enabling technologies, cost </a:t>
            </a:r>
            <a:r>
              <a:rPr lang="en-US" b="1" dirty="0" smtClean="0"/>
              <a:t>estimation, </a:t>
            </a:r>
            <a:r>
              <a:rPr lang="en-US" b="1" dirty="0"/>
              <a:t>and safety benefits. </a:t>
            </a:r>
            <a:endParaRPr lang="en-US" b="1" dirty="0" smtClean="0"/>
          </a:p>
          <a:p>
            <a:pPr lvl="1"/>
            <a:r>
              <a:rPr lang="en-US" b="1" dirty="0" smtClean="0"/>
              <a:t>Feasibility </a:t>
            </a:r>
            <a:r>
              <a:rPr lang="en-US" b="1" dirty="0"/>
              <a:t>Study of automated truck movement at ports and warehouses allowing drivers to be "off-duty" while waiting for loading and unloading.</a:t>
            </a:r>
          </a:p>
          <a:p>
            <a:r>
              <a:rPr lang="en-US" b="1" dirty="0" smtClean="0"/>
              <a:t>Background: </a:t>
            </a:r>
            <a:r>
              <a:rPr lang="en-US" b="1" dirty="0"/>
              <a:t>Drivers in CMVs waiting in line or queues for unloading and loading at port terminals and warehouses are in "on-duty" driving status and therefore can incur productivity losses.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-91440"/>
            <a:ext cx="8610600" cy="892552"/>
          </a:xfrm>
        </p:spPr>
        <p:txBody>
          <a:bodyPr/>
          <a:lstStyle/>
          <a:p>
            <a:r>
              <a:rPr lang="en-US" dirty="0"/>
              <a:t>Low Speed Automated Truck Queue at Ports and Warehouses</a:t>
            </a:r>
          </a:p>
        </p:txBody>
      </p:sp>
    </p:spTree>
    <p:extLst>
      <p:ext uri="{BB962C8B-B14F-4D97-AF65-F5344CB8AC3E}">
        <p14:creationId xmlns:p14="http://schemas.microsoft.com/office/powerpoint/2010/main" val="299234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914400"/>
            <a:ext cx="8575675" cy="5486400"/>
          </a:xfrm>
        </p:spPr>
        <p:txBody>
          <a:bodyPr/>
          <a:lstStyle/>
          <a:p>
            <a:r>
              <a:rPr lang="en-US" b="1" dirty="0" smtClean="0"/>
              <a:t>Goal</a:t>
            </a:r>
            <a:r>
              <a:rPr lang="en-US" dirty="0" smtClean="0"/>
              <a:t>: </a:t>
            </a:r>
            <a:r>
              <a:rPr lang="en-US" b="1" dirty="0"/>
              <a:t>T</a:t>
            </a:r>
            <a:r>
              <a:rPr lang="en-US" b="1" dirty="0" smtClean="0"/>
              <a:t>o develop a cost </a:t>
            </a:r>
            <a:r>
              <a:rPr lang="en-US" b="1" dirty="0"/>
              <a:t>effective diagnostic tool </a:t>
            </a:r>
            <a:r>
              <a:rPr lang="en-US" b="1" dirty="0" smtClean="0"/>
              <a:t>for </a:t>
            </a:r>
            <a:r>
              <a:rPr lang="en-US" b="1" dirty="0"/>
              <a:t>enforcement personnel to diagnose and enforce proper operation of the anti-lock braking system (ABS).</a:t>
            </a:r>
          </a:p>
          <a:p>
            <a:pPr lvl="1"/>
            <a:r>
              <a:rPr lang="en-US" b="1" dirty="0"/>
              <a:t>Laboratory and field tests </a:t>
            </a:r>
            <a:r>
              <a:rPr lang="en-US" b="1" dirty="0" smtClean="0"/>
              <a:t>will be </a:t>
            </a:r>
            <a:r>
              <a:rPr lang="en-US" b="1" dirty="0"/>
              <a:t>conducted to verify the device functionality.</a:t>
            </a:r>
          </a:p>
          <a:p>
            <a:r>
              <a:rPr lang="en-US" b="1" dirty="0" smtClean="0"/>
              <a:t>Background: Vehicle safety systems </a:t>
            </a:r>
            <a:r>
              <a:rPr lang="en-US" b="1" dirty="0"/>
              <a:t>that build off the </a:t>
            </a:r>
            <a:r>
              <a:rPr lang="en-US" b="1" dirty="0" smtClean="0"/>
              <a:t>ABS technology</a:t>
            </a:r>
            <a:r>
              <a:rPr lang="en-US" b="1" dirty="0"/>
              <a:t>, such as electronic stability </a:t>
            </a:r>
            <a:r>
              <a:rPr lang="en-US" b="1" dirty="0" smtClean="0"/>
              <a:t>control (ESC), </a:t>
            </a:r>
            <a:r>
              <a:rPr lang="en-US" b="1" dirty="0"/>
              <a:t>rollover prevention, and automated braking are being installed on new </a:t>
            </a:r>
            <a:r>
              <a:rPr lang="en-US" b="1" dirty="0" smtClean="0"/>
              <a:t>CMVs. ESC </a:t>
            </a:r>
            <a:r>
              <a:rPr lang="en-US" b="1" dirty="0"/>
              <a:t>functionality </a:t>
            </a:r>
            <a:r>
              <a:rPr lang="en-US" b="1" dirty="0" smtClean="0"/>
              <a:t>can become </a:t>
            </a:r>
            <a:r>
              <a:rPr lang="en-US" b="1" dirty="0"/>
              <a:t>part of FMCSA vehicle safety regulations and inspections. Safety inspectors will need a method to simply and quickly identify any negative issues with these systems. 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ABS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7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 To develop compliance test procedures for ELD testing with respect to the functional specifications specified in the Supplemental Notice of Proposed Rulemaking (SNPRM). </a:t>
            </a:r>
          </a:p>
          <a:p>
            <a:pPr lvl="1"/>
            <a:r>
              <a:rPr lang="en-US" b="1" dirty="0"/>
              <a:t>Developing a training manual and test procedure to be used to verify ELD </a:t>
            </a:r>
            <a:r>
              <a:rPr lang="en-US" b="1" dirty="0" smtClean="0"/>
              <a:t>functionality. </a:t>
            </a:r>
            <a:endParaRPr lang="en-US" b="1" dirty="0"/>
          </a:p>
          <a:p>
            <a:pPr lvl="1"/>
            <a:r>
              <a:rPr lang="en-US" b="1" dirty="0"/>
              <a:t>Developing a verification process to ensure that the test procedures are sufficient to evaluate ELDs.</a:t>
            </a:r>
          </a:p>
          <a:p>
            <a:r>
              <a:rPr lang="en-US" b="1" dirty="0" smtClean="0"/>
              <a:t>Background: SNPRM requires motor carries subject to record of duty status preparation requirements to use ELDs.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 Compliance Test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2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1942"/>
            <a:ext cx="8610600" cy="492443"/>
          </a:xfrm>
        </p:spPr>
        <p:txBody>
          <a:bodyPr/>
          <a:lstStyle/>
          <a:p>
            <a:r>
              <a:rPr lang="en-US" dirty="0" smtClean="0"/>
              <a:t>Future R&amp;T Project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1219200"/>
            <a:ext cx="7044270" cy="4754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66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4048" y="292608"/>
            <a:ext cx="8613648" cy="49377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Large Truck and Bus Fatal Crashes, 2013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9" y="859545"/>
            <a:ext cx="7565231" cy="53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369" y="6174099"/>
            <a:ext cx="7338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Source: National Highway Traffic Safety </a:t>
            </a:r>
            <a:r>
              <a:rPr lang="en-US" sz="1050" b="1" dirty="0" smtClean="0">
                <a:solidFill>
                  <a:srgbClr val="000000"/>
                </a:solidFill>
              </a:rPr>
              <a:t>Administration (NHTSA), </a:t>
            </a:r>
            <a:r>
              <a:rPr lang="en-US" sz="1050" b="1" dirty="0">
                <a:solidFill>
                  <a:srgbClr val="000000"/>
                </a:solidFill>
              </a:rPr>
              <a:t>Fatality Analysis Reporting System (FARS</a:t>
            </a:r>
            <a:r>
              <a:rPr lang="en-US" sz="1050" b="1" dirty="0" smtClean="0">
                <a:solidFill>
                  <a:srgbClr val="000000"/>
                </a:solidFill>
              </a:rPr>
              <a:t>).</a:t>
            </a:r>
            <a:endParaRPr lang="en-US" sz="105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 Safe Drivers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/>
              <a:t>Longitudinal Study of CMV Driver </a:t>
            </a:r>
            <a:r>
              <a:rPr lang="en-US" b="1" dirty="0" smtClean="0"/>
              <a:t>Health.</a:t>
            </a:r>
            <a:endParaRPr lang="en-US" b="1" dirty="0"/>
          </a:p>
          <a:p>
            <a:pPr fontAlgn="ctr"/>
            <a:r>
              <a:rPr lang="en-US" b="1" dirty="0"/>
              <a:t>Active Seat Suspension Effects on Operator Health and Highway </a:t>
            </a:r>
            <a:r>
              <a:rPr lang="en-US" b="1" dirty="0" smtClean="0"/>
              <a:t>Safety.</a:t>
            </a:r>
            <a:endParaRPr lang="en-US" b="1" dirty="0"/>
          </a:p>
          <a:p>
            <a:pPr fontAlgn="ctr"/>
            <a:r>
              <a:rPr lang="en-US" b="1" dirty="0" smtClean="0"/>
              <a:t>CMV </a:t>
            </a:r>
            <a:r>
              <a:rPr lang="en-US" b="1" dirty="0"/>
              <a:t>and Personal Vehicle Crash </a:t>
            </a:r>
            <a:r>
              <a:rPr lang="en-US" b="1" dirty="0" smtClean="0"/>
              <a:t>Analysis. </a:t>
            </a:r>
            <a:endParaRPr lang="en-US" b="1" dirty="0"/>
          </a:p>
          <a:p>
            <a:pPr fontAlgn="ctr"/>
            <a:r>
              <a:rPr lang="en-US" b="1" dirty="0"/>
              <a:t>Effects of Driver Fatigue Based on Length of Time Away from </a:t>
            </a:r>
            <a:r>
              <a:rPr lang="en-US" b="1" dirty="0" smtClean="0"/>
              <a:t>Home.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Technologies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 smtClean="0"/>
              <a:t>Mobile </a:t>
            </a:r>
            <a:r>
              <a:rPr lang="en-US" b="1" dirty="0"/>
              <a:t>Application </a:t>
            </a:r>
            <a:r>
              <a:rPr lang="en-US" b="1" dirty="0" smtClean="0"/>
              <a:t>Development.</a:t>
            </a:r>
            <a:endParaRPr lang="en-US" b="1" dirty="0"/>
          </a:p>
          <a:p>
            <a:pPr fontAlgn="ctr"/>
            <a:r>
              <a:rPr lang="en-US" b="1" dirty="0" smtClean="0"/>
              <a:t>National </a:t>
            </a:r>
            <a:r>
              <a:rPr lang="en-US" b="1" dirty="0"/>
              <a:t>Data Fusion </a:t>
            </a:r>
            <a:r>
              <a:rPr lang="en-US" b="1" dirty="0" smtClean="0"/>
              <a:t>Center.</a:t>
            </a:r>
            <a:endParaRPr lang="en-US" b="1" dirty="0"/>
          </a:p>
          <a:p>
            <a:pPr fontAlgn="ctr"/>
            <a:r>
              <a:rPr lang="en-US" b="1" dirty="0" smtClean="0"/>
              <a:t>Effectiveness </a:t>
            </a:r>
            <a:r>
              <a:rPr lang="en-US" b="1" dirty="0"/>
              <a:t>of Weigh Station Pre-Clearance/E-screening </a:t>
            </a:r>
            <a:r>
              <a:rPr lang="en-US" b="1" dirty="0" smtClean="0"/>
              <a:t>Systems.</a:t>
            </a:r>
            <a:endParaRPr lang="en-US" b="1" dirty="0"/>
          </a:p>
          <a:p>
            <a:pPr fontAlgn="ctr"/>
            <a:r>
              <a:rPr lang="en-US" b="1" dirty="0"/>
              <a:t>Second Generation Performance Brake Testing (PBT</a:t>
            </a:r>
            <a:r>
              <a:rPr lang="en-US" b="1" dirty="0" smtClean="0"/>
              <a:t>).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Safety Systems Using New Technologies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b="1" dirty="0"/>
              <a:t>Hydraulic-Hybrid Commercial Vehicle </a:t>
            </a:r>
            <a:r>
              <a:rPr lang="en-US" b="1" dirty="0" smtClean="0"/>
              <a:t>Safety.</a:t>
            </a:r>
            <a:endParaRPr lang="en-US" b="1" dirty="0"/>
          </a:p>
          <a:p>
            <a:pPr fontAlgn="ctr"/>
            <a:r>
              <a:rPr lang="en-US" b="1" dirty="0" smtClean="0"/>
              <a:t>ELD </a:t>
            </a:r>
            <a:r>
              <a:rPr lang="en-US" b="1" dirty="0"/>
              <a:t>Business Case Analysis for Early </a:t>
            </a:r>
            <a:r>
              <a:rPr lang="en-US" b="1" dirty="0" smtClean="0"/>
              <a:t>Adoption. </a:t>
            </a:r>
            <a:endParaRPr lang="en-US" b="1" dirty="0"/>
          </a:p>
          <a:p>
            <a:pPr fontAlgn="ctr"/>
            <a:r>
              <a:rPr lang="en-US" b="1" dirty="0" smtClean="0"/>
              <a:t>ELD </a:t>
            </a:r>
            <a:r>
              <a:rPr lang="en-US" b="1" dirty="0"/>
              <a:t>Deployment </a:t>
            </a:r>
            <a:r>
              <a:rPr lang="en-US" b="1" dirty="0" smtClean="0"/>
              <a:t>Analysis. </a:t>
            </a:r>
            <a:endParaRPr lang="en-US" b="1" dirty="0"/>
          </a:p>
          <a:p>
            <a:pPr fontAlgn="ctr"/>
            <a:r>
              <a:rPr lang="en-US" b="1" dirty="0"/>
              <a:t>Linking ELDs to Truck </a:t>
            </a:r>
            <a:r>
              <a:rPr lang="en-US" b="1" dirty="0" smtClean="0"/>
              <a:t>Parking.</a:t>
            </a:r>
            <a:endParaRPr lang="en-US" b="1" dirty="0"/>
          </a:p>
          <a:p>
            <a:pPr fontAlgn="ctr"/>
            <a:r>
              <a:rPr lang="en-US" b="1" dirty="0"/>
              <a:t>Sideguards on Trucks to Reduce Pedestrian </a:t>
            </a:r>
            <a:r>
              <a:rPr lang="en-US" b="1" dirty="0" smtClean="0"/>
              <a:t>Fatalities.</a:t>
            </a:r>
            <a:endParaRPr lang="en-US" b="1" dirty="0"/>
          </a:p>
          <a:p>
            <a:pPr fontAlgn="ctr"/>
            <a:r>
              <a:rPr lang="en-US" b="1" dirty="0"/>
              <a:t>Dynamic Onboard Brake Assessment </a:t>
            </a:r>
            <a:r>
              <a:rPr lang="en-US" b="1" dirty="0" smtClean="0"/>
              <a:t>Technology.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47737"/>
            <a:ext cx="8575675" cy="51816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2200" b="1" dirty="0" smtClean="0"/>
          </a:p>
          <a:p>
            <a:pPr marL="228600" indent="-228600" eaLnBrk="1" hangingPunct="1">
              <a:lnSpc>
                <a:spcPct val="90000"/>
              </a:lnSpc>
              <a:buClr>
                <a:srgbClr val="000066"/>
              </a:buClr>
              <a:buFontTx/>
              <a:buNone/>
            </a:pPr>
            <a:r>
              <a:rPr lang="en-US" altLang="en-US" sz="2200" b="1" dirty="0" smtClean="0"/>
              <a:t>Dr</a:t>
            </a:r>
            <a:r>
              <a:rPr lang="en-US" altLang="en-US" sz="2200" b="1" dirty="0"/>
              <a:t>. Steven K. Smith  </a:t>
            </a:r>
          </a:p>
          <a:p>
            <a:pPr marL="228600" indent="-228600" eaLnBrk="1" hangingPunct="1">
              <a:lnSpc>
                <a:spcPct val="90000"/>
              </a:lnSpc>
              <a:buClr>
                <a:srgbClr val="000066"/>
              </a:buClr>
              <a:buFontTx/>
              <a:buNone/>
            </a:pPr>
            <a:r>
              <a:rPr lang="en-US" altLang="en-US" sz="2200" b="1" dirty="0" smtClean="0"/>
              <a:t>Analysis</a:t>
            </a:r>
            <a:r>
              <a:rPr lang="en-US" altLang="en-US" sz="2200" b="1" dirty="0"/>
              <a:t>, </a:t>
            </a:r>
            <a:r>
              <a:rPr lang="en-US" altLang="en-US" sz="2200" b="1" dirty="0" smtClean="0"/>
              <a:t>Research, </a:t>
            </a:r>
            <a:r>
              <a:rPr lang="en-US" altLang="en-US" sz="2200" b="1" dirty="0"/>
              <a:t>and Technology</a:t>
            </a:r>
          </a:p>
          <a:p>
            <a:pPr marL="228600" indent="-228600" eaLnBrk="1" hangingPunct="1">
              <a:lnSpc>
                <a:spcPct val="90000"/>
              </a:lnSpc>
              <a:buClr>
                <a:srgbClr val="000066"/>
              </a:buClr>
              <a:buFontTx/>
              <a:buNone/>
            </a:pPr>
            <a:r>
              <a:rPr lang="en-US" altLang="en-US" sz="2200" b="1" dirty="0" smtClean="0"/>
              <a:t>Federal </a:t>
            </a:r>
            <a:r>
              <a:rPr lang="en-US" altLang="en-US" sz="2200" b="1" dirty="0"/>
              <a:t>Motor Carrier Safety Administration </a:t>
            </a:r>
          </a:p>
          <a:p>
            <a:r>
              <a:rPr lang="en-US" b="1" dirty="0" smtClean="0"/>
              <a:t>steven.k.smith@dot.gov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7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9553"/>
          <a:stretch/>
        </p:blipFill>
        <p:spPr>
          <a:xfrm>
            <a:off x="838200" y="990600"/>
            <a:ext cx="7574866" cy="5394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4048" y="292608"/>
            <a:ext cx="8613648" cy="49377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Locations of Carriers by Domicile, 2013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391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575675" cy="51816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Understand the </a:t>
            </a:r>
            <a:r>
              <a:rPr lang="en-US" altLang="en-US" b="1" dirty="0"/>
              <a:t>causes of </a:t>
            </a:r>
            <a:r>
              <a:rPr lang="en-US" altLang="en-US" b="1" dirty="0" smtClean="0"/>
              <a:t>crashes.</a:t>
            </a:r>
            <a:endParaRPr lang="en-US" altLang="en-US" b="1" dirty="0"/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Reduce </a:t>
            </a:r>
            <a:r>
              <a:rPr lang="en-US" altLang="en-US" b="1" dirty="0"/>
              <a:t>driver </a:t>
            </a:r>
            <a:r>
              <a:rPr lang="en-US" altLang="en-US" b="1" dirty="0" smtClean="0"/>
              <a:t>fatigue.  </a:t>
            </a:r>
            <a:endParaRPr lang="en-US" altLang="en-US" b="1" dirty="0"/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Improve </a:t>
            </a:r>
            <a:r>
              <a:rPr lang="en-US" altLang="en-US" b="1" dirty="0"/>
              <a:t>driver </a:t>
            </a:r>
            <a:r>
              <a:rPr lang="en-US" altLang="en-US" b="1" dirty="0" smtClean="0"/>
              <a:t>training. </a:t>
            </a:r>
            <a:endParaRPr lang="en-US" altLang="en-US" b="1" dirty="0"/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Provide analysis for Agency rulemaking.</a:t>
            </a:r>
            <a:endParaRPr lang="en-US" altLang="en-US" b="1" dirty="0"/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Identify best practices for the trucking and </a:t>
            </a:r>
            <a:r>
              <a:rPr lang="en-US" altLang="en-US" b="1" dirty="0" err="1" smtClean="0"/>
              <a:t>motorcoach</a:t>
            </a:r>
            <a:r>
              <a:rPr lang="en-US" altLang="en-US" b="1" dirty="0" smtClean="0"/>
              <a:t> industry.</a:t>
            </a:r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altLang="en-US" b="1" dirty="0" smtClean="0"/>
              <a:t>Assess technology and innovative tools to improve safety.</a:t>
            </a:r>
            <a:endParaRPr lang="en-US" alt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0723"/>
            <a:ext cx="8610600" cy="492443"/>
          </a:xfrm>
        </p:spPr>
        <p:txBody>
          <a:bodyPr/>
          <a:lstStyle/>
          <a:p>
            <a:r>
              <a:rPr lang="en-US" dirty="0" smtClean="0"/>
              <a:t>FMCSA Research and Technology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6407"/>
            <a:ext cx="8610600" cy="492443"/>
          </a:xfrm>
        </p:spPr>
        <p:txBody>
          <a:bodyPr/>
          <a:lstStyle/>
          <a:p>
            <a:r>
              <a:rPr lang="en-US" dirty="0" smtClean="0"/>
              <a:t>R&amp;T Project Development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838200"/>
            <a:ext cx="752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575675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cs typeface="Times New Roman" panose="02020603050405020304" pitchFamily="18" charset="0"/>
              </a:rPr>
              <a:t>Produce </a:t>
            </a:r>
            <a:r>
              <a:rPr lang="en-US" sz="2600" b="1" dirty="0">
                <a:cs typeface="Times New Roman" panose="02020603050405020304" pitchFamily="18" charset="0"/>
              </a:rPr>
              <a:t>Safer </a:t>
            </a:r>
            <a:r>
              <a:rPr lang="en-US" sz="2600" b="1" dirty="0" smtClean="0">
                <a:cs typeface="Times New Roman" panose="02020603050405020304" pitchFamily="18" charset="0"/>
              </a:rPr>
              <a:t>Drivers.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cs typeface="Times New Roman" panose="02020603050405020304" pitchFamily="18" charset="0"/>
              </a:rPr>
              <a:t>Support Safe Carrier Operations.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cs typeface="Times New Roman" panose="02020603050405020304" pitchFamily="18" charset="0"/>
              </a:rPr>
              <a:t>Assess Safety Technologies.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b="1" dirty="0" smtClean="0">
              <a:cs typeface="Times New Roman" panose="02020603050405020304" pitchFamily="18" charset="0"/>
            </a:endParaRPr>
          </a:p>
          <a:p>
            <a:pPr lvl="1"/>
            <a:endParaRPr lang="en-US" sz="22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91941"/>
            <a:ext cx="8610600" cy="492443"/>
          </a:xfrm>
        </p:spPr>
        <p:txBody>
          <a:bodyPr/>
          <a:lstStyle/>
          <a:p>
            <a:r>
              <a:rPr lang="en-US" dirty="0" smtClean="0"/>
              <a:t>Strategic Research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Naturalistic driving studies.</a:t>
            </a:r>
          </a:p>
          <a:p>
            <a:r>
              <a:rPr lang="en-US" sz="2600" b="1" dirty="0" smtClean="0"/>
              <a:t>Driver health.</a:t>
            </a:r>
          </a:p>
          <a:p>
            <a:r>
              <a:rPr lang="en-US" sz="2600" b="1" dirty="0" smtClean="0"/>
              <a:t>Sleep and driver fatigue.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Produce Safe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725" y="914400"/>
            <a:ext cx="8575675" cy="5181600"/>
          </a:xfrm>
        </p:spPr>
        <p:txBody>
          <a:bodyPr/>
          <a:lstStyle/>
          <a:p>
            <a:pPr marL="342900" lvl="1" indent="-342900" eaLnBrk="0" hangingPunct="0">
              <a:spcBef>
                <a:spcPct val="50000"/>
              </a:spcBef>
              <a:buSzPct val="75000"/>
              <a:defRPr/>
            </a:pPr>
            <a:r>
              <a:rPr lang="en-US" altLang="en-US" sz="2400" b="1" dirty="0" smtClean="0">
                <a:ea typeface="+mn-ea"/>
                <a:cs typeface="+mn-cs"/>
              </a:rPr>
              <a:t>Provides </a:t>
            </a:r>
            <a:r>
              <a:rPr lang="en-US" altLang="en-US" sz="2400" b="1" dirty="0">
                <a:ea typeface="+mn-ea"/>
                <a:cs typeface="+mn-cs"/>
              </a:rPr>
              <a:t>in-vehicle, real-time objective video identifying driver performance and crash </a:t>
            </a:r>
            <a:r>
              <a:rPr lang="en-US" altLang="en-US" sz="2400" b="1" dirty="0" smtClean="0">
                <a:ea typeface="+mn-ea"/>
                <a:cs typeface="+mn-cs"/>
              </a:rPr>
              <a:t>precursors.</a:t>
            </a:r>
            <a:endParaRPr lang="en-US" altLang="en-US" sz="2400" b="1" dirty="0">
              <a:ea typeface="+mn-ea"/>
              <a:cs typeface="+mn-cs"/>
            </a:endParaRPr>
          </a:p>
          <a:p>
            <a:pPr marL="342900" lvl="1" indent="-342900" eaLnBrk="0" hangingPunct="0">
              <a:spcBef>
                <a:spcPct val="50000"/>
              </a:spcBef>
              <a:buSzPct val="75000"/>
              <a:defRPr/>
            </a:pPr>
            <a:r>
              <a:rPr lang="en-US" altLang="en-US" sz="2400" b="1" dirty="0">
                <a:ea typeface="+mn-ea"/>
                <a:cs typeface="+mn-cs"/>
              </a:rPr>
              <a:t>Truck cab equipped with </a:t>
            </a:r>
            <a:r>
              <a:rPr lang="en-US" altLang="en-US" sz="2400" b="1" dirty="0" smtClean="0">
                <a:ea typeface="+mn-ea"/>
                <a:cs typeface="+mn-cs"/>
              </a:rPr>
              <a:t>video </a:t>
            </a:r>
            <a:r>
              <a:rPr lang="en-US" altLang="en-US" sz="2400" b="1" dirty="0">
                <a:ea typeface="+mn-ea"/>
                <a:cs typeface="+mn-cs"/>
              </a:rPr>
              <a:t>cameras </a:t>
            </a:r>
            <a:r>
              <a:rPr lang="en-US" altLang="en-US" sz="2400" b="1" dirty="0" smtClean="0">
                <a:ea typeface="+mn-ea"/>
                <a:cs typeface="+mn-cs"/>
              </a:rPr>
              <a:t>to provide view </a:t>
            </a:r>
            <a:r>
              <a:rPr lang="en-US" altLang="en-US" sz="2400" b="1" dirty="0">
                <a:ea typeface="+mn-ea"/>
                <a:cs typeface="+mn-cs"/>
              </a:rPr>
              <a:t>of driver’s face, forward view, and </a:t>
            </a:r>
            <a:r>
              <a:rPr lang="en-US" altLang="en-US" sz="2400" b="1" dirty="0" smtClean="0">
                <a:ea typeface="+mn-ea"/>
                <a:cs typeface="+mn-cs"/>
              </a:rPr>
              <a:t>two </a:t>
            </a:r>
            <a:r>
              <a:rPr lang="en-US" altLang="en-US" sz="2400" b="1" dirty="0">
                <a:ea typeface="+mn-ea"/>
                <a:cs typeface="+mn-cs"/>
              </a:rPr>
              <a:t>side mirror </a:t>
            </a:r>
            <a:r>
              <a:rPr lang="en-US" altLang="en-US" sz="2400" b="1" dirty="0" smtClean="0">
                <a:ea typeface="+mn-ea"/>
                <a:cs typeface="+mn-cs"/>
              </a:rPr>
              <a:t>views.</a:t>
            </a:r>
            <a:endParaRPr lang="en-US" altLang="en-US" sz="2400" b="1" dirty="0">
              <a:ea typeface="+mn-ea"/>
              <a:cs typeface="+mn-cs"/>
            </a:endParaRPr>
          </a:p>
          <a:p>
            <a:pPr marL="342900" lvl="1" indent="-342900" eaLnBrk="0" hangingPunct="0">
              <a:spcBef>
                <a:spcPct val="50000"/>
              </a:spcBef>
              <a:buSzPct val="75000"/>
              <a:defRPr/>
            </a:pPr>
            <a:r>
              <a:rPr lang="en-US" altLang="en-US" sz="2400" b="1" dirty="0">
                <a:ea typeface="+mn-ea"/>
                <a:cs typeface="+mn-cs"/>
              </a:rPr>
              <a:t>Data provides better understanding                                                            of precursors to crashes and driver                                                  </a:t>
            </a:r>
            <a:r>
              <a:rPr lang="en-US" altLang="en-US" sz="2400" b="1" dirty="0" smtClean="0">
                <a:ea typeface="+mn-ea"/>
                <a:cs typeface="+mn-cs"/>
              </a:rPr>
              <a:t>performance, inattention</a:t>
            </a:r>
            <a:r>
              <a:rPr lang="en-US" altLang="en-US" sz="2400" b="1" dirty="0">
                <a:ea typeface="+mn-ea"/>
                <a:cs typeface="+mn-cs"/>
              </a:rPr>
              <a:t>, </a:t>
            </a:r>
            <a:r>
              <a:rPr lang="en-US" altLang="en-US" sz="2400" b="1" dirty="0" smtClean="0">
                <a:ea typeface="+mn-ea"/>
                <a:cs typeface="+mn-cs"/>
              </a:rPr>
              <a:t>distraction, </a:t>
            </a:r>
          </a:p>
          <a:p>
            <a:pPr marL="0" lvl="1" indent="0" eaLnBrk="0" hangingPunct="0">
              <a:spcBef>
                <a:spcPts val="0"/>
              </a:spcBef>
              <a:buSzPct val="75000"/>
              <a:buNone/>
              <a:defRPr/>
            </a:pPr>
            <a:r>
              <a:rPr lang="en-US" altLang="en-US" sz="2400" b="1" dirty="0" smtClean="0">
                <a:ea typeface="+mn-ea"/>
                <a:cs typeface="+mn-cs"/>
              </a:rPr>
              <a:t>    and fatigue. </a:t>
            </a:r>
            <a:endParaRPr lang="en-US" altLang="en-US" sz="2400" b="1" dirty="0">
              <a:ea typeface="+mn-ea"/>
              <a:cs typeface="+mn-cs"/>
            </a:endParaRPr>
          </a:p>
          <a:p>
            <a:pPr marL="342900" lvl="1" indent="-342900" eaLnBrk="0" hangingPunct="0">
              <a:spcBef>
                <a:spcPct val="50000"/>
              </a:spcBef>
              <a:buSzPct val="75000"/>
              <a:defRPr/>
            </a:pPr>
            <a:r>
              <a:rPr lang="en-US" altLang="en-US" sz="2400" b="1" dirty="0" smtClean="0">
                <a:ea typeface="+mn-ea"/>
                <a:cs typeface="+mn-cs"/>
              </a:rPr>
              <a:t>Potential causes </a:t>
            </a:r>
            <a:r>
              <a:rPr lang="en-US" altLang="en-US" sz="2400" b="1" dirty="0">
                <a:ea typeface="+mn-ea"/>
                <a:cs typeface="+mn-cs"/>
              </a:rPr>
              <a:t>of crashes and potential                                                                                 </a:t>
            </a:r>
            <a:r>
              <a:rPr lang="en-US" altLang="en-US" sz="2400" b="1" dirty="0" smtClean="0">
                <a:ea typeface="+mn-ea"/>
                <a:cs typeface="+mn-cs"/>
              </a:rPr>
              <a:t>countermeasures.</a:t>
            </a:r>
            <a:endParaRPr lang="en-US" altLang="en-US" sz="2400" b="1" dirty="0">
              <a:ea typeface="+mn-ea"/>
              <a:cs typeface="+mn-cs"/>
            </a:endParaRP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543"/>
            <a:ext cx="8610600" cy="892552"/>
          </a:xfrm>
        </p:spPr>
        <p:txBody>
          <a:bodyPr/>
          <a:lstStyle/>
          <a:p>
            <a:r>
              <a:rPr lang="en-US" dirty="0"/>
              <a:t>Naturalistic Driving </a:t>
            </a:r>
            <a:r>
              <a:rPr lang="en-US" dirty="0" smtClean="0"/>
              <a:t>Studies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85428" y="2743200"/>
            <a:ext cx="2326727" cy="2352144"/>
            <a:chOff x="6633024" y="2743200"/>
            <a:chExt cx="2326727" cy="23521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869" y="2743200"/>
              <a:ext cx="1972685" cy="2011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33024" y="4756790"/>
              <a:ext cx="2326727" cy="33855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The four camera views.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2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pital Planning Board &amp;amp;&amp;#x0D;&amp;#x0A;Executive Steering Committee&amp;#x0D;&amp;#x0A;FY08 PROJECT STATUS UPDATE&amp;quot;&quot;/&gt;&lt;property id=&quot;20307&quot; value=&quot;256&quot;/&gt;&lt;/object&gt;&lt;object type=&quot;3&quot; unique_id=&quot;10163&quot;&gt;&lt;property id=&quot;20148&quot; value=&quot;5&quot;/&gt;&lt;property id=&quot;20300&quot; value=&quot;Slide 2 - &amp;quot;FY08 End of the Year Funding Use&amp;quot;&quot;/&gt;&lt;property id=&quot;20307&quot; value=&quot;260&quot;/&gt;&lt;/object&gt;&lt;object type=&quot;3&quot; unique_id=&quot;10358&quot;&gt;&lt;property id=&quot;20148&quot; value=&quot;5&quot;/&gt;&lt;property id=&quot;20300&quot; value=&quot;Slide 3 - &amp;quot;Status of ESC Priority Projects&amp;quot;&quot;/&gt;&lt;property id=&quot;20307&quot; value=&quot;264&quot;/&gt;&lt;/object&gt;&lt;object type=&quot;3&quot; unique_id=&quot;10359&quot;&gt;&lt;property id=&quot;20148&quot; value=&quot;5&quot;/&gt;&lt;property id=&quot;20300&quot; value=&quot;Slide 4 - &amp;quot;CPB/ESC Priority Projects Highlights 2009&amp;quot;&quot;/&gt;&lt;property id=&quot;20307&quot; value=&quot;265&quot;/&gt;&lt;/object&gt;&lt;object type=&quot;3&quot; unique_id=&quot;10360&quot;&gt;&lt;property id=&quot;20148&quot; value=&quot;5&quot;/&gt;&lt;property id=&quot;20300&quot; value=&quot;Slide 5 - &amp;quot;ESC Projects &amp;amp; IT Functionality Model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Ongoing Project Communications&amp;quot;&quot;/&gt;&lt;property id=&quot;20307&quot; value=&quot;269&quot;/&gt;&lt;/object&gt;&lt;object type=&quot;3&quot; unique_id=&quot;10362&quot;&gt;&lt;property id=&quot;20148&quot; value=&quot;5&quot;/&gt;&lt;property id=&quot;20300&quot; value=&quot;Slide 8 - &amp;quot;FY09 Updated Budget Summary&amp;#x0D;&amp;#x0A;*reflects activity as of March 18, 2009&amp;quot;&quot;/&gt;&lt;property id=&quot;20307&quot; value=&quot;270&quot;/&gt;&lt;/object&gt;&lt;object type=&quot;3&quot; unique_id=&quot;10363&quot;&gt;&lt;property id=&quot;20148&quot; value=&quot;5&quot;/&gt;&lt;property id=&quot;20300&quot; value=&quot;Slide 10 - &amp;quot; FY09 Budget Summary (cont.)&amp;quot;&quot;/&gt;&lt;property id=&quot;20307&quot; value=&quot;271&quot;/&gt;&lt;/object&gt;&lt;object type=&quot;3&quot; unique_id=&quot;10364&quot;&gt;&lt;property id=&quot;20148&quot; value=&quot;5&quot;/&gt;&lt;property id=&quot;20300&quot; value=&quot;Slide 13 - &amp;quot;ESC FY09 Priority Realization&amp;quot;&quot;/&gt;&lt;property id=&quot;20307&quot; value=&quot;272&quot;/&gt;&lt;/object&gt;&lt;object type=&quot;3&quot; unique_id=&quot;10645&quot;&gt;&lt;property id=&quot;20148&quot; value=&quot;5&quot;/&gt;&lt;property id=&quot;20300&quot; value=&quot;Slide 14 - &amp;quot;FMCSA Portal Survey Summary&amp;quot;&quot;/&gt;&lt;property id=&quot;20307&quot; value=&quot;277&quot;/&gt;&lt;/object&gt;&lt;object type=&quot;3&quot; unique_id=&quot;10647&quot;&gt;&lt;property id=&quot;20148&quot; value=&quot;5&quot;/&gt;&lt;property id=&quot;20300&quot; value=&quot;Slide 16 - &amp;quot;Who took the survey?&amp;quot;&quot;/&gt;&lt;property id=&quot;20307&quot; value=&quot;279&quot;/&gt;&lt;/object&gt;&lt;object type=&quot;3&quot; unique_id=&quot;10648&quot;&gt;&lt;property id=&quot;20148&quot; value=&quot;5&quot;/&gt;&lt;property id=&quot;20300&quot; value=&quot;Slide 17 - &amp;quot;General satisfaction with the FMCSA Portal&amp;quot;&quot;/&gt;&lt;property id=&quot;20307&quot; value=&quot;280&quot;/&gt;&lt;/object&gt;&lt;object type=&quot;3&quot; unique_id=&quot;10649&quot;&gt;&lt;property id=&quot;20148&quot; value=&quot;5&quot;/&gt;&lt;property id=&quot;20300&quot; value=&quot;Slide 18 - &amp;quot;General expectations of the FMCSA Portal&amp;quot;&quot;/&gt;&lt;property id=&quot;20307&quot; value=&quot;281&quot;/&gt;&lt;/object&gt;&lt;object type=&quot;3&quot; unique_id=&quot;10650&quot;&gt;&lt;property id=&quot;20148&quot; value=&quot;5&quot;/&gt;&lt;property id=&quot;20300&quot; value=&quot;Slide 19 - &amp;quot;FMCSA Portal as a tool for accessing information&amp;quot;&quot;/&gt;&lt;property id=&quot;20307&quot; value=&quot;282&quot;/&gt;&lt;/object&gt;&lt;object type=&quot;3&quot; unique_id=&quot;10651&quot;&gt;&lt;property id=&quot;20148&quot; value=&quot;5&quot;/&gt;&lt;property id=&quot;20300&quot; value=&quot;Slide 20 - &amp;quot;Ease of use of the FMCSA Portal&amp;quot;&quot;/&gt;&lt;property id=&quot;20307&quot; value=&quot;283&quot;/&gt;&lt;/object&gt;&lt;object type=&quot;3&quot; unique_id=&quot;10652&quot;&gt;&lt;property id=&quot;20148&quot; value=&quot;5&quot;/&gt;&lt;property id=&quot;20300&quot; value=&quot;Slide 21 - &amp;quot;Presenting Information in the FMCSA Portal&amp;quot;&quot;/&gt;&lt;property id=&quot;20307&quot; value=&quot;284&quot;/&gt;&lt;/object&gt;&lt;object type=&quot;3&quot; unique_id=&quot;10653&quot;&gt;&lt;property id=&quot;20148&quot; value=&quot;5&quot;/&gt;&lt;property id=&quot;20300&quot; value=&quot;Slide 22 - &amp;quot;Information offered on the FMCSA Portal&amp;quot;&quot;/&gt;&lt;property id=&quot;20307&quot; value=&quot;285&quot;/&gt;&lt;/object&gt;&lt;object type=&quot;3&quot; unique_id=&quot;10844&quot;&gt;&lt;property id=&quot;20148&quot; value=&quot;5&quot;/&gt;&lt;property id=&quot;20300&quot; value=&quot;Slide 11 - &amp;quot;FY09 Budget Summary (cont)&amp;quot;&quot;/&gt;&lt;property id=&quot;20307&quot; value=&quot;288&quot;/&gt;&lt;/object&gt;&lt;object type=&quot;3&quot; unique_id=&quot;10845&quot;&gt;&lt;property id=&quot;20148&quot; value=&quot;5&quot;/&gt;&lt;property id=&quot;20300&quot; value=&quot;Slide 12 - &amp;quot;COMPASS &amp;amp; IT Modernization&amp;quot;&quot;/&gt;&lt;property id=&quot;20307&quot; value=&quot;289&quot;/&gt;&lt;/object&gt;&lt;object type=&quot;3&quot; unique_id=&quot;10872&quot;&gt;&lt;property id=&quot;20148&quot; value=&quot;5&quot;/&gt;&lt;property id=&quot;20300&quot; value=&quot;Slide 15 - &amp;quot;FMCSA Portal Survey Results: January 2009&amp;quot;&quot;/&gt;&lt;property id=&quot;20307&quot; value=&quot;290&quot;/&gt;&lt;/object&gt;&lt;object type=&quot;3&quot; unique_id=&quot;11062&quot;&gt;&lt;property id=&quot;20148&quot; value=&quot;5&quot;/&gt;&lt;property id=&quot;20300&quot; value=&quot;Slide 6 - &amp;quot;Integrated Project Planning &amp;amp; Earned Value Management&amp;quot;&quot;/&gt;&lt;property id=&quot;20307&quot; value=&quot;291&quot;/&gt;&lt;/object&gt;&lt;object type=&quot;3&quot; unique_id=&quot;11063&quot;&gt;&lt;property id=&quot;20148&quot; value=&quot;5&quot;/&gt;&lt;property id=&quot;20300&quot; value=&quot;Slide 9 - &amp;quot;FY09 Budget Summary&amp;quot;&quot;/&gt;&lt;property id=&quot;20307&quot; value=&quot;292&quot;/&gt;&lt;/object&gt;&lt;object type=&quot;3&quot; unique_id=&quot;11349&quot;&gt;&lt;property id=&quot;20148&quot; value=&quot;5&quot;/&gt;&lt;property id=&quot;20300&quot; value=&quot;Slide 23 - &amp;quot;Comments on Single Sign On from the Field (01/2009)&amp;quot;&quot;/&gt;&lt;property id=&quot;20307&quot; value=&quot;293&quot;/&gt;&lt;/object&gt;&lt;/object&gt;&lt;/object&gt;&lt;/database&gt;"/>
</p:tagLst>
</file>

<file path=ppt/theme/theme1.xml><?xml version="1.0" encoding="utf-8"?>
<a:theme xmlns:a="http://schemas.openxmlformats.org/drawingml/2006/main" name="MCRI Template 03-14-07">
  <a:themeElements>
    <a:clrScheme name="MCRI Template 03-14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RI Template 03-14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974F02F76A341BBAC9A897068B723" ma:contentTypeVersion="0" ma:contentTypeDescription="Create a new document." ma:contentTypeScope="" ma:versionID="00649dfcd2a4267b7fea345f47c236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F4B32B-8D57-4BF7-BF8D-9F1643569A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E64F9-24CA-4E17-B426-E86D9C70A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68C08B-C022-4420-BC8E-6B41B51C839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Words>1605</Words>
  <Application>Microsoft Office PowerPoint</Application>
  <PresentationFormat>On-screen Show (4:3)</PresentationFormat>
  <Paragraphs>208</Paragraphs>
  <Slides>33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MCRI Template 03-14-07</vt:lpstr>
      <vt:lpstr>Worksheet</vt:lpstr>
      <vt:lpstr>PowerPoint Presentation</vt:lpstr>
      <vt:lpstr>Presentation Overview</vt:lpstr>
      <vt:lpstr>PowerPoint Presentation</vt:lpstr>
      <vt:lpstr>PowerPoint Presentation</vt:lpstr>
      <vt:lpstr>FMCSA Research and Technology Goals</vt:lpstr>
      <vt:lpstr>R&amp;T Project Development Process</vt:lpstr>
      <vt:lpstr>Strategic Research Areas</vt:lpstr>
      <vt:lpstr>1. Produce Safe Drivers</vt:lpstr>
      <vt:lpstr>Naturalistic Driving Studies </vt:lpstr>
      <vt:lpstr>PowerPoint Presentation</vt:lpstr>
      <vt:lpstr>CMV Driver Restart Study – Background </vt:lpstr>
      <vt:lpstr>CMV Driver Restart Study – Overview </vt:lpstr>
      <vt:lpstr>PowerPoint Presentation</vt:lpstr>
      <vt:lpstr>Flexible Sleeper Berth Pilot Program</vt:lpstr>
      <vt:lpstr>2. Support Safe Carrier Operations </vt:lpstr>
      <vt:lpstr>Driver Detention Times Study: Phases I and II</vt:lpstr>
      <vt:lpstr>OBMS Systems Research</vt:lpstr>
      <vt:lpstr>OBMS Data Acquisition System</vt:lpstr>
      <vt:lpstr>3. Assess Safety Technologies </vt:lpstr>
      <vt:lpstr>WRI – Overview </vt:lpstr>
      <vt:lpstr>WRI – Impacts on Compliance, Safety, Accountability</vt:lpstr>
      <vt:lpstr>IBCES Functionality </vt:lpstr>
      <vt:lpstr>PowerPoint Presentation</vt:lpstr>
      <vt:lpstr>Alternative Fuels: Program Overview</vt:lpstr>
      <vt:lpstr>Vehicle Automation – Autonomous CMV Vehicles</vt:lpstr>
      <vt:lpstr>Low Speed Automated Truck Queue at Ports and Warehouses</vt:lpstr>
      <vt:lpstr>Wireless ABS Assessment</vt:lpstr>
      <vt:lpstr>ELD Compliance Test Procedures</vt:lpstr>
      <vt:lpstr>Future R&amp;T Project Areas</vt:lpstr>
      <vt:lpstr>Produce Safe Drivers </vt:lpstr>
      <vt:lpstr>Enforcement Technologies</vt:lpstr>
      <vt:lpstr>Assessing Safety Systems Using New Technologies</vt:lpstr>
      <vt:lpstr>Thank You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Michele Bowen</dc:creator>
  <cp:lastModifiedBy>steven.k.smith</cp:lastModifiedBy>
  <cp:revision>274</cp:revision>
  <cp:lastPrinted>2015-06-09T12:55:06Z</cp:lastPrinted>
  <dcterms:created xsi:type="dcterms:W3CDTF">2007-10-02T19:15:07Z</dcterms:created>
  <dcterms:modified xsi:type="dcterms:W3CDTF">2015-06-09T16:29:13Z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0x010100DDD974F02F76A341BBAC9A897068B723</vt:lpwstr>
  </property>
</Properties>
</file>