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2.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3" r:id="rId2"/>
    <p:sldId id="284" r:id="rId3"/>
    <p:sldId id="308" r:id="rId4"/>
    <p:sldId id="304" r:id="rId5"/>
    <p:sldId id="275" r:id="rId6"/>
    <p:sldId id="265" r:id="rId7"/>
    <p:sldId id="306" r:id="rId8"/>
    <p:sldId id="301" r:id="rId9"/>
    <p:sldId id="271" r:id="rId10"/>
    <p:sldId id="300" r:id="rId11"/>
    <p:sldId id="291" r:id="rId12"/>
    <p:sldId id="289" r:id="rId13"/>
    <p:sldId id="293" r:id="rId14"/>
    <p:sldId id="298" r:id="rId15"/>
    <p:sldId id="312" r:id="rId16"/>
    <p:sldId id="285" r:id="rId17"/>
    <p:sldId id="278" r:id="rId18"/>
    <p:sldId id="266" r:id="rId19"/>
    <p:sldId id="297" r:id="rId20"/>
    <p:sldId id="29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96">
          <p15:clr>
            <a:srgbClr val="A4A3A4"/>
          </p15:clr>
        </p15:guide>
        <p15:guide id="2" orient="horz" pos="2688">
          <p15:clr>
            <a:srgbClr val="A4A3A4"/>
          </p15:clr>
        </p15:guide>
        <p15:guide id="3" pos="3072">
          <p15:clr>
            <a:srgbClr val="A4A3A4"/>
          </p15:clr>
        </p15:guide>
        <p15:guide id="4" orient="horz" pos="576">
          <p15:clr>
            <a:srgbClr val="A4A3A4"/>
          </p15:clr>
        </p15:guide>
        <p15:guide id="5" orient="horz" pos="3600">
          <p15:clr>
            <a:srgbClr val="A4A3A4"/>
          </p15:clr>
        </p15:guide>
        <p15:guide id="6" orient="horz" pos="1104">
          <p15:clr>
            <a:srgbClr val="A4A3A4"/>
          </p15:clr>
        </p15:guide>
        <p15:guide id="7" orient="horz" pos="2016">
          <p15:clr>
            <a:srgbClr val="A4A3A4"/>
          </p15:clr>
        </p15:guide>
        <p15:guide id="8" orient="horz" pos="2170">
          <p15:clr>
            <a:srgbClr val="A4A3A4"/>
          </p15:clr>
        </p15:guide>
        <p15:guide id="9" orient="horz" pos="30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7B0B"/>
    <a:srgbClr val="0077C8"/>
    <a:srgbClr val="85CA3A"/>
    <a:srgbClr val="007DD2"/>
    <a:srgbClr val="000000"/>
    <a:srgbClr val="D54340"/>
    <a:srgbClr val="F4800C"/>
    <a:srgbClr val="FFFFFF"/>
    <a:srgbClr val="EEECE1"/>
    <a:srgbClr val="265A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3" autoAdjust="0"/>
    <p:restoredTop sz="50799" autoAdjust="0"/>
  </p:normalViewPr>
  <p:slideViewPr>
    <p:cSldViewPr>
      <p:cViewPr varScale="1">
        <p:scale>
          <a:sx n="85" d="100"/>
          <a:sy n="85" d="100"/>
        </p:scale>
        <p:origin x="84" y="396"/>
      </p:cViewPr>
      <p:guideLst>
        <p:guide orient="horz" pos="1296"/>
        <p:guide orient="horz" pos="2688"/>
        <p:guide pos="3072"/>
        <p:guide orient="horz" pos="576"/>
        <p:guide orient="horz" pos="3600"/>
        <p:guide orient="horz" pos="1104"/>
        <p:guide orient="horz" pos="2016"/>
        <p:guide orient="horz" pos="2170"/>
        <p:guide orient="horz" pos="3072"/>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70" d="100"/>
        <a:sy n="70" d="100"/>
      </p:scale>
      <p:origin x="0" y="0"/>
    </p:cViewPr>
  </p:sorterViewPr>
  <p:notesViewPr>
    <p:cSldViewPr>
      <p:cViewPr>
        <p:scale>
          <a:sx n="100" d="100"/>
          <a:sy n="100" d="100"/>
        </p:scale>
        <p:origin x="-1890" y="208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449146981627298E-2"/>
          <c:y val="0.16842592592592592"/>
          <c:w val="0.91822101924759403"/>
          <c:h val="0.70063560804899372"/>
        </c:manualLayout>
      </c:layout>
      <c:barChart>
        <c:barDir val="bar"/>
        <c:grouping val="clustered"/>
        <c:varyColors val="0"/>
        <c:ser>
          <c:idx val="0"/>
          <c:order val="0"/>
          <c:tx>
            <c:strRef>
              <c:f>Sheet1!$B$1</c:f>
              <c:strCache>
                <c:ptCount val="1"/>
                <c:pt idx="0">
                  <c:v>Series 1</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scene3d>
          </c:spPr>
          <c:invertIfNegative val="0"/>
          <c:dPt>
            <c:idx val="0"/>
            <c:invertIfNegative val="0"/>
            <c:bubble3D val="0"/>
            <c:spPr>
              <a:solidFill>
                <a:srgbClr val="EB7B0B"/>
              </a:solidFill>
              <a:ln>
                <a:noFill/>
              </a:ln>
              <a:effectLst>
                <a:outerShdw blurRad="40000" dist="23000" dir="5400000" rotWithShape="0">
                  <a:srgbClr val="000000">
                    <a:alpha val="35000"/>
                  </a:srgbClr>
                </a:outerShdw>
              </a:effectLst>
              <a:scene3d>
                <a:camera prst="orthographicFront"/>
                <a:lightRig rig="threePt" dir="t"/>
              </a:scene3d>
            </c:spPr>
          </c:dPt>
          <c:cat>
            <c:numRef>
              <c:f>Sheet1!$A$2</c:f>
              <c:numCache>
                <c:formatCode>General</c:formatCode>
                <c:ptCount val="1"/>
              </c:numCache>
            </c:numRef>
          </c:cat>
          <c:val>
            <c:numRef>
              <c:f>Sheet1!$B$2</c:f>
              <c:numCache>
                <c:formatCode>#,##0</c:formatCode>
                <c:ptCount val="1"/>
                <c:pt idx="0">
                  <c:v>112500000</c:v>
                </c:pt>
              </c:numCache>
            </c:numRef>
          </c:val>
        </c:ser>
        <c:ser>
          <c:idx val="1"/>
          <c:order val="1"/>
          <c:tx>
            <c:strRef>
              <c:f>Sheet1!$C$1</c:f>
              <c:strCache>
                <c:ptCount val="1"/>
                <c:pt idx="0">
                  <c:v>Series 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scene3d>
          </c:spPr>
          <c:invertIfNegative val="0"/>
          <c:dPt>
            <c:idx val="0"/>
            <c:invertIfNegative val="0"/>
            <c:bubble3D val="0"/>
            <c:spPr>
              <a:solidFill>
                <a:srgbClr val="EB7B0B"/>
              </a:solidFill>
              <a:ln>
                <a:noFill/>
              </a:ln>
              <a:effectLst>
                <a:outerShdw blurRad="40000" dist="23000" dir="5400000" rotWithShape="0">
                  <a:srgbClr val="000000">
                    <a:alpha val="35000"/>
                  </a:srgbClr>
                </a:outerShdw>
              </a:effectLst>
              <a:scene3d>
                <a:camera prst="orthographicFront"/>
                <a:lightRig rig="threePt" dir="t"/>
              </a:scene3d>
            </c:spPr>
          </c:dPt>
          <c:cat>
            <c:numRef>
              <c:f>Sheet1!$A$2</c:f>
              <c:numCache>
                <c:formatCode>General</c:formatCode>
                <c:ptCount val="1"/>
              </c:numCache>
            </c:numRef>
          </c:cat>
          <c:val>
            <c:numRef>
              <c:f>Sheet1!$C$2</c:f>
              <c:numCache>
                <c:formatCode>#,##0</c:formatCode>
                <c:ptCount val="1"/>
                <c:pt idx="0">
                  <c:v>750000</c:v>
                </c:pt>
              </c:numCache>
            </c:numRef>
          </c:val>
        </c:ser>
        <c:dLbls>
          <c:showLegendKey val="0"/>
          <c:showVal val="0"/>
          <c:showCatName val="0"/>
          <c:showSerName val="0"/>
          <c:showPercent val="0"/>
          <c:showBubbleSize val="0"/>
        </c:dLbls>
        <c:gapWidth val="115"/>
        <c:overlap val="-20"/>
        <c:axId val="172743848"/>
        <c:axId val="172737576"/>
      </c:barChart>
      <c:catAx>
        <c:axId val="172743848"/>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72737576"/>
        <c:crosses val="autoZero"/>
        <c:auto val="1"/>
        <c:lblAlgn val="ctr"/>
        <c:lblOffset val="100"/>
        <c:noMultiLvlLbl val="0"/>
      </c:catAx>
      <c:valAx>
        <c:axId val="172737576"/>
        <c:scaling>
          <c:orientation val="minMax"/>
        </c:scaling>
        <c:delete val="0"/>
        <c:axPos val="b"/>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72743848"/>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171369203849522E-2"/>
          <c:y val="0.16842592592592592"/>
          <c:w val="0.87655435258092729"/>
          <c:h val="0.70063560804899372"/>
        </c:manualLayout>
      </c:layout>
      <c:barChart>
        <c:barDir val="bar"/>
        <c:grouping val="clustered"/>
        <c:varyColors val="0"/>
        <c:ser>
          <c:idx val="0"/>
          <c:order val="0"/>
          <c:tx>
            <c:strRef>
              <c:f>Sheet1!$B$1</c:f>
              <c:strCache>
                <c:ptCount val="1"/>
                <c:pt idx="0">
                  <c:v>Series 1</c:v>
                </c:pt>
              </c:strCache>
            </c:strRef>
          </c:tx>
          <c:spPr>
            <a:solidFill>
              <a:srgbClr val="0077C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0077C8"/>
              </a:solidFill>
              <a:ln>
                <a:noFill/>
              </a:ln>
              <a:effectLst>
                <a:outerShdw blurRad="40000" dist="23000" dir="5400000" rotWithShape="0">
                  <a:srgbClr val="000000">
                    <a:alpha val="35000"/>
                  </a:srgbClr>
                </a:outerShdw>
              </a:effectLst>
              <a:scene3d>
                <a:camera prst="orthographicFront"/>
                <a:lightRig rig="threePt" dir="t"/>
              </a:scene3d>
            </c:spPr>
          </c:dPt>
          <c:cat>
            <c:numRef>
              <c:f>Sheet1!$A$2</c:f>
              <c:numCache>
                <c:formatCode>General</c:formatCode>
                <c:ptCount val="1"/>
              </c:numCache>
            </c:numRef>
          </c:cat>
          <c:val>
            <c:numRef>
              <c:f>Sheet1!$B$2</c:f>
              <c:numCache>
                <c:formatCode>#,##0</c:formatCode>
                <c:ptCount val="1"/>
                <c:pt idx="0">
                  <c:v>4422</c:v>
                </c:pt>
              </c:numCache>
            </c:numRef>
          </c:val>
        </c:ser>
        <c:ser>
          <c:idx val="1"/>
          <c:order val="1"/>
          <c:tx>
            <c:strRef>
              <c:f>Sheet1!$C$1</c:f>
              <c:strCache>
                <c:ptCount val="1"/>
                <c:pt idx="0">
                  <c:v>Series 2</c:v>
                </c:pt>
              </c:strCache>
            </c:strRef>
          </c:tx>
          <c:spPr>
            <a:solidFill>
              <a:srgbClr val="0077C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0077C8"/>
              </a:solidFill>
              <a:ln>
                <a:noFill/>
              </a:ln>
              <a:effectLst>
                <a:outerShdw blurRad="40000" dist="23000" dir="5400000" rotWithShape="0">
                  <a:srgbClr val="000000">
                    <a:alpha val="35000"/>
                  </a:srgbClr>
                </a:outerShdw>
              </a:effectLst>
              <a:scene3d>
                <a:camera prst="orthographicFront"/>
                <a:lightRig rig="threePt" dir="t"/>
              </a:scene3d>
            </c:spPr>
          </c:dPt>
          <c:cat>
            <c:numRef>
              <c:f>Sheet1!$A$2</c:f>
              <c:numCache>
                <c:formatCode>General</c:formatCode>
                <c:ptCount val="1"/>
              </c:numCache>
            </c:numRef>
          </c:cat>
          <c:val>
            <c:numRef>
              <c:f>Sheet1!$C$2</c:f>
              <c:numCache>
                <c:formatCode>#,##0</c:formatCode>
                <c:ptCount val="1"/>
                <c:pt idx="0">
                  <c:v>750</c:v>
                </c:pt>
              </c:numCache>
            </c:numRef>
          </c:val>
        </c:ser>
        <c:dLbls>
          <c:showLegendKey val="0"/>
          <c:showVal val="0"/>
          <c:showCatName val="0"/>
          <c:showSerName val="0"/>
          <c:showPercent val="0"/>
          <c:showBubbleSize val="0"/>
        </c:dLbls>
        <c:gapWidth val="115"/>
        <c:overlap val="-20"/>
        <c:axId val="172737184"/>
        <c:axId val="172739928"/>
      </c:barChart>
      <c:catAx>
        <c:axId val="172737184"/>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72739928"/>
        <c:crosses val="autoZero"/>
        <c:auto val="1"/>
        <c:lblAlgn val="ctr"/>
        <c:lblOffset val="100"/>
        <c:noMultiLvlLbl val="0"/>
      </c:catAx>
      <c:valAx>
        <c:axId val="172739928"/>
        <c:scaling>
          <c:orientation val="minMax"/>
        </c:scaling>
        <c:delete val="0"/>
        <c:axPos val="b"/>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72737184"/>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171369203849522E-2"/>
          <c:y val="0.16842592592592592"/>
          <c:w val="0.87655435258092729"/>
          <c:h val="0.70063560804899372"/>
        </c:manualLayout>
      </c:layout>
      <c:barChart>
        <c:barDir val="bar"/>
        <c:grouping val="clustered"/>
        <c:varyColors val="0"/>
        <c:ser>
          <c:idx val="0"/>
          <c:order val="0"/>
          <c:tx>
            <c:strRef>
              <c:f>Sheet1!$B$1</c:f>
              <c:strCache>
                <c:ptCount val="1"/>
                <c:pt idx="0">
                  <c:v>Series 1</c:v>
                </c:pt>
              </c:strCache>
            </c:strRef>
          </c:tx>
          <c:spPr>
            <a:solidFill>
              <a:srgbClr val="0077C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0077C8"/>
              </a:solidFill>
              <a:ln>
                <a:noFill/>
              </a:ln>
              <a:effectLst>
                <a:outerShdw blurRad="40000" dist="23000" dir="5400000" rotWithShape="0">
                  <a:srgbClr val="000000">
                    <a:alpha val="35000"/>
                  </a:srgbClr>
                </a:outerShdw>
              </a:effectLst>
              <a:scene3d>
                <a:camera prst="orthographicFront"/>
                <a:lightRig rig="threePt" dir="t"/>
              </a:scene3d>
            </c:spPr>
          </c:dPt>
          <c:cat>
            <c:numRef>
              <c:f>Sheet1!$A$2</c:f>
              <c:numCache>
                <c:formatCode>General</c:formatCode>
                <c:ptCount val="1"/>
              </c:numCache>
            </c:numRef>
          </c:cat>
          <c:val>
            <c:numRef>
              <c:f>Sheet1!$B$2</c:f>
              <c:numCache>
                <c:formatCode>#,##0</c:formatCode>
                <c:ptCount val="1"/>
                <c:pt idx="0">
                  <c:v>3188</c:v>
                </c:pt>
              </c:numCache>
            </c:numRef>
          </c:val>
        </c:ser>
        <c:ser>
          <c:idx val="1"/>
          <c:order val="1"/>
          <c:tx>
            <c:strRef>
              <c:f>Sheet1!$C$1</c:f>
              <c:strCache>
                <c:ptCount val="1"/>
                <c:pt idx="0">
                  <c:v>Series 2</c:v>
                </c:pt>
              </c:strCache>
            </c:strRef>
          </c:tx>
          <c:spPr>
            <a:solidFill>
              <a:srgbClr val="0077C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0077C8"/>
              </a:solidFill>
              <a:ln>
                <a:noFill/>
              </a:ln>
              <a:effectLst>
                <a:outerShdw blurRad="40000" dist="23000" dir="5400000" rotWithShape="0">
                  <a:srgbClr val="000000">
                    <a:alpha val="35000"/>
                  </a:srgbClr>
                </a:outerShdw>
              </a:effectLst>
              <a:scene3d>
                <a:camera prst="orthographicFront"/>
                <a:lightRig rig="threePt" dir="t"/>
              </a:scene3d>
            </c:spPr>
          </c:dPt>
          <c:cat>
            <c:numRef>
              <c:f>Sheet1!$A$2</c:f>
              <c:numCache>
                <c:formatCode>General</c:formatCode>
                <c:ptCount val="1"/>
              </c:numCache>
            </c:numRef>
          </c:cat>
          <c:val>
            <c:numRef>
              <c:f>Sheet1!$C$2</c:f>
              <c:numCache>
                <c:formatCode>#,##0</c:formatCode>
                <c:ptCount val="1"/>
                <c:pt idx="0">
                  <c:v>750</c:v>
                </c:pt>
              </c:numCache>
            </c:numRef>
          </c:val>
        </c:ser>
        <c:dLbls>
          <c:showLegendKey val="0"/>
          <c:showVal val="0"/>
          <c:showCatName val="0"/>
          <c:showSerName val="0"/>
          <c:showPercent val="0"/>
          <c:showBubbleSize val="0"/>
        </c:dLbls>
        <c:gapWidth val="115"/>
        <c:overlap val="-20"/>
        <c:axId val="172737968"/>
        <c:axId val="172736792"/>
      </c:barChart>
      <c:catAx>
        <c:axId val="172737968"/>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72736792"/>
        <c:crosses val="autoZero"/>
        <c:auto val="1"/>
        <c:lblAlgn val="ctr"/>
        <c:lblOffset val="100"/>
        <c:noMultiLvlLbl val="0"/>
      </c:catAx>
      <c:valAx>
        <c:axId val="172736792"/>
        <c:scaling>
          <c:orientation val="minMax"/>
        </c:scaling>
        <c:delete val="0"/>
        <c:axPos val="b"/>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72737968"/>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4800" dirty="0" smtClean="0">
                <a:effectLst/>
                <a:latin typeface="Arial" panose="020B0604020202020204" pitchFamily="34" charset="0"/>
                <a:cs typeface="Arial" panose="020B0604020202020204" pitchFamily="34" charset="0"/>
              </a:rPr>
              <a:t>National Average </a:t>
            </a:r>
          </a:p>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4800" dirty="0" smtClean="0">
                <a:effectLst/>
                <a:latin typeface="Arial" panose="020B0604020202020204" pitchFamily="34" charset="0"/>
                <a:cs typeface="Arial" panose="020B0604020202020204" pitchFamily="34" charset="0"/>
              </a:rPr>
              <a:t>Wage Index</a:t>
            </a:r>
            <a:endParaRPr lang="en-US" sz="4800" dirty="0">
              <a:effectLst/>
              <a:latin typeface="Arial" panose="020B0604020202020204" pitchFamily="34" charset="0"/>
              <a:cs typeface="Arial" panose="020B0604020202020204" pitchFamily="34" charset="0"/>
            </a:endParaRPr>
          </a:p>
        </c:rich>
      </c:tx>
      <c:layout/>
      <c:overlay val="0"/>
      <c:spPr>
        <a:noFill/>
        <a:ln>
          <a:noFill/>
        </a:ln>
        <a:effectLst/>
      </c:spPr>
    </c:title>
    <c:autoTitleDeleted val="0"/>
    <c:plotArea>
      <c:layout>
        <c:manualLayout>
          <c:layoutTarget val="inner"/>
          <c:xMode val="edge"/>
          <c:yMode val="edge"/>
          <c:x val="6.7504702537182867E-2"/>
          <c:y val="0.15175925925925929"/>
          <c:w val="0.87655435258092729"/>
          <c:h val="0.70063560804899372"/>
        </c:manualLayout>
      </c:layout>
      <c:barChart>
        <c:barDir val="bar"/>
        <c:grouping val="clustered"/>
        <c:varyColors val="0"/>
        <c:ser>
          <c:idx val="0"/>
          <c:order val="0"/>
          <c:tx>
            <c:strRef>
              <c:f>Sheet1!$B$1</c:f>
              <c:strCache>
                <c:ptCount val="1"/>
                <c:pt idx="0">
                  <c:v>Series 1</c:v>
                </c:pt>
              </c:strCache>
            </c:strRef>
          </c:tx>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85CA3A"/>
              </a:solidFill>
              <a:ln>
                <a:noFill/>
              </a:ln>
              <a:effectLst>
                <a:outerShdw blurRad="40000" dist="23000" dir="5400000" rotWithShape="0">
                  <a:srgbClr val="000000">
                    <a:alpha val="35000"/>
                  </a:srgbClr>
                </a:outerShdw>
              </a:effectLst>
              <a:scene3d>
                <a:camera prst="orthographicFront"/>
                <a:lightRig rig="threePt" dir="t"/>
              </a:scene3d>
            </c:spPr>
          </c:dPt>
          <c:cat>
            <c:numRef>
              <c:f>Sheet1!$A$2</c:f>
              <c:numCache>
                <c:formatCode>General</c:formatCode>
                <c:ptCount val="1"/>
              </c:numCache>
            </c:numRef>
          </c:cat>
          <c:val>
            <c:numRef>
              <c:f>Sheet1!$B$2</c:f>
              <c:numCache>
                <c:formatCode>#,##0</c:formatCode>
                <c:ptCount val="1"/>
                <c:pt idx="0">
                  <c:v>44321</c:v>
                </c:pt>
              </c:numCache>
            </c:numRef>
          </c:val>
        </c:ser>
        <c:ser>
          <c:idx val="1"/>
          <c:order val="1"/>
          <c:tx>
            <c:strRef>
              <c:f>Sheet1!$C$1</c:f>
              <c:strCache>
                <c:ptCount val="1"/>
                <c:pt idx="0">
                  <c:v>Series 2</c:v>
                </c:pt>
              </c:strCache>
            </c:strRef>
          </c:tx>
          <c:spPr>
            <a:solidFill>
              <a:srgbClr val="85CA3A"/>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85CA3A"/>
              </a:solidFill>
              <a:ln>
                <a:noFill/>
              </a:ln>
              <a:effectLst>
                <a:outerShdw blurRad="40000" dist="23000" dir="5400000" rotWithShape="0">
                  <a:srgbClr val="000000">
                    <a:alpha val="35000"/>
                  </a:srgbClr>
                </a:outerShdw>
              </a:effectLst>
              <a:scene3d>
                <a:camera prst="orthographicFront"/>
                <a:lightRig rig="threePt" dir="t"/>
              </a:scene3d>
            </c:spPr>
          </c:dPt>
          <c:cat>
            <c:numRef>
              <c:f>Sheet1!$A$2</c:f>
              <c:numCache>
                <c:formatCode>General</c:formatCode>
                <c:ptCount val="1"/>
              </c:numCache>
            </c:numRef>
          </c:cat>
          <c:val>
            <c:numRef>
              <c:f>Sheet1!$C$2</c:f>
              <c:numCache>
                <c:formatCode>#,##0</c:formatCode>
                <c:ptCount val="1"/>
                <c:pt idx="0">
                  <c:v>16822</c:v>
                </c:pt>
              </c:numCache>
            </c:numRef>
          </c:val>
        </c:ser>
        <c:dLbls>
          <c:showLegendKey val="0"/>
          <c:showVal val="0"/>
          <c:showCatName val="0"/>
          <c:showSerName val="0"/>
          <c:showPercent val="0"/>
          <c:showBubbleSize val="0"/>
        </c:dLbls>
        <c:gapWidth val="115"/>
        <c:overlap val="-20"/>
        <c:axId val="340939592"/>
        <c:axId val="340941160"/>
      </c:barChart>
      <c:catAx>
        <c:axId val="340939592"/>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340941160"/>
        <c:crosses val="autoZero"/>
        <c:auto val="1"/>
        <c:lblAlgn val="ctr"/>
        <c:lblOffset val="100"/>
        <c:noMultiLvlLbl val="0"/>
      </c:catAx>
      <c:valAx>
        <c:axId val="340941160"/>
        <c:scaling>
          <c:orientation val="minMax"/>
        </c:scaling>
        <c:delete val="0"/>
        <c:axPos val="b"/>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340939592"/>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0077C8"/>
            </a:solidFill>
            <a:ln>
              <a:noFill/>
            </a:ln>
            <a:effectLst/>
          </c:spPr>
          <c:invertIfNegative val="0"/>
          <c:cat>
            <c:strRef>
              <c:f>Sheet1!$A$2:$A$8</c:f>
              <c:strCache>
                <c:ptCount val="7"/>
                <c:pt idx="0">
                  <c:v>&lt;26</c:v>
                </c:pt>
                <c:pt idx="1">
                  <c:v>26-35</c:v>
                </c:pt>
                <c:pt idx="2">
                  <c:v>36-45</c:v>
                </c:pt>
                <c:pt idx="3">
                  <c:v>46-55</c:v>
                </c:pt>
                <c:pt idx="4">
                  <c:v>56-65</c:v>
                </c:pt>
                <c:pt idx="5">
                  <c:v>66-75</c:v>
                </c:pt>
                <c:pt idx="6">
                  <c:v>76+</c:v>
                </c:pt>
              </c:strCache>
            </c:strRef>
          </c:cat>
          <c:val>
            <c:numRef>
              <c:f>Sheet1!$B$2:$B$8</c:f>
              <c:numCache>
                <c:formatCode>General</c:formatCode>
                <c:ptCount val="7"/>
                <c:pt idx="0">
                  <c:v>165</c:v>
                </c:pt>
                <c:pt idx="1">
                  <c:v>630</c:v>
                </c:pt>
                <c:pt idx="2">
                  <c:v>947</c:v>
                </c:pt>
                <c:pt idx="3">
                  <c:v>1231</c:v>
                </c:pt>
                <c:pt idx="4">
                  <c:v>803</c:v>
                </c:pt>
                <c:pt idx="5">
                  <c:v>205</c:v>
                </c:pt>
                <c:pt idx="6">
                  <c:v>46</c:v>
                </c:pt>
              </c:numCache>
            </c:numRef>
          </c:val>
        </c:ser>
        <c:dLbls>
          <c:showLegendKey val="0"/>
          <c:showVal val="0"/>
          <c:showCatName val="0"/>
          <c:showSerName val="0"/>
          <c:showPercent val="0"/>
          <c:showBubbleSize val="0"/>
        </c:dLbls>
        <c:gapWidth val="23"/>
        <c:axId val="340941552"/>
        <c:axId val="340939984"/>
      </c:barChart>
      <c:catAx>
        <c:axId val="3409415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340939984"/>
        <c:crosses val="autoZero"/>
        <c:auto val="1"/>
        <c:lblAlgn val="ctr"/>
        <c:lblOffset val="100"/>
        <c:noMultiLvlLbl val="0"/>
      </c:catAx>
      <c:valAx>
        <c:axId val="3409399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lumMod val="75000"/>
                  </a:schemeClr>
                </a:solidFill>
                <a:latin typeface="+mn-lt"/>
                <a:ea typeface="+mn-ea"/>
                <a:cs typeface="+mn-cs"/>
              </a:defRPr>
            </a:pPr>
            <a:endParaRPr lang="en-US"/>
          </a:p>
        </c:txPr>
        <c:crossAx val="340941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0.04167</cdr:x>
      <cdr:y>0.33333</cdr:y>
    </cdr:from>
    <cdr:to>
      <cdr:x>0.37501</cdr:x>
      <cdr:y>0.44444</cdr:y>
    </cdr:to>
    <cdr:sp macro="" textlink="">
      <cdr:nvSpPr>
        <cdr:cNvPr id="2" name="TextBox 1"/>
        <cdr:cNvSpPr txBox="1"/>
      </cdr:nvSpPr>
      <cdr:spPr>
        <a:xfrm xmlns:a="http://schemas.openxmlformats.org/drawingml/2006/main">
          <a:off x="381000" y="2286000"/>
          <a:ext cx="3048061" cy="7619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4400" dirty="0" smtClean="0">
              <a:solidFill>
                <a:schemeClr val="bg1"/>
              </a:solidFill>
              <a:latin typeface="arial" panose="020B0604020202020204" pitchFamily="34" charset="0"/>
            </a:rPr>
            <a:t>$750,000</a:t>
          </a:r>
          <a:endParaRPr lang="en-US" sz="4400" dirty="0">
            <a:solidFill>
              <a:schemeClr val="bg1"/>
            </a:solidFill>
            <a:latin typeface="arial" panose="020B0604020202020204" pitchFamily="34" charset="0"/>
          </a:endParaRPr>
        </a:p>
      </cdr:txBody>
    </cdr:sp>
  </cdr:relSizeAnchor>
  <cdr:relSizeAnchor xmlns:cdr="http://schemas.openxmlformats.org/drawingml/2006/chartDrawing">
    <cdr:from>
      <cdr:x>0.45833</cdr:x>
      <cdr:y>0.57777</cdr:y>
    </cdr:from>
    <cdr:to>
      <cdr:x>0.89167</cdr:x>
      <cdr:y>0.69999</cdr:y>
    </cdr:to>
    <cdr:sp macro="" textlink="">
      <cdr:nvSpPr>
        <cdr:cNvPr id="3" name="TextBox 2"/>
        <cdr:cNvSpPr txBox="1"/>
      </cdr:nvSpPr>
      <cdr:spPr>
        <a:xfrm xmlns:a="http://schemas.openxmlformats.org/drawingml/2006/main">
          <a:off x="4190940" y="3962370"/>
          <a:ext cx="3962460" cy="8381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4400" dirty="0" smtClean="0">
              <a:solidFill>
                <a:schemeClr val="tx1"/>
              </a:solidFill>
              <a:latin typeface="arial" panose="020B0604020202020204" pitchFamily="34" charset="0"/>
            </a:rPr>
            <a:t>$112,500,000</a:t>
          </a:r>
          <a:endParaRPr lang="en-US" sz="4400" dirty="0">
            <a:solidFill>
              <a:schemeClr val="tx1"/>
            </a:solidFill>
            <a:latin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0.0091</cdr:x>
      <cdr:y>0</cdr:y>
    </cdr:from>
    <cdr:to>
      <cdr:x>0.07576</cdr:x>
      <cdr:y>0.05333</cdr:y>
    </cdr:to>
    <cdr:sp macro="" textlink="">
      <cdr:nvSpPr>
        <cdr:cNvPr id="2" name="TextBox 1"/>
        <cdr:cNvSpPr txBox="1"/>
      </cdr:nvSpPr>
      <cdr:spPr>
        <a:xfrm xmlns:a="http://schemas.openxmlformats.org/drawingml/2006/main">
          <a:off x="83167" y="-228600"/>
          <a:ext cx="6096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chemeClr val="bg1"/>
              </a:solidFill>
            </a:rPr>
            <a:t>Age</a:t>
          </a:r>
          <a:endParaRPr lang="en-US" sz="1400" b="1" dirty="0">
            <a:solidFill>
              <a:schemeClr val="bg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fld id="{E8D04760-6D41-47BE-913F-6F7583FC8602}" type="datetimeFigureOut">
              <a:rPr lang="en-US" smtClean="0"/>
              <a:pPr/>
              <a:t>5/20/2014</a:t>
            </a:fld>
            <a:endParaRPr lang="en-US" dirty="0"/>
          </a:p>
        </p:txBody>
      </p:sp>
      <p:sp>
        <p:nvSpPr>
          <p:cNvPr id="4" name="Slide Image Placeholder 3"/>
          <p:cNvSpPr>
            <a:spLocks noGrp="1" noRot="1" noChangeAspect="1"/>
          </p:cNvSpPr>
          <p:nvPr>
            <p:ph type="sldImg" idx="2"/>
          </p:nvPr>
        </p:nvSpPr>
        <p:spPr>
          <a:xfrm>
            <a:off x="838200" y="457200"/>
            <a:ext cx="5181600" cy="38862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62000" y="4495799"/>
            <a:ext cx="5334000" cy="4189413"/>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27E04E5F-4C05-46F3-B5BB-AE3420001678}" type="slidenum">
              <a:rPr lang="en-US" smtClean="0"/>
              <a:pPr/>
              <a:t>‹#›</a:t>
            </a:fld>
            <a:endParaRPr lang="en-US" dirty="0"/>
          </a:p>
        </p:txBody>
      </p:sp>
    </p:spTree>
    <p:extLst>
      <p:ext uri="{BB962C8B-B14F-4D97-AF65-F5344CB8AC3E}">
        <p14:creationId xmlns:p14="http://schemas.microsoft.com/office/powerpoint/2010/main" val="1697499893"/>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smtClean="0"/>
              <a:t>The current federally-mandated</a:t>
            </a:r>
            <a:r>
              <a:rPr lang="en-US" baseline="0" dirty="0" smtClean="0"/>
              <a:t> minimum insurance limit of $750,000 for commercial motor vehicles was first introduced in the 1980 Motor Carrier Act. It was initially phased-in at $500,000 and fully implemented at the current level on January 1, 1985. It’s time to adjust the</a:t>
            </a:r>
            <a:r>
              <a:rPr lang="en-US" dirty="0" smtClean="0"/>
              <a:t> minimum levels to account for inflation. Adjusting for increased medical costs, the 2014 equivalent is at least $3,188,000. </a:t>
            </a:r>
          </a:p>
          <a:p>
            <a:pPr algn="just"/>
            <a:endParaRPr lang="en-US"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ea typeface="+mn-ea"/>
                <a:cs typeface="+mn-cs"/>
              </a:rPr>
              <a:t>Many</a:t>
            </a:r>
            <a:r>
              <a:rPr lang="en-US" sz="1400" kern="1200" baseline="0" dirty="0" smtClean="0">
                <a:solidFill>
                  <a:schemeClr val="tx1"/>
                </a:solidFill>
                <a:effectLst/>
                <a:ea typeface="+mn-ea"/>
                <a:cs typeface="+mn-cs"/>
              </a:rPr>
              <a:t> catastrophically-injured victims of truck crashes end up on Medicaid, Medicare, Tricare or other government aid when the truck company does not have sufficient insurance to pay for the harm it caused.</a:t>
            </a:r>
            <a:endParaRPr lang="en-US" dirty="0" smtClean="0"/>
          </a:p>
          <a:p>
            <a:pPr algn="just"/>
            <a:endParaRPr lang="en-US" dirty="0"/>
          </a:p>
        </p:txBody>
      </p:sp>
      <p:sp>
        <p:nvSpPr>
          <p:cNvPr id="4" name="Slide Number Placeholder 3"/>
          <p:cNvSpPr>
            <a:spLocks noGrp="1"/>
          </p:cNvSpPr>
          <p:nvPr>
            <p:ph type="sldNum" sz="quarter" idx="10"/>
          </p:nvPr>
        </p:nvSpPr>
        <p:spPr/>
        <p:txBody>
          <a:bodyPr/>
          <a:lstStyle/>
          <a:p>
            <a:fld id="{27E04E5F-4C05-46F3-B5BB-AE3420001678}" type="slidenum">
              <a:rPr lang="en-US" smtClean="0"/>
              <a:t>1</a:t>
            </a:fld>
            <a:endParaRPr lang="en-US"/>
          </a:p>
        </p:txBody>
      </p:sp>
    </p:spTree>
    <p:extLst>
      <p:ext uri="{BB962C8B-B14F-4D97-AF65-F5344CB8AC3E}">
        <p14:creationId xmlns:p14="http://schemas.microsoft.com/office/powerpoint/2010/main" val="2250379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Life</a:t>
            </a:r>
            <a:r>
              <a:rPr lang="en-US" baseline="0" dirty="0" smtClean="0"/>
              <a:t> care plans can help measure the financial needs of c</a:t>
            </a:r>
            <a:r>
              <a:rPr lang="en-US" dirty="0" smtClean="0"/>
              <a:t>atastrophically injured victims</a:t>
            </a:r>
            <a:r>
              <a:rPr lang="en-US" baseline="0" dirty="0" smtClean="0"/>
              <a:t> who need future medical care.</a:t>
            </a:r>
            <a:endParaRPr lang="en-US" dirty="0"/>
          </a:p>
        </p:txBody>
      </p:sp>
      <p:sp>
        <p:nvSpPr>
          <p:cNvPr id="4" name="Slide Number Placeholder 3"/>
          <p:cNvSpPr>
            <a:spLocks noGrp="1"/>
          </p:cNvSpPr>
          <p:nvPr>
            <p:ph type="sldNum" sz="quarter" idx="10"/>
          </p:nvPr>
        </p:nvSpPr>
        <p:spPr/>
        <p:txBody>
          <a:bodyPr/>
          <a:lstStyle/>
          <a:p>
            <a:fld id="{27E04E5F-4C05-46F3-B5BB-AE3420001678}" type="slidenum">
              <a:rPr lang="en-US" smtClean="0"/>
              <a:pPr/>
              <a:t>10</a:t>
            </a:fld>
            <a:endParaRPr lang="en-US" dirty="0"/>
          </a:p>
        </p:txBody>
      </p:sp>
    </p:spTree>
    <p:extLst>
      <p:ext uri="{BB962C8B-B14F-4D97-AF65-F5344CB8AC3E}">
        <p14:creationId xmlns:p14="http://schemas.microsoft.com/office/powerpoint/2010/main" val="1896572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400" baseline="0" dirty="0" smtClean="0">
                <a:cs typeface="Arial" panose="020B0604020202020204" pitchFamily="34" charset="0"/>
              </a:rPr>
              <a:t>Some of the financial cost of taking care of the victims of truck crashes can be calculated in a life care </a:t>
            </a:r>
            <a:r>
              <a:rPr lang="en-US" sz="1400" baseline="0" dirty="0" smtClean="0">
                <a:cs typeface="Arial" panose="020B0604020202020204" pitchFamily="34" charset="0"/>
              </a:rPr>
              <a:t>plan. </a:t>
            </a:r>
            <a:r>
              <a:rPr lang="en-US" sz="1400" dirty="0" smtClean="0">
                <a:effectLst/>
              </a:rPr>
              <a:t>Some</a:t>
            </a:r>
            <a:r>
              <a:rPr lang="en-US" sz="1400" baseline="0" dirty="0" smtClean="0">
                <a:effectLst/>
              </a:rPr>
              <a:t> </a:t>
            </a:r>
            <a:r>
              <a:rPr lang="en-US" sz="1400" baseline="0" dirty="0" smtClean="0">
                <a:effectLst/>
              </a:rPr>
              <a:t>illustrative life care plans follow. </a:t>
            </a:r>
            <a:endParaRPr lang="en-US" sz="1400" baseline="0" dirty="0" smtClean="0">
              <a:effectLst/>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US" sz="1400" baseline="0" dirty="0" smtClean="0">
              <a:effectLst/>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400" dirty="0" smtClean="0">
                <a:effectLst/>
              </a:rPr>
              <a:t>This </a:t>
            </a:r>
            <a:r>
              <a:rPr lang="en-US" sz="1400" dirty="0" smtClean="0">
                <a:effectLst/>
              </a:rPr>
              <a:t>28 year old Minnesota woman worked as an account manager for a large lending institution. She suffered severe brain damage in 2010 when a truck lost control and went across all lanes of traffic. This young mother remains in a semi-vegetative state. The trucking company had a $1 million insurance policy. The woman is now on Medicaid</a:t>
            </a:r>
            <a:r>
              <a:rPr lang="en-US" sz="1400" dirty="0" smtClean="0">
                <a:effectLst/>
              </a:rPr>
              <a:t>.</a:t>
            </a:r>
            <a:endParaRPr lang="en-US" sz="1400" dirty="0" smtClean="0">
              <a:effectLst/>
            </a:endParaRPr>
          </a:p>
        </p:txBody>
      </p:sp>
      <p:sp>
        <p:nvSpPr>
          <p:cNvPr id="4" name="Slide Number Placeholder 3"/>
          <p:cNvSpPr>
            <a:spLocks noGrp="1"/>
          </p:cNvSpPr>
          <p:nvPr>
            <p:ph type="sldNum" sz="quarter" idx="10"/>
          </p:nvPr>
        </p:nvSpPr>
        <p:spPr/>
        <p:txBody>
          <a:bodyPr/>
          <a:lstStyle/>
          <a:p>
            <a:fld id="{27E04E5F-4C05-46F3-B5BB-AE3420001678}" type="slidenum">
              <a:rPr lang="en-US" smtClean="0"/>
              <a:t>11</a:t>
            </a:fld>
            <a:endParaRPr lang="en-US"/>
          </a:p>
        </p:txBody>
      </p:sp>
    </p:spTree>
    <p:extLst>
      <p:ext uri="{BB962C8B-B14F-4D97-AF65-F5344CB8AC3E}">
        <p14:creationId xmlns:p14="http://schemas.microsoft.com/office/powerpoint/2010/main" val="230710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baseline="0" dirty="0" smtClean="0">
                <a:cs typeface="Arial" panose="020B0604020202020204" pitchFamily="34" charset="0"/>
              </a:rPr>
              <a:t>A tractor trailer crossed the median of the road and head-on hit this young father. He suffers orthopedic and brain injuries. He will have recurring prescription and home health care costs, in addition to future surgeries, occupations, speech and cognitive therapies.</a:t>
            </a:r>
            <a:endParaRPr lang="en-US"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27E04E5F-4C05-46F3-B5BB-AE3420001678}" type="slidenum">
              <a:rPr lang="en-US" smtClean="0"/>
              <a:t>12</a:t>
            </a:fld>
            <a:endParaRPr lang="en-US"/>
          </a:p>
        </p:txBody>
      </p:sp>
    </p:spTree>
    <p:extLst>
      <p:ext uri="{BB962C8B-B14F-4D97-AF65-F5344CB8AC3E}">
        <p14:creationId xmlns:p14="http://schemas.microsoft.com/office/powerpoint/2010/main" val="4134661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smtClean="0"/>
              <a:t>A</a:t>
            </a:r>
            <a:r>
              <a:rPr lang="en-US" baseline="0" dirty="0" smtClean="0"/>
              <a:t> tractor trailer cut this man’s legs off above the knees when it ran off road and crushed him between a disabled vehicle and his tow truck. He receives support care such as physical therapy to strengthen the portion of limbs remaining in the hope that he will be able to get out of his wheelchair and walk at least some distance in the future. Medical care includes regular doctor visits to address phantom pain in </a:t>
            </a:r>
            <a:r>
              <a:rPr lang="en-US" baseline="0" dirty="0" smtClean="0"/>
              <a:t>his </a:t>
            </a:r>
            <a:r>
              <a:rPr lang="en-US" baseline="0" dirty="0" smtClean="0"/>
              <a:t>feet, and pain in his stumps that keep him from sleeping through the night.</a:t>
            </a:r>
            <a:endParaRPr lang="en-US" dirty="0"/>
          </a:p>
        </p:txBody>
      </p:sp>
      <p:sp>
        <p:nvSpPr>
          <p:cNvPr id="4" name="Slide Number Placeholder 3"/>
          <p:cNvSpPr>
            <a:spLocks noGrp="1"/>
          </p:cNvSpPr>
          <p:nvPr>
            <p:ph type="sldNum" sz="quarter" idx="10"/>
          </p:nvPr>
        </p:nvSpPr>
        <p:spPr/>
        <p:txBody>
          <a:bodyPr/>
          <a:lstStyle/>
          <a:p>
            <a:fld id="{27E04E5F-4C05-46F3-B5BB-AE3420001678}" type="slidenum">
              <a:rPr lang="en-US" smtClean="0"/>
              <a:t>13</a:t>
            </a:fld>
            <a:endParaRPr lang="en-US"/>
          </a:p>
        </p:txBody>
      </p:sp>
    </p:spTree>
    <p:extLst>
      <p:ext uri="{BB962C8B-B14F-4D97-AF65-F5344CB8AC3E}">
        <p14:creationId xmlns:p14="http://schemas.microsoft.com/office/powerpoint/2010/main" val="744205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aseline="0" dirty="0" smtClean="0"/>
              <a:t>A </a:t>
            </a:r>
            <a:r>
              <a:rPr lang="en-US" sz="1400" kern="1200" dirty="0" smtClean="0">
                <a:solidFill>
                  <a:schemeClr val="tx1"/>
                </a:solidFill>
                <a:effectLst/>
                <a:ea typeface="+mn-ea"/>
                <a:cs typeface="+mn-cs"/>
              </a:rPr>
              <a:t>Florida tractor trailer driver encountered snow for the first time while driving down a hill in Pennsylvania</a:t>
            </a:r>
            <a:r>
              <a:rPr lang="en-US" sz="1400" kern="1200" baseline="0" dirty="0" smtClean="0">
                <a:solidFill>
                  <a:schemeClr val="tx1"/>
                </a:solidFill>
                <a:effectLst/>
                <a:ea typeface="+mn-ea"/>
                <a:cs typeface="+mn-cs"/>
              </a:rPr>
              <a:t>. He slid through a red light an </a:t>
            </a:r>
            <a:r>
              <a:rPr lang="en-US" sz="1400" kern="1200" dirty="0" smtClean="0">
                <a:solidFill>
                  <a:schemeClr val="tx1"/>
                </a:solidFill>
                <a:effectLst/>
                <a:ea typeface="+mn-ea"/>
                <a:cs typeface="+mn-cs"/>
              </a:rPr>
              <a:t>intersection where this young girl sat in the back of her mother’s minivan as the truck crashed into it. </a:t>
            </a:r>
            <a:endParaRPr lang="en-US" dirty="0"/>
          </a:p>
        </p:txBody>
      </p:sp>
      <p:sp>
        <p:nvSpPr>
          <p:cNvPr id="4" name="Slide Number Placeholder 3"/>
          <p:cNvSpPr>
            <a:spLocks noGrp="1"/>
          </p:cNvSpPr>
          <p:nvPr>
            <p:ph type="sldNum" sz="quarter" idx="10"/>
          </p:nvPr>
        </p:nvSpPr>
        <p:spPr/>
        <p:txBody>
          <a:bodyPr/>
          <a:lstStyle/>
          <a:p>
            <a:fld id="{27E04E5F-4C05-46F3-B5BB-AE3420001678}" type="slidenum">
              <a:rPr lang="en-US" smtClean="0"/>
              <a:t>14</a:t>
            </a:fld>
            <a:endParaRPr lang="en-US"/>
          </a:p>
        </p:txBody>
      </p:sp>
    </p:spTree>
    <p:extLst>
      <p:ext uri="{BB962C8B-B14F-4D97-AF65-F5344CB8AC3E}">
        <p14:creationId xmlns:p14="http://schemas.microsoft.com/office/powerpoint/2010/main" val="230710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FMCSA’s most recent CMV facts shows the total cost of injury and fatal CMV crashes at $71B for 2011, the last year for which data has been released. </a:t>
            </a:r>
          </a:p>
          <a:p>
            <a:endParaRPr lang="en-US" baseline="0" dirty="0" smtClean="0"/>
          </a:p>
          <a:p>
            <a:r>
              <a:rPr lang="en-US" dirty="0" smtClean="0"/>
              <a:t>The ATA study of Insurance</a:t>
            </a:r>
            <a:r>
              <a:rPr lang="en-US" baseline="0" dirty="0" smtClean="0"/>
              <a:t> Services Office statistics referenced in last month’s report show 89.4% of policies are written at $1M or less. </a:t>
            </a:r>
            <a:r>
              <a:rPr lang="en-US" baseline="0" dirty="0" smtClean="0"/>
              <a:t>Applying this </a:t>
            </a:r>
            <a:r>
              <a:rPr lang="en-US" baseline="0" dirty="0" smtClean="0"/>
              <a:t>89% to the number of catastrophic claims </a:t>
            </a:r>
            <a:r>
              <a:rPr lang="en-US" baseline="0" dirty="0" smtClean="0"/>
              <a:t>results in 2950 claims with insufficient coverage (89.4</a:t>
            </a:r>
            <a:r>
              <a:rPr lang="en-US" baseline="0" dirty="0" smtClean="0"/>
              <a:t>% of 3300 </a:t>
            </a:r>
            <a:r>
              <a:rPr lang="en-US" baseline="0" dirty="0" smtClean="0"/>
              <a:t>losses). Applying </a:t>
            </a:r>
            <a:r>
              <a:rPr lang="en-US" baseline="0" dirty="0" smtClean="0"/>
              <a:t>a low range of $3.3M per </a:t>
            </a:r>
            <a:r>
              <a:rPr lang="en-US" baseline="0" dirty="0" smtClean="0"/>
              <a:t>claim (based </a:t>
            </a:r>
            <a:r>
              <a:rPr lang="en-US" baseline="0" dirty="0" smtClean="0"/>
              <a:t>on $2.7 reported in a 2007 UM Transportation Research Institute and adjusting for </a:t>
            </a:r>
            <a:r>
              <a:rPr lang="en-US" baseline="0" dirty="0" smtClean="0"/>
              <a:t>inflation) </a:t>
            </a:r>
            <a:r>
              <a:rPr lang="en-US" baseline="0" dirty="0" smtClean="0"/>
              <a:t>and a high range of $5M based on my experience with average life care </a:t>
            </a:r>
            <a:r>
              <a:rPr lang="en-US" baseline="0" dirty="0" smtClean="0"/>
              <a:t>plans, yields $6.8B to $11.8B per year in uncovered costs due to large truck crashes in which there is insufficient insurance.</a:t>
            </a:r>
            <a:endParaRPr lang="en-US" baseline="0" dirty="0" smtClean="0"/>
          </a:p>
          <a:p>
            <a:endParaRPr lang="en-US" baseline="0" dirty="0" smtClean="0"/>
          </a:p>
          <a:p>
            <a:r>
              <a:rPr lang="en-US" baseline="0" dirty="0" smtClean="0"/>
              <a:t>This is the amount of financial strain out victim’s pockets or shifted to Medicaid or other government programs.</a:t>
            </a:r>
            <a:endParaRPr lang="en-US" dirty="0"/>
          </a:p>
        </p:txBody>
      </p:sp>
      <p:sp>
        <p:nvSpPr>
          <p:cNvPr id="4" name="Slide Number Placeholder 3"/>
          <p:cNvSpPr>
            <a:spLocks noGrp="1"/>
          </p:cNvSpPr>
          <p:nvPr>
            <p:ph type="sldNum" sz="quarter" idx="10"/>
          </p:nvPr>
        </p:nvSpPr>
        <p:spPr/>
        <p:txBody>
          <a:bodyPr/>
          <a:lstStyle/>
          <a:p>
            <a:fld id="{27E04E5F-4C05-46F3-B5BB-AE3420001678}" type="slidenum">
              <a:rPr lang="en-US" smtClean="0"/>
              <a:pPr/>
              <a:t>15</a:t>
            </a:fld>
            <a:endParaRPr lang="en-US" dirty="0"/>
          </a:p>
        </p:txBody>
      </p:sp>
    </p:spTree>
    <p:extLst>
      <p:ext uri="{BB962C8B-B14F-4D97-AF65-F5344CB8AC3E}">
        <p14:creationId xmlns:p14="http://schemas.microsoft.com/office/powerpoint/2010/main" val="1896572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400" kern="1200" dirty="0" smtClean="0">
                <a:solidFill>
                  <a:schemeClr val="tx1"/>
                </a:solidFill>
                <a:effectLst/>
                <a:ea typeface="+mn-ea"/>
                <a:cs typeface="+mn-cs"/>
              </a:rPr>
              <a:t>One of the original purposes of federally-mandated insurance minimum levels was increased safety entry standards for commercial truck drivers who wish to transport people or goods. </a:t>
            </a:r>
          </a:p>
          <a:p>
            <a:pPr algn="just"/>
            <a:endParaRPr lang="en-US" sz="1400" kern="1200" dirty="0" smtClean="0">
              <a:solidFill>
                <a:schemeClr val="tx1"/>
              </a:solidFill>
              <a:effectLst/>
              <a:ea typeface="+mn-ea"/>
              <a:cs typeface="+mn-cs"/>
            </a:endParaRPr>
          </a:p>
          <a:p>
            <a:pPr algn="just"/>
            <a:r>
              <a:rPr lang="en-US" sz="1400" kern="1200" dirty="0" smtClean="0">
                <a:solidFill>
                  <a:schemeClr val="tx1"/>
                </a:solidFill>
                <a:effectLst/>
                <a:ea typeface="+mn-ea"/>
                <a:cs typeface="+mn-cs"/>
              </a:rPr>
              <a:t>Police agencies do the best they can with resources they have. Still, less than 2% of carriers get safety audits due to lack of government resources. </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sz="1400" i="0" kern="1200" dirty="0" smtClean="0">
              <a:solidFill>
                <a:schemeClr val="tx1"/>
              </a:solidFill>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ea typeface="+mn-ea"/>
                <a:cs typeface="+mn-cs"/>
              </a:rPr>
              <a:t>The purpose of insurance is to spread risk for catastrophic loss. Good drivers and companies pay lower premiums. Bad drivers and companies pay their fair share which is higher premiums. When insurance companies determine the risk of any driver or carrier is too great — that is, their likelihood of causing a collision and therefore costing insurance company money is relatively high—then the insurance company will refuse to insure that driver or company. </a:t>
            </a:r>
            <a:r>
              <a:rPr lang="en-US" dirty="0" smtClean="0"/>
              <a:t>Insurance companies familiar with trucking will often</a:t>
            </a:r>
            <a:r>
              <a:rPr lang="en-US" sz="1400" kern="1200" dirty="0" smtClean="0">
                <a:solidFill>
                  <a:schemeClr val="tx1"/>
                </a:solidFill>
                <a:effectLst/>
                <a:ea typeface="+mn-ea"/>
                <a:cs typeface="+mn-cs"/>
              </a:rPr>
              <a:t> insists on safety training and review compliance of safety regulations such as drug and alcohol. In this way, </a:t>
            </a:r>
            <a:r>
              <a:rPr lang="en-US" dirty="0" smtClean="0"/>
              <a:t>insurance companies</a:t>
            </a:r>
            <a:r>
              <a:rPr lang="en-US" sz="1400" kern="1200" dirty="0" smtClean="0">
                <a:solidFill>
                  <a:schemeClr val="tx1"/>
                </a:solidFill>
                <a:effectLst/>
                <a:ea typeface="+mn-ea"/>
                <a:cs typeface="+mn-cs"/>
              </a:rPr>
              <a:t> performs an important safety function.</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sz="1400" i="0" kern="1200" dirty="0" smtClean="0">
              <a:solidFill>
                <a:schemeClr val="tx1"/>
              </a:solidFill>
              <a:effectLs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effectLst/>
              </a:rPr>
              <a:t>The current $5 million insurance limits for hazardous materials hauling, and the safety screening and training that accompanies this greater risk, is one reason why hazmat drivers are out-of-service four times less than other drivers.</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sz="1400" i="0" kern="120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endParaRPr lang="en-US" dirty="0" smtClean="0"/>
          </a:p>
          <a:p>
            <a:fld id="{27E04E5F-4C05-46F3-B5BB-AE3420001678}" type="slidenum">
              <a:rPr lang="en-US" smtClean="0"/>
              <a:t>16</a:t>
            </a:fld>
            <a:endParaRPr lang="en-US" dirty="0"/>
          </a:p>
        </p:txBody>
      </p:sp>
    </p:spTree>
    <p:extLst>
      <p:ext uri="{BB962C8B-B14F-4D97-AF65-F5344CB8AC3E}">
        <p14:creationId xmlns:p14="http://schemas.microsoft.com/office/powerpoint/2010/main" val="2190215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ea typeface="+mn-ea"/>
                <a:cs typeface="+mn-cs"/>
              </a:rPr>
              <a:t>On the opposite end of the spectrum are, for example, some Mexican carriers operating in the United States. The</a:t>
            </a:r>
            <a:r>
              <a:rPr lang="en-US" sz="1400" kern="1200" baseline="0" dirty="0" smtClean="0">
                <a:solidFill>
                  <a:schemeClr val="tx1"/>
                </a:solidFill>
                <a:effectLst/>
                <a:ea typeface="+mn-ea"/>
                <a:cs typeface="+mn-cs"/>
              </a:rPr>
              <a:t> current minimum limits that are unadjusted for inflation allow</a:t>
            </a:r>
            <a:r>
              <a:rPr lang="en-US" sz="1400" kern="1200" dirty="0" smtClean="0">
                <a:solidFill>
                  <a:schemeClr val="tx1"/>
                </a:solidFill>
                <a:effectLst/>
                <a:ea typeface="+mn-ea"/>
                <a:cs typeface="+mn-cs"/>
              </a:rPr>
              <a:t> some</a:t>
            </a:r>
            <a:r>
              <a:rPr lang="en-US" sz="1400" kern="1200" baseline="0" dirty="0" smtClean="0">
                <a:solidFill>
                  <a:schemeClr val="tx1"/>
                </a:solidFill>
                <a:effectLst/>
                <a:ea typeface="+mn-ea"/>
                <a:cs typeface="+mn-cs"/>
              </a:rPr>
              <a:t> Mexican and other unsafe motor carriers to </a:t>
            </a:r>
            <a:r>
              <a:rPr lang="en-US" sz="1400" kern="1200" baseline="0" dirty="0" smtClean="0">
                <a:solidFill>
                  <a:schemeClr val="tx1"/>
                </a:solidFill>
                <a:effectLst/>
                <a:ea typeface="+mn-ea"/>
                <a:cs typeface="+mn-cs"/>
              </a:rPr>
              <a:t>shift the financial burden to U.S. taxpayers. </a:t>
            </a:r>
            <a:r>
              <a:rPr lang="en-US" dirty="0" smtClean="0"/>
              <a:t>B</a:t>
            </a:r>
            <a:r>
              <a:rPr lang="en-US" sz="1400" kern="1200" baseline="0" dirty="0" smtClean="0">
                <a:solidFill>
                  <a:schemeClr val="tx1"/>
                </a:solidFill>
                <a:effectLst/>
                <a:ea typeface="+mn-ea"/>
                <a:cs typeface="+mn-cs"/>
              </a:rPr>
              <a:t>y </a:t>
            </a:r>
            <a:r>
              <a:rPr lang="en-US" sz="1400" kern="1200" baseline="0" dirty="0" smtClean="0">
                <a:solidFill>
                  <a:schemeClr val="tx1"/>
                </a:solidFill>
                <a:effectLst/>
                <a:ea typeface="+mn-ea"/>
                <a:cs typeface="+mn-cs"/>
              </a:rPr>
              <a:t>not carrying enough insurance to cover the harm they, many truck crash victims end up on Medicaid, Medicare, Tricare and other government programs. </a:t>
            </a:r>
            <a:r>
              <a:rPr lang="en-US" sz="1400" kern="1200" dirty="0" smtClean="0">
                <a:solidFill>
                  <a:schemeClr val="tx1"/>
                </a:solidFill>
                <a:effectLst/>
                <a:ea typeface="+mn-ea"/>
                <a:cs typeface="+mn-cs"/>
              </a:rPr>
              <a:t>This is a photo of a minivan</a:t>
            </a:r>
            <a:r>
              <a:rPr lang="en-US" sz="1400" kern="1200" baseline="0" dirty="0" smtClean="0">
                <a:solidFill>
                  <a:schemeClr val="tx1"/>
                </a:solidFill>
                <a:effectLst/>
                <a:ea typeface="+mn-ea"/>
                <a:cs typeface="+mn-cs"/>
              </a:rPr>
              <a:t> hit by a tractor trailer in </a:t>
            </a:r>
            <a:r>
              <a:rPr lang="en-US" sz="1400" kern="1200" dirty="0" smtClean="0">
                <a:solidFill>
                  <a:schemeClr val="tx1"/>
                </a:solidFill>
                <a:effectLst/>
                <a:ea typeface="+mn-ea"/>
                <a:cs typeface="+mn-cs"/>
              </a:rPr>
              <a:t>Louisiana. The man driving and his six year old son were killed, leaving behind a wife and younger child.</a:t>
            </a:r>
            <a:endParaRPr lang="en-US" dirty="0" smtClean="0"/>
          </a:p>
          <a:p>
            <a:pPr algn="just"/>
            <a:endParaRPr lang="en-US" sz="1400" kern="1200" dirty="0" smtClean="0">
              <a:solidFill>
                <a:schemeClr val="tx1"/>
              </a:solidFill>
              <a:effectLst/>
              <a:ea typeface="+mn-ea"/>
              <a:cs typeface="+mn-cs"/>
            </a:endParaRPr>
          </a:p>
          <a:p>
            <a:pPr algn="just"/>
            <a:r>
              <a:rPr lang="en-US" sz="1400" kern="1200" dirty="0" smtClean="0">
                <a:solidFill>
                  <a:schemeClr val="tx1"/>
                </a:solidFill>
                <a:effectLst/>
                <a:ea typeface="+mn-ea"/>
                <a:cs typeface="+mn-cs"/>
              </a:rPr>
              <a:t>After the collision, the FMCSA ordered this company to cease operation and revoked the operating authority of REDCO. FEMA, its </a:t>
            </a:r>
            <a:r>
              <a:rPr lang="en-US" dirty="0" smtClean="0"/>
              <a:t>Mexican </a:t>
            </a:r>
            <a:r>
              <a:rPr lang="en-US" sz="1400" kern="1200" dirty="0" smtClean="0">
                <a:solidFill>
                  <a:schemeClr val="tx1"/>
                </a:solidFill>
                <a:effectLst/>
                <a:ea typeface="+mn-ea"/>
                <a:cs typeface="+mn-cs"/>
              </a:rPr>
              <a:t>counterpart—owned by the same people—has CSA BASIC scores of “100” (the worst possible safety</a:t>
            </a:r>
            <a:r>
              <a:rPr lang="en-US" sz="1400" kern="1200" baseline="0" dirty="0" smtClean="0">
                <a:solidFill>
                  <a:schemeClr val="tx1"/>
                </a:solidFill>
                <a:effectLst/>
                <a:ea typeface="+mn-ea"/>
                <a:cs typeface="+mn-cs"/>
              </a:rPr>
              <a:t> score)</a:t>
            </a:r>
            <a:r>
              <a:rPr lang="en-US" sz="1400" kern="1200" dirty="0" smtClean="0">
                <a:solidFill>
                  <a:schemeClr val="tx1"/>
                </a:solidFill>
                <a:effectLst/>
                <a:ea typeface="+mn-ea"/>
                <a:cs typeface="+mn-cs"/>
              </a:rPr>
              <a:t> in two areas. They only carried a $1 million policy.</a:t>
            </a:r>
            <a:endParaRPr lang="en-US" dirty="0"/>
          </a:p>
        </p:txBody>
      </p:sp>
      <p:sp>
        <p:nvSpPr>
          <p:cNvPr id="4" name="Slide Number Placeholder 3"/>
          <p:cNvSpPr>
            <a:spLocks noGrp="1"/>
          </p:cNvSpPr>
          <p:nvPr>
            <p:ph type="sldNum" sz="quarter" idx="10"/>
          </p:nvPr>
        </p:nvSpPr>
        <p:spPr/>
        <p:txBody>
          <a:bodyPr/>
          <a:lstStyle/>
          <a:p>
            <a:fld id="{27E04E5F-4C05-46F3-B5BB-AE3420001678}" type="slidenum">
              <a:rPr lang="en-US" smtClean="0"/>
              <a:t>17</a:t>
            </a:fld>
            <a:endParaRPr lang="en-US"/>
          </a:p>
        </p:txBody>
      </p:sp>
    </p:spTree>
    <p:extLst>
      <p:ext uri="{BB962C8B-B14F-4D97-AF65-F5344CB8AC3E}">
        <p14:creationId xmlns:p14="http://schemas.microsoft.com/office/powerpoint/2010/main" val="2088465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dirty="0" smtClean="0">
                <a:cs typeface="Arial" panose="020B0604020202020204" pitchFamily="34" charset="0"/>
              </a:rPr>
              <a:t>The 1980 House of Representatives</a:t>
            </a:r>
            <a:r>
              <a:rPr lang="en-US" baseline="0" dirty="0" smtClean="0">
                <a:cs typeface="Arial" panose="020B0604020202020204" pitchFamily="34" charset="0"/>
              </a:rPr>
              <a:t> </a:t>
            </a:r>
            <a:r>
              <a:rPr lang="en-US" dirty="0" smtClean="0">
                <a:cs typeface="Arial" panose="020B0604020202020204" pitchFamily="34" charset="0"/>
              </a:rPr>
              <a:t>Report to Congress stated that the goal of the Motor Carrier Act financial</a:t>
            </a:r>
            <a:r>
              <a:rPr lang="en-US" baseline="0" dirty="0" smtClean="0">
                <a:cs typeface="Arial" panose="020B0604020202020204" pitchFamily="34" charset="0"/>
              </a:rPr>
              <a:t> insurance minimums was to achieve</a:t>
            </a:r>
            <a:r>
              <a:rPr lang="en-US" dirty="0" smtClean="0">
                <a:cs typeface="Arial" panose="020B0604020202020204" pitchFamily="34" charset="0"/>
              </a:rPr>
              <a:t> </a:t>
            </a:r>
            <a:r>
              <a:rPr lang="en-US" kern="1200" dirty="0" smtClean="0">
                <a:solidFill>
                  <a:schemeClr val="tx1"/>
                </a:solidFill>
              </a:rPr>
              <a:t>a level “sufficient to require on site inspection by the insurance company with minimums </a:t>
            </a:r>
            <a:r>
              <a:rPr lang="en-US" kern="1200" dirty="0" smtClean="0">
                <a:solidFill>
                  <a:srgbClr val="C00000"/>
                </a:solidFill>
              </a:rPr>
              <a:t>to be updated regularly</a:t>
            </a:r>
            <a:r>
              <a:rPr lang="en-US" kern="1200" dirty="0" smtClean="0">
                <a:solidFill>
                  <a:schemeClr val="tx1"/>
                </a:solidFill>
              </a:rPr>
              <a:t>." </a:t>
            </a:r>
            <a:r>
              <a:rPr lang="en-US" i="1" kern="1200" dirty="0" smtClean="0">
                <a:solidFill>
                  <a:schemeClr val="tx1"/>
                </a:solidFill>
              </a:rPr>
              <a:t>H.R. Rep No. 96-1069 at 43. </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i="1" kern="1200" dirty="0" smtClean="0">
              <a:solidFill>
                <a:schemeClr val="tx1"/>
              </a:solidFill>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i="0" kern="1200" dirty="0" smtClean="0">
                <a:solidFill>
                  <a:schemeClr val="tx1"/>
                </a:solidFill>
              </a:rPr>
              <a:t>Inflation</a:t>
            </a:r>
            <a:r>
              <a:rPr lang="en-US" i="0" kern="1200" baseline="0" dirty="0" smtClean="0">
                <a:solidFill>
                  <a:schemeClr val="tx1"/>
                </a:solidFill>
              </a:rPr>
              <a:t> has caused the relative risk to the insurance companies to decrease. $750,000 was a lot more valuable in 1985 than now. The more risk an insurance company has, the more likely it will be to thoroughly review driver safety records, to help put safety controls in place (like drug and alcohol testing) and to review the safety scores given by the FMCSA. </a:t>
            </a:r>
            <a:r>
              <a:rPr lang="en-US" kern="1200" dirty="0" smtClean="0">
                <a:solidFill>
                  <a:schemeClr val="tx1"/>
                </a:solidFill>
                <a:effectLst/>
              </a:rPr>
              <a:t>Now,</a:t>
            </a:r>
            <a:r>
              <a:rPr lang="en-US" kern="1200" baseline="0" dirty="0" smtClean="0">
                <a:solidFill>
                  <a:schemeClr val="tx1"/>
                </a:solidFill>
                <a:effectLst/>
              </a:rPr>
              <a:t> </a:t>
            </a:r>
            <a:r>
              <a:rPr lang="en-US" kern="1200" dirty="0" smtClean="0">
                <a:solidFill>
                  <a:schemeClr val="tx1"/>
                </a:solidFill>
                <a:effectLst/>
              </a:rPr>
              <a:t>insurance companies do not have the same financial incentive to screen and train. This was an essential component</a:t>
            </a:r>
            <a:r>
              <a:rPr lang="en-US" kern="1200" baseline="0" dirty="0" smtClean="0">
                <a:solidFill>
                  <a:schemeClr val="tx1"/>
                </a:solidFill>
                <a:effectLst/>
              </a:rPr>
              <a:t> of deregulation in 1980—putting in place sufficient insurance minimum limits to ensure free market forces would give insurance companies to real safety incentives.</a:t>
            </a:r>
          </a:p>
          <a:p>
            <a:pPr marL="0" marR="0" indent="0" algn="just" defTabSz="914400" rtl="0" eaLnBrk="1" fontAlgn="auto" latinLnBrk="0" hangingPunct="1">
              <a:lnSpc>
                <a:spcPct val="100000"/>
              </a:lnSpc>
              <a:spcBef>
                <a:spcPts val="0"/>
              </a:spcBef>
              <a:spcAft>
                <a:spcPts val="0"/>
              </a:spcAft>
              <a:buClrTx/>
              <a:buSzTx/>
              <a:buFontTx/>
              <a:buNone/>
              <a:tabLst/>
              <a:defRPr/>
            </a:pPr>
            <a:r>
              <a:rPr lang="en-US" kern="1200" baseline="0" dirty="0" smtClean="0">
                <a:solidFill>
                  <a:schemeClr val="tx1"/>
                </a:solidFill>
                <a:effectLst/>
              </a:rPr>
              <a:t> </a:t>
            </a:r>
          </a:p>
        </p:txBody>
      </p:sp>
      <p:sp>
        <p:nvSpPr>
          <p:cNvPr id="4" name="Slide Number Placeholder 3"/>
          <p:cNvSpPr>
            <a:spLocks noGrp="1"/>
          </p:cNvSpPr>
          <p:nvPr>
            <p:ph type="sldNum" sz="quarter" idx="10"/>
          </p:nvPr>
        </p:nvSpPr>
        <p:spPr/>
        <p:txBody>
          <a:bodyPr/>
          <a:lstStyle/>
          <a:p>
            <a:fld id="{27E04E5F-4C05-46F3-B5BB-AE3420001678}" type="slidenum">
              <a:rPr lang="en-US" smtClean="0"/>
              <a:t>18</a:t>
            </a:fld>
            <a:endParaRPr lang="en-US" dirty="0"/>
          </a:p>
        </p:txBody>
      </p:sp>
    </p:spTree>
    <p:extLst>
      <p:ext uri="{BB962C8B-B14F-4D97-AF65-F5344CB8AC3E}">
        <p14:creationId xmlns:p14="http://schemas.microsoft.com/office/powerpoint/2010/main" val="36433422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ea typeface="+mn-ea"/>
                <a:cs typeface="+mn-cs"/>
              </a:rPr>
              <a:t>Many truck drivers are killed,</a:t>
            </a:r>
            <a:r>
              <a:rPr lang="en-US" sz="1600" kern="1200" baseline="0" dirty="0" smtClean="0">
                <a:solidFill>
                  <a:schemeClr val="tx1"/>
                </a:solidFill>
                <a:effectLst/>
                <a:ea typeface="+mn-ea"/>
                <a:cs typeface="+mn-cs"/>
              </a:rPr>
              <a:t> or their </a:t>
            </a:r>
            <a:r>
              <a:rPr lang="en-US" sz="1600" kern="1200" dirty="0" smtClean="0">
                <a:solidFill>
                  <a:schemeClr val="tx1"/>
                </a:solidFill>
                <a:effectLst/>
                <a:ea typeface="+mn-ea"/>
                <a:cs typeface="+mn-cs"/>
              </a:rPr>
              <a:t>driving careers ended, due to the carelessness of another truck driver. An inflationary adjustment in insurance minimums will help truck drivers too.</a:t>
            </a:r>
            <a:endParaRPr lang="en-US" sz="1600" dirty="0" smtClean="0"/>
          </a:p>
        </p:txBody>
      </p:sp>
      <p:sp>
        <p:nvSpPr>
          <p:cNvPr id="4" name="Slide Number Placeholder 3"/>
          <p:cNvSpPr>
            <a:spLocks noGrp="1"/>
          </p:cNvSpPr>
          <p:nvPr>
            <p:ph type="sldNum" sz="quarter" idx="10"/>
          </p:nvPr>
        </p:nvSpPr>
        <p:spPr/>
        <p:txBody>
          <a:bodyPr/>
          <a:lstStyle/>
          <a:p>
            <a:fld id="{27E04E5F-4C05-46F3-B5BB-AE3420001678}" type="slidenum">
              <a:rPr lang="en-US" smtClean="0"/>
              <a:t>19</a:t>
            </a:fld>
            <a:endParaRPr lang="en-US"/>
          </a:p>
        </p:txBody>
      </p:sp>
    </p:spTree>
    <p:extLst>
      <p:ext uri="{BB962C8B-B14F-4D97-AF65-F5344CB8AC3E}">
        <p14:creationId xmlns:p14="http://schemas.microsoft.com/office/powerpoint/2010/main" val="2850882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smtClean="0"/>
              <a:t>Commercial vehicle</a:t>
            </a:r>
            <a:r>
              <a:rPr lang="en-US" baseline="0" dirty="0" smtClean="0"/>
              <a:t> </a:t>
            </a:r>
            <a:r>
              <a:rPr lang="en-US" dirty="0" smtClean="0"/>
              <a:t>insurance minimums were $5,000</a:t>
            </a:r>
            <a:r>
              <a:rPr lang="en-US" baseline="0" dirty="0" smtClean="0"/>
              <a:t> in 1935. It took until 1980 to vote to raise the minimum limit to $750,000. A similar increase (150x) in the current limits would result in insurance minimum limits of $112,500,000. Many large carriers already have insurance in this amount or more.</a:t>
            </a:r>
          </a:p>
          <a:p>
            <a:pPr algn="just"/>
            <a:endParaRPr lang="en-US" baseline="0" dirty="0" smtClean="0"/>
          </a:p>
          <a:p>
            <a:pPr algn="just"/>
            <a:r>
              <a:rPr lang="en-US" baseline="0" dirty="0" smtClean="0"/>
              <a:t>It is basic economics that all prices must eventually be adjusted for inflation. The time has passed to adjust the minimum insurance limits for inflation.</a:t>
            </a:r>
            <a:endParaRPr lang="en-US" dirty="0"/>
          </a:p>
        </p:txBody>
      </p:sp>
      <p:sp>
        <p:nvSpPr>
          <p:cNvPr id="4" name="Slide Number Placeholder 3"/>
          <p:cNvSpPr>
            <a:spLocks noGrp="1"/>
          </p:cNvSpPr>
          <p:nvPr>
            <p:ph type="sldNum" sz="quarter" idx="10"/>
          </p:nvPr>
        </p:nvSpPr>
        <p:spPr/>
        <p:txBody>
          <a:bodyPr/>
          <a:lstStyle/>
          <a:p>
            <a:fld id="{27E04E5F-4C05-46F3-B5BB-AE3420001678}" type="slidenum">
              <a:rPr lang="en-US" smtClean="0"/>
              <a:t>2</a:t>
            </a:fld>
            <a:endParaRPr lang="en-US"/>
          </a:p>
        </p:txBody>
      </p:sp>
    </p:spTree>
    <p:extLst>
      <p:ext uri="{BB962C8B-B14F-4D97-AF65-F5344CB8AC3E}">
        <p14:creationId xmlns:p14="http://schemas.microsoft.com/office/powerpoint/2010/main" val="13638126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p>
        </p:txBody>
      </p:sp>
      <p:sp>
        <p:nvSpPr>
          <p:cNvPr id="4" name="Slide Number Placeholder 3"/>
          <p:cNvSpPr>
            <a:spLocks noGrp="1"/>
          </p:cNvSpPr>
          <p:nvPr>
            <p:ph type="sldNum" sz="quarter" idx="10"/>
          </p:nvPr>
        </p:nvSpPr>
        <p:spPr/>
        <p:txBody>
          <a:bodyPr/>
          <a:lstStyle/>
          <a:p>
            <a:fld id="{27E04E5F-4C05-46F3-B5BB-AE3420001678}" type="slidenum">
              <a:rPr lang="en-US" smtClean="0"/>
              <a:t>20</a:t>
            </a:fld>
            <a:endParaRPr lang="en-US"/>
          </a:p>
        </p:txBody>
      </p:sp>
    </p:spTree>
    <p:extLst>
      <p:ext uri="{BB962C8B-B14F-4D97-AF65-F5344CB8AC3E}">
        <p14:creationId xmlns:p14="http://schemas.microsoft.com/office/powerpoint/2010/main" val="3155389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1980 </a:t>
            </a:r>
            <a:r>
              <a:rPr lang="en-US" dirty="0" smtClean="0"/>
              <a:t>dollars (the year</a:t>
            </a:r>
            <a:r>
              <a:rPr lang="en-US" baseline="0" dirty="0" smtClean="0"/>
              <a:t> $750,000 was first voted)</a:t>
            </a:r>
            <a:r>
              <a:rPr lang="en-US" dirty="0" smtClean="0"/>
              <a:t>, the adjustment</a:t>
            </a:r>
            <a:r>
              <a:rPr lang="en-US" baseline="0" dirty="0" smtClean="0"/>
              <a:t> to present day dollars using the Medical Consumer Price Index</a:t>
            </a:r>
            <a:r>
              <a:rPr lang="en-US" dirty="0" smtClean="0"/>
              <a:t> </a:t>
            </a:r>
            <a:r>
              <a:rPr lang="en-US" dirty="0"/>
              <a:t>is $4.42 million</a:t>
            </a:r>
            <a:r>
              <a:rPr lang="en-US" dirty="0" smtClean="0"/>
              <a:t>.</a:t>
            </a:r>
            <a:endParaRPr lang="en-US" dirty="0"/>
          </a:p>
        </p:txBody>
      </p:sp>
      <p:sp>
        <p:nvSpPr>
          <p:cNvPr id="4" name="Slide Number Placeholder 3"/>
          <p:cNvSpPr>
            <a:spLocks noGrp="1"/>
          </p:cNvSpPr>
          <p:nvPr>
            <p:ph type="sldNum" sz="quarter" idx="10"/>
          </p:nvPr>
        </p:nvSpPr>
        <p:spPr/>
        <p:txBody>
          <a:bodyPr/>
          <a:lstStyle/>
          <a:p>
            <a:fld id="{27E04E5F-4C05-46F3-B5BB-AE3420001678}" type="slidenum">
              <a:rPr lang="en-US" smtClean="0"/>
              <a:pPr/>
              <a:t>3</a:t>
            </a:fld>
            <a:endParaRPr lang="en-US" dirty="0"/>
          </a:p>
        </p:txBody>
      </p:sp>
    </p:spTree>
    <p:extLst>
      <p:ext uri="{BB962C8B-B14F-4D97-AF65-F5344CB8AC3E}">
        <p14:creationId xmlns:p14="http://schemas.microsoft.com/office/powerpoint/2010/main" val="1682517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a:t>
            </a:r>
            <a:r>
              <a:rPr lang="en-US" dirty="0"/>
              <a:t>takes $3.188 million dollars today to buy what $750,000 could purchase in 1985 (the year when the current financial minimum requirements for commercial motor vehicles was fully phased-in.)</a:t>
            </a:r>
          </a:p>
        </p:txBody>
      </p:sp>
      <p:sp>
        <p:nvSpPr>
          <p:cNvPr id="4" name="Slide Number Placeholder 3"/>
          <p:cNvSpPr>
            <a:spLocks noGrp="1"/>
          </p:cNvSpPr>
          <p:nvPr>
            <p:ph type="sldNum" sz="quarter" idx="10"/>
          </p:nvPr>
        </p:nvSpPr>
        <p:spPr/>
        <p:txBody>
          <a:bodyPr/>
          <a:lstStyle/>
          <a:p>
            <a:fld id="{27E04E5F-4C05-46F3-B5BB-AE3420001678}" type="slidenum">
              <a:rPr lang="en-US" smtClean="0"/>
              <a:pPr/>
              <a:t>4</a:t>
            </a:fld>
            <a:endParaRPr lang="en-US" dirty="0"/>
          </a:p>
        </p:txBody>
      </p:sp>
    </p:spTree>
    <p:extLst>
      <p:ext uri="{BB962C8B-B14F-4D97-AF65-F5344CB8AC3E}">
        <p14:creationId xmlns:p14="http://schemas.microsoft.com/office/powerpoint/2010/main" val="1682517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Inflation</a:t>
            </a:r>
            <a:r>
              <a:rPr lang="en-US" baseline="0" dirty="0" smtClean="0"/>
              <a:t> is obvious when we look back. </a:t>
            </a:r>
            <a:r>
              <a:rPr lang="en-US" dirty="0" smtClean="0"/>
              <a:t>In 1985, the cost for a gallon</a:t>
            </a:r>
            <a:r>
              <a:rPr lang="en-US" baseline="0" dirty="0" smtClean="0"/>
              <a:t> of gas, was around $1.20.</a:t>
            </a:r>
            <a:endParaRPr lang="en-US" dirty="0"/>
          </a:p>
        </p:txBody>
      </p:sp>
      <p:sp>
        <p:nvSpPr>
          <p:cNvPr id="4" name="Slide Number Placeholder 3"/>
          <p:cNvSpPr>
            <a:spLocks noGrp="1"/>
          </p:cNvSpPr>
          <p:nvPr>
            <p:ph type="sldNum" sz="quarter" idx="10"/>
          </p:nvPr>
        </p:nvSpPr>
        <p:spPr/>
        <p:txBody>
          <a:bodyPr/>
          <a:lstStyle/>
          <a:p>
            <a:fld id="{27E04E5F-4C05-46F3-B5BB-AE3420001678}" type="slidenum">
              <a:rPr lang="en-US" smtClean="0"/>
              <a:t>5</a:t>
            </a:fld>
            <a:endParaRPr lang="en-US"/>
          </a:p>
        </p:txBody>
      </p:sp>
    </p:spTree>
    <p:extLst>
      <p:ext uri="{BB962C8B-B14F-4D97-AF65-F5344CB8AC3E}">
        <p14:creationId xmlns:p14="http://schemas.microsoft.com/office/powerpoint/2010/main" val="2343410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1985, the Dow Jones rose</a:t>
            </a:r>
            <a:r>
              <a:rPr lang="en-US" baseline="0" dirty="0" smtClean="0"/>
              <a:t> from 1200 to 1546 (yes, fifteen </a:t>
            </a:r>
            <a:r>
              <a:rPr lang="en-US" i="1" baseline="0" dirty="0" smtClean="0"/>
              <a:t>hundred</a:t>
            </a:r>
            <a:r>
              <a:rPr lang="en-US" baseline="0" dirty="0" smtClean="0"/>
              <a:t>; not </a:t>
            </a:r>
            <a:r>
              <a:rPr lang="en-US" i="1" baseline="0" dirty="0" smtClean="0"/>
              <a:t>thousand</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7E04E5F-4C05-46F3-B5BB-AE3420001678}" type="slidenum">
              <a:rPr lang="en-US" smtClean="0"/>
              <a:t>6</a:t>
            </a:fld>
            <a:endParaRPr lang="en-US"/>
          </a:p>
        </p:txBody>
      </p:sp>
    </p:spTree>
    <p:extLst>
      <p:ext uri="{BB962C8B-B14F-4D97-AF65-F5344CB8AC3E}">
        <p14:creationId xmlns:p14="http://schemas.microsoft.com/office/powerpoint/2010/main" val="3275546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a:t>
            </a:r>
            <a:r>
              <a:rPr lang="en-US" baseline="0" dirty="0" smtClean="0"/>
              <a:t>1985, $750,000 of insurance coverage would pay for 45 years of salary, using the national average wage index when a person was killed in a large truck crash. Today, the same minimums, which have not been adjusted for inflation, will only pay for 17 years of salary to the family of the deceased. This assumes no last medical expenses before death. </a:t>
            </a:r>
            <a:endParaRPr lang="en-US" dirty="0"/>
          </a:p>
        </p:txBody>
      </p:sp>
      <p:sp>
        <p:nvSpPr>
          <p:cNvPr id="4" name="Slide Number Placeholder 3"/>
          <p:cNvSpPr>
            <a:spLocks noGrp="1"/>
          </p:cNvSpPr>
          <p:nvPr>
            <p:ph type="sldNum" sz="quarter" idx="10"/>
          </p:nvPr>
        </p:nvSpPr>
        <p:spPr/>
        <p:txBody>
          <a:bodyPr/>
          <a:lstStyle/>
          <a:p>
            <a:fld id="{27E04E5F-4C05-46F3-B5BB-AE3420001678}" type="slidenum">
              <a:rPr lang="en-US" smtClean="0"/>
              <a:pPr/>
              <a:t>7</a:t>
            </a:fld>
            <a:endParaRPr lang="en-US" dirty="0"/>
          </a:p>
        </p:txBody>
      </p:sp>
    </p:spTree>
    <p:extLst>
      <p:ext uri="{BB962C8B-B14F-4D97-AF65-F5344CB8AC3E}">
        <p14:creationId xmlns:p14="http://schemas.microsoft.com/office/powerpoint/2010/main" val="689090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Reviewing</a:t>
            </a:r>
            <a:r>
              <a:rPr lang="en-US" baseline="0" dirty="0" smtClean="0"/>
              <a:t> large truck crash fatalities by age, it is clear that the current minimum insurance limits are not sufficient to compensate the family of the person killed for the lost income to the household, not including any bills for last medical expenses and other losses. </a:t>
            </a:r>
            <a:endParaRPr lang="en-US" dirty="0"/>
          </a:p>
        </p:txBody>
      </p:sp>
      <p:sp>
        <p:nvSpPr>
          <p:cNvPr id="4" name="Slide Number Placeholder 3"/>
          <p:cNvSpPr>
            <a:spLocks noGrp="1"/>
          </p:cNvSpPr>
          <p:nvPr>
            <p:ph type="sldNum" sz="quarter" idx="10"/>
          </p:nvPr>
        </p:nvSpPr>
        <p:spPr/>
        <p:txBody>
          <a:bodyPr/>
          <a:lstStyle/>
          <a:p>
            <a:fld id="{27E04E5F-4C05-46F3-B5BB-AE3420001678}" type="slidenum">
              <a:rPr lang="en-US" smtClean="0"/>
              <a:pPr/>
              <a:t>8</a:t>
            </a:fld>
            <a:endParaRPr lang="en-US" dirty="0"/>
          </a:p>
        </p:txBody>
      </p:sp>
    </p:spTree>
    <p:extLst>
      <p:ext uri="{BB962C8B-B14F-4D97-AF65-F5344CB8AC3E}">
        <p14:creationId xmlns:p14="http://schemas.microsoft.com/office/powerpoint/2010/main" val="2813923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dirty="0" smtClean="0">
                <a:cs typeface="Arial" panose="020B0604020202020204" pitchFamily="34" charset="0"/>
              </a:rPr>
              <a:t>Based on an average nursing home cost of $77,000</a:t>
            </a:r>
            <a:r>
              <a:rPr lang="en-US" baseline="0" dirty="0" smtClean="0">
                <a:cs typeface="Arial" panose="020B0604020202020204" pitchFamily="34" charset="0"/>
              </a:rPr>
              <a:t> annually for a semi-private room in a nursing home and $42,000 annually for an assisted care facility, </a:t>
            </a:r>
            <a:r>
              <a:rPr lang="en-US" dirty="0" smtClean="0">
                <a:cs typeface="Arial" panose="020B0604020202020204" pitchFamily="34" charset="0"/>
              </a:rPr>
              <a:t>a</a:t>
            </a:r>
            <a:r>
              <a:rPr lang="en-US" baseline="0" dirty="0" smtClean="0">
                <a:cs typeface="Arial" panose="020B0604020202020204" pitchFamily="34" charset="0"/>
              </a:rPr>
              <a:t> c</a:t>
            </a:r>
            <a:r>
              <a:rPr lang="en-US" dirty="0" smtClean="0">
                <a:cs typeface="Arial" panose="020B0604020202020204" pitchFamily="34" charset="0"/>
              </a:rPr>
              <a:t>atastrophically injured 20 year old requires $4,400,000 for semi-private nursing home (NH) care or $2,400,000 for an assisted living facility (ALF), </a:t>
            </a:r>
            <a:r>
              <a:rPr lang="en-US" baseline="0" dirty="0" smtClean="0">
                <a:cs typeface="Arial" panose="020B0604020202020204" pitchFamily="34" charset="0"/>
              </a:rPr>
              <a:t>a</a:t>
            </a:r>
            <a:r>
              <a:rPr lang="en-US" dirty="0" smtClean="0">
                <a:cs typeface="Arial" panose="020B0604020202020204" pitchFamily="34" charset="0"/>
              </a:rPr>
              <a:t>ssuming she</a:t>
            </a:r>
            <a:r>
              <a:rPr lang="en-US" baseline="0" dirty="0" smtClean="0">
                <a:cs typeface="Arial" panose="020B0604020202020204" pitchFamily="34" charset="0"/>
              </a:rPr>
              <a:t> will live </a:t>
            </a:r>
            <a:r>
              <a:rPr lang="en-US" dirty="0" smtClean="0">
                <a:cs typeface="Arial" panose="020B0604020202020204" pitchFamily="34" charset="0"/>
              </a:rPr>
              <a:t>to a</a:t>
            </a:r>
            <a:r>
              <a:rPr lang="en-US" baseline="0" dirty="0" smtClean="0">
                <a:cs typeface="Arial" panose="020B0604020202020204" pitchFamily="34" charset="0"/>
              </a:rPr>
              <a:t> </a:t>
            </a:r>
            <a:r>
              <a:rPr lang="en-US" dirty="0" smtClean="0">
                <a:cs typeface="Arial" panose="020B0604020202020204" pitchFamily="34" charset="0"/>
              </a:rPr>
              <a:t>life expectancy age of 77</a:t>
            </a:r>
            <a:r>
              <a:rPr lang="en-US" baseline="0" dirty="0" smtClean="0">
                <a:cs typeface="Arial" panose="020B0604020202020204" pitchFamily="34" charset="0"/>
              </a:rPr>
              <a:t>. This does not include the cost of any doctor’s care, hospital visits, surgeries or durable medical equipment. It has also not been increased for future health care cost inflation. </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dirty="0" smtClean="0">
              <a:cs typeface="Arial" panose="020B06040202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i="1" dirty="0" smtClean="0">
                <a:cs typeface="Arial" panose="020B0604020202020204" pitchFamily="34" charset="0"/>
              </a:rPr>
              <a:t>Life expectancy source: </a:t>
            </a:r>
            <a:r>
              <a:rPr lang="en-US" dirty="0" smtClean="0">
                <a:cs typeface="Arial" panose="020B0604020202020204" pitchFamily="34" charset="0"/>
              </a:rPr>
              <a:t>Social Security Administration</a:t>
            </a:r>
          </a:p>
          <a:p>
            <a:pPr marL="0" marR="0" indent="0" algn="just" defTabSz="914400" rtl="0" eaLnBrk="1" fontAlgn="auto" latinLnBrk="0" hangingPunct="1">
              <a:lnSpc>
                <a:spcPct val="100000"/>
              </a:lnSpc>
              <a:spcBef>
                <a:spcPts val="0"/>
              </a:spcBef>
              <a:spcAft>
                <a:spcPts val="0"/>
              </a:spcAft>
              <a:buClrTx/>
              <a:buSzTx/>
              <a:buFontTx/>
              <a:buNone/>
              <a:tabLst/>
              <a:defRPr/>
            </a:pPr>
            <a:r>
              <a:rPr lang="en-US" i="1" dirty="0" smtClean="0">
                <a:cs typeface="Arial" panose="020B0604020202020204" pitchFamily="34" charset="0"/>
              </a:rPr>
              <a:t>Cost source: </a:t>
            </a:r>
            <a:r>
              <a:rPr lang="en-US" i="1" dirty="0" err="1" smtClean="0">
                <a:cs typeface="Arial" panose="020B0604020202020204" pitchFamily="34" charset="0"/>
              </a:rPr>
              <a:t>Genworth</a:t>
            </a:r>
            <a:r>
              <a:rPr lang="en-US" i="1" dirty="0" smtClean="0">
                <a:cs typeface="Arial" panose="020B0604020202020204" pitchFamily="34" charset="0"/>
              </a:rPr>
              <a:t> 2014 Cost of Care Survey</a:t>
            </a:r>
            <a:r>
              <a:rPr lang="en-US" dirty="0" smtClean="0">
                <a:cs typeface="Arial" panose="020B0604020202020204" pitchFamily="34" charset="0"/>
              </a:rPr>
              <a:t> of 10,000 ALFs and NHs</a:t>
            </a:r>
          </a:p>
          <a:p>
            <a:endParaRPr lang="en-US" dirty="0"/>
          </a:p>
        </p:txBody>
      </p:sp>
      <p:sp>
        <p:nvSpPr>
          <p:cNvPr id="4" name="Slide Number Placeholder 3"/>
          <p:cNvSpPr>
            <a:spLocks noGrp="1"/>
          </p:cNvSpPr>
          <p:nvPr>
            <p:ph type="sldNum" sz="quarter" idx="10"/>
          </p:nvPr>
        </p:nvSpPr>
        <p:spPr/>
        <p:txBody>
          <a:bodyPr/>
          <a:lstStyle/>
          <a:p>
            <a:fld id="{27E04E5F-4C05-46F3-B5BB-AE3420001678}" type="slidenum">
              <a:rPr lang="en-US" smtClean="0"/>
              <a:t>9</a:t>
            </a:fld>
            <a:endParaRPr lang="en-US"/>
          </a:p>
        </p:txBody>
      </p:sp>
    </p:spTree>
    <p:extLst>
      <p:ext uri="{BB962C8B-B14F-4D97-AF65-F5344CB8AC3E}">
        <p14:creationId xmlns:p14="http://schemas.microsoft.com/office/powerpoint/2010/main" val="2010897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E38CEFE-E967-4837-9714-2D26F965F2DB}" type="slidenum">
              <a:rPr lang="en-US" smtClean="0"/>
              <a:t>‹#›</a:t>
            </a:fld>
            <a:endParaRPr lang="en-US"/>
          </a:p>
        </p:txBody>
      </p:sp>
    </p:spTree>
    <p:extLst>
      <p:ext uri="{BB962C8B-B14F-4D97-AF65-F5344CB8AC3E}">
        <p14:creationId xmlns:p14="http://schemas.microsoft.com/office/powerpoint/2010/main" val="665684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defRPr>
            </a:lvl1pPr>
          </a:lstStyle>
          <a:p>
            <a:fld id="{0D767B7F-85A6-448A-946E-EFB9E85E6A97}" type="datetimeFigureOut">
              <a:rPr lang="en-US" smtClean="0"/>
              <a:pPr/>
              <a:t>5/20/2014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p>
            <a:fld id="{4E38CEFE-E967-4837-9714-2D26F965F2DB}" type="slidenum">
              <a:rPr lang="en-US" smtClean="0"/>
              <a:t>‹#›</a:t>
            </a:fld>
            <a:endParaRPr lang="en-US"/>
          </a:p>
        </p:txBody>
      </p:sp>
    </p:spTree>
    <p:extLst>
      <p:ext uri="{BB962C8B-B14F-4D97-AF65-F5344CB8AC3E}">
        <p14:creationId xmlns:p14="http://schemas.microsoft.com/office/powerpoint/2010/main" val="4093793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defRPr>
            </a:lvl1pPr>
          </a:lstStyle>
          <a:p>
            <a:fld id="{0D767B7F-85A6-448A-946E-EFB9E85E6A97}" type="datetimeFigureOut">
              <a:rPr lang="en-US" smtClean="0"/>
              <a:pPr/>
              <a:t>5/20/2014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p>
            <a:fld id="{4E38CEFE-E967-4837-9714-2D26F965F2DB}" type="slidenum">
              <a:rPr lang="en-US" smtClean="0"/>
              <a:t>‹#›</a:t>
            </a:fld>
            <a:endParaRPr lang="en-US"/>
          </a:p>
        </p:txBody>
      </p:sp>
    </p:spTree>
    <p:extLst>
      <p:ext uri="{BB962C8B-B14F-4D97-AF65-F5344CB8AC3E}">
        <p14:creationId xmlns:p14="http://schemas.microsoft.com/office/powerpoint/2010/main" val="2008413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ctr">
              <a:defRPr sz="4800" b="1"/>
            </a:lvl1pPr>
          </a:lstStyle>
          <a:p>
            <a:r>
              <a:rPr lang="en-US" dirty="0" smtClean="0"/>
              <a:t>Click to edit Master title style</a:t>
            </a:r>
            <a:endParaRPr lang="en-US" dirty="0"/>
          </a:p>
        </p:txBody>
      </p:sp>
      <p:sp>
        <p:nvSpPr>
          <p:cNvPr id="3" name="Content Placeholder 2"/>
          <p:cNvSpPr>
            <a:spLocks noGrp="1"/>
          </p:cNvSpPr>
          <p:nvPr>
            <p:ph idx="1"/>
          </p:nvPr>
        </p:nvSpPr>
        <p:spPr>
          <a:noFill/>
        </p:spPr>
        <p:txBody>
          <a:bodyPr/>
          <a:lstStyle>
            <a:lvl1pPr>
              <a:defRPr>
                <a:solidFill>
                  <a:schemeClr val="bg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defRPr>
            </a:lvl1pPr>
          </a:lstStyle>
          <a:p>
            <a:fld id="{0D767B7F-85A6-448A-946E-EFB9E85E6A97}" type="datetimeFigureOut">
              <a:rPr lang="en-US" smtClean="0"/>
              <a:pPr/>
              <a:t>5/20/2014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p>
            <a:fld id="{4E38CEFE-E967-4837-9714-2D26F965F2DB}" type="slidenum">
              <a:rPr lang="en-US" smtClean="0"/>
              <a:t>‹#›</a:t>
            </a:fld>
            <a:endParaRPr lang="en-US"/>
          </a:p>
        </p:txBody>
      </p:sp>
    </p:spTree>
    <p:extLst>
      <p:ext uri="{BB962C8B-B14F-4D97-AF65-F5344CB8AC3E}">
        <p14:creationId xmlns:p14="http://schemas.microsoft.com/office/powerpoint/2010/main" val="2291002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defRPr>
            </a:lvl1pPr>
          </a:lstStyle>
          <a:p>
            <a:fld id="{0D767B7F-85A6-448A-946E-EFB9E85E6A97}" type="datetimeFigureOut">
              <a:rPr lang="en-US" smtClean="0"/>
              <a:pPr/>
              <a:t>5/20/2014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p>
            <a:fld id="{4E38CEFE-E967-4837-9714-2D26F965F2DB}" type="slidenum">
              <a:rPr lang="en-US" smtClean="0"/>
              <a:t>‹#›</a:t>
            </a:fld>
            <a:endParaRPr lang="en-US"/>
          </a:p>
        </p:txBody>
      </p:sp>
    </p:spTree>
    <p:extLst>
      <p:ext uri="{BB962C8B-B14F-4D97-AF65-F5344CB8AC3E}">
        <p14:creationId xmlns:p14="http://schemas.microsoft.com/office/powerpoint/2010/main" val="122539147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defRPr>
            </a:lvl1pPr>
          </a:lstStyle>
          <a:p>
            <a:fld id="{0D767B7F-85A6-448A-946E-EFB9E85E6A97}" type="datetimeFigureOut">
              <a:rPr lang="en-US" smtClean="0"/>
              <a:pPr/>
              <a:t>5/20/2014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p>
            <a:fld id="{4E38CEFE-E967-4837-9714-2D26F965F2DB}" type="slidenum">
              <a:rPr lang="en-US" smtClean="0"/>
              <a:t>‹#›</a:t>
            </a:fld>
            <a:endParaRPr lang="en-US"/>
          </a:p>
        </p:txBody>
      </p:sp>
    </p:spTree>
    <p:extLst>
      <p:ext uri="{BB962C8B-B14F-4D97-AF65-F5344CB8AC3E}">
        <p14:creationId xmlns:p14="http://schemas.microsoft.com/office/powerpoint/2010/main" val="2352250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defRPr>
            </a:lvl1pPr>
          </a:lstStyle>
          <a:p>
            <a:fld id="{0D767B7F-85A6-448A-946E-EFB9E85E6A97}" type="datetimeFigureOut">
              <a:rPr lang="en-US" smtClean="0"/>
              <a:pPr/>
              <a:t>5/20/2014</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defRPr>
            </a:lvl1pPr>
          </a:lstStyle>
          <a:p>
            <a:endParaRPr lang="en-US" dirty="0"/>
          </a:p>
        </p:txBody>
      </p:sp>
      <p:sp>
        <p:nvSpPr>
          <p:cNvPr id="9" name="Slide Number Placeholder 8"/>
          <p:cNvSpPr>
            <a:spLocks noGrp="1"/>
          </p:cNvSpPr>
          <p:nvPr>
            <p:ph type="sldNum" sz="quarter" idx="12"/>
          </p:nvPr>
        </p:nvSpPr>
        <p:spPr/>
        <p:txBody>
          <a:bodyPr/>
          <a:lstStyle/>
          <a:p>
            <a:fld id="{4E38CEFE-E967-4837-9714-2D26F965F2DB}" type="slidenum">
              <a:rPr lang="en-US" smtClean="0"/>
              <a:t>‹#›</a:t>
            </a:fld>
            <a:endParaRPr lang="en-US"/>
          </a:p>
        </p:txBody>
      </p:sp>
    </p:spTree>
    <p:extLst>
      <p:ext uri="{BB962C8B-B14F-4D97-AF65-F5344CB8AC3E}">
        <p14:creationId xmlns:p14="http://schemas.microsoft.com/office/powerpoint/2010/main" val="2793781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defRPr>
            </a:lvl1pPr>
          </a:lstStyle>
          <a:p>
            <a:fld id="{0D767B7F-85A6-448A-946E-EFB9E85E6A97}" type="datetimeFigureOut">
              <a:rPr lang="en-US" smtClean="0"/>
              <a:pPr/>
              <a:t>5/20/2014</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defRPr>
            </a:lvl1pPr>
          </a:lstStyle>
          <a:p>
            <a:endParaRPr lang="en-US" dirty="0"/>
          </a:p>
        </p:txBody>
      </p:sp>
      <p:sp>
        <p:nvSpPr>
          <p:cNvPr id="5" name="Slide Number Placeholder 4"/>
          <p:cNvSpPr>
            <a:spLocks noGrp="1"/>
          </p:cNvSpPr>
          <p:nvPr>
            <p:ph type="sldNum" sz="quarter" idx="12"/>
          </p:nvPr>
        </p:nvSpPr>
        <p:spPr/>
        <p:txBody>
          <a:bodyPr/>
          <a:lstStyle/>
          <a:p>
            <a:fld id="{4E38CEFE-E967-4837-9714-2D26F965F2DB}" type="slidenum">
              <a:rPr lang="en-US" smtClean="0"/>
              <a:t>‹#›</a:t>
            </a:fld>
            <a:endParaRPr lang="en-US"/>
          </a:p>
        </p:txBody>
      </p:sp>
    </p:spTree>
    <p:extLst>
      <p:ext uri="{BB962C8B-B14F-4D97-AF65-F5344CB8AC3E}">
        <p14:creationId xmlns:p14="http://schemas.microsoft.com/office/powerpoint/2010/main" val="2579721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defRPr>
            </a:lvl1pPr>
          </a:lstStyle>
          <a:p>
            <a:fld id="{0D767B7F-85A6-448A-946E-EFB9E85E6A97}" type="datetimeFigureOut">
              <a:rPr lang="en-US" smtClean="0"/>
              <a:pPr/>
              <a:t>5/20/2014</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defRPr>
            </a:lvl1pPr>
          </a:lstStyle>
          <a:p>
            <a:endParaRPr lang="en-US" dirty="0"/>
          </a:p>
        </p:txBody>
      </p:sp>
      <p:sp>
        <p:nvSpPr>
          <p:cNvPr id="4" name="Slide Number Placeholder 3"/>
          <p:cNvSpPr>
            <a:spLocks noGrp="1"/>
          </p:cNvSpPr>
          <p:nvPr>
            <p:ph type="sldNum" sz="quarter" idx="12"/>
          </p:nvPr>
        </p:nvSpPr>
        <p:spPr/>
        <p:txBody>
          <a:bodyPr/>
          <a:lstStyle/>
          <a:p>
            <a:fld id="{4E38CEFE-E967-4837-9714-2D26F965F2DB}" type="slidenum">
              <a:rPr lang="en-US" smtClean="0"/>
              <a:t>‹#›</a:t>
            </a:fld>
            <a:endParaRPr lang="en-US"/>
          </a:p>
        </p:txBody>
      </p:sp>
    </p:spTree>
    <p:extLst>
      <p:ext uri="{BB962C8B-B14F-4D97-AF65-F5344CB8AC3E}">
        <p14:creationId xmlns:p14="http://schemas.microsoft.com/office/powerpoint/2010/main" val="298266719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defRPr>
            </a:lvl1pPr>
          </a:lstStyle>
          <a:p>
            <a:fld id="{0D767B7F-85A6-448A-946E-EFB9E85E6A97}" type="datetimeFigureOut">
              <a:rPr lang="en-US" smtClean="0"/>
              <a:pPr/>
              <a:t>5/20/2014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p>
            <a:fld id="{4E38CEFE-E967-4837-9714-2D26F965F2DB}" type="slidenum">
              <a:rPr lang="en-US" smtClean="0"/>
              <a:t>‹#›</a:t>
            </a:fld>
            <a:endParaRPr lang="en-US"/>
          </a:p>
        </p:txBody>
      </p:sp>
    </p:spTree>
    <p:extLst>
      <p:ext uri="{BB962C8B-B14F-4D97-AF65-F5344CB8AC3E}">
        <p14:creationId xmlns:p14="http://schemas.microsoft.com/office/powerpoint/2010/main" val="1271322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defRPr>
            </a:lvl1pPr>
          </a:lstStyle>
          <a:p>
            <a:fld id="{0D767B7F-85A6-448A-946E-EFB9E85E6A97}" type="datetimeFigureOut">
              <a:rPr lang="en-US" smtClean="0"/>
              <a:pPr/>
              <a:t>5/20/2014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p>
            <a:fld id="{4E38CEFE-E967-4837-9714-2D26F965F2DB}" type="slidenum">
              <a:rPr lang="en-US" smtClean="0"/>
              <a:t>‹#›</a:t>
            </a:fld>
            <a:endParaRPr lang="en-US"/>
          </a:p>
        </p:txBody>
      </p:sp>
    </p:spTree>
    <p:extLst>
      <p:ext uri="{BB962C8B-B14F-4D97-AF65-F5344CB8AC3E}">
        <p14:creationId xmlns:p14="http://schemas.microsoft.com/office/powerpoint/2010/main" val="3370449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68362"/>
          </a:xfrm>
          <a:prstGeom prst="rect">
            <a:avLst/>
          </a:prstGeom>
        </p:spPr>
        <p:txBody>
          <a:bodyPr vert="horz" lIns="91440" tIns="45720" rIns="91440" bIns="45720" rtlCol="0" anchor="ctr">
            <a:normAutofit/>
          </a:bodyPr>
          <a:lstStyle/>
          <a:p>
            <a:r>
              <a:rPr lang="en-US" dirty="0" smtClean="0"/>
              <a:t>title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4E38CEFE-E967-4837-9714-2D26F965F2DB}" type="slidenum">
              <a:rPr lang="en-US" smtClean="0"/>
              <a:pPr/>
              <a:t>‹#›</a:t>
            </a:fld>
            <a:endParaRPr lang="en-US" dirty="0"/>
          </a:p>
        </p:txBody>
      </p:sp>
    </p:spTree>
    <p:extLst>
      <p:ext uri="{BB962C8B-B14F-4D97-AF65-F5344CB8AC3E}">
        <p14:creationId xmlns:p14="http://schemas.microsoft.com/office/powerpoint/2010/main" val="35558851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spcBef>
          <a:spcPct val="0"/>
        </a:spcBef>
        <a:buNone/>
        <a:defRPr sz="40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mailto:pete@CrawfordKestner.com"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mailto:houstonlaw1@aol.com" TargetMode="External"/><Relationship Id="rId5" Type="http://schemas.openxmlformats.org/officeDocument/2006/relationships/hyperlink" Target="mailto:michael@Leizerman.com" TargetMode="Externa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4" y="0"/>
            <a:ext cx="9144000" cy="6858000"/>
          </a:xfrm>
          <a:prstGeom prst="rect">
            <a:avLst/>
          </a:prstGeom>
        </p:spPr>
      </p:pic>
      <p:sp>
        <p:nvSpPr>
          <p:cNvPr id="4" name="TextBox 3"/>
          <p:cNvSpPr txBox="1"/>
          <p:nvPr/>
        </p:nvSpPr>
        <p:spPr>
          <a:xfrm>
            <a:off x="3581400" y="4194736"/>
            <a:ext cx="5334000" cy="1977464"/>
          </a:xfrm>
          <a:prstGeom prst="rect">
            <a:avLst/>
          </a:prstGeom>
          <a:solidFill>
            <a:schemeClr val="bg1">
              <a:alpha val="78824"/>
            </a:schemeClr>
          </a:solidFill>
        </p:spPr>
        <p:txBody>
          <a:bodyPr wrap="square" rtlCol="0">
            <a:spAutoFit/>
          </a:bodyPr>
          <a:lstStyle/>
          <a:p>
            <a:pPr algn="ctr">
              <a:lnSpc>
                <a:spcPts val="4900"/>
              </a:lnSpc>
            </a:pPr>
            <a:r>
              <a:rPr lang="en-US" sz="4400" b="1" kern="1200" dirty="0" smtClean="0">
                <a:solidFill>
                  <a:schemeClr val="tx1"/>
                </a:solidFill>
                <a:latin typeface="Arial" panose="020B0604020202020204" pitchFamily="34" charset="0"/>
                <a:ea typeface="+mj-ea"/>
                <a:cs typeface="Arial" panose="020B0604020202020204" pitchFamily="34" charset="0"/>
              </a:rPr>
              <a:t>It’s Time to Adjust Federal Minimum Insurance Levels</a:t>
            </a:r>
            <a:endParaRPr lang="en-US" sz="4400" b="1" kern="1200" dirty="0">
              <a:solidFill>
                <a:schemeClr val="tx1"/>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42024499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t>Typical Elements of a </a:t>
            </a:r>
            <a:br>
              <a:rPr lang="en-US" b="1" dirty="0" smtClean="0"/>
            </a:br>
            <a:r>
              <a:rPr lang="en-US" b="1" dirty="0" smtClean="0"/>
              <a:t>Life </a:t>
            </a:r>
            <a:r>
              <a:rPr lang="en-US" dirty="0" smtClean="0"/>
              <a:t>C</a:t>
            </a:r>
            <a:r>
              <a:rPr lang="en-US" b="1" dirty="0" smtClean="0"/>
              <a:t>are </a:t>
            </a:r>
            <a:r>
              <a:rPr lang="en-US" dirty="0"/>
              <a:t>P</a:t>
            </a:r>
            <a:r>
              <a:rPr lang="en-US" b="1" dirty="0" smtClean="0"/>
              <a:t>lan</a:t>
            </a:r>
            <a:endParaRPr lang="en-US" b="1" dirty="0"/>
          </a:p>
        </p:txBody>
      </p:sp>
      <p:sp>
        <p:nvSpPr>
          <p:cNvPr id="3" name="Content Placeholder 2"/>
          <p:cNvSpPr>
            <a:spLocks noGrp="1"/>
          </p:cNvSpPr>
          <p:nvPr>
            <p:ph idx="1"/>
          </p:nvPr>
        </p:nvSpPr>
        <p:spPr>
          <a:xfrm>
            <a:off x="457200" y="1447800"/>
            <a:ext cx="8229600" cy="4525963"/>
          </a:xfrm>
        </p:spPr>
        <p:txBody>
          <a:bodyPr>
            <a:noAutofit/>
          </a:bodyPr>
          <a:lstStyle/>
          <a:p>
            <a:pPr marL="401638" indent="-401638">
              <a:spcBef>
                <a:spcPts val="1200"/>
              </a:spcBef>
              <a:buClr>
                <a:srgbClr val="EB7B0B"/>
              </a:buClr>
              <a:buSzPct val="125000"/>
            </a:pPr>
            <a:r>
              <a:rPr lang="en-US" dirty="0">
                <a:latin typeface="Arial" panose="020B0604020202020204" pitchFamily="34" charset="0"/>
                <a:cs typeface="Arial" panose="020B0604020202020204" pitchFamily="34" charset="0"/>
              </a:rPr>
              <a:t>Medication</a:t>
            </a:r>
          </a:p>
          <a:p>
            <a:pPr marL="401638" indent="-401638">
              <a:spcBef>
                <a:spcPts val="1200"/>
              </a:spcBef>
              <a:buClr>
                <a:srgbClr val="EB7B0B"/>
              </a:buClr>
              <a:buSzPct val="125000"/>
            </a:pPr>
            <a:r>
              <a:rPr lang="en-US" dirty="0">
                <a:latin typeface="Arial" panose="020B0604020202020204" pitchFamily="34" charset="0"/>
                <a:cs typeface="Arial" panose="020B0604020202020204" pitchFamily="34" charset="0"/>
              </a:rPr>
              <a:t>Skilled care</a:t>
            </a:r>
          </a:p>
          <a:p>
            <a:pPr marL="401638" indent="-401638">
              <a:spcBef>
                <a:spcPts val="1200"/>
              </a:spcBef>
              <a:buClr>
                <a:srgbClr val="EB7B0B"/>
              </a:buClr>
              <a:buSzPct val="125000"/>
            </a:pPr>
            <a:r>
              <a:rPr lang="en-US" dirty="0">
                <a:latin typeface="Arial" panose="020B0604020202020204" pitchFamily="34" charset="0"/>
                <a:cs typeface="Arial" panose="020B0604020202020204" pitchFamily="34" charset="0"/>
              </a:rPr>
              <a:t>Therapy services</a:t>
            </a:r>
          </a:p>
          <a:p>
            <a:pPr marL="401638" indent="-401638">
              <a:spcBef>
                <a:spcPts val="1200"/>
              </a:spcBef>
              <a:buClr>
                <a:srgbClr val="EB7B0B"/>
              </a:buClr>
              <a:buSzPct val="125000"/>
            </a:pPr>
            <a:r>
              <a:rPr lang="en-US" dirty="0">
                <a:latin typeface="Arial" panose="020B0604020202020204" pitchFamily="34" charset="0"/>
                <a:cs typeface="Arial" panose="020B0604020202020204" pitchFamily="34" charset="0"/>
              </a:rPr>
              <a:t>Future surgeries</a:t>
            </a:r>
          </a:p>
          <a:p>
            <a:pPr marL="401638" indent="-401638">
              <a:spcBef>
                <a:spcPts val="1200"/>
              </a:spcBef>
              <a:buClr>
                <a:srgbClr val="EB7B0B"/>
              </a:buClr>
              <a:buSzPct val="125000"/>
            </a:pPr>
            <a:r>
              <a:rPr lang="en-US" dirty="0">
                <a:latin typeface="Arial" panose="020B0604020202020204" pitchFamily="34" charset="0"/>
                <a:cs typeface="Arial" panose="020B0604020202020204" pitchFamily="34" charset="0"/>
              </a:rPr>
              <a:t>Home modifications</a:t>
            </a:r>
          </a:p>
          <a:p>
            <a:pPr marL="401638" indent="-401638">
              <a:spcBef>
                <a:spcPts val="1200"/>
              </a:spcBef>
              <a:buClr>
                <a:srgbClr val="EB7B0B"/>
              </a:buClr>
              <a:buSzPct val="125000"/>
            </a:pPr>
            <a:r>
              <a:rPr lang="en-US" dirty="0">
                <a:latin typeface="Arial" panose="020B0604020202020204" pitchFamily="34" charset="0"/>
                <a:cs typeface="Arial" panose="020B0604020202020204" pitchFamily="34" charset="0"/>
              </a:rPr>
              <a:t>Household replacement services</a:t>
            </a:r>
          </a:p>
          <a:p>
            <a:pPr marL="401638" indent="-401638">
              <a:spcBef>
                <a:spcPts val="1200"/>
              </a:spcBef>
              <a:buClr>
                <a:srgbClr val="EB7B0B"/>
              </a:buClr>
              <a:buSzPct val="125000"/>
            </a:pPr>
            <a:r>
              <a:rPr lang="en-US" dirty="0">
                <a:latin typeface="Arial" panose="020B0604020202020204" pitchFamily="34" charset="0"/>
                <a:cs typeface="Arial" panose="020B0604020202020204" pitchFamily="34" charset="0"/>
              </a:rPr>
              <a:t>Medical equipment and supplies</a:t>
            </a:r>
          </a:p>
          <a:p>
            <a:pPr marL="401638" indent="-401638">
              <a:spcBef>
                <a:spcPts val="1200"/>
              </a:spcBef>
              <a:buClr>
                <a:srgbClr val="EB7B0B"/>
              </a:buClr>
              <a:buSzPct val="125000"/>
            </a:pPr>
            <a:r>
              <a:rPr lang="en-US" dirty="0">
                <a:latin typeface="Arial" panose="020B0604020202020204" pitchFamily="34" charset="0"/>
                <a:cs typeface="Arial" panose="020B0604020202020204" pitchFamily="34" charset="0"/>
              </a:rPr>
              <a:t>Psychological services/counseling</a:t>
            </a:r>
          </a:p>
          <a:p>
            <a:endParaRPr lang="en-US" dirty="0"/>
          </a:p>
        </p:txBody>
      </p:sp>
    </p:spTree>
    <p:extLst>
      <p:ext uri="{BB962C8B-B14F-4D97-AF65-F5344CB8AC3E}">
        <p14:creationId xmlns:p14="http://schemas.microsoft.com/office/powerpoint/2010/main" val="40912679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3039" r="5472"/>
          <a:stretch/>
        </p:blipFill>
        <p:spPr>
          <a:xfrm>
            <a:off x="0" y="0"/>
            <a:ext cx="3809999" cy="5783243"/>
          </a:xfrm>
          <a:prstGeom prst="rect">
            <a:avLst/>
          </a:prstGeom>
        </p:spPr>
      </p:pic>
      <p:sp>
        <p:nvSpPr>
          <p:cNvPr id="7" name="Folded Corner 6"/>
          <p:cNvSpPr/>
          <p:nvPr/>
        </p:nvSpPr>
        <p:spPr>
          <a:xfrm>
            <a:off x="3809999" y="0"/>
            <a:ext cx="5334001" cy="5770236"/>
          </a:xfrm>
          <a:prstGeom prst="foldedCorner">
            <a:avLst>
              <a:gd name="adj" fmla="val 0"/>
            </a:avLst>
          </a:prstGeom>
          <a:solidFill>
            <a:srgbClr val="FFFFFF">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smtClean="0">
                <a:solidFill>
                  <a:schemeClr val="tx1"/>
                </a:solidFill>
                <a:latin typeface="Arial" panose="020B0604020202020204" pitchFamily="34" charset="0"/>
                <a:cs typeface="Arial" panose="020B0604020202020204" pitchFamily="34" charset="0"/>
              </a:rPr>
              <a:t>Life </a:t>
            </a:r>
            <a:r>
              <a:rPr lang="en-US" sz="2800" b="1" dirty="0">
                <a:solidFill>
                  <a:schemeClr val="tx1"/>
                </a:solidFill>
                <a:latin typeface="Arial" panose="020B0604020202020204" pitchFamily="34" charset="0"/>
                <a:cs typeface="Arial" panose="020B0604020202020204" pitchFamily="34" charset="0"/>
              </a:rPr>
              <a:t>Care Plan</a:t>
            </a:r>
          </a:p>
          <a:p>
            <a:endParaRPr lang="en-US" sz="2800" dirty="0" smtClean="0">
              <a:solidFill>
                <a:schemeClr val="tx1"/>
              </a:solidFill>
              <a:latin typeface="Arial" panose="020B0604020202020204" pitchFamily="34" charset="0"/>
              <a:cs typeface="Arial" panose="020B0604020202020204" pitchFamily="34" charset="0"/>
            </a:endParaRPr>
          </a:p>
          <a:p>
            <a:pPr defTabSz="630238">
              <a:tabLst>
                <a:tab pos="579438" algn="l"/>
                <a:tab pos="4922838" algn="r"/>
              </a:tabLst>
            </a:pPr>
            <a:r>
              <a:rPr lang="en-US" sz="2000" dirty="0" smtClean="0">
                <a:solidFill>
                  <a:schemeClr val="tx1"/>
                </a:solidFill>
                <a:latin typeface="Arial" panose="020B0604020202020204" pitchFamily="34" charset="0"/>
                <a:cs typeface="Arial" panose="020B0604020202020204" pitchFamily="34" charset="0"/>
              </a:rPr>
              <a:t>Cost of care	$2,979,000 to $11,008,000</a:t>
            </a:r>
          </a:p>
          <a:p>
            <a:pPr defTabSz="630238">
              <a:spcAft>
                <a:spcPts val="600"/>
              </a:spcAft>
              <a:tabLst>
                <a:tab pos="579438" algn="l"/>
                <a:tab pos="4922838" algn="r"/>
              </a:tabLst>
            </a:pPr>
            <a:r>
              <a:rPr lang="en-US" sz="2000" i="1" dirty="0">
                <a:solidFill>
                  <a:schemeClr val="tx1"/>
                </a:solidFill>
                <a:latin typeface="Arial" panose="020B0604020202020204" pitchFamily="34" charset="0"/>
                <a:cs typeface="Arial" panose="020B0604020202020204" pitchFamily="34" charset="0"/>
              </a:rPr>
              <a:t>	</a:t>
            </a:r>
            <a:r>
              <a:rPr lang="en-US" sz="1600" i="1" dirty="0" smtClean="0">
                <a:solidFill>
                  <a:schemeClr val="tx1"/>
                </a:solidFill>
                <a:latin typeface="Arial" panose="020B0604020202020204" pitchFamily="34" charset="0"/>
                <a:cs typeface="Arial" panose="020B0604020202020204" pitchFamily="34" charset="0"/>
              </a:rPr>
              <a:t>$102,000 to $379,000/year x 29 years</a:t>
            </a:r>
          </a:p>
          <a:p>
            <a:pPr defTabSz="630238">
              <a:tabLst>
                <a:tab pos="579438" algn="l"/>
                <a:tab pos="4922838" algn="r"/>
              </a:tabLst>
            </a:pPr>
            <a:r>
              <a:rPr lang="en-US" sz="2000" dirty="0" smtClean="0">
                <a:solidFill>
                  <a:schemeClr val="tx1"/>
                </a:solidFill>
                <a:latin typeface="Arial" panose="020B0604020202020204" pitchFamily="34" charset="0"/>
                <a:cs typeface="Arial" panose="020B0604020202020204" pitchFamily="34" charset="0"/>
              </a:rPr>
              <a:t>Medications 	$591,000	</a:t>
            </a:r>
            <a:r>
              <a:rPr lang="en-US" sz="1600" i="1" dirty="0" smtClean="0">
                <a:solidFill>
                  <a:schemeClr val="tx1"/>
                </a:solidFill>
                <a:latin typeface="Arial" panose="020B0604020202020204" pitchFamily="34" charset="0"/>
                <a:cs typeface="Arial" panose="020B0604020202020204" pitchFamily="34" charset="0"/>
              </a:rPr>
              <a:t>$20,400/year x 29 years</a:t>
            </a:r>
          </a:p>
          <a:p>
            <a:pPr defTabSz="630238">
              <a:spcAft>
                <a:spcPts val="600"/>
              </a:spcAft>
              <a:tabLst>
                <a:tab pos="579438" algn="l"/>
                <a:tab pos="4922838" algn="r"/>
              </a:tabLst>
            </a:pPr>
            <a:r>
              <a:rPr lang="en-US" sz="2000" dirty="0" smtClean="0">
                <a:solidFill>
                  <a:schemeClr val="tx1"/>
                </a:solidFill>
                <a:latin typeface="Arial" panose="020B0604020202020204" pitchFamily="34" charset="0"/>
                <a:cs typeface="Arial" panose="020B0604020202020204" pitchFamily="34" charset="0"/>
              </a:rPr>
              <a:t>Equipment	$313,000	</a:t>
            </a:r>
            <a:r>
              <a:rPr lang="en-US" sz="1600" i="1" dirty="0" smtClean="0">
                <a:solidFill>
                  <a:schemeClr val="tx1"/>
                </a:solidFill>
                <a:latin typeface="Arial" panose="020B0604020202020204" pitchFamily="34" charset="0"/>
                <a:cs typeface="Arial" panose="020B0604020202020204" pitchFamily="34" charset="0"/>
              </a:rPr>
              <a:t>$10,800/year x 29 years</a:t>
            </a:r>
          </a:p>
          <a:p>
            <a:pPr defTabSz="630238">
              <a:tabLst>
                <a:tab pos="579438" algn="l"/>
                <a:tab pos="4922838" algn="r"/>
              </a:tabLst>
            </a:pPr>
            <a:r>
              <a:rPr lang="en-US" sz="2000" dirty="0" smtClean="0">
                <a:solidFill>
                  <a:schemeClr val="tx1"/>
                </a:solidFill>
                <a:latin typeface="Arial" panose="020B0604020202020204" pitchFamily="34" charset="0"/>
                <a:cs typeface="Arial" panose="020B0604020202020204" pitchFamily="34" charset="0"/>
              </a:rPr>
              <a:t>Supplies	$696,000</a:t>
            </a:r>
          </a:p>
          <a:p>
            <a:pPr defTabSz="630238">
              <a:tabLst>
                <a:tab pos="579438" algn="l"/>
                <a:tab pos="4922838" algn="r"/>
              </a:tabLst>
            </a:pPr>
            <a:r>
              <a:rPr lang="en-US" sz="2000" dirty="0">
                <a:solidFill>
                  <a:schemeClr val="tx1"/>
                </a:solidFill>
                <a:latin typeface="Arial" panose="020B0604020202020204" pitchFamily="34" charset="0"/>
                <a:cs typeface="Arial" panose="020B0604020202020204" pitchFamily="34" charset="0"/>
              </a:rPr>
              <a:t>	</a:t>
            </a:r>
            <a:r>
              <a:rPr lang="en-US" sz="1600" i="1" dirty="0" smtClean="0">
                <a:solidFill>
                  <a:schemeClr val="tx1"/>
                </a:solidFill>
                <a:latin typeface="Arial" panose="020B0604020202020204" pitchFamily="34" charset="0"/>
                <a:cs typeface="Arial" panose="020B0604020202020204" pitchFamily="34" charset="0"/>
              </a:rPr>
              <a:t>$24,000/year x 29 years</a:t>
            </a:r>
          </a:p>
          <a:p>
            <a:pPr defTabSz="630238">
              <a:tabLst>
                <a:tab pos="579438" algn="l"/>
                <a:tab pos="4922838" algn="r"/>
              </a:tabLst>
            </a:pPr>
            <a:r>
              <a:rPr lang="en-US" sz="2000" dirty="0" smtClean="0">
                <a:solidFill>
                  <a:schemeClr val="tx1"/>
                </a:solidFill>
                <a:latin typeface="Arial" panose="020B0604020202020204" pitchFamily="34" charset="0"/>
                <a:cs typeface="Arial" panose="020B0604020202020204" pitchFamily="34" charset="0"/>
              </a:rPr>
              <a:t>Therapy	$696,000</a:t>
            </a:r>
          </a:p>
          <a:p>
            <a:pPr defTabSz="630238">
              <a:tabLst>
                <a:tab pos="579438" algn="l"/>
                <a:tab pos="4922838" algn="r"/>
              </a:tabLst>
            </a:pPr>
            <a:r>
              <a:rPr lang="en-US" sz="2000" i="1" dirty="0" smtClean="0">
                <a:solidFill>
                  <a:schemeClr val="tx1"/>
                </a:solidFill>
                <a:latin typeface="Arial" panose="020B0604020202020204" pitchFamily="34" charset="0"/>
                <a:cs typeface="Arial" panose="020B0604020202020204" pitchFamily="34" charset="0"/>
              </a:rPr>
              <a:t>	</a:t>
            </a:r>
            <a:r>
              <a:rPr lang="en-US" sz="1600" i="1" dirty="0" smtClean="0">
                <a:solidFill>
                  <a:prstClr val="black"/>
                </a:solidFill>
                <a:latin typeface="Arial" panose="020B0604020202020204" pitchFamily="34" charset="0"/>
                <a:cs typeface="Arial" panose="020B0604020202020204" pitchFamily="34" charset="0"/>
              </a:rPr>
              <a:t>$24,000/year x 29 years</a:t>
            </a:r>
          </a:p>
          <a:p>
            <a:pPr defTabSz="630238">
              <a:tabLst>
                <a:tab pos="579438" algn="l"/>
                <a:tab pos="4922838" algn="r"/>
              </a:tabLst>
            </a:pPr>
            <a:r>
              <a:rPr lang="en-US" sz="2000" dirty="0" smtClean="0">
                <a:solidFill>
                  <a:schemeClr val="tx1"/>
                </a:solidFill>
                <a:latin typeface="Arial" panose="020B0604020202020204" pitchFamily="34" charset="0"/>
                <a:cs typeface="Arial" panose="020B0604020202020204" pitchFamily="34" charset="0"/>
              </a:rPr>
              <a:t>Medical services	$232,000</a:t>
            </a:r>
          </a:p>
          <a:p>
            <a:pPr defTabSz="630238">
              <a:tabLst>
                <a:tab pos="579438" algn="l"/>
                <a:tab pos="4922838" algn="r"/>
              </a:tabLst>
            </a:pPr>
            <a:r>
              <a:rPr lang="en-US" sz="2000" dirty="0">
                <a:solidFill>
                  <a:schemeClr val="tx1"/>
                </a:solidFill>
                <a:latin typeface="Arial" panose="020B0604020202020204" pitchFamily="34" charset="0"/>
                <a:cs typeface="Arial" panose="020B0604020202020204" pitchFamily="34" charset="0"/>
              </a:rPr>
              <a:t>	</a:t>
            </a:r>
            <a:r>
              <a:rPr lang="en-US" sz="1600" i="1" dirty="0" smtClean="0">
                <a:solidFill>
                  <a:schemeClr val="tx1"/>
                </a:solidFill>
                <a:latin typeface="Arial" panose="020B0604020202020204" pitchFamily="34" charset="0"/>
                <a:cs typeface="Arial" panose="020B0604020202020204" pitchFamily="34" charset="0"/>
              </a:rPr>
              <a:t>$8,000/year x 29 years</a:t>
            </a:r>
            <a:endParaRPr lang="en-US" sz="2800" b="1" dirty="0" smtClean="0">
              <a:solidFill>
                <a:schemeClr val="tx1"/>
              </a:solidFill>
              <a:latin typeface="Arial" panose="020B0604020202020204" pitchFamily="34" charset="0"/>
              <a:cs typeface="Arial" panose="020B0604020202020204" pitchFamily="34" charset="0"/>
            </a:endParaRPr>
          </a:p>
          <a:p>
            <a:pPr algn="ctr"/>
            <a:endParaRPr lang="en-US" sz="2800" b="1" dirty="0" smtClean="0">
              <a:solidFill>
                <a:schemeClr val="tx1"/>
              </a:solidFill>
              <a:latin typeface="Arial" panose="020B0604020202020204" pitchFamily="34" charset="0"/>
              <a:cs typeface="Arial" panose="020B0604020202020204" pitchFamily="34" charset="0"/>
            </a:endParaRPr>
          </a:p>
          <a:p>
            <a:pPr algn="ctr"/>
            <a:r>
              <a:rPr lang="en-US" sz="2800" b="1" dirty="0" smtClean="0">
                <a:solidFill>
                  <a:schemeClr val="tx1"/>
                </a:solidFill>
                <a:latin typeface="Arial" panose="020B0604020202020204" pitchFamily="34" charset="0"/>
                <a:cs typeface="Arial" panose="020B0604020202020204" pitchFamily="34" charset="0"/>
              </a:rPr>
              <a:t>$5,500,000 to $13,500,000</a:t>
            </a:r>
            <a:endParaRPr lang="en-US" sz="2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96256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29999" t="14222" r="25001"/>
          <a:stretch/>
        </p:blipFill>
        <p:spPr>
          <a:xfrm>
            <a:off x="0" y="0"/>
            <a:ext cx="4114800" cy="5882640"/>
          </a:xfrm>
          <a:prstGeom prst="rect">
            <a:avLst/>
          </a:prstGeom>
        </p:spPr>
      </p:pic>
      <p:sp>
        <p:nvSpPr>
          <p:cNvPr id="5" name="Folded Corner 4"/>
          <p:cNvSpPr/>
          <p:nvPr/>
        </p:nvSpPr>
        <p:spPr>
          <a:xfrm>
            <a:off x="4114800" y="0"/>
            <a:ext cx="5029200" cy="5882640"/>
          </a:xfrm>
          <a:prstGeom prst="foldedCorner">
            <a:avLst>
              <a:gd name="adj" fmla="val 0"/>
            </a:avLst>
          </a:prstGeom>
          <a:solidFill>
            <a:srgbClr val="FFFFFF">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smtClean="0">
                <a:solidFill>
                  <a:schemeClr val="tx1"/>
                </a:solidFill>
                <a:latin typeface="Arial" panose="020B0604020202020204" pitchFamily="34" charset="0"/>
                <a:cs typeface="Arial" panose="020B0604020202020204" pitchFamily="34" charset="0"/>
              </a:rPr>
              <a:t>Life </a:t>
            </a:r>
            <a:r>
              <a:rPr lang="en-US" sz="2800" b="1" dirty="0">
                <a:solidFill>
                  <a:schemeClr val="tx1"/>
                </a:solidFill>
                <a:latin typeface="Arial" panose="020B0604020202020204" pitchFamily="34" charset="0"/>
                <a:cs typeface="Arial" panose="020B0604020202020204" pitchFamily="34" charset="0"/>
              </a:rPr>
              <a:t>Care Plan</a:t>
            </a:r>
          </a:p>
          <a:p>
            <a:endParaRPr lang="en-US" sz="2800" dirty="0" smtClean="0">
              <a:solidFill>
                <a:schemeClr val="tx1"/>
              </a:solidFill>
              <a:latin typeface="Arial" panose="020B0604020202020204" pitchFamily="34" charset="0"/>
              <a:cs typeface="Arial" panose="020B0604020202020204" pitchFamily="34" charset="0"/>
            </a:endParaRPr>
          </a:p>
          <a:p>
            <a:pPr defTabSz="630238">
              <a:spcAft>
                <a:spcPts val="600"/>
              </a:spcAft>
              <a:tabLst>
                <a:tab pos="579438" algn="l"/>
                <a:tab pos="4922838" algn="r"/>
              </a:tabLst>
            </a:pPr>
            <a:r>
              <a:rPr lang="en-US" sz="2000" dirty="0" smtClean="0">
                <a:solidFill>
                  <a:schemeClr val="tx1"/>
                </a:solidFill>
                <a:latin typeface="Arial" panose="020B0604020202020204" pitchFamily="34" charset="0"/>
                <a:cs typeface="Arial" panose="020B0604020202020204" pitchFamily="34" charset="0"/>
              </a:rPr>
              <a:t>One Time Cost	$328,000 to $347,000</a:t>
            </a:r>
          </a:p>
          <a:p>
            <a:pPr defTabSz="630238">
              <a:spcAft>
                <a:spcPts val="600"/>
              </a:spcAft>
              <a:tabLst>
                <a:tab pos="579438" algn="l"/>
                <a:tab pos="4922838" algn="r"/>
              </a:tabLst>
            </a:pPr>
            <a:r>
              <a:rPr lang="en-US" sz="2000" dirty="0" smtClean="0">
                <a:solidFill>
                  <a:schemeClr val="tx1"/>
                </a:solidFill>
                <a:latin typeface="Arial" panose="020B0604020202020204" pitchFamily="34" charset="0"/>
                <a:cs typeface="Arial" panose="020B0604020202020204" pitchFamily="34" charset="0"/>
              </a:rPr>
              <a:t>Recurring Costs	$2,454,000 to $3,114,000</a:t>
            </a:r>
          </a:p>
          <a:p>
            <a:pPr defTabSz="630238">
              <a:spcAft>
                <a:spcPts val="600"/>
              </a:spcAft>
              <a:tabLst>
                <a:tab pos="579438" algn="l"/>
                <a:tab pos="4922838" algn="r"/>
              </a:tabLst>
            </a:pPr>
            <a:r>
              <a:rPr lang="en-US" sz="2000" dirty="0" smtClean="0">
                <a:solidFill>
                  <a:schemeClr val="tx1"/>
                </a:solidFill>
                <a:latin typeface="Arial" panose="020B0604020202020204" pitchFamily="34" charset="0"/>
                <a:cs typeface="Arial" panose="020B0604020202020204" pitchFamily="34" charset="0"/>
              </a:rPr>
              <a:t>Foot Surgery	$10,000</a:t>
            </a:r>
          </a:p>
          <a:p>
            <a:pPr defTabSz="630238">
              <a:spcAft>
                <a:spcPts val="600"/>
              </a:spcAft>
              <a:tabLst>
                <a:tab pos="579438" algn="l"/>
                <a:tab pos="4922838" algn="r"/>
              </a:tabLst>
            </a:pPr>
            <a:r>
              <a:rPr lang="en-US" sz="2000" dirty="0" smtClean="0">
                <a:solidFill>
                  <a:schemeClr val="tx1"/>
                </a:solidFill>
                <a:latin typeface="Arial" panose="020B0604020202020204" pitchFamily="34" charset="0"/>
                <a:cs typeface="Arial" panose="020B0604020202020204" pitchFamily="34" charset="0"/>
              </a:rPr>
              <a:t>Therapy:	</a:t>
            </a:r>
          </a:p>
          <a:p>
            <a:pPr defTabSz="630238">
              <a:tabLst>
                <a:tab pos="579438" algn="l"/>
                <a:tab pos="4922838" algn="r"/>
              </a:tabLst>
            </a:pPr>
            <a:r>
              <a:rPr lang="en-US" sz="2000" dirty="0">
                <a:solidFill>
                  <a:schemeClr val="tx1"/>
                </a:solidFill>
                <a:latin typeface="Arial" panose="020B0604020202020204" pitchFamily="34" charset="0"/>
                <a:cs typeface="Arial" panose="020B0604020202020204" pitchFamily="34" charset="0"/>
              </a:rPr>
              <a:t>	</a:t>
            </a:r>
            <a:r>
              <a:rPr lang="en-US" sz="2000" dirty="0" smtClean="0">
                <a:solidFill>
                  <a:schemeClr val="tx1"/>
                </a:solidFill>
                <a:latin typeface="Arial" panose="020B0604020202020204" pitchFamily="34" charset="0"/>
                <a:cs typeface="Arial" panose="020B0604020202020204" pitchFamily="34" charset="0"/>
              </a:rPr>
              <a:t>Occupational	$103,000 to $463,000</a:t>
            </a:r>
          </a:p>
          <a:p>
            <a:pPr defTabSz="630238">
              <a:tabLst>
                <a:tab pos="579438" algn="l"/>
                <a:tab pos="4922838" algn="r"/>
              </a:tabLst>
            </a:pPr>
            <a:r>
              <a:rPr lang="en-US" sz="2000" dirty="0">
                <a:solidFill>
                  <a:schemeClr val="tx1"/>
                </a:solidFill>
                <a:latin typeface="Arial" panose="020B0604020202020204" pitchFamily="34" charset="0"/>
                <a:cs typeface="Arial" panose="020B0604020202020204" pitchFamily="34" charset="0"/>
              </a:rPr>
              <a:t>	</a:t>
            </a:r>
            <a:r>
              <a:rPr lang="en-US" sz="2000" dirty="0" smtClean="0">
                <a:solidFill>
                  <a:schemeClr val="tx1"/>
                </a:solidFill>
                <a:latin typeface="Arial" panose="020B0604020202020204" pitchFamily="34" charset="0"/>
                <a:cs typeface="Arial" panose="020B0604020202020204" pitchFamily="34" charset="0"/>
              </a:rPr>
              <a:t>Speech	$75,000 to $338,000</a:t>
            </a:r>
          </a:p>
          <a:p>
            <a:pPr defTabSz="630238">
              <a:spcAft>
                <a:spcPts val="600"/>
              </a:spcAft>
              <a:tabLst>
                <a:tab pos="579438" algn="l"/>
                <a:tab pos="4922838" algn="r"/>
              </a:tabLst>
            </a:pPr>
            <a:r>
              <a:rPr lang="en-US" sz="2000" dirty="0">
                <a:solidFill>
                  <a:schemeClr val="tx1"/>
                </a:solidFill>
                <a:latin typeface="Arial" panose="020B0604020202020204" pitchFamily="34" charset="0"/>
                <a:cs typeface="Arial" panose="020B0604020202020204" pitchFamily="34" charset="0"/>
              </a:rPr>
              <a:t>	</a:t>
            </a:r>
            <a:r>
              <a:rPr lang="en-US" sz="2000" dirty="0" smtClean="0">
                <a:solidFill>
                  <a:schemeClr val="tx1"/>
                </a:solidFill>
                <a:latin typeface="Arial" panose="020B0604020202020204" pitchFamily="34" charset="0"/>
                <a:cs typeface="Arial" panose="020B0604020202020204" pitchFamily="34" charset="0"/>
              </a:rPr>
              <a:t>Cognitive 	$101,000 to $458,000</a:t>
            </a:r>
          </a:p>
          <a:p>
            <a:pPr defTabSz="630238">
              <a:spcAft>
                <a:spcPts val="600"/>
              </a:spcAft>
              <a:tabLst>
                <a:tab pos="579438" algn="l"/>
                <a:tab pos="4922838" algn="r"/>
              </a:tabLst>
            </a:pPr>
            <a:r>
              <a:rPr lang="en-US" sz="2000" dirty="0">
                <a:solidFill>
                  <a:schemeClr val="tx1"/>
                </a:solidFill>
                <a:latin typeface="Arial" panose="020B0604020202020204" pitchFamily="34" charset="0"/>
                <a:cs typeface="Arial" panose="020B0604020202020204" pitchFamily="34" charset="0"/>
              </a:rPr>
              <a:t>CT </a:t>
            </a:r>
            <a:r>
              <a:rPr lang="en-US" sz="2000" dirty="0" smtClean="0">
                <a:solidFill>
                  <a:schemeClr val="tx1"/>
                </a:solidFill>
                <a:latin typeface="Arial" panose="020B0604020202020204" pitchFamily="34" charset="0"/>
                <a:cs typeface="Arial" panose="020B0604020202020204" pitchFamily="34" charset="0"/>
              </a:rPr>
              <a:t>Scan</a:t>
            </a:r>
            <a:r>
              <a:rPr lang="en-US" sz="2000" dirty="0">
                <a:solidFill>
                  <a:schemeClr val="tx1"/>
                </a:solidFill>
                <a:latin typeface="Arial" panose="020B0604020202020204" pitchFamily="34" charset="0"/>
                <a:cs typeface="Arial" panose="020B0604020202020204" pitchFamily="34" charset="0"/>
              </a:rPr>
              <a:t>	$21,000</a:t>
            </a:r>
          </a:p>
          <a:p>
            <a:pPr defTabSz="630238">
              <a:spcAft>
                <a:spcPts val="600"/>
              </a:spcAft>
              <a:tabLst>
                <a:tab pos="579438" algn="l"/>
                <a:tab pos="4922838" algn="r"/>
              </a:tabLst>
            </a:pPr>
            <a:r>
              <a:rPr lang="en-US" sz="2000" dirty="0">
                <a:solidFill>
                  <a:schemeClr val="tx1"/>
                </a:solidFill>
                <a:latin typeface="Arial" panose="020B0604020202020204" pitchFamily="34" charset="0"/>
                <a:cs typeface="Arial" panose="020B0604020202020204" pitchFamily="34" charset="0"/>
              </a:rPr>
              <a:t>MRI		$35,000</a:t>
            </a:r>
          </a:p>
          <a:p>
            <a:endParaRPr lang="en-US" sz="2800" b="1" dirty="0" smtClean="0">
              <a:solidFill>
                <a:schemeClr val="tx1"/>
              </a:solidFill>
              <a:latin typeface="Arial" panose="020B0604020202020204" pitchFamily="34" charset="0"/>
              <a:cs typeface="Arial" panose="020B0604020202020204" pitchFamily="34" charset="0"/>
            </a:endParaRPr>
          </a:p>
          <a:p>
            <a:pPr algn="ctr"/>
            <a:r>
              <a:rPr lang="en-US" sz="2800" b="1" dirty="0" smtClean="0">
                <a:solidFill>
                  <a:schemeClr val="tx1"/>
                </a:solidFill>
                <a:latin typeface="Arial" panose="020B0604020202020204" pitchFamily="34" charset="0"/>
                <a:cs typeface="Arial" panose="020B0604020202020204" pitchFamily="34" charset="0"/>
              </a:rPr>
              <a:t>$3,130,000 to $4,798,000</a:t>
            </a:r>
            <a:endParaRPr lang="en-US" sz="2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80804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14906"/>
          <a:stretch/>
        </p:blipFill>
        <p:spPr>
          <a:xfrm>
            <a:off x="2" y="0"/>
            <a:ext cx="3814234" cy="6477000"/>
          </a:xfrm>
          <a:prstGeom prst="rect">
            <a:avLst/>
          </a:prstGeom>
        </p:spPr>
      </p:pic>
      <p:sp>
        <p:nvSpPr>
          <p:cNvPr id="5" name="Folded Corner 4"/>
          <p:cNvSpPr/>
          <p:nvPr/>
        </p:nvSpPr>
        <p:spPr>
          <a:xfrm>
            <a:off x="3814236" y="0"/>
            <a:ext cx="5329764" cy="6477000"/>
          </a:xfrm>
          <a:prstGeom prst="foldedCorner">
            <a:avLst>
              <a:gd name="adj" fmla="val 0"/>
            </a:avLst>
          </a:prstGeom>
          <a:solidFill>
            <a:srgbClr val="FFFFFF">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smtClean="0">
                <a:solidFill>
                  <a:schemeClr val="tx1"/>
                </a:solidFill>
                <a:latin typeface="Arial" panose="020B0604020202020204" pitchFamily="34" charset="0"/>
                <a:cs typeface="Arial" panose="020B0604020202020204" pitchFamily="34" charset="0"/>
              </a:rPr>
              <a:t>Life </a:t>
            </a:r>
            <a:r>
              <a:rPr lang="en-US" sz="2800" b="1" dirty="0">
                <a:solidFill>
                  <a:schemeClr val="tx1"/>
                </a:solidFill>
                <a:latin typeface="Arial" panose="020B0604020202020204" pitchFamily="34" charset="0"/>
                <a:cs typeface="Arial" panose="020B0604020202020204" pitchFamily="34" charset="0"/>
              </a:rPr>
              <a:t>Care Plan</a:t>
            </a:r>
          </a:p>
          <a:p>
            <a:endParaRPr lang="en-US" sz="2800" dirty="0" smtClean="0">
              <a:solidFill>
                <a:schemeClr val="tx1"/>
              </a:solidFill>
              <a:latin typeface="Arial" panose="020B0604020202020204" pitchFamily="34" charset="0"/>
              <a:cs typeface="Arial" panose="020B0604020202020204" pitchFamily="34" charset="0"/>
            </a:endParaRPr>
          </a:p>
          <a:p>
            <a:pPr defTabSz="630238">
              <a:spcAft>
                <a:spcPts val="600"/>
              </a:spcAft>
              <a:tabLst>
                <a:tab pos="579438" algn="l"/>
                <a:tab pos="4922838" algn="r"/>
              </a:tabLst>
            </a:pPr>
            <a:r>
              <a:rPr lang="en-US" sz="2000" dirty="0" smtClean="0">
                <a:solidFill>
                  <a:schemeClr val="tx1"/>
                </a:solidFill>
                <a:latin typeface="Arial" panose="020B0604020202020204" pitchFamily="34" charset="0"/>
                <a:cs typeface="Arial" panose="020B0604020202020204" pitchFamily="34" charset="0"/>
              </a:rPr>
              <a:t>Medical Care	$1,224,000</a:t>
            </a:r>
          </a:p>
          <a:p>
            <a:pPr defTabSz="630238">
              <a:spcAft>
                <a:spcPts val="600"/>
              </a:spcAft>
              <a:tabLst>
                <a:tab pos="579438" algn="l"/>
                <a:tab pos="4922838" algn="r"/>
              </a:tabLst>
            </a:pPr>
            <a:r>
              <a:rPr lang="en-US" sz="2000" dirty="0" smtClean="0">
                <a:solidFill>
                  <a:schemeClr val="tx1"/>
                </a:solidFill>
                <a:latin typeface="Arial" panose="020B0604020202020204" pitchFamily="34" charset="0"/>
                <a:cs typeface="Arial" panose="020B0604020202020204" pitchFamily="34" charset="0"/>
              </a:rPr>
              <a:t>Medical Equipment	$159,000</a:t>
            </a:r>
          </a:p>
          <a:p>
            <a:pPr defTabSz="630238">
              <a:spcAft>
                <a:spcPts val="600"/>
              </a:spcAft>
              <a:tabLst>
                <a:tab pos="579438" algn="l"/>
                <a:tab pos="4922838" algn="r"/>
              </a:tabLst>
            </a:pPr>
            <a:r>
              <a:rPr lang="en-US" sz="2000" dirty="0" smtClean="0">
                <a:solidFill>
                  <a:schemeClr val="tx1"/>
                </a:solidFill>
                <a:latin typeface="Arial" panose="020B0604020202020204" pitchFamily="34" charset="0"/>
                <a:cs typeface="Arial" panose="020B0604020202020204" pitchFamily="34" charset="0"/>
              </a:rPr>
              <a:t>Prosthetic Care	$8,868,000</a:t>
            </a:r>
          </a:p>
          <a:p>
            <a:pPr defTabSz="630238">
              <a:spcAft>
                <a:spcPts val="600"/>
              </a:spcAft>
              <a:tabLst>
                <a:tab pos="579438" algn="l"/>
                <a:tab pos="4922838" algn="r"/>
              </a:tabLst>
            </a:pPr>
            <a:r>
              <a:rPr lang="en-US" sz="2000" dirty="0" smtClean="0">
                <a:solidFill>
                  <a:schemeClr val="tx1"/>
                </a:solidFill>
                <a:latin typeface="Arial" panose="020B0604020202020204" pitchFamily="34" charset="0"/>
                <a:cs typeface="Arial" panose="020B0604020202020204" pitchFamily="34" charset="0"/>
              </a:rPr>
              <a:t>Home Modifications	$181,000</a:t>
            </a:r>
          </a:p>
          <a:p>
            <a:pPr defTabSz="630238">
              <a:spcAft>
                <a:spcPts val="600"/>
              </a:spcAft>
              <a:tabLst>
                <a:tab pos="579438" algn="l"/>
                <a:tab pos="4922838" algn="r"/>
              </a:tabLst>
            </a:pPr>
            <a:r>
              <a:rPr lang="en-US" sz="2000" dirty="0" smtClean="0">
                <a:solidFill>
                  <a:schemeClr val="tx1"/>
                </a:solidFill>
                <a:latin typeface="Arial" panose="020B0604020202020204" pitchFamily="34" charset="0"/>
                <a:cs typeface="Arial" panose="020B0604020202020204" pitchFamily="34" charset="0"/>
              </a:rPr>
              <a:t>Miscellaneous	$667,000</a:t>
            </a:r>
          </a:p>
          <a:p>
            <a:pPr defTabSz="630238">
              <a:spcAft>
                <a:spcPts val="600"/>
              </a:spcAft>
              <a:tabLst>
                <a:tab pos="579438" algn="l"/>
                <a:tab pos="4922838" algn="r"/>
              </a:tabLst>
            </a:pPr>
            <a:r>
              <a:rPr lang="en-US" sz="2000" dirty="0" smtClean="0">
                <a:solidFill>
                  <a:schemeClr val="tx1"/>
                </a:solidFill>
                <a:latin typeface="Arial" panose="020B0604020202020204" pitchFamily="34" charset="0"/>
                <a:cs typeface="Arial" panose="020B0604020202020204" pitchFamily="34" charset="0"/>
              </a:rPr>
              <a:t>Medication	$226,000</a:t>
            </a:r>
          </a:p>
          <a:p>
            <a:pPr defTabSz="630238">
              <a:spcAft>
                <a:spcPts val="600"/>
              </a:spcAft>
              <a:tabLst>
                <a:tab pos="579438" algn="l"/>
                <a:tab pos="4922838" algn="r"/>
              </a:tabLst>
            </a:pPr>
            <a:r>
              <a:rPr lang="en-US" sz="2000" dirty="0" smtClean="0">
                <a:solidFill>
                  <a:schemeClr val="tx1"/>
                </a:solidFill>
                <a:latin typeface="Arial" panose="020B0604020202020204" pitchFamily="34" charset="0"/>
                <a:cs typeface="Arial" panose="020B0604020202020204" pitchFamily="34" charset="0"/>
              </a:rPr>
              <a:t>Support Care	$3,233,000</a:t>
            </a:r>
          </a:p>
          <a:p>
            <a:pPr defTabSz="630238">
              <a:spcAft>
                <a:spcPts val="600"/>
              </a:spcAft>
              <a:tabLst>
                <a:tab pos="579438" algn="l"/>
                <a:tab pos="4922838" algn="r"/>
              </a:tabLst>
            </a:pPr>
            <a:r>
              <a:rPr lang="en-US" sz="2000" i="1" dirty="0" smtClean="0">
                <a:solidFill>
                  <a:schemeClr val="tx1"/>
                </a:solidFill>
                <a:latin typeface="Arial" panose="020B0604020202020204" pitchFamily="34" charset="0"/>
                <a:cs typeface="Arial" panose="020B0604020202020204" pitchFamily="34" charset="0"/>
              </a:rPr>
              <a:t>	</a:t>
            </a:r>
            <a:endParaRPr lang="en-US" sz="2800" b="1" dirty="0" smtClean="0">
              <a:solidFill>
                <a:schemeClr val="tx1"/>
              </a:solidFill>
              <a:latin typeface="Arial" panose="020B0604020202020204" pitchFamily="34" charset="0"/>
              <a:cs typeface="Arial" panose="020B0604020202020204" pitchFamily="34" charset="0"/>
            </a:endParaRPr>
          </a:p>
          <a:p>
            <a:pPr algn="ctr"/>
            <a:r>
              <a:rPr lang="en-US" sz="2800" b="1" dirty="0" smtClean="0">
                <a:solidFill>
                  <a:schemeClr val="tx1"/>
                </a:solidFill>
                <a:latin typeface="Arial" panose="020B0604020202020204" pitchFamily="34" charset="0"/>
                <a:cs typeface="Arial" panose="020B0604020202020204" pitchFamily="34" charset="0"/>
              </a:rPr>
              <a:t>$14,560,000</a:t>
            </a:r>
            <a:endParaRPr lang="en-US" sz="2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2793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9481" r="16444"/>
          <a:stretch/>
        </p:blipFill>
        <p:spPr>
          <a:xfrm>
            <a:off x="15240" y="0"/>
            <a:ext cx="3810000" cy="6858000"/>
          </a:xfrm>
          <a:prstGeom prst="rect">
            <a:avLst/>
          </a:prstGeom>
        </p:spPr>
      </p:pic>
      <p:sp>
        <p:nvSpPr>
          <p:cNvPr id="5" name="Folded Corner 4"/>
          <p:cNvSpPr/>
          <p:nvPr/>
        </p:nvSpPr>
        <p:spPr>
          <a:xfrm>
            <a:off x="3825240" y="0"/>
            <a:ext cx="5318760" cy="6858000"/>
          </a:xfrm>
          <a:prstGeom prst="foldedCorner">
            <a:avLst>
              <a:gd name="adj" fmla="val 0"/>
            </a:avLst>
          </a:prstGeom>
          <a:solidFill>
            <a:srgbClr val="FFFFFF">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t"/>
          <a:lstStyle/>
          <a:p>
            <a:pPr algn="ctr"/>
            <a:r>
              <a:rPr lang="en-US" sz="2800" b="1" dirty="0" smtClean="0">
                <a:solidFill>
                  <a:schemeClr val="tx1"/>
                </a:solidFill>
                <a:latin typeface="Arial" panose="020B0604020202020204" pitchFamily="34" charset="0"/>
                <a:cs typeface="Arial" panose="020B0604020202020204" pitchFamily="34" charset="0"/>
              </a:rPr>
              <a:t>Life </a:t>
            </a:r>
            <a:r>
              <a:rPr lang="en-US" sz="2800" b="1" dirty="0">
                <a:solidFill>
                  <a:schemeClr val="tx1"/>
                </a:solidFill>
                <a:latin typeface="Arial" panose="020B0604020202020204" pitchFamily="34" charset="0"/>
                <a:cs typeface="Arial" panose="020B0604020202020204" pitchFamily="34" charset="0"/>
              </a:rPr>
              <a:t>Care Plan</a:t>
            </a:r>
          </a:p>
          <a:p>
            <a:endParaRPr lang="en-US" sz="2800" dirty="0" smtClean="0">
              <a:solidFill>
                <a:schemeClr val="tx1"/>
              </a:solidFill>
              <a:latin typeface="Arial" panose="020B0604020202020204" pitchFamily="34" charset="0"/>
              <a:cs typeface="Arial" panose="020B0604020202020204" pitchFamily="34" charset="0"/>
            </a:endParaRPr>
          </a:p>
          <a:p>
            <a:pPr defTabSz="630238">
              <a:spcAft>
                <a:spcPts val="600"/>
              </a:spcAft>
              <a:tabLst>
                <a:tab pos="579438" algn="l"/>
                <a:tab pos="4922838" algn="r"/>
              </a:tabLst>
            </a:pPr>
            <a:r>
              <a:rPr lang="en-US" sz="2000" dirty="0" smtClean="0">
                <a:solidFill>
                  <a:schemeClr val="tx1"/>
                </a:solidFill>
                <a:latin typeface="Arial" panose="020B0604020202020204" pitchFamily="34" charset="0"/>
                <a:cs typeface="Arial" panose="020B0604020202020204" pitchFamily="34" charset="0"/>
              </a:rPr>
              <a:t>Respite Assistance	$496,000</a:t>
            </a:r>
          </a:p>
          <a:p>
            <a:pPr defTabSz="630238">
              <a:spcAft>
                <a:spcPts val="600"/>
              </a:spcAft>
              <a:tabLst>
                <a:tab pos="579438" algn="l"/>
                <a:tab pos="4922838" algn="r"/>
              </a:tabLst>
            </a:pPr>
            <a:r>
              <a:rPr lang="en-US" sz="2000" dirty="0" smtClean="0">
                <a:solidFill>
                  <a:schemeClr val="tx1"/>
                </a:solidFill>
                <a:latin typeface="Arial" panose="020B0604020202020204" pitchFamily="34" charset="0"/>
                <a:cs typeface="Arial" panose="020B0604020202020204" pitchFamily="34" charset="0"/>
              </a:rPr>
              <a:t>Attendant Care	$7,229,000</a:t>
            </a:r>
          </a:p>
          <a:p>
            <a:pPr defTabSz="630238">
              <a:spcAft>
                <a:spcPts val="600"/>
              </a:spcAft>
              <a:tabLst>
                <a:tab pos="579438" algn="l"/>
                <a:tab pos="4922838" algn="r"/>
              </a:tabLst>
            </a:pPr>
            <a:r>
              <a:rPr lang="en-US" sz="2000" dirty="0" smtClean="0">
                <a:solidFill>
                  <a:schemeClr val="tx1"/>
                </a:solidFill>
                <a:latin typeface="Arial" panose="020B0604020202020204" pitchFamily="34" charset="0"/>
                <a:cs typeface="Arial" panose="020B0604020202020204" pitchFamily="34" charset="0"/>
              </a:rPr>
              <a:t>Medical Expenses	$1,386,000</a:t>
            </a:r>
          </a:p>
          <a:p>
            <a:pPr defTabSz="630238">
              <a:spcAft>
                <a:spcPts val="600"/>
              </a:spcAft>
              <a:tabLst>
                <a:tab pos="579438" algn="l"/>
                <a:tab pos="4922838" algn="r"/>
              </a:tabLst>
            </a:pPr>
            <a:endParaRPr lang="en-US" sz="2000" dirty="0" smtClean="0">
              <a:solidFill>
                <a:schemeClr val="tx1"/>
              </a:solidFill>
              <a:latin typeface="Arial" panose="020B0604020202020204" pitchFamily="34" charset="0"/>
              <a:cs typeface="Arial" panose="020B0604020202020204" pitchFamily="34" charset="0"/>
            </a:endParaRPr>
          </a:p>
          <a:p>
            <a:pPr defTabSz="630238">
              <a:spcAft>
                <a:spcPts val="600"/>
              </a:spcAft>
              <a:tabLst>
                <a:tab pos="579438" algn="l"/>
                <a:tab pos="4922838" algn="r"/>
              </a:tabLst>
            </a:pPr>
            <a:r>
              <a:rPr lang="en-US" sz="2000" i="1" dirty="0" smtClean="0">
                <a:solidFill>
                  <a:schemeClr val="tx1"/>
                </a:solidFill>
                <a:latin typeface="Arial" panose="020B0604020202020204" pitchFamily="34" charset="0"/>
                <a:cs typeface="Arial" panose="020B0604020202020204" pitchFamily="34" charset="0"/>
              </a:rPr>
              <a:t>	</a:t>
            </a:r>
            <a:endParaRPr lang="en-US" sz="2800" b="1" dirty="0" smtClean="0">
              <a:solidFill>
                <a:schemeClr val="tx1"/>
              </a:solidFill>
              <a:latin typeface="Arial" panose="020B0604020202020204" pitchFamily="34" charset="0"/>
              <a:cs typeface="Arial" panose="020B0604020202020204" pitchFamily="34" charset="0"/>
            </a:endParaRPr>
          </a:p>
          <a:p>
            <a:pPr algn="ctr"/>
            <a:r>
              <a:rPr lang="en-US" sz="2800" b="1" dirty="0" smtClean="0">
                <a:solidFill>
                  <a:schemeClr val="tx1"/>
                </a:solidFill>
                <a:latin typeface="Arial" panose="020B0604020202020204" pitchFamily="34" charset="0"/>
                <a:cs typeface="Arial" panose="020B0604020202020204" pitchFamily="34" charset="0"/>
              </a:rPr>
              <a:t>$9,112,000</a:t>
            </a:r>
            <a:endParaRPr lang="en-US" sz="2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35193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0"/>
            <a:ext cx="9144000" cy="868362"/>
          </a:xfrm>
        </p:spPr>
        <p:txBody>
          <a:bodyPr>
            <a:noAutofit/>
          </a:bodyPr>
          <a:lstStyle/>
          <a:p>
            <a:r>
              <a:rPr lang="en-US" dirty="0"/>
              <a:t>Estimated Large Truck Losses Not Covered by Minimum Levels of Insurance</a:t>
            </a:r>
            <a:endParaRPr lang="en-US" b="1" dirty="0"/>
          </a:p>
        </p:txBody>
      </p:sp>
      <p:sp>
        <p:nvSpPr>
          <p:cNvPr id="3" name="Content Placeholder 2"/>
          <p:cNvSpPr>
            <a:spLocks noGrp="1"/>
          </p:cNvSpPr>
          <p:nvPr>
            <p:ph idx="1"/>
          </p:nvPr>
        </p:nvSpPr>
        <p:spPr>
          <a:xfrm>
            <a:off x="304800" y="2895600"/>
            <a:ext cx="8458200" cy="2316163"/>
          </a:xfrm>
        </p:spPr>
        <p:txBody>
          <a:bodyPr>
            <a:noAutofit/>
          </a:bodyPr>
          <a:lstStyle/>
          <a:p>
            <a:pPr marL="401638" indent="-401638">
              <a:spcBef>
                <a:spcPts val="1200"/>
              </a:spcBef>
              <a:buClr>
                <a:srgbClr val="EB7B0B"/>
              </a:buClr>
              <a:buSzPct val="125000"/>
            </a:pPr>
            <a:r>
              <a:rPr lang="en-US" dirty="0" smtClean="0">
                <a:latin typeface="Arial" panose="020B0604020202020204" pitchFamily="34" charset="0"/>
                <a:cs typeface="Arial" panose="020B0604020202020204" pitchFamily="34" charset="0"/>
              </a:rPr>
              <a:t>89.4% of insurance polices are $1M or less</a:t>
            </a:r>
          </a:p>
          <a:p>
            <a:pPr marL="401638" indent="-401638">
              <a:spcBef>
                <a:spcPts val="1200"/>
              </a:spcBef>
              <a:buClr>
                <a:srgbClr val="EB7B0B"/>
              </a:buClr>
              <a:buSzPct val="125000"/>
            </a:pPr>
            <a:r>
              <a:rPr lang="en-US" dirty="0" smtClean="0">
                <a:latin typeface="Arial" panose="020B0604020202020204" pitchFamily="34" charset="0"/>
                <a:cs typeface="Arial" panose="020B0604020202020204" pitchFamily="34" charset="0"/>
              </a:rPr>
              <a:t>89.4% x 3300 annual excess claims=2950</a:t>
            </a:r>
          </a:p>
          <a:p>
            <a:pPr marL="401638" indent="-401638">
              <a:spcBef>
                <a:spcPts val="1200"/>
              </a:spcBef>
              <a:buClr>
                <a:srgbClr val="EB7B0B"/>
              </a:buClr>
              <a:buSzPct val="125000"/>
            </a:pPr>
            <a:r>
              <a:rPr lang="en-US" dirty="0" smtClean="0">
                <a:latin typeface="Arial" panose="020B0604020202020204" pitchFamily="34" charset="0"/>
                <a:cs typeface="Arial" panose="020B0604020202020204" pitchFamily="34" charset="0"/>
              </a:rPr>
              <a:t>2950 x $2.3M = $6.8 Billion (UMTRI study)</a:t>
            </a:r>
          </a:p>
          <a:p>
            <a:pPr marL="401638" indent="-401638">
              <a:spcBef>
                <a:spcPts val="1200"/>
              </a:spcBef>
              <a:buClr>
                <a:srgbClr val="EB7B0B"/>
              </a:buClr>
              <a:buSzPct val="125000"/>
            </a:pPr>
            <a:r>
              <a:rPr lang="en-US" dirty="0" smtClean="0">
                <a:latin typeface="Arial" panose="020B0604020202020204" pitchFamily="34" charset="0"/>
                <a:cs typeface="Arial" panose="020B0604020202020204" pitchFamily="34" charset="0"/>
              </a:rPr>
              <a:t>2950 x $4M = $11.8 Billion</a:t>
            </a:r>
          </a:p>
          <a:p>
            <a:pPr marL="401638" indent="-401638">
              <a:spcBef>
                <a:spcPts val="1200"/>
              </a:spcBef>
              <a:buClr>
                <a:srgbClr val="EB7B0B"/>
              </a:buClr>
              <a:buSzPct val="125000"/>
            </a:pPr>
            <a:r>
              <a:rPr lang="en-US" b="1" dirty="0" smtClean="0">
                <a:latin typeface="Arial" panose="020B0604020202020204" pitchFamily="34" charset="0"/>
                <a:cs typeface="Arial" panose="020B0604020202020204" pitchFamily="34" charset="0"/>
              </a:rPr>
              <a:t>Best Estimate = </a:t>
            </a:r>
            <a:r>
              <a:rPr lang="en-US" b="1" dirty="0" smtClean="0">
                <a:solidFill>
                  <a:srgbClr val="EB7B0B"/>
                </a:solidFill>
                <a:latin typeface="Arial" panose="020B0604020202020204" pitchFamily="34" charset="0"/>
                <a:cs typeface="Arial" panose="020B0604020202020204" pitchFamily="34" charset="0"/>
              </a:rPr>
              <a:t>$10 Billion </a:t>
            </a:r>
            <a:r>
              <a:rPr lang="en-US" b="1" dirty="0" smtClean="0">
                <a:latin typeface="Arial" panose="020B0604020202020204" pitchFamily="34" charset="0"/>
                <a:cs typeface="Arial" panose="020B0604020202020204" pitchFamily="34" charset="0"/>
              </a:rPr>
              <a:t>Not Covered</a:t>
            </a:r>
          </a:p>
          <a:p>
            <a:pPr marL="401638" indent="-401638">
              <a:spcBef>
                <a:spcPts val="1200"/>
              </a:spcBef>
              <a:buClr>
                <a:srgbClr val="EB7B0B"/>
              </a:buClr>
              <a:buSzPct val="125000"/>
            </a:pPr>
            <a:endParaRPr lang="en-US" dirty="0" smtClean="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1753190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6977"/>
          <a:stretch/>
        </p:blipFill>
        <p:spPr>
          <a:xfrm>
            <a:off x="0" y="0"/>
            <a:ext cx="9144000" cy="6903669"/>
          </a:xfrm>
          <a:prstGeom prst="rect">
            <a:avLst/>
          </a:prstGeom>
        </p:spPr>
      </p:pic>
      <p:sp>
        <p:nvSpPr>
          <p:cNvPr id="15" name="TextBox 14"/>
          <p:cNvSpPr txBox="1"/>
          <p:nvPr/>
        </p:nvSpPr>
        <p:spPr>
          <a:xfrm>
            <a:off x="228600" y="828526"/>
            <a:ext cx="5181600" cy="1477328"/>
          </a:xfrm>
          <a:prstGeom prst="rect">
            <a:avLst/>
          </a:prstGeom>
          <a:solidFill>
            <a:srgbClr val="FF0000">
              <a:alpha val="61961"/>
            </a:srgbClr>
          </a:solidFill>
        </p:spPr>
        <p:txBody>
          <a:bodyPr wrap="square" rtlCol="0">
            <a:spAutoFit/>
          </a:bodyPr>
          <a:lstStyle/>
          <a:p>
            <a:pPr algn="ctr">
              <a:lnSpc>
                <a:spcPts val="5400"/>
              </a:lnSpc>
            </a:pPr>
            <a:r>
              <a:rPr lang="en-US" sz="4800" b="1" kern="1200" dirty="0" smtClean="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Insurance is </a:t>
            </a:r>
            <a:br>
              <a:rPr lang="en-US" sz="4800" b="1" kern="1200" dirty="0" smtClean="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br>
            <a:r>
              <a:rPr lang="en-US" sz="4800" b="1" kern="1200" dirty="0" smtClean="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a safety issue</a:t>
            </a:r>
            <a:endParaRPr lang="en-US" sz="4800" b="1" kern="1200" dirty="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6805292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975506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085230"/>
          </a:xfrm>
          <a:prstGeom prst="rect">
            <a:avLst/>
          </a:prstGeom>
        </p:spPr>
      </p:pic>
      <p:sp>
        <p:nvSpPr>
          <p:cNvPr id="4" name="TextBox 3"/>
          <p:cNvSpPr txBox="1"/>
          <p:nvPr/>
        </p:nvSpPr>
        <p:spPr>
          <a:xfrm>
            <a:off x="2438400" y="3941899"/>
            <a:ext cx="6553200" cy="1538883"/>
          </a:xfrm>
          <a:prstGeom prst="rect">
            <a:avLst/>
          </a:prstGeom>
          <a:solidFill>
            <a:srgbClr val="00B0F0">
              <a:alpha val="61961"/>
            </a:srgbClr>
          </a:solidFill>
        </p:spPr>
        <p:txBody>
          <a:bodyPr wrap="square" lIns="274320" tIns="274320" rIns="274320" bIns="274320" rtlCol="0">
            <a:spAutoFit/>
          </a:bodyPr>
          <a:lstStyle/>
          <a:p>
            <a:pPr algn="ctr"/>
            <a:r>
              <a:rPr lang="en-US" sz="3200" b="1" kern="1200" dirty="0" smtClean="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 minimum </a:t>
            </a:r>
            <a:r>
              <a:rPr lang="en-US" sz="32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[insurance limits]</a:t>
            </a:r>
            <a:r>
              <a:rPr lang="en-US" sz="3200" b="1" kern="1200" dirty="0" smtClean="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 to be updated regularly.”</a:t>
            </a:r>
            <a:endParaRPr lang="en-US" sz="3200" b="1" kern="1200" dirty="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endParaRPr>
          </a:p>
        </p:txBody>
      </p:sp>
      <p:sp>
        <p:nvSpPr>
          <p:cNvPr id="6" name="TextBox 5"/>
          <p:cNvSpPr txBox="1"/>
          <p:nvPr/>
        </p:nvSpPr>
        <p:spPr>
          <a:xfrm>
            <a:off x="5754815" y="6412468"/>
            <a:ext cx="3236785" cy="369332"/>
          </a:xfrm>
          <a:prstGeom prst="rect">
            <a:avLst/>
          </a:prstGeom>
          <a:noFill/>
        </p:spPr>
        <p:txBody>
          <a:bodyPr wrap="none" rtlCol="0">
            <a:spAutoFit/>
          </a:bodyPr>
          <a:lstStyle/>
          <a:p>
            <a:pPr algn="r"/>
            <a:r>
              <a:rPr lang="en-US" dirty="0" smtClean="0">
                <a:solidFill>
                  <a:schemeClr val="bg1"/>
                </a:solidFill>
                <a:latin typeface="Arial" panose="020B0604020202020204" pitchFamily="34" charset="0"/>
                <a:cs typeface="Arial" panose="020B0604020202020204" pitchFamily="34" charset="0"/>
              </a:rPr>
              <a:t>H.R. Rep. No. 96-1069 at 43.</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78698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26667" b="17395"/>
          <a:stretch/>
        </p:blipFill>
        <p:spPr>
          <a:xfrm>
            <a:off x="0" y="-1"/>
            <a:ext cx="9144000" cy="6858001"/>
          </a:xfrm>
          <a:prstGeom prst="rect">
            <a:avLst/>
          </a:prstGeom>
        </p:spPr>
      </p:pic>
    </p:spTree>
    <p:extLst>
      <p:ext uri="{BB962C8B-B14F-4D97-AF65-F5344CB8AC3E}">
        <p14:creationId xmlns:p14="http://schemas.microsoft.com/office/powerpoint/2010/main" val="24930635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031535422"/>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31351" y="685800"/>
            <a:ext cx="9144000" cy="868362"/>
          </a:xfrm>
        </p:spPr>
        <p:txBody>
          <a:bodyPr>
            <a:noAutofit/>
          </a:bodyPr>
          <a:lstStyle/>
          <a:p>
            <a:pPr algn="ctr"/>
            <a:r>
              <a:rPr lang="en-US" sz="4800" b="1" dirty="0"/>
              <a:t>Extrapolating 1935-1980</a:t>
            </a:r>
            <a:br>
              <a:rPr lang="en-US" sz="4800" b="1" dirty="0"/>
            </a:br>
            <a:r>
              <a:rPr lang="en-US" sz="4800" b="1" dirty="0"/>
              <a:t>Financial Minimum Increase</a:t>
            </a:r>
            <a:r>
              <a:rPr lang="en-US" dirty="0"/>
              <a:t/>
            </a:r>
            <a:br>
              <a:rPr lang="en-US" dirty="0"/>
            </a:br>
            <a:endParaRPr lang="en-US" dirty="0"/>
          </a:p>
        </p:txBody>
      </p:sp>
    </p:spTree>
    <p:extLst>
      <p:ext uri="{BB962C8B-B14F-4D97-AF65-F5344CB8AC3E}">
        <p14:creationId xmlns:p14="http://schemas.microsoft.com/office/powerpoint/2010/main" val="14391639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0" y="0"/>
            <a:ext cx="9144000" cy="6865837"/>
          </a:xfrm>
          <a:prstGeom prst="rect">
            <a:avLst/>
          </a:prstGeom>
        </p:spPr>
      </p:pic>
      <p:sp>
        <p:nvSpPr>
          <p:cNvPr id="4" name="TextBox 3"/>
          <p:cNvSpPr txBox="1"/>
          <p:nvPr/>
        </p:nvSpPr>
        <p:spPr>
          <a:xfrm>
            <a:off x="1524000" y="1066800"/>
            <a:ext cx="6324600" cy="1254189"/>
          </a:xfrm>
          <a:prstGeom prst="rect">
            <a:avLst/>
          </a:prstGeom>
          <a:solidFill>
            <a:srgbClr val="FFFFFF">
              <a:alpha val="61961"/>
            </a:srgbClr>
          </a:solidFill>
        </p:spPr>
        <p:txBody>
          <a:bodyPr wrap="square" lIns="137160" rtlCol="0">
            <a:spAutoFit/>
          </a:bodyPr>
          <a:lstStyle/>
          <a:p>
            <a:r>
              <a:rPr lang="en-US" i="1" dirty="0" smtClean="0">
                <a:latin typeface="arial" panose="020B0604020202020204" pitchFamily="34" charset="0"/>
              </a:rPr>
              <a:t>Contact:</a:t>
            </a:r>
          </a:p>
          <a:p>
            <a:pPr>
              <a:lnSpc>
                <a:spcPts val="2300"/>
              </a:lnSpc>
            </a:pPr>
            <a:r>
              <a:rPr lang="en-US" dirty="0" smtClean="0">
                <a:latin typeface="arial" panose="020B0604020202020204" pitchFamily="34" charset="0"/>
              </a:rPr>
              <a:t>Michael Leizerman	</a:t>
            </a:r>
            <a:r>
              <a:rPr lang="en-US" dirty="0" smtClean="0">
                <a:latin typeface="arial" panose="020B0604020202020204" pitchFamily="34" charset="0"/>
                <a:hlinkClick r:id="rId5"/>
              </a:rPr>
              <a:t>michael@leizerman.com</a:t>
            </a:r>
            <a:endParaRPr lang="en-US" dirty="0" smtClean="0">
              <a:latin typeface="arial" panose="020B0604020202020204" pitchFamily="34" charset="0"/>
            </a:endParaRPr>
          </a:p>
          <a:p>
            <a:pPr>
              <a:lnSpc>
                <a:spcPts val="2300"/>
              </a:lnSpc>
            </a:pPr>
            <a:r>
              <a:rPr lang="en-US" dirty="0" smtClean="0">
                <a:latin typeface="arial" panose="020B0604020202020204" pitchFamily="34" charset="0"/>
              </a:rPr>
              <a:t>Robert Collins 		</a:t>
            </a:r>
            <a:r>
              <a:rPr lang="en-US" dirty="0" smtClean="0">
                <a:latin typeface="arial" panose="020B0604020202020204" pitchFamily="34" charset="0"/>
                <a:hlinkClick r:id="rId6"/>
              </a:rPr>
              <a:t>houstonlaw1@aol.com</a:t>
            </a:r>
            <a:endParaRPr lang="en-US" dirty="0" smtClean="0">
              <a:latin typeface="arial" panose="020B0604020202020204" pitchFamily="34" charset="0"/>
            </a:endParaRPr>
          </a:p>
          <a:p>
            <a:pPr>
              <a:lnSpc>
                <a:spcPts val="2300"/>
              </a:lnSpc>
            </a:pPr>
            <a:r>
              <a:rPr lang="en-US" dirty="0" smtClean="0">
                <a:latin typeface="arial" panose="020B0604020202020204" pitchFamily="34" charset="0"/>
              </a:rPr>
              <a:t>Peter Kestner		</a:t>
            </a:r>
            <a:r>
              <a:rPr lang="en-US" dirty="0" smtClean="0">
                <a:latin typeface="arial" panose="020B0604020202020204" pitchFamily="34" charset="0"/>
                <a:hlinkClick r:id="rId7"/>
              </a:rPr>
              <a:t>pete@CrawfordKestner.com</a:t>
            </a:r>
            <a:endParaRPr lang="en-US" dirty="0" smtClean="0">
              <a:latin typeface="arial" panose="020B0604020202020204" pitchFamily="34" charset="0"/>
            </a:endParaRPr>
          </a:p>
        </p:txBody>
      </p:sp>
    </p:spTree>
    <p:extLst>
      <p:ext uri="{BB962C8B-B14F-4D97-AF65-F5344CB8AC3E}">
        <p14:creationId xmlns:p14="http://schemas.microsoft.com/office/powerpoint/2010/main" val="3860324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2299099108"/>
              </p:ext>
            </p:extLst>
          </p:nvPr>
        </p:nvGraphicFramePr>
        <p:xfrm>
          <a:off x="0" y="-18393"/>
          <a:ext cx="9144000" cy="674558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934200" y="6596390"/>
            <a:ext cx="2109872" cy="261610"/>
          </a:xfrm>
          <a:prstGeom prst="rect">
            <a:avLst/>
          </a:prstGeom>
          <a:noFill/>
        </p:spPr>
        <p:txBody>
          <a:bodyPr wrap="none" rtlCol="0">
            <a:spAutoFit/>
          </a:bodyPr>
          <a:lstStyle/>
          <a:p>
            <a:pPr algn="r"/>
            <a:r>
              <a:rPr lang="en-US" sz="1100" dirty="0" smtClean="0">
                <a:solidFill>
                  <a:schemeClr val="bg1"/>
                </a:solidFill>
                <a:latin typeface="Arial" panose="020B0604020202020204" pitchFamily="34" charset="0"/>
                <a:cs typeface="Arial" panose="020B0604020202020204" pitchFamily="34" charset="0"/>
              </a:rPr>
              <a:t>U.S. Bureau of Labor Statistics</a:t>
            </a:r>
            <a:endParaRPr lang="en-US" sz="1100"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76200" y="2438400"/>
            <a:ext cx="697627" cy="369332"/>
          </a:xfrm>
          <a:prstGeom prst="rect">
            <a:avLst/>
          </a:prstGeom>
          <a:noFill/>
        </p:spPr>
        <p:txBody>
          <a:bodyPr wrap="none" rtlCol="0">
            <a:spAutoFit/>
          </a:bodyPr>
          <a:lstStyle/>
          <a:p>
            <a:r>
              <a:rPr lang="en-US" dirty="0" smtClean="0">
                <a:solidFill>
                  <a:schemeClr val="bg1"/>
                </a:solidFill>
                <a:latin typeface="Arial" panose="020B0604020202020204" pitchFamily="34" charset="0"/>
                <a:cs typeface="Arial" panose="020B0604020202020204" pitchFamily="34" charset="0"/>
              </a:rPr>
              <a:t>1985</a:t>
            </a:r>
            <a:endParaRPr lang="en-US"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76200" y="4107655"/>
            <a:ext cx="697627" cy="369332"/>
          </a:xfrm>
          <a:prstGeom prst="rect">
            <a:avLst/>
          </a:prstGeom>
          <a:noFill/>
        </p:spPr>
        <p:txBody>
          <a:bodyPr wrap="none" rtlCol="0">
            <a:spAutoFit/>
          </a:bodyPr>
          <a:lstStyle/>
          <a:p>
            <a:r>
              <a:rPr lang="en-US" dirty="0" smtClean="0">
                <a:solidFill>
                  <a:schemeClr val="bg1"/>
                </a:solidFill>
                <a:latin typeface="Arial" panose="020B0604020202020204" pitchFamily="34" charset="0"/>
                <a:cs typeface="Arial" panose="020B0604020202020204" pitchFamily="34" charset="0"/>
              </a:rPr>
              <a:t>2014</a:t>
            </a:r>
            <a:endParaRPr lang="en-US" dirty="0">
              <a:solidFill>
                <a:schemeClr val="bg1"/>
              </a:solidFill>
              <a:latin typeface="Arial" panose="020B0604020202020204" pitchFamily="34" charset="0"/>
              <a:cs typeface="Arial" panose="020B0604020202020204" pitchFamily="34" charset="0"/>
            </a:endParaRPr>
          </a:p>
        </p:txBody>
      </p:sp>
      <p:sp>
        <p:nvSpPr>
          <p:cNvPr id="8" name="TextBox 1"/>
          <p:cNvSpPr txBox="1"/>
          <p:nvPr/>
        </p:nvSpPr>
        <p:spPr>
          <a:xfrm>
            <a:off x="1981200" y="2209808"/>
            <a:ext cx="3048061" cy="7619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4400" dirty="0" smtClean="0">
                <a:solidFill>
                  <a:schemeClr val="bg1"/>
                </a:solidFill>
                <a:latin typeface="arial" panose="020B0604020202020204" pitchFamily="34" charset="0"/>
              </a:rPr>
              <a:t>$750,000</a:t>
            </a:r>
            <a:endParaRPr lang="en-US" sz="4400" dirty="0">
              <a:solidFill>
                <a:schemeClr val="bg1"/>
              </a:solidFill>
              <a:latin typeface="arial" panose="020B0604020202020204" pitchFamily="34" charset="0"/>
            </a:endParaRPr>
          </a:p>
        </p:txBody>
      </p:sp>
      <p:sp>
        <p:nvSpPr>
          <p:cNvPr id="9" name="TextBox 2"/>
          <p:cNvSpPr txBox="1"/>
          <p:nvPr/>
        </p:nvSpPr>
        <p:spPr>
          <a:xfrm>
            <a:off x="3505230" y="3901238"/>
            <a:ext cx="3962460" cy="83818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4400" dirty="0" smtClean="0">
                <a:solidFill>
                  <a:schemeClr val="bg1"/>
                </a:solidFill>
                <a:latin typeface="arial" panose="020B0604020202020204" pitchFamily="34" charset="0"/>
              </a:rPr>
              <a:t>$4,422,000</a:t>
            </a:r>
            <a:endParaRPr lang="en-US" sz="4400" dirty="0">
              <a:solidFill>
                <a:schemeClr val="bg1"/>
              </a:solidFill>
              <a:latin typeface="arial" panose="020B0604020202020204" pitchFamily="34" charset="0"/>
            </a:endParaRPr>
          </a:p>
        </p:txBody>
      </p:sp>
      <p:sp>
        <p:nvSpPr>
          <p:cNvPr id="3" name="Title 2"/>
          <p:cNvSpPr>
            <a:spLocks noGrp="1"/>
          </p:cNvSpPr>
          <p:nvPr>
            <p:ph type="title"/>
          </p:nvPr>
        </p:nvSpPr>
        <p:spPr>
          <a:xfrm>
            <a:off x="457200" y="609600"/>
            <a:ext cx="8229600" cy="868362"/>
          </a:xfrm>
        </p:spPr>
        <p:txBody>
          <a:bodyPr>
            <a:noAutofit/>
          </a:bodyPr>
          <a:lstStyle/>
          <a:p>
            <a:pPr algn="ctr"/>
            <a:r>
              <a:rPr lang="en-US" sz="4800" b="1" dirty="0"/>
              <a:t>How Much for Equivalent Medical Care?</a:t>
            </a:r>
            <a:r>
              <a:rPr lang="en-US" dirty="0"/>
              <a:t/>
            </a:r>
            <a:br>
              <a:rPr lang="en-US" dirty="0"/>
            </a:br>
            <a:endParaRPr lang="en-US" dirty="0"/>
          </a:p>
        </p:txBody>
      </p:sp>
    </p:spTree>
    <p:extLst>
      <p:ext uri="{BB962C8B-B14F-4D97-AF65-F5344CB8AC3E}">
        <p14:creationId xmlns:p14="http://schemas.microsoft.com/office/powerpoint/2010/main" val="17375925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3727509420"/>
              </p:ext>
            </p:extLst>
          </p:nvPr>
        </p:nvGraphicFramePr>
        <p:xfrm>
          <a:off x="0" y="-18393"/>
          <a:ext cx="9144000" cy="674558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934200" y="6596390"/>
            <a:ext cx="2109872" cy="261610"/>
          </a:xfrm>
          <a:prstGeom prst="rect">
            <a:avLst/>
          </a:prstGeom>
          <a:noFill/>
        </p:spPr>
        <p:txBody>
          <a:bodyPr wrap="none" rtlCol="0">
            <a:spAutoFit/>
          </a:bodyPr>
          <a:lstStyle/>
          <a:p>
            <a:pPr algn="r"/>
            <a:r>
              <a:rPr lang="en-US" sz="1100" dirty="0" smtClean="0">
                <a:solidFill>
                  <a:schemeClr val="bg1"/>
                </a:solidFill>
                <a:latin typeface="Arial" panose="020B0604020202020204" pitchFamily="34" charset="0"/>
                <a:cs typeface="Arial" panose="020B0604020202020204" pitchFamily="34" charset="0"/>
              </a:rPr>
              <a:t>U.S. Bureau of Labor Statistics</a:t>
            </a:r>
            <a:endParaRPr lang="en-US" sz="1100"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76200" y="2438400"/>
            <a:ext cx="697627" cy="369332"/>
          </a:xfrm>
          <a:prstGeom prst="rect">
            <a:avLst/>
          </a:prstGeom>
          <a:noFill/>
        </p:spPr>
        <p:txBody>
          <a:bodyPr wrap="none" rtlCol="0">
            <a:spAutoFit/>
          </a:bodyPr>
          <a:lstStyle/>
          <a:p>
            <a:r>
              <a:rPr lang="en-US" dirty="0" smtClean="0">
                <a:solidFill>
                  <a:schemeClr val="bg1"/>
                </a:solidFill>
                <a:latin typeface="Arial" panose="020B0604020202020204" pitchFamily="34" charset="0"/>
                <a:cs typeface="Arial" panose="020B0604020202020204" pitchFamily="34" charset="0"/>
              </a:rPr>
              <a:t>1985</a:t>
            </a:r>
            <a:endParaRPr lang="en-US"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76200" y="4107655"/>
            <a:ext cx="697627" cy="369332"/>
          </a:xfrm>
          <a:prstGeom prst="rect">
            <a:avLst/>
          </a:prstGeom>
          <a:noFill/>
        </p:spPr>
        <p:txBody>
          <a:bodyPr wrap="none" rtlCol="0">
            <a:spAutoFit/>
          </a:bodyPr>
          <a:lstStyle/>
          <a:p>
            <a:r>
              <a:rPr lang="en-US" dirty="0" smtClean="0">
                <a:solidFill>
                  <a:schemeClr val="bg1"/>
                </a:solidFill>
                <a:latin typeface="Arial" panose="020B0604020202020204" pitchFamily="34" charset="0"/>
                <a:cs typeface="Arial" panose="020B0604020202020204" pitchFamily="34" charset="0"/>
              </a:rPr>
              <a:t>2014</a:t>
            </a:r>
            <a:endParaRPr lang="en-US" dirty="0">
              <a:solidFill>
                <a:schemeClr val="bg1"/>
              </a:solidFill>
              <a:latin typeface="Arial" panose="020B0604020202020204" pitchFamily="34" charset="0"/>
              <a:cs typeface="Arial" panose="020B0604020202020204" pitchFamily="34" charset="0"/>
            </a:endParaRPr>
          </a:p>
        </p:txBody>
      </p:sp>
      <p:sp>
        <p:nvSpPr>
          <p:cNvPr id="8" name="TextBox 1"/>
          <p:cNvSpPr txBox="1"/>
          <p:nvPr/>
        </p:nvSpPr>
        <p:spPr>
          <a:xfrm>
            <a:off x="2362200" y="2223041"/>
            <a:ext cx="3048061" cy="7619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4400" dirty="0" smtClean="0">
                <a:solidFill>
                  <a:schemeClr val="bg1"/>
                </a:solidFill>
                <a:latin typeface="arial" panose="020B0604020202020204" pitchFamily="34" charset="0"/>
              </a:rPr>
              <a:t>$750,000</a:t>
            </a:r>
            <a:endParaRPr lang="en-US" sz="4400" dirty="0">
              <a:solidFill>
                <a:schemeClr val="bg1"/>
              </a:solidFill>
              <a:latin typeface="arial" panose="020B0604020202020204" pitchFamily="34" charset="0"/>
            </a:endParaRPr>
          </a:p>
        </p:txBody>
      </p:sp>
      <p:sp>
        <p:nvSpPr>
          <p:cNvPr id="9" name="TextBox 2"/>
          <p:cNvSpPr txBox="1"/>
          <p:nvPr/>
        </p:nvSpPr>
        <p:spPr>
          <a:xfrm>
            <a:off x="3764341" y="3901238"/>
            <a:ext cx="3962460" cy="83818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4400" dirty="0" smtClean="0">
                <a:solidFill>
                  <a:schemeClr val="bg1"/>
                </a:solidFill>
                <a:latin typeface="arial" panose="020B0604020202020204" pitchFamily="34" charset="0"/>
              </a:rPr>
              <a:t>$3,188,000</a:t>
            </a:r>
            <a:endParaRPr lang="en-US" sz="4400" dirty="0">
              <a:solidFill>
                <a:schemeClr val="bg1"/>
              </a:solidFill>
              <a:latin typeface="arial" panose="020B0604020202020204" pitchFamily="34" charset="0"/>
            </a:endParaRPr>
          </a:p>
        </p:txBody>
      </p:sp>
      <p:sp>
        <p:nvSpPr>
          <p:cNvPr id="3" name="Title 2"/>
          <p:cNvSpPr>
            <a:spLocks noGrp="1"/>
          </p:cNvSpPr>
          <p:nvPr>
            <p:ph type="title"/>
          </p:nvPr>
        </p:nvSpPr>
        <p:spPr>
          <a:xfrm>
            <a:off x="457200" y="609600"/>
            <a:ext cx="8229600" cy="868362"/>
          </a:xfrm>
        </p:spPr>
        <p:txBody>
          <a:bodyPr>
            <a:noAutofit/>
          </a:bodyPr>
          <a:lstStyle/>
          <a:p>
            <a:pPr algn="ctr"/>
            <a:r>
              <a:rPr lang="en-US" sz="4800" b="1" dirty="0"/>
              <a:t>How Much for Equivalent Medical Care?</a:t>
            </a:r>
            <a:r>
              <a:rPr lang="en-US" dirty="0"/>
              <a:t/>
            </a:r>
            <a:br>
              <a:rPr lang="en-US" dirty="0"/>
            </a:br>
            <a:endParaRPr lang="en-US" dirty="0"/>
          </a:p>
        </p:txBody>
      </p:sp>
    </p:spTree>
    <p:extLst>
      <p:ext uri="{BB962C8B-B14F-4D97-AF65-F5344CB8AC3E}">
        <p14:creationId xmlns:p14="http://schemas.microsoft.com/office/powerpoint/2010/main" val="23391210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923" t="4006" b="15427"/>
          <a:stretch/>
        </p:blipFill>
        <p:spPr bwMode="auto">
          <a:xfrm>
            <a:off x="0" y="27635"/>
            <a:ext cx="9144000" cy="6691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858000" y="304800"/>
            <a:ext cx="1905000" cy="868362"/>
          </a:xfrm>
          <a:solidFill>
            <a:srgbClr val="FFFFFF">
              <a:alpha val="61961"/>
            </a:srgbClr>
          </a:solidFill>
        </p:spPr>
        <p:txBody>
          <a:bodyPr>
            <a:normAutofit/>
          </a:bodyPr>
          <a:lstStyle/>
          <a:p>
            <a:pPr algn="ctr"/>
            <a:r>
              <a:rPr lang="en-US" sz="4800" b="1" dirty="0" smtClean="0">
                <a:solidFill>
                  <a:schemeClr val="tx1"/>
                </a:solidFill>
              </a:rPr>
              <a:t>1985</a:t>
            </a:r>
            <a:endParaRPr lang="en-US" sz="4800" b="1" dirty="0">
              <a:solidFill>
                <a:schemeClr val="tx1"/>
              </a:solidFill>
            </a:endParaRPr>
          </a:p>
        </p:txBody>
      </p:sp>
      <p:sp>
        <p:nvSpPr>
          <p:cNvPr id="5" name="TextBox 4"/>
          <p:cNvSpPr txBox="1"/>
          <p:nvPr/>
        </p:nvSpPr>
        <p:spPr>
          <a:xfrm>
            <a:off x="6324147" y="6441161"/>
            <a:ext cx="2803524" cy="276999"/>
          </a:xfrm>
          <a:prstGeom prst="rect">
            <a:avLst/>
          </a:prstGeom>
          <a:solidFill>
            <a:srgbClr val="000000">
              <a:alpha val="61961"/>
            </a:srgbClr>
          </a:solidFill>
        </p:spPr>
        <p:txBody>
          <a:bodyPr wrap="none" rtlCol="0">
            <a:spAutoFit/>
          </a:bodyPr>
          <a:lstStyle/>
          <a:p>
            <a:r>
              <a:rPr lang="en-US" sz="1200" dirty="0" smtClean="0">
                <a:solidFill>
                  <a:schemeClr val="bg1"/>
                </a:solidFill>
                <a:latin typeface="Arial" panose="020B0604020202020204" pitchFamily="34" charset="0"/>
                <a:cs typeface="Arial" panose="020B0604020202020204" pitchFamily="34" charset="0"/>
              </a:rPr>
              <a:t>U.S. Energy Information Administration</a:t>
            </a:r>
            <a:endParaRPr lang="en-US"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28450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 y="0"/>
            <a:ext cx="9143998" cy="6858000"/>
          </a:xfrm>
          <a:prstGeom prst="rect">
            <a:avLst/>
          </a:prstGeom>
        </p:spPr>
      </p:pic>
      <p:sp>
        <p:nvSpPr>
          <p:cNvPr id="20" name="TextBox 19"/>
          <p:cNvSpPr txBox="1"/>
          <p:nvPr/>
        </p:nvSpPr>
        <p:spPr>
          <a:xfrm>
            <a:off x="3352800" y="3810000"/>
            <a:ext cx="5181600" cy="2123658"/>
          </a:xfrm>
          <a:prstGeom prst="rect">
            <a:avLst/>
          </a:prstGeom>
          <a:solidFill>
            <a:srgbClr val="FFFFFF">
              <a:alpha val="61961"/>
            </a:srgbClr>
          </a:solidFill>
        </p:spPr>
        <p:txBody>
          <a:bodyPr wrap="square" rtlCol="0">
            <a:spAutoFit/>
          </a:bodyPr>
          <a:lstStyle/>
          <a:p>
            <a:pPr algn="ctr"/>
            <a:r>
              <a:rPr lang="en-US" sz="4400" b="1" dirty="0" smtClean="0">
                <a:latin typeface="Arial" panose="020B0604020202020204" pitchFamily="34" charset="0"/>
                <a:cs typeface="Arial" panose="020B0604020202020204" pitchFamily="34" charset="0"/>
              </a:rPr>
              <a:t>Dow Jones</a:t>
            </a:r>
          </a:p>
          <a:p>
            <a:pPr algn="ctr"/>
            <a:r>
              <a:rPr lang="en-US" sz="4400" b="1" dirty="0" smtClean="0">
                <a:latin typeface="Arial" panose="020B0604020202020204" pitchFamily="34" charset="0"/>
                <a:cs typeface="Arial" panose="020B0604020202020204" pitchFamily="34" charset="0"/>
              </a:rPr>
              <a:t> Industrial Average </a:t>
            </a:r>
          </a:p>
          <a:p>
            <a:pPr algn="ctr"/>
            <a:r>
              <a:rPr lang="en-US" sz="4400" b="1" dirty="0" smtClean="0">
                <a:latin typeface="Arial" panose="020B0604020202020204" pitchFamily="34" charset="0"/>
                <a:cs typeface="Arial" panose="020B0604020202020204" pitchFamily="34" charset="0"/>
              </a:rPr>
              <a:t>1,546</a:t>
            </a:r>
            <a:endParaRPr lang="en-US" sz="4400" b="1" dirty="0">
              <a:latin typeface="Arial" panose="020B0604020202020204" pitchFamily="34" charset="0"/>
              <a:cs typeface="Arial" panose="020B0604020202020204" pitchFamily="34" charset="0"/>
            </a:endParaRPr>
          </a:p>
        </p:txBody>
      </p:sp>
      <p:sp>
        <p:nvSpPr>
          <p:cNvPr id="8" name="Title 1"/>
          <p:cNvSpPr txBox="1">
            <a:spLocks/>
          </p:cNvSpPr>
          <p:nvPr/>
        </p:nvSpPr>
        <p:spPr>
          <a:xfrm>
            <a:off x="3619500" y="85331"/>
            <a:ext cx="1905000" cy="868362"/>
          </a:xfrm>
          <a:prstGeom prst="rect">
            <a:avLst/>
          </a:prstGeom>
          <a:solidFill>
            <a:srgbClr val="FFFFFF">
              <a:alpha val="61961"/>
            </a:srgbClr>
          </a:solidFill>
        </p:spPr>
        <p:txBody>
          <a:bodyPr vert="horz" lIns="91440" tIns="45720" rIns="91440" bIns="45720" rtlCol="0" anchor="ctr">
            <a:normAutofit/>
          </a:bodyPr>
          <a:lstStyle>
            <a:lvl1pPr algn="l" defTabSz="914400" rtl="0" eaLnBrk="1" latinLnBrk="0" hangingPunct="1">
              <a:spcBef>
                <a:spcPct val="0"/>
              </a:spcBef>
              <a:buNone/>
              <a:defRPr sz="4000" kern="1200">
                <a:solidFill>
                  <a:schemeClr val="bg1"/>
                </a:solidFill>
                <a:latin typeface="Arial" panose="020B0604020202020204" pitchFamily="34" charset="0"/>
                <a:ea typeface="+mj-ea"/>
                <a:cs typeface="Arial" panose="020B0604020202020204" pitchFamily="34" charset="0"/>
              </a:defRPr>
            </a:lvl1pPr>
          </a:lstStyle>
          <a:p>
            <a:pPr algn="ctr"/>
            <a:r>
              <a:rPr lang="en-US" sz="4800" b="1" dirty="0" smtClean="0">
                <a:solidFill>
                  <a:schemeClr val="tx1"/>
                </a:solidFill>
              </a:rPr>
              <a:t>1985</a:t>
            </a:r>
            <a:endParaRPr lang="en-US" sz="4800" b="1" dirty="0">
              <a:solidFill>
                <a:schemeClr val="tx1"/>
              </a:solidFill>
            </a:endParaRPr>
          </a:p>
        </p:txBody>
      </p:sp>
    </p:spTree>
    <p:extLst>
      <p:ext uri="{BB962C8B-B14F-4D97-AF65-F5344CB8AC3E}">
        <p14:creationId xmlns:p14="http://schemas.microsoft.com/office/powerpoint/2010/main" val="6946039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934200" y="6596390"/>
            <a:ext cx="2109872" cy="261610"/>
          </a:xfrm>
          <a:prstGeom prst="rect">
            <a:avLst/>
          </a:prstGeom>
          <a:noFill/>
        </p:spPr>
        <p:txBody>
          <a:bodyPr wrap="none" rtlCol="0">
            <a:spAutoFit/>
          </a:bodyPr>
          <a:lstStyle/>
          <a:p>
            <a:pPr algn="r"/>
            <a:r>
              <a:rPr lang="en-US" sz="1100" dirty="0" smtClean="0">
                <a:solidFill>
                  <a:schemeClr val="bg1"/>
                </a:solidFill>
                <a:latin typeface="Arial" panose="020B0604020202020204" pitchFamily="34" charset="0"/>
                <a:cs typeface="Arial" panose="020B0604020202020204" pitchFamily="34" charset="0"/>
              </a:rPr>
              <a:t>U.S. Bureau of Labor Statistics</a:t>
            </a:r>
            <a:endParaRPr lang="en-US" sz="1100" dirty="0">
              <a:solidFill>
                <a:schemeClr val="bg1"/>
              </a:solidFill>
              <a:latin typeface="Arial" panose="020B0604020202020204" pitchFamily="34" charset="0"/>
              <a:cs typeface="Arial" panose="020B0604020202020204" pitchFamily="34" charset="0"/>
            </a:endParaRPr>
          </a:p>
        </p:txBody>
      </p:sp>
      <p:graphicFrame>
        <p:nvGraphicFramePr>
          <p:cNvPr id="4" name="Chart 3"/>
          <p:cNvGraphicFramePr/>
          <p:nvPr>
            <p:extLst>
              <p:ext uri="{D42A27DB-BD31-4B8C-83A1-F6EECF244321}">
                <p14:modId xmlns:p14="http://schemas.microsoft.com/office/powerpoint/2010/main" val="3101917374"/>
              </p:ext>
            </p:extLst>
          </p:nvPr>
        </p:nvGraphicFramePr>
        <p:xfrm>
          <a:off x="0" y="20465"/>
          <a:ext cx="91440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47298" y="2216945"/>
            <a:ext cx="697627" cy="369332"/>
          </a:xfrm>
          <a:prstGeom prst="rect">
            <a:avLst/>
          </a:prstGeom>
          <a:noFill/>
        </p:spPr>
        <p:txBody>
          <a:bodyPr wrap="none" rtlCol="0">
            <a:spAutoFit/>
          </a:bodyPr>
          <a:lstStyle/>
          <a:p>
            <a:r>
              <a:rPr lang="en-US" dirty="0" smtClean="0">
                <a:solidFill>
                  <a:schemeClr val="bg1"/>
                </a:solidFill>
                <a:latin typeface="Arial" panose="020B0604020202020204" pitchFamily="34" charset="0"/>
                <a:cs typeface="Arial" panose="020B0604020202020204" pitchFamily="34" charset="0"/>
              </a:rPr>
              <a:t>1985</a:t>
            </a:r>
            <a:endParaRPr lang="en-US"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47298" y="3886200"/>
            <a:ext cx="697627" cy="369332"/>
          </a:xfrm>
          <a:prstGeom prst="rect">
            <a:avLst/>
          </a:prstGeom>
          <a:noFill/>
        </p:spPr>
        <p:txBody>
          <a:bodyPr wrap="none" rtlCol="0">
            <a:spAutoFit/>
          </a:bodyPr>
          <a:lstStyle/>
          <a:p>
            <a:r>
              <a:rPr lang="en-US" dirty="0" smtClean="0">
                <a:solidFill>
                  <a:schemeClr val="bg1"/>
                </a:solidFill>
                <a:latin typeface="Arial" panose="020B0604020202020204" pitchFamily="34" charset="0"/>
                <a:cs typeface="Arial" panose="020B0604020202020204" pitchFamily="34" charset="0"/>
              </a:rPr>
              <a:t>2012</a:t>
            </a:r>
            <a:endParaRPr lang="en-US" dirty="0">
              <a:solidFill>
                <a:schemeClr val="bg1"/>
              </a:solidFill>
              <a:latin typeface="Arial" panose="020B0604020202020204" pitchFamily="34" charset="0"/>
              <a:cs typeface="Arial" panose="020B0604020202020204" pitchFamily="34" charset="0"/>
            </a:endParaRPr>
          </a:p>
        </p:txBody>
      </p:sp>
      <p:sp>
        <p:nvSpPr>
          <p:cNvPr id="8" name="TextBox 1"/>
          <p:cNvSpPr txBox="1"/>
          <p:nvPr/>
        </p:nvSpPr>
        <p:spPr>
          <a:xfrm>
            <a:off x="1001322" y="2221590"/>
            <a:ext cx="3048061" cy="7619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4400" dirty="0" smtClean="0">
                <a:latin typeface="arial" panose="020B0604020202020204" pitchFamily="34" charset="0"/>
              </a:rPr>
              <a:t>$16,822</a:t>
            </a:r>
            <a:endParaRPr lang="en-US" sz="4400" dirty="0">
              <a:latin typeface="arial" panose="020B0604020202020204" pitchFamily="34" charset="0"/>
            </a:endParaRPr>
          </a:p>
        </p:txBody>
      </p:sp>
      <p:sp>
        <p:nvSpPr>
          <p:cNvPr id="9" name="TextBox 2"/>
          <p:cNvSpPr txBox="1"/>
          <p:nvPr/>
        </p:nvSpPr>
        <p:spPr>
          <a:xfrm>
            <a:off x="3759823" y="3892163"/>
            <a:ext cx="3962460" cy="83818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4400" dirty="0" smtClean="0">
                <a:solidFill>
                  <a:schemeClr val="tx1"/>
                </a:solidFill>
                <a:latin typeface="arial" panose="020B0604020202020204" pitchFamily="34" charset="0"/>
              </a:rPr>
              <a:t>$44,321</a:t>
            </a:r>
            <a:endParaRPr lang="en-US" sz="4400" dirty="0">
              <a:solidFill>
                <a:schemeClr val="tx1"/>
              </a:solidFill>
              <a:latin typeface="arial" panose="020B0604020202020204" pitchFamily="34" charset="0"/>
            </a:endParaRPr>
          </a:p>
        </p:txBody>
      </p:sp>
      <p:sp>
        <p:nvSpPr>
          <p:cNvPr id="3" name="TextBox 2"/>
          <p:cNvSpPr txBox="1"/>
          <p:nvPr/>
        </p:nvSpPr>
        <p:spPr>
          <a:xfrm rot="20700000">
            <a:off x="3293616" y="1863001"/>
            <a:ext cx="4378122" cy="707886"/>
          </a:xfrm>
          <a:prstGeom prst="rect">
            <a:avLst/>
          </a:prstGeom>
          <a:noFill/>
        </p:spPr>
        <p:txBody>
          <a:bodyPr wrap="none" rtlCol="0">
            <a:spAutoFit/>
          </a:bodyPr>
          <a:lstStyle/>
          <a:p>
            <a:r>
              <a:rPr lang="en-US" sz="4000" dirty="0" smtClean="0">
                <a:solidFill>
                  <a:schemeClr val="bg1"/>
                </a:solidFill>
                <a:latin typeface="Arial" panose="020B0604020202020204" pitchFamily="34" charset="0"/>
                <a:cs typeface="Arial" panose="020B0604020202020204" pitchFamily="34" charset="0"/>
              </a:rPr>
              <a:t>45 years of salary </a:t>
            </a:r>
            <a:endParaRPr lang="en-US" sz="4000" dirty="0">
              <a:solidFill>
                <a:schemeClr val="bg1"/>
              </a:solidFill>
              <a:latin typeface="Arial" panose="020B0604020202020204" pitchFamily="34" charset="0"/>
              <a:cs typeface="Arial" panose="020B0604020202020204" pitchFamily="34" charset="0"/>
            </a:endParaRPr>
          </a:p>
        </p:txBody>
      </p:sp>
      <p:sp>
        <p:nvSpPr>
          <p:cNvPr id="11" name="TextBox 10"/>
          <p:cNvSpPr txBox="1"/>
          <p:nvPr/>
        </p:nvSpPr>
        <p:spPr>
          <a:xfrm rot="20700000">
            <a:off x="1390481" y="3876468"/>
            <a:ext cx="4378122" cy="707886"/>
          </a:xfrm>
          <a:prstGeom prst="rect">
            <a:avLst/>
          </a:prstGeom>
          <a:noFill/>
        </p:spPr>
        <p:txBody>
          <a:bodyPr wrap="none" rtlCol="0">
            <a:spAutoFit/>
          </a:bodyPr>
          <a:lstStyle/>
          <a:p>
            <a:r>
              <a:rPr lang="en-US" sz="4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17 years of salary </a:t>
            </a:r>
            <a:endParaRPr 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TextBox 9"/>
          <p:cNvSpPr txBox="1"/>
          <p:nvPr/>
        </p:nvSpPr>
        <p:spPr>
          <a:xfrm>
            <a:off x="7104700" y="6569277"/>
            <a:ext cx="2052165" cy="261610"/>
          </a:xfrm>
          <a:prstGeom prst="rect">
            <a:avLst/>
          </a:prstGeom>
          <a:noFill/>
        </p:spPr>
        <p:txBody>
          <a:bodyPr wrap="none" rtlCol="0">
            <a:spAutoFit/>
          </a:bodyPr>
          <a:lstStyle/>
          <a:p>
            <a:pPr algn="r"/>
            <a:r>
              <a:rPr lang="en-US" sz="1100" dirty="0" smtClean="0">
                <a:solidFill>
                  <a:schemeClr val="bg1"/>
                </a:solidFill>
                <a:latin typeface="Arial" panose="020B0604020202020204" pitchFamily="34" charset="0"/>
                <a:cs typeface="Arial" panose="020B0604020202020204" pitchFamily="34" charset="0"/>
              </a:rPr>
              <a:t>Social Security Administration</a:t>
            </a:r>
            <a:endParaRPr lang="en-US" sz="11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4805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973430825"/>
              </p:ext>
            </p:extLst>
          </p:nvPr>
        </p:nvGraphicFramePr>
        <p:xfrm>
          <a:off x="0" y="1066800"/>
          <a:ext cx="9144000" cy="5715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812280" y="6662928"/>
            <a:ext cx="2362200" cy="261610"/>
          </a:xfrm>
          <a:prstGeom prst="rect">
            <a:avLst/>
          </a:prstGeom>
          <a:noFill/>
        </p:spPr>
        <p:txBody>
          <a:bodyPr wrap="square" rtlCol="0">
            <a:spAutoFit/>
          </a:bodyPr>
          <a:lstStyle/>
          <a:p>
            <a:r>
              <a:rPr lang="en-US" sz="1100" dirty="0" smtClean="0">
                <a:solidFill>
                  <a:schemeClr val="bg1"/>
                </a:solidFill>
              </a:rPr>
              <a:t>FMCSA Analysis &amp; Information Online</a:t>
            </a:r>
            <a:endParaRPr lang="en-US" sz="1100" dirty="0">
              <a:solidFill>
                <a:schemeClr val="bg1"/>
              </a:solidFill>
            </a:endParaRPr>
          </a:p>
        </p:txBody>
      </p:sp>
      <p:sp>
        <p:nvSpPr>
          <p:cNvPr id="7" name="Title 6"/>
          <p:cNvSpPr>
            <a:spLocks noGrp="1"/>
          </p:cNvSpPr>
          <p:nvPr>
            <p:ph type="title"/>
          </p:nvPr>
        </p:nvSpPr>
        <p:spPr/>
        <p:txBody>
          <a:bodyPr>
            <a:noAutofit/>
          </a:bodyPr>
          <a:lstStyle/>
          <a:p>
            <a:pPr algn="ctr"/>
            <a:r>
              <a:rPr lang="en-US" sz="4800" b="1" dirty="0" smtClean="0"/>
              <a:t>2013 MCMIS Large Truck Fatalities by Age Group</a:t>
            </a:r>
            <a:endParaRPr lang="en-US" sz="4800" b="1" dirty="0"/>
          </a:p>
        </p:txBody>
      </p:sp>
    </p:spTree>
    <p:extLst>
      <p:ext uri="{BB962C8B-B14F-4D97-AF65-F5344CB8AC3E}">
        <p14:creationId xmlns:p14="http://schemas.microsoft.com/office/powerpoint/2010/main" val="179874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825" t="3" r="9134" b="205"/>
          <a:stretch/>
        </p:blipFill>
        <p:spPr bwMode="auto">
          <a:xfrm>
            <a:off x="0" y="-76200"/>
            <a:ext cx="9144000" cy="701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910162" y="5411926"/>
            <a:ext cx="2257349" cy="584775"/>
          </a:xfrm>
          <a:prstGeom prst="rect">
            <a:avLst/>
          </a:prstGeom>
          <a:solidFill>
            <a:srgbClr val="EB7B0B">
              <a:alpha val="75000"/>
            </a:srgbClr>
          </a:solidFill>
        </p:spPr>
        <p:txBody>
          <a:bodyPr wrap="none" rtlCol="0">
            <a:spAutoFit/>
          </a:bodyPr>
          <a:lstStyle/>
          <a:p>
            <a:r>
              <a:rPr lang="en-US" sz="3200" dirty="0" smtClean="0">
                <a:latin typeface="Arial" panose="020B0604020202020204" pitchFamily="34" charset="0"/>
                <a:cs typeface="Arial" panose="020B0604020202020204" pitchFamily="34" charset="0"/>
              </a:rPr>
              <a:t>$2.4 Million</a:t>
            </a:r>
            <a:endParaRPr lang="en-US" sz="3200" dirty="0">
              <a:latin typeface="Arial" panose="020B0604020202020204" pitchFamily="34" charset="0"/>
              <a:cs typeface="Arial" panose="020B0604020202020204" pitchFamily="34" charset="0"/>
            </a:endParaRPr>
          </a:p>
        </p:txBody>
      </p:sp>
      <p:sp>
        <p:nvSpPr>
          <p:cNvPr id="8" name="TextBox 7"/>
          <p:cNvSpPr txBox="1"/>
          <p:nvPr/>
        </p:nvSpPr>
        <p:spPr>
          <a:xfrm>
            <a:off x="5334000" y="3657600"/>
            <a:ext cx="3409673" cy="1656864"/>
          </a:xfrm>
          <a:prstGeom prst="rect">
            <a:avLst/>
          </a:prstGeom>
          <a:solidFill>
            <a:schemeClr val="tx1">
              <a:lumMod val="75000"/>
              <a:lumOff val="25000"/>
              <a:alpha val="62000"/>
            </a:schemeClr>
          </a:solidFill>
        </p:spPr>
        <p:txBody>
          <a:bodyPr wrap="square" rtlCol="0">
            <a:spAutoFit/>
          </a:bodyPr>
          <a:lstStyle/>
          <a:p>
            <a:pPr algn="ctr">
              <a:lnSpc>
                <a:spcPts val="6100"/>
              </a:lnSpc>
            </a:pPr>
            <a:r>
              <a:rPr lang="en-US" sz="4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Assisted Living</a:t>
            </a:r>
          </a:p>
        </p:txBody>
      </p:sp>
      <p:sp>
        <p:nvSpPr>
          <p:cNvPr id="13" name="TextBox 12"/>
          <p:cNvSpPr txBox="1"/>
          <p:nvPr/>
        </p:nvSpPr>
        <p:spPr>
          <a:xfrm>
            <a:off x="1066800" y="762000"/>
            <a:ext cx="3409673" cy="1569660"/>
          </a:xfrm>
          <a:prstGeom prst="rect">
            <a:avLst/>
          </a:prstGeom>
          <a:solidFill>
            <a:schemeClr val="tx1">
              <a:lumMod val="75000"/>
              <a:lumOff val="25000"/>
              <a:alpha val="62000"/>
            </a:schemeClr>
          </a:solidFill>
        </p:spPr>
        <p:txBody>
          <a:bodyPr wrap="square" rtlCol="0">
            <a:spAutoFit/>
          </a:bodyPr>
          <a:lstStyle/>
          <a:p>
            <a:pPr algn="ctr"/>
            <a:r>
              <a:rPr lang="en-US" sz="4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Nursing</a:t>
            </a:r>
            <a:br>
              <a:rPr lang="en-US" sz="4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Home</a:t>
            </a:r>
            <a:endParaRPr lang="en-US" sz="4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7" name="TextBox 16"/>
          <p:cNvSpPr txBox="1"/>
          <p:nvPr/>
        </p:nvSpPr>
        <p:spPr>
          <a:xfrm>
            <a:off x="1642961" y="2480725"/>
            <a:ext cx="2257349" cy="584775"/>
          </a:xfrm>
          <a:prstGeom prst="rect">
            <a:avLst/>
          </a:prstGeom>
          <a:solidFill>
            <a:srgbClr val="EB7B0B">
              <a:alpha val="75000"/>
            </a:srgbClr>
          </a:solidFill>
        </p:spPr>
        <p:txBody>
          <a:bodyPr wrap="none" rtlCol="0">
            <a:spAutoFit/>
          </a:bodyPr>
          <a:lstStyle/>
          <a:p>
            <a:r>
              <a:rPr lang="en-US" sz="3200" dirty="0" smtClean="0">
                <a:latin typeface="Arial" panose="020B0604020202020204" pitchFamily="34" charset="0"/>
                <a:cs typeface="Arial" panose="020B0604020202020204" pitchFamily="34" charset="0"/>
              </a:rPr>
              <a:t>$4.4 Million</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62942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4759</TotalTime>
  <Words>1846</Words>
  <Application>Microsoft Office PowerPoint</Application>
  <PresentationFormat>On-screen Show (4:3)</PresentationFormat>
  <Paragraphs>171</Paragraphs>
  <Slides>20</Slides>
  <Notes>20</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Arial</vt:lpstr>
      <vt:lpstr>Calibri</vt:lpstr>
      <vt:lpstr>Office Theme</vt:lpstr>
      <vt:lpstr>PowerPoint Presentation</vt:lpstr>
      <vt:lpstr>Extrapolating 1935-1980 Financial Minimum Increase </vt:lpstr>
      <vt:lpstr>How Much for Equivalent Medical Care? </vt:lpstr>
      <vt:lpstr>How Much for Equivalent Medical Care? </vt:lpstr>
      <vt:lpstr>1985</vt:lpstr>
      <vt:lpstr>PowerPoint Presentation</vt:lpstr>
      <vt:lpstr>PowerPoint Presentation</vt:lpstr>
      <vt:lpstr>2013 MCMIS Large Truck Fatalities by Age Group</vt:lpstr>
      <vt:lpstr>PowerPoint Presentation</vt:lpstr>
      <vt:lpstr>Typical Elements of a  Life Care Plan</vt:lpstr>
      <vt:lpstr>PowerPoint Presentation</vt:lpstr>
      <vt:lpstr>PowerPoint Presentation</vt:lpstr>
      <vt:lpstr>PowerPoint Presentation</vt:lpstr>
      <vt:lpstr>PowerPoint Presentation</vt:lpstr>
      <vt:lpstr>Estimated Large Truck Losses Not Covered by Minimum Levels of Insurance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Lorelei Azarian</dc:creator>
  <cp:lastModifiedBy>Michael Leizerman</cp:lastModifiedBy>
  <cp:revision>230</cp:revision>
  <dcterms:created xsi:type="dcterms:W3CDTF">2014-05-11T17:14:37Z</dcterms:created>
  <dcterms:modified xsi:type="dcterms:W3CDTF">2014-05-21T02:12:35Z</dcterms:modified>
</cp:coreProperties>
</file>