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45" r:id="rId3"/>
    <p:sldId id="338" r:id="rId4"/>
    <p:sldId id="339" r:id="rId5"/>
    <p:sldId id="341" r:id="rId6"/>
    <p:sldId id="347" r:id="rId7"/>
    <p:sldId id="348" r:id="rId8"/>
    <p:sldId id="350" r:id="rId9"/>
    <p:sldId id="351" r:id="rId10"/>
    <p:sldId id="349" r:id="rId11"/>
    <p:sldId id="352" r:id="rId1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n.mccormick" initials="JRM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9613" autoAdjust="0"/>
  </p:normalViewPr>
  <p:slideViewPr>
    <p:cSldViewPr>
      <p:cViewPr>
        <p:scale>
          <a:sx n="81" d="100"/>
          <a:sy n="81" d="100"/>
        </p:scale>
        <p:origin x="-10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F7BD1E-84A8-415C-A2B3-C413DD2AA9DB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4169D5-FA20-418D-A6CE-224F4C1421D5}">
      <dgm:prSet phldrT="[Text]" custT="1"/>
      <dgm:spPr/>
      <dgm:t>
        <a:bodyPr/>
        <a:lstStyle/>
        <a:p>
          <a:r>
            <a:rPr lang="en-US" sz="3200" b="1" dirty="0" smtClean="0"/>
            <a:t>Highly Informed</a:t>
          </a:r>
        </a:p>
      </dgm:t>
    </dgm:pt>
    <dgm:pt modelId="{E7D5D795-1DF7-4EE2-983C-F37FFB10E990}" type="parTrans" cxnId="{17F995D8-5BA6-4C2B-A624-0D8EC8FB24DA}">
      <dgm:prSet/>
      <dgm:spPr/>
      <dgm:t>
        <a:bodyPr/>
        <a:lstStyle/>
        <a:p>
          <a:endParaRPr lang="en-US" sz="1400"/>
        </a:p>
      </dgm:t>
    </dgm:pt>
    <dgm:pt modelId="{6D3232C0-02EB-44A5-8030-29CFFD86AA4E}" type="sibTrans" cxnId="{17F995D8-5BA6-4C2B-A624-0D8EC8FB24DA}">
      <dgm:prSet/>
      <dgm:spPr/>
      <dgm:t>
        <a:bodyPr/>
        <a:lstStyle/>
        <a:p>
          <a:endParaRPr lang="en-US" sz="1400"/>
        </a:p>
      </dgm:t>
    </dgm:pt>
    <dgm:pt modelId="{F0E21B48-824F-42AB-9A42-FB83C857A494}">
      <dgm:prSet phldrT="[Text]" custT="1"/>
      <dgm:spPr/>
      <dgm:t>
        <a:bodyPr/>
        <a:lstStyle/>
        <a:p>
          <a:r>
            <a:rPr lang="en-US" sz="3200" b="1" dirty="0" smtClean="0"/>
            <a:t>Less Informed</a:t>
          </a:r>
        </a:p>
      </dgm:t>
    </dgm:pt>
    <dgm:pt modelId="{C5A07439-ADBC-4511-B927-981A955B8DA5}" type="parTrans" cxnId="{04CFA584-3B33-4E70-8E53-C5EBB2AB28A9}">
      <dgm:prSet/>
      <dgm:spPr/>
      <dgm:t>
        <a:bodyPr/>
        <a:lstStyle/>
        <a:p>
          <a:endParaRPr lang="en-US" sz="1400"/>
        </a:p>
      </dgm:t>
    </dgm:pt>
    <dgm:pt modelId="{70C60030-985D-44D8-823A-528BDE131C25}" type="sibTrans" cxnId="{04CFA584-3B33-4E70-8E53-C5EBB2AB28A9}">
      <dgm:prSet/>
      <dgm:spPr/>
      <dgm:t>
        <a:bodyPr/>
        <a:lstStyle/>
        <a:p>
          <a:endParaRPr lang="en-US" sz="1400"/>
        </a:p>
      </dgm:t>
    </dgm:pt>
    <dgm:pt modelId="{42792A32-E71E-41B5-B93B-473A762E6D5E}" type="pres">
      <dgm:prSet presAssocID="{60F7BD1E-84A8-415C-A2B3-C413DD2AA9D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07FE2D-1F18-40E8-8F89-619268CAC5DB}" type="pres">
      <dgm:prSet presAssocID="{0F4169D5-FA20-418D-A6CE-224F4C1421D5}" presName="upArrow" presStyleLbl="node1" presStyleIdx="0" presStyleCnt="2" custLinFactY="3437" custLinFactNeighborX="32973" custLinFactNeighborY="100000"/>
      <dgm:spPr/>
    </dgm:pt>
    <dgm:pt modelId="{4B85BD5D-36CC-48D7-A5A7-CBD11E3F1F91}" type="pres">
      <dgm:prSet presAssocID="{0F4169D5-FA20-418D-A6CE-224F4C1421D5}" presName="upArrowText" presStyleLbl="revTx" presStyleIdx="0" presStyleCnt="2" custLinFactY="8333" custLinFactNeighborX="-6244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9842DD-7F10-4DEC-8B33-3CE46A12A3CD}" type="pres">
      <dgm:prSet presAssocID="{F0E21B48-824F-42AB-9A42-FB83C857A494}" presName="downArrow" presStyleLbl="node1" presStyleIdx="1" presStyleCnt="2" custLinFactY="-10122" custLinFactNeighborX="-55419" custLinFactNeighborY="-100000"/>
      <dgm:spPr/>
    </dgm:pt>
    <dgm:pt modelId="{D761BF71-7F8A-4559-92A8-DC4F1B3B5D5F}" type="pres">
      <dgm:prSet presAssocID="{F0E21B48-824F-42AB-9A42-FB83C857A494}" presName="downArrowText" presStyleLbl="revTx" presStyleIdx="1" presStyleCnt="2" custLinFactY="-11841" custLinFactNeighborX="-7847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F995D8-5BA6-4C2B-A624-0D8EC8FB24DA}" srcId="{60F7BD1E-84A8-415C-A2B3-C413DD2AA9DB}" destId="{0F4169D5-FA20-418D-A6CE-224F4C1421D5}" srcOrd="0" destOrd="0" parTransId="{E7D5D795-1DF7-4EE2-983C-F37FFB10E990}" sibTransId="{6D3232C0-02EB-44A5-8030-29CFFD86AA4E}"/>
    <dgm:cxn modelId="{9827CDEA-7A5B-4C1D-8583-0D48A35A1838}" type="presOf" srcId="{0F4169D5-FA20-418D-A6CE-224F4C1421D5}" destId="{4B85BD5D-36CC-48D7-A5A7-CBD11E3F1F91}" srcOrd="0" destOrd="0" presId="urn:microsoft.com/office/officeart/2005/8/layout/arrow4"/>
    <dgm:cxn modelId="{42F4B435-50CD-4998-B15F-AA790CB4B300}" type="presOf" srcId="{F0E21B48-824F-42AB-9A42-FB83C857A494}" destId="{D761BF71-7F8A-4559-92A8-DC4F1B3B5D5F}" srcOrd="0" destOrd="0" presId="urn:microsoft.com/office/officeart/2005/8/layout/arrow4"/>
    <dgm:cxn modelId="{04CFA584-3B33-4E70-8E53-C5EBB2AB28A9}" srcId="{60F7BD1E-84A8-415C-A2B3-C413DD2AA9DB}" destId="{F0E21B48-824F-42AB-9A42-FB83C857A494}" srcOrd="1" destOrd="0" parTransId="{C5A07439-ADBC-4511-B927-981A955B8DA5}" sibTransId="{70C60030-985D-44D8-823A-528BDE131C25}"/>
    <dgm:cxn modelId="{ADD94FBD-17C1-4818-8931-EA598930342F}" type="presOf" srcId="{60F7BD1E-84A8-415C-A2B3-C413DD2AA9DB}" destId="{42792A32-E71E-41B5-B93B-473A762E6D5E}" srcOrd="0" destOrd="0" presId="urn:microsoft.com/office/officeart/2005/8/layout/arrow4"/>
    <dgm:cxn modelId="{58D4C66B-1875-4E99-9C72-BB1D8FC7586D}" type="presParOf" srcId="{42792A32-E71E-41B5-B93B-473A762E6D5E}" destId="{6307FE2D-1F18-40E8-8F89-619268CAC5DB}" srcOrd="0" destOrd="0" presId="urn:microsoft.com/office/officeart/2005/8/layout/arrow4"/>
    <dgm:cxn modelId="{B581077B-C98B-48F9-B93C-B90AD059ADE6}" type="presParOf" srcId="{42792A32-E71E-41B5-B93B-473A762E6D5E}" destId="{4B85BD5D-36CC-48D7-A5A7-CBD11E3F1F91}" srcOrd="1" destOrd="0" presId="urn:microsoft.com/office/officeart/2005/8/layout/arrow4"/>
    <dgm:cxn modelId="{22AA7374-D296-479E-BF50-A1DAE480C031}" type="presParOf" srcId="{42792A32-E71E-41B5-B93B-473A762E6D5E}" destId="{129842DD-7F10-4DEC-8B33-3CE46A12A3CD}" srcOrd="2" destOrd="0" presId="urn:microsoft.com/office/officeart/2005/8/layout/arrow4"/>
    <dgm:cxn modelId="{D6EE80CA-3856-4742-B984-D99784D50D83}" type="presParOf" srcId="{42792A32-E71E-41B5-B93B-473A762E6D5E}" destId="{D761BF71-7F8A-4559-92A8-DC4F1B3B5D5F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7FE2D-1F18-40E8-8F89-619268CAC5DB}">
      <dsp:nvSpPr>
        <dsp:cNvPr id="0" name=""/>
        <dsp:cNvSpPr/>
      </dsp:nvSpPr>
      <dsp:spPr>
        <a:xfrm>
          <a:off x="899996" y="2247129"/>
          <a:ext cx="2715768" cy="2172462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85BD5D-36CC-48D7-A5A7-CBD11E3F1F91}">
      <dsp:nvSpPr>
        <dsp:cNvPr id="0" name=""/>
        <dsp:cNvSpPr/>
      </dsp:nvSpPr>
      <dsp:spPr>
        <a:xfrm>
          <a:off x="0" y="2353493"/>
          <a:ext cx="4608576" cy="2172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0" rIns="227584" bIns="227584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Highly Informed</a:t>
          </a:r>
        </a:p>
      </dsp:txBody>
      <dsp:txXfrm>
        <a:off x="0" y="2353493"/>
        <a:ext cx="4608576" cy="2172462"/>
      </dsp:txXfrm>
    </dsp:sp>
    <dsp:sp modelId="{129842DD-7F10-4DEC-8B33-3CE46A12A3CD}">
      <dsp:nvSpPr>
        <dsp:cNvPr id="0" name=""/>
        <dsp:cNvSpPr/>
      </dsp:nvSpPr>
      <dsp:spPr>
        <a:xfrm>
          <a:off x="0" y="0"/>
          <a:ext cx="2715768" cy="2172462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61BF71-7F8A-4559-92A8-DC4F1B3B5D5F}">
      <dsp:nvSpPr>
        <dsp:cNvPr id="0" name=""/>
        <dsp:cNvSpPr/>
      </dsp:nvSpPr>
      <dsp:spPr>
        <a:xfrm>
          <a:off x="9" y="0"/>
          <a:ext cx="4608576" cy="2172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0" rIns="227584" bIns="227584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Less Informed</a:t>
          </a:r>
        </a:p>
      </dsp:txBody>
      <dsp:txXfrm>
        <a:off x="9" y="0"/>
        <a:ext cx="4608576" cy="2172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9FDA-A219-EA45-8418-93FC39309067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61CE8-42D9-6C45-8AC4-496556B4A4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442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4E0B1-B5DE-164A-8BBE-A69C1A829842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CE3F8-AF76-C245-88AB-DDD8EC71A8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067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CE3F8-AF76-C245-88AB-DDD8EC71A8E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09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 Transparent.</a:t>
            </a:r>
          </a:p>
          <a:p>
            <a:r>
              <a:rPr lang="en-US" dirty="0" smtClean="0"/>
              <a:t>Workforce</a:t>
            </a:r>
            <a:r>
              <a:rPr lang="en-US" baseline="0" dirty="0" smtClean="0"/>
              <a:t> prioritization tool to be more accessible</a:t>
            </a:r>
          </a:p>
          <a:p>
            <a:r>
              <a:rPr lang="en-US" baseline="0" dirty="0" smtClean="0"/>
              <a:t>1) Various type</a:t>
            </a:r>
          </a:p>
          <a:p>
            <a:r>
              <a:rPr lang="en-US" baseline="0" dirty="0" smtClean="0"/>
              <a:t>2) Level of exposure </a:t>
            </a:r>
          </a:p>
          <a:p>
            <a:r>
              <a:rPr lang="en-US" baseline="0" dirty="0" smtClean="0"/>
              <a:t>200-300 feedbacks per month</a:t>
            </a:r>
          </a:p>
          <a:p>
            <a:r>
              <a:rPr lang="en-US" baseline="0" dirty="0" smtClean="0"/>
              <a:t>More informed users are less critical </a:t>
            </a:r>
            <a:r>
              <a:rPr lang="en-US" baseline="0" dirty="0" smtClean="0">
                <a:sym typeface="Wingdings" pitchFamily="2" charset="2"/>
              </a:rPr>
              <a:t> and are more apt to leverage available safety info to improve safety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6438D-30C1-463C-9FCB-D3F0420300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37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200" b="1" dirty="0" smtClean="0">
                <a:ea typeface="ＭＳ Ｐゴシック" pitchFamily="-84" charset="-128"/>
              </a:rPr>
              <a:t>BQ</a:t>
            </a:r>
          </a:p>
          <a:p>
            <a:pPr marL="171450" indent="-171450">
              <a:buFontTx/>
              <a:buChar char="•"/>
            </a:pPr>
            <a:endParaRPr lang="en-US" dirty="0" smtClean="0">
              <a:ea typeface="ＭＳ Ｐゴシック" pitchFamily="-1" charset="-128"/>
            </a:endParaRPr>
          </a:p>
        </p:txBody>
      </p:sp>
      <p:sp>
        <p:nvSpPr>
          <p:cNvPr id="101380" name="Slide Number Placeholder 2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746FC6-DD64-4554-A2EC-401DB89B557F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eader-Title-PPT.png"/>
          <p:cNvPicPr>
            <a:picLocks noChangeAspect="1"/>
          </p:cNvPicPr>
          <p:nvPr userDrawn="1"/>
        </p:nvPicPr>
        <p:blipFill>
          <a:blip r:embed="rId2" cstate="print"/>
          <a:srcRect l="412" t="394" r="275"/>
          <a:stretch>
            <a:fillRect/>
          </a:stretch>
        </p:blipFill>
        <p:spPr>
          <a:xfrm>
            <a:off x="317500" y="298755"/>
            <a:ext cx="8485356" cy="2965145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419600"/>
            <a:ext cx="7696200" cy="838200"/>
          </a:xfrm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ts val="4300"/>
              </a:lnSpc>
              <a:buNone/>
              <a:defRPr sz="2600" baseline="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2nd Level Subtitle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17500" y="304800"/>
            <a:ext cx="8470900" cy="6248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317500" y="6311900"/>
            <a:ext cx="8470900" cy="2413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3352800"/>
            <a:ext cx="7696200" cy="1524000"/>
          </a:xfrm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spcBef>
                <a:spcPts val="0"/>
              </a:spcBef>
              <a:buFontTx/>
              <a:buNone/>
              <a:defRPr sz="40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  <a:lvl2pPr marL="0" indent="0" algn="ctr">
              <a:lnSpc>
                <a:spcPts val="4000"/>
              </a:lnSpc>
              <a:spcBef>
                <a:spcPts val="0"/>
              </a:spcBef>
              <a:buFontTx/>
              <a:buNone/>
              <a:defRPr sz="400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0" indent="0" algn="ctr">
              <a:spcBef>
                <a:spcPts val="300"/>
              </a:spcBef>
              <a:buFontTx/>
              <a:buNone/>
              <a:defRPr sz="4000">
                <a:latin typeface="+mj-lt"/>
              </a:defRPr>
            </a:lvl3pPr>
            <a:lvl4pPr marL="0" indent="0" algn="ctr">
              <a:spcBef>
                <a:spcPts val="300"/>
              </a:spcBef>
              <a:buFontTx/>
              <a:buNone/>
              <a:defRPr sz="4000">
                <a:latin typeface="+mj-lt"/>
              </a:defRPr>
            </a:lvl4pPr>
            <a:lvl5pPr marL="0" indent="0" algn="ctr">
              <a:spcBef>
                <a:spcPts val="300"/>
              </a:spcBef>
              <a:buFontTx/>
              <a:buNone/>
              <a:defRPr sz="40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Title</a:t>
            </a:r>
          </a:p>
          <a:p>
            <a:pPr lvl="1"/>
            <a:r>
              <a:rPr lang="en-US" dirty="0" smtClean="0"/>
              <a:t>Second Line Title Here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85800" y="5118100"/>
            <a:ext cx="7696200" cy="4572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aseline="0">
                <a:solidFill>
                  <a:schemeClr val="tx1">
                    <a:lumMod val="75000"/>
                  </a:schemeClr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2000"/>
            </a:lvl2pPr>
            <a:lvl3pPr marL="0" indent="0" algn="ctr">
              <a:spcBef>
                <a:spcPts val="0"/>
              </a:spcBef>
              <a:buFontTx/>
              <a:buNone/>
              <a:defRPr sz="2000"/>
            </a:lvl3pPr>
            <a:lvl4pPr marL="0" indent="0" algn="ctr">
              <a:spcBef>
                <a:spcPts val="0"/>
              </a:spcBef>
              <a:buFontTx/>
              <a:buNone/>
              <a:defRPr sz="2000"/>
            </a:lvl4pPr>
            <a:lvl5pPr marL="0" indent="0" algn="ctr">
              <a:spcBef>
                <a:spcPts val="0"/>
              </a:spcBef>
              <a:buFontTx/>
              <a:buNone/>
              <a:defRPr sz="2000"/>
            </a:lvl5pPr>
          </a:lstStyle>
          <a:p>
            <a:pPr lvl="0"/>
            <a:r>
              <a:rPr lang="en-US" dirty="0" smtClean="0"/>
              <a:t>Click to edit Master 3rd Level Subtitle</a:t>
            </a:r>
          </a:p>
        </p:txBody>
      </p:sp>
      <p:pic>
        <p:nvPicPr>
          <p:cNvPr id="11" name="Picture 10" descr="PPT_Footer.png"/>
          <p:cNvPicPr>
            <a:picLocks noChangeAspect="1"/>
          </p:cNvPicPr>
          <p:nvPr userDrawn="1"/>
        </p:nvPicPr>
        <p:blipFill>
          <a:blip r:embed="rId3" cstate="print"/>
          <a:srcRect b="14651"/>
          <a:stretch>
            <a:fillRect/>
          </a:stretch>
        </p:blipFill>
        <p:spPr>
          <a:xfrm>
            <a:off x="505663" y="5715000"/>
            <a:ext cx="2847137" cy="5918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SAtitlebox-PPT.png"/>
          <p:cNvPicPr>
            <a:picLocks noChangeAspect="1"/>
          </p:cNvPicPr>
          <p:nvPr userDrawn="1"/>
        </p:nvPicPr>
        <p:blipFill>
          <a:blip r:embed="rId2" cstate="print">
            <a:lum bright="-11000" contrast="8000"/>
          </a:blip>
          <a:srcRect l="3937" t="969" r="3837" b="83533"/>
          <a:stretch>
            <a:fillRect/>
          </a:stretch>
        </p:blipFill>
        <p:spPr>
          <a:xfrm>
            <a:off x="457200" y="2238175"/>
            <a:ext cx="8229600" cy="2956126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0" y="2946400"/>
            <a:ext cx="9144000" cy="2540000"/>
          </a:xfrm>
        </p:spPr>
        <p:txBody>
          <a:bodyPr>
            <a:noAutofit/>
          </a:bodyPr>
          <a:lstStyle>
            <a:lvl1pPr marL="0" indent="0" algn="ctr">
              <a:spcBef>
                <a:spcPts val="300"/>
              </a:spcBef>
              <a:buFontTx/>
              <a:buNone/>
              <a:defRPr sz="4800" baseline="0">
                <a:latin typeface="+mj-lt"/>
              </a:defRPr>
            </a:lvl1pPr>
            <a:lvl2pPr marL="0" indent="0" algn="ctr">
              <a:spcBef>
                <a:spcPts val="300"/>
              </a:spcBef>
              <a:buFontTx/>
              <a:buNone/>
              <a:defRPr sz="4000" baseline="0">
                <a:latin typeface="+mj-lt"/>
              </a:defRPr>
            </a:lvl2pPr>
            <a:lvl3pPr marL="0" indent="0" algn="ctr">
              <a:spcBef>
                <a:spcPts val="300"/>
              </a:spcBef>
              <a:buFontTx/>
              <a:buNone/>
              <a:defRPr sz="4000" baseline="0">
                <a:latin typeface="+mj-lt"/>
              </a:defRPr>
            </a:lvl3pPr>
            <a:lvl4pPr marL="0" indent="0" algn="ctr">
              <a:spcBef>
                <a:spcPts val="300"/>
              </a:spcBef>
              <a:buFontTx/>
              <a:buNone/>
              <a:defRPr sz="4000" baseline="0">
                <a:latin typeface="+mj-lt"/>
              </a:defRPr>
            </a:lvl4pPr>
            <a:lvl5pPr marL="0" indent="0" algn="ctr">
              <a:spcBef>
                <a:spcPts val="300"/>
              </a:spcBef>
              <a:buFontTx/>
              <a:buNone/>
              <a:defRPr sz="4000" baseline="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7" name="Picture 6" descr="Header-PPT-fade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50350" cy="1545822"/>
          </a:xfrm>
          <a:prstGeom prst="rect">
            <a:avLst/>
          </a:prstGeom>
        </p:spPr>
      </p:pic>
      <p:pic>
        <p:nvPicPr>
          <p:cNvPr id="11" name="Picture 10" descr="PPT_Footer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50905" y="6133779"/>
            <a:ext cx="2847137" cy="693484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361150" y="6039650"/>
            <a:ext cx="84524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5351929" y="6164516"/>
            <a:ext cx="3561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Presentation Title  –  Date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3973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A9B62523-04C0-4E22-A157-CFC5DF0401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4"/>
          <p:cNvSpPr>
            <a:spLocks noGrp="1"/>
          </p:cNvSpPr>
          <p:nvPr>
            <p:ph type="title"/>
          </p:nvPr>
        </p:nvSpPr>
        <p:spPr>
          <a:xfrm>
            <a:off x="729592" y="-437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51929" y="6164516"/>
            <a:ext cx="3561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Presentation Title  –  Date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3973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A9B62523-04C0-4E22-A157-CFC5DF0401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3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3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Placeholder 14"/>
          <p:cNvSpPr>
            <a:spLocks noGrp="1"/>
          </p:cNvSpPr>
          <p:nvPr>
            <p:ph type="title"/>
          </p:nvPr>
        </p:nvSpPr>
        <p:spPr>
          <a:xfrm>
            <a:off x="729592" y="-437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5351929" y="6164516"/>
            <a:ext cx="3561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Presentation Title  –  Date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781800" y="63973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A9B62523-04C0-4E22-A157-CFC5DF0401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4"/>
          <p:cNvSpPr>
            <a:spLocks noGrp="1"/>
          </p:cNvSpPr>
          <p:nvPr>
            <p:ph type="title"/>
          </p:nvPr>
        </p:nvSpPr>
        <p:spPr>
          <a:xfrm>
            <a:off x="729592" y="-437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51929" y="6164516"/>
            <a:ext cx="3561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Presentation Title  –  Date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3973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A9B62523-04C0-4E22-A157-CFC5DF0401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752600"/>
            <a:ext cx="8229600" cy="3657600"/>
          </a:xfrm>
        </p:spPr>
        <p:txBody>
          <a:bodyPr>
            <a:norm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200" baseline="0">
                <a:solidFill>
                  <a:schemeClr val="tx1">
                    <a:lumMod val="50000"/>
                  </a:schemeClr>
                </a:solidFill>
              </a:defRPr>
            </a:lvl2pPr>
            <a:lvl3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200" baseline="0">
                <a:solidFill>
                  <a:schemeClr val="tx1">
                    <a:lumMod val="50000"/>
                  </a:schemeClr>
                </a:solidFill>
              </a:defRPr>
            </a:lvl3pPr>
            <a:lvl4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200" baseline="0">
                <a:solidFill>
                  <a:schemeClr val="tx1">
                    <a:lumMod val="50000"/>
                  </a:schemeClr>
                </a:solidFill>
              </a:defRPr>
            </a:lvl4pPr>
            <a:lvl5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200" baseline="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left-aligned paragraph text</a:t>
            </a:r>
          </a:p>
        </p:txBody>
      </p:sp>
      <p:sp>
        <p:nvSpPr>
          <p:cNvPr id="7" name="Title Placeholder 14"/>
          <p:cNvSpPr>
            <a:spLocks noGrp="1"/>
          </p:cNvSpPr>
          <p:nvPr>
            <p:ph type="title"/>
          </p:nvPr>
        </p:nvSpPr>
        <p:spPr>
          <a:xfrm>
            <a:off x="729592" y="-437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5351929" y="6164516"/>
            <a:ext cx="3561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Presentation Title  –  Date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3973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A9B62523-04C0-4E22-A157-CFC5DF0401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 descr="Header-PPT-nologo.png"/>
          <p:cNvPicPr>
            <a:picLocks noChangeAspect="1"/>
          </p:cNvPicPr>
          <p:nvPr/>
        </p:nvPicPr>
        <p:blipFill>
          <a:blip r:embed="rId8" cstate="print"/>
          <a:srcRect l="412" r="677"/>
          <a:stretch>
            <a:fillRect/>
          </a:stretch>
        </p:blipFill>
        <p:spPr bwMode="auto">
          <a:xfrm>
            <a:off x="0" y="-1"/>
            <a:ext cx="9150350" cy="155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677" y="1600200"/>
            <a:ext cx="850622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PPT_Foote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0905" y="6133779"/>
            <a:ext cx="2847137" cy="693484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361150" y="6039650"/>
            <a:ext cx="84524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5-Point Star 12"/>
          <p:cNvSpPr/>
          <p:nvPr/>
        </p:nvSpPr>
        <p:spPr>
          <a:xfrm>
            <a:off x="244476" y="387351"/>
            <a:ext cx="384175" cy="328612"/>
          </a:xfrm>
          <a:prstGeom prst="star5">
            <a:avLst/>
          </a:prstGeom>
          <a:solidFill>
            <a:srgbClr val="F0BD3C"/>
          </a:solidFill>
          <a:ln w="19050">
            <a:solidFill>
              <a:srgbClr val="F4C9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Title Placeholder 14"/>
          <p:cNvSpPr>
            <a:spLocks noGrp="1"/>
          </p:cNvSpPr>
          <p:nvPr>
            <p:ph type="title"/>
          </p:nvPr>
        </p:nvSpPr>
        <p:spPr>
          <a:xfrm>
            <a:off x="729592" y="-437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5351929" y="6164516"/>
            <a:ext cx="3561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Presentation Title  –  Date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3973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A9B62523-04C0-4E22-A157-CFC5DF0401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50" r:id="rId3"/>
    <p:sldLayoutId id="2147483653" r:id="rId4"/>
    <p:sldLayoutId id="2147483649" r:id="rId5"/>
    <p:sldLayoutId id="2147483661" r:id="rId6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8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Courtney.Stevenson@dot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CSA Program Update</a:t>
            </a:r>
          </a:p>
          <a:p>
            <a:r>
              <a:rPr lang="en-US" dirty="0" smtClean="0"/>
              <a:t>June 17</a:t>
            </a:r>
            <a:r>
              <a:rPr lang="en-US" baseline="30000" dirty="0" smtClean="0"/>
              <a:t>th</a:t>
            </a:r>
            <a:r>
              <a:rPr lang="en-US" dirty="0" smtClean="0"/>
              <a:t>, 2013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685800" y="3352800"/>
            <a:ext cx="7696200" cy="609600"/>
          </a:xfrm>
        </p:spPr>
        <p:txBody>
          <a:bodyPr/>
          <a:lstStyle/>
          <a:p>
            <a:r>
              <a:rPr lang="en-US" dirty="0"/>
              <a:t>MCSAC CSA Subcommittee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Crash Weighting</a:t>
            </a:r>
          </a:p>
          <a:p>
            <a:r>
              <a:rPr lang="en-US" dirty="0" smtClean="0"/>
              <a:t>CSA Program </a:t>
            </a:r>
            <a:r>
              <a:rPr lang="en-US" dirty="0"/>
              <a:t>Effectiveness </a:t>
            </a:r>
            <a:r>
              <a:rPr lang="en-US" dirty="0" smtClean="0"/>
              <a:t>Update</a:t>
            </a:r>
          </a:p>
          <a:p>
            <a:r>
              <a:rPr lang="en-US" dirty="0"/>
              <a:t>Continue to analyze impacts of potential </a:t>
            </a:r>
            <a:r>
              <a:rPr lang="en-US" dirty="0" smtClean="0"/>
              <a:t>SMS methodology improvements</a:t>
            </a:r>
          </a:p>
          <a:p>
            <a:pPr lvl="1"/>
            <a:r>
              <a:rPr lang="en-US" dirty="0" smtClean="0"/>
              <a:t>Severity </a:t>
            </a:r>
            <a:r>
              <a:rPr lang="en-US" dirty="0"/>
              <a:t>weights</a:t>
            </a:r>
          </a:p>
          <a:p>
            <a:pPr lvl="1"/>
            <a:r>
              <a:rPr lang="en-US" dirty="0"/>
              <a:t>Recalibration of the Utilization Factor </a:t>
            </a:r>
            <a:endParaRPr lang="en-US" dirty="0" smtClean="0"/>
          </a:p>
          <a:p>
            <a:pPr lvl="1"/>
            <a:r>
              <a:rPr lang="en-US" dirty="0" smtClean="0"/>
              <a:t>Adjustment </a:t>
            </a:r>
            <a:r>
              <a:rPr lang="en-US" dirty="0"/>
              <a:t>to safety event groupings in all </a:t>
            </a:r>
            <a:r>
              <a:rPr lang="en-US" dirty="0" smtClean="0"/>
              <a:t>BASICs (dynamic groups)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2013 priorities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Presentation Title  –  Date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B62523-04C0-4E22-A157-CFC5DF04013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70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body" sz="quarter" idx="13"/>
          </p:nvPr>
        </p:nvSpPr>
        <p:spPr>
          <a:xfrm>
            <a:off x="0" y="2209800"/>
            <a:ext cx="9144000" cy="2540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Thank you!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 smtClean="0">
                <a:hlinkClick r:id="rId2"/>
              </a:rPr>
              <a:t>Courtney.Stevenson@dot.gov</a:t>
            </a: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202-366-5421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Presentation Title  –  Date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B62523-04C0-4E22-A157-CFC5DF04013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831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Status update on CSA for 2013</a:t>
            </a:r>
          </a:p>
          <a:p>
            <a:pPr lvl="1"/>
            <a:r>
              <a:rPr lang="en-US" dirty="0" smtClean="0"/>
              <a:t>SMS Display Enhancements </a:t>
            </a:r>
          </a:p>
          <a:p>
            <a:pPr lvl="1"/>
            <a:r>
              <a:rPr lang="en-US" dirty="0" smtClean="0"/>
              <a:t>Other initiatives underway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Presentation Title  – 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B62523-04C0-4E22-A157-CFC5DF04013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992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Recap:  February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Gathered input from CSA Subcommittee to improve display of the Agency’s Safety Measurement System (SMS) prioritization results to the </a:t>
            </a:r>
            <a:r>
              <a:rPr lang="en-US" dirty="0" smtClean="0"/>
              <a:t>public</a:t>
            </a:r>
          </a:p>
          <a:p>
            <a:pPr lvl="1"/>
            <a:r>
              <a:rPr lang="en-US" dirty="0" smtClean="0"/>
              <a:t>Demonstration </a:t>
            </a:r>
            <a:r>
              <a:rPr lang="en-US" dirty="0"/>
              <a:t>of public SMS </a:t>
            </a:r>
            <a:r>
              <a:rPr lang="en-US" dirty="0" smtClean="0"/>
              <a:t>website</a:t>
            </a:r>
          </a:p>
          <a:p>
            <a:pPr lvl="1"/>
            <a:r>
              <a:rPr lang="en-US" dirty="0" smtClean="0"/>
              <a:t>Facilitated </a:t>
            </a:r>
            <a:r>
              <a:rPr lang="en-US" dirty="0"/>
              <a:t>discussion regarding opportunities for improvements and </a:t>
            </a:r>
            <a:r>
              <a:rPr lang="en-US" dirty="0" smtClean="0"/>
              <a:t>clarity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651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is the Agency focusing on SMS Display?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Agency began making prioritization information available publicly </a:t>
            </a:r>
            <a:r>
              <a:rPr lang="en-US" i="1" dirty="0" smtClean="0"/>
              <a:t>over a decade ago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Two </a:t>
            </a:r>
            <a:r>
              <a:rPr lang="en-US" dirty="0"/>
              <a:t>years into </a:t>
            </a:r>
            <a:r>
              <a:rPr lang="en-US" dirty="0" smtClean="0"/>
              <a:t>implementation</a:t>
            </a:r>
            <a:r>
              <a:rPr lang="en-US" dirty="0"/>
              <a:t> </a:t>
            </a:r>
            <a:r>
              <a:rPr lang="en-US" dirty="0" smtClean="0"/>
              <a:t>SMS Online: ~48 million sessions/year</a:t>
            </a:r>
          </a:p>
          <a:p>
            <a:pPr lvl="1"/>
            <a:r>
              <a:rPr lang="en-US" dirty="0" err="1"/>
              <a:t>SafeStat</a:t>
            </a:r>
            <a:r>
              <a:rPr lang="en-US" dirty="0"/>
              <a:t> Online website : ~4 million sessions/year</a:t>
            </a:r>
          </a:p>
        </p:txBody>
      </p:sp>
    </p:spTree>
    <p:extLst>
      <p:ext uri="{BB962C8B-B14F-4D97-AF65-F5344CB8AC3E}">
        <p14:creationId xmlns:p14="http://schemas.microsoft.com/office/powerpoint/2010/main" val="1087902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Goal: Improve display and increase an understanding of the information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259690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48200" y="1295400"/>
            <a:ext cx="4343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Challenge :  we are dealing with  various  users with various needs  </a:t>
            </a:r>
          </a:p>
          <a:p>
            <a:endParaRPr lang="en-US" sz="2400" dirty="0" smtClean="0"/>
          </a:p>
          <a:p>
            <a:r>
              <a:rPr lang="en-US" sz="2400" dirty="0" smtClean="0"/>
              <a:t>Objective: display results  and work to build better understanding</a:t>
            </a:r>
          </a:p>
          <a:p>
            <a:endParaRPr lang="en-US" sz="2400" dirty="0"/>
          </a:p>
          <a:p>
            <a:r>
              <a:rPr lang="en-US" sz="2400" dirty="0" smtClean="0"/>
              <a:t>Experience:  more informed users will leverage information in the best way to meet their purposes, and promote safety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00182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 descr="Carrier Measurement: SMS Results "/>
          <p:cNvSpPr>
            <a:spLocks noGrp="1" noChangeArrowheads="1"/>
          </p:cNvSpPr>
          <p:nvPr>
            <p:ph type="title"/>
          </p:nvPr>
        </p:nvSpPr>
        <p:spPr>
          <a:xfrm>
            <a:off x="730250" y="-4445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Public Display of SMS Results </a:t>
            </a:r>
          </a:p>
        </p:txBody>
      </p:sp>
      <p:pic>
        <p:nvPicPr>
          <p:cNvPr id="40963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" y="855663"/>
            <a:ext cx="8458200" cy="540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1318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Reinforce </a:t>
            </a:r>
            <a:r>
              <a:rPr lang="en-US" dirty="0"/>
              <a:t>SMS as prioritization </a:t>
            </a:r>
            <a:endParaRPr lang="en-US" dirty="0" smtClean="0"/>
          </a:p>
          <a:p>
            <a:r>
              <a:rPr lang="en-US" dirty="0" smtClean="0"/>
              <a:t>Reinforce </a:t>
            </a:r>
            <a:r>
              <a:rPr lang="en-US" dirty="0"/>
              <a:t>safety mission </a:t>
            </a:r>
            <a:endParaRPr lang="en-US" dirty="0" smtClean="0"/>
          </a:p>
          <a:p>
            <a:r>
              <a:rPr lang="en-US" dirty="0" smtClean="0"/>
              <a:t>Focus </a:t>
            </a:r>
            <a:r>
              <a:rPr lang="en-US" dirty="0"/>
              <a:t>on setting foundation for </a:t>
            </a:r>
            <a:r>
              <a:rPr lang="en-US" dirty="0" smtClean="0"/>
              <a:t>SFD</a:t>
            </a:r>
          </a:p>
          <a:p>
            <a:r>
              <a:rPr lang="en-US" dirty="0" smtClean="0"/>
              <a:t>Emphasize </a:t>
            </a:r>
            <a:r>
              <a:rPr lang="en-US" dirty="0"/>
              <a:t>relative vs. absolute </a:t>
            </a:r>
            <a:r>
              <a:rPr lang="en-US" dirty="0" smtClean="0"/>
              <a:t>performance</a:t>
            </a:r>
          </a:p>
          <a:p>
            <a:r>
              <a:rPr lang="en-US" dirty="0"/>
              <a:t>Clarity on Safety Event </a:t>
            </a:r>
            <a:r>
              <a:rPr lang="en-US" dirty="0" smtClean="0"/>
              <a:t>Groups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Established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Presentation Title  –  Date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B62523-04C0-4E22-A157-CFC5DF04013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66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One </a:t>
            </a:r>
            <a:r>
              <a:rPr lang="en-US" dirty="0"/>
              <a:t>stop shop</a:t>
            </a:r>
          </a:p>
          <a:p>
            <a:r>
              <a:rPr lang="en-US" dirty="0"/>
              <a:t>Address concerns with “insufficient data” carriers </a:t>
            </a:r>
          </a:p>
          <a:p>
            <a:r>
              <a:rPr lang="en-US" dirty="0"/>
              <a:t>Retain detailed data</a:t>
            </a:r>
          </a:p>
          <a:p>
            <a:r>
              <a:rPr lang="en-US" dirty="0"/>
              <a:t>Recognize distinctions between BASICs and crash risk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Established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Presentation Title  –  Date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B62523-04C0-4E22-A157-CFC5DF04013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241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9677" y="1447800"/>
            <a:ext cx="8506226" cy="4525963"/>
          </a:xfrm>
        </p:spPr>
        <p:txBody>
          <a:bodyPr/>
          <a:lstStyle/>
          <a:p>
            <a:r>
              <a:rPr lang="en-US" dirty="0" smtClean="0"/>
              <a:t>Incorporating field feedback</a:t>
            </a:r>
          </a:p>
          <a:p>
            <a:r>
              <a:rPr lang="en-US" dirty="0" smtClean="0"/>
              <a:t>Finalize mockups and begin coding preview website</a:t>
            </a:r>
          </a:p>
          <a:p>
            <a:r>
              <a:rPr lang="en-US" dirty="0" smtClean="0"/>
              <a:t>FR Notice </a:t>
            </a:r>
          </a:p>
          <a:p>
            <a:r>
              <a:rPr lang="en-US" dirty="0" smtClean="0"/>
              <a:t>Release of preview site to companies / Release of mockups for public</a:t>
            </a:r>
          </a:p>
          <a:p>
            <a:r>
              <a:rPr lang="en-US" dirty="0" smtClean="0"/>
              <a:t>Analyze results</a:t>
            </a:r>
          </a:p>
          <a:p>
            <a:r>
              <a:rPr lang="en-US" dirty="0" smtClean="0"/>
              <a:t>Publish plan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Presentation Title  –  Date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B62523-04C0-4E22-A157-CFC5DF04013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486438"/>
      </p:ext>
    </p:extLst>
  </p:cSld>
  <p:clrMapOvr>
    <a:masterClrMapping/>
  </p:clrMapOvr>
</p:sld>
</file>

<file path=ppt/theme/theme1.xml><?xml version="1.0" encoding="utf-8"?>
<a:theme xmlns:a="http://schemas.openxmlformats.org/drawingml/2006/main" name="CSA-PPT_TEMPLATE-B">
  <a:themeElements>
    <a:clrScheme name="CSA-colors1">
      <a:dk1>
        <a:srgbClr val="003E7E"/>
      </a:dk1>
      <a:lt1>
        <a:sysClr val="window" lastClr="FFFFFF"/>
      </a:lt1>
      <a:dk2>
        <a:srgbClr val="98A8DC"/>
      </a:dk2>
      <a:lt2>
        <a:srgbClr val="F6D686"/>
      </a:lt2>
      <a:accent1>
        <a:srgbClr val="EEB111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CSA-PPT_TEMPLATE-B</Template>
  <TotalTime>3334</TotalTime>
  <Words>360</Words>
  <Application>Microsoft Office PowerPoint</Application>
  <PresentationFormat>On-screen Show (4:3)</PresentationFormat>
  <Paragraphs>80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CSA-PPT_TEMPLATE-B</vt:lpstr>
      <vt:lpstr>PowerPoint Presentation</vt:lpstr>
      <vt:lpstr>Agenda</vt:lpstr>
      <vt:lpstr>Recap:  February 2013</vt:lpstr>
      <vt:lpstr>Why is the Agency focusing on SMS Display? </vt:lpstr>
      <vt:lpstr>Goal: Improve display and increase an understanding of the information</vt:lpstr>
      <vt:lpstr>Public Display of SMS Results </vt:lpstr>
      <vt:lpstr>Objectives Established</vt:lpstr>
      <vt:lpstr>Objectives Established</vt:lpstr>
      <vt:lpstr>Next Steps</vt:lpstr>
      <vt:lpstr>Additional 2013 priorities</vt:lpstr>
      <vt:lpstr>PowerPoint Presentation</vt:lpstr>
    </vt:vector>
  </TitlesOfParts>
  <Company>USDOT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rowell</dc:creator>
  <cp:lastModifiedBy>courtney.stevenson</cp:lastModifiedBy>
  <cp:revision>225</cp:revision>
  <cp:lastPrinted>2013-02-04T22:46:28Z</cp:lastPrinted>
  <dcterms:created xsi:type="dcterms:W3CDTF">2011-02-14T18:13:01Z</dcterms:created>
  <dcterms:modified xsi:type="dcterms:W3CDTF">2013-06-17T20:27:51Z</dcterms:modified>
</cp:coreProperties>
</file>