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4"/>
  </p:notesMasterIdLst>
  <p:handoutMasterIdLst>
    <p:handoutMasterId r:id="rId15"/>
  </p:handoutMasterIdLst>
  <p:sldIdLst>
    <p:sldId id="343" r:id="rId5"/>
    <p:sldId id="358" r:id="rId6"/>
    <p:sldId id="452" r:id="rId7"/>
    <p:sldId id="453" r:id="rId8"/>
    <p:sldId id="463" r:id="rId9"/>
    <p:sldId id="464" r:id="rId10"/>
    <p:sldId id="459" r:id="rId11"/>
    <p:sldId id="465" r:id="rId12"/>
    <p:sldId id="451" r:id="rId13"/>
  </p:sldIdLst>
  <p:sldSz cx="9144000" cy="6858000" type="screen4x3"/>
  <p:notesSz cx="7077075" cy="9363075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BF0F0F"/>
    <a:srgbClr val="050326"/>
    <a:srgbClr val="052A59"/>
    <a:srgbClr val="A3A3E1"/>
    <a:srgbClr val="9494DC"/>
    <a:srgbClr val="010326"/>
    <a:srgbClr val="609BBF"/>
    <a:srgbClr val="3C74A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78421" autoAdjust="0"/>
  </p:normalViewPr>
  <p:slideViewPr>
    <p:cSldViewPr>
      <p:cViewPr>
        <p:scale>
          <a:sx n="50" d="100"/>
          <a:sy n="50" d="100"/>
        </p:scale>
        <p:origin x="-1116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064" y="-96"/>
      </p:cViewPr>
      <p:guideLst>
        <p:guide orient="horz" pos="2949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4812" tIns="47406" rIns="94812" bIns="4740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4812" tIns="47406" rIns="94812" bIns="47406" rtlCol="0"/>
          <a:lstStyle>
            <a:lvl1pPr algn="r">
              <a:defRPr sz="1300"/>
            </a:lvl1pPr>
          </a:lstStyle>
          <a:p>
            <a:fld id="{F88C622D-7BCD-457C-8200-AF27EC0808F1}" type="datetimeFigureOut">
              <a:rPr lang="en-US" smtClean="0"/>
              <a:pPr/>
              <a:t>4/7/2013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4812" tIns="47406" rIns="94812" bIns="4740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4812" tIns="47406" rIns="94812" bIns="47406" rtlCol="0" anchor="b"/>
          <a:lstStyle>
            <a:lvl1pPr algn="r">
              <a:defRPr sz="1300"/>
            </a:lvl1pPr>
          </a:lstStyle>
          <a:p>
            <a:fld id="{AFFC343A-1D33-48E5-B1BF-7B7BAF34C0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8950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2" tIns="47406" rIns="94812" bIns="4740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6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2" tIns="47406" rIns="94812" bIns="4740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3263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47462"/>
            <a:ext cx="5661660" cy="421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2" tIns="47406" rIns="94812" bIns="474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93297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2" tIns="47406" rIns="94812" bIns="4740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6" y="8893297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2" tIns="47406" rIns="94812" bIns="4740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EE0DF49A-EE32-4FAC-B281-BC9491B4E5A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0748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DF49A-EE32-4FAC-B281-BC9491B4E5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498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DF49A-EE32-4FAC-B281-BC9491B4E5A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4982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DF49A-EE32-4FAC-B281-BC9491B4E5A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498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99420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0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1" name="Picture 10" descr="dot dot 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2D2D-16A8-49A0-95C7-34AC5EF25A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2D2D-16A8-49A0-95C7-34AC5EF25A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accent6"/>
              </a:buClr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DA3-4CC3-466D-8348-07A73E0AC1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9F54A-B642-47BD-B7E9-EFD7ECA7D0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ot dot 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9" name="Picture 8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0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B496-674A-48B6-A081-6E36FC0C32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2D2D-16A8-49A0-95C7-34AC5EF25A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6309360"/>
            <a:ext cx="9144000" cy="0"/>
          </a:xfrm>
          <a:prstGeom prst="line">
            <a:avLst/>
          </a:prstGeom>
          <a:noFill/>
          <a:ln w="76200">
            <a:solidFill>
              <a:srgbClr val="BF0F0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17"/>
          <p:cNvSpPr txBox="1">
            <a:spLocks/>
          </p:cNvSpPr>
          <p:nvPr userDrawn="1"/>
        </p:nvSpPr>
        <p:spPr>
          <a:xfrm>
            <a:off x="8458200" y="6400800"/>
            <a:ext cx="533400" cy="365125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18440F-0205-4EC2-A56E-F15C9C49EA2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2D2D-16A8-49A0-95C7-34AC5EF25A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2D2D-16A8-49A0-95C7-34AC5EF25A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Federal Motor Carrier Safety Administration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0E79AA-E466-49BE-8425-7F00FACB8A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 descr="ppt background 1.bmp"/>
          <p:cNvPicPr>
            <a:picLocks noChangeAspect="1"/>
          </p:cNvPicPr>
          <p:nvPr userDrawn="1"/>
        </p:nvPicPr>
        <p:blipFill>
          <a:blip r:embed="rId2" cstate="print"/>
          <a:srcRect t="90932"/>
          <a:stretch>
            <a:fillRect/>
          </a:stretch>
        </p:blipFill>
        <p:spPr>
          <a:xfrm>
            <a:off x="0" y="6301746"/>
            <a:ext cx="9144000" cy="558580"/>
          </a:xfrm>
          <a:prstGeom prst="rect">
            <a:avLst/>
          </a:prstGeom>
        </p:spPr>
      </p:pic>
      <p:sp>
        <p:nvSpPr>
          <p:cNvPr id="14" name="Line 16"/>
          <p:cNvSpPr>
            <a:spLocks noChangeShapeType="1"/>
          </p:cNvSpPr>
          <p:nvPr userDrawn="1"/>
        </p:nvSpPr>
        <p:spPr bwMode="auto">
          <a:xfrm>
            <a:off x="12700" y="6248400"/>
            <a:ext cx="9144000" cy="0"/>
          </a:xfrm>
          <a:prstGeom prst="line">
            <a:avLst/>
          </a:prstGeom>
          <a:noFill/>
          <a:ln w="76200">
            <a:solidFill>
              <a:srgbClr val="BF0F0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 descr="dot dot 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17" name="Picture 16" descr="ppt background 1.bmp"/>
            <p:cNvPicPr>
              <a:picLocks noChangeAspect="1"/>
            </p:cNvPicPr>
            <p:nvPr userDrawn="1"/>
          </p:nvPicPr>
          <p:blipFill>
            <a:blip r:embed="rId13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7068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28900" y="635635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 b="1"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772400" y="6416675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 b="1">
                <a:solidFill>
                  <a:schemeClr val="bg1"/>
                </a:solidFill>
              </a:defRPr>
            </a:lvl1pPr>
          </a:lstStyle>
          <a:p>
            <a:fld id="{3CE82D2D-16A8-49A0-95C7-34AC5EF25A3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pic>
        <p:nvPicPr>
          <p:cNvPr id="14" name="Picture 13" descr="dot dot logo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 smtClean="0">
                <a:solidFill>
                  <a:srgbClr val="FF0000"/>
                </a:solidFill>
                <a:effectLst/>
                <a:latin typeface="Cambria" pitchFamily="18" charset="0"/>
              </a:rPr>
              <a:t>Federal Motor Carrier Safety Administration (FMCSA)</a:t>
            </a:r>
            <a:endParaRPr lang="en-US" sz="4000" i="1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257800"/>
            <a:ext cx="8686800" cy="8382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  <a:t>Robert Miller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  <a:t>Office Director 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  <a:t>Office of Policy, Strategic Planning, and Regulations</a:t>
            </a:r>
          </a:p>
          <a:p>
            <a:pPr algn="ctr"/>
            <a:endParaRPr lang="en-US" b="1" dirty="0" smtClean="0">
              <a:solidFill>
                <a:srgbClr val="0000FF"/>
              </a:solidFill>
              <a:latin typeface="Cambria" pitchFamily="18" charset="0"/>
            </a:endParaRPr>
          </a:p>
          <a:p>
            <a:pPr algn="ctr"/>
            <a:endParaRPr lang="en-US" sz="1600" dirty="0">
              <a:latin typeface="Cambr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286000"/>
            <a:ext cx="8686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C00000"/>
                </a:solidFill>
                <a:latin typeface="Cambria" pitchFamily="18" charset="0"/>
              </a:rPr>
              <a:t>Regulatory Update</a:t>
            </a:r>
          </a:p>
          <a:p>
            <a:pPr algn="ctr"/>
            <a:endParaRPr lang="en-US" sz="28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en-US" sz="2800" b="1" i="1" dirty="0" smtClean="0">
                <a:latin typeface="Cambria" pitchFamily="18" charset="0"/>
              </a:rPr>
              <a:t>Motor  Carrier Safety Advisory Committee</a:t>
            </a:r>
            <a:endParaRPr lang="en-US" sz="2800" b="1" i="1" dirty="0" smtClean="0">
              <a:latin typeface="Cambria" pitchFamily="18" charset="0"/>
            </a:endParaRPr>
          </a:p>
          <a:p>
            <a:pPr algn="ctr"/>
            <a:r>
              <a:rPr lang="en-US" sz="2800" b="1" i="1" dirty="0" smtClean="0">
                <a:latin typeface="Cambria" pitchFamily="18" charset="0"/>
              </a:rPr>
              <a:t>April </a:t>
            </a:r>
            <a:r>
              <a:rPr lang="en-US" sz="2800" b="1" i="1" dirty="0" smtClean="0">
                <a:latin typeface="Cambria" pitchFamily="18" charset="0"/>
              </a:rPr>
              <a:t>8, </a:t>
            </a:r>
            <a:r>
              <a:rPr lang="en-US" sz="2800" b="1" i="1" dirty="0" smtClean="0">
                <a:latin typeface="Cambria" pitchFamily="18" charset="0"/>
              </a:rPr>
              <a:t>2013</a:t>
            </a:r>
            <a:endParaRPr lang="en-US" sz="2800" b="1" i="1" dirty="0">
              <a:latin typeface="Cambr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107660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85800"/>
            <a:ext cx="8686800" cy="609600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 smtClean="0">
                <a:solidFill>
                  <a:srgbClr val="FF0000"/>
                </a:solidFill>
                <a:latin typeface="Cambria" pitchFamily="18" charset="0"/>
              </a:rPr>
              <a:t>Reauthorization:  MAP-21</a:t>
            </a:r>
            <a:endParaRPr lang="en-US" sz="4000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763000" cy="4648200"/>
          </a:xfrm>
        </p:spPr>
        <p:txBody>
          <a:bodyPr>
            <a:normAutofit fontScale="92500" lnSpcReduction="20000"/>
          </a:bodyPr>
          <a:lstStyle/>
          <a:p>
            <a:pPr marL="285750" indent="-285750" algn="l">
              <a:spcBef>
                <a:spcPts val="12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3000" b="1" dirty="0" smtClean="0">
                <a:latin typeface="Cambria" pitchFamily="18" charset="0"/>
              </a:rPr>
              <a:t>Directs FMCSA to begin or complete:</a:t>
            </a:r>
          </a:p>
          <a:p>
            <a:pPr marL="742950" lvl="1" indent="-285750" algn="l">
              <a:spcBef>
                <a:spcPts val="12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600" dirty="0" smtClean="0">
                <a:latin typeface="Cambria" pitchFamily="18" charset="0"/>
              </a:rPr>
              <a:t>29 new rulemaking requirements</a:t>
            </a:r>
          </a:p>
          <a:p>
            <a:pPr marL="742950" lvl="1" indent="-285750" algn="l">
              <a:spcBef>
                <a:spcPts val="12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600" dirty="0" smtClean="0">
                <a:latin typeface="Cambria" pitchFamily="18" charset="0"/>
              </a:rPr>
              <a:t>34 programmatic changes</a:t>
            </a:r>
          </a:p>
          <a:p>
            <a:pPr marL="742950" lvl="1" indent="-285750" algn="l">
              <a:spcBef>
                <a:spcPts val="12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600" dirty="0" smtClean="0">
                <a:latin typeface="Cambria" pitchFamily="18" charset="0"/>
              </a:rPr>
              <a:t>5 reports</a:t>
            </a:r>
          </a:p>
          <a:p>
            <a:pPr marL="285750" indent="-285750" algn="l">
              <a:spcBef>
                <a:spcPts val="12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3000" b="1" dirty="0" smtClean="0">
                <a:latin typeface="Cambria" pitchFamily="18" charset="0"/>
              </a:rPr>
              <a:t>Rulemaking requirements include:</a:t>
            </a:r>
          </a:p>
          <a:p>
            <a:pPr marL="742950" lvl="1" indent="-285750" algn="l">
              <a:spcBef>
                <a:spcPts val="12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600" dirty="0" smtClean="0">
                <a:latin typeface="Cambria" pitchFamily="18" charset="0"/>
              </a:rPr>
              <a:t>Electronic logging devices (ELDs)</a:t>
            </a:r>
          </a:p>
          <a:p>
            <a:pPr marL="742950" lvl="1" indent="-285750" algn="l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600" dirty="0" smtClean="0">
                <a:latin typeface="Cambria" pitchFamily="18" charset="0"/>
              </a:rPr>
              <a:t>Driver drug/alcohol clearinghouse</a:t>
            </a:r>
          </a:p>
          <a:p>
            <a:pPr marL="742950" lvl="1" indent="-285750" algn="l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600" dirty="0" smtClean="0">
                <a:latin typeface="Cambria" pitchFamily="18" charset="0"/>
              </a:rPr>
              <a:t>Standards for system to notify employers of changes in employee driving status</a:t>
            </a:r>
          </a:p>
          <a:p>
            <a:pPr marL="742950" lvl="1" indent="-285750" algn="l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600" dirty="0" smtClean="0">
                <a:latin typeface="Cambria" pitchFamily="18" charset="0"/>
              </a:rPr>
              <a:t>Registration requirements to help catch reincarnated carriers</a:t>
            </a:r>
          </a:p>
          <a:p>
            <a:pPr marL="742950" lvl="1" indent="-285750" algn="l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600" dirty="0" smtClean="0">
                <a:latin typeface="Cambria" pitchFamily="18" charset="0"/>
              </a:rPr>
              <a:t>Written exam for new entrants before entering the industry</a:t>
            </a:r>
          </a:p>
          <a:p>
            <a:pPr marL="742950" lvl="1" indent="-285750" algn="l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</a:pPr>
            <a:endParaRPr lang="en-US" dirty="0" smtClean="0">
              <a:latin typeface="Cambria" pitchFamily="18" charset="0"/>
            </a:endParaRPr>
          </a:p>
          <a:p>
            <a:pPr algn="l"/>
            <a:endParaRPr lang="en-US" dirty="0">
              <a:latin typeface="Cambr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95365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Published Rulemakings</a:t>
            </a:r>
            <a:endParaRPr lang="en-US" sz="6000" dirty="0" smtClean="0">
              <a:ea typeface="ＭＳ Ｐゴシック" pitchFamily="34" charset="-128"/>
            </a:endParaRP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AE3535-A209-4876-8916-C72FA49772AC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2362201" y="2209800"/>
            <a:ext cx="396239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4000" dirty="0" smtClean="0"/>
              <a:t>CY 2009 </a:t>
            </a:r>
            <a:r>
              <a:rPr lang="en-US" sz="4000" dirty="0"/>
              <a:t>– 6</a:t>
            </a:r>
          </a:p>
          <a:p>
            <a:pPr marL="457200" indent="-457200">
              <a:buFont typeface="Arial" charset="0"/>
              <a:buChar char="•"/>
            </a:pPr>
            <a:r>
              <a:rPr lang="en-US" sz="4000" dirty="0" smtClean="0"/>
              <a:t>CY 2010 </a:t>
            </a:r>
            <a:r>
              <a:rPr lang="en-US" sz="4000" dirty="0"/>
              <a:t>– 17</a:t>
            </a:r>
          </a:p>
          <a:p>
            <a:pPr marL="457200" indent="-457200">
              <a:buFont typeface="Arial" charset="0"/>
              <a:buChar char="•"/>
            </a:pPr>
            <a:r>
              <a:rPr lang="en-US" sz="4000" dirty="0" smtClean="0"/>
              <a:t>CY 2011 </a:t>
            </a:r>
            <a:r>
              <a:rPr lang="en-US" sz="4000" dirty="0"/>
              <a:t>– 17</a:t>
            </a:r>
          </a:p>
          <a:p>
            <a:pPr marL="457200" indent="-457200">
              <a:buFont typeface="Arial" charset="0"/>
              <a:buChar char="•"/>
            </a:pPr>
            <a:r>
              <a:rPr lang="en-US" sz="4000" dirty="0" smtClean="0"/>
              <a:t>CY 2012 </a:t>
            </a:r>
            <a:r>
              <a:rPr lang="en-US" sz="4000" dirty="0"/>
              <a:t>– 16</a:t>
            </a:r>
          </a:p>
          <a:p>
            <a:pPr marL="457200" indent="-457200">
              <a:buFont typeface="Arial" charset="0"/>
              <a:buChar char="•"/>
            </a:pPr>
            <a:r>
              <a:rPr lang="en-US" sz="4000" dirty="0" smtClean="0"/>
              <a:t>CY 2013 </a:t>
            </a:r>
            <a:r>
              <a:rPr lang="en-US" sz="4000" dirty="0"/>
              <a:t>– 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Active Rulemakings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ea typeface="ＭＳ Ｐゴシック" pitchFamily="34" charset="-128"/>
              </a:rPr>
              <a:t>Agriculture Exemptions </a:t>
            </a:r>
            <a:r>
              <a:rPr lang="en-US" b="1" dirty="0" smtClean="0">
                <a:ea typeface="ＭＳ Ｐゴシック" pitchFamily="34" charset="-128"/>
              </a:rPr>
              <a:t> (FR)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Guidance published in October 2012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Final </a:t>
            </a:r>
            <a:r>
              <a:rPr lang="en-US" dirty="0" smtClean="0">
                <a:ea typeface="ＭＳ Ｐゴシック" pitchFamily="34" charset="-128"/>
              </a:rPr>
              <a:t>Rule published March 14, </a:t>
            </a:r>
            <a:r>
              <a:rPr lang="en-US" dirty="0" smtClean="0">
                <a:ea typeface="ＭＳ Ｐゴシック" pitchFamily="34" charset="-128"/>
              </a:rPr>
              <a:t>2013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Incorporated statutory language into regulations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CLP/CDL Testing </a:t>
            </a:r>
            <a:r>
              <a:rPr lang="en-US" dirty="0" smtClean="0">
                <a:ea typeface="ＭＳ Ｐゴシック" pitchFamily="34" charset="-128"/>
              </a:rPr>
              <a:t>Petitions (FR)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Final </a:t>
            </a:r>
            <a:r>
              <a:rPr lang="en-US" dirty="0" smtClean="0">
                <a:ea typeface="ＭＳ Ｐゴシック" pitchFamily="34" charset="-128"/>
              </a:rPr>
              <a:t>Rule published March 25, </a:t>
            </a:r>
            <a:r>
              <a:rPr lang="en-US" dirty="0" smtClean="0">
                <a:ea typeface="ＭＳ Ｐゴシック" pitchFamily="34" charset="-128"/>
              </a:rPr>
              <a:t>2013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Amended State requirements for background checks / document review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Allows for 3</a:t>
            </a:r>
            <a:r>
              <a:rPr lang="en-US" baseline="30000" dirty="0" smtClean="0">
                <a:ea typeface="ＭＳ Ｐゴシック" pitchFamily="34" charset="-128"/>
              </a:rPr>
              <a:t>rd</a:t>
            </a:r>
            <a:r>
              <a:rPr lang="en-US" dirty="0" smtClean="0">
                <a:ea typeface="ＭＳ Ｐゴシック" pitchFamily="34" charset="-128"/>
              </a:rPr>
              <a:t> party testers to perform skills test with new examiner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Extended implementation date to July  8, 2015 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Unified Registration System (FR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Currently </a:t>
            </a:r>
            <a:r>
              <a:rPr lang="en-US" dirty="0" smtClean="0">
                <a:ea typeface="ＭＳ Ｐゴシック" pitchFamily="34" charset="-128"/>
              </a:rPr>
              <a:t>at OMB for review 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Merges IT systems and single form for registering with FMCSA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Creates a single number for each company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b="1" dirty="0" smtClean="0">
                <a:ea typeface="ＭＳ Ｐゴシック" pitchFamily="34" charset="-128"/>
              </a:rPr>
              <a:t>Drug &amp; Alcohol </a:t>
            </a:r>
            <a:r>
              <a:rPr lang="en-US" b="1" dirty="0" smtClean="0">
                <a:ea typeface="ＭＳ Ｐゴシック" pitchFamily="34" charset="-128"/>
              </a:rPr>
              <a:t>Clearinghouse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(FR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Currently </a:t>
            </a:r>
            <a:r>
              <a:rPr lang="en-US" dirty="0" smtClean="0">
                <a:ea typeface="ＭＳ Ｐゴシック" pitchFamily="34" charset="-128"/>
              </a:rPr>
              <a:t>at OMB for review 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Drivers that tested positive, refused test, or incomplete return to duty</a:t>
            </a:r>
            <a:endParaRPr lang="en-US" dirty="0" smtClean="0">
              <a:ea typeface="ＭＳ Ｐゴシック" pitchFamily="34" charset="-128"/>
            </a:endParaRPr>
          </a:p>
          <a:p>
            <a:pPr algn="ctr">
              <a:buNone/>
            </a:pPr>
            <a:endParaRPr lang="en-US" sz="1900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FF1A52-FE1B-41AF-85A0-52AE37815B17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Active Rulemakings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ea typeface="ＭＳ Ｐゴシック" pitchFamily="34" charset="-128"/>
              </a:rPr>
              <a:t>Bus </a:t>
            </a:r>
            <a:r>
              <a:rPr lang="en-US" dirty="0" smtClean="0">
                <a:ea typeface="ＭＳ Ｐゴシック" pitchFamily="34" charset="-128"/>
              </a:rPr>
              <a:t>Leasing (NPRM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Currently </a:t>
            </a:r>
            <a:r>
              <a:rPr lang="en-US" dirty="0" smtClean="0">
                <a:ea typeface="ＭＳ Ｐゴシック" pitchFamily="34" charset="-128"/>
              </a:rPr>
              <a:t>at OMB for </a:t>
            </a:r>
            <a:r>
              <a:rPr lang="en-US" dirty="0" smtClean="0">
                <a:ea typeface="ＭＳ Ｐゴシック" pitchFamily="34" charset="-128"/>
              </a:rPr>
              <a:t>Review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Similar to truck leasing requirements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b="1" dirty="0" smtClean="0">
                <a:ea typeface="ＭＳ Ｐゴシック" pitchFamily="34" charset="-128"/>
              </a:rPr>
              <a:t>National Registry 2 </a:t>
            </a:r>
            <a:r>
              <a:rPr lang="en-US" dirty="0" smtClean="0">
                <a:ea typeface="ＭＳ Ｐゴシック" pitchFamily="34" charset="-128"/>
              </a:rPr>
              <a:t>(NPRM)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Expected to be published in Summer 2013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Transfer Medical Examiner Certificate to State Driver Licensing Agency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Final piece of Med-Cert rule process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Gross </a:t>
            </a:r>
            <a:r>
              <a:rPr lang="en-US" dirty="0" smtClean="0">
                <a:ea typeface="ＭＳ Ｐゴシック" pitchFamily="34" charset="-128"/>
              </a:rPr>
              <a:t>Combination Weight Rating (NPRM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Expected to be published in Summer 2013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Codifies guidance that has been in place since early 1990’s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Uniform enforcement when GCWR is not on manufacturers </a:t>
            </a:r>
            <a:r>
              <a:rPr lang="en-US" dirty="0" smtClean="0">
                <a:ea typeface="ＭＳ Ｐゴシック" pitchFamily="34" charset="-128"/>
              </a:rPr>
              <a:t>certificate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b="1" dirty="0" smtClean="0">
                <a:ea typeface="ＭＳ Ｐゴシック" pitchFamily="34" charset="-128"/>
              </a:rPr>
              <a:t>Patterns of Safety Violations</a:t>
            </a:r>
            <a:r>
              <a:rPr lang="en-US" dirty="0" smtClean="0">
                <a:ea typeface="ＭＳ Ｐゴシック" pitchFamily="34" charset="-128"/>
              </a:rPr>
              <a:t> (FR)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Expected to be published in the Fall 2013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Tracks company management to mitigate reincarnated carriers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FF1A52-FE1B-41AF-85A0-52AE37815B17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Active Rulemakings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kern="0" dirty="0" smtClean="0">
                <a:cs typeface="ＭＳ Ｐゴシック" pitchFamily="-111" charset="-128"/>
              </a:rPr>
              <a:t>Self Reporting of Out-of-State Convictions (FR</a:t>
            </a:r>
            <a:r>
              <a:rPr lang="en-US" kern="0" dirty="0" smtClean="0">
                <a:cs typeface="ＭＳ Ｐゴシック" pitchFamily="-111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Expected </a:t>
            </a:r>
            <a:r>
              <a:rPr lang="en-US" dirty="0" smtClean="0">
                <a:ea typeface="ＭＳ Ｐゴシック" pitchFamily="34" charset="-128"/>
              </a:rPr>
              <a:t>to be published in </a:t>
            </a:r>
            <a:r>
              <a:rPr lang="en-US" dirty="0" smtClean="0">
                <a:ea typeface="ＭＳ Ｐゴシック" pitchFamily="34" charset="-128"/>
              </a:rPr>
              <a:t>Summer </a:t>
            </a:r>
            <a:r>
              <a:rPr lang="en-US" dirty="0" smtClean="0">
                <a:ea typeface="ＭＳ Ｐゴシック" pitchFamily="34" charset="-128"/>
              </a:rPr>
              <a:t>2013 </a:t>
            </a:r>
          </a:p>
          <a:p>
            <a:pPr lvl="1"/>
            <a:r>
              <a:rPr lang="en-US" kern="0" dirty="0" smtClean="0">
                <a:cs typeface="ＭＳ Ｐゴシック" pitchFamily="-111" charset="-128"/>
              </a:rPr>
              <a:t>Eliminates requirement for drivers to report convictions</a:t>
            </a:r>
            <a:endParaRPr lang="en-US" kern="0" dirty="0" smtClean="0">
              <a:cs typeface="ＭＳ Ｐゴシック" pitchFamily="-111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Driver </a:t>
            </a:r>
            <a:r>
              <a:rPr lang="en-US" dirty="0" smtClean="0">
                <a:ea typeface="ＭＳ Ｐゴシック" pitchFamily="34" charset="-128"/>
              </a:rPr>
              <a:t>Vehicle Inspection Reports (NPRM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Expected to be published in </a:t>
            </a:r>
            <a:r>
              <a:rPr lang="en-US" dirty="0" smtClean="0">
                <a:ea typeface="ＭＳ Ｐゴシック" pitchFamily="34" charset="-128"/>
              </a:rPr>
              <a:t>Fall </a:t>
            </a:r>
            <a:r>
              <a:rPr lang="en-US" dirty="0" smtClean="0">
                <a:ea typeface="ＭＳ Ｐゴシック" pitchFamily="34" charset="-128"/>
              </a:rPr>
              <a:t>2013 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Will </a:t>
            </a:r>
            <a:r>
              <a:rPr lang="en-US" dirty="0" smtClean="0">
                <a:ea typeface="ＭＳ Ｐゴシック" pitchFamily="34" charset="-128"/>
              </a:rPr>
              <a:t>eliminate requirement for “no-defect” DVIR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Significant </a:t>
            </a:r>
            <a:r>
              <a:rPr lang="en-US" dirty="0" smtClean="0">
                <a:ea typeface="ＭＳ Ｐゴシック" pitchFamily="34" charset="-128"/>
              </a:rPr>
              <a:t>p</a:t>
            </a:r>
            <a:r>
              <a:rPr lang="en-US" dirty="0" smtClean="0">
                <a:ea typeface="ＭＳ Ｐゴシック" pitchFamily="34" charset="-128"/>
              </a:rPr>
              <a:t>aperwork reduction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b="1" dirty="0" smtClean="0">
                <a:ea typeface="ＭＳ Ｐゴシック" pitchFamily="34" charset="-128"/>
              </a:rPr>
              <a:t>Railroad Grade Crossings </a:t>
            </a:r>
            <a:r>
              <a:rPr lang="en-US" dirty="0" smtClean="0">
                <a:ea typeface="ＭＳ Ｐゴシック" pitchFamily="34" charset="-128"/>
              </a:rPr>
              <a:t>(FR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Expected to be published in Fall </a:t>
            </a:r>
            <a:r>
              <a:rPr lang="en-US" dirty="0" smtClean="0">
                <a:ea typeface="ＭＳ Ｐゴシック" pitchFamily="34" charset="-128"/>
              </a:rPr>
              <a:t>2013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Requires</a:t>
            </a:r>
            <a:r>
              <a:rPr lang="en-US" dirty="0" smtClean="0">
                <a:ea typeface="ＭＳ Ｐゴシック" pitchFamily="34" charset="-128"/>
              </a:rPr>
              <a:t> sufficient clearance when crossing tracks</a:t>
            </a:r>
          </a:p>
          <a:p>
            <a:r>
              <a:rPr lang="en-US" b="1" kern="0" dirty="0" smtClean="0">
                <a:cs typeface="ＭＳ Ｐゴシック" pitchFamily="-111" charset="-128"/>
              </a:rPr>
              <a:t>MAP-21 Omnibus </a:t>
            </a:r>
            <a:r>
              <a:rPr lang="en-US" kern="0" dirty="0" smtClean="0">
                <a:cs typeface="ＭＳ Ｐゴシック" pitchFamily="-111" charset="-128"/>
              </a:rPr>
              <a:t>(FR</a:t>
            </a:r>
            <a:r>
              <a:rPr lang="en-US" kern="0" dirty="0" smtClean="0">
                <a:cs typeface="ＭＳ Ｐゴシック" pitchFamily="-111" charset="-128"/>
              </a:rPr>
              <a:t>)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Expected </a:t>
            </a:r>
            <a:r>
              <a:rPr lang="en-US" dirty="0" smtClean="0">
                <a:ea typeface="ＭＳ Ｐゴシック" pitchFamily="34" charset="-128"/>
              </a:rPr>
              <a:t>to be published in Fall 2013</a:t>
            </a:r>
            <a:endParaRPr lang="en-US" kern="0" dirty="0" smtClean="0">
              <a:cs typeface="ＭＳ Ｐゴシック" pitchFamily="-111" charset="-128"/>
            </a:endParaRPr>
          </a:p>
          <a:p>
            <a:pPr lvl="1"/>
            <a:r>
              <a:rPr lang="en-US" kern="0" dirty="0" smtClean="0">
                <a:cs typeface="ＭＳ Ｐゴシック" pitchFamily="-111" charset="-128"/>
              </a:rPr>
              <a:t>Implements </a:t>
            </a:r>
            <a:r>
              <a:rPr lang="en-US" kern="0" dirty="0" smtClean="0">
                <a:cs typeface="ＭＳ Ｐゴシック" pitchFamily="-111" charset="-128"/>
              </a:rPr>
              <a:t>statutory language “verbatim</a:t>
            </a:r>
            <a:r>
              <a:rPr lang="en-US" kern="0" dirty="0" smtClean="0">
                <a:cs typeface="ＭＳ Ｐゴシック" pitchFamily="-111" charset="-128"/>
              </a:rPr>
              <a:t>”</a:t>
            </a:r>
          </a:p>
          <a:p>
            <a:pPr lvl="1"/>
            <a:r>
              <a:rPr lang="en-US" kern="0" dirty="0" smtClean="0">
                <a:ea typeface="ＭＳ Ｐゴシック" pitchFamily="34" charset="-128"/>
              </a:rPr>
              <a:t>Addresses about 14 of the MAP-21 regulatory requirements</a:t>
            </a:r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FF1A52-FE1B-41AF-85A0-52AE37815B17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Active Rulemakings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876800"/>
          </a:xfrm>
        </p:spPr>
        <p:txBody>
          <a:bodyPr>
            <a:normAutofit fontScale="92500" lnSpcReduction="20000"/>
          </a:bodyPr>
          <a:lstStyle/>
          <a:p>
            <a:pPr marL="342900" indent="-342900" eaLnBrk="0" hangingPunct="0">
              <a:buFontTx/>
              <a:buChar char="•"/>
              <a:defRPr/>
            </a:pPr>
            <a:r>
              <a:rPr lang="en-US" b="1" kern="0" dirty="0" smtClean="0">
                <a:cs typeface="ＭＳ Ｐゴシック" pitchFamily="-111" charset="-128"/>
              </a:rPr>
              <a:t>Electronic Logging Devices/Supporting Docs</a:t>
            </a:r>
            <a:r>
              <a:rPr lang="en-US" kern="0" dirty="0" smtClean="0">
                <a:cs typeface="ＭＳ Ｐゴシック" pitchFamily="-111" charset="-128"/>
              </a:rPr>
              <a:t> (SNPRM</a:t>
            </a:r>
            <a:r>
              <a:rPr lang="en-US" kern="0" dirty="0" smtClean="0">
                <a:cs typeface="ＭＳ Ｐゴシック" pitchFamily="-111" charset="-128"/>
              </a:rPr>
              <a:t>)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Expected to be published in Fall 2013 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Addressing driver harassment issues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Addressing technical standards for ELDs</a:t>
            </a:r>
            <a:endParaRPr lang="en-US" kern="0" dirty="0" smtClean="0">
              <a:cs typeface="ＭＳ Ｐゴシック" pitchFamily="-111" charset="-128"/>
            </a:endParaRPr>
          </a:p>
          <a:p>
            <a:pPr marL="342900" indent="-342900" eaLnBrk="0" hangingPunct="0">
              <a:buFontTx/>
              <a:buChar char="•"/>
              <a:defRPr/>
            </a:pPr>
            <a:r>
              <a:rPr lang="en-US" b="1" kern="0" dirty="0" smtClean="0">
                <a:cs typeface="ＭＳ Ｐゴシック" pitchFamily="-111" charset="-128"/>
              </a:rPr>
              <a:t>Coercion</a:t>
            </a:r>
            <a:r>
              <a:rPr lang="en-US" kern="0" dirty="0" smtClean="0">
                <a:cs typeface="ＭＳ Ｐゴシック" pitchFamily="-111" charset="-128"/>
              </a:rPr>
              <a:t> </a:t>
            </a:r>
            <a:r>
              <a:rPr lang="en-US" kern="0" dirty="0" smtClean="0">
                <a:cs typeface="ＭＳ Ｐゴシック" pitchFamily="-111" charset="-128"/>
              </a:rPr>
              <a:t>(NPRM) </a:t>
            </a:r>
            <a:endParaRPr lang="en-US" kern="0" dirty="0" smtClean="0">
              <a:cs typeface="ＭＳ Ｐゴシック" pitchFamily="-111" charset="-128"/>
            </a:endParaRP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Expected to be published in Fall 2013 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New requirement to consider when promulgating rules</a:t>
            </a:r>
          </a:p>
          <a:p>
            <a:pPr marL="342900" indent="-342900" eaLnBrk="0" hangingPunct="0">
              <a:buFontTx/>
              <a:buChar char="•"/>
              <a:defRPr/>
            </a:pPr>
            <a:r>
              <a:rPr lang="en-US" b="1" dirty="0" smtClean="0">
                <a:ea typeface="ＭＳ Ｐゴシック" pitchFamily="34" charset="-128"/>
              </a:rPr>
              <a:t>Unified </a:t>
            </a:r>
            <a:r>
              <a:rPr lang="en-US" b="1" dirty="0" smtClean="0">
                <a:ea typeface="ＭＳ Ｐゴシック" pitchFamily="34" charset="-128"/>
              </a:rPr>
              <a:t>Registration System</a:t>
            </a:r>
            <a:r>
              <a:rPr lang="en-US" b="1" kern="0" dirty="0" smtClean="0">
                <a:cs typeface="ＭＳ Ｐゴシック" pitchFamily="-111" charset="-128"/>
              </a:rPr>
              <a:t> 2 </a:t>
            </a:r>
            <a:r>
              <a:rPr lang="en-US" kern="0" dirty="0" smtClean="0">
                <a:cs typeface="ＭＳ Ｐゴシック" pitchFamily="-111" charset="-128"/>
              </a:rPr>
              <a:t>(NPRM</a:t>
            </a:r>
            <a:r>
              <a:rPr lang="en-US" kern="0" dirty="0" smtClean="0">
                <a:cs typeface="ＭＳ Ｐゴシック" pitchFamily="-111" charset="-128"/>
              </a:rPr>
              <a:t>)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Expected to be published in </a:t>
            </a:r>
            <a:r>
              <a:rPr lang="en-US" dirty="0" smtClean="0">
                <a:ea typeface="ＭＳ Ｐゴシック" pitchFamily="34" charset="-128"/>
              </a:rPr>
              <a:t>by end of  2013 </a:t>
            </a:r>
            <a:endParaRPr lang="en-US" dirty="0" smtClean="0">
              <a:ea typeface="ＭＳ Ｐゴシック" pitchFamily="34" charset="-128"/>
            </a:endParaRP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Addresses vetting , reincarnated carriers, and operating authority fees</a:t>
            </a:r>
            <a:endParaRPr lang="en-US" kern="0" dirty="0" smtClean="0">
              <a:cs typeface="ＭＳ Ｐゴシック" pitchFamily="-111" charset="-128"/>
            </a:endParaRPr>
          </a:p>
          <a:p>
            <a:pPr marL="342900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Safety Fitness Determination (NPRM</a:t>
            </a:r>
            <a:r>
              <a:rPr lang="en-US" kern="0" dirty="0" smtClean="0">
                <a:cs typeface="ＭＳ Ｐゴシック" pitchFamily="-111" charset="-128"/>
              </a:rPr>
              <a:t>)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Expected to be published in by end of  2013 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Important element of CSA implementation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Will replace current safety rating methodology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FF1A52-FE1B-41AF-85A0-52AE37815B17}" type="slidenum">
              <a:rPr lang="en-US" smtClean="0">
                <a:ea typeface="ＭＳ Ｐゴシック" pitchFamily="34" charset="-128"/>
              </a:rPr>
              <a:pPr/>
              <a:t>7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Active Rulemakings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800600"/>
          </a:xfrm>
        </p:spPr>
        <p:txBody>
          <a:bodyPr>
            <a:normAutofit fontScale="92500" lnSpcReduction="20000"/>
          </a:bodyPr>
          <a:lstStyle/>
          <a:p>
            <a:pPr marL="342900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Diabetes </a:t>
            </a:r>
            <a:r>
              <a:rPr lang="en-US" kern="0" dirty="0" smtClean="0">
                <a:cs typeface="ＭＳ Ｐゴシック" pitchFamily="-111" charset="-128"/>
              </a:rPr>
              <a:t>(NPRM) </a:t>
            </a:r>
            <a:endParaRPr lang="en-US" kern="0" dirty="0" smtClean="0">
              <a:cs typeface="ＭＳ Ｐゴシック" pitchFamily="-111" charset="-128"/>
            </a:endParaRP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Expected to be published in by end of  </a:t>
            </a:r>
            <a:r>
              <a:rPr lang="en-US" dirty="0" smtClean="0">
                <a:ea typeface="ＭＳ Ｐゴシック" pitchFamily="34" charset="-128"/>
              </a:rPr>
              <a:t>2013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Significant PRA reduction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Eliminates current exemption program </a:t>
            </a:r>
            <a:endParaRPr lang="en-US" dirty="0" smtClean="0">
              <a:ea typeface="ＭＳ Ｐゴシック" pitchFamily="34" charset="-128"/>
            </a:endParaRPr>
          </a:p>
          <a:p>
            <a:pPr marL="342900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Tank </a:t>
            </a:r>
            <a:r>
              <a:rPr lang="en-US" kern="0" dirty="0" smtClean="0">
                <a:cs typeface="ＭＳ Ｐゴシック" pitchFamily="-111" charset="-128"/>
              </a:rPr>
              <a:t>Vehicles (NPRM</a:t>
            </a:r>
            <a:r>
              <a:rPr lang="en-US" kern="0" dirty="0" smtClean="0">
                <a:cs typeface="ＭＳ Ｐゴシック" pitchFamily="-111" charset="-128"/>
              </a:rPr>
              <a:t>)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Expected to be published in by end of  2013 </a:t>
            </a:r>
            <a:endParaRPr lang="en-US" dirty="0" smtClean="0">
              <a:ea typeface="ＭＳ Ｐゴシック" pitchFamily="34" charset="-128"/>
            </a:endParaRP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dirty="0" smtClean="0">
                <a:ea typeface="ＭＳ Ｐゴシック" pitchFamily="34" charset="-128"/>
              </a:rPr>
              <a:t>Clarifying definition in §383</a:t>
            </a:r>
            <a:endParaRPr lang="en-US" kern="0" dirty="0" smtClean="0">
              <a:cs typeface="ＭＳ Ｐゴシック" pitchFamily="-111" charset="-128"/>
            </a:endParaRPr>
          </a:p>
          <a:p>
            <a:pPr marL="342900" indent="-342900" eaLnBrk="0" hangingPunct="0">
              <a:buFontTx/>
              <a:buChar char="•"/>
              <a:defRPr/>
            </a:pPr>
            <a:r>
              <a:rPr lang="en-US" b="1" kern="0" dirty="0" smtClean="0">
                <a:cs typeface="ＭＳ Ｐゴシック" pitchFamily="-111" charset="-128"/>
              </a:rPr>
              <a:t>Entry Level Driver Training </a:t>
            </a:r>
            <a:endParaRPr lang="en-US" b="1" kern="0" dirty="0" smtClean="0">
              <a:cs typeface="ＭＳ Ｐゴシック" pitchFamily="-111" charset="-128"/>
            </a:endParaRP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kern="0" dirty="0" smtClean="0">
                <a:cs typeface="ＭＳ Ｐゴシック" pitchFamily="-111" charset="-128"/>
              </a:rPr>
              <a:t>Two listening session held (NC in January &amp; KY in March)</a:t>
            </a:r>
          </a:p>
          <a:p>
            <a:pPr marL="708660" lvl="1" indent="-342900" eaLnBrk="0" hangingPunct="0">
              <a:buFontTx/>
              <a:buChar char="•"/>
              <a:defRPr/>
            </a:pPr>
            <a:r>
              <a:rPr lang="en-US" kern="0" dirty="0" smtClean="0">
                <a:ea typeface="ＭＳ Ｐゴシック" pitchFamily="34" charset="-128"/>
              </a:rPr>
              <a:t>New MAP-21 requirements</a:t>
            </a:r>
          </a:p>
          <a:p>
            <a:pPr marL="956945" lvl="3" indent="-220663">
              <a:buClr>
                <a:srgbClr val="0000FF"/>
              </a:buClr>
              <a:buSzPct val="60000"/>
              <a:buFont typeface="Arial" pitchFamily="34" charset="0"/>
              <a:buChar char="•"/>
            </a:pPr>
            <a:r>
              <a:rPr lang="en-US" sz="1900" dirty="0" smtClean="0">
                <a:latin typeface="Cambria" pitchFamily="18" charset="0"/>
              </a:rPr>
              <a:t>Must address knowledge and skills for motor vehicle operation</a:t>
            </a:r>
          </a:p>
          <a:p>
            <a:pPr marL="956945" lvl="3" indent="-220663">
              <a:buClr>
                <a:srgbClr val="0000FF"/>
              </a:buClr>
              <a:buSzPct val="60000"/>
              <a:buFont typeface="Arial" pitchFamily="34" charset="0"/>
              <a:buChar char="•"/>
            </a:pPr>
            <a:r>
              <a:rPr lang="en-US" sz="1900" dirty="0" smtClean="0">
                <a:latin typeface="Cambria" pitchFamily="18" charset="0"/>
              </a:rPr>
              <a:t>Specific requirements for hazmat endorsements</a:t>
            </a:r>
          </a:p>
          <a:p>
            <a:pPr marL="956945" lvl="3" indent="-220663">
              <a:buClr>
                <a:srgbClr val="0000FF"/>
              </a:buClr>
              <a:buSzPct val="60000"/>
              <a:buFont typeface="Arial" pitchFamily="34" charset="0"/>
              <a:buChar char="•"/>
            </a:pPr>
            <a:r>
              <a:rPr lang="en-US" sz="1900" dirty="0" smtClean="0">
                <a:latin typeface="Cambria" pitchFamily="18" charset="0"/>
              </a:rPr>
              <a:t>Create a certificate system for meeting requirements</a:t>
            </a:r>
          </a:p>
          <a:p>
            <a:pPr marL="956945" lvl="3" indent="-220663">
              <a:buClr>
                <a:srgbClr val="0000FF"/>
              </a:buClr>
              <a:buSzPct val="60000"/>
              <a:buFont typeface="Arial" pitchFamily="34" charset="0"/>
              <a:buChar char="•"/>
            </a:pPr>
            <a:r>
              <a:rPr lang="en-US" sz="1900" dirty="0" smtClean="0">
                <a:latin typeface="Cambria" pitchFamily="18" charset="0"/>
              </a:rPr>
              <a:t>Require training providers to demonstrate that their training meets uniform federal standards</a:t>
            </a:r>
            <a:endParaRPr lang="en-US" kern="0" dirty="0" smtClean="0">
              <a:ea typeface="ＭＳ Ｐゴシック" pitchFamily="34" charset="-128"/>
            </a:endParaRPr>
          </a:p>
          <a:p>
            <a:pPr marL="708660" lvl="1" indent="-342900" eaLnBrk="0" hangingPunct="0">
              <a:buFontTx/>
              <a:buChar char="•"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FF1A52-FE1B-41AF-85A0-52AE37815B17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>
                <a:solidFill>
                  <a:srgbClr val="FF0000"/>
                </a:solidFill>
                <a:latin typeface="Cambria" pitchFamily="18" charset="0"/>
              </a:rPr>
              <a:t>“Raising the Bar for Safety”</a:t>
            </a:r>
            <a:br>
              <a:rPr lang="en-US" sz="4400" i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4400" i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sz="4400" i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4400" i="1" dirty="0" smtClean="0">
                <a:solidFill>
                  <a:srgbClr val="FF0000"/>
                </a:solidFill>
                <a:latin typeface="Cambria" pitchFamily="18" charset="0"/>
              </a:rPr>
              <a:t>FMCSA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343400"/>
            <a:ext cx="8686800" cy="1752600"/>
          </a:xfrm>
        </p:spPr>
        <p:txBody>
          <a:bodyPr>
            <a:normAutofit/>
          </a:bodyPr>
          <a:lstStyle/>
          <a:p>
            <a:pPr algn="ctr"/>
            <a:endParaRPr lang="en-US" sz="1600" dirty="0">
              <a:latin typeface="Cambria" pitchFamily="18" charset="0"/>
            </a:endParaRPr>
          </a:p>
          <a:p>
            <a:pPr algn="ctr"/>
            <a:endParaRPr lang="en-US" sz="2100" dirty="0" smtClean="0">
              <a:latin typeface="Cambria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114390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NHI Web conference Training Template&amp;quot;&quot;/&gt;&lt;property id=&quot;20307&quot; value=&quot;256&quot;/&gt;&lt;/object&gt;&lt;object type=&quot;3&quot; unique_id=&quot;10004&quot;&gt;&lt;property id=&quot;20148&quot; value=&quot;5&quot;/&gt;&lt;property id=&quot;20300&quot; value=&quot;Slide 3 - &amp;quot;Learning Outcomes&amp;quot;&quot;/&gt;&lt;property id=&quot;20307&quot; value=&quot;257&quot;/&gt;&lt;/object&gt;&lt;object type=&quot;3&quot; unique_id=&quot;10041&quot;&gt;&lt;property id=&quot;20148&quot; value=&quot;5&quot;/&gt;&lt;property id=&quot;20300&quot; value=&quot;Slide 2&quot;/&gt;&lt;property id=&quot;20307&quot; value=&quot;258&quot;/&gt;&lt;/object&gt;&lt;object type=&quot;3&quot; unique_id=&quot;10042&quot;&gt;&lt;property id=&quot;20148&quot; value=&quot;5&quot;/&gt;&lt;property id=&quot;20300&quot; value=&quot;Slide 4 - &amp;quot;Summary&amp;quot;&quot;/&gt;&lt;property id=&quot;20307&quot; value=&quot;259&quot;/&gt;&lt;/object&gt;&lt;/object&gt;&lt;object type=&quot;8&quot; unique_id=&quot;10008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wer Point template.1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0E7BEC4E01BA40A9C9897EF79EEDC6" ma:contentTypeVersion="0" ma:contentTypeDescription="Create a new document." ma:contentTypeScope="" ma:versionID="ce812aa5a763371c2d904184e0502b2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78C0D2-79E1-490B-8B70-A73D7B9DD6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6EF95A0-1921-43B1-BBC2-1B238C0D12A4}">
  <ds:schemaRefs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1181635-9277-488B-B9BD-C7E2F698BC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2860</TotalTime>
  <Words>650</Words>
  <Application>Microsoft Office PowerPoint</Application>
  <PresentationFormat>On-screen Show (4:3)</PresentationFormat>
  <Paragraphs>118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Power Point template.1</vt:lpstr>
      <vt:lpstr>Federal Motor Carrier Safety Administration (FMCSA)</vt:lpstr>
      <vt:lpstr>Reauthorization:  MAP-21</vt:lpstr>
      <vt:lpstr>Published Rulemakings</vt:lpstr>
      <vt:lpstr>Active Rulemakings</vt:lpstr>
      <vt:lpstr>Active Rulemakings</vt:lpstr>
      <vt:lpstr>Active Rulemakings</vt:lpstr>
      <vt:lpstr>Active Rulemakings</vt:lpstr>
      <vt:lpstr>Active Rulemakings</vt:lpstr>
      <vt:lpstr>“Raising the Bar for Safety”  FMCSA</vt:lpstr>
    </vt:vector>
  </TitlesOfParts>
  <Company>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Selden Fritschner</dc:creator>
  <cp:lastModifiedBy>Robert W. Miller</cp:lastModifiedBy>
  <cp:revision>195</cp:revision>
  <cp:lastPrinted>2013-02-14T20:17:53Z</cp:lastPrinted>
  <dcterms:created xsi:type="dcterms:W3CDTF">2012-11-02T17:41:29Z</dcterms:created>
  <dcterms:modified xsi:type="dcterms:W3CDTF">2013-04-08T01:36:23Z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0x0101000B0E7BEC4E01BA40A9C9897EF79EEDC6</vt:lpwstr>
  </property>
</Properties>
</file>