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648" r:id="rId1"/>
  </p:sldMasterIdLst>
  <p:notesMasterIdLst>
    <p:notesMasterId r:id="rId17"/>
  </p:notesMasterIdLst>
  <p:sldIdLst>
    <p:sldId id="256" r:id="rId2"/>
    <p:sldId id="278" r:id="rId3"/>
    <p:sldId id="279" r:id="rId4"/>
    <p:sldId id="257" r:id="rId5"/>
    <p:sldId id="295" r:id="rId6"/>
    <p:sldId id="258" r:id="rId7"/>
    <p:sldId id="268" r:id="rId8"/>
    <p:sldId id="261" r:id="rId9"/>
    <p:sldId id="281" r:id="rId10"/>
    <p:sldId id="282" r:id="rId11"/>
    <p:sldId id="280" r:id="rId12"/>
    <p:sldId id="264" r:id="rId13"/>
    <p:sldId id="296" r:id="rId14"/>
    <p:sldId id="298" r:id="rId15"/>
    <p:sldId id="265" r:id="rId16"/>
  </p:sldIdLst>
  <p:sldSz cx="9144000" cy="6858000" type="screen4x3"/>
  <p:notesSz cx="70104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34" autoAdjust="0"/>
    <p:restoredTop sz="94660"/>
  </p:normalViewPr>
  <p:slideViewPr>
    <p:cSldViewPr>
      <p:cViewPr varScale="1">
        <p:scale>
          <a:sx n="101" d="100"/>
          <a:sy n="101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04F38E1B-826F-436C-8E4B-2E42F7FDE47A}" type="datetimeFigureOut">
              <a:rPr lang="en-US" smtClean="0"/>
              <a:pPr/>
              <a:t>2/7/2014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5388" y="692150"/>
            <a:ext cx="46196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387136"/>
            <a:ext cx="5608320" cy="4156234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1804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DDA2503-FFA2-48BA-8D7C-CE6A129E1C7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9623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A2503-FFA2-48BA-8D7C-CE6A129E1C76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A2503-FFA2-48BA-8D7C-CE6A129E1C76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A2503-FFA2-48BA-8D7C-CE6A129E1C76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A2503-FFA2-48BA-8D7C-CE6A129E1C76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A2503-FFA2-48BA-8D7C-CE6A129E1C76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A2503-FFA2-48BA-8D7C-CE6A129E1C76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A2503-FFA2-48BA-8D7C-CE6A129E1C76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DA2503-FFA2-48BA-8D7C-CE6A129E1C76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1FA3A-BD45-4668-956C-1F82E1714C79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06F388-6DAE-4B39-83D6-D63610BBC386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1750D-3BA7-4B05-8582-2DED781DB369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A49D6A-94DF-40D6-8033-7732C92B75F9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167C7-AF93-405F-8F1F-EC6D6696821D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6CAA-3FFF-47E2-B9CB-6DE8A2ED9121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796218-9039-4EF4-ABAD-33368AB9A08B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2FB10E-84F8-43D0-8F6F-3F59A57496B8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2AF9DF-F75D-41EC-AA44-3F2DF8FBE387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82843A-957B-4DA5-A4D8-5770856D9C7D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351DC-E4FD-477B-813B-B2565347075F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0B53A4-04D9-42CC-A7F2-A1E00ABE39D8}" type="datetime1">
              <a:rPr lang="en-US" smtClean="0"/>
              <a:pPr/>
              <a:t>2/7/2014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3BC53F-98D8-4466-B96B-5623A7E163EE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Microsoft_Word_Document1.docx"/><Relationship Id="rId4" Type="http://schemas.openxmlformats.org/officeDocument/2006/relationships/oleObject" Target="../embeddings/oleObject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4380" y="2130425"/>
            <a:ext cx="7948620" cy="1470025"/>
          </a:xfrm>
        </p:spPr>
        <p:txBody>
          <a:bodyPr>
            <a:normAutofit/>
          </a:bodyPr>
          <a:lstStyle/>
          <a:p>
            <a:r>
              <a:rPr lang="en-US" b="1" dirty="0" smtClean="0"/>
              <a:t>Implementation of </a:t>
            </a:r>
            <a:r>
              <a:rPr lang="en-US" b="1" dirty="0"/>
              <a:t>MAP-21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4380" y="3886200"/>
            <a:ext cx="8024820" cy="2286000"/>
          </a:xfrm>
        </p:spPr>
        <p:txBody>
          <a:bodyPr>
            <a:normAutofit/>
          </a:bodyPr>
          <a:lstStyle/>
          <a:p>
            <a:r>
              <a:rPr lang="en-US" sz="2800" b="1" dirty="0" smtClean="0">
                <a:solidFill>
                  <a:schemeClr val="tx1"/>
                </a:solidFill>
              </a:rPr>
              <a:t>February 10, 2014</a:t>
            </a:r>
            <a:endParaRPr lang="en-US" sz="2800" b="1" dirty="0">
              <a:solidFill>
                <a:schemeClr val="tx1"/>
              </a:solidFill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629"/>
            <a:ext cx="814381" cy="6854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44562"/>
          </a:xfrm>
        </p:spPr>
        <p:txBody>
          <a:bodyPr>
            <a:noAutofit/>
          </a:bodyPr>
          <a:lstStyle/>
          <a:p>
            <a:r>
              <a:rPr lang="en-US" sz="2800" b="1" dirty="0" smtClean="0"/>
              <a:t>FMCSA Has Nearly Completed its SAFETEA-LU Mandates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95400"/>
            <a:ext cx="8229600" cy="5105400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endParaRPr lang="en-US" sz="8000" dirty="0"/>
          </a:p>
          <a:p>
            <a:pPr lvl="0"/>
            <a:r>
              <a:rPr lang="en-US" sz="9600" dirty="0" smtClean="0"/>
              <a:t>Patterns </a:t>
            </a:r>
            <a:r>
              <a:rPr lang="en-US" sz="9600" dirty="0"/>
              <a:t>of Safety Violations </a:t>
            </a:r>
            <a:r>
              <a:rPr lang="en-US" sz="9600" dirty="0" smtClean="0"/>
              <a:t> (NPRM published October 2012)</a:t>
            </a:r>
            <a:endParaRPr lang="en-US" sz="9600" dirty="0"/>
          </a:p>
          <a:p>
            <a:pPr lvl="0"/>
            <a:r>
              <a:rPr lang="en-US" sz="9600" dirty="0" smtClean="0"/>
              <a:t>Unified </a:t>
            </a:r>
            <a:r>
              <a:rPr lang="en-US" sz="9600" dirty="0"/>
              <a:t>Registration </a:t>
            </a:r>
            <a:r>
              <a:rPr lang="en-US" sz="9600" dirty="0" smtClean="0"/>
              <a:t>System (FR published August 2013)</a:t>
            </a:r>
            <a:endParaRPr lang="en-US" sz="9600" dirty="0"/>
          </a:p>
          <a:p>
            <a:pPr lvl="0"/>
            <a:r>
              <a:rPr lang="en-US" sz="9600" dirty="0" smtClean="0"/>
              <a:t>Consumer </a:t>
            </a:r>
            <a:r>
              <a:rPr lang="en-US" sz="9600" dirty="0"/>
              <a:t>Complaint </a:t>
            </a:r>
            <a:r>
              <a:rPr lang="en-US" sz="9600" dirty="0" smtClean="0"/>
              <a:t>Information (FR Schedule Undetermined)</a:t>
            </a:r>
            <a:endParaRPr lang="en-US" sz="9600" dirty="0"/>
          </a:p>
          <a:p>
            <a:r>
              <a:rPr lang="en-US" sz="9600" dirty="0" smtClean="0"/>
              <a:t>Emergency </a:t>
            </a:r>
            <a:r>
              <a:rPr lang="en-US" sz="9600" dirty="0"/>
              <a:t>Authority for Hazmat </a:t>
            </a:r>
            <a:r>
              <a:rPr lang="en-US" sz="9600" dirty="0" smtClean="0"/>
              <a:t>Transportation (Companion Rule - Pending PHMSA Rule)</a:t>
            </a:r>
            <a:endParaRPr lang="en-US" sz="9600" dirty="0"/>
          </a:p>
          <a:p>
            <a:pPr lvl="0"/>
            <a:r>
              <a:rPr lang="en-US" sz="9600" dirty="0" smtClean="0"/>
              <a:t>Enhance </a:t>
            </a:r>
            <a:r>
              <a:rPr lang="en-US" sz="9600" dirty="0"/>
              <a:t>Authority to Discover Hidden Shipments of Hazardous </a:t>
            </a:r>
            <a:r>
              <a:rPr lang="en-US" sz="9600" dirty="0" smtClean="0"/>
              <a:t>Material (Companion Rule - Pending PHMSA Rule)</a:t>
            </a:r>
            <a:endParaRPr lang="en-US" sz="96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FMCSA Is Taking Action </a:t>
            </a:r>
            <a:br>
              <a:rPr lang="en-US" sz="2800" b="1" dirty="0" smtClean="0"/>
            </a:br>
            <a:r>
              <a:rPr lang="en-US" sz="2800" b="1" dirty="0" smtClean="0"/>
              <a:t>To Implement MAP-21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Agricultural Exemptions FR Published March 14, 2013</a:t>
            </a:r>
          </a:p>
          <a:p>
            <a:r>
              <a:rPr lang="en-US" sz="2800" dirty="0" smtClean="0"/>
              <a:t>NPRM on National Registry 2</a:t>
            </a:r>
          </a:p>
          <a:p>
            <a:r>
              <a:rPr lang="en-US" sz="2800" dirty="0" smtClean="0"/>
              <a:t>Exercised new authority to order a HHG carrier to return hostage goods</a:t>
            </a:r>
          </a:p>
          <a:p>
            <a:r>
              <a:rPr lang="en-US" sz="2800" dirty="0" smtClean="0"/>
              <a:t>Drug and Alcohol Clearinghouse (Revised NPRM sent to OMB August 26, 2013)</a:t>
            </a:r>
          </a:p>
          <a:p>
            <a:r>
              <a:rPr lang="en-US" sz="2800" dirty="0" smtClean="0"/>
              <a:t>New Maintenance of Effort Requirements for CMV Safety Grants incorporated into new guidance</a:t>
            </a:r>
          </a:p>
          <a:p>
            <a:r>
              <a:rPr lang="en-US" sz="2800" dirty="0" smtClean="0"/>
              <a:t>Increase enforcement penalties and imminent hazard authority for unsafe property carriers including impoundment</a:t>
            </a:r>
          </a:p>
          <a:p>
            <a:endParaRPr lang="en-US" sz="2800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81001"/>
            <a:ext cx="7772400" cy="1219199"/>
          </a:xfrm>
        </p:spPr>
        <p:txBody>
          <a:bodyPr>
            <a:normAutofit/>
          </a:bodyPr>
          <a:lstStyle/>
          <a:p>
            <a:r>
              <a:rPr lang="en-US" sz="2800" b="1" dirty="0" smtClean="0"/>
              <a:t>FMCSA Is Taking Action </a:t>
            </a:r>
            <a:br>
              <a:rPr lang="en-US" sz="2800" b="1" dirty="0" smtClean="0"/>
            </a:br>
            <a:r>
              <a:rPr lang="en-US" sz="2800" b="1" dirty="0" smtClean="0"/>
              <a:t>Implementing MAP-21 (cont’d)</a:t>
            </a:r>
            <a:endParaRPr lang="en-US" sz="2800" b="1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4294967295"/>
          </p:nvPr>
        </p:nvSpPr>
        <p:spPr>
          <a:xfrm>
            <a:off x="457200" y="1600200"/>
            <a:ext cx="8229600" cy="4724399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800" u="sng" dirty="0" smtClean="0"/>
              <a:t>URS 2 Rule</a:t>
            </a:r>
            <a:r>
              <a:rPr lang="en-US" sz="2800" dirty="0" smtClean="0"/>
              <a:t> – Proposed rule will include new registration requirements, including new registration fee and registration requirements for brokers and freight forwarders.</a:t>
            </a:r>
          </a:p>
          <a:p>
            <a:pPr marL="514350" indent="-514350">
              <a:buFont typeface="+mj-lt"/>
              <a:buAutoNum type="arabicPeriod"/>
            </a:pPr>
            <a:endParaRPr lang="en-US" sz="2800" dirty="0" smtClean="0"/>
          </a:p>
          <a:p>
            <a:pPr marL="514350" indent="-514350">
              <a:buFont typeface="+mj-lt"/>
              <a:buAutoNum type="arabicPeriod"/>
            </a:pPr>
            <a:r>
              <a:rPr lang="en-US" sz="2800" u="sng" dirty="0" smtClean="0"/>
              <a:t>MAP-21 Omnibus Rule</a:t>
            </a:r>
            <a:r>
              <a:rPr lang="en-US" sz="2800" dirty="0" smtClean="0"/>
              <a:t> – Final Rule published October 1, 2013, and included 17 MAP-21 </a:t>
            </a:r>
            <a:br>
              <a:rPr lang="en-US" sz="2800" dirty="0" smtClean="0"/>
            </a:br>
            <a:r>
              <a:rPr lang="en-US" sz="2800" dirty="0" smtClean="0"/>
              <a:t>non-discretionary and self executing provisions, like increased penalties, financial security requirements and enhanced safety authorities.</a:t>
            </a:r>
            <a:endParaRPr lang="en-US" sz="2800" u="sng" dirty="0" smtClean="0"/>
          </a:p>
          <a:p>
            <a:endParaRPr lang="en-US" u="sng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4572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/>
              <a:t>FMCSA Is Taking Action </a:t>
            </a:r>
            <a:br>
              <a:rPr lang="en-US" sz="2800" b="1" dirty="0"/>
            </a:br>
            <a:r>
              <a:rPr lang="en-US" sz="2800" b="1" dirty="0"/>
              <a:t>Implementing MAP-21 (cont’d)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3. </a:t>
            </a:r>
            <a:r>
              <a:rPr lang="en-US" u="sng" dirty="0" smtClean="0"/>
              <a:t>Broker/Freight Forwarder Provisions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New $75,000 financial security requirement</a:t>
            </a:r>
          </a:p>
          <a:p>
            <a:pPr lvl="1">
              <a:buFont typeface="Arial" pitchFamily="34" charset="0"/>
              <a:buChar char="•"/>
            </a:pPr>
            <a:r>
              <a:rPr lang="en-US" dirty="0" smtClean="0"/>
              <a:t>Motor carriers must register as brokers</a:t>
            </a:r>
          </a:p>
          <a:p>
            <a:pPr lvl="1">
              <a:buFont typeface="Arial" pitchFamily="34" charset="0"/>
              <a:buChar char="•"/>
            </a:pPr>
            <a:r>
              <a:rPr lang="en-US" i="1" dirty="0" smtClean="0"/>
              <a:t>“Phased-in” </a:t>
            </a:r>
            <a:r>
              <a:rPr lang="en-US" dirty="0" smtClean="0"/>
              <a:t>Enforcement</a:t>
            </a:r>
          </a:p>
          <a:p>
            <a:pPr lvl="2"/>
            <a:r>
              <a:rPr lang="en-US" i="1" dirty="0" smtClean="0"/>
              <a:t>October 1 phase-in of financial security requirements</a:t>
            </a:r>
          </a:p>
          <a:p>
            <a:pPr lvl="2"/>
            <a:r>
              <a:rPr lang="en-US" i="1" dirty="0" smtClean="0"/>
              <a:t>Determine scope of motor carrier population that engages in brokering</a:t>
            </a:r>
            <a:endParaRPr lang="en-US" i="1" dirty="0"/>
          </a:p>
          <a:p>
            <a:pPr lvl="2"/>
            <a:endParaRPr lang="en-US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6752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Top Implementation Challenges (so far…)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800" dirty="0"/>
              <a:t>Amount of rulemakings and </a:t>
            </a:r>
            <a:r>
              <a:rPr lang="en-US" sz="2800" dirty="0" smtClean="0"/>
              <a:t>prioritization will pose challenges with Congress, stakeholders</a:t>
            </a:r>
          </a:p>
          <a:p>
            <a:r>
              <a:rPr lang="en-US" sz="2800" dirty="0" smtClean="0"/>
              <a:t>Broker/Freight Forwarder Provisions</a:t>
            </a:r>
          </a:p>
          <a:p>
            <a:pPr lvl="1"/>
            <a:r>
              <a:rPr lang="en-US" i="1" dirty="0" smtClean="0"/>
              <a:t>Expect follow up Congressional action</a:t>
            </a:r>
          </a:p>
          <a:p>
            <a:r>
              <a:rPr lang="en-US" sz="2800" dirty="0" smtClean="0"/>
              <a:t>New timetables for New Entrant Audits</a:t>
            </a:r>
          </a:p>
          <a:p>
            <a:r>
              <a:rPr lang="en-US" sz="2800" dirty="0" smtClean="0"/>
              <a:t>Frequency of </a:t>
            </a:r>
            <a:r>
              <a:rPr lang="en-US" sz="2800" dirty="0" err="1" smtClean="0"/>
              <a:t>motorcoach</a:t>
            </a:r>
            <a:r>
              <a:rPr lang="en-US" sz="2800" dirty="0" smtClean="0"/>
              <a:t> safety ratings</a:t>
            </a:r>
          </a:p>
          <a:p>
            <a:r>
              <a:rPr lang="en-US" sz="2800" dirty="0" smtClean="0"/>
              <a:t>ELD rulemaking</a:t>
            </a:r>
          </a:p>
          <a:p>
            <a:endParaRPr lang="en-US" sz="2800" dirty="0" smtClean="0"/>
          </a:p>
          <a:p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14</a:t>
            </a:fld>
            <a:endParaRPr lang="en-US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49043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Next Steps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2800" dirty="0" smtClean="0"/>
              <a:t>Continue stakeholder outreach to obtain input on MAP-21 priorities </a:t>
            </a:r>
          </a:p>
          <a:p>
            <a:pPr lvl="1"/>
            <a:r>
              <a:rPr lang="en-US" sz="2400" dirty="0" smtClean="0"/>
              <a:t>Initiatives begun in September 2012</a:t>
            </a:r>
          </a:p>
          <a:p>
            <a:r>
              <a:rPr lang="en-US" sz="2800" dirty="0" smtClean="0"/>
              <a:t>Continue to incorporate MAP-21 priorities into multi-year strategic planning</a:t>
            </a:r>
          </a:p>
          <a:p>
            <a:r>
              <a:rPr lang="en-US" sz="2800" dirty="0" smtClean="0"/>
              <a:t>Complete SAFETEA-LU mandates</a:t>
            </a:r>
          </a:p>
          <a:p>
            <a:r>
              <a:rPr lang="en-US" sz="2800" dirty="0" smtClean="0"/>
              <a:t>Continue educating </a:t>
            </a:r>
            <a:r>
              <a:rPr lang="en-US" sz="2800" dirty="0"/>
              <a:t>Agency field staff and State partners on new safety authorities and responsibilities</a:t>
            </a:r>
          </a:p>
          <a:p>
            <a:r>
              <a:rPr lang="en-US" sz="2800" dirty="0" smtClean="0"/>
              <a:t>Update penalty matrix </a:t>
            </a:r>
            <a:r>
              <a:rPr lang="en-US" sz="2800" dirty="0"/>
              <a:t>to incorporate new penalty levels and penalty considerations</a:t>
            </a:r>
          </a:p>
          <a:p>
            <a:r>
              <a:rPr lang="en-US" sz="2800" dirty="0"/>
              <a:t>Prepare </a:t>
            </a:r>
            <a:r>
              <a:rPr lang="en-US" sz="2800" smtClean="0"/>
              <a:t>new rule, </a:t>
            </a:r>
            <a:r>
              <a:rPr lang="en-US" sz="2800"/>
              <a:t>URS </a:t>
            </a:r>
            <a:r>
              <a:rPr lang="en-US" sz="2800" smtClean="0"/>
              <a:t>2</a:t>
            </a:r>
            <a:endParaRPr lang="en-US" sz="2800" dirty="0" smtClean="0"/>
          </a:p>
          <a:p>
            <a:pPr marL="0" indent="0">
              <a:buNone/>
            </a:pPr>
            <a:endParaRPr lang="en-US" sz="2800" dirty="0" smtClean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MAP-21 is a Strong Safety Bill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77500" lnSpcReduction="20000"/>
          </a:bodyPr>
          <a:lstStyle/>
          <a:p>
            <a:pPr marL="231775" indent="0">
              <a:buNone/>
            </a:pPr>
            <a:r>
              <a:rPr lang="en-US" dirty="0" smtClean="0"/>
              <a:t>The Moving Ahead for Progress in the 21st Century Act (MAP-21) provides FMCSA with important new enforcement tools to take unsafe operators off of our Nation’s roads.</a:t>
            </a:r>
          </a:p>
          <a:p>
            <a:pPr marL="0" indent="0">
              <a:buNone/>
            </a:pPr>
            <a:endParaRPr lang="en-US" dirty="0" smtClean="0"/>
          </a:p>
          <a:p>
            <a:pPr marL="231775" indent="0">
              <a:buNone/>
            </a:pPr>
            <a:r>
              <a:rPr lang="en-US" dirty="0" smtClean="0"/>
              <a:t>MAP-21 tracks FMCSA’s strategic framework to improve CMV safety by supporting its three core principles:</a:t>
            </a:r>
          </a:p>
          <a:p>
            <a:pPr marL="231775" indent="0">
              <a:buNone/>
            </a:pPr>
            <a:endParaRPr lang="en-US" sz="1500" dirty="0" smtClean="0"/>
          </a:p>
          <a:p>
            <a:pPr marL="865188" lvl="1" indent="-465138">
              <a:buFont typeface="Arial" pitchFamily="34" charset="0"/>
              <a:buChar char="•"/>
            </a:pPr>
            <a:r>
              <a:rPr lang="en-US" dirty="0" smtClean="0"/>
              <a:t>Raise the bar to enter the industry and operate on our roads; </a:t>
            </a:r>
          </a:p>
          <a:p>
            <a:pPr marL="865188" lvl="1" indent="-465138">
              <a:buFont typeface="Arial" pitchFamily="34" charset="0"/>
              <a:buChar char="•"/>
            </a:pPr>
            <a:endParaRPr lang="en-US" sz="2000" dirty="0" smtClean="0"/>
          </a:p>
          <a:p>
            <a:pPr marL="865188" lvl="1" indent="-465138">
              <a:buFont typeface="Arial" pitchFamily="34" charset="0"/>
              <a:buChar char="•"/>
            </a:pPr>
            <a:r>
              <a:rPr lang="en-US" dirty="0" smtClean="0"/>
              <a:t>Hold motor carrier and drivers to the highest safety standards to continue operations; and </a:t>
            </a:r>
          </a:p>
          <a:p>
            <a:pPr marL="865188" lvl="1" indent="-465138">
              <a:buFont typeface="Arial" pitchFamily="34" charset="0"/>
              <a:buChar char="•"/>
            </a:pPr>
            <a:endParaRPr lang="en-US" sz="2200" dirty="0" smtClean="0"/>
          </a:p>
          <a:p>
            <a:pPr marL="865188" lvl="1" indent="-465138">
              <a:buFont typeface="Arial" pitchFamily="34" charset="0"/>
              <a:buChar char="•"/>
            </a:pPr>
            <a:r>
              <a:rPr lang="en-US" dirty="0" smtClean="0"/>
              <a:t>Remove the highest risk drivers, vehicles, and carriers from our roads and prevent them from operating.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1771"/>
            <a:ext cx="533401" cy="6879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MAP-21 Includes Important Safety Provisions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244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dirty="0" smtClean="0"/>
              <a:t>	MAP-21 directs FMCSA to pursue a number of important CMV safety initiatives:</a:t>
            </a:r>
          </a:p>
          <a:p>
            <a:pPr>
              <a:buNone/>
            </a:pPr>
            <a:endParaRPr lang="en-US" sz="1700" dirty="0" smtClean="0"/>
          </a:p>
          <a:p>
            <a:pPr marL="973138" indent="-625475"/>
            <a:r>
              <a:rPr lang="en-US" dirty="0" smtClean="0"/>
              <a:t>Requires a new rulemaking on electronic logging devices</a:t>
            </a:r>
          </a:p>
          <a:p>
            <a:pPr marL="973138" indent="-625475"/>
            <a:r>
              <a:rPr lang="en-US" dirty="0" smtClean="0"/>
              <a:t>Sets a deadline for establishing a drug and alcohol clearinghouse for truck and bus drivers </a:t>
            </a:r>
          </a:p>
          <a:p>
            <a:pPr marL="973138" indent="-625475"/>
            <a:r>
              <a:rPr lang="en-US" dirty="0" smtClean="0"/>
              <a:t>Requires FMCSA to develop standards for a system to notify employers of changes in their employees’ driving status</a:t>
            </a:r>
          </a:p>
          <a:p>
            <a:pPr marL="973138" indent="-625475"/>
            <a:r>
              <a:rPr lang="en-US" dirty="0" smtClean="0"/>
              <a:t>Establishes new registration requirements to catch reincarnated carriers</a:t>
            </a:r>
          </a:p>
          <a:p>
            <a:pPr marL="973138" indent="-625475"/>
            <a:r>
              <a:rPr lang="en-US" dirty="0" smtClean="0"/>
              <a:t>Ensures that new entrants understand the safety rules before entering the industry.</a:t>
            </a:r>
          </a:p>
          <a:p>
            <a:pPr>
              <a:buNone/>
            </a:pPr>
            <a:endParaRPr lang="en-US" sz="1700" dirty="0" smtClean="0"/>
          </a:p>
          <a:p>
            <a:pP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1771"/>
            <a:ext cx="533401" cy="6879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FMCSA’s Authorizations Remain Largely Flat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4724400"/>
          </a:xfrm>
        </p:spPr>
        <p:txBody>
          <a:bodyPr>
            <a:noAutofit/>
          </a:bodyPr>
          <a:lstStyle/>
          <a:p>
            <a:r>
              <a:rPr lang="en-US" sz="2500" dirty="0" smtClean="0"/>
              <a:t>Two year and three month authorization.</a:t>
            </a:r>
          </a:p>
          <a:p>
            <a:pPr>
              <a:buNone/>
            </a:pPr>
            <a:endParaRPr lang="en-US" sz="2500" dirty="0" smtClean="0"/>
          </a:p>
          <a:p>
            <a:pPr>
              <a:spcBef>
                <a:spcPts val="600"/>
              </a:spcBef>
            </a:pPr>
            <a:r>
              <a:rPr lang="en-US" sz="2500" dirty="0" smtClean="0"/>
              <a:t>Authorization levels are mostly level:</a:t>
            </a:r>
          </a:p>
          <a:p>
            <a:pPr lvl="1">
              <a:spcBef>
                <a:spcPts val="600"/>
              </a:spcBef>
            </a:pPr>
            <a:r>
              <a:rPr lang="en-US" sz="2500" i="1" dirty="0" smtClean="0"/>
              <a:t>Administrative expenses </a:t>
            </a:r>
            <a:r>
              <a:rPr lang="en-US" sz="2500" dirty="0" smtClean="0"/>
              <a:t>($244,144,000 in FY2012)</a:t>
            </a:r>
          </a:p>
          <a:p>
            <a:pPr lvl="2">
              <a:spcBef>
                <a:spcPts val="600"/>
              </a:spcBef>
            </a:pPr>
            <a:r>
              <a:rPr lang="en-US" sz="2500" dirty="0" smtClean="0"/>
              <a:t>$251,000,000 for FY 2013 </a:t>
            </a:r>
          </a:p>
          <a:p>
            <a:pPr lvl="2">
              <a:spcBef>
                <a:spcPts val="600"/>
              </a:spcBef>
            </a:pPr>
            <a:r>
              <a:rPr lang="en-US" sz="2500" dirty="0" smtClean="0"/>
              <a:t>$259,000,000 for FY 2014</a:t>
            </a:r>
          </a:p>
          <a:p>
            <a:pPr lvl="1">
              <a:spcBef>
                <a:spcPts val="600"/>
              </a:spcBef>
            </a:pPr>
            <a:r>
              <a:rPr lang="en-US" sz="2500" i="1" dirty="0" smtClean="0"/>
              <a:t>Motor Carrier Safety Assistance Program </a:t>
            </a:r>
            <a:r>
              <a:rPr lang="en-US" sz="2500" dirty="0" smtClean="0"/>
              <a:t>($212,000,000 in FY2012):</a:t>
            </a:r>
          </a:p>
          <a:p>
            <a:pPr lvl="2">
              <a:spcBef>
                <a:spcPts val="600"/>
              </a:spcBef>
            </a:pPr>
            <a:r>
              <a:rPr lang="en-US" sz="2500" dirty="0" smtClean="0"/>
              <a:t>$215,000,000 for FY 2013 </a:t>
            </a:r>
          </a:p>
          <a:p>
            <a:pPr lvl="2">
              <a:spcBef>
                <a:spcPts val="600"/>
              </a:spcBef>
            </a:pPr>
            <a:r>
              <a:rPr lang="en-US" sz="2500" dirty="0" smtClean="0"/>
              <a:t>$218,000,000 for FY 2014 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1771"/>
            <a:ext cx="533401" cy="6879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FMCSA’s Authorizations Remain Largely Flat (cont’d)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600" y="1600200"/>
            <a:ext cx="8077200" cy="4800600"/>
          </a:xfrm>
        </p:spPr>
        <p:txBody>
          <a:bodyPr>
            <a:normAutofit fontScale="77500" lnSpcReduction="20000"/>
          </a:bodyPr>
          <a:lstStyle/>
          <a:p>
            <a:pPr lvl="1">
              <a:spcBef>
                <a:spcPts val="600"/>
              </a:spcBef>
            </a:pPr>
            <a:r>
              <a:rPr lang="en-US" sz="2900" i="1" dirty="0" smtClean="0"/>
              <a:t>CDL Program Implementation Grants </a:t>
            </a:r>
            <a:r>
              <a:rPr lang="en-US" sz="2900" dirty="0" smtClean="0"/>
              <a:t>($30,000,000 in FY 2012)</a:t>
            </a:r>
          </a:p>
          <a:p>
            <a:pPr lvl="2">
              <a:spcBef>
                <a:spcPts val="600"/>
              </a:spcBef>
            </a:pPr>
            <a:r>
              <a:rPr lang="en-US" sz="2900" dirty="0" smtClean="0"/>
              <a:t>$30,000,000 for FYs 2013 and 2014</a:t>
            </a:r>
          </a:p>
          <a:p>
            <a:pPr lvl="1">
              <a:spcBef>
                <a:spcPts val="600"/>
              </a:spcBef>
            </a:pPr>
            <a:r>
              <a:rPr lang="en-US" sz="2900" i="1" dirty="0" smtClean="0"/>
              <a:t>Border Enforcement Grants </a:t>
            </a:r>
            <a:r>
              <a:rPr lang="en-US" sz="2900" dirty="0" smtClean="0"/>
              <a:t>($32,000,000 in FY 2012)</a:t>
            </a:r>
          </a:p>
          <a:p>
            <a:pPr lvl="2">
              <a:spcBef>
                <a:spcPts val="600"/>
              </a:spcBef>
            </a:pPr>
            <a:r>
              <a:rPr lang="en-US" sz="2900" dirty="0" smtClean="0"/>
              <a:t>$32,000,000 for FYs 2013 and 2014</a:t>
            </a:r>
          </a:p>
          <a:p>
            <a:pPr lvl="1">
              <a:spcBef>
                <a:spcPts val="600"/>
              </a:spcBef>
            </a:pPr>
            <a:r>
              <a:rPr lang="en-US" sz="2900" i="1" dirty="0" smtClean="0"/>
              <a:t>Commercial Vehicle Information Systems and Networks Grants </a:t>
            </a:r>
            <a:r>
              <a:rPr lang="en-US" sz="2900" dirty="0" smtClean="0"/>
              <a:t>($25,000,000 for fiscal year 2012)</a:t>
            </a:r>
          </a:p>
          <a:p>
            <a:pPr lvl="2">
              <a:spcBef>
                <a:spcPts val="600"/>
              </a:spcBef>
            </a:pPr>
            <a:r>
              <a:rPr lang="en-US" sz="2900" dirty="0" smtClean="0"/>
              <a:t>$25,000,000 for FYs 2013 and 2014</a:t>
            </a:r>
          </a:p>
          <a:p>
            <a:pPr lvl="1">
              <a:spcBef>
                <a:spcPts val="600"/>
              </a:spcBef>
            </a:pPr>
            <a:r>
              <a:rPr lang="en-US" sz="2900" i="1" dirty="0" smtClean="0"/>
              <a:t>Safety Data Improvement grant program</a:t>
            </a:r>
            <a:r>
              <a:rPr lang="en-US" sz="2900" dirty="0" smtClean="0"/>
              <a:t> ($3,000,000 enacted for fiscal year 2012)</a:t>
            </a:r>
          </a:p>
          <a:p>
            <a:pPr lvl="2">
              <a:spcBef>
                <a:spcPts val="600"/>
              </a:spcBef>
            </a:pPr>
            <a:r>
              <a:rPr lang="en-US" sz="2900" dirty="0" smtClean="0"/>
              <a:t>$3,000,000 for FYs 2013 and 2014</a:t>
            </a:r>
          </a:p>
          <a:p>
            <a:pPr lvl="1">
              <a:spcBef>
                <a:spcPts val="600"/>
              </a:spcBef>
            </a:pPr>
            <a:r>
              <a:rPr lang="en-US" sz="2900" i="1" dirty="0" smtClean="0"/>
              <a:t>New Entrant Audit program grants </a:t>
            </a:r>
            <a:r>
              <a:rPr lang="en-US" sz="2900" dirty="0" smtClean="0"/>
              <a:t>($29,000,000 enacted for fiscal year 2012)</a:t>
            </a:r>
          </a:p>
          <a:p>
            <a:pPr lvl="2">
              <a:spcBef>
                <a:spcPts val="600"/>
              </a:spcBef>
            </a:pPr>
            <a:r>
              <a:rPr lang="en-US" sz="2900" dirty="0" smtClean="0"/>
              <a:t>$32,000,00 for FYs 2013 and 2014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-21771"/>
            <a:ext cx="533401" cy="68797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Though MAP-21 Includes a Large Number of Mandates for FMCSA to Complete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297363"/>
          </a:xfrm>
        </p:spPr>
        <p:txBody>
          <a:bodyPr>
            <a:normAutofit/>
          </a:bodyPr>
          <a:lstStyle/>
          <a:p>
            <a:r>
              <a:rPr lang="en-US" sz="2800" dirty="0" smtClean="0"/>
              <a:t>MAP-21 includes 37 rulemakings for FMCSA (this includes rulemakings already underway by the Agency).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This regulatory workload compares to 12 for FHWA; 10 for FTA; 7 for NHTSA; and 2 for PHMSA.</a:t>
            </a:r>
          </a:p>
          <a:p>
            <a:pPr>
              <a:buNone/>
            </a:pPr>
            <a:endParaRPr lang="en-US" sz="2800" dirty="0" smtClean="0"/>
          </a:p>
          <a:p>
            <a:r>
              <a:rPr lang="en-US" sz="2800" dirty="0" smtClean="0"/>
              <a:t>MAP-21 also requires FMCSA to implement 34 </a:t>
            </a:r>
            <a:r>
              <a:rPr lang="en-US" sz="2800" dirty="0"/>
              <a:t>programmatic </a:t>
            </a:r>
            <a:r>
              <a:rPr lang="en-US" sz="2800" dirty="0" smtClean="0"/>
              <a:t>changes </a:t>
            </a:r>
            <a:r>
              <a:rPr lang="en-US" sz="2800" dirty="0"/>
              <a:t>and </a:t>
            </a:r>
            <a:r>
              <a:rPr lang="en-US" sz="2800" dirty="0" smtClean="0"/>
              <a:t>complete 15 reports.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3629"/>
            <a:ext cx="457201" cy="6854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5696746"/>
              </p:ext>
            </p:extLst>
          </p:nvPr>
        </p:nvGraphicFramePr>
        <p:xfrm>
          <a:off x="377825" y="536575"/>
          <a:ext cx="8097838" cy="5429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53" name="Document" r:id="rId5" imgW="8451940" imgH="5665216" progId="Word.Document.12">
                  <p:embed/>
                </p:oleObj>
              </mc:Choice>
              <mc:Fallback>
                <p:oleObj name="Document" r:id="rId5" imgW="8451940" imgH="5665216" progId="Word.Document.12">
                  <p:embed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825" y="536575"/>
                        <a:ext cx="8097838" cy="542925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MAP-21 Mandates Compliment </a:t>
            </a:r>
            <a:br>
              <a:rPr lang="en-US" sz="2800" b="1" dirty="0" smtClean="0"/>
            </a:br>
            <a:r>
              <a:rPr lang="en-US" sz="2800" b="1" dirty="0" smtClean="0"/>
              <a:t>FMCSA’s 2013 Priorities</a:t>
            </a:r>
            <a:endParaRPr lang="en-US" sz="2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US" sz="4800" dirty="0" smtClean="0"/>
              <a:t>FMCSA rulemaking priorities for 2013:  </a:t>
            </a:r>
          </a:p>
          <a:p>
            <a:pPr marL="0" indent="0">
              <a:buNone/>
            </a:pPr>
            <a:endParaRPr lang="en-US" sz="4800" dirty="0" smtClean="0"/>
          </a:p>
          <a:p>
            <a:pPr lvl="0">
              <a:spcBef>
                <a:spcPts val="600"/>
              </a:spcBef>
            </a:pPr>
            <a:r>
              <a:rPr lang="en-US" sz="5000" dirty="0" smtClean="0"/>
              <a:t>Electronic logging devices (MAP-21 Requirement; SNPRM scheduled early 2014)</a:t>
            </a:r>
          </a:p>
          <a:p>
            <a:pPr lvl="0">
              <a:spcBef>
                <a:spcPts val="600"/>
              </a:spcBef>
            </a:pPr>
            <a:r>
              <a:rPr lang="en-US" sz="5000" dirty="0" smtClean="0"/>
              <a:t>Patterns </a:t>
            </a:r>
            <a:r>
              <a:rPr lang="en-US" sz="5000" dirty="0"/>
              <a:t>of Safety Violations </a:t>
            </a:r>
            <a:r>
              <a:rPr lang="en-US" sz="5000" dirty="0" smtClean="0"/>
              <a:t>(Final Rule scheduled late 2013)</a:t>
            </a:r>
          </a:p>
          <a:p>
            <a:pPr lvl="0">
              <a:spcBef>
                <a:spcPts val="600"/>
              </a:spcBef>
            </a:pPr>
            <a:r>
              <a:rPr lang="en-US" sz="5000" dirty="0" smtClean="0"/>
              <a:t>Safety </a:t>
            </a:r>
            <a:r>
              <a:rPr lang="en-US" sz="5000" dirty="0"/>
              <a:t>Fitness Determination </a:t>
            </a:r>
            <a:r>
              <a:rPr lang="en-US" sz="5000" dirty="0" smtClean="0"/>
              <a:t>(MAP-21 Requirement; NPRM scheduled Spring 2014)</a:t>
            </a:r>
          </a:p>
          <a:p>
            <a:pPr lvl="0">
              <a:spcBef>
                <a:spcPts val="600"/>
              </a:spcBef>
            </a:pPr>
            <a:r>
              <a:rPr lang="en-US" sz="5000" dirty="0" smtClean="0"/>
              <a:t>Unified </a:t>
            </a:r>
            <a:r>
              <a:rPr lang="en-US" sz="5000" dirty="0"/>
              <a:t>Registration System (Final </a:t>
            </a:r>
            <a:r>
              <a:rPr lang="en-US" sz="5000" dirty="0" smtClean="0"/>
              <a:t>Rule issued August 23, 2013)</a:t>
            </a:r>
          </a:p>
          <a:p>
            <a:pPr lvl="0">
              <a:spcBef>
                <a:spcPts val="600"/>
              </a:spcBef>
            </a:pPr>
            <a:r>
              <a:rPr lang="en-US" sz="5000" dirty="0" smtClean="0"/>
              <a:t>Bus Leasing (NPRM published September 20, 2013)</a:t>
            </a:r>
          </a:p>
          <a:p>
            <a:pPr lvl="0">
              <a:spcBef>
                <a:spcPts val="600"/>
              </a:spcBef>
            </a:pPr>
            <a:r>
              <a:rPr lang="en-US" sz="5000" dirty="0" smtClean="0"/>
              <a:t>Drug &amp; Alcohol Clearinghouse (MAP-21 Requirement; NPRM scheduled late 2013)</a:t>
            </a:r>
          </a:p>
          <a:p>
            <a:pPr lvl="0">
              <a:spcBef>
                <a:spcPts val="600"/>
              </a:spcBef>
            </a:pPr>
            <a:r>
              <a:rPr lang="en-US" sz="5000" dirty="0" smtClean="0"/>
              <a:t>National Registry 2 (MAP-21 Requirement; NPRM published May 10, 2013; Final Rule scheduled Summer 2014)</a:t>
            </a:r>
          </a:p>
          <a:p>
            <a:pPr lvl="0">
              <a:spcBef>
                <a:spcPts val="600"/>
              </a:spcBef>
            </a:pPr>
            <a:r>
              <a:rPr lang="en-US" sz="5000" dirty="0" smtClean="0"/>
              <a:t>No Defect DVIR (NPRM published August 7, 2013; Final Rule scheduled Fall 2014)</a:t>
            </a: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b="1" dirty="0" smtClean="0"/>
              <a:t>MAP-21 Mandates Compliment </a:t>
            </a:r>
            <a:br>
              <a:rPr lang="en-US" sz="2800" b="1" dirty="0" smtClean="0"/>
            </a:br>
            <a:r>
              <a:rPr lang="en-US" sz="2800" b="1" dirty="0" smtClean="0"/>
              <a:t>FMCSA’s 2013 Priorities (cont’d)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u="sng" dirty="0" smtClean="0"/>
              <a:t>Enhanced Motorcoach Safety Enforcement Efforts</a:t>
            </a:r>
          </a:p>
          <a:p>
            <a:r>
              <a:rPr lang="en-US" dirty="0" smtClean="0"/>
              <a:t>In February 2013, Secretary LaHood and Administrator Ferro announced a targeted safety crackdown to improve </a:t>
            </a:r>
            <a:r>
              <a:rPr lang="en-US" dirty="0" err="1" smtClean="0"/>
              <a:t>motorcoach</a:t>
            </a:r>
            <a:r>
              <a:rPr lang="en-US" dirty="0" smtClean="0"/>
              <a:t> safety</a:t>
            </a:r>
          </a:p>
          <a:p>
            <a:r>
              <a:rPr lang="en-US" dirty="0" smtClean="0"/>
              <a:t>MAP-21 supports this effort by – </a:t>
            </a:r>
          </a:p>
          <a:p>
            <a:pPr lvl="1"/>
            <a:r>
              <a:rPr lang="en-US" dirty="0" smtClean="0"/>
              <a:t>providing new authorities to identify unsafe carriers and catch carriers attempting to evade enforcement action; and </a:t>
            </a:r>
          </a:p>
          <a:p>
            <a:pPr lvl="1"/>
            <a:r>
              <a:rPr lang="en-US" dirty="0" smtClean="0"/>
              <a:t>raising penalty levels for safety violations, which strengthen FMCSA’s enforcement efforts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3BC53F-98D8-4466-B96B-5623A7E163EE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810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5232</TotalTime>
  <Words>743</Words>
  <Application>Microsoft Office PowerPoint</Application>
  <PresentationFormat>On-screen Show (4:3)</PresentationFormat>
  <Paragraphs>125</Paragraphs>
  <Slides>15</Slides>
  <Notes>8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Document</vt:lpstr>
      <vt:lpstr>Implementation of MAP-21 </vt:lpstr>
      <vt:lpstr>MAP-21 is a Strong Safety Bill</vt:lpstr>
      <vt:lpstr>MAP-21 Includes Important Safety Provisions</vt:lpstr>
      <vt:lpstr>FMCSA’s Authorizations Remain Largely Flat</vt:lpstr>
      <vt:lpstr>FMCSA’s Authorizations Remain Largely Flat (cont’d)</vt:lpstr>
      <vt:lpstr>Though MAP-21 Includes a Large Number of Mandates for FMCSA to Complete</vt:lpstr>
      <vt:lpstr>PowerPoint Presentation</vt:lpstr>
      <vt:lpstr>MAP-21 Mandates Compliment  FMCSA’s 2013 Priorities</vt:lpstr>
      <vt:lpstr>MAP-21 Mandates Compliment  FMCSA’s 2013 Priorities (cont’d)</vt:lpstr>
      <vt:lpstr>FMCSA Has Nearly Completed its SAFETEA-LU Mandates</vt:lpstr>
      <vt:lpstr>FMCSA Is Taking Action  To Implement MAP-21</vt:lpstr>
      <vt:lpstr>FMCSA Is Taking Action  Implementing MAP-21 (cont’d)</vt:lpstr>
      <vt:lpstr>FMCSA Is Taking Action  Implementing MAP-21 (cont’d)</vt:lpstr>
      <vt:lpstr>Top Implementation Challenges (so far…)</vt:lpstr>
      <vt:lpstr>Next Steps</vt:lpstr>
    </vt:vector>
  </TitlesOfParts>
  <Company>DOT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FMCSA Implementation of  MAP-21</dc:title>
  <dc:creator>USDOT_User</dc:creator>
  <cp:lastModifiedBy>Turner, Elizabeth (VOLPE)</cp:lastModifiedBy>
  <cp:revision>447</cp:revision>
  <dcterms:created xsi:type="dcterms:W3CDTF">2012-07-26T19:56:55Z</dcterms:created>
  <dcterms:modified xsi:type="dcterms:W3CDTF">2014-02-07T22:05:39Z</dcterms:modified>
</cp:coreProperties>
</file>