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72" r:id="rId4"/>
    <p:sldId id="273" r:id="rId5"/>
    <p:sldId id="274" r:id="rId6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ce Smith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2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2904" y="-102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899" y="0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19A10BD5-EE4E-4335-82F5-B965E6632D65}" type="datetimeFigureOut">
              <a:rPr lang="en-US" smtClean="0"/>
              <a:t>3/19/2015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41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899" y="8839041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B96BA5CB-F469-4407-994B-DBE9DE40F9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9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899" y="0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B2B3A8A3-C912-43F8-BCFA-97AB88ADE0E6}" type="datetimeFigureOut">
              <a:rPr lang="en-US" smtClean="0"/>
              <a:t>3/19/2015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1108"/>
            <a:ext cx="5615940" cy="4187667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41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899" y="8839041"/>
            <a:ext cx="3041439" cy="46529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7D9ED657-77D2-41F2-B683-BC45699A00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74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6774"/>
            <a:ext cx="7848600" cy="1927225"/>
          </a:xfrm>
        </p:spPr>
        <p:txBody>
          <a:bodyPr anchor="b">
            <a:noAutofit/>
          </a:bodyPr>
          <a:lstStyle>
            <a:lvl1pPr algn="ctr">
              <a:defRPr sz="5400" b="1" cap="all" baseline="0">
                <a:solidFill>
                  <a:srgbClr val="A3224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18103"/>
            <a:ext cx="7848600" cy="10023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6" name="Picture 2" descr="\\CINDY-DESKTOP\Users\Cindy\WorkingFiles\501c6 Administration\LOGO\Member Logos\Stevens\StevensTransport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382155"/>
            <a:ext cx="6616700" cy="177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786"/>
            <a:ext cx="8235538" cy="1303214"/>
          </a:xfrm>
        </p:spPr>
        <p:txBody>
          <a:bodyPr/>
          <a:lstStyle>
            <a:lvl1pPr>
              <a:defRPr>
                <a:solidFill>
                  <a:srgbClr val="A3224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3641" y="6528816"/>
            <a:ext cx="1120462" cy="32918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3224B"/>
                </a:solidFill>
              </a:defRPr>
            </a:lvl1pPr>
          </a:lstStyle>
          <a:p>
            <a:r>
              <a:rPr lang="en-US" dirty="0" smtClean="0"/>
              <a:t>3/19/2015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1114" y="6504903"/>
            <a:ext cx="405685" cy="329184"/>
          </a:xfrm>
          <a:prstGeom prst="rect">
            <a:avLst/>
          </a:prstGeom>
        </p:spPr>
        <p:txBody>
          <a:bodyPr/>
          <a:lstStyle>
            <a:lvl1pPr algn="r">
              <a:defRPr sz="1200" b="0">
                <a:solidFill>
                  <a:srgbClr val="A3224B"/>
                </a:solidFill>
              </a:defRPr>
            </a:lvl1pPr>
          </a:lstStyle>
          <a:p>
            <a:fld id="{F673A90C-5A27-4B75-BF26-74BEFDF1FC0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\\CINDY-DESKTOP\Users\Cindy\WorkingFiles\501c6 Administration\LOGO\Member Logos\Stevens\Steven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981" y="6455132"/>
            <a:ext cx="1518113" cy="36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220786"/>
            <a:ext cx="8211787" cy="1303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63641" y="6528816"/>
            <a:ext cx="1120462" cy="32918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A3224B"/>
                </a:solidFill>
              </a:defRPr>
            </a:lvl1pPr>
          </a:lstStyle>
          <a:p>
            <a:r>
              <a:rPr lang="en-US" dirty="0" smtClean="0"/>
              <a:t>3/19/2015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1114" y="6504903"/>
            <a:ext cx="405685" cy="329184"/>
          </a:xfrm>
          <a:prstGeom prst="rect">
            <a:avLst/>
          </a:prstGeom>
        </p:spPr>
        <p:txBody>
          <a:bodyPr/>
          <a:lstStyle>
            <a:lvl1pPr algn="r">
              <a:defRPr sz="1200" b="0">
                <a:solidFill>
                  <a:srgbClr val="A3224B"/>
                </a:solidFill>
              </a:defRPr>
            </a:lvl1pPr>
          </a:lstStyle>
          <a:p>
            <a:fld id="{F673A90C-5A27-4B75-BF26-74BEFDF1FC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rgbClr val="A3224B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421" y="2571185"/>
            <a:ext cx="7848600" cy="1324582"/>
          </a:xfrm>
        </p:spPr>
        <p:txBody>
          <a:bodyPr>
            <a:noAutofit/>
          </a:bodyPr>
          <a:lstStyle/>
          <a:p>
            <a:r>
              <a:rPr lang="en-US" sz="6000" dirty="0" smtClean="0"/>
              <a:t>CORE CURRICULUM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0171" y="4858162"/>
            <a:ext cx="7848600" cy="1413163"/>
          </a:xfrm>
        </p:spPr>
        <p:txBody>
          <a:bodyPr/>
          <a:lstStyle/>
          <a:p>
            <a:r>
              <a:rPr lang="en-US" b="1" dirty="0" smtClean="0">
                <a:latin typeface="+mj-lt"/>
              </a:rPr>
              <a:t>March 19, 2015</a:t>
            </a:r>
          </a:p>
          <a:p>
            <a:r>
              <a:rPr lang="en-US" sz="1200" b="1" dirty="0">
                <a:latin typeface="+mj-lt"/>
              </a:rPr>
              <a:t> </a:t>
            </a:r>
            <a:endParaRPr lang="en-US" sz="400" b="1" dirty="0" smtClean="0">
              <a:latin typeface="+mj-lt"/>
            </a:endParaRPr>
          </a:p>
          <a:p>
            <a:r>
              <a:rPr lang="en-US" b="1" dirty="0" smtClean="0">
                <a:latin typeface="+mj-lt"/>
              </a:rPr>
              <a:t>Lou Spoonhour, Stevens Transport</a:t>
            </a:r>
            <a:endParaRPr lang="en-US" b="1" dirty="0"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638797" y="4397379"/>
            <a:ext cx="5891348" cy="0"/>
          </a:xfrm>
          <a:prstGeom prst="line">
            <a:avLst/>
          </a:prstGeom>
          <a:ln w="6350">
            <a:solidFill>
              <a:srgbClr val="A322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08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38"/>
            <a:ext cx="7899400" cy="1303214"/>
          </a:xfrm>
        </p:spPr>
        <p:txBody>
          <a:bodyPr>
            <a:normAutofit/>
          </a:bodyPr>
          <a:lstStyle/>
          <a:p>
            <a:r>
              <a:rPr lang="en-US" dirty="0" smtClean="0"/>
              <a:t>Pre-CDL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452"/>
            <a:ext cx="8229600" cy="455240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j-lt"/>
              </a:rPr>
              <a:t>Stevens Driving Academy</a:t>
            </a:r>
            <a:br>
              <a:rPr lang="en-US" b="1" dirty="0" smtClean="0">
                <a:latin typeface="+mj-lt"/>
              </a:rPr>
            </a:br>
            <a:endParaRPr lang="en-US" b="1" dirty="0" smtClean="0">
              <a:latin typeface="+mj-lt"/>
            </a:endParaRPr>
          </a:p>
          <a:p>
            <a:pPr lvl="1"/>
            <a:r>
              <a:rPr lang="en-US" dirty="0" smtClean="0"/>
              <a:t>Licensed by Texas Workforce Commission – Career Schools and Colleges Section, Austin, Texas</a:t>
            </a:r>
            <a:br>
              <a:rPr lang="en-US" dirty="0" smtClean="0"/>
            </a:br>
            <a:endParaRPr lang="en-US" dirty="0"/>
          </a:p>
          <a:p>
            <a:pPr lvl="2"/>
            <a:r>
              <a:rPr lang="en-US" dirty="0" smtClean="0"/>
              <a:t>Approves Curriculum</a:t>
            </a:r>
          </a:p>
          <a:p>
            <a:pPr lvl="2"/>
            <a:r>
              <a:rPr lang="en-US" dirty="0"/>
              <a:t>Approves </a:t>
            </a:r>
            <a:r>
              <a:rPr lang="en-US" dirty="0" smtClean="0"/>
              <a:t>Instructors</a:t>
            </a:r>
          </a:p>
          <a:p>
            <a:pPr lvl="2"/>
            <a:r>
              <a:rPr lang="en-US" dirty="0" smtClean="0"/>
              <a:t>Approves Equipment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Includes Once-a-Year Unannounced Visit for Auditing Purpose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Very Extensive “Finishing Program” after CDL Issued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38"/>
            <a:ext cx="8013700" cy="130321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State Administers CDL Testing &amp; Issuance of the CDL based on Performance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452"/>
            <a:ext cx="8229600" cy="455240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j-lt"/>
              </a:rPr>
              <a:t>Stevens utilizes a performance &amp; competency based approach for:</a:t>
            </a:r>
            <a:br>
              <a:rPr lang="en-US" b="1" dirty="0" smtClean="0">
                <a:latin typeface="+mj-lt"/>
              </a:rPr>
            </a:br>
            <a:endParaRPr lang="en-US" b="1" dirty="0" smtClean="0">
              <a:latin typeface="+mj-lt"/>
            </a:endParaRPr>
          </a:p>
          <a:p>
            <a:pPr lvl="1"/>
            <a:r>
              <a:rPr lang="en-US" dirty="0" smtClean="0"/>
              <a:t>Pre-CDL Training,</a:t>
            </a:r>
          </a:p>
          <a:p>
            <a:pPr lvl="1"/>
            <a:r>
              <a:rPr lang="en-US" dirty="0" smtClean="0"/>
              <a:t>Finishing Training and</a:t>
            </a:r>
          </a:p>
          <a:p>
            <a:pPr lvl="1"/>
            <a:r>
              <a:rPr lang="en-US" dirty="0" smtClean="0"/>
              <a:t>Ongoing &amp; Continual Safety Training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As a person reaches the level of competency based performance, he/she is scheduled for the State CDL Skills Test.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Generally speaking, this could take 3, 4 or 5 weeks for an individual.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0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38"/>
            <a:ext cx="7899400" cy="1303214"/>
          </a:xfrm>
        </p:spPr>
        <p:txBody>
          <a:bodyPr>
            <a:normAutofit/>
          </a:bodyPr>
          <a:lstStyle/>
          <a:p>
            <a:r>
              <a:rPr lang="en-US" dirty="0" smtClean="0"/>
              <a:t>Pre-CDL Core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4800"/>
            <a:ext cx="8229600" cy="463005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j-lt"/>
              </a:rPr>
              <a:t>CDL Permit Knowledge Preparation</a:t>
            </a:r>
            <a:br>
              <a:rPr lang="en-US" b="1" dirty="0" smtClean="0">
                <a:latin typeface="+mj-lt"/>
              </a:rPr>
            </a:br>
            <a:endParaRPr lang="en-US" b="1" dirty="0" smtClean="0">
              <a:latin typeface="+mj-lt"/>
            </a:endParaRPr>
          </a:p>
          <a:p>
            <a:r>
              <a:rPr lang="en-US" b="1" dirty="0" smtClean="0">
                <a:latin typeface="+mj-lt"/>
              </a:rPr>
              <a:t>Current Rule 380.503</a:t>
            </a:r>
          </a:p>
          <a:p>
            <a:pPr lvl="1"/>
            <a:r>
              <a:rPr lang="en-US" dirty="0" smtClean="0"/>
              <a:t>Driver Qualification Requirement</a:t>
            </a:r>
          </a:p>
          <a:p>
            <a:pPr lvl="1"/>
            <a:r>
              <a:rPr lang="en-US" dirty="0" smtClean="0"/>
              <a:t>Hours of Service of Drivers</a:t>
            </a:r>
          </a:p>
          <a:p>
            <a:pPr lvl="1"/>
            <a:r>
              <a:rPr lang="en-US" dirty="0" smtClean="0"/>
              <a:t>Driver Wellness</a:t>
            </a:r>
          </a:p>
          <a:p>
            <a:pPr lvl="1"/>
            <a:r>
              <a:rPr lang="en-US" dirty="0" smtClean="0"/>
              <a:t>Whistle Blower Protection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latin typeface="+mj-lt"/>
              </a:rPr>
              <a:t>CDL Skills Prep</a:t>
            </a:r>
            <a:endParaRPr lang="en-US" b="1" dirty="0">
              <a:latin typeface="+mj-lt"/>
            </a:endParaRPr>
          </a:p>
          <a:p>
            <a:pPr lvl="1"/>
            <a:r>
              <a:rPr lang="en-US" dirty="0" smtClean="0"/>
              <a:t>Pre-Trip Inspection</a:t>
            </a:r>
          </a:p>
          <a:p>
            <a:pPr lvl="1"/>
            <a:r>
              <a:rPr lang="en-US" dirty="0" smtClean="0"/>
              <a:t>Backing Skills (Current AAMVA)</a:t>
            </a:r>
          </a:p>
          <a:p>
            <a:pPr lvl="1"/>
            <a:r>
              <a:rPr lang="en-US" dirty="0" smtClean="0"/>
              <a:t>Road Driving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75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38"/>
            <a:ext cx="7899400" cy="1303214"/>
          </a:xfrm>
        </p:spPr>
        <p:txBody>
          <a:bodyPr>
            <a:normAutofit/>
          </a:bodyPr>
          <a:lstStyle/>
          <a:p>
            <a:r>
              <a:rPr lang="en-US" dirty="0" smtClean="0"/>
              <a:t>Pre-CDL Core Curriculum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Cont.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4800"/>
            <a:ext cx="8229600" cy="463005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j-lt"/>
              </a:rPr>
              <a:t>CDL </a:t>
            </a:r>
            <a:r>
              <a:rPr lang="en-US" b="1" dirty="0">
                <a:latin typeface="+mj-lt"/>
              </a:rPr>
              <a:t>Skills </a:t>
            </a:r>
            <a:r>
              <a:rPr lang="en-US" b="1" dirty="0" smtClean="0">
                <a:latin typeface="+mj-lt"/>
              </a:rPr>
              <a:t>Prep also Includes:</a:t>
            </a:r>
          </a:p>
          <a:p>
            <a:pPr lvl="1"/>
            <a:r>
              <a:rPr lang="en-US" dirty="0" smtClean="0"/>
              <a:t>Coupling  - Uncoupling</a:t>
            </a:r>
          </a:p>
          <a:p>
            <a:pPr lvl="1"/>
            <a:r>
              <a:rPr lang="en-US" dirty="0" smtClean="0"/>
              <a:t>Basic Shifting</a:t>
            </a:r>
          </a:p>
          <a:p>
            <a:pPr lvl="2"/>
            <a:r>
              <a:rPr lang="en-US" dirty="0" smtClean="0"/>
              <a:t>Upshifting</a:t>
            </a:r>
          </a:p>
          <a:p>
            <a:pPr lvl="2"/>
            <a:r>
              <a:rPr lang="en-US" dirty="0" smtClean="0"/>
              <a:t>Downshifting</a:t>
            </a:r>
          </a:p>
          <a:p>
            <a:pPr lvl="2"/>
            <a:r>
              <a:rPr lang="en-US" dirty="0" err="1" smtClean="0"/>
              <a:t>Tach</a:t>
            </a:r>
            <a:r>
              <a:rPr lang="en-US" dirty="0" smtClean="0"/>
              <a:t> - Speedometer Timing &amp; Coordination</a:t>
            </a:r>
          </a:p>
          <a:p>
            <a:pPr lvl="2"/>
            <a:r>
              <a:rPr lang="en-US" dirty="0" smtClean="0"/>
              <a:t>Coordination of Clutch &amp; Fuel</a:t>
            </a:r>
          </a:p>
          <a:p>
            <a:pPr lvl="1"/>
            <a:r>
              <a:rPr lang="en-US" dirty="0" smtClean="0"/>
              <a:t>Right &amp; Left Turns</a:t>
            </a:r>
          </a:p>
          <a:p>
            <a:pPr lvl="1"/>
            <a:r>
              <a:rPr lang="en-US" dirty="0" smtClean="0"/>
              <a:t>Defensive Driving</a:t>
            </a:r>
          </a:p>
          <a:p>
            <a:pPr lvl="1"/>
            <a:r>
              <a:rPr lang="en-US" dirty="0" smtClean="0"/>
              <a:t>Exit - Entrance Ramps</a:t>
            </a:r>
          </a:p>
          <a:p>
            <a:pPr lvl="1"/>
            <a:r>
              <a:rPr lang="en-US" dirty="0" smtClean="0"/>
              <a:t>City Driving</a:t>
            </a:r>
          </a:p>
          <a:p>
            <a:pPr lvl="1"/>
            <a:r>
              <a:rPr lang="en-US" dirty="0" smtClean="0"/>
              <a:t>Highway Driving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A90C-5A27-4B75-BF26-74BEFDF1FC0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1498</TotalTime>
  <Words>98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Clarity</vt:lpstr>
      <vt:lpstr>CORE CURRICULUM</vt:lpstr>
      <vt:lpstr>Pre-CDL Training</vt:lpstr>
      <vt:lpstr>State Administers CDL Testing &amp; Issuance of the CDL based on Performance</vt:lpstr>
      <vt:lpstr>Pre-CDL Core Curriculum</vt:lpstr>
      <vt:lpstr>Pre-CDL Core Curriculum - Cont.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CVTA Member Hill Day Briefing</dc:title>
  <dc:creator>don</dc:creator>
  <cp:lastModifiedBy>don</cp:lastModifiedBy>
  <cp:revision>71</cp:revision>
  <cp:lastPrinted>2015-03-16T20:21:44Z</cp:lastPrinted>
  <dcterms:created xsi:type="dcterms:W3CDTF">2014-03-03T23:49:17Z</dcterms:created>
  <dcterms:modified xsi:type="dcterms:W3CDTF">2015-03-19T13:18:33Z</dcterms:modified>
</cp:coreProperties>
</file>