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57" r:id="rId3"/>
    <p:sldId id="345" r:id="rId4"/>
    <p:sldId id="351" r:id="rId5"/>
    <p:sldId id="260" r:id="rId6"/>
    <p:sldId id="261" r:id="rId7"/>
    <p:sldId id="262" r:id="rId8"/>
    <p:sldId id="263" r:id="rId9"/>
    <p:sldId id="264" r:id="rId10"/>
    <p:sldId id="265" r:id="rId11"/>
    <p:sldId id="266" r:id="rId12"/>
    <p:sldId id="267" r:id="rId13"/>
    <p:sldId id="268" r:id="rId14"/>
    <p:sldId id="269" r:id="rId15"/>
    <p:sldId id="346" r:id="rId16"/>
    <p:sldId id="347" r:id="rId17"/>
    <p:sldId id="348" r:id="rId18"/>
    <p:sldId id="349" r:id="rId19"/>
    <p:sldId id="313" r:id="rId20"/>
    <p:sldId id="312" r:id="rId21"/>
    <p:sldId id="344" r:id="rId22"/>
    <p:sldId id="350"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40" r:id="rId48"/>
    <p:sldId id="339" r:id="rId49"/>
    <p:sldId id="341" r:id="rId50"/>
    <p:sldId id="34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yan Sisson" initials="HS" lastIdx="15" clrIdx="0">
    <p:extLst>
      <p:ext uri="{19B8F6BF-5375-455C-9EA6-DF929625EA0E}">
        <p15:presenceInfo xmlns:p15="http://schemas.microsoft.com/office/powerpoint/2012/main" userId="cc789d3b397fb6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46" autoAdjust="0"/>
    <p:restoredTop sz="86384" autoAdjust="0"/>
  </p:normalViewPr>
  <p:slideViewPr>
    <p:cSldViewPr>
      <p:cViewPr varScale="1">
        <p:scale>
          <a:sx n="97" d="100"/>
          <a:sy n="97" d="100"/>
        </p:scale>
        <p:origin x="102" y="84"/>
      </p:cViewPr>
      <p:guideLst>
        <p:guide orient="horz" pos="2160"/>
        <p:guide pos="2880"/>
      </p:guideLst>
    </p:cSldViewPr>
  </p:slideViewPr>
  <p:outlineViewPr>
    <p:cViewPr>
      <p:scale>
        <a:sx n="33" d="100"/>
        <a:sy n="33" d="100"/>
      </p:scale>
      <p:origin x="0" y="-42114"/>
    </p:cViewPr>
  </p:outlineViewPr>
  <p:notesTextViewPr>
    <p:cViewPr>
      <p:scale>
        <a:sx n="1" d="1"/>
        <a:sy n="1" d="1"/>
      </p:scale>
      <p:origin x="0" y="0"/>
    </p:cViewPr>
  </p:notesTextViewPr>
  <p:notesViewPr>
    <p:cSldViewPr>
      <p:cViewPr varScale="1">
        <p:scale>
          <a:sx n="85" d="100"/>
          <a:sy n="85" d="100"/>
        </p:scale>
        <p:origin x="-31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403192-C10A-4F55-B147-F88B41664466}" type="datetimeFigureOut">
              <a:rPr lang="en-US" smtClean="0"/>
              <a:t>5/13/2015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0A95C8-C4CD-41B2-850F-3048CECFABAB}" type="slidenum">
              <a:rPr lang="en-US" smtClean="0"/>
              <a:t>‹#›</a:t>
            </a:fld>
            <a:endParaRPr lang="en-US" dirty="0"/>
          </a:p>
        </p:txBody>
      </p:sp>
    </p:spTree>
    <p:extLst>
      <p:ext uri="{BB962C8B-B14F-4D97-AF65-F5344CB8AC3E}">
        <p14:creationId xmlns:p14="http://schemas.microsoft.com/office/powerpoint/2010/main" val="139627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EEB56-1217-459E-B5F0-837479B9AA10}" type="datetimeFigureOut">
              <a:rPr lang="en-US" smtClean="0"/>
              <a:t>5/13/2015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0A7EB-7B64-4F30-940C-536FD71B4027}" type="slidenum">
              <a:rPr lang="en-US" smtClean="0"/>
              <a:t>‹#›</a:t>
            </a:fld>
            <a:endParaRPr lang="en-US"/>
          </a:p>
        </p:txBody>
      </p:sp>
    </p:spTree>
    <p:extLst>
      <p:ext uri="{BB962C8B-B14F-4D97-AF65-F5344CB8AC3E}">
        <p14:creationId xmlns:p14="http://schemas.microsoft.com/office/powerpoint/2010/main" val="291874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1</a:t>
            </a:fld>
            <a:endParaRPr lang="en-US"/>
          </a:p>
        </p:txBody>
      </p:sp>
    </p:spTree>
    <p:extLst>
      <p:ext uri="{BB962C8B-B14F-4D97-AF65-F5344CB8AC3E}">
        <p14:creationId xmlns:p14="http://schemas.microsoft.com/office/powerpoint/2010/main" val="756981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10</a:t>
            </a:fld>
            <a:endParaRPr lang="en-US"/>
          </a:p>
        </p:txBody>
      </p:sp>
    </p:spTree>
    <p:extLst>
      <p:ext uri="{BB962C8B-B14F-4D97-AF65-F5344CB8AC3E}">
        <p14:creationId xmlns:p14="http://schemas.microsoft.com/office/powerpoint/2010/main" val="418971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11</a:t>
            </a:fld>
            <a:endParaRPr lang="en-US"/>
          </a:p>
        </p:txBody>
      </p:sp>
    </p:spTree>
    <p:extLst>
      <p:ext uri="{BB962C8B-B14F-4D97-AF65-F5344CB8AC3E}">
        <p14:creationId xmlns:p14="http://schemas.microsoft.com/office/powerpoint/2010/main" val="802644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12</a:t>
            </a:fld>
            <a:endParaRPr lang="en-US"/>
          </a:p>
        </p:txBody>
      </p:sp>
    </p:spTree>
    <p:extLst>
      <p:ext uri="{BB962C8B-B14F-4D97-AF65-F5344CB8AC3E}">
        <p14:creationId xmlns:p14="http://schemas.microsoft.com/office/powerpoint/2010/main" val="1944616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13</a:t>
            </a:fld>
            <a:endParaRPr lang="en-US"/>
          </a:p>
        </p:txBody>
      </p:sp>
    </p:spTree>
    <p:extLst>
      <p:ext uri="{BB962C8B-B14F-4D97-AF65-F5344CB8AC3E}">
        <p14:creationId xmlns:p14="http://schemas.microsoft.com/office/powerpoint/2010/main" val="849783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14</a:t>
            </a:fld>
            <a:endParaRPr lang="en-US"/>
          </a:p>
        </p:txBody>
      </p:sp>
    </p:spTree>
    <p:extLst>
      <p:ext uri="{BB962C8B-B14F-4D97-AF65-F5344CB8AC3E}">
        <p14:creationId xmlns:p14="http://schemas.microsoft.com/office/powerpoint/2010/main" val="2438717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15</a:t>
            </a:fld>
            <a:endParaRPr lang="en-US"/>
          </a:p>
        </p:txBody>
      </p:sp>
    </p:spTree>
    <p:extLst>
      <p:ext uri="{BB962C8B-B14F-4D97-AF65-F5344CB8AC3E}">
        <p14:creationId xmlns:p14="http://schemas.microsoft.com/office/powerpoint/2010/main" val="2047247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16</a:t>
            </a:fld>
            <a:endParaRPr lang="en-US"/>
          </a:p>
        </p:txBody>
      </p:sp>
    </p:spTree>
    <p:extLst>
      <p:ext uri="{BB962C8B-B14F-4D97-AF65-F5344CB8AC3E}">
        <p14:creationId xmlns:p14="http://schemas.microsoft.com/office/powerpoint/2010/main" val="1056510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17</a:t>
            </a:fld>
            <a:endParaRPr lang="en-US"/>
          </a:p>
        </p:txBody>
      </p:sp>
    </p:spTree>
    <p:extLst>
      <p:ext uri="{BB962C8B-B14F-4D97-AF65-F5344CB8AC3E}">
        <p14:creationId xmlns:p14="http://schemas.microsoft.com/office/powerpoint/2010/main" val="707803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18</a:t>
            </a:fld>
            <a:endParaRPr lang="en-US"/>
          </a:p>
        </p:txBody>
      </p:sp>
    </p:spTree>
    <p:extLst>
      <p:ext uri="{BB962C8B-B14F-4D97-AF65-F5344CB8AC3E}">
        <p14:creationId xmlns:p14="http://schemas.microsoft.com/office/powerpoint/2010/main" val="73258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19</a:t>
            </a:fld>
            <a:endParaRPr lang="en-US"/>
          </a:p>
        </p:txBody>
      </p:sp>
    </p:spTree>
    <p:extLst>
      <p:ext uri="{BB962C8B-B14F-4D97-AF65-F5344CB8AC3E}">
        <p14:creationId xmlns:p14="http://schemas.microsoft.com/office/powerpoint/2010/main" val="30153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2</a:t>
            </a:fld>
            <a:endParaRPr lang="en-US"/>
          </a:p>
        </p:txBody>
      </p:sp>
    </p:spTree>
    <p:extLst>
      <p:ext uri="{BB962C8B-B14F-4D97-AF65-F5344CB8AC3E}">
        <p14:creationId xmlns:p14="http://schemas.microsoft.com/office/powerpoint/2010/main" val="340037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20</a:t>
            </a:fld>
            <a:endParaRPr lang="en-US"/>
          </a:p>
        </p:txBody>
      </p:sp>
    </p:spTree>
    <p:extLst>
      <p:ext uri="{BB962C8B-B14F-4D97-AF65-F5344CB8AC3E}">
        <p14:creationId xmlns:p14="http://schemas.microsoft.com/office/powerpoint/2010/main" val="2390655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21</a:t>
            </a:fld>
            <a:endParaRPr lang="en-US"/>
          </a:p>
        </p:txBody>
      </p:sp>
    </p:spTree>
    <p:extLst>
      <p:ext uri="{BB962C8B-B14F-4D97-AF65-F5344CB8AC3E}">
        <p14:creationId xmlns:p14="http://schemas.microsoft.com/office/powerpoint/2010/main" val="329343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22</a:t>
            </a:fld>
            <a:endParaRPr lang="en-US"/>
          </a:p>
        </p:txBody>
      </p:sp>
    </p:spTree>
    <p:extLst>
      <p:ext uri="{BB962C8B-B14F-4D97-AF65-F5344CB8AC3E}">
        <p14:creationId xmlns:p14="http://schemas.microsoft.com/office/powerpoint/2010/main" val="674138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23</a:t>
            </a:fld>
            <a:endParaRPr lang="en-US"/>
          </a:p>
        </p:txBody>
      </p:sp>
    </p:spTree>
    <p:extLst>
      <p:ext uri="{BB962C8B-B14F-4D97-AF65-F5344CB8AC3E}">
        <p14:creationId xmlns:p14="http://schemas.microsoft.com/office/powerpoint/2010/main" val="1016797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24</a:t>
            </a:fld>
            <a:endParaRPr lang="en-US"/>
          </a:p>
        </p:txBody>
      </p:sp>
    </p:spTree>
    <p:extLst>
      <p:ext uri="{BB962C8B-B14F-4D97-AF65-F5344CB8AC3E}">
        <p14:creationId xmlns:p14="http://schemas.microsoft.com/office/powerpoint/2010/main" val="1541441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25</a:t>
            </a:fld>
            <a:endParaRPr lang="en-US"/>
          </a:p>
        </p:txBody>
      </p:sp>
    </p:spTree>
    <p:extLst>
      <p:ext uri="{BB962C8B-B14F-4D97-AF65-F5344CB8AC3E}">
        <p14:creationId xmlns:p14="http://schemas.microsoft.com/office/powerpoint/2010/main" val="4235954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26</a:t>
            </a:fld>
            <a:endParaRPr lang="en-US"/>
          </a:p>
        </p:txBody>
      </p:sp>
    </p:spTree>
    <p:extLst>
      <p:ext uri="{BB962C8B-B14F-4D97-AF65-F5344CB8AC3E}">
        <p14:creationId xmlns:p14="http://schemas.microsoft.com/office/powerpoint/2010/main" val="287076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27</a:t>
            </a:fld>
            <a:endParaRPr lang="en-US"/>
          </a:p>
        </p:txBody>
      </p:sp>
    </p:spTree>
    <p:extLst>
      <p:ext uri="{BB962C8B-B14F-4D97-AF65-F5344CB8AC3E}">
        <p14:creationId xmlns:p14="http://schemas.microsoft.com/office/powerpoint/2010/main" val="2895824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28</a:t>
            </a:fld>
            <a:endParaRPr lang="en-US"/>
          </a:p>
        </p:txBody>
      </p:sp>
    </p:spTree>
    <p:extLst>
      <p:ext uri="{BB962C8B-B14F-4D97-AF65-F5344CB8AC3E}">
        <p14:creationId xmlns:p14="http://schemas.microsoft.com/office/powerpoint/2010/main" val="1774614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29</a:t>
            </a:fld>
            <a:endParaRPr lang="en-US"/>
          </a:p>
        </p:txBody>
      </p:sp>
    </p:spTree>
    <p:extLst>
      <p:ext uri="{BB962C8B-B14F-4D97-AF65-F5344CB8AC3E}">
        <p14:creationId xmlns:p14="http://schemas.microsoft.com/office/powerpoint/2010/main" val="387052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3</a:t>
            </a:fld>
            <a:endParaRPr lang="en-US"/>
          </a:p>
        </p:txBody>
      </p:sp>
    </p:spTree>
    <p:extLst>
      <p:ext uri="{BB962C8B-B14F-4D97-AF65-F5344CB8AC3E}">
        <p14:creationId xmlns:p14="http://schemas.microsoft.com/office/powerpoint/2010/main" val="1796353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30</a:t>
            </a:fld>
            <a:endParaRPr lang="en-US"/>
          </a:p>
        </p:txBody>
      </p:sp>
    </p:spTree>
    <p:extLst>
      <p:ext uri="{BB962C8B-B14F-4D97-AF65-F5344CB8AC3E}">
        <p14:creationId xmlns:p14="http://schemas.microsoft.com/office/powerpoint/2010/main" val="3079901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31</a:t>
            </a:fld>
            <a:endParaRPr lang="en-US"/>
          </a:p>
        </p:txBody>
      </p:sp>
    </p:spTree>
    <p:extLst>
      <p:ext uri="{BB962C8B-B14F-4D97-AF65-F5344CB8AC3E}">
        <p14:creationId xmlns:p14="http://schemas.microsoft.com/office/powerpoint/2010/main" val="2816397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32</a:t>
            </a:fld>
            <a:endParaRPr lang="en-US"/>
          </a:p>
        </p:txBody>
      </p:sp>
    </p:spTree>
    <p:extLst>
      <p:ext uri="{BB962C8B-B14F-4D97-AF65-F5344CB8AC3E}">
        <p14:creationId xmlns:p14="http://schemas.microsoft.com/office/powerpoint/2010/main" val="35983035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33</a:t>
            </a:fld>
            <a:endParaRPr lang="en-US"/>
          </a:p>
        </p:txBody>
      </p:sp>
    </p:spTree>
    <p:extLst>
      <p:ext uri="{BB962C8B-B14F-4D97-AF65-F5344CB8AC3E}">
        <p14:creationId xmlns:p14="http://schemas.microsoft.com/office/powerpoint/2010/main" val="431077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34</a:t>
            </a:fld>
            <a:endParaRPr lang="en-US"/>
          </a:p>
        </p:txBody>
      </p:sp>
    </p:spTree>
    <p:extLst>
      <p:ext uri="{BB962C8B-B14F-4D97-AF65-F5344CB8AC3E}">
        <p14:creationId xmlns:p14="http://schemas.microsoft.com/office/powerpoint/2010/main" val="3972242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35</a:t>
            </a:fld>
            <a:endParaRPr lang="en-US"/>
          </a:p>
        </p:txBody>
      </p:sp>
    </p:spTree>
    <p:extLst>
      <p:ext uri="{BB962C8B-B14F-4D97-AF65-F5344CB8AC3E}">
        <p14:creationId xmlns:p14="http://schemas.microsoft.com/office/powerpoint/2010/main" val="3779123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36</a:t>
            </a:fld>
            <a:endParaRPr lang="en-US"/>
          </a:p>
        </p:txBody>
      </p:sp>
    </p:spTree>
    <p:extLst>
      <p:ext uri="{BB962C8B-B14F-4D97-AF65-F5344CB8AC3E}">
        <p14:creationId xmlns:p14="http://schemas.microsoft.com/office/powerpoint/2010/main" val="4233886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37</a:t>
            </a:fld>
            <a:endParaRPr lang="en-US"/>
          </a:p>
        </p:txBody>
      </p:sp>
    </p:spTree>
    <p:extLst>
      <p:ext uri="{BB962C8B-B14F-4D97-AF65-F5344CB8AC3E}">
        <p14:creationId xmlns:p14="http://schemas.microsoft.com/office/powerpoint/2010/main" val="6362359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38</a:t>
            </a:fld>
            <a:endParaRPr lang="en-US"/>
          </a:p>
        </p:txBody>
      </p:sp>
    </p:spTree>
    <p:extLst>
      <p:ext uri="{BB962C8B-B14F-4D97-AF65-F5344CB8AC3E}">
        <p14:creationId xmlns:p14="http://schemas.microsoft.com/office/powerpoint/2010/main" val="3684887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39</a:t>
            </a:fld>
            <a:endParaRPr lang="en-US"/>
          </a:p>
        </p:txBody>
      </p:sp>
    </p:spTree>
    <p:extLst>
      <p:ext uri="{BB962C8B-B14F-4D97-AF65-F5344CB8AC3E}">
        <p14:creationId xmlns:p14="http://schemas.microsoft.com/office/powerpoint/2010/main" val="165784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0A7EB-7B64-4F30-940C-536FD71B4027}" type="slidenum">
              <a:rPr lang="en-US" smtClean="0"/>
              <a:t>4</a:t>
            </a:fld>
            <a:endParaRPr lang="en-US"/>
          </a:p>
        </p:txBody>
      </p:sp>
    </p:spTree>
    <p:extLst>
      <p:ext uri="{BB962C8B-B14F-4D97-AF65-F5344CB8AC3E}">
        <p14:creationId xmlns:p14="http://schemas.microsoft.com/office/powerpoint/2010/main" val="1406655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40</a:t>
            </a:fld>
            <a:endParaRPr lang="en-US"/>
          </a:p>
        </p:txBody>
      </p:sp>
    </p:spTree>
    <p:extLst>
      <p:ext uri="{BB962C8B-B14F-4D97-AF65-F5344CB8AC3E}">
        <p14:creationId xmlns:p14="http://schemas.microsoft.com/office/powerpoint/2010/main" val="39842894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41</a:t>
            </a:fld>
            <a:endParaRPr lang="en-US"/>
          </a:p>
        </p:txBody>
      </p:sp>
    </p:spTree>
    <p:extLst>
      <p:ext uri="{BB962C8B-B14F-4D97-AF65-F5344CB8AC3E}">
        <p14:creationId xmlns:p14="http://schemas.microsoft.com/office/powerpoint/2010/main" val="3014117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42</a:t>
            </a:fld>
            <a:endParaRPr lang="en-US"/>
          </a:p>
        </p:txBody>
      </p:sp>
    </p:spTree>
    <p:extLst>
      <p:ext uri="{BB962C8B-B14F-4D97-AF65-F5344CB8AC3E}">
        <p14:creationId xmlns:p14="http://schemas.microsoft.com/office/powerpoint/2010/main" val="2579453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43</a:t>
            </a:fld>
            <a:endParaRPr lang="en-US"/>
          </a:p>
        </p:txBody>
      </p:sp>
    </p:spTree>
    <p:extLst>
      <p:ext uri="{BB962C8B-B14F-4D97-AF65-F5344CB8AC3E}">
        <p14:creationId xmlns:p14="http://schemas.microsoft.com/office/powerpoint/2010/main" val="2300819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44</a:t>
            </a:fld>
            <a:endParaRPr lang="en-US"/>
          </a:p>
        </p:txBody>
      </p:sp>
    </p:spTree>
    <p:extLst>
      <p:ext uri="{BB962C8B-B14F-4D97-AF65-F5344CB8AC3E}">
        <p14:creationId xmlns:p14="http://schemas.microsoft.com/office/powerpoint/2010/main" val="126867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45</a:t>
            </a:fld>
            <a:endParaRPr lang="en-US"/>
          </a:p>
        </p:txBody>
      </p:sp>
    </p:spTree>
    <p:extLst>
      <p:ext uri="{BB962C8B-B14F-4D97-AF65-F5344CB8AC3E}">
        <p14:creationId xmlns:p14="http://schemas.microsoft.com/office/powerpoint/2010/main" val="3115736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46</a:t>
            </a:fld>
            <a:endParaRPr lang="en-US"/>
          </a:p>
        </p:txBody>
      </p:sp>
    </p:spTree>
    <p:extLst>
      <p:ext uri="{BB962C8B-B14F-4D97-AF65-F5344CB8AC3E}">
        <p14:creationId xmlns:p14="http://schemas.microsoft.com/office/powerpoint/2010/main" val="658414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47</a:t>
            </a:fld>
            <a:endParaRPr lang="en-US"/>
          </a:p>
        </p:txBody>
      </p:sp>
    </p:spTree>
    <p:extLst>
      <p:ext uri="{BB962C8B-B14F-4D97-AF65-F5344CB8AC3E}">
        <p14:creationId xmlns:p14="http://schemas.microsoft.com/office/powerpoint/2010/main" val="113574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48</a:t>
            </a:fld>
            <a:endParaRPr lang="en-US"/>
          </a:p>
        </p:txBody>
      </p:sp>
    </p:spTree>
    <p:extLst>
      <p:ext uri="{BB962C8B-B14F-4D97-AF65-F5344CB8AC3E}">
        <p14:creationId xmlns:p14="http://schemas.microsoft.com/office/powerpoint/2010/main" val="24346457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49</a:t>
            </a:fld>
            <a:endParaRPr lang="en-US"/>
          </a:p>
        </p:txBody>
      </p:sp>
    </p:spTree>
    <p:extLst>
      <p:ext uri="{BB962C8B-B14F-4D97-AF65-F5344CB8AC3E}">
        <p14:creationId xmlns:p14="http://schemas.microsoft.com/office/powerpoint/2010/main" val="3073269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5</a:t>
            </a:fld>
            <a:endParaRPr lang="en-US"/>
          </a:p>
        </p:txBody>
      </p:sp>
    </p:spTree>
    <p:extLst>
      <p:ext uri="{BB962C8B-B14F-4D97-AF65-F5344CB8AC3E}">
        <p14:creationId xmlns:p14="http://schemas.microsoft.com/office/powerpoint/2010/main" val="25349093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50</a:t>
            </a:fld>
            <a:endParaRPr lang="en-US"/>
          </a:p>
        </p:txBody>
      </p:sp>
    </p:spTree>
    <p:extLst>
      <p:ext uri="{BB962C8B-B14F-4D97-AF65-F5344CB8AC3E}">
        <p14:creationId xmlns:p14="http://schemas.microsoft.com/office/powerpoint/2010/main" val="463147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6</a:t>
            </a:fld>
            <a:endParaRPr lang="en-US"/>
          </a:p>
        </p:txBody>
      </p:sp>
    </p:spTree>
    <p:extLst>
      <p:ext uri="{BB962C8B-B14F-4D97-AF65-F5344CB8AC3E}">
        <p14:creationId xmlns:p14="http://schemas.microsoft.com/office/powerpoint/2010/main" val="797727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7</a:t>
            </a:fld>
            <a:endParaRPr lang="en-US"/>
          </a:p>
        </p:txBody>
      </p:sp>
    </p:spTree>
    <p:extLst>
      <p:ext uri="{BB962C8B-B14F-4D97-AF65-F5344CB8AC3E}">
        <p14:creationId xmlns:p14="http://schemas.microsoft.com/office/powerpoint/2010/main" val="1837866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8</a:t>
            </a:fld>
            <a:endParaRPr lang="en-US"/>
          </a:p>
        </p:txBody>
      </p:sp>
    </p:spTree>
    <p:extLst>
      <p:ext uri="{BB962C8B-B14F-4D97-AF65-F5344CB8AC3E}">
        <p14:creationId xmlns:p14="http://schemas.microsoft.com/office/powerpoint/2010/main" val="3102617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0A7EB-7B64-4F30-940C-536FD71B4027}" type="slidenum">
              <a:rPr lang="en-US" smtClean="0"/>
              <a:t>9</a:t>
            </a:fld>
            <a:endParaRPr lang="en-US"/>
          </a:p>
        </p:txBody>
      </p:sp>
    </p:spTree>
    <p:extLst>
      <p:ext uri="{BB962C8B-B14F-4D97-AF65-F5344CB8AC3E}">
        <p14:creationId xmlns:p14="http://schemas.microsoft.com/office/powerpoint/2010/main" val="3381429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553200" y="6248400"/>
            <a:ext cx="2133600"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pPr>
              <a:defRPr/>
            </a:pPr>
            <a:r>
              <a:rPr lang="en-US" sz="900" dirty="0" smtClean="0">
                <a:solidFill>
                  <a:srgbClr val="4F81BD"/>
                </a:solidFill>
              </a:rPr>
              <a:t>May 2015</a:t>
            </a:r>
            <a:endParaRPr lang="en-US" sz="900" dirty="0" smtClean="0">
              <a:solidFill>
                <a:prstClr val="black"/>
              </a:solidFill>
            </a:endParaRPr>
          </a:p>
        </p:txBody>
      </p:sp>
      <p:pic>
        <p:nvPicPr>
          <p:cNvPr id="7" name="Picture 6" title="Federal Motor Safety Administrat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219194"/>
            <a:ext cx="1752600" cy="232220"/>
          </a:xfrm>
          <a:prstGeom prst="rect">
            <a:avLst/>
          </a:prstGeom>
        </p:spPr>
      </p:pic>
      <p:cxnSp>
        <p:nvCxnSpPr>
          <p:cNvPr id="8" name="Straight Connector 7" title="Alt=&quot;&quot;"/>
          <p:cNvCxnSpPr/>
          <p:nvPr userDrawn="1"/>
        </p:nvCxnSpPr>
        <p:spPr>
          <a:xfrm>
            <a:off x="457200" y="6497749"/>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0868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9DC4BC-9877-4EFB-86F3-1D142F8260D1}" type="datetimeFigureOut">
              <a:rPr lang="en-US" smtClean="0"/>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9852BC-0A7A-439E-ABAE-A896A9AFAB2F}" type="slidenum">
              <a:rPr lang="en-US" smtClean="0"/>
              <a:t>‹#›</a:t>
            </a:fld>
            <a:endParaRPr lang="en-US" dirty="0"/>
          </a:p>
        </p:txBody>
      </p:sp>
    </p:spTree>
    <p:extLst>
      <p:ext uri="{BB962C8B-B14F-4D97-AF65-F5344CB8AC3E}">
        <p14:creationId xmlns:p14="http://schemas.microsoft.com/office/powerpoint/2010/main" val="8226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DC4BC-9877-4EFB-86F3-1D142F8260D1}" type="datetimeFigureOut">
              <a:rPr lang="en-US" smtClean="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9852BC-0A7A-439E-ABAE-A896A9AFAB2F}" type="slidenum">
              <a:rPr lang="en-US" smtClean="0"/>
              <a:t>‹#›</a:t>
            </a:fld>
            <a:endParaRPr lang="en-US" dirty="0"/>
          </a:p>
        </p:txBody>
      </p:sp>
    </p:spTree>
    <p:extLst>
      <p:ext uri="{BB962C8B-B14F-4D97-AF65-F5344CB8AC3E}">
        <p14:creationId xmlns:p14="http://schemas.microsoft.com/office/powerpoint/2010/main" val="371611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DC4BC-9877-4EFB-86F3-1D142F8260D1}" type="datetimeFigureOut">
              <a:rPr lang="en-US" smtClean="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9852BC-0A7A-439E-ABAE-A896A9AFAB2F}" type="slidenum">
              <a:rPr lang="en-US" smtClean="0"/>
              <a:t>‹#›</a:t>
            </a:fld>
            <a:endParaRPr lang="en-US" dirty="0"/>
          </a:p>
        </p:txBody>
      </p:sp>
    </p:spTree>
    <p:extLst>
      <p:ext uri="{BB962C8B-B14F-4D97-AF65-F5344CB8AC3E}">
        <p14:creationId xmlns:p14="http://schemas.microsoft.com/office/powerpoint/2010/main" val="409591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title="Alt=&quot;&quot;"/>
          <p:cNvSpPr txBox="1">
            <a:spLocks/>
          </p:cNvSpPr>
          <p:nvPr userDrawn="1"/>
        </p:nvSpPr>
        <p:spPr>
          <a:xfrm>
            <a:off x="5562600" y="304800"/>
            <a:ext cx="3101829" cy="215444"/>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1600" b="1" i="0" kern="1200" cap="all" baseline="0">
                <a:solidFill>
                  <a:schemeClr val="accent1"/>
                </a:solidFill>
                <a:latin typeface="+mj-lt"/>
                <a:ea typeface="+mj-ea"/>
                <a:cs typeface="+mj-cs"/>
              </a:defRPr>
            </a:lvl1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u="none" strike="noStrike" kern="1200" cap="none" baseline="0" dirty="0" smtClean="0">
                <a:solidFill>
                  <a:schemeClr val="accent1"/>
                </a:solidFill>
                <a:latin typeface="+mj-lt"/>
                <a:ea typeface="+mj-ea"/>
                <a:cs typeface="+mj-cs"/>
              </a:rPr>
              <a:t>Hours of Service Logbook Examples</a:t>
            </a:r>
            <a:endParaRPr lang="en-US" sz="1400" cap="none" baseline="0" dirty="0"/>
          </a:p>
        </p:txBody>
      </p:sp>
      <p:sp>
        <p:nvSpPr>
          <p:cNvPr id="2" name="Title 1"/>
          <p:cNvSpPr>
            <a:spLocks noGrp="1"/>
          </p:cNvSpPr>
          <p:nvPr>
            <p:ph type="title" hasCustomPrompt="1"/>
          </p:nvPr>
        </p:nvSpPr>
        <p:spPr>
          <a:xfrm>
            <a:off x="457200" y="274638"/>
            <a:ext cx="2362200" cy="246221"/>
          </a:xfrm>
        </p:spPr>
        <p:txBody>
          <a:bodyPr lIns="0" tIns="0" rIns="0" bIns="0" anchor="t" anchorCtr="0">
            <a:spAutoFit/>
          </a:bodyPr>
          <a:lstStyle>
            <a:lvl1pPr algn="l">
              <a:defRPr sz="1600" b="1" i="0" cap="all" baseline="0">
                <a:solidFill>
                  <a:schemeClr val="accent1"/>
                </a:solidFill>
              </a:defRPr>
            </a:lvl1pPr>
          </a:lstStyle>
          <a:p>
            <a:r>
              <a:rPr lang="en-US" dirty="0" smtClean="0"/>
              <a:t>Title style</a:t>
            </a:r>
            <a:endParaRPr lang="en-US" dirty="0"/>
          </a:p>
        </p:txBody>
      </p:sp>
      <p:sp>
        <p:nvSpPr>
          <p:cNvPr id="19" name="Text Placeholder 18"/>
          <p:cNvSpPr>
            <a:spLocks noGrp="1"/>
          </p:cNvSpPr>
          <p:nvPr>
            <p:ph type="body" sz="quarter" idx="13" hasCustomPrompt="1"/>
          </p:nvPr>
        </p:nvSpPr>
        <p:spPr>
          <a:xfrm>
            <a:off x="457200" y="533400"/>
            <a:ext cx="2362200" cy="228600"/>
          </a:xfrm>
        </p:spPr>
        <p:txBody>
          <a:bodyPr wrap="square" lIns="0" rIns="0" bIns="0">
            <a:spAutoFit/>
          </a:bodyPr>
          <a:lstStyle>
            <a:lvl1pPr marL="0" indent="0">
              <a:buNone/>
              <a:defRPr sz="1200" b="1" i="1" baseline="0">
                <a:solidFill>
                  <a:schemeClr val="accent1"/>
                </a:solidFill>
              </a:defRPr>
            </a:lvl1pPr>
          </a:lstStyle>
          <a:p>
            <a:pPr lvl="0"/>
            <a:r>
              <a:rPr lang="en-US" dirty="0" smtClean="0"/>
              <a:t>Title sub</a:t>
            </a:r>
            <a:endParaRPr lang="en-US" dirty="0"/>
          </a:p>
        </p:txBody>
      </p:sp>
      <p:sp>
        <p:nvSpPr>
          <p:cNvPr id="3" name="Content Placeholder 2"/>
          <p:cNvSpPr>
            <a:spLocks noGrp="1"/>
          </p:cNvSpPr>
          <p:nvPr>
            <p:ph idx="1" hasCustomPrompt="1"/>
          </p:nvPr>
        </p:nvSpPr>
        <p:spPr/>
        <p:txBody>
          <a:bodyPr numCol="2">
            <a:normAutofit/>
          </a:bodyPr>
          <a:lstStyle>
            <a:lvl1pPr marL="0" indent="0">
              <a:buNone/>
              <a:defRPr sz="1050" baseline="0"/>
            </a:lvl1pPr>
          </a:lstStyle>
          <a:p>
            <a:pPr lvl="0"/>
            <a:r>
              <a:rPr lang="en-US" dirty="0" smtClean="0"/>
              <a:t>Two Column Body</a:t>
            </a:r>
          </a:p>
        </p:txBody>
      </p:sp>
      <p:pic>
        <p:nvPicPr>
          <p:cNvPr id="21" name="Picture 20" title="Alt=&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324600"/>
            <a:ext cx="1752600" cy="232220"/>
          </a:xfrm>
          <a:prstGeom prst="rect">
            <a:avLst/>
          </a:prstGeom>
        </p:spPr>
      </p:pic>
      <p:sp>
        <p:nvSpPr>
          <p:cNvPr id="20" name="Slide Number Placeholder 5" title="Alt=&quot;&quot;"/>
          <p:cNvSpPr txBox="1">
            <a:spLocks/>
          </p:cNvSpPr>
          <p:nvPr userDrawn="1"/>
        </p:nvSpPr>
        <p:spPr>
          <a:xfrm>
            <a:off x="7711805" y="6353806"/>
            <a:ext cx="822595" cy="365125"/>
          </a:xfrm>
          <a:prstGeom prst="rect">
            <a:avLst/>
          </a:prstGeom>
        </p:spPr>
        <p:txBody>
          <a:bodyPr vert="horz" lIns="91440" tIns="45720" rIns="91440" bIns="4572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smtClean="0">
                <a:solidFill>
                  <a:srgbClr val="4F81BD"/>
                </a:solidFill>
              </a:rPr>
              <a:t>May 2015</a:t>
            </a:r>
            <a:endParaRPr lang="en-US" sz="900" dirty="0" smtClean="0">
              <a:solidFill>
                <a:prstClr val="black"/>
              </a:solidFill>
            </a:endParaRPr>
          </a:p>
        </p:txBody>
      </p:sp>
      <p:cxnSp>
        <p:nvCxnSpPr>
          <p:cNvPr id="8" name="Straight Connector 7" title="Alt=&quot;&quot;"/>
          <p:cNvCxnSpPr/>
          <p:nvPr userDrawn="1"/>
        </p:nvCxnSpPr>
        <p:spPr>
          <a:xfrm>
            <a:off x="457200" y="5334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title="Alt=&quot;&quot;"/>
          <p:cNvSpPr/>
          <p:nvPr userDrawn="1"/>
        </p:nvSpPr>
        <p:spPr>
          <a:xfrm>
            <a:off x="8564880" y="6408018"/>
            <a:ext cx="274320" cy="274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2375EE3A-91BF-48EB-8314-B8492C4E57CA}" type="slidenum">
              <a:rPr lang="en-US" sz="1100" baseline="0" smtClean="0"/>
              <a:t>‹#›</a:t>
            </a:fld>
            <a:endParaRPr lang="en-US" sz="1100" baseline="0" dirty="0"/>
          </a:p>
        </p:txBody>
      </p:sp>
    </p:spTree>
    <p:extLst>
      <p:ext uri="{BB962C8B-B14F-4D97-AF65-F5344CB8AC3E}">
        <p14:creationId xmlns:p14="http://schemas.microsoft.com/office/powerpoint/2010/main" val="9919192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5562600" cy="258762"/>
          </a:xfrm>
        </p:spPr>
        <p:txBody>
          <a:bodyPr lIns="0" tIns="0" rIns="0" bIns="0" anchor="b">
            <a:noAutofit/>
          </a:bodyPr>
          <a:lstStyle>
            <a:lvl1pPr algn="l">
              <a:defRPr sz="1400" b="1" i="0" cap="all" baseline="0">
                <a:solidFill>
                  <a:schemeClr val="accent1"/>
                </a:solidFill>
                <a:latin typeface="+mj-lt"/>
              </a:defRPr>
            </a:lvl1pPr>
          </a:lstStyle>
          <a:p>
            <a:r>
              <a:rPr lang="en-US" dirty="0" smtClean="0"/>
              <a:t>title</a:t>
            </a:r>
            <a:endParaRPr lang="en-US" dirty="0"/>
          </a:p>
        </p:txBody>
      </p:sp>
      <p:sp>
        <p:nvSpPr>
          <p:cNvPr id="3" name="Content Placeholder 2"/>
          <p:cNvSpPr>
            <a:spLocks noGrp="1"/>
          </p:cNvSpPr>
          <p:nvPr>
            <p:ph sz="half" idx="1" hasCustomPrompt="1"/>
          </p:nvPr>
        </p:nvSpPr>
        <p:spPr>
          <a:xfrm>
            <a:off x="457200" y="533400"/>
            <a:ext cx="6019800" cy="228600"/>
          </a:xfrm>
        </p:spPr>
        <p:txBody>
          <a:bodyPr lIns="0" rIns="0" bIns="0">
            <a:noAutofit/>
          </a:bodyPr>
          <a:lstStyle>
            <a:lvl1pPr marL="0" indent="0">
              <a:buNone/>
              <a:defRPr sz="1200" b="1" i="1">
                <a:solidFill>
                  <a:schemeClr val="accent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Subtitle</a:t>
            </a:r>
            <a:endParaRPr lang="en-US" dirty="0"/>
          </a:p>
        </p:txBody>
      </p:sp>
      <p:sp>
        <p:nvSpPr>
          <p:cNvPr id="8" name="Title 1" title="Alt=&quot;&quot;"/>
          <p:cNvSpPr txBox="1">
            <a:spLocks/>
          </p:cNvSpPr>
          <p:nvPr userDrawn="1"/>
        </p:nvSpPr>
        <p:spPr>
          <a:xfrm>
            <a:off x="5562600" y="301752"/>
            <a:ext cx="3101829" cy="215444"/>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1600" b="1" i="0" kern="1200" cap="all" baseline="0">
                <a:solidFill>
                  <a:schemeClr val="accent1"/>
                </a:solidFill>
                <a:latin typeface="+mj-lt"/>
                <a:ea typeface="+mj-ea"/>
                <a:cs typeface="+mj-cs"/>
              </a:defRPr>
            </a:lvl1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u="none" strike="noStrike" kern="1200" cap="none" baseline="0" dirty="0" smtClean="0">
                <a:solidFill>
                  <a:schemeClr val="accent1"/>
                </a:solidFill>
                <a:latin typeface="+mj-lt"/>
                <a:ea typeface="+mj-ea"/>
                <a:cs typeface="+mj-cs"/>
              </a:rPr>
              <a:t>Hours of Service Logbook Examples</a:t>
            </a:r>
            <a:endParaRPr lang="en-US" sz="1400" cap="none" baseline="0" dirty="0"/>
          </a:p>
        </p:txBody>
      </p:sp>
      <p:cxnSp>
        <p:nvCxnSpPr>
          <p:cNvPr id="9" name="Straight Connector 8" title="Alt=&quot;&quot;"/>
          <p:cNvCxnSpPr/>
          <p:nvPr userDrawn="1"/>
        </p:nvCxnSpPr>
        <p:spPr>
          <a:xfrm>
            <a:off x="457200" y="5334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hasCustomPrompt="1"/>
          </p:nvPr>
        </p:nvSpPr>
        <p:spPr>
          <a:xfrm>
            <a:off x="457200" y="3810000"/>
            <a:ext cx="8229600" cy="2316163"/>
          </a:xfrm>
        </p:spPr>
        <p:txBody>
          <a:bodyPr lIns="0" tIns="0" rIns="0" bIns="0">
            <a:noAutofit/>
          </a:bodyPr>
          <a:lstStyle>
            <a:lvl1pPr marL="0" indent="0">
              <a:buNone/>
              <a:defRPr sz="10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Single Column Body</a:t>
            </a:r>
            <a:endParaRPr lang="en-US" dirty="0"/>
          </a:p>
        </p:txBody>
      </p:sp>
      <p:pic>
        <p:nvPicPr>
          <p:cNvPr id="10" name="Picture 9" title="Alt=&quot;&quot;">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324600"/>
            <a:ext cx="1752600" cy="232220"/>
          </a:xfrm>
          <a:prstGeom prst="rect">
            <a:avLst/>
          </a:prstGeom>
        </p:spPr>
      </p:pic>
      <p:sp>
        <p:nvSpPr>
          <p:cNvPr id="11" name="Slide Number Placeholder 5" title="Alt=&quot;&quot;"/>
          <p:cNvSpPr txBox="1">
            <a:spLocks/>
          </p:cNvSpPr>
          <p:nvPr userDrawn="1"/>
        </p:nvSpPr>
        <p:spPr>
          <a:xfrm>
            <a:off x="7711805" y="6353806"/>
            <a:ext cx="822595" cy="365125"/>
          </a:xfrm>
          <a:prstGeom prst="rect">
            <a:avLst/>
          </a:prstGeom>
        </p:spPr>
        <p:txBody>
          <a:bodyPr vert="horz" lIns="91440" tIns="45720" rIns="91440" bIns="4572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smtClean="0">
                <a:solidFill>
                  <a:srgbClr val="4F81BD"/>
                </a:solidFill>
              </a:rPr>
              <a:t>May 2015</a:t>
            </a:r>
            <a:endParaRPr lang="en-US" sz="900" dirty="0" smtClean="0">
              <a:solidFill>
                <a:prstClr val="black"/>
              </a:solidFill>
            </a:endParaRPr>
          </a:p>
        </p:txBody>
      </p:sp>
      <p:sp>
        <p:nvSpPr>
          <p:cNvPr id="12" name="Oval 11" title="Alt=&quot;&quot;"/>
          <p:cNvSpPr/>
          <p:nvPr userDrawn="1"/>
        </p:nvSpPr>
        <p:spPr>
          <a:xfrm>
            <a:off x="8564880" y="6408018"/>
            <a:ext cx="274320" cy="274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2375EE3A-91BF-48EB-8314-B8492C4E57CA}" type="slidenum">
              <a:rPr lang="en-US" sz="1100" baseline="0" smtClean="0"/>
              <a:t>‹#›</a:t>
            </a:fld>
            <a:endParaRPr lang="en-US" sz="1100" baseline="0" dirty="0"/>
          </a:p>
        </p:txBody>
      </p:sp>
    </p:spTree>
    <p:extLst>
      <p:ext uri="{BB962C8B-B14F-4D97-AF65-F5344CB8AC3E}">
        <p14:creationId xmlns:p14="http://schemas.microsoft.com/office/powerpoint/2010/main" val="5929620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6172200"/>
            <a:ext cx="8229600" cy="304800"/>
          </a:xfrm>
        </p:spPr>
        <p:txBody>
          <a:bodyPr anchor="b">
            <a:noAutofit/>
          </a:bodyPr>
          <a:lstStyle>
            <a:lvl1pPr algn="ctr">
              <a:defRPr sz="1000" baseline="0"/>
            </a:lvl1pPr>
          </a:lstStyle>
          <a:p>
            <a:r>
              <a:rPr lang="en-US" dirty="0" smtClean="0"/>
              <a:t>1200 New Jersey Avenue, SE, Suite W60-300, Washington, DC 20590 | 1-800-832-5660 | http://www.fmcsa.dot.gov/</a:t>
            </a:r>
            <a:endParaRPr lang="en-US" dirty="0"/>
          </a:p>
        </p:txBody>
      </p:sp>
      <p:sp>
        <p:nvSpPr>
          <p:cNvPr id="3" name="Subtitle 2"/>
          <p:cNvSpPr>
            <a:spLocks noGrp="1"/>
          </p:cNvSpPr>
          <p:nvPr>
            <p:ph type="subTitle" idx="1"/>
          </p:nvPr>
        </p:nvSpPr>
        <p:spPr>
          <a:xfrm>
            <a:off x="1371600" y="1752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title="Federal Motor Safety Administrat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6160" y="5791200"/>
            <a:ext cx="2011680" cy="266548"/>
          </a:xfrm>
          <a:prstGeom prst="rect">
            <a:avLst/>
          </a:prstGeom>
        </p:spPr>
      </p:pic>
      <p:cxnSp>
        <p:nvCxnSpPr>
          <p:cNvPr id="8" name="Straight Connector 7" title="Alt=&quot;&quot;"/>
          <p:cNvCxnSpPr/>
          <p:nvPr userDrawn="1"/>
        </p:nvCxnSpPr>
        <p:spPr>
          <a:xfrm>
            <a:off x="457200" y="6497749"/>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9916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9DC4BC-9877-4EFB-86F3-1D142F8260D1}" type="datetimeFigureOut">
              <a:rPr lang="en-US" smtClean="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9852BC-0A7A-439E-ABAE-A896A9AFAB2F}" type="slidenum">
              <a:rPr lang="en-US" smtClean="0"/>
              <a:t>‹#›</a:t>
            </a:fld>
            <a:endParaRPr lang="en-US" dirty="0"/>
          </a:p>
        </p:txBody>
      </p:sp>
    </p:spTree>
    <p:extLst>
      <p:ext uri="{BB962C8B-B14F-4D97-AF65-F5344CB8AC3E}">
        <p14:creationId xmlns:p14="http://schemas.microsoft.com/office/powerpoint/2010/main" val="7559758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9DC4BC-9877-4EFB-86F3-1D142F8260D1}" type="datetimeFigureOut">
              <a:rPr lang="en-US" smtClean="0"/>
              <a:t>5/13/2015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9852BC-0A7A-439E-ABAE-A896A9AFAB2F}" type="slidenum">
              <a:rPr lang="en-US" smtClean="0"/>
              <a:t>‹#›</a:t>
            </a:fld>
            <a:endParaRPr lang="en-US" dirty="0"/>
          </a:p>
        </p:txBody>
      </p:sp>
    </p:spTree>
    <p:extLst>
      <p:ext uri="{BB962C8B-B14F-4D97-AF65-F5344CB8AC3E}">
        <p14:creationId xmlns:p14="http://schemas.microsoft.com/office/powerpoint/2010/main" val="234718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9DC4BC-9877-4EFB-86F3-1D142F8260D1}" type="datetimeFigureOut">
              <a:rPr lang="en-US" smtClean="0"/>
              <a:t>5/13/2015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9852BC-0A7A-439E-ABAE-A896A9AFAB2F}" type="slidenum">
              <a:rPr lang="en-US" smtClean="0"/>
              <a:t>‹#›</a:t>
            </a:fld>
            <a:endParaRPr lang="en-US" dirty="0"/>
          </a:p>
        </p:txBody>
      </p:sp>
    </p:spTree>
    <p:extLst>
      <p:ext uri="{BB962C8B-B14F-4D97-AF65-F5344CB8AC3E}">
        <p14:creationId xmlns:p14="http://schemas.microsoft.com/office/powerpoint/2010/main" val="28899740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DC4BC-9877-4EFB-86F3-1D142F8260D1}" type="datetimeFigureOut">
              <a:rPr lang="en-US" smtClean="0"/>
              <a:t>5/13/2015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9852BC-0A7A-439E-ABAE-A896A9AFAB2F}" type="slidenum">
              <a:rPr lang="en-US" smtClean="0"/>
              <a:t>‹#›</a:t>
            </a:fld>
            <a:endParaRPr lang="en-US" dirty="0"/>
          </a:p>
        </p:txBody>
      </p:sp>
    </p:spTree>
    <p:extLst>
      <p:ext uri="{BB962C8B-B14F-4D97-AF65-F5344CB8AC3E}">
        <p14:creationId xmlns:p14="http://schemas.microsoft.com/office/powerpoint/2010/main" val="326793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9DC4BC-9877-4EFB-86F3-1D142F8260D1}" type="datetimeFigureOut">
              <a:rPr lang="en-US" smtClean="0"/>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9852BC-0A7A-439E-ABAE-A896A9AFAB2F}" type="slidenum">
              <a:rPr lang="en-US" smtClean="0"/>
              <a:t>‹#›</a:t>
            </a:fld>
            <a:endParaRPr lang="en-US" dirty="0"/>
          </a:p>
        </p:txBody>
      </p:sp>
    </p:spTree>
    <p:extLst>
      <p:ext uri="{BB962C8B-B14F-4D97-AF65-F5344CB8AC3E}">
        <p14:creationId xmlns:p14="http://schemas.microsoft.com/office/powerpoint/2010/main" val="290944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DC4BC-9877-4EFB-86F3-1D142F8260D1}" type="datetimeFigureOut">
              <a:rPr lang="en-US" smtClean="0"/>
              <a:t>5/13/2015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852BC-0A7A-439E-ABAE-A896A9AFAB2F}" type="slidenum">
              <a:rPr lang="en-US" smtClean="0"/>
              <a:t>‹#›</a:t>
            </a:fld>
            <a:endParaRPr lang="en-US" dirty="0"/>
          </a:p>
        </p:txBody>
      </p:sp>
    </p:spTree>
    <p:extLst>
      <p:ext uri="{BB962C8B-B14F-4D97-AF65-F5344CB8AC3E}">
        <p14:creationId xmlns:p14="http://schemas.microsoft.com/office/powerpoint/2010/main" val="3616573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1"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6.jp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18" Type="http://schemas.openxmlformats.org/officeDocument/2006/relationships/slide" Target="slide24.xml"/><Relationship Id="rId3" Type="http://schemas.openxmlformats.org/officeDocument/2006/relationships/slide" Target="slide4.xml"/><Relationship Id="rId21" Type="http://schemas.openxmlformats.org/officeDocument/2006/relationships/slide" Target="slide29.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23.xml"/><Relationship Id="rId2" Type="http://schemas.openxmlformats.org/officeDocument/2006/relationships/notesSlide" Target="../notesSlides/notesSlide2.xml"/><Relationship Id="rId16" Type="http://schemas.openxmlformats.org/officeDocument/2006/relationships/slide" Target="slide22.xml"/><Relationship Id="rId20"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20.xml"/><Relationship Id="rId10" Type="http://schemas.openxmlformats.org/officeDocument/2006/relationships/slide" Target="slide11.xml"/><Relationship Id="rId19" Type="http://schemas.openxmlformats.org/officeDocument/2006/relationships/slide" Target="slide26.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7.xml"/><Relationship Id="rId22"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8.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2.jpg"/></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47.xml"/><Relationship Id="rId3" Type="http://schemas.openxmlformats.org/officeDocument/2006/relationships/slide" Target="slide33.xml"/><Relationship Id="rId7" Type="http://schemas.openxmlformats.org/officeDocument/2006/relationships/slide" Target="slide39.xml"/><Relationship Id="rId12" Type="http://schemas.openxmlformats.org/officeDocument/2006/relationships/slide" Target="slide4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slide" Target="slide45.xml"/><Relationship Id="rId5" Type="http://schemas.openxmlformats.org/officeDocument/2006/relationships/slide" Target="slide36.xml"/><Relationship Id="rId10" Type="http://schemas.openxmlformats.org/officeDocument/2006/relationships/slide" Target="slide43.xml"/><Relationship Id="rId4" Type="http://schemas.openxmlformats.org/officeDocument/2006/relationships/slide" Target="slide35.xml"/><Relationship Id="rId9" Type="http://schemas.openxmlformats.org/officeDocument/2006/relationships/slide" Target="slide4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6.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48.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0.jp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3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6.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60.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fmcsa.dot.gov/"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1"/>
            <a:ext cx="7772400" cy="2590799"/>
          </a:xfrm>
        </p:spPr>
        <p:txBody>
          <a:bodyPr>
            <a:normAutofit fontScale="90000"/>
          </a:bodyPr>
          <a:lstStyle/>
          <a:p>
            <a:pPr lvl="0">
              <a:spcBef>
                <a:spcPts val="0"/>
              </a:spcBef>
              <a:spcAft>
                <a:spcPts val="600"/>
              </a:spcAft>
            </a:pPr>
            <a:r>
              <a:rPr lang="en-US" sz="5400" dirty="0">
                <a:solidFill>
                  <a:srgbClr val="1F497D"/>
                </a:solidFill>
              </a:rPr>
              <a:t>Hours of Service</a:t>
            </a:r>
            <a:br>
              <a:rPr lang="en-US" sz="5400" dirty="0">
                <a:solidFill>
                  <a:srgbClr val="1F497D"/>
                </a:solidFill>
              </a:rPr>
            </a:br>
            <a:r>
              <a:rPr lang="en-US" sz="8000" b="1" dirty="0">
                <a:solidFill>
                  <a:srgbClr val="1F497D"/>
                </a:solidFill>
              </a:rPr>
              <a:t>LOGBOOK</a:t>
            </a:r>
            <a:br>
              <a:rPr lang="en-US" sz="8000" b="1" dirty="0">
                <a:solidFill>
                  <a:srgbClr val="1F497D"/>
                </a:solidFill>
              </a:rPr>
            </a:br>
            <a:r>
              <a:rPr lang="en-US" sz="5400" dirty="0" smtClean="0">
                <a:solidFill>
                  <a:srgbClr val="1F497D"/>
                </a:solidFill>
              </a:rPr>
              <a:t>Examples</a:t>
            </a:r>
            <a:endParaRPr lang="en-US" dirty="0"/>
          </a:p>
        </p:txBody>
      </p:sp>
    </p:spTree>
    <p:extLst>
      <p:ext uri="{BB962C8B-B14F-4D97-AF65-F5344CB8AC3E}">
        <p14:creationId xmlns:p14="http://schemas.microsoft.com/office/powerpoint/2010/main" val="3142764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6: Rest Breaks</a:t>
            </a:r>
            <a:endParaRPr lang="en-US" dirty="0"/>
          </a:p>
        </p:txBody>
      </p:sp>
      <p:sp>
        <p:nvSpPr>
          <p:cNvPr id="6" name="Content Placeholder 5"/>
          <p:cNvSpPr>
            <a:spLocks noGrp="1"/>
          </p:cNvSpPr>
          <p:nvPr>
            <p:ph sz="half" idx="1"/>
          </p:nvPr>
        </p:nvSpPr>
        <p:spPr/>
        <p:txBody>
          <a:bodyPr/>
          <a:lstStyle/>
          <a:p>
            <a:r>
              <a:rPr lang="en-US" dirty="0" smtClean="0"/>
              <a:t>30-Minute Rest Break/On-Duty Hours Past 8-Hour Mark With No Break</a:t>
            </a:r>
            <a:endParaRPr lang="en-US" dirty="0"/>
          </a:p>
        </p:txBody>
      </p:sp>
      <p:sp>
        <p:nvSpPr>
          <p:cNvPr id="7" name="Content Placeholder 6"/>
          <p:cNvSpPr>
            <a:spLocks noGrp="1"/>
          </p:cNvSpPr>
          <p:nvPr>
            <p:ph sz="half" idx="2"/>
          </p:nvPr>
        </p:nvSpPr>
        <p:spPr>
          <a:xfrm>
            <a:off x="304800" y="4114800"/>
            <a:ext cx="8610600" cy="2209800"/>
          </a:xfrm>
        </p:spPr>
        <p:txBody>
          <a:bodyPr/>
          <a:lstStyle/>
          <a:p>
            <a:pPr>
              <a:spcAft>
                <a:spcPts val="600"/>
              </a:spcAft>
            </a:pPr>
            <a:r>
              <a:rPr lang="en-US" sz="1200" b="1" dirty="0"/>
              <a:t>Violations: </a:t>
            </a:r>
            <a:r>
              <a:rPr lang="en-US" sz="1200" b="1" dirty="0" smtClean="0"/>
              <a:t> </a:t>
            </a:r>
            <a:r>
              <a:rPr lang="en-US" sz="1200" dirty="0" smtClean="0"/>
              <a:t>There </a:t>
            </a:r>
            <a:r>
              <a:rPr lang="en-US" sz="1200" dirty="0"/>
              <a:t>are no violations.</a:t>
            </a:r>
          </a:p>
          <a:p>
            <a:pPr>
              <a:spcAft>
                <a:spcPts val="1200"/>
              </a:spcAft>
            </a:pPr>
            <a:r>
              <a:rPr lang="en-US" sz="1200" b="1" dirty="0"/>
              <a:t>Explanation: </a:t>
            </a:r>
            <a:r>
              <a:rPr lang="en-US" sz="1200" b="1" dirty="0" smtClean="0"/>
              <a:t> </a:t>
            </a:r>
            <a:r>
              <a:rPr lang="en-US" sz="1200" dirty="0" smtClean="0"/>
              <a:t>This </a:t>
            </a:r>
            <a:r>
              <a:rPr lang="en-US" sz="1200" dirty="0"/>
              <a:t>is another example of the limit on consecutive hours of driving and necessary rest breaks. A driver may drive only if 8 hours or less have passed since the end of the driver’s last off-duty period of at least 30 minutes. However, this example demonstrates that a driver can work past the 8th hour without taking the 30-minute </a:t>
            </a:r>
            <a:r>
              <a:rPr lang="en-US" sz="1200" dirty="0" smtClean="0"/>
              <a:t>rest break</a:t>
            </a:r>
            <a:r>
              <a:rPr lang="en-US" sz="1200" dirty="0"/>
              <a:t>, as long as they do not drive a CMV on a public highway before taking the mandatory break. Beginning with the start of the 14-hour “driving window” at 10:00 a.m. on Day </a:t>
            </a:r>
            <a:r>
              <a:rPr lang="en-US" sz="1200" dirty="0" smtClean="0"/>
              <a:t>1 (CP#1), </a:t>
            </a:r>
            <a:r>
              <a:rPr lang="en-US" sz="1200" dirty="0"/>
              <a:t>the driver was on duty for 1 hour, drove 2 hours, on duty </a:t>
            </a:r>
            <a:r>
              <a:rPr lang="en-US" sz="1200" dirty="0" smtClean="0"/>
              <a:t>3 </a:t>
            </a:r>
            <a:r>
              <a:rPr lang="en-US" sz="1200" dirty="0"/>
              <a:t>hours, drove 2 hours, and then was on duty for 2 more hours – totaling 10 hours (combined driving and on-duty time). At 8:00 p.m. on Day 1, the driver then takes the required minimum 30-minute </a:t>
            </a:r>
            <a:r>
              <a:rPr lang="en-US" sz="1200" dirty="0" smtClean="0"/>
              <a:t>off‑duty rest break</a:t>
            </a:r>
            <a:r>
              <a:rPr lang="en-US" sz="1200" dirty="0"/>
              <a:t>, then goes back and drives for another 2.5 hours, followed by 1 hour on duty – thereby completing the </a:t>
            </a:r>
            <a:r>
              <a:rPr lang="en-US" sz="1200" dirty="0" smtClean="0"/>
              <a:t>14‑hour </a:t>
            </a:r>
            <a:r>
              <a:rPr lang="en-US" sz="1200" dirty="0"/>
              <a:t>“driving window”. While going past the 8-hour mark without taking the mandatory 30-minute </a:t>
            </a:r>
            <a:r>
              <a:rPr lang="en-US" sz="1200" dirty="0" smtClean="0"/>
              <a:t>rest break </a:t>
            </a:r>
            <a:r>
              <a:rPr lang="en-US" sz="1200" dirty="0"/>
              <a:t>at 6:00 p.m. on Day 1, this is not a violation as the driver did not drive the CMV past the 8-hour mark without taking the break. Subsequently, starting at midnight on Day 2, the driver must go off-duty for a minimum of 10 consecutive hours which is indicated on the log (5 hours off duty, followed consecutively by </a:t>
            </a:r>
            <a:r>
              <a:rPr lang="en-US" sz="1200" dirty="0" smtClean="0"/>
              <a:t>5 </a:t>
            </a:r>
            <a:r>
              <a:rPr lang="en-US" sz="1200" dirty="0"/>
              <a:t>hours in the S/B).</a:t>
            </a:r>
          </a:p>
        </p:txBody>
      </p:sp>
      <p:pic>
        <p:nvPicPr>
          <p:cNvPr id="9" name="Picture 8" descr="Example 6, Day 2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438400"/>
            <a:ext cx="6400800" cy="1576196"/>
          </a:xfrm>
          <a:prstGeom prst="rect">
            <a:avLst/>
          </a:prstGeom>
        </p:spPr>
      </p:pic>
      <p:pic>
        <p:nvPicPr>
          <p:cNvPr id="3" name="Picture 2" descr="Example 6, Day 1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838200"/>
            <a:ext cx="6400800" cy="1576815"/>
          </a:xfrm>
          <a:prstGeom prst="rect">
            <a:avLst/>
          </a:prstGeom>
        </p:spPr>
      </p:pic>
    </p:spTree>
    <p:extLst>
      <p:ext uri="{BB962C8B-B14F-4D97-AF65-F5344CB8AC3E}">
        <p14:creationId xmlns:p14="http://schemas.microsoft.com/office/powerpoint/2010/main" val="4019013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7: Rest </a:t>
            </a:r>
            <a:r>
              <a:rPr lang="en-US" dirty="0" smtClean="0"/>
              <a:t>Breaks</a:t>
            </a:r>
            <a:endParaRPr lang="en-US" dirty="0"/>
          </a:p>
        </p:txBody>
      </p:sp>
      <p:sp>
        <p:nvSpPr>
          <p:cNvPr id="6" name="Content Placeholder 5"/>
          <p:cNvSpPr>
            <a:spLocks noGrp="1"/>
          </p:cNvSpPr>
          <p:nvPr>
            <p:ph sz="half" idx="1"/>
          </p:nvPr>
        </p:nvSpPr>
        <p:spPr/>
        <p:txBody>
          <a:bodyPr/>
          <a:lstStyle/>
          <a:p>
            <a:r>
              <a:rPr lang="en-US" dirty="0"/>
              <a:t>30-Minute </a:t>
            </a:r>
            <a:r>
              <a:rPr lang="en-US" dirty="0" smtClean="0"/>
              <a:t>Rest Break/On-Duty </a:t>
            </a:r>
            <a:r>
              <a:rPr lang="en-US" dirty="0"/>
              <a:t>Hours Past 8-Hour Mark With No Break</a:t>
            </a:r>
          </a:p>
        </p:txBody>
      </p:sp>
      <p:sp>
        <p:nvSpPr>
          <p:cNvPr id="7" name="Content Placeholder 6"/>
          <p:cNvSpPr>
            <a:spLocks noGrp="1"/>
          </p:cNvSpPr>
          <p:nvPr>
            <p:ph sz="half" idx="2"/>
          </p:nvPr>
        </p:nvSpPr>
        <p:spPr>
          <a:xfrm>
            <a:off x="457200" y="3923158"/>
            <a:ext cx="8229600" cy="2081402"/>
          </a:xfrm>
        </p:spPr>
        <p:txBody>
          <a:bodyPr/>
          <a:lstStyle/>
          <a:p>
            <a:pPr>
              <a:spcAft>
                <a:spcPts val="600"/>
              </a:spcAft>
            </a:pPr>
            <a:r>
              <a:rPr lang="en-US" sz="1200" b="1" dirty="0"/>
              <a:t>Violations: </a:t>
            </a:r>
            <a:r>
              <a:rPr lang="en-US" sz="1200" b="1" dirty="0" smtClean="0"/>
              <a:t> </a:t>
            </a:r>
            <a:r>
              <a:rPr lang="en-US" sz="1200" dirty="0" smtClean="0"/>
              <a:t>There </a:t>
            </a:r>
            <a:r>
              <a:rPr lang="en-US" sz="1200" dirty="0"/>
              <a:t>are no violations.</a:t>
            </a:r>
          </a:p>
          <a:p>
            <a:pPr>
              <a:spcAft>
                <a:spcPts val="1200"/>
              </a:spcAft>
            </a:pPr>
            <a:r>
              <a:rPr lang="en-US" sz="1200" b="1" dirty="0"/>
              <a:t>Explanation: </a:t>
            </a:r>
            <a:r>
              <a:rPr lang="en-US" sz="1200" b="1" dirty="0" smtClean="0"/>
              <a:t> </a:t>
            </a:r>
            <a:r>
              <a:rPr lang="en-US" sz="1200" dirty="0" smtClean="0"/>
              <a:t>After </a:t>
            </a:r>
            <a:r>
              <a:rPr lang="en-US" sz="1200" dirty="0"/>
              <a:t>10 hours off duty on Day 1, the driver goes on duty at 10:00 a.m. (CP#1). The customer is 8 driving hours away, and the driver arrives right at the 8-hour “mark” since coming on duty. This is after one hour on duty from 10:00 to 11:00 a.m. followed by 7 hours of driving. At this juncture, the driver has not yet taken his/her mandatory 30-minute rest break (§395.3(a)(3</a:t>
            </a:r>
            <a:r>
              <a:rPr lang="en-US" sz="1200" dirty="0" smtClean="0"/>
              <a:t>)(ii)). </a:t>
            </a:r>
            <a:r>
              <a:rPr lang="en-US" sz="1200" dirty="0"/>
              <a:t>This rule specifies that CMV driving is not permitted if more than 8 hours have passed since the end of the driver’s last off duty or S/B period of at least 30 minutes. After arriving at the customer at the </a:t>
            </a:r>
            <a:r>
              <a:rPr lang="en-US" sz="1200" dirty="0" smtClean="0"/>
              <a:t>8‑hour </a:t>
            </a:r>
            <a:r>
              <a:rPr lang="en-US" sz="1200" dirty="0"/>
              <a:t>mark, the driver spends 2 hours unloading the vehicle, and then breaks for 30 minutes, before driving another 3.5 hours within the 14-hour “driving window”. In this particular scenario the driver has not violated the 30-minute mandatory rest break provision. This is because a driver can work past the 8th hour, as long as he/she did not drive the CMV on a public highway. The driver did not drive the CMV until the mandatory 30-minute </a:t>
            </a:r>
            <a:r>
              <a:rPr lang="en-US" sz="1200" dirty="0" smtClean="0"/>
              <a:t>rest break </a:t>
            </a:r>
            <a:r>
              <a:rPr lang="en-US" sz="1200" dirty="0"/>
              <a:t>was taken, after the 8th hour, and is therefore not in violation of this provision.</a:t>
            </a:r>
          </a:p>
        </p:txBody>
      </p:sp>
      <p:pic>
        <p:nvPicPr>
          <p:cNvPr id="10" name="Picture 9" descr="Example 7,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554480"/>
            <a:ext cx="6400800" cy="1576197"/>
          </a:xfrm>
          <a:prstGeom prst="rect">
            <a:avLst/>
          </a:prstGeom>
        </p:spPr>
      </p:pic>
    </p:spTree>
    <p:extLst>
      <p:ext uri="{BB962C8B-B14F-4D97-AF65-F5344CB8AC3E}">
        <p14:creationId xmlns:p14="http://schemas.microsoft.com/office/powerpoint/2010/main" val="3528975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8: Rest Breaks</a:t>
            </a:r>
          </a:p>
        </p:txBody>
      </p:sp>
      <p:sp>
        <p:nvSpPr>
          <p:cNvPr id="6" name="Content Placeholder 5"/>
          <p:cNvSpPr>
            <a:spLocks noGrp="1"/>
          </p:cNvSpPr>
          <p:nvPr>
            <p:ph sz="half" idx="1"/>
          </p:nvPr>
        </p:nvSpPr>
        <p:spPr/>
        <p:txBody>
          <a:bodyPr/>
          <a:lstStyle/>
          <a:p>
            <a:r>
              <a:rPr lang="en-US" dirty="0"/>
              <a:t>30-Minute </a:t>
            </a:r>
            <a:r>
              <a:rPr lang="en-US" dirty="0" smtClean="0"/>
              <a:t>Rest Break/Driving </a:t>
            </a:r>
            <a:r>
              <a:rPr lang="en-US" dirty="0"/>
              <a:t>Hours Past 8-Hour Mark With Violations</a:t>
            </a:r>
          </a:p>
        </p:txBody>
      </p:sp>
      <p:sp>
        <p:nvSpPr>
          <p:cNvPr id="7" name="Content Placeholder 6"/>
          <p:cNvSpPr>
            <a:spLocks noGrp="1"/>
          </p:cNvSpPr>
          <p:nvPr>
            <p:ph sz="half" idx="2"/>
          </p:nvPr>
        </p:nvSpPr>
        <p:spPr>
          <a:xfrm>
            <a:off x="457200" y="3657600"/>
            <a:ext cx="8229600" cy="2438400"/>
          </a:xfrm>
        </p:spPr>
        <p:txBody>
          <a:bodyPr/>
          <a:lstStyle/>
          <a:p>
            <a:pPr>
              <a:spcAft>
                <a:spcPts val="600"/>
              </a:spcAft>
            </a:pPr>
            <a:r>
              <a:rPr lang="en-US" sz="1200" b="1" dirty="0" smtClean="0"/>
              <a:t>Violations:  </a:t>
            </a:r>
            <a:r>
              <a:rPr lang="en-US" sz="1200" dirty="0" smtClean="0"/>
              <a:t>There </a:t>
            </a:r>
            <a:r>
              <a:rPr lang="en-US" sz="1200" dirty="0"/>
              <a:t>is a violation at 7:00 p.m. on Day 1 of not taking the mandatory 30-minute rest break.</a:t>
            </a:r>
          </a:p>
          <a:p>
            <a:pPr>
              <a:spcAft>
                <a:spcPts val="1200"/>
              </a:spcAft>
            </a:pPr>
            <a:r>
              <a:rPr lang="en-US" sz="1200" b="1" dirty="0" smtClean="0"/>
              <a:t>Explanation:  </a:t>
            </a:r>
            <a:r>
              <a:rPr lang="en-US" sz="1200" dirty="0" smtClean="0"/>
              <a:t>After </a:t>
            </a:r>
            <a:r>
              <a:rPr lang="en-US" sz="1200" dirty="0"/>
              <a:t>10 hours off duty on Day 1, the driver goes on duty at 10:00 a.m. (CP#1). The customer is 8 driving hours away, and the driver arrives right at the 8th hour since coming on duty. This is after one hour on duty from 10:00 to 11:00 a.m., followed by 7 hours of driving. At this juncture, the driver has not yet taken their mandatory 30-minute rest break (§395.3(a)(3</a:t>
            </a:r>
            <a:r>
              <a:rPr lang="en-US" sz="1200" dirty="0" smtClean="0"/>
              <a:t>)(ii)). </a:t>
            </a:r>
            <a:r>
              <a:rPr lang="en-US" sz="1200" dirty="0"/>
              <a:t>This rule specifies that CMV driving is not permitted if more than 8 hours have passed since the end of the driver’s last off duty or </a:t>
            </a:r>
            <a:r>
              <a:rPr lang="en-US" sz="1200" dirty="0" smtClean="0"/>
              <a:t>S/B </a:t>
            </a:r>
            <a:r>
              <a:rPr lang="en-US" sz="1200" dirty="0"/>
              <a:t>period of at least 30 minutes. The driver has not yet taken the mandatory 30-minute rest break within the first 8 hours on duty. After arriving at the customer at the 8-hour mark, the driver spends 1 hour unloading the CMV, and then drives the CMV on a public highway for 1 hour before taking the mandatory 30-minute rest break. Therefore, in this case the driver has violated the 30-minute mandatory rest break provision at 7:00 p.m. on Day 1, as he/she has driven the CMV past the 8-hour mark of coming on duty, without taking the required 30-minute </a:t>
            </a:r>
            <a:r>
              <a:rPr lang="en-US" sz="1200" dirty="0" smtClean="0"/>
              <a:t>rest break</a:t>
            </a:r>
            <a:r>
              <a:rPr lang="en-US" sz="1200" dirty="0"/>
              <a:t>.</a:t>
            </a:r>
          </a:p>
        </p:txBody>
      </p:sp>
      <p:pic>
        <p:nvPicPr>
          <p:cNvPr id="3" name="Picture 2" descr="Example 8,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448181"/>
            <a:ext cx="6406969" cy="1752219"/>
          </a:xfrm>
          <a:prstGeom prst="rect">
            <a:avLst/>
          </a:prstGeom>
        </p:spPr>
      </p:pic>
    </p:spTree>
    <p:extLst>
      <p:ext uri="{BB962C8B-B14F-4D97-AF65-F5344CB8AC3E}">
        <p14:creationId xmlns:p14="http://schemas.microsoft.com/office/powerpoint/2010/main" val="2060455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a:t>
            </a:r>
            <a:r>
              <a:rPr lang="en-US" dirty="0" smtClean="0"/>
              <a:t>34-Hour Restart</a:t>
            </a:r>
            <a:endParaRPr lang="en-US" dirty="0"/>
          </a:p>
        </p:txBody>
      </p:sp>
      <p:pic>
        <p:nvPicPr>
          <p:cNvPr id="5" name="Picture 4" descr="Example 9,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097280"/>
            <a:ext cx="6400800" cy="1840229"/>
          </a:xfrm>
          <a:prstGeom prst="rect">
            <a:avLst/>
          </a:prstGeom>
        </p:spPr>
      </p:pic>
      <p:pic>
        <p:nvPicPr>
          <p:cNvPr id="7" name="Picture 6" descr="Example 9, Day 3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572000"/>
            <a:ext cx="6400800" cy="1576197"/>
          </a:xfrm>
          <a:prstGeom prst="rect">
            <a:avLst/>
          </a:prstGeom>
        </p:spPr>
      </p:pic>
      <p:pic>
        <p:nvPicPr>
          <p:cNvPr id="4" name="Picture 3" descr="Example 9, Day 2 logbook examp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2819400"/>
            <a:ext cx="6400800" cy="1576815"/>
          </a:xfrm>
          <a:prstGeom prst="rect">
            <a:avLst/>
          </a:prstGeom>
        </p:spPr>
      </p:pic>
    </p:spTree>
    <p:extLst>
      <p:ext uri="{BB962C8B-B14F-4D97-AF65-F5344CB8AC3E}">
        <p14:creationId xmlns:p14="http://schemas.microsoft.com/office/powerpoint/2010/main" val="1959764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9: </a:t>
            </a:r>
            <a:r>
              <a:rPr lang="en-US" dirty="0" smtClean="0"/>
              <a:t>34-hour RESTART</a:t>
            </a:r>
            <a:endParaRPr lang="en-US" dirty="0"/>
          </a:p>
        </p:txBody>
      </p:sp>
      <p:sp>
        <p:nvSpPr>
          <p:cNvPr id="7" name="Content Placeholder 6"/>
          <p:cNvSpPr>
            <a:spLocks noGrp="1"/>
          </p:cNvSpPr>
          <p:nvPr>
            <p:ph sz="half" idx="2"/>
          </p:nvPr>
        </p:nvSpPr>
        <p:spPr>
          <a:xfrm>
            <a:off x="457200" y="2667000"/>
            <a:ext cx="8229600" cy="1889759"/>
          </a:xfrm>
        </p:spPr>
        <p:txBody>
          <a:bodyPr/>
          <a:lstStyle/>
          <a:p>
            <a:pPr>
              <a:spcAft>
                <a:spcPts val="600"/>
              </a:spcAft>
            </a:pPr>
            <a:r>
              <a:rPr lang="en-US" sz="1200" b="1" dirty="0"/>
              <a:t>Violations: </a:t>
            </a:r>
            <a:r>
              <a:rPr lang="en-US" sz="1200" b="1" dirty="0" smtClean="0"/>
              <a:t> </a:t>
            </a:r>
            <a:r>
              <a:rPr lang="en-US" sz="1200" dirty="0" smtClean="0"/>
              <a:t>There </a:t>
            </a:r>
            <a:r>
              <a:rPr lang="en-US" sz="1200" dirty="0"/>
              <a:t>are no </a:t>
            </a:r>
            <a:r>
              <a:rPr lang="en-US" sz="1200" dirty="0" smtClean="0"/>
              <a:t>violations in this example.</a:t>
            </a:r>
            <a:endParaRPr lang="en-US" sz="1200" dirty="0"/>
          </a:p>
          <a:p>
            <a:pPr>
              <a:spcAft>
                <a:spcPts val="600"/>
              </a:spcAft>
            </a:pPr>
            <a:r>
              <a:rPr lang="en-US" sz="1200" b="1" dirty="0"/>
              <a:t>Explanation: </a:t>
            </a:r>
            <a:r>
              <a:rPr lang="en-US" sz="1200" b="1" dirty="0" smtClean="0"/>
              <a:t> </a:t>
            </a:r>
            <a:r>
              <a:rPr lang="en-US" sz="1200" dirty="0" smtClean="0"/>
              <a:t>This </a:t>
            </a:r>
            <a:r>
              <a:rPr lang="en-US" sz="1200" dirty="0"/>
              <a:t>is an example of </a:t>
            </a:r>
            <a:r>
              <a:rPr lang="en-US" sz="1200" dirty="0" smtClean="0"/>
              <a:t>the 34-hour restart provision. A driver may restart the 60/70-hour period by taking 34 or more consecutive hours off duty provided at the beginning of the 34-hour period the driver has not accumulated more than 60 or 70 on-duty hours in the prior 7 or 8 days. In this example, starting on Day 1, the driver stayed in the off duty section for all 34 consecutive hours, and he/she would restart their 60/7 day or 70/8 cycle with 60 or 70 hours available – depending on which particular rule they were operating under – at 10:00 a.m. on Day 2 (CP#1). In this example, you can assume that the driver had hours available prior to taking the 34-hour restart beginning on Day 1.</a:t>
            </a:r>
            <a:endParaRPr lang="en-US" sz="1200" dirty="0"/>
          </a:p>
        </p:txBody>
      </p:sp>
    </p:spTree>
    <p:extLst>
      <p:ext uri="{BB962C8B-B14F-4D97-AF65-F5344CB8AC3E}">
        <p14:creationId xmlns:p14="http://schemas.microsoft.com/office/powerpoint/2010/main" val="3629885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10: 34-Hour Restart</a:t>
            </a:r>
            <a:endParaRPr lang="en-US" dirty="0"/>
          </a:p>
        </p:txBody>
      </p:sp>
      <p:pic>
        <p:nvPicPr>
          <p:cNvPr id="5" name="Picture 4" descr="Example 10,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990600"/>
            <a:ext cx="6400800" cy="1576197"/>
          </a:xfrm>
          <a:prstGeom prst="rect">
            <a:avLst/>
          </a:prstGeom>
        </p:spPr>
      </p:pic>
      <p:pic>
        <p:nvPicPr>
          <p:cNvPr id="7" name="Picture 6" descr="Example 10, Day 3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672203"/>
            <a:ext cx="6400800" cy="1576197"/>
          </a:xfrm>
          <a:prstGeom prst="rect">
            <a:avLst/>
          </a:prstGeom>
        </p:spPr>
      </p:pic>
      <p:pic>
        <p:nvPicPr>
          <p:cNvPr id="4" name="Picture 3" descr="Example 10, Day 2 logbook examp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8806" y="2783406"/>
            <a:ext cx="6400800" cy="1884160"/>
          </a:xfrm>
          <a:prstGeom prst="rect">
            <a:avLst/>
          </a:prstGeom>
        </p:spPr>
      </p:pic>
    </p:spTree>
    <p:extLst>
      <p:ext uri="{BB962C8B-B14F-4D97-AF65-F5344CB8AC3E}">
        <p14:creationId xmlns:p14="http://schemas.microsoft.com/office/powerpoint/2010/main" val="2580676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10: 34-hour Restart</a:t>
            </a:r>
            <a:endParaRPr lang="en-US" dirty="0"/>
          </a:p>
        </p:txBody>
      </p:sp>
      <p:sp>
        <p:nvSpPr>
          <p:cNvPr id="7" name="Content Placeholder 6"/>
          <p:cNvSpPr>
            <a:spLocks noGrp="1"/>
          </p:cNvSpPr>
          <p:nvPr>
            <p:ph sz="half" idx="2"/>
          </p:nvPr>
        </p:nvSpPr>
        <p:spPr>
          <a:xfrm>
            <a:off x="457200" y="2667000"/>
            <a:ext cx="8229600" cy="1889759"/>
          </a:xfrm>
        </p:spPr>
        <p:txBody>
          <a:bodyPr/>
          <a:lstStyle/>
          <a:p>
            <a:pPr>
              <a:spcAft>
                <a:spcPts val="600"/>
              </a:spcAft>
            </a:pPr>
            <a:r>
              <a:rPr lang="en-US" sz="1200" b="1" dirty="0"/>
              <a:t>Violations: </a:t>
            </a:r>
            <a:r>
              <a:rPr lang="en-US" sz="1200" b="1" dirty="0" smtClean="0"/>
              <a:t> </a:t>
            </a:r>
            <a:r>
              <a:rPr lang="en-US" sz="1200" dirty="0" smtClean="0"/>
              <a:t>There </a:t>
            </a:r>
            <a:r>
              <a:rPr lang="en-US" sz="1200" dirty="0"/>
              <a:t>are no </a:t>
            </a:r>
            <a:r>
              <a:rPr lang="en-US" sz="1200" dirty="0" smtClean="0"/>
              <a:t>violations in this example.</a:t>
            </a:r>
            <a:endParaRPr lang="en-US" sz="1200" dirty="0"/>
          </a:p>
          <a:p>
            <a:pPr>
              <a:spcAft>
                <a:spcPts val="600"/>
              </a:spcAft>
            </a:pPr>
            <a:r>
              <a:rPr lang="en-US" sz="1200" b="1" dirty="0"/>
              <a:t>Explanation: </a:t>
            </a:r>
            <a:r>
              <a:rPr lang="en-US" sz="1200" b="1" dirty="0" smtClean="0"/>
              <a:t> </a:t>
            </a:r>
            <a:r>
              <a:rPr lang="en-US" sz="1200" dirty="0" smtClean="0"/>
              <a:t>This is another example of the 34-hour restart provision, which demonstrates that the driver can utilize consecutive off-duty or S/B time to get a valid 34-hour restart. In this example, the driver uses the S/B and off duty for 34 consecutive hours to restart his/her clock. Starting at 1:00 p.m. on Day 1, the driver goes off duty for 8 hours, followed by 11 hours in the S/B, followed by 15 hours off duty. A driver may restart the 60/70-hour period by taking 34 or more consecutive hours off duty provided at the beginning of the 34-hour period the driver has not accumulated more than 60 or 70 on-duty hours in the prior 7 or 8 days. In this example, at the end of the 15 hour off duty period on Day 2 (which resulted in 34-consecutive hours of off-duty time) the driver would restart his/her 60/7 day or 70/8 day cycle (CP#1). You can assume that the driver had hours available, prior to taking the 34-hour restart beginning at 1:00 p.m. on Day 1.</a:t>
            </a:r>
            <a:endParaRPr lang="en-US" sz="1200" dirty="0"/>
          </a:p>
        </p:txBody>
      </p:sp>
    </p:spTree>
    <p:extLst>
      <p:ext uri="{BB962C8B-B14F-4D97-AF65-F5344CB8AC3E}">
        <p14:creationId xmlns:p14="http://schemas.microsoft.com/office/powerpoint/2010/main" val="594499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11: 34-Hour Restart (Multi-Day)</a:t>
            </a:r>
            <a:endParaRPr lang="en-US" dirty="0"/>
          </a:p>
        </p:txBody>
      </p:sp>
      <p:pic>
        <p:nvPicPr>
          <p:cNvPr id="6" name="Picture 5" descr="Example 11, Day 2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650" y="2886646"/>
            <a:ext cx="6400800" cy="1776222"/>
          </a:xfrm>
          <a:prstGeom prst="rect">
            <a:avLst/>
          </a:prstGeom>
        </p:spPr>
      </p:pic>
      <p:pic>
        <p:nvPicPr>
          <p:cNvPr id="7" name="Picture 6" descr="Example 11, Day 3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0650" y="4624578"/>
            <a:ext cx="6400800" cy="1776222"/>
          </a:xfrm>
          <a:prstGeom prst="rect">
            <a:avLst/>
          </a:prstGeom>
        </p:spPr>
      </p:pic>
      <p:pic>
        <p:nvPicPr>
          <p:cNvPr id="4" name="Picture 3" descr="Example 11, Day 1 logbook examp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0650" y="1109388"/>
            <a:ext cx="6400800" cy="1777258"/>
          </a:xfrm>
          <a:prstGeom prst="rect">
            <a:avLst/>
          </a:prstGeom>
        </p:spPr>
      </p:pic>
    </p:spTree>
    <p:extLst>
      <p:ext uri="{BB962C8B-B14F-4D97-AF65-F5344CB8AC3E}">
        <p14:creationId xmlns:p14="http://schemas.microsoft.com/office/powerpoint/2010/main" val="1784158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11: 34-Hour Restart (Multi-Day)</a:t>
            </a:r>
            <a:endParaRPr lang="en-US" dirty="0"/>
          </a:p>
        </p:txBody>
      </p:sp>
      <p:pic>
        <p:nvPicPr>
          <p:cNvPr id="5" name="Picture 4" descr="Example 11, Day 4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43000"/>
            <a:ext cx="6400800" cy="1776222"/>
          </a:xfrm>
          <a:prstGeom prst="rect">
            <a:avLst/>
          </a:prstGeom>
        </p:spPr>
      </p:pic>
      <p:pic>
        <p:nvPicPr>
          <p:cNvPr id="6" name="Picture 5" descr="Example 11, Day 5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0650" y="2886646"/>
            <a:ext cx="6400800" cy="1776222"/>
          </a:xfrm>
          <a:prstGeom prst="rect">
            <a:avLst/>
          </a:prstGeom>
        </p:spPr>
      </p:pic>
      <p:pic>
        <p:nvPicPr>
          <p:cNvPr id="7" name="Picture 6" descr="Example 11, Day 6 logbook examp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0650" y="4624578"/>
            <a:ext cx="6400800" cy="1776222"/>
          </a:xfrm>
          <a:prstGeom prst="rect">
            <a:avLst/>
          </a:prstGeom>
        </p:spPr>
      </p:pic>
    </p:spTree>
    <p:extLst>
      <p:ext uri="{BB962C8B-B14F-4D97-AF65-F5344CB8AC3E}">
        <p14:creationId xmlns:p14="http://schemas.microsoft.com/office/powerpoint/2010/main" val="2180405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11: 34-Hour Restart (Multi-Day)</a:t>
            </a:r>
          </a:p>
        </p:txBody>
      </p:sp>
      <p:sp>
        <p:nvSpPr>
          <p:cNvPr id="7" name="Content Placeholder 6"/>
          <p:cNvSpPr>
            <a:spLocks noGrp="1"/>
          </p:cNvSpPr>
          <p:nvPr>
            <p:ph sz="half" idx="2"/>
          </p:nvPr>
        </p:nvSpPr>
        <p:spPr>
          <a:xfrm>
            <a:off x="457200" y="4724400"/>
            <a:ext cx="8229600" cy="1524000"/>
          </a:xfrm>
        </p:spPr>
        <p:txBody>
          <a:bodyPr/>
          <a:lstStyle/>
          <a:p>
            <a:pPr>
              <a:spcAft>
                <a:spcPts val="600"/>
              </a:spcAft>
            </a:pPr>
            <a:r>
              <a:rPr lang="en-US" sz="1200" b="1" dirty="0" smtClean="0"/>
              <a:t>Violations:  </a:t>
            </a:r>
            <a:r>
              <a:rPr lang="en-US" sz="1200" dirty="0" smtClean="0"/>
              <a:t>There are no violations in this example.</a:t>
            </a:r>
            <a:endParaRPr lang="en-US" sz="1200" dirty="0"/>
          </a:p>
          <a:p>
            <a:pPr>
              <a:spcAft>
                <a:spcPts val="600"/>
              </a:spcAft>
            </a:pPr>
            <a:r>
              <a:rPr lang="en-US" sz="1200" b="1" dirty="0"/>
              <a:t>Explanation: </a:t>
            </a:r>
            <a:r>
              <a:rPr lang="en-US" sz="1200" b="1" dirty="0" smtClean="0"/>
              <a:t> </a:t>
            </a:r>
            <a:r>
              <a:rPr lang="en-US" sz="1200" dirty="0" smtClean="0"/>
              <a:t>This is an example of the 34-hour restart provision and the 60-hour/7-day rule. The CP#1 for the 60-hour/7-day rule in this example begins at 10:00 a.m. on Day 1. In the following 6 days (Days 1 through 6) the driver accumulates a total of 60 on duty and driving hours, and therefore has reached the limit for the 60/7 rule. Therefore, the driver begins a new 34-hour restart at Midnight on Day 7. The driver’s next available 60 hours in  7 days begins at 10:00 a.m. on Day 8, after the 34-hour restart is complete (CP#2).</a:t>
            </a:r>
            <a:endParaRPr lang="en-US" sz="1200" dirty="0"/>
          </a:p>
        </p:txBody>
      </p:sp>
      <p:pic>
        <p:nvPicPr>
          <p:cNvPr id="4" name="Picture 3" descr="Example 11, Day 7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047369"/>
            <a:ext cx="6400800" cy="1672209"/>
          </a:xfrm>
          <a:prstGeom prst="rect">
            <a:avLst/>
          </a:prstGeom>
        </p:spPr>
      </p:pic>
      <p:pic>
        <p:nvPicPr>
          <p:cNvPr id="9" name="Picture 8" descr="Example 11, Day 8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819400"/>
            <a:ext cx="6400800" cy="1777258"/>
          </a:xfrm>
          <a:prstGeom prst="rect">
            <a:avLst/>
          </a:prstGeom>
        </p:spPr>
      </p:pic>
    </p:spTree>
    <p:extLst>
      <p:ext uri="{BB962C8B-B14F-4D97-AF65-F5344CB8AC3E}">
        <p14:creationId xmlns:p14="http://schemas.microsoft.com/office/powerpoint/2010/main" val="299208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Contents</a:t>
            </a:r>
            <a:endParaRPr lang="en-US" dirty="0"/>
          </a:p>
        </p:txBody>
      </p:sp>
      <p:sp>
        <p:nvSpPr>
          <p:cNvPr id="6" name="Content Placeholder 5"/>
          <p:cNvSpPr>
            <a:spLocks noGrp="1"/>
          </p:cNvSpPr>
          <p:nvPr>
            <p:ph idx="1"/>
          </p:nvPr>
        </p:nvSpPr>
        <p:spPr>
          <a:xfrm>
            <a:off x="457200" y="1066800"/>
            <a:ext cx="8305800" cy="5867400"/>
          </a:xfrm>
        </p:spPr>
        <p:txBody>
          <a:bodyPr lIns="0" rIns="0" spcCol="0">
            <a:noAutofit/>
          </a:bodyPr>
          <a:lstStyle/>
          <a:p>
            <a:pPr lvl="0">
              <a:spcBef>
                <a:spcPts val="0"/>
              </a:spcBef>
              <a:spcAft>
                <a:spcPts val="1200"/>
              </a:spcAft>
              <a:tabLst>
                <a:tab pos="3883025" algn="r"/>
              </a:tabLst>
            </a:pPr>
            <a:r>
              <a:rPr lang="en-US" sz="1200" b="1" dirty="0" smtClean="0">
                <a:solidFill>
                  <a:prstClr val="black"/>
                </a:solidFill>
                <a:hlinkClick r:id="rId3" action="ppaction://hlinksldjump"/>
              </a:rPr>
              <a:t>Introduction</a:t>
            </a:r>
            <a:r>
              <a:rPr lang="en-US" sz="1200" dirty="0" smtClean="0">
                <a:solidFill>
                  <a:prstClr val="black"/>
                </a:solidFill>
                <a:hlinkClick r:id="rId3" action="ppaction://hlinksldjump"/>
              </a:rPr>
              <a:t>	4</a:t>
            </a:r>
            <a:endParaRPr lang="en-US" sz="1200" dirty="0">
              <a:solidFill>
                <a:prstClr val="black"/>
              </a:solidFill>
            </a:endParaRPr>
          </a:p>
          <a:p>
            <a:pPr lvl="0">
              <a:spcBef>
                <a:spcPts val="0"/>
              </a:spcBef>
              <a:tabLst>
                <a:tab pos="3883025" algn="r"/>
              </a:tabLst>
            </a:pPr>
            <a:r>
              <a:rPr lang="en-US" sz="1200" b="1" dirty="0">
                <a:solidFill>
                  <a:prstClr val="black"/>
                </a:solidFill>
                <a:hlinkClick r:id="rId4" action="ppaction://hlinksldjump"/>
              </a:rPr>
              <a:t>EXAMPLE 1: 14-Hour “Driving Window” </a:t>
            </a:r>
            <a:r>
              <a:rPr lang="en-US" sz="1200" dirty="0" smtClean="0">
                <a:solidFill>
                  <a:prstClr val="black"/>
                </a:solidFill>
                <a:hlinkClick r:id="rId4" action="ppaction://hlinksldjump"/>
              </a:rPr>
              <a:t>	5</a:t>
            </a:r>
            <a:endParaRPr lang="en-US" sz="1200" dirty="0">
              <a:solidFill>
                <a:prstClr val="black"/>
              </a:solidFill>
            </a:endParaRPr>
          </a:p>
          <a:p>
            <a:pPr lvl="0">
              <a:spcBef>
                <a:spcPts val="0"/>
              </a:spcBef>
              <a:spcAft>
                <a:spcPts val="1200"/>
              </a:spcAft>
              <a:tabLst>
                <a:tab pos="3883025" algn="r"/>
              </a:tabLst>
            </a:pPr>
            <a:r>
              <a:rPr lang="en-US" sz="1000" dirty="0" smtClean="0">
                <a:solidFill>
                  <a:prstClr val="black"/>
                </a:solidFill>
              </a:rPr>
              <a:t>Driver’s </a:t>
            </a:r>
            <a:r>
              <a:rPr lang="en-US" sz="1000" dirty="0">
                <a:solidFill>
                  <a:prstClr val="black"/>
                </a:solidFill>
              </a:rPr>
              <a:t>Available 14-Hour Period</a:t>
            </a:r>
          </a:p>
          <a:p>
            <a:pPr lvl="0">
              <a:spcBef>
                <a:spcPts val="0"/>
              </a:spcBef>
              <a:tabLst>
                <a:tab pos="3883025" algn="r"/>
              </a:tabLst>
            </a:pPr>
            <a:r>
              <a:rPr lang="en-US" sz="1200" b="1" dirty="0">
                <a:solidFill>
                  <a:prstClr val="black"/>
                </a:solidFill>
                <a:hlinkClick r:id="rId5" action="ppaction://hlinksldjump"/>
              </a:rPr>
              <a:t>EXAMPLE 2: 10 Consecutive Hour Off-Duty </a:t>
            </a:r>
            <a:r>
              <a:rPr lang="en-US" sz="1200" b="1" dirty="0" smtClean="0">
                <a:solidFill>
                  <a:prstClr val="black"/>
                </a:solidFill>
                <a:hlinkClick r:id="rId5" action="ppaction://hlinksldjump"/>
              </a:rPr>
              <a:t>Break</a:t>
            </a:r>
            <a:r>
              <a:rPr lang="en-US" sz="1200" dirty="0" smtClean="0">
                <a:solidFill>
                  <a:prstClr val="black"/>
                </a:solidFill>
                <a:hlinkClick r:id="rId5" action="ppaction://hlinksldjump"/>
              </a:rPr>
              <a:t>	6</a:t>
            </a:r>
            <a:endParaRPr lang="en-US" sz="1200" dirty="0">
              <a:solidFill>
                <a:prstClr val="black"/>
              </a:solidFill>
            </a:endParaRPr>
          </a:p>
          <a:p>
            <a:pPr lvl="0">
              <a:spcBef>
                <a:spcPts val="0"/>
              </a:spcBef>
              <a:spcAft>
                <a:spcPts val="1200"/>
              </a:spcAft>
              <a:tabLst>
                <a:tab pos="3883025" algn="r"/>
              </a:tabLst>
            </a:pPr>
            <a:r>
              <a:rPr lang="en-US" sz="1000" dirty="0">
                <a:solidFill>
                  <a:prstClr val="black"/>
                </a:solidFill>
              </a:rPr>
              <a:t>Use of Sleeper-Berth Time in 10 Consecutive Hour Break</a:t>
            </a:r>
          </a:p>
          <a:p>
            <a:pPr lvl="0">
              <a:spcBef>
                <a:spcPts val="0"/>
              </a:spcBef>
              <a:tabLst>
                <a:tab pos="3883025" algn="r"/>
              </a:tabLst>
            </a:pPr>
            <a:r>
              <a:rPr lang="en-US" sz="1200" b="1" dirty="0">
                <a:solidFill>
                  <a:prstClr val="black"/>
                </a:solidFill>
                <a:hlinkClick r:id="rId6" action="ppaction://hlinksldjump"/>
              </a:rPr>
              <a:t>EXAMPLE 3: Driving </a:t>
            </a:r>
            <a:r>
              <a:rPr lang="en-US" sz="1200" b="1" dirty="0" smtClean="0">
                <a:solidFill>
                  <a:prstClr val="black"/>
                </a:solidFill>
                <a:hlinkClick r:id="rId6" action="ppaction://hlinksldjump"/>
              </a:rPr>
              <a:t>Limit</a:t>
            </a:r>
            <a:r>
              <a:rPr lang="en-US" sz="1200" dirty="0" smtClean="0">
                <a:solidFill>
                  <a:prstClr val="black"/>
                </a:solidFill>
                <a:hlinkClick r:id="rId6" action="ppaction://hlinksldjump"/>
              </a:rPr>
              <a:t>	7</a:t>
            </a:r>
            <a:endParaRPr lang="en-US" sz="1200" dirty="0">
              <a:solidFill>
                <a:prstClr val="black"/>
              </a:solidFill>
            </a:endParaRPr>
          </a:p>
          <a:p>
            <a:pPr lvl="0">
              <a:spcBef>
                <a:spcPts val="0"/>
              </a:spcBef>
              <a:spcAft>
                <a:spcPts val="1200"/>
              </a:spcAft>
              <a:tabLst>
                <a:tab pos="3883025" algn="r"/>
              </a:tabLst>
            </a:pPr>
            <a:r>
              <a:rPr lang="en-US" sz="1000" dirty="0">
                <a:solidFill>
                  <a:prstClr val="black"/>
                </a:solidFill>
              </a:rPr>
              <a:t>11 Hours Driving Within 14-Hour “Driving Window”</a:t>
            </a:r>
          </a:p>
          <a:p>
            <a:pPr lvl="0">
              <a:spcBef>
                <a:spcPts val="0"/>
              </a:spcBef>
              <a:tabLst>
                <a:tab pos="3883025" algn="r"/>
              </a:tabLst>
            </a:pPr>
            <a:r>
              <a:rPr lang="en-US" sz="1200" b="1" dirty="0">
                <a:solidFill>
                  <a:prstClr val="black"/>
                </a:solidFill>
                <a:hlinkClick r:id="rId7" action="ppaction://hlinksldjump"/>
              </a:rPr>
              <a:t>EXAMPLE 4: Driving </a:t>
            </a:r>
            <a:r>
              <a:rPr lang="en-US" sz="1200" b="1" dirty="0" smtClean="0">
                <a:solidFill>
                  <a:prstClr val="black"/>
                </a:solidFill>
                <a:hlinkClick r:id="rId7" action="ppaction://hlinksldjump"/>
              </a:rPr>
              <a:t>Limit</a:t>
            </a:r>
            <a:r>
              <a:rPr lang="en-US" sz="1200" dirty="0" smtClean="0">
                <a:solidFill>
                  <a:prstClr val="black"/>
                </a:solidFill>
                <a:hlinkClick r:id="rId7" action="ppaction://hlinksldjump"/>
              </a:rPr>
              <a:t>	8</a:t>
            </a:r>
            <a:endParaRPr lang="en-US" sz="1200" dirty="0">
              <a:solidFill>
                <a:prstClr val="black"/>
              </a:solidFill>
            </a:endParaRPr>
          </a:p>
          <a:p>
            <a:pPr lvl="0">
              <a:spcBef>
                <a:spcPts val="0"/>
              </a:spcBef>
              <a:spcAft>
                <a:spcPts val="1200"/>
              </a:spcAft>
              <a:tabLst>
                <a:tab pos="3883025" algn="r"/>
              </a:tabLst>
            </a:pPr>
            <a:r>
              <a:rPr lang="en-US" sz="1000" dirty="0">
                <a:solidFill>
                  <a:prstClr val="black"/>
                </a:solidFill>
              </a:rPr>
              <a:t>11 Hours Driving Within 14-Hour “Driving Window” </a:t>
            </a:r>
            <a:r>
              <a:rPr lang="en-US" sz="1000" dirty="0" smtClean="0">
                <a:solidFill>
                  <a:prstClr val="black"/>
                </a:solidFill>
              </a:rPr>
              <a:t>(</a:t>
            </a:r>
            <a:r>
              <a:rPr lang="en-US" sz="1000" dirty="0">
                <a:solidFill>
                  <a:prstClr val="black"/>
                </a:solidFill>
              </a:rPr>
              <a:t>With Violations)</a:t>
            </a:r>
          </a:p>
          <a:p>
            <a:pPr>
              <a:spcBef>
                <a:spcPts val="0"/>
              </a:spcBef>
              <a:tabLst>
                <a:tab pos="3883025" algn="r"/>
              </a:tabLst>
            </a:pPr>
            <a:r>
              <a:rPr lang="en-US" sz="1200" b="1" dirty="0">
                <a:solidFill>
                  <a:prstClr val="black"/>
                </a:solidFill>
                <a:hlinkClick r:id="rId8" action="ppaction://hlinksldjump"/>
              </a:rPr>
              <a:t>EXAMPLE 5: Rest Breaks	</a:t>
            </a:r>
            <a:r>
              <a:rPr lang="en-US" sz="1200" dirty="0">
                <a:solidFill>
                  <a:prstClr val="black"/>
                </a:solidFill>
                <a:hlinkClick r:id="rId8" action="ppaction://hlinksldjump"/>
              </a:rPr>
              <a:t>9</a:t>
            </a:r>
            <a:endParaRPr lang="en-US" sz="1200" dirty="0">
              <a:solidFill>
                <a:prstClr val="black"/>
              </a:solidFill>
            </a:endParaRPr>
          </a:p>
          <a:p>
            <a:pPr lvl="0">
              <a:spcBef>
                <a:spcPts val="0"/>
              </a:spcBef>
              <a:spcAft>
                <a:spcPts val="1200"/>
              </a:spcAft>
              <a:tabLst>
                <a:tab pos="3883025" algn="r"/>
              </a:tabLst>
            </a:pPr>
            <a:r>
              <a:rPr lang="en-US" sz="1000" dirty="0">
                <a:solidFill>
                  <a:prstClr val="black"/>
                </a:solidFill>
              </a:rPr>
              <a:t>30-Minute </a:t>
            </a:r>
            <a:r>
              <a:rPr lang="en-US" sz="1000" dirty="0" smtClean="0">
                <a:solidFill>
                  <a:prstClr val="black"/>
                </a:solidFill>
              </a:rPr>
              <a:t>Rest Break/Driving </a:t>
            </a:r>
            <a:r>
              <a:rPr lang="en-US" sz="1000" dirty="0">
                <a:solidFill>
                  <a:prstClr val="black"/>
                </a:solidFill>
              </a:rPr>
              <a:t>Past 8-Hour Mark With No Break</a:t>
            </a:r>
          </a:p>
          <a:p>
            <a:pPr lvl="0">
              <a:spcBef>
                <a:spcPts val="0"/>
              </a:spcBef>
              <a:tabLst>
                <a:tab pos="3883025" algn="r"/>
              </a:tabLst>
            </a:pPr>
            <a:r>
              <a:rPr lang="en-US" sz="1200" b="1" dirty="0">
                <a:solidFill>
                  <a:prstClr val="black"/>
                </a:solidFill>
                <a:hlinkClick r:id="rId9" action="ppaction://hlinksldjump"/>
              </a:rPr>
              <a:t>EXAMPLE 6: Rest </a:t>
            </a:r>
            <a:r>
              <a:rPr lang="en-US" sz="1200" b="1" dirty="0" smtClean="0">
                <a:solidFill>
                  <a:prstClr val="black"/>
                </a:solidFill>
                <a:hlinkClick r:id="rId9" action="ppaction://hlinksldjump"/>
              </a:rPr>
              <a:t>Breaks</a:t>
            </a:r>
            <a:r>
              <a:rPr lang="en-US" sz="1200" dirty="0" smtClean="0">
                <a:solidFill>
                  <a:prstClr val="black"/>
                </a:solidFill>
                <a:hlinkClick r:id="rId9" action="ppaction://hlinksldjump"/>
              </a:rPr>
              <a:t>	10</a:t>
            </a:r>
            <a:endParaRPr lang="en-US" sz="1200" dirty="0">
              <a:solidFill>
                <a:prstClr val="black"/>
              </a:solidFill>
            </a:endParaRPr>
          </a:p>
          <a:p>
            <a:pPr lvl="0">
              <a:spcBef>
                <a:spcPts val="0"/>
              </a:spcBef>
              <a:spcAft>
                <a:spcPts val="1200"/>
              </a:spcAft>
              <a:tabLst>
                <a:tab pos="3883025" algn="r"/>
              </a:tabLst>
            </a:pPr>
            <a:r>
              <a:rPr lang="en-US" sz="1000" dirty="0">
                <a:solidFill>
                  <a:prstClr val="black"/>
                </a:solidFill>
              </a:rPr>
              <a:t>30-Minute </a:t>
            </a:r>
            <a:r>
              <a:rPr lang="en-US" sz="1000" dirty="0" smtClean="0">
                <a:solidFill>
                  <a:prstClr val="black"/>
                </a:solidFill>
              </a:rPr>
              <a:t>Rest Break/On-Duty </a:t>
            </a:r>
            <a:r>
              <a:rPr lang="en-US" sz="1000" dirty="0">
                <a:solidFill>
                  <a:prstClr val="black"/>
                </a:solidFill>
              </a:rPr>
              <a:t>Hours Past 8-Hour Mark </a:t>
            </a:r>
            <a:r>
              <a:rPr lang="en-US" sz="1000" dirty="0" smtClean="0">
                <a:solidFill>
                  <a:prstClr val="black"/>
                </a:solidFill>
              </a:rPr>
              <a:t> With </a:t>
            </a:r>
            <a:r>
              <a:rPr lang="en-US" sz="1000" dirty="0">
                <a:solidFill>
                  <a:prstClr val="black"/>
                </a:solidFill>
              </a:rPr>
              <a:t>No Break</a:t>
            </a:r>
          </a:p>
          <a:p>
            <a:pPr lvl="0">
              <a:spcBef>
                <a:spcPts val="0"/>
              </a:spcBef>
              <a:tabLst>
                <a:tab pos="3883025" algn="r"/>
              </a:tabLst>
            </a:pPr>
            <a:r>
              <a:rPr lang="en-US" sz="1200" b="1" dirty="0">
                <a:solidFill>
                  <a:prstClr val="black"/>
                </a:solidFill>
                <a:hlinkClick r:id="rId10" action="ppaction://hlinksldjump"/>
              </a:rPr>
              <a:t>EXAMPLE 7: Rest </a:t>
            </a:r>
            <a:r>
              <a:rPr lang="en-US" sz="1200" b="1" dirty="0" smtClean="0">
                <a:solidFill>
                  <a:prstClr val="black"/>
                </a:solidFill>
                <a:hlinkClick r:id="rId10" action="ppaction://hlinksldjump"/>
              </a:rPr>
              <a:t>Breaks</a:t>
            </a:r>
            <a:r>
              <a:rPr lang="en-US" sz="1200" dirty="0" smtClean="0">
                <a:solidFill>
                  <a:prstClr val="black"/>
                </a:solidFill>
                <a:hlinkClick r:id="rId10" action="ppaction://hlinksldjump"/>
              </a:rPr>
              <a:t>	11</a:t>
            </a:r>
            <a:endParaRPr lang="en-US" sz="1200" dirty="0">
              <a:solidFill>
                <a:prstClr val="black"/>
              </a:solidFill>
            </a:endParaRPr>
          </a:p>
          <a:p>
            <a:pPr lvl="0">
              <a:spcBef>
                <a:spcPts val="0"/>
              </a:spcBef>
              <a:spcAft>
                <a:spcPts val="1200"/>
              </a:spcAft>
              <a:tabLst>
                <a:tab pos="3883025" algn="r"/>
              </a:tabLst>
            </a:pPr>
            <a:r>
              <a:rPr lang="en-US" sz="1000" dirty="0">
                <a:solidFill>
                  <a:prstClr val="black"/>
                </a:solidFill>
              </a:rPr>
              <a:t>30-Minute </a:t>
            </a:r>
            <a:r>
              <a:rPr lang="en-US" sz="1000" dirty="0" smtClean="0">
                <a:solidFill>
                  <a:prstClr val="black"/>
                </a:solidFill>
              </a:rPr>
              <a:t>Rest Break/On-Duty </a:t>
            </a:r>
            <a:r>
              <a:rPr lang="en-US" sz="1000" dirty="0">
                <a:solidFill>
                  <a:prstClr val="black"/>
                </a:solidFill>
              </a:rPr>
              <a:t>Hours Past 8-Hour Mark </a:t>
            </a:r>
            <a:r>
              <a:rPr lang="en-US" sz="1000" dirty="0" smtClean="0">
                <a:solidFill>
                  <a:prstClr val="black"/>
                </a:solidFill>
              </a:rPr>
              <a:t> With </a:t>
            </a:r>
            <a:r>
              <a:rPr lang="en-US" sz="1000" dirty="0">
                <a:solidFill>
                  <a:prstClr val="black"/>
                </a:solidFill>
              </a:rPr>
              <a:t>No Break</a:t>
            </a:r>
          </a:p>
          <a:p>
            <a:pPr lvl="0">
              <a:spcBef>
                <a:spcPts val="0"/>
              </a:spcBef>
              <a:tabLst>
                <a:tab pos="3883025" algn="r"/>
              </a:tabLst>
            </a:pPr>
            <a:r>
              <a:rPr lang="en-US" sz="1200" b="1" dirty="0">
                <a:solidFill>
                  <a:prstClr val="black"/>
                </a:solidFill>
                <a:hlinkClick r:id="rId11" action="ppaction://hlinksldjump"/>
              </a:rPr>
              <a:t>EXAMPLE 8: Rest </a:t>
            </a:r>
            <a:r>
              <a:rPr lang="en-US" sz="1200" b="1" dirty="0" smtClean="0">
                <a:solidFill>
                  <a:prstClr val="black"/>
                </a:solidFill>
                <a:hlinkClick r:id="rId11" action="ppaction://hlinksldjump"/>
              </a:rPr>
              <a:t>Breaks</a:t>
            </a:r>
            <a:r>
              <a:rPr lang="en-US" sz="1200" dirty="0" smtClean="0">
                <a:solidFill>
                  <a:prstClr val="black"/>
                </a:solidFill>
                <a:hlinkClick r:id="rId11" action="ppaction://hlinksldjump"/>
              </a:rPr>
              <a:t>	12</a:t>
            </a:r>
            <a:endParaRPr lang="en-US" sz="1200" dirty="0">
              <a:solidFill>
                <a:prstClr val="black"/>
              </a:solidFill>
            </a:endParaRPr>
          </a:p>
          <a:p>
            <a:pPr lvl="0">
              <a:spcBef>
                <a:spcPts val="0"/>
              </a:spcBef>
              <a:spcAft>
                <a:spcPts val="1200"/>
              </a:spcAft>
              <a:tabLst>
                <a:tab pos="3883025" algn="r"/>
              </a:tabLst>
            </a:pPr>
            <a:r>
              <a:rPr lang="en-US" sz="1000" dirty="0">
                <a:solidFill>
                  <a:prstClr val="black"/>
                </a:solidFill>
              </a:rPr>
              <a:t>30-Minute </a:t>
            </a:r>
            <a:r>
              <a:rPr lang="en-US" sz="1000" dirty="0" smtClean="0">
                <a:solidFill>
                  <a:prstClr val="black"/>
                </a:solidFill>
              </a:rPr>
              <a:t>Rest Break/Driving </a:t>
            </a:r>
            <a:r>
              <a:rPr lang="en-US" sz="1000" dirty="0">
                <a:solidFill>
                  <a:prstClr val="black"/>
                </a:solidFill>
              </a:rPr>
              <a:t>Hours Past 8-Hour Mark </a:t>
            </a:r>
            <a:r>
              <a:rPr lang="en-US" sz="1000" dirty="0" smtClean="0">
                <a:solidFill>
                  <a:prstClr val="black"/>
                </a:solidFill>
              </a:rPr>
              <a:t> With </a:t>
            </a:r>
            <a:r>
              <a:rPr lang="en-US" sz="1000" dirty="0">
                <a:solidFill>
                  <a:prstClr val="black"/>
                </a:solidFill>
              </a:rPr>
              <a:t>Violations</a:t>
            </a:r>
          </a:p>
          <a:p>
            <a:pPr lvl="0">
              <a:spcBef>
                <a:spcPts val="0"/>
              </a:spcBef>
              <a:tabLst>
                <a:tab pos="3883025" algn="r"/>
              </a:tabLst>
            </a:pPr>
            <a:r>
              <a:rPr lang="en-US" sz="1200" b="1" dirty="0">
                <a:solidFill>
                  <a:prstClr val="black"/>
                </a:solidFill>
                <a:hlinkClick r:id="rId12" action="ppaction://hlinksldjump"/>
              </a:rPr>
              <a:t>EXAMPLE 9: </a:t>
            </a:r>
            <a:r>
              <a:rPr lang="en-US" sz="1200" b="1" dirty="0" smtClean="0">
                <a:solidFill>
                  <a:prstClr val="black"/>
                </a:solidFill>
                <a:hlinkClick r:id="rId12" action="ppaction://hlinksldjump"/>
              </a:rPr>
              <a:t>34-Hour Restart</a:t>
            </a:r>
            <a:r>
              <a:rPr lang="en-US" sz="1200" dirty="0" smtClean="0">
                <a:solidFill>
                  <a:prstClr val="black"/>
                </a:solidFill>
                <a:hlinkClick r:id="rId12" action="ppaction://hlinksldjump"/>
              </a:rPr>
              <a:t>	13</a:t>
            </a:r>
            <a:endParaRPr lang="en-US" sz="1200" dirty="0">
              <a:solidFill>
                <a:prstClr val="black"/>
              </a:solidFill>
            </a:endParaRPr>
          </a:p>
          <a:p>
            <a:pPr lvl="0">
              <a:spcBef>
                <a:spcPts val="0"/>
              </a:spcBef>
              <a:tabLst>
                <a:tab pos="3883025" algn="r"/>
              </a:tabLst>
            </a:pPr>
            <a:endParaRPr lang="en-US" sz="1200" b="1" dirty="0">
              <a:solidFill>
                <a:prstClr val="black"/>
              </a:solidFill>
              <a:hlinkClick r:id="rId13" action="ppaction://hlinksldjump"/>
            </a:endParaRPr>
          </a:p>
          <a:p>
            <a:pPr lvl="0">
              <a:spcBef>
                <a:spcPts val="0"/>
              </a:spcBef>
              <a:spcAft>
                <a:spcPts val="1200"/>
              </a:spcAft>
              <a:tabLst>
                <a:tab pos="3883025" algn="r"/>
              </a:tabLst>
            </a:pPr>
            <a:r>
              <a:rPr lang="en-US" sz="1200" b="1" dirty="0" smtClean="0">
                <a:solidFill>
                  <a:prstClr val="black"/>
                </a:solidFill>
                <a:hlinkClick r:id="rId13" action="ppaction://hlinksldjump"/>
              </a:rPr>
              <a:t>EXAMPLE </a:t>
            </a:r>
            <a:r>
              <a:rPr lang="en-US" sz="1200" b="1" dirty="0">
                <a:solidFill>
                  <a:prstClr val="black"/>
                </a:solidFill>
                <a:hlinkClick r:id="rId13" action="ppaction://hlinksldjump"/>
              </a:rPr>
              <a:t>10: </a:t>
            </a:r>
            <a:r>
              <a:rPr lang="en-US" sz="1200" b="1" dirty="0" smtClean="0">
                <a:solidFill>
                  <a:prstClr val="black"/>
                </a:solidFill>
                <a:hlinkClick r:id="rId13" action="ppaction://hlinksldjump"/>
              </a:rPr>
              <a:t>34-Hour Restart</a:t>
            </a:r>
            <a:r>
              <a:rPr lang="en-US" sz="1200" dirty="0" smtClean="0">
                <a:solidFill>
                  <a:prstClr val="black"/>
                </a:solidFill>
                <a:hlinkClick r:id="rId13" action="ppaction://hlinksldjump"/>
              </a:rPr>
              <a:t>	15</a:t>
            </a:r>
            <a:endParaRPr lang="en-US" sz="1200" dirty="0" smtClean="0">
              <a:solidFill>
                <a:prstClr val="black"/>
              </a:solidFill>
            </a:endParaRPr>
          </a:p>
          <a:p>
            <a:pPr marL="117475" lvl="0">
              <a:spcBef>
                <a:spcPts val="0"/>
              </a:spcBef>
              <a:spcAft>
                <a:spcPts val="1200"/>
              </a:spcAft>
              <a:tabLst>
                <a:tab pos="4119563" algn="r"/>
              </a:tabLst>
            </a:pPr>
            <a:endParaRPr lang="en-US" sz="1200" b="1" dirty="0" smtClean="0">
              <a:solidFill>
                <a:prstClr val="black"/>
              </a:solidFill>
              <a:hlinkClick r:id="rId14" action="ppaction://hlinksldjump"/>
            </a:endParaRPr>
          </a:p>
          <a:p>
            <a:pPr marL="117475" lvl="0">
              <a:spcBef>
                <a:spcPts val="0"/>
              </a:spcBef>
              <a:spcAft>
                <a:spcPts val="1200"/>
              </a:spcAft>
              <a:tabLst>
                <a:tab pos="4119563" algn="r"/>
              </a:tabLst>
            </a:pPr>
            <a:endParaRPr lang="en-US" sz="1200" b="1" dirty="0" smtClean="0">
              <a:solidFill>
                <a:prstClr val="black"/>
              </a:solidFill>
              <a:hlinkClick r:id="rId14" action="ppaction://hlinksldjump"/>
            </a:endParaRPr>
          </a:p>
          <a:p>
            <a:pPr marL="117475" lvl="0">
              <a:spcBef>
                <a:spcPts val="0"/>
              </a:spcBef>
              <a:spcAft>
                <a:spcPts val="1200"/>
              </a:spcAft>
              <a:tabLst>
                <a:tab pos="4119563" algn="r"/>
              </a:tabLst>
            </a:pPr>
            <a:r>
              <a:rPr lang="en-US" sz="1200" b="1" dirty="0" smtClean="0">
                <a:solidFill>
                  <a:prstClr val="black"/>
                </a:solidFill>
                <a:hlinkClick r:id="rId14" action="ppaction://hlinksldjump"/>
              </a:rPr>
              <a:t>EXAMPLE </a:t>
            </a:r>
            <a:r>
              <a:rPr lang="en-US" sz="1200" b="1" dirty="0">
                <a:solidFill>
                  <a:prstClr val="black"/>
                </a:solidFill>
                <a:hlinkClick r:id="rId14" action="ppaction://hlinksldjump"/>
              </a:rPr>
              <a:t>11: </a:t>
            </a:r>
            <a:r>
              <a:rPr lang="en-US" sz="1200" b="1" dirty="0" smtClean="0">
                <a:solidFill>
                  <a:prstClr val="black"/>
                </a:solidFill>
                <a:hlinkClick r:id="rId14" action="ppaction://hlinksldjump"/>
              </a:rPr>
              <a:t>34-Hour Restart (Multi-Day)</a:t>
            </a:r>
            <a:r>
              <a:rPr lang="en-US" sz="1200" dirty="0" smtClean="0">
                <a:solidFill>
                  <a:prstClr val="black"/>
                </a:solidFill>
                <a:hlinkClick r:id="rId14" action="ppaction://hlinksldjump"/>
              </a:rPr>
              <a:t>	17</a:t>
            </a:r>
            <a:endParaRPr lang="en-US" sz="1200" dirty="0" smtClean="0">
              <a:solidFill>
                <a:prstClr val="black"/>
              </a:solidFill>
            </a:endParaRPr>
          </a:p>
          <a:p>
            <a:pPr marL="117475" lvl="0">
              <a:spcBef>
                <a:spcPts val="0"/>
              </a:spcBef>
              <a:tabLst>
                <a:tab pos="4119563" algn="r"/>
              </a:tabLst>
            </a:pPr>
            <a:r>
              <a:rPr lang="en-US" sz="1200" b="1" dirty="0">
                <a:solidFill>
                  <a:prstClr val="black"/>
                </a:solidFill>
                <a:hlinkClick r:id="rId15" action="ppaction://hlinksldjump"/>
              </a:rPr>
              <a:t>EXAMPLE 12: 16-Hour “Driving Window”</a:t>
            </a:r>
            <a:r>
              <a:rPr lang="en-US" sz="1100" b="1" dirty="0">
                <a:solidFill>
                  <a:prstClr val="black"/>
                </a:solidFill>
                <a:hlinkClick r:id="rId15" action="ppaction://hlinksldjump"/>
              </a:rPr>
              <a:t>	</a:t>
            </a:r>
            <a:r>
              <a:rPr lang="en-US" sz="1200" dirty="0" smtClean="0">
                <a:solidFill>
                  <a:prstClr val="black"/>
                </a:solidFill>
                <a:hlinkClick r:id="rId15" action="ppaction://hlinksldjump"/>
              </a:rPr>
              <a:t>20</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Explanation of the 16-Hour Exception (Section 395.1(o);  No Violation)</a:t>
            </a:r>
          </a:p>
          <a:p>
            <a:pPr marL="117475" lvl="0">
              <a:spcBef>
                <a:spcPts val="0"/>
              </a:spcBef>
              <a:tabLst>
                <a:tab pos="4119563" algn="r"/>
              </a:tabLst>
            </a:pPr>
            <a:r>
              <a:rPr lang="en-US" sz="1200" b="1" dirty="0">
                <a:solidFill>
                  <a:prstClr val="black"/>
                </a:solidFill>
                <a:hlinkClick r:id="rId16" action="ppaction://hlinksldjump"/>
              </a:rPr>
              <a:t>EXAMPLE 13: 16-Hour “Driving Window”	</a:t>
            </a:r>
            <a:r>
              <a:rPr lang="en-US" sz="1200" dirty="0" smtClean="0">
                <a:solidFill>
                  <a:prstClr val="black"/>
                </a:solidFill>
                <a:hlinkClick r:id="rId16" action="ppaction://hlinksldjump"/>
              </a:rPr>
              <a:t>22</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Explanation of the 16-Hour Exception (Section 395.1(o); With Violations)</a:t>
            </a:r>
          </a:p>
          <a:p>
            <a:pPr marL="117475" lvl="0">
              <a:spcBef>
                <a:spcPts val="0"/>
              </a:spcBef>
              <a:tabLst>
                <a:tab pos="4119563" algn="r"/>
              </a:tabLst>
            </a:pPr>
            <a:r>
              <a:rPr lang="en-US" sz="1200" b="1" dirty="0">
                <a:solidFill>
                  <a:prstClr val="black"/>
                </a:solidFill>
                <a:hlinkClick r:id="rId17" action="ppaction://hlinksldjump"/>
              </a:rPr>
              <a:t>EXAMPLE 14: Two-Driver Property-Carrying </a:t>
            </a:r>
            <a:br>
              <a:rPr lang="en-US" sz="1200" b="1" dirty="0">
                <a:solidFill>
                  <a:prstClr val="black"/>
                </a:solidFill>
                <a:hlinkClick r:id="rId17" action="ppaction://hlinksldjump"/>
              </a:rPr>
            </a:br>
            <a:r>
              <a:rPr lang="en-US" sz="1200" b="1" dirty="0">
                <a:solidFill>
                  <a:prstClr val="black"/>
                </a:solidFill>
                <a:hlinkClick r:id="rId17" action="ppaction://hlinksldjump"/>
              </a:rPr>
              <a:t>Commercial Motor Vehicle	</a:t>
            </a:r>
            <a:r>
              <a:rPr lang="en-US" sz="1200" dirty="0" smtClean="0">
                <a:solidFill>
                  <a:prstClr val="black"/>
                </a:solidFill>
                <a:hlinkClick r:id="rId17" action="ppaction://hlinksldjump"/>
              </a:rPr>
              <a:t>23</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“Jump Seat” Time Combined With S/B Time for 10 Consecutive Hour Break</a:t>
            </a:r>
          </a:p>
          <a:p>
            <a:pPr marL="117475" lvl="0">
              <a:spcBef>
                <a:spcPts val="0"/>
              </a:spcBef>
              <a:tabLst>
                <a:tab pos="4119563" algn="r"/>
              </a:tabLst>
            </a:pPr>
            <a:r>
              <a:rPr lang="en-US" sz="1200" b="1" dirty="0">
                <a:solidFill>
                  <a:prstClr val="black"/>
                </a:solidFill>
                <a:hlinkClick r:id="rId18" action="ppaction://hlinksldjump"/>
              </a:rPr>
              <a:t>EXAMPLE 15: Two-Driver Property-Carrying </a:t>
            </a:r>
            <a:br>
              <a:rPr lang="en-US" sz="1200" b="1" dirty="0">
                <a:solidFill>
                  <a:prstClr val="black"/>
                </a:solidFill>
                <a:hlinkClick r:id="rId18" action="ppaction://hlinksldjump"/>
              </a:rPr>
            </a:br>
            <a:r>
              <a:rPr lang="en-US" sz="1200" b="1" dirty="0">
                <a:solidFill>
                  <a:prstClr val="black"/>
                </a:solidFill>
                <a:hlinkClick r:id="rId18" action="ppaction://hlinksldjump"/>
              </a:rPr>
              <a:t>Commercial Motor Vehicle	</a:t>
            </a:r>
            <a:r>
              <a:rPr lang="en-US" sz="1200" dirty="0" smtClean="0">
                <a:solidFill>
                  <a:prstClr val="black"/>
                </a:solidFill>
                <a:hlinkClick r:id="rId18" action="ppaction://hlinksldjump"/>
              </a:rPr>
              <a:t>24</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Use of More Than 2 Hours of “Jump Seat” Time Combined </a:t>
            </a:r>
            <a:br>
              <a:rPr lang="en-US" sz="1000" dirty="0">
                <a:solidFill>
                  <a:prstClr val="black"/>
                </a:solidFill>
              </a:rPr>
            </a:br>
            <a:r>
              <a:rPr lang="en-US" sz="1000" dirty="0">
                <a:solidFill>
                  <a:prstClr val="black"/>
                </a:solidFill>
              </a:rPr>
              <a:t>With S/B Time for 10-Hour Break</a:t>
            </a:r>
          </a:p>
          <a:p>
            <a:pPr marL="117475" lvl="0">
              <a:spcBef>
                <a:spcPts val="0"/>
              </a:spcBef>
              <a:tabLst>
                <a:tab pos="4119563" algn="r"/>
              </a:tabLst>
            </a:pPr>
            <a:r>
              <a:rPr lang="en-US" sz="1200" b="1" dirty="0">
                <a:solidFill>
                  <a:prstClr val="black"/>
                </a:solidFill>
                <a:hlinkClick r:id="rId19" action="ppaction://hlinksldjump"/>
              </a:rPr>
              <a:t>EXAMPLE 16: Two-Driver Property-Carrying </a:t>
            </a:r>
            <a:br>
              <a:rPr lang="en-US" sz="1200" b="1" dirty="0">
                <a:solidFill>
                  <a:prstClr val="black"/>
                </a:solidFill>
                <a:hlinkClick r:id="rId19" action="ppaction://hlinksldjump"/>
              </a:rPr>
            </a:br>
            <a:r>
              <a:rPr lang="en-US" sz="1200" b="1" dirty="0">
                <a:solidFill>
                  <a:prstClr val="black"/>
                </a:solidFill>
                <a:hlinkClick r:id="rId19" action="ppaction://hlinksldjump"/>
              </a:rPr>
              <a:t>Commercial Motor Vehicle	</a:t>
            </a:r>
            <a:r>
              <a:rPr lang="en-US" sz="1200" dirty="0" smtClean="0">
                <a:solidFill>
                  <a:prstClr val="black"/>
                </a:solidFill>
                <a:hlinkClick r:id="rId19" action="ppaction://hlinksldjump"/>
              </a:rPr>
              <a:t>26</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Split “Jump Seat” Time Combined With S/B Time for </a:t>
            </a:r>
            <a:br>
              <a:rPr lang="en-US" sz="1000" dirty="0">
                <a:solidFill>
                  <a:prstClr val="black"/>
                </a:solidFill>
              </a:rPr>
            </a:br>
            <a:r>
              <a:rPr lang="en-US" sz="1000" dirty="0">
                <a:solidFill>
                  <a:prstClr val="black"/>
                </a:solidFill>
              </a:rPr>
              <a:t>10 Consecutive Hour Break (With Violation</a:t>
            </a:r>
            <a:r>
              <a:rPr lang="en-US" sz="1000" dirty="0" smtClean="0">
                <a:solidFill>
                  <a:prstClr val="black"/>
                </a:solidFill>
              </a:rPr>
              <a:t>)</a:t>
            </a:r>
          </a:p>
          <a:p>
            <a:pPr marL="117475" lvl="0">
              <a:spcBef>
                <a:spcPts val="0"/>
              </a:spcBef>
              <a:tabLst>
                <a:tab pos="4119563" algn="r"/>
              </a:tabLst>
            </a:pPr>
            <a:r>
              <a:rPr lang="en-US" sz="1200" b="1" dirty="0">
                <a:solidFill>
                  <a:prstClr val="black"/>
                </a:solidFill>
                <a:hlinkClick r:id="rId20" action="ppaction://hlinksldjump"/>
              </a:rPr>
              <a:t>EXAMPLE 17: Sleeper-Berth Use	</a:t>
            </a:r>
            <a:r>
              <a:rPr lang="en-US" sz="1200" dirty="0" smtClean="0">
                <a:solidFill>
                  <a:prstClr val="black"/>
                </a:solidFill>
                <a:hlinkClick r:id="rId20" action="ppaction://hlinksldjump"/>
              </a:rPr>
              <a:t>28</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Split S/B Time Including </a:t>
            </a:r>
            <a:r>
              <a:rPr lang="en-US" sz="1000" dirty="0" smtClean="0">
                <a:solidFill>
                  <a:prstClr val="black"/>
                </a:solidFill>
              </a:rPr>
              <a:t>30-Minute Rest Break Provision</a:t>
            </a:r>
            <a:endParaRPr lang="en-US" sz="1000" dirty="0">
              <a:solidFill>
                <a:prstClr val="black"/>
              </a:solidFill>
            </a:endParaRPr>
          </a:p>
          <a:p>
            <a:pPr marL="117475" lvl="0">
              <a:spcBef>
                <a:spcPts val="0"/>
              </a:spcBef>
              <a:tabLst>
                <a:tab pos="4119563" algn="r"/>
              </a:tabLst>
            </a:pPr>
            <a:r>
              <a:rPr lang="en-US" sz="1200" b="1" dirty="0">
                <a:solidFill>
                  <a:prstClr val="black"/>
                </a:solidFill>
                <a:hlinkClick r:id="rId21" action="ppaction://hlinksldjump"/>
              </a:rPr>
              <a:t>EXAMPLE 18: Sleeper-Berth Use	</a:t>
            </a:r>
            <a:r>
              <a:rPr lang="en-US" sz="1200" dirty="0" smtClean="0">
                <a:solidFill>
                  <a:prstClr val="black"/>
                </a:solidFill>
                <a:hlinkClick r:id="rId21" action="ppaction://hlinksldjump"/>
              </a:rPr>
              <a:t>29</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Split S/B Use/No Valid Split Included (With Violation</a:t>
            </a:r>
            <a:r>
              <a:rPr lang="en-US" sz="1000" dirty="0" smtClean="0">
                <a:solidFill>
                  <a:prstClr val="black"/>
                </a:solidFill>
              </a:rPr>
              <a:t>)</a:t>
            </a:r>
          </a:p>
          <a:p>
            <a:pPr marL="117475" lvl="0">
              <a:spcBef>
                <a:spcPts val="0"/>
              </a:spcBef>
              <a:tabLst>
                <a:tab pos="4119563" algn="r"/>
              </a:tabLst>
            </a:pPr>
            <a:r>
              <a:rPr lang="en-US" sz="1200" b="1" dirty="0">
                <a:solidFill>
                  <a:prstClr val="black"/>
                </a:solidFill>
                <a:hlinkClick r:id="rId22" action="ppaction://hlinksldjump"/>
              </a:rPr>
              <a:t>EXAMPLE 19: Sleeper-Berth Use	</a:t>
            </a:r>
            <a:r>
              <a:rPr lang="en-US" sz="1200" dirty="0" smtClean="0">
                <a:solidFill>
                  <a:prstClr val="black"/>
                </a:solidFill>
                <a:hlinkClick r:id="rId22" action="ppaction://hlinksldjump"/>
              </a:rPr>
              <a:t>31</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Split S/B Use With Multiple Split S/B “Pairings” </a:t>
            </a:r>
            <a:r>
              <a:rPr lang="en-US" sz="1000" dirty="0" smtClean="0">
                <a:solidFill>
                  <a:prstClr val="black"/>
                </a:solidFill>
              </a:rPr>
              <a:t>Explanation</a:t>
            </a:r>
          </a:p>
          <a:p>
            <a:pPr marL="117475" lvl="0">
              <a:spcBef>
                <a:spcPts val="0"/>
              </a:spcBef>
              <a:spcAft>
                <a:spcPts val="1200"/>
              </a:spcAft>
              <a:tabLst>
                <a:tab pos="4119563" algn="r"/>
              </a:tabLst>
            </a:pPr>
            <a:endParaRPr lang="en-US" sz="1200" dirty="0">
              <a:solidFill>
                <a:prstClr val="black"/>
              </a:solidFill>
            </a:endParaRPr>
          </a:p>
        </p:txBody>
      </p:sp>
    </p:spTree>
    <p:extLst>
      <p:ext uri="{BB962C8B-B14F-4D97-AF65-F5344CB8AC3E}">
        <p14:creationId xmlns:p14="http://schemas.microsoft.com/office/powerpoint/2010/main" val="1211099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12: </a:t>
            </a:r>
            <a:r>
              <a:rPr lang="en-US" dirty="0"/>
              <a:t>16-Hour “Driving Window”</a:t>
            </a:r>
          </a:p>
        </p:txBody>
      </p:sp>
      <p:sp>
        <p:nvSpPr>
          <p:cNvPr id="6" name="Content Placeholder 5"/>
          <p:cNvSpPr>
            <a:spLocks noGrp="1"/>
          </p:cNvSpPr>
          <p:nvPr>
            <p:ph sz="half" idx="1"/>
          </p:nvPr>
        </p:nvSpPr>
        <p:spPr/>
        <p:txBody>
          <a:bodyPr/>
          <a:lstStyle/>
          <a:p>
            <a:r>
              <a:rPr lang="en-US" dirty="0"/>
              <a:t>Explanation of the 16-Hour Exception (Section 395.1(o); No Violation)</a:t>
            </a:r>
          </a:p>
        </p:txBody>
      </p:sp>
      <p:pic>
        <p:nvPicPr>
          <p:cNvPr id="9" name="Picture 8" descr="Example 12,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426083"/>
            <a:ext cx="6398291" cy="1576197"/>
          </a:xfrm>
          <a:prstGeom prst="rect">
            <a:avLst/>
          </a:prstGeom>
        </p:spPr>
      </p:pic>
      <p:pic>
        <p:nvPicPr>
          <p:cNvPr id="10" name="Picture 9" descr="Example 12, Day 2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520440"/>
            <a:ext cx="6433863" cy="1584960"/>
          </a:xfrm>
          <a:prstGeom prst="rect">
            <a:avLst/>
          </a:prstGeom>
        </p:spPr>
      </p:pic>
    </p:spTree>
    <p:extLst>
      <p:ext uri="{BB962C8B-B14F-4D97-AF65-F5344CB8AC3E}">
        <p14:creationId xmlns:p14="http://schemas.microsoft.com/office/powerpoint/2010/main" val="3240015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12: </a:t>
            </a:r>
            <a:r>
              <a:rPr lang="en-US" dirty="0"/>
              <a:t>16-Hour “Driving Window”</a:t>
            </a:r>
          </a:p>
        </p:txBody>
      </p:sp>
      <p:sp>
        <p:nvSpPr>
          <p:cNvPr id="6" name="Content Placeholder 5"/>
          <p:cNvSpPr>
            <a:spLocks noGrp="1"/>
          </p:cNvSpPr>
          <p:nvPr>
            <p:ph sz="half" idx="1"/>
          </p:nvPr>
        </p:nvSpPr>
        <p:spPr/>
        <p:txBody>
          <a:bodyPr/>
          <a:lstStyle/>
          <a:p>
            <a:r>
              <a:rPr lang="en-US" dirty="0"/>
              <a:t>Explanation of the 16-Hour Exception (Section 395.1(o); No Violation)</a:t>
            </a:r>
          </a:p>
        </p:txBody>
      </p:sp>
      <p:sp>
        <p:nvSpPr>
          <p:cNvPr id="7" name="Content Placeholder 6"/>
          <p:cNvSpPr>
            <a:spLocks noGrp="1"/>
          </p:cNvSpPr>
          <p:nvPr>
            <p:ph sz="half" idx="2"/>
          </p:nvPr>
        </p:nvSpPr>
        <p:spPr>
          <a:xfrm>
            <a:off x="457200" y="2286000"/>
            <a:ext cx="8229600" cy="2743200"/>
          </a:xfrm>
        </p:spPr>
        <p:txBody>
          <a:bodyPr/>
          <a:lstStyle/>
          <a:p>
            <a:pPr>
              <a:spcAft>
                <a:spcPts val="600"/>
              </a:spcAft>
            </a:pPr>
            <a:r>
              <a:rPr lang="en-US" sz="1200" b="1" dirty="0" smtClean="0"/>
              <a:t>Violations:  </a:t>
            </a:r>
            <a:r>
              <a:rPr lang="en-US" sz="1200" dirty="0" smtClean="0"/>
              <a:t>There </a:t>
            </a:r>
            <a:r>
              <a:rPr lang="en-US" sz="1200" dirty="0"/>
              <a:t>are no violations.</a:t>
            </a:r>
          </a:p>
          <a:p>
            <a:pPr>
              <a:spcAft>
                <a:spcPts val="600"/>
              </a:spcAft>
            </a:pPr>
            <a:r>
              <a:rPr lang="en-US" sz="1200" b="1" dirty="0"/>
              <a:t>Explanation: </a:t>
            </a:r>
            <a:r>
              <a:rPr lang="en-US" sz="1200" b="1" dirty="0" smtClean="0"/>
              <a:t> </a:t>
            </a:r>
            <a:r>
              <a:rPr lang="en-US" sz="1200" dirty="0" smtClean="0"/>
              <a:t>This </a:t>
            </a:r>
            <a:r>
              <a:rPr lang="en-US" sz="1200" dirty="0"/>
              <a:t>is an example of the 16 consecutive-hour “driving window.” This provision is only available once “weekly” to certain </a:t>
            </a:r>
            <a:r>
              <a:rPr lang="en-US" sz="1200" dirty="0" smtClean="0"/>
              <a:t>property‑carrying </a:t>
            </a:r>
            <a:r>
              <a:rPr lang="en-US" sz="1200" dirty="0"/>
              <a:t>drivers, and is not available to all drivers (refer to Section 395.1(o) of the Federal Motor Carrier Safety </a:t>
            </a:r>
            <a:r>
              <a:rPr lang="en-US" sz="1200" dirty="0" smtClean="0"/>
              <a:t>Regulations (</a:t>
            </a:r>
            <a:r>
              <a:rPr lang="en-US" sz="1200" dirty="0"/>
              <a:t>FMCSRs)). After  </a:t>
            </a:r>
            <a:r>
              <a:rPr lang="en-US" sz="1200" dirty="0" smtClean="0"/>
              <a:t>10 </a:t>
            </a:r>
            <a:r>
              <a:rPr lang="en-US" sz="1200" dirty="0"/>
              <a:t>consecutive hours off duty on Day 1, the driver had 16 consecutive hours available beginning at 10:00 a.m. (CP#1). This provision allows the driver to drive in the 15th and 16th hours as long as he/she does not drive beyond the 16th hour since coming on duty, or exceed the 11-hour driving </a:t>
            </a:r>
            <a:r>
              <a:rPr lang="en-US" sz="1200" dirty="0" smtClean="0"/>
              <a:t>limit. The driver subsequently takes 10 consecutive hours off duty beginning at 2:00 a.m. on Day 2, and is therefore in compliance with the rule (CP#2).</a:t>
            </a:r>
            <a:endParaRPr lang="en-US" sz="1200" dirty="0"/>
          </a:p>
          <a:p>
            <a:pPr>
              <a:spcAft>
                <a:spcPts val="600"/>
              </a:spcAft>
            </a:pPr>
            <a:r>
              <a:rPr lang="en-US" sz="1200" dirty="0"/>
              <a:t>Per Section 395.1(o), property-carrying drivers may take a 16-hour duty period (instead of a 14-hour period) if, during the last five duty periods the driver worked, the driver returned to the normal work reporting location and did not exceed 14 hours. This would allow a driver to use this exception once every 7 days.</a:t>
            </a:r>
          </a:p>
          <a:p>
            <a:pPr>
              <a:spcAft>
                <a:spcPts val="1200"/>
              </a:spcAft>
            </a:pPr>
            <a:r>
              <a:rPr lang="en-US" sz="1200" dirty="0"/>
              <a:t>However, the last subparagraph in 395.1(o) allows the 16-hour exception to be used again as soon as the driver has had 34 or more consecutive hours off duty as allowed by Section 395.3(c) of the FMCSRs.</a:t>
            </a:r>
          </a:p>
        </p:txBody>
      </p:sp>
    </p:spTree>
    <p:extLst>
      <p:ext uri="{BB962C8B-B14F-4D97-AF65-F5344CB8AC3E}">
        <p14:creationId xmlns:p14="http://schemas.microsoft.com/office/powerpoint/2010/main" val="1088896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13: </a:t>
            </a:r>
            <a:r>
              <a:rPr lang="en-US" dirty="0"/>
              <a:t>16-Hour “Driving Window”</a:t>
            </a:r>
          </a:p>
        </p:txBody>
      </p:sp>
      <p:sp>
        <p:nvSpPr>
          <p:cNvPr id="6" name="Content Placeholder 5"/>
          <p:cNvSpPr>
            <a:spLocks noGrp="1"/>
          </p:cNvSpPr>
          <p:nvPr>
            <p:ph sz="half" idx="1"/>
          </p:nvPr>
        </p:nvSpPr>
        <p:spPr/>
        <p:txBody>
          <a:bodyPr/>
          <a:lstStyle/>
          <a:p>
            <a:r>
              <a:rPr lang="en-US" dirty="0"/>
              <a:t>Explanation of the 16-Hour Exception (Section 395.1(o); With Violations)</a:t>
            </a:r>
          </a:p>
        </p:txBody>
      </p:sp>
      <p:sp>
        <p:nvSpPr>
          <p:cNvPr id="7" name="Content Placeholder 6"/>
          <p:cNvSpPr>
            <a:spLocks noGrp="1"/>
          </p:cNvSpPr>
          <p:nvPr>
            <p:ph sz="half" idx="2"/>
          </p:nvPr>
        </p:nvSpPr>
        <p:spPr>
          <a:xfrm>
            <a:off x="457200" y="4495800"/>
            <a:ext cx="8229600" cy="1828800"/>
          </a:xfrm>
        </p:spPr>
        <p:txBody>
          <a:bodyPr/>
          <a:lstStyle/>
          <a:p>
            <a:pPr>
              <a:spcAft>
                <a:spcPts val="600"/>
              </a:spcAft>
            </a:pPr>
            <a:r>
              <a:rPr lang="en-US" sz="1200" b="1" dirty="0" smtClean="0"/>
              <a:t>Violations:  </a:t>
            </a:r>
            <a:r>
              <a:rPr lang="en-US" sz="1200" dirty="0" smtClean="0"/>
              <a:t>There </a:t>
            </a:r>
            <a:r>
              <a:rPr lang="en-US" sz="1200" dirty="0"/>
              <a:t>is a 16-hour rule violation at 2:00 a.m. on Day 2.</a:t>
            </a:r>
          </a:p>
          <a:p>
            <a:pPr>
              <a:spcAft>
                <a:spcPts val="600"/>
              </a:spcAft>
            </a:pPr>
            <a:r>
              <a:rPr lang="en-US" sz="1200" b="1" dirty="0"/>
              <a:t>Explanation: </a:t>
            </a:r>
            <a:r>
              <a:rPr lang="en-US" sz="1200" b="1" dirty="0" smtClean="0"/>
              <a:t> </a:t>
            </a:r>
            <a:r>
              <a:rPr lang="en-US" sz="1200" dirty="0" smtClean="0"/>
              <a:t>This </a:t>
            </a:r>
            <a:r>
              <a:rPr lang="en-US" sz="1200" dirty="0"/>
              <a:t>is another example of the 16 consecutive hour “driving window.” This provision is only available once “weekly” to certain property‑carrying drivers, and is not available to all drivers (refer to Section 395.1(o) of the </a:t>
            </a:r>
            <a:r>
              <a:rPr lang="en-US" sz="1200" dirty="0" smtClean="0"/>
              <a:t>FMCSRs). </a:t>
            </a:r>
            <a:r>
              <a:rPr lang="en-US" sz="1200" dirty="0"/>
              <a:t>After 10 consecutive hours off duty on Day 1, the driver had 16 consecutive hours available beginning at 10:00 a.m. (CP#1). This provision allows the driver to drive in the 15th and 16th hours as long as he/she does not drive beyond the 16th hour since coming on duty, or exceed the 11-hour driving limit (CP#2) (with release from duty at end). Starting at 10:00 a.m. on Day 1, the driver reaches a combined 16 hours of driving, on-duty, and off-duty time (10 driving, 4 on duty, 2 off duty) at 2:00 a.m. on Day 2. The driver then drove the CMV between 2:00 a.m. and 3:00 a.m. on Day 2 after the 16-hour “driving window” had been completed, and therefore is in violation for this 1-hour period.</a:t>
            </a:r>
          </a:p>
        </p:txBody>
      </p:sp>
      <p:pic>
        <p:nvPicPr>
          <p:cNvPr id="3" name="Picture 2" descr="Example 13,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838200"/>
            <a:ext cx="6400800" cy="1576815"/>
          </a:xfrm>
          <a:prstGeom prst="rect">
            <a:avLst/>
          </a:prstGeom>
        </p:spPr>
      </p:pic>
      <p:pic>
        <p:nvPicPr>
          <p:cNvPr id="11" name="Picture 10" descr="Example 13, Day 2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1" y="2566180"/>
            <a:ext cx="6400800" cy="1777258"/>
          </a:xfrm>
          <a:prstGeom prst="rect">
            <a:avLst/>
          </a:prstGeom>
        </p:spPr>
      </p:pic>
    </p:spTree>
    <p:extLst>
      <p:ext uri="{BB962C8B-B14F-4D97-AF65-F5344CB8AC3E}">
        <p14:creationId xmlns:p14="http://schemas.microsoft.com/office/powerpoint/2010/main" val="35855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6477000" cy="457200"/>
          </a:xfrm>
        </p:spPr>
        <p:txBody>
          <a:bodyPr/>
          <a:lstStyle/>
          <a:p>
            <a:r>
              <a:rPr lang="en-US" dirty="0"/>
              <a:t>EXAMPLE </a:t>
            </a:r>
            <a:r>
              <a:rPr lang="en-US" dirty="0" smtClean="0"/>
              <a:t>14: </a:t>
            </a:r>
            <a:r>
              <a:rPr lang="en-US" sz="1250" dirty="0"/>
              <a:t>Two-Driver Property-Carrying </a:t>
            </a:r>
            <a:r>
              <a:rPr lang="en-US" sz="1250" dirty="0" smtClean="0"/>
              <a:t>Commercial </a:t>
            </a:r>
            <a:r>
              <a:rPr lang="en-US" sz="1250" dirty="0"/>
              <a:t>Motor Vehicle</a:t>
            </a:r>
          </a:p>
        </p:txBody>
      </p:sp>
      <p:sp>
        <p:nvSpPr>
          <p:cNvPr id="6" name="Content Placeholder 5"/>
          <p:cNvSpPr>
            <a:spLocks noGrp="1"/>
          </p:cNvSpPr>
          <p:nvPr>
            <p:ph sz="half" idx="1"/>
          </p:nvPr>
        </p:nvSpPr>
        <p:spPr/>
        <p:txBody>
          <a:bodyPr/>
          <a:lstStyle/>
          <a:p>
            <a:r>
              <a:rPr lang="en-US" dirty="0"/>
              <a:t>“Jump Seat” Time Combined With S/B Time for 10 Consecutive Hour Break</a:t>
            </a:r>
          </a:p>
        </p:txBody>
      </p:sp>
      <p:sp>
        <p:nvSpPr>
          <p:cNvPr id="7" name="Content Placeholder 6"/>
          <p:cNvSpPr>
            <a:spLocks noGrp="1"/>
          </p:cNvSpPr>
          <p:nvPr>
            <p:ph sz="half" idx="2"/>
          </p:nvPr>
        </p:nvSpPr>
        <p:spPr>
          <a:xfrm>
            <a:off x="457200" y="4264914"/>
            <a:ext cx="8229600" cy="1922525"/>
          </a:xfrm>
        </p:spPr>
        <p:txBody>
          <a:bodyPr/>
          <a:lstStyle/>
          <a:p>
            <a:pPr>
              <a:spcAft>
                <a:spcPts val="600"/>
              </a:spcAft>
            </a:pPr>
            <a:r>
              <a:rPr lang="en-US" sz="1200" b="1" dirty="0"/>
              <a:t>Violations: </a:t>
            </a:r>
            <a:r>
              <a:rPr lang="en-US" sz="1200" b="1" dirty="0" smtClean="0"/>
              <a:t> </a:t>
            </a:r>
            <a:r>
              <a:rPr lang="en-US" sz="1200" dirty="0" smtClean="0"/>
              <a:t>There </a:t>
            </a:r>
            <a:r>
              <a:rPr lang="en-US" sz="1200" dirty="0"/>
              <a:t>are no violations.</a:t>
            </a:r>
          </a:p>
          <a:p>
            <a:pPr>
              <a:spcAft>
                <a:spcPts val="600"/>
              </a:spcAft>
            </a:pPr>
            <a:r>
              <a:rPr lang="en-US" sz="1200" b="1" dirty="0"/>
              <a:t>Explanation: </a:t>
            </a:r>
            <a:r>
              <a:rPr lang="en-US" sz="1200" b="1" dirty="0" smtClean="0"/>
              <a:t> </a:t>
            </a:r>
            <a:r>
              <a:rPr lang="en-US" sz="1200" dirty="0" smtClean="0"/>
              <a:t>This </a:t>
            </a:r>
            <a:r>
              <a:rPr lang="en-US" sz="1200" dirty="0"/>
              <a:t>is an example of the change in the definition of on-duty time </a:t>
            </a:r>
            <a:r>
              <a:rPr lang="en-US" sz="1200" dirty="0" smtClean="0"/>
              <a:t>that allows </a:t>
            </a:r>
            <a:r>
              <a:rPr lang="en-US" sz="1200" dirty="0"/>
              <a:t>a driver in a moving property-carrying CMV to spend up to </a:t>
            </a:r>
            <a:r>
              <a:rPr lang="en-US" sz="1200" dirty="0" smtClean="0"/>
              <a:t/>
            </a:r>
            <a:br>
              <a:rPr lang="en-US" sz="1200" dirty="0" smtClean="0"/>
            </a:br>
            <a:r>
              <a:rPr lang="en-US" sz="1200" dirty="0" smtClean="0"/>
              <a:t>2 </a:t>
            </a:r>
            <a:r>
              <a:rPr lang="en-US" sz="1200" dirty="0"/>
              <a:t>hours in the passenger seat immediately before or after 8 consecutive hours in the </a:t>
            </a:r>
            <a:r>
              <a:rPr lang="en-US" sz="1200" dirty="0" smtClean="0"/>
              <a:t>S/B, </a:t>
            </a:r>
            <a:r>
              <a:rPr lang="en-US" sz="1200" dirty="0"/>
              <a:t>and classify this as off-duty time. </a:t>
            </a:r>
            <a:r>
              <a:rPr lang="en-US" sz="1200" dirty="0" smtClean="0"/>
              <a:t>After 10 </a:t>
            </a:r>
            <a:r>
              <a:rPr lang="en-US" sz="1200" dirty="0"/>
              <a:t>consecutive hours off duty the prior day, starting at Midnight on Day </a:t>
            </a:r>
            <a:r>
              <a:rPr lang="en-US" sz="1200" dirty="0" smtClean="0"/>
              <a:t>1 (CP#1) </a:t>
            </a:r>
            <a:r>
              <a:rPr lang="en-US" sz="1200" dirty="0"/>
              <a:t>the driver was on duty for a total of 6 hours (including 4 hours driving). The driver then takes a 10 consecutive hour break consisting of 8 hours in the S/B and 2 hours in the passenger seat of a moving property-carrying </a:t>
            </a:r>
            <a:r>
              <a:rPr lang="en-US" sz="1200" dirty="0" smtClean="0"/>
              <a:t>CMV (CP#2). </a:t>
            </a:r>
            <a:endParaRPr lang="en-US" sz="1200" dirty="0"/>
          </a:p>
          <a:p>
            <a:pPr>
              <a:spcAft>
                <a:spcPts val="1200"/>
              </a:spcAft>
            </a:pPr>
            <a:r>
              <a:rPr lang="en-US" sz="1200" dirty="0"/>
              <a:t>It is recommended that the driver note in the Remarks section of the log that this 2-hour period between 2:00 to 4:00 p.m. on Day 1 was spent in the passenger seat of a moving property‑carrying CMV as indicated above.</a:t>
            </a:r>
          </a:p>
        </p:txBody>
      </p:sp>
      <p:pic>
        <p:nvPicPr>
          <p:cNvPr id="13" name="Picture 12" descr="Example 14,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190" y="1560748"/>
            <a:ext cx="7391210" cy="2160270"/>
          </a:xfrm>
          <a:prstGeom prst="rect">
            <a:avLst/>
          </a:prstGeom>
        </p:spPr>
      </p:pic>
    </p:spTree>
    <p:extLst>
      <p:ext uri="{BB962C8B-B14F-4D97-AF65-F5344CB8AC3E}">
        <p14:creationId xmlns:p14="http://schemas.microsoft.com/office/powerpoint/2010/main" val="1711093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15: </a:t>
            </a:r>
            <a:r>
              <a:rPr lang="en-US" sz="1200" dirty="0"/>
              <a:t>Two-Driver Property-Carrying Commercial Motor Vehicle</a:t>
            </a:r>
          </a:p>
        </p:txBody>
      </p:sp>
      <p:sp>
        <p:nvSpPr>
          <p:cNvPr id="6" name="Content Placeholder 5"/>
          <p:cNvSpPr>
            <a:spLocks noGrp="1"/>
          </p:cNvSpPr>
          <p:nvPr>
            <p:ph sz="half" idx="1"/>
          </p:nvPr>
        </p:nvSpPr>
        <p:spPr>
          <a:xfrm>
            <a:off x="457200" y="533400"/>
            <a:ext cx="7620000" cy="228600"/>
          </a:xfrm>
        </p:spPr>
        <p:txBody>
          <a:bodyPr/>
          <a:lstStyle/>
          <a:p>
            <a:r>
              <a:rPr lang="en-US" dirty="0"/>
              <a:t>Use of More Than 2 Hours of “Jump Seat” Time Combined With S/B Time </a:t>
            </a:r>
            <a:r>
              <a:rPr lang="en-US" dirty="0" smtClean="0"/>
              <a:t>for 10-Hour </a:t>
            </a:r>
            <a:r>
              <a:rPr lang="en-US" dirty="0"/>
              <a:t>Break</a:t>
            </a:r>
          </a:p>
        </p:txBody>
      </p:sp>
      <p:pic>
        <p:nvPicPr>
          <p:cNvPr id="10" name="Picture 9" descr="Example 15,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436" y="1418844"/>
            <a:ext cx="6569964" cy="1933956"/>
          </a:xfrm>
          <a:prstGeom prst="rect">
            <a:avLst/>
          </a:prstGeom>
        </p:spPr>
      </p:pic>
      <p:pic>
        <p:nvPicPr>
          <p:cNvPr id="11" name="Picture 10" descr="Example 15, Day 2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978" y="3429000"/>
            <a:ext cx="6572422" cy="1619094"/>
          </a:xfrm>
          <a:prstGeom prst="rect">
            <a:avLst/>
          </a:prstGeom>
        </p:spPr>
      </p:pic>
    </p:spTree>
    <p:extLst>
      <p:ext uri="{BB962C8B-B14F-4D97-AF65-F5344CB8AC3E}">
        <p14:creationId xmlns:p14="http://schemas.microsoft.com/office/powerpoint/2010/main" val="188163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4F81BD"/>
                </a:solidFill>
              </a:rPr>
              <a:t>EXAMPLE </a:t>
            </a:r>
            <a:r>
              <a:rPr lang="en-US" dirty="0" smtClean="0">
                <a:solidFill>
                  <a:srgbClr val="4F81BD"/>
                </a:solidFill>
              </a:rPr>
              <a:t>15: </a:t>
            </a:r>
            <a:r>
              <a:rPr lang="en-US" sz="1200" dirty="0">
                <a:solidFill>
                  <a:srgbClr val="4F81BD"/>
                </a:solidFill>
              </a:rPr>
              <a:t>Two-Driver Property-Carrying Commercial Motor Vehicle</a:t>
            </a:r>
            <a:endParaRPr lang="en-US" dirty="0"/>
          </a:p>
        </p:txBody>
      </p:sp>
      <p:sp>
        <p:nvSpPr>
          <p:cNvPr id="6" name="Content Placeholder 5"/>
          <p:cNvSpPr>
            <a:spLocks noGrp="1"/>
          </p:cNvSpPr>
          <p:nvPr>
            <p:ph sz="half" idx="1"/>
          </p:nvPr>
        </p:nvSpPr>
        <p:spPr/>
        <p:txBody>
          <a:bodyPr/>
          <a:lstStyle/>
          <a:p>
            <a:r>
              <a:rPr lang="en-US" dirty="0"/>
              <a:t>Use of More Than 2 Hours of “Jump Seat” Time Combined With S/B Time for 10-Hour Break</a:t>
            </a:r>
          </a:p>
        </p:txBody>
      </p:sp>
      <p:sp>
        <p:nvSpPr>
          <p:cNvPr id="7" name="Content Placeholder 6"/>
          <p:cNvSpPr>
            <a:spLocks noGrp="1"/>
          </p:cNvSpPr>
          <p:nvPr>
            <p:ph sz="half" idx="2"/>
          </p:nvPr>
        </p:nvSpPr>
        <p:spPr>
          <a:xfrm>
            <a:off x="457200" y="2209800"/>
            <a:ext cx="8229600" cy="2590800"/>
          </a:xfrm>
        </p:spPr>
        <p:txBody>
          <a:bodyPr/>
          <a:lstStyle/>
          <a:p>
            <a:pPr>
              <a:spcAft>
                <a:spcPts val="600"/>
              </a:spcAft>
            </a:pPr>
            <a:r>
              <a:rPr lang="en-US" sz="1200" b="1" dirty="0" smtClean="0"/>
              <a:t>Violations:  </a:t>
            </a:r>
            <a:r>
              <a:rPr lang="en-US" sz="1200" dirty="0" smtClean="0"/>
              <a:t>There </a:t>
            </a:r>
            <a:r>
              <a:rPr lang="en-US" sz="1200" dirty="0"/>
              <a:t>are no violations.</a:t>
            </a:r>
          </a:p>
          <a:p>
            <a:pPr>
              <a:spcAft>
                <a:spcPts val="600"/>
              </a:spcAft>
            </a:pPr>
            <a:r>
              <a:rPr lang="en-US" sz="1200" b="1" dirty="0"/>
              <a:t>Explanation: </a:t>
            </a:r>
            <a:r>
              <a:rPr lang="en-US" sz="1200" b="1" dirty="0" smtClean="0"/>
              <a:t> </a:t>
            </a:r>
            <a:r>
              <a:rPr lang="en-US" sz="1200" dirty="0" smtClean="0"/>
              <a:t>This </a:t>
            </a:r>
            <a:r>
              <a:rPr lang="en-US" sz="1200" dirty="0"/>
              <a:t>is another example of the change in the definition of on-duty time that allows a driver in a moving property-carrying CMV to spend up to 2 hours in the passenger seat immediately before or after 8 consecutive hours in the </a:t>
            </a:r>
            <a:r>
              <a:rPr lang="en-US" sz="1200" dirty="0" smtClean="0"/>
              <a:t>S/B, </a:t>
            </a:r>
            <a:r>
              <a:rPr lang="en-US" sz="1200" dirty="0"/>
              <a:t>and properly classify this as off-duty time. The driver takes 4 consecutive hours in the passenger seat between 2:00 p.m. and 6:00 p.m. on Day 1, immediately after the 8 consecutive hours in the S/B. However, only the first 2 hours in the passenger seat of the CMV can be combined with the 8 hours in the S/B to get the required 10 consecutive hours off </a:t>
            </a:r>
            <a:r>
              <a:rPr lang="en-US" sz="1200" dirty="0" smtClean="0"/>
              <a:t>duty (CP#1). </a:t>
            </a:r>
            <a:endParaRPr lang="en-US" sz="1200" dirty="0"/>
          </a:p>
          <a:p>
            <a:pPr>
              <a:spcAft>
                <a:spcPts val="1200"/>
              </a:spcAft>
            </a:pPr>
            <a:r>
              <a:rPr lang="en-US" sz="1200" dirty="0"/>
              <a:t>It is recommended that the driver note in the Remarks section of the log that this 2-hour period between 2:00 p.m. to 4:00 p.m. on Day 1 was spent in the passenger seat of a moving property‑carrying CMV. Therefore, at 4:00 p.m. on Day 1, the driver’s status becomes “on‑duty/not driving” and the driver starts the calculation of his/her next available 14-hour “driving window” (CP#1). He/she is on duty for 2 hours (between 4:00 and 6:00 p.m. </a:t>
            </a:r>
            <a:r>
              <a:rPr lang="en-US" sz="1200" dirty="0" smtClean="0"/>
              <a:t>on Day </a:t>
            </a:r>
            <a:r>
              <a:rPr lang="en-US" sz="1200" dirty="0"/>
              <a:t>1), drives for 5 hours, goes off duty for 1 hour, drives for 5 more hours starting on Day 2, is on duty for 1 hour, and then goes off duty for </a:t>
            </a:r>
            <a:r>
              <a:rPr lang="en-US" sz="1200" dirty="0" smtClean="0"/>
              <a:t>10 consecutive </a:t>
            </a:r>
            <a:r>
              <a:rPr lang="en-US" sz="1200" dirty="0"/>
              <a:t>hours between 6:00 a.m. and 4:00 p.m. on Day 2 (CP#2). During this period the driver remained in compliance as he/she did not drive over 11 hours or drive past the 14th hour.</a:t>
            </a:r>
          </a:p>
        </p:txBody>
      </p:sp>
    </p:spTree>
    <p:extLst>
      <p:ext uri="{BB962C8B-B14F-4D97-AF65-F5344CB8AC3E}">
        <p14:creationId xmlns:p14="http://schemas.microsoft.com/office/powerpoint/2010/main" val="4082249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16: </a:t>
            </a:r>
            <a:r>
              <a:rPr lang="en-US" sz="1200" dirty="0"/>
              <a:t>Two-Driver Property-Carrying Commercial Motor Vehicle</a:t>
            </a:r>
          </a:p>
        </p:txBody>
      </p:sp>
      <p:sp>
        <p:nvSpPr>
          <p:cNvPr id="6" name="Content Placeholder 5"/>
          <p:cNvSpPr>
            <a:spLocks noGrp="1"/>
          </p:cNvSpPr>
          <p:nvPr>
            <p:ph sz="half" idx="1"/>
          </p:nvPr>
        </p:nvSpPr>
        <p:spPr>
          <a:xfrm>
            <a:off x="457200" y="533400"/>
            <a:ext cx="7620000" cy="228600"/>
          </a:xfrm>
        </p:spPr>
        <p:txBody>
          <a:bodyPr/>
          <a:lstStyle/>
          <a:p>
            <a:r>
              <a:rPr lang="en-US" dirty="0"/>
              <a:t>Split “Jump Seat” Time Combined With S/B Time for 10 Consecutive Hour Break (With Violation)</a:t>
            </a:r>
          </a:p>
        </p:txBody>
      </p:sp>
      <p:pic>
        <p:nvPicPr>
          <p:cNvPr id="10" name="Picture 9" descr="Example 16,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683" y="1295400"/>
            <a:ext cx="6435471" cy="1795272"/>
          </a:xfrm>
          <a:prstGeom prst="rect">
            <a:avLst/>
          </a:prstGeom>
        </p:spPr>
      </p:pic>
      <p:pic>
        <p:nvPicPr>
          <p:cNvPr id="11" name="Picture 10" descr="Example 16, Day 2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683" y="3352800"/>
            <a:ext cx="6435471" cy="1896618"/>
          </a:xfrm>
          <a:prstGeom prst="rect">
            <a:avLst/>
          </a:prstGeom>
        </p:spPr>
      </p:pic>
    </p:spTree>
    <p:extLst>
      <p:ext uri="{BB962C8B-B14F-4D97-AF65-F5344CB8AC3E}">
        <p14:creationId xmlns:p14="http://schemas.microsoft.com/office/powerpoint/2010/main" val="4062104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4F81BD"/>
                </a:solidFill>
              </a:rPr>
              <a:t>EXAMPLE </a:t>
            </a:r>
            <a:r>
              <a:rPr lang="en-US" dirty="0" smtClean="0">
                <a:solidFill>
                  <a:srgbClr val="4F81BD"/>
                </a:solidFill>
              </a:rPr>
              <a:t>16: </a:t>
            </a:r>
            <a:r>
              <a:rPr lang="en-US" sz="1200" dirty="0">
                <a:solidFill>
                  <a:srgbClr val="4F81BD"/>
                </a:solidFill>
              </a:rPr>
              <a:t>Two-Driver Property-Carrying Commercial Motor Vehicle</a:t>
            </a:r>
            <a:endParaRPr lang="en-US" dirty="0"/>
          </a:p>
        </p:txBody>
      </p:sp>
      <p:sp>
        <p:nvSpPr>
          <p:cNvPr id="6" name="Content Placeholder 5"/>
          <p:cNvSpPr>
            <a:spLocks noGrp="1"/>
          </p:cNvSpPr>
          <p:nvPr>
            <p:ph sz="half" idx="1"/>
          </p:nvPr>
        </p:nvSpPr>
        <p:spPr>
          <a:xfrm>
            <a:off x="457200" y="533400"/>
            <a:ext cx="6629400" cy="228600"/>
          </a:xfrm>
        </p:spPr>
        <p:txBody>
          <a:bodyPr/>
          <a:lstStyle/>
          <a:p>
            <a:r>
              <a:rPr lang="en-US" dirty="0"/>
              <a:t>Split “Jump Seat” Time Combined With S/B Time for 10 Consecutive Hour Break (With Violation)</a:t>
            </a:r>
          </a:p>
        </p:txBody>
      </p:sp>
      <p:sp>
        <p:nvSpPr>
          <p:cNvPr id="7" name="Content Placeholder 6"/>
          <p:cNvSpPr>
            <a:spLocks noGrp="1"/>
          </p:cNvSpPr>
          <p:nvPr>
            <p:ph sz="half" idx="2"/>
          </p:nvPr>
        </p:nvSpPr>
        <p:spPr>
          <a:xfrm>
            <a:off x="457200" y="2209800"/>
            <a:ext cx="8229600" cy="3048000"/>
          </a:xfrm>
        </p:spPr>
        <p:txBody>
          <a:bodyPr/>
          <a:lstStyle/>
          <a:p>
            <a:pPr>
              <a:spcAft>
                <a:spcPts val="600"/>
              </a:spcAft>
            </a:pPr>
            <a:r>
              <a:rPr lang="en-US" sz="1200" b="1" dirty="0" smtClean="0"/>
              <a:t>Violations:  </a:t>
            </a:r>
            <a:r>
              <a:rPr lang="en-US" sz="1200" dirty="0"/>
              <a:t>There is a 14-hour violation at 4:00 p.m. on Day 2. </a:t>
            </a:r>
          </a:p>
          <a:p>
            <a:pPr>
              <a:spcAft>
                <a:spcPts val="600"/>
              </a:spcAft>
            </a:pPr>
            <a:r>
              <a:rPr lang="en-US" sz="1200" b="1" dirty="0"/>
              <a:t>Explanation: </a:t>
            </a:r>
            <a:r>
              <a:rPr lang="en-US" sz="1200" b="1" dirty="0" smtClean="0"/>
              <a:t> </a:t>
            </a:r>
            <a:r>
              <a:rPr lang="en-US" sz="1200" dirty="0" smtClean="0"/>
              <a:t>This </a:t>
            </a:r>
            <a:r>
              <a:rPr lang="en-US" sz="1200" dirty="0"/>
              <a:t>is another example of the change in the definition of on-duty time that allows a driver in a moving property-carrying CMV to spend up to 2 hours in the passenger seat immediately before or after 8 consecutive hours in the </a:t>
            </a:r>
            <a:r>
              <a:rPr lang="en-US" sz="1200" dirty="0" smtClean="0"/>
              <a:t>S/B, </a:t>
            </a:r>
            <a:r>
              <a:rPr lang="en-US" sz="1200" dirty="0"/>
              <a:t>and properly classify this as off-duty time. This example demonstrates that these 2 hours in the passenger seat of a moving CMV can be split into separate 1 hour intervals – if the time is consecutive. The driver takes 10 consecutive hours off-duty on Day 1, and begins his/her available 14-hour “driving window” at 10:00 a.m. on Day 1 (CP#1</a:t>
            </a:r>
            <a:r>
              <a:rPr lang="en-US" sz="1200" dirty="0" smtClean="0"/>
              <a:t>). </a:t>
            </a:r>
            <a:endParaRPr lang="en-US" sz="1200" dirty="0"/>
          </a:p>
          <a:p>
            <a:pPr>
              <a:spcAft>
                <a:spcPts val="1200"/>
              </a:spcAft>
            </a:pPr>
            <a:r>
              <a:rPr lang="en-US" sz="1200" dirty="0"/>
              <a:t>The driver then is on duty for 2 hours, followed by 3 hours driving, followed by 1 hour in the “jump seat” of a moving CMV, then 8 consecutive hours in the S/B, and then 4 more hours in the “jump seat” of the CMV from Midnight to 4:00 a.m. on Day 2. The first hour in the “jump seat” of the CMV can be combined with the 8 hours in the S/B, combined with the 1 hour in the “jump seat” on the back end to get the required 10 consecutive hours off duty. Therefore, at 1:00 a.m. on Day 2, the driver starts the calculation of his/her next available 14-hour “driving window” (CP#2). The driver’s status becomes “on duty/not driving” and he/she is on duty for 3 hours (between 1:00 a.m. and 4:00 a.m. on Day 2) followed by 5 hours driving, 1 hour off duty, 5 more hours driving, 1 hour on duty, and then 1 more hour of driving between 4:00 and 5:00 p.m. on Day 2. Starting at CP#2 at 1:00 a.m. on Day 2, the driver reaches the end of the 14-hour period at 3:00 p.m., and therefore must go off duty at this point. He/she drove for one hour at 4:00 p.m. and there is a 14‑hour violation (unless a 16-hour day was available to the driver [Section 395.1(o)]).</a:t>
            </a:r>
          </a:p>
        </p:txBody>
      </p:sp>
    </p:spTree>
    <p:extLst>
      <p:ext uri="{BB962C8B-B14F-4D97-AF65-F5344CB8AC3E}">
        <p14:creationId xmlns:p14="http://schemas.microsoft.com/office/powerpoint/2010/main" val="1556310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17: </a:t>
            </a:r>
            <a:r>
              <a:rPr lang="en-US" dirty="0"/>
              <a:t>Sleeper-Berth Use</a:t>
            </a:r>
          </a:p>
        </p:txBody>
      </p:sp>
      <p:sp>
        <p:nvSpPr>
          <p:cNvPr id="6" name="Content Placeholder 5"/>
          <p:cNvSpPr>
            <a:spLocks noGrp="1"/>
          </p:cNvSpPr>
          <p:nvPr>
            <p:ph sz="half" idx="1"/>
          </p:nvPr>
        </p:nvSpPr>
        <p:spPr/>
        <p:txBody>
          <a:bodyPr/>
          <a:lstStyle/>
          <a:p>
            <a:r>
              <a:rPr lang="en-US" dirty="0"/>
              <a:t>Split S/B Time Including </a:t>
            </a:r>
            <a:r>
              <a:rPr lang="en-US" dirty="0" smtClean="0"/>
              <a:t>30-Minute Rest Break Provision</a:t>
            </a:r>
            <a:endParaRPr lang="en-US" dirty="0"/>
          </a:p>
        </p:txBody>
      </p:sp>
      <p:sp>
        <p:nvSpPr>
          <p:cNvPr id="7" name="Content Placeholder 6"/>
          <p:cNvSpPr>
            <a:spLocks noGrp="1"/>
          </p:cNvSpPr>
          <p:nvPr>
            <p:ph sz="half" idx="2"/>
          </p:nvPr>
        </p:nvSpPr>
        <p:spPr>
          <a:xfrm>
            <a:off x="457200" y="4572000"/>
            <a:ext cx="8229600" cy="1676400"/>
          </a:xfrm>
        </p:spPr>
        <p:txBody>
          <a:bodyPr/>
          <a:lstStyle/>
          <a:p>
            <a:pPr>
              <a:spcAft>
                <a:spcPts val="600"/>
              </a:spcAft>
            </a:pPr>
            <a:r>
              <a:rPr lang="en-US" sz="1200" b="1" dirty="0" smtClean="0"/>
              <a:t>Violations:  </a:t>
            </a:r>
            <a:r>
              <a:rPr lang="en-US" sz="1200" dirty="0" smtClean="0"/>
              <a:t>There </a:t>
            </a:r>
            <a:r>
              <a:rPr lang="en-US" sz="1200" dirty="0"/>
              <a:t>are no violations.</a:t>
            </a:r>
          </a:p>
          <a:p>
            <a:pPr>
              <a:spcAft>
                <a:spcPts val="600"/>
              </a:spcAft>
            </a:pPr>
            <a:r>
              <a:rPr lang="en-US" sz="1200" b="1" dirty="0" smtClean="0"/>
              <a:t>Explanation:  </a:t>
            </a:r>
            <a:r>
              <a:rPr lang="en-US" sz="1200" dirty="0" smtClean="0"/>
              <a:t>This </a:t>
            </a:r>
            <a:r>
              <a:rPr lang="en-US" sz="1200" dirty="0"/>
              <a:t>is an example of the </a:t>
            </a:r>
            <a:r>
              <a:rPr lang="en-US" sz="1200" dirty="0" smtClean="0"/>
              <a:t>S/B </a:t>
            </a:r>
            <a:r>
              <a:rPr lang="en-US" sz="1200" dirty="0"/>
              <a:t>provisions </a:t>
            </a:r>
            <a:r>
              <a:rPr lang="en-US" sz="1200" dirty="0" smtClean="0"/>
              <a:t>and the 30-minute rest break provision rule. </a:t>
            </a:r>
            <a:r>
              <a:rPr lang="en-US" sz="1200" dirty="0"/>
              <a:t>There are three separate calculation points (CPs) indicated. CP#1 starts after 10 consecutive hours off on Day 1. After CP#3 on Day 2, the driver takes a 1/2-hour off‑duty break between 1:00 p.m. and 1:30 p.m. in order to </a:t>
            </a:r>
            <a:r>
              <a:rPr lang="en-US" sz="1200" dirty="0" smtClean="0"/>
              <a:t>meet </a:t>
            </a:r>
            <a:r>
              <a:rPr lang="en-US" sz="1200" dirty="0"/>
              <a:t>the </a:t>
            </a:r>
            <a:r>
              <a:rPr lang="en-US" sz="1200" dirty="0" smtClean="0"/>
              <a:t>prohibition </a:t>
            </a:r>
            <a:r>
              <a:rPr lang="en-US" sz="1200" dirty="0"/>
              <a:t>on driving if 8 hours or more have passed since the end of the driver’s last off‑duty period of at least </a:t>
            </a:r>
            <a:r>
              <a:rPr lang="en-US" sz="1200" dirty="0" smtClean="0"/>
              <a:t/>
            </a:r>
            <a:br>
              <a:rPr lang="en-US" sz="1200" dirty="0" smtClean="0"/>
            </a:br>
            <a:r>
              <a:rPr lang="en-US" sz="1200" dirty="0" smtClean="0"/>
              <a:t>30 minutes. </a:t>
            </a:r>
            <a:r>
              <a:rPr lang="en-US" sz="1200" dirty="0"/>
              <a:t>He/she took the 1/2 hour break to extend driving time availability even though not at the 8 hour on‑duty limit yet. The 14 consecutive-hour “driving window” calculation started at 2:00 a.m. on Day 2 (CP#2) and continues until 4:00 p.m., when the driver goes into the S/B for 8 hours.</a:t>
            </a:r>
          </a:p>
        </p:txBody>
      </p:sp>
      <p:pic>
        <p:nvPicPr>
          <p:cNvPr id="3" name="Picture 2" descr="Example 17,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066800"/>
            <a:ext cx="6400800" cy="1576815"/>
          </a:xfrm>
          <a:prstGeom prst="rect">
            <a:avLst/>
          </a:prstGeom>
        </p:spPr>
      </p:pic>
      <p:pic>
        <p:nvPicPr>
          <p:cNvPr id="11" name="Picture 10" descr="Example 17, Day 2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804160"/>
            <a:ext cx="6400800" cy="1576815"/>
          </a:xfrm>
          <a:prstGeom prst="rect">
            <a:avLst/>
          </a:prstGeom>
        </p:spPr>
      </p:pic>
    </p:spTree>
    <p:extLst>
      <p:ext uri="{BB962C8B-B14F-4D97-AF65-F5344CB8AC3E}">
        <p14:creationId xmlns:p14="http://schemas.microsoft.com/office/powerpoint/2010/main" val="2825475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18: </a:t>
            </a:r>
            <a:r>
              <a:rPr lang="en-US" dirty="0"/>
              <a:t>Sleeper-Berth Use</a:t>
            </a:r>
          </a:p>
        </p:txBody>
      </p:sp>
      <p:sp>
        <p:nvSpPr>
          <p:cNvPr id="6" name="Content Placeholder 5"/>
          <p:cNvSpPr>
            <a:spLocks noGrp="1"/>
          </p:cNvSpPr>
          <p:nvPr>
            <p:ph sz="half" idx="1"/>
          </p:nvPr>
        </p:nvSpPr>
        <p:spPr>
          <a:xfrm>
            <a:off x="457200" y="533400"/>
            <a:ext cx="7620000" cy="228600"/>
          </a:xfrm>
        </p:spPr>
        <p:txBody>
          <a:bodyPr/>
          <a:lstStyle/>
          <a:p>
            <a:r>
              <a:rPr lang="en-US" dirty="0"/>
              <a:t>Split S/B Use/No Valid Split Included (With Violation)</a:t>
            </a:r>
          </a:p>
        </p:txBody>
      </p:sp>
      <p:pic>
        <p:nvPicPr>
          <p:cNvPr id="9" name="Picture 8" descr="Example 18,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71600"/>
            <a:ext cx="6400800" cy="1777258"/>
          </a:xfrm>
          <a:prstGeom prst="rect">
            <a:avLst/>
          </a:prstGeom>
        </p:spPr>
      </p:pic>
      <p:pic>
        <p:nvPicPr>
          <p:cNvPr id="10" name="Picture 9" descr="Example 18, Day 2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474720"/>
            <a:ext cx="6406969" cy="1752219"/>
          </a:xfrm>
          <a:prstGeom prst="rect">
            <a:avLst/>
          </a:prstGeom>
        </p:spPr>
      </p:pic>
    </p:spTree>
    <p:extLst>
      <p:ext uri="{BB962C8B-B14F-4D97-AF65-F5344CB8AC3E}">
        <p14:creationId xmlns:p14="http://schemas.microsoft.com/office/powerpoint/2010/main" val="2766116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Contents</a:t>
            </a:r>
            <a:endParaRPr lang="en-US" dirty="0"/>
          </a:p>
        </p:txBody>
      </p:sp>
      <p:sp>
        <p:nvSpPr>
          <p:cNvPr id="6" name="Content Placeholder 5"/>
          <p:cNvSpPr>
            <a:spLocks noGrp="1"/>
          </p:cNvSpPr>
          <p:nvPr>
            <p:ph idx="1"/>
          </p:nvPr>
        </p:nvSpPr>
        <p:spPr>
          <a:xfrm>
            <a:off x="457200" y="914400"/>
            <a:ext cx="8305800" cy="5257800"/>
          </a:xfrm>
        </p:spPr>
        <p:txBody>
          <a:bodyPr lIns="0" rIns="0" spcCol="0">
            <a:noAutofit/>
          </a:bodyPr>
          <a:lstStyle/>
          <a:p>
            <a:pPr marL="117475" lvl="0">
              <a:spcBef>
                <a:spcPts val="0"/>
              </a:spcBef>
              <a:tabLst>
                <a:tab pos="4119563" algn="r"/>
              </a:tabLst>
            </a:pPr>
            <a:r>
              <a:rPr lang="en-US" sz="1200" b="1" dirty="0" smtClean="0">
                <a:solidFill>
                  <a:prstClr val="black"/>
                </a:solidFill>
                <a:hlinkClick r:id="rId3" action="ppaction://hlinksldjump"/>
              </a:rPr>
              <a:t>EXAMPLE 20: </a:t>
            </a:r>
            <a:r>
              <a:rPr lang="en-US" sz="1200" b="1" dirty="0">
                <a:solidFill>
                  <a:prstClr val="black"/>
                </a:solidFill>
                <a:hlinkClick r:id="rId3" action="ppaction://hlinksldjump"/>
              </a:rPr>
              <a:t>Sleeper-Berth </a:t>
            </a:r>
            <a:r>
              <a:rPr lang="en-US" sz="1200" b="1" dirty="0" smtClean="0">
                <a:solidFill>
                  <a:prstClr val="black"/>
                </a:solidFill>
                <a:hlinkClick r:id="rId3" action="ppaction://hlinksldjump"/>
              </a:rPr>
              <a:t>Use	</a:t>
            </a:r>
            <a:r>
              <a:rPr lang="en-US" sz="1200" dirty="0" smtClean="0">
                <a:solidFill>
                  <a:prstClr val="black"/>
                </a:solidFill>
                <a:hlinkClick r:id="rId3" action="ppaction://hlinksldjump"/>
              </a:rPr>
              <a:t>33</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Improper Use of Split S/B Break Time (With Violations)</a:t>
            </a:r>
          </a:p>
          <a:p>
            <a:pPr marL="117475" lvl="0">
              <a:spcBef>
                <a:spcPts val="0"/>
              </a:spcBef>
              <a:tabLst>
                <a:tab pos="4119563" algn="r"/>
              </a:tabLst>
            </a:pPr>
            <a:r>
              <a:rPr lang="en-US" sz="1200" b="1" dirty="0">
                <a:solidFill>
                  <a:prstClr val="black"/>
                </a:solidFill>
                <a:hlinkClick r:id="rId4" action="ppaction://hlinksldjump"/>
              </a:rPr>
              <a:t>EXAMPLE </a:t>
            </a:r>
            <a:r>
              <a:rPr lang="en-US" sz="1200" b="1" dirty="0" smtClean="0">
                <a:solidFill>
                  <a:prstClr val="black"/>
                </a:solidFill>
                <a:hlinkClick r:id="rId4" action="ppaction://hlinksldjump"/>
              </a:rPr>
              <a:t>21: </a:t>
            </a:r>
            <a:r>
              <a:rPr lang="en-US" sz="1200" b="1" dirty="0">
                <a:solidFill>
                  <a:prstClr val="black"/>
                </a:solidFill>
                <a:hlinkClick r:id="rId4" action="ppaction://hlinksldjump"/>
              </a:rPr>
              <a:t>“Waiting Time” at Well </a:t>
            </a:r>
            <a:r>
              <a:rPr lang="en-US" sz="1200" b="1" dirty="0" smtClean="0">
                <a:solidFill>
                  <a:prstClr val="black"/>
                </a:solidFill>
                <a:hlinkClick r:id="rId4" action="ppaction://hlinksldjump"/>
              </a:rPr>
              <a:t>Site	</a:t>
            </a:r>
            <a:r>
              <a:rPr lang="en-US" sz="1200" dirty="0" smtClean="0">
                <a:solidFill>
                  <a:prstClr val="black"/>
                </a:solidFill>
                <a:hlinkClick r:id="rId4" action="ppaction://hlinksldjump"/>
              </a:rPr>
              <a:t>35</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Proper Logging of “Waiting Time” at Well Site (Line 1 of Log)</a:t>
            </a:r>
          </a:p>
          <a:p>
            <a:pPr marL="117475" lvl="0">
              <a:spcBef>
                <a:spcPts val="0"/>
              </a:spcBef>
              <a:tabLst>
                <a:tab pos="4119563" algn="r"/>
              </a:tabLst>
            </a:pPr>
            <a:r>
              <a:rPr lang="en-US" sz="1200" b="1" dirty="0">
                <a:solidFill>
                  <a:prstClr val="black"/>
                </a:solidFill>
                <a:hlinkClick r:id="rId5" action="ppaction://hlinksldjump"/>
              </a:rPr>
              <a:t>EXAMPLE </a:t>
            </a:r>
            <a:r>
              <a:rPr lang="en-US" sz="1200" b="1" dirty="0" smtClean="0">
                <a:solidFill>
                  <a:prstClr val="black"/>
                </a:solidFill>
                <a:hlinkClick r:id="rId5" action="ppaction://hlinksldjump"/>
              </a:rPr>
              <a:t>22: </a:t>
            </a:r>
            <a:r>
              <a:rPr lang="en-US" sz="1200" b="1" dirty="0">
                <a:solidFill>
                  <a:prstClr val="black"/>
                </a:solidFill>
                <a:hlinkClick r:id="rId5" action="ppaction://hlinksldjump"/>
              </a:rPr>
              <a:t>“Waiting Time” at Well </a:t>
            </a:r>
            <a:r>
              <a:rPr lang="en-US" sz="1200" b="1" dirty="0" smtClean="0">
                <a:solidFill>
                  <a:prstClr val="black"/>
                </a:solidFill>
                <a:hlinkClick r:id="rId5" action="ppaction://hlinksldjump"/>
              </a:rPr>
              <a:t>Site	</a:t>
            </a:r>
            <a:r>
              <a:rPr lang="en-US" sz="1200" dirty="0" smtClean="0">
                <a:solidFill>
                  <a:prstClr val="black"/>
                </a:solidFill>
                <a:hlinkClick r:id="rId5" action="ppaction://hlinksldjump"/>
              </a:rPr>
              <a:t>36</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Proper Logging of “Waiting Time” at Well Site (line 5 of Log)</a:t>
            </a:r>
          </a:p>
          <a:p>
            <a:pPr marL="117475" lvl="0">
              <a:spcBef>
                <a:spcPts val="0"/>
              </a:spcBef>
              <a:tabLst>
                <a:tab pos="4119563" algn="r"/>
              </a:tabLst>
            </a:pPr>
            <a:r>
              <a:rPr lang="en-US" sz="1200" b="1" dirty="0">
                <a:solidFill>
                  <a:prstClr val="black"/>
                </a:solidFill>
                <a:hlinkClick r:id="rId6" action="ppaction://hlinksldjump"/>
              </a:rPr>
              <a:t>EXAMPLE </a:t>
            </a:r>
            <a:r>
              <a:rPr lang="en-US" sz="1200" b="1" dirty="0" smtClean="0">
                <a:solidFill>
                  <a:prstClr val="black"/>
                </a:solidFill>
                <a:hlinkClick r:id="rId6" action="ppaction://hlinksldjump"/>
              </a:rPr>
              <a:t>23: </a:t>
            </a:r>
            <a:r>
              <a:rPr lang="en-US" sz="1200" b="1" dirty="0">
                <a:solidFill>
                  <a:prstClr val="black"/>
                </a:solidFill>
                <a:hlinkClick r:id="rId6" action="ppaction://hlinksldjump"/>
              </a:rPr>
              <a:t>Oilfield/Split Break with </a:t>
            </a:r>
            <a:r>
              <a:rPr lang="en-US" sz="1200" b="1" dirty="0" smtClean="0">
                <a:solidFill>
                  <a:prstClr val="black"/>
                </a:solidFill>
                <a:hlinkClick r:id="rId6" action="ppaction://hlinksldjump"/>
              </a:rPr>
              <a:t>“</a:t>
            </a:r>
            <a:r>
              <a:rPr lang="en-US" sz="1200" b="1" dirty="0">
                <a:solidFill>
                  <a:prstClr val="black"/>
                </a:solidFill>
                <a:hlinkClick r:id="rId6" action="ppaction://hlinksldjump"/>
              </a:rPr>
              <a:t>Well Waiting </a:t>
            </a:r>
            <a:r>
              <a:rPr lang="en-US" sz="1200" b="1" dirty="0" smtClean="0">
                <a:solidFill>
                  <a:prstClr val="black"/>
                </a:solidFill>
                <a:hlinkClick r:id="rId6" action="ppaction://hlinksldjump"/>
              </a:rPr>
              <a:t>Time”	</a:t>
            </a:r>
            <a:r>
              <a:rPr lang="en-US" sz="1200" dirty="0" smtClean="0">
                <a:solidFill>
                  <a:prstClr val="black"/>
                </a:solidFill>
                <a:hlinkClick r:id="rId6" action="ppaction://hlinksldjump"/>
              </a:rPr>
              <a:t>37</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Explanation of Oilfield Split Break Provisions (With Violations)</a:t>
            </a:r>
          </a:p>
          <a:p>
            <a:pPr marL="117475" lvl="0">
              <a:spcBef>
                <a:spcPts val="0"/>
              </a:spcBef>
              <a:tabLst>
                <a:tab pos="4119563" algn="r"/>
              </a:tabLst>
            </a:pPr>
            <a:r>
              <a:rPr lang="en-US" sz="1200" b="1" dirty="0">
                <a:solidFill>
                  <a:prstClr val="black"/>
                </a:solidFill>
                <a:hlinkClick r:id="rId7" action="ppaction://hlinksldjump"/>
              </a:rPr>
              <a:t>EXAMPLE </a:t>
            </a:r>
            <a:r>
              <a:rPr lang="en-US" sz="1200" b="1" dirty="0" smtClean="0">
                <a:solidFill>
                  <a:prstClr val="black"/>
                </a:solidFill>
                <a:hlinkClick r:id="rId7" action="ppaction://hlinksldjump"/>
              </a:rPr>
              <a:t>24: </a:t>
            </a:r>
            <a:r>
              <a:rPr lang="en-US" sz="1200" b="1" dirty="0">
                <a:solidFill>
                  <a:prstClr val="black"/>
                </a:solidFill>
                <a:hlinkClick r:id="rId7" action="ppaction://hlinksldjump"/>
              </a:rPr>
              <a:t>Oilfield – “Well Waiting Time</a:t>
            </a:r>
            <a:r>
              <a:rPr lang="en-US" sz="1200" b="1" dirty="0" smtClean="0">
                <a:solidFill>
                  <a:prstClr val="black"/>
                </a:solidFill>
                <a:hlinkClick r:id="rId7" action="ppaction://hlinksldjump"/>
              </a:rPr>
              <a:t>”	</a:t>
            </a:r>
            <a:r>
              <a:rPr lang="en-US" sz="1200" dirty="0" smtClean="0">
                <a:solidFill>
                  <a:prstClr val="black"/>
                </a:solidFill>
                <a:hlinkClick r:id="rId7" action="ppaction://hlinksldjump"/>
              </a:rPr>
              <a:t>39</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Explanation of Oilfield “Well Waiting Time” Breaks</a:t>
            </a:r>
          </a:p>
          <a:p>
            <a:pPr marL="117475" lvl="0">
              <a:spcBef>
                <a:spcPts val="0"/>
              </a:spcBef>
              <a:spcAft>
                <a:spcPts val="1200"/>
              </a:spcAft>
              <a:tabLst>
                <a:tab pos="4119563" algn="r"/>
              </a:tabLst>
            </a:pPr>
            <a:r>
              <a:rPr lang="en-US" sz="1200" b="1" dirty="0">
                <a:solidFill>
                  <a:prstClr val="black"/>
                </a:solidFill>
                <a:hlinkClick r:id="rId8" action="ppaction://hlinksldjump"/>
              </a:rPr>
              <a:t>EXAMPLE </a:t>
            </a:r>
            <a:r>
              <a:rPr lang="en-US" sz="1200" b="1" dirty="0" smtClean="0">
                <a:solidFill>
                  <a:prstClr val="black"/>
                </a:solidFill>
                <a:hlinkClick r:id="rId8" action="ppaction://hlinksldjump"/>
              </a:rPr>
              <a:t>25: </a:t>
            </a:r>
            <a:r>
              <a:rPr lang="en-US" sz="1200" b="1" dirty="0">
                <a:solidFill>
                  <a:prstClr val="black"/>
                </a:solidFill>
                <a:hlinkClick r:id="rId8" action="ppaction://hlinksldjump"/>
              </a:rPr>
              <a:t>Agricultural Operations </a:t>
            </a:r>
            <a:r>
              <a:rPr lang="en-US" sz="1200" b="1" dirty="0" smtClean="0">
                <a:solidFill>
                  <a:prstClr val="black"/>
                </a:solidFill>
                <a:hlinkClick r:id="rId8" action="ppaction://hlinksldjump"/>
              </a:rPr>
              <a:t>Exemption </a:t>
            </a:r>
            <a:r>
              <a:rPr lang="en-US" sz="1200" b="1" dirty="0">
                <a:solidFill>
                  <a:prstClr val="black"/>
                </a:solidFill>
                <a:hlinkClick r:id="rId8" action="ppaction://hlinksldjump"/>
              </a:rPr>
              <a:t>(395.1 (k</a:t>
            </a:r>
            <a:r>
              <a:rPr lang="en-US" sz="1200" b="1" dirty="0" smtClean="0">
                <a:solidFill>
                  <a:prstClr val="black"/>
                </a:solidFill>
                <a:hlinkClick r:id="rId8" action="ppaction://hlinksldjump"/>
              </a:rPr>
              <a:t>))	</a:t>
            </a:r>
            <a:r>
              <a:rPr lang="en-US" sz="1200" dirty="0" smtClean="0">
                <a:solidFill>
                  <a:prstClr val="black"/>
                </a:solidFill>
                <a:hlinkClick r:id="rId8" action="ppaction://hlinksldjump"/>
              </a:rPr>
              <a:t>41</a:t>
            </a:r>
            <a:endParaRPr lang="en-US" sz="1200" dirty="0">
              <a:solidFill>
                <a:prstClr val="black"/>
              </a:solidFill>
            </a:endParaRPr>
          </a:p>
          <a:p>
            <a:pPr marL="117475" lvl="0">
              <a:spcBef>
                <a:spcPts val="0"/>
              </a:spcBef>
              <a:tabLst>
                <a:tab pos="4119563" algn="r"/>
              </a:tabLst>
            </a:pPr>
            <a:r>
              <a:rPr lang="en-US" sz="1200" b="1" dirty="0">
                <a:solidFill>
                  <a:prstClr val="black"/>
                </a:solidFill>
                <a:hlinkClick r:id="rId9" action="ppaction://hlinksldjump"/>
              </a:rPr>
              <a:t>EXAMPLE </a:t>
            </a:r>
            <a:r>
              <a:rPr lang="en-US" sz="1200" b="1" dirty="0" smtClean="0">
                <a:solidFill>
                  <a:prstClr val="black"/>
                </a:solidFill>
                <a:hlinkClick r:id="rId9" action="ppaction://hlinksldjump"/>
              </a:rPr>
              <a:t>26: </a:t>
            </a:r>
            <a:r>
              <a:rPr lang="en-US" sz="1200" b="1" dirty="0">
                <a:solidFill>
                  <a:prstClr val="black"/>
                </a:solidFill>
                <a:hlinkClick r:id="rId9" action="ppaction://hlinksldjump"/>
              </a:rPr>
              <a:t>Passenger-Carrying </a:t>
            </a:r>
            <a:r>
              <a:rPr lang="en-US" sz="1200" b="1" dirty="0" smtClean="0">
                <a:solidFill>
                  <a:prstClr val="black"/>
                </a:solidFill>
                <a:hlinkClick r:id="rId9" action="ppaction://hlinksldjump"/>
              </a:rPr>
              <a:t>Vehicles	</a:t>
            </a:r>
            <a:r>
              <a:rPr lang="en-US" sz="1200" dirty="0" smtClean="0">
                <a:solidFill>
                  <a:prstClr val="black"/>
                </a:solidFill>
                <a:hlinkClick r:id="rId9" action="ppaction://hlinksldjump"/>
              </a:rPr>
              <a:t>42</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Explanation of 10- and 15-Hour Rules for Bus</a:t>
            </a:r>
          </a:p>
          <a:p>
            <a:pPr marL="117475" lvl="0">
              <a:spcBef>
                <a:spcPts val="0"/>
              </a:spcBef>
              <a:tabLst>
                <a:tab pos="4119563" algn="r"/>
              </a:tabLst>
            </a:pPr>
            <a:r>
              <a:rPr lang="en-US" sz="1200" b="1" dirty="0">
                <a:solidFill>
                  <a:prstClr val="black"/>
                </a:solidFill>
                <a:hlinkClick r:id="rId10" action="ppaction://hlinksldjump"/>
              </a:rPr>
              <a:t>EXAMPLE </a:t>
            </a:r>
            <a:r>
              <a:rPr lang="en-US" sz="1200" b="1" dirty="0" smtClean="0">
                <a:solidFill>
                  <a:prstClr val="black"/>
                </a:solidFill>
                <a:hlinkClick r:id="rId10" action="ppaction://hlinksldjump"/>
              </a:rPr>
              <a:t>27: </a:t>
            </a:r>
            <a:r>
              <a:rPr lang="en-US" sz="1200" b="1" dirty="0">
                <a:solidFill>
                  <a:prstClr val="black"/>
                </a:solidFill>
                <a:hlinkClick r:id="rId10" action="ppaction://hlinksldjump"/>
              </a:rPr>
              <a:t>Passenger-Carrying </a:t>
            </a:r>
            <a:r>
              <a:rPr lang="en-US" sz="1200" b="1" dirty="0" smtClean="0">
                <a:solidFill>
                  <a:prstClr val="black"/>
                </a:solidFill>
                <a:hlinkClick r:id="rId10" action="ppaction://hlinksldjump"/>
              </a:rPr>
              <a:t>Vehicles	</a:t>
            </a:r>
            <a:r>
              <a:rPr lang="en-US" sz="1200" dirty="0" smtClean="0">
                <a:solidFill>
                  <a:prstClr val="black"/>
                </a:solidFill>
                <a:hlinkClick r:id="rId10" action="ppaction://hlinksldjump"/>
              </a:rPr>
              <a:t>43</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Explanation of 10- and 15-Hour Rules for Bus (Multi-Day)</a:t>
            </a:r>
          </a:p>
          <a:p>
            <a:pPr marL="117475" lvl="0">
              <a:spcBef>
                <a:spcPts val="0"/>
              </a:spcBef>
              <a:tabLst>
                <a:tab pos="4119563" algn="r"/>
              </a:tabLst>
            </a:pPr>
            <a:r>
              <a:rPr lang="en-US" sz="1200" b="1" dirty="0">
                <a:solidFill>
                  <a:prstClr val="black"/>
                </a:solidFill>
                <a:hlinkClick r:id="rId11" action="ppaction://hlinksldjump"/>
              </a:rPr>
              <a:t>EXAMPLE </a:t>
            </a:r>
            <a:r>
              <a:rPr lang="en-US" sz="1200" b="1" dirty="0" smtClean="0">
                <a:solidFill>
                  <a:prstClr val="black"/>
                </a:solidFill>
                <a:hlinkClick r:id="rId11" action="ppaction://hlinksldjump"/>
              </a:rPr>
              <a:t>28: </a:t>
            </a:r>
            <a:r>
              <a:rPr lang="en-US" sz="1200" b="1" dirty="0">
                <a:solidFill>
                  <a:prstClr val="black"/>
                </a:solidFill>
                <a:hlinkClick r:id="rId11" action="ppaction://hlinksldjump"/>
              </a:rPr>
              <a:t>Passenger-Carrying </a:t>
            </a:r>
            <a:r>
              <a:rPr lang="en-US" sz="1200" b="1" dirty="0" smtClean="0">
                <a:solidFill>
                  <a:prstClr val="black"/>
                </a:solidFill>
                <a:hlinkClick r:id="rId11" action="ppaction://hlinksldjump"/>
              </a:rPr>
              <a:t>Vehicles	</a:t>
            </a:r>
            <a:r>
              <a:rPr lang="en-US" sz="1200" dirty="0" smtClean="0">
                <a:solidFill>
                  <a:prstClr val="black"/>
                </a:solidFill>
                <a:hlinkClick r:id="rId11" action="ppaction://hlinksldjump"/>
              </a:rPr>
              <a:t>45</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Explanation of 10- and 15-Hour Rule for Bus (With Violation)</a:t>
            </a:r>
          </a:p>
          <a:p>
            <a:pPr marL="117475" lvl="0">
              <a:spcBef>
                <a:spcPts val="0"/>
              </a:spcBef>
              <a:tabLst>
                <a:tab pos="4119563" algn="r"/>
              </a:tabLst>
            </a:pPr>
            <a:r>
              <a:rPr lang="en-US" sz="1200" b="1" dirty="0">
                <a:solidFill>
                  <a:prstClr val="black"/>
                </a:solidFill>
                <a:hlinkClick r:id="rId12" action="ppaction://hlinksldjump"/>
              </a:rPr>
              <a:t>EXAMPLE </a:t>
            </a:r>
            <a:r>
              <a:rPr lang="en-US" sz="1200" b="1" dirty="0" smtClean="0">
                <a:solidFill>
                  <a:prstClr val="black"/>
                </a:solidFill>
                <a:hlinkClick r:id="rId12" action="ppaction://hlinksldjump"/>
              </a:rPr>
              <a:t>29: </a:t>
            </a:r>
            <a:r>
              <a:rPr lang="en-US" sz="1200" b="1" dirty="0">
                <a:solidFill>
                  <a:prstClr val="black"/>
                </a:solidFill>
                <a:hlinkClick r:id="rId12" action="ppaction://hlinksldjump"/>
              </a:rPr>
              <a:t>Passenger-Carrying </a:t>
            </a:r>
            <a:r>
              <a:rPr lang="en-US" sz="1200" b="1" dirty="0" smtClean="0">
                <a:solidFill>
                  <a:prstClr val="black"/>
                </a:solidFill>
                <a:hlinkClick r:id="rId12" action="ppaction://hlinksldjump"/>
              </a:rPr>
              <a:t>Vehicles	</a:t>
            </a:r>
            <a:r>
              <a:rPr lang="en-US" sz="1200" dirty="0" smtClean="0">
                <a:solidFill>
                  <a:prstClr val="black"/>
                </a:solidFill>
                <a:hlinkClick r:id="rId12" action="ppaction://hlinksldjump"/>
              </a:rPr>
              <a:t>46</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Explanation of 10- and 15-Hour Rules for Bus (With Violation)</a:t>
            </a:r>
          </a:p>
          <a:p>
            <a:pPr marL="117475" lvl="0">
              <a:spcBef>
                <a:spcPts val="0"/>
              </a:spcBef>
              <a:tabLst>
                <a:tab pos="4119563" algn="r"/>
              </a:tabLst>
            </a:pPr>
            <a:r>
              <a:rPr lang="en-US" sz="1200" b="1" dirty="0">
                <a:solidFill>
                  <a:prstClr val="black"/>
                </a:solidFill>
                <a:hlinkClick r:id="rId13" action="ppaction://hlinksldjump"/>
              </a:rPr>
              <a:t>EXAMPLE </a:t>
            </a:r>
            <a:r>
              <a:rPr lang="en-US" sz="1200" b="1" dirty="0" smtClean="0">
                <a:solidFill>
                  <a:prstClr val="black"/>
                </a:solidFill>
                <a:hlinkClick r:id="rId13" action="ppaction://hlinksldjump"/>
              </a:rPr>
              <a:t>30: </a:t>
            </a:r>
            <a:r>
              <a:rPr lang="en-US" sz="1200" b="1" dirty="0">
                <a:solidFill>
                  <a:prstClr val="black"/>
                </a:solidFill>
                <a:hlinkClick r:id="rId13" action="ppaction://hlinksldjump"/>
              </a:rPr>
              <a:t>60/70 Hour </a:t>
            </a:r>
            <a:r>
              <a:rPr lang="en-US" sz="1200" b="1" dirty="0" smtClean="0">
                <a:solidFill>
                  <a:prstClr val="black"/>
                </a:solidFill>
                <a:hlinkClick r:id="rId13" action="ppaction://hlinksldjump"/>
              </a:rPr>
              <a:t>Rule	</a:t>
            </a:r>
            <a:r>
              <a:rPr lang="en-US" sz="1200" dirty="0" smtClean="0">
                <a:solidFill>
                  <a:prstClr val="black"/>
                </a:solidFill>
                <a:hlinkClick r:id="rId13" action="ppaction://hlinksldjump"/>
              </a:rPr>
              <a:t>47</a:t>
            </a:r>
            <a:endParaRPr lang="en-US" sz="1200" dirty="0">
              <a:solidFill>
                <a:prstClr val="black"/>
              </a:solidFill>
            </a:endParaRPr>
          </a:p>
          <a:p>
            <a:pPr marL="117475" lvl="0">
              <a:spcBef>
                <a:spcPts val="0"/>
              </a:spcBef>
              <a:spcAft>
                <a:spcPts val="1200"/>
              </a:spcAft>
              <a:tabLst>
                <a:tab pos="4119563" algn="r"/>
              </a:tabLst>
            </a:pPr>
            <a:r>
              <a:rPr lang="en-US" sz="1000" dirty="0">
                <a:solidFill>
                  <a:prstClr val="black"/>
                </a:solidFill>
              </a:rPr>
              <a:t>Explanation of 60-Hour/7-Day and 70-Hour/8-Day </a:t>
            </a:r>
            <a:r>
              <a:rPr lang="en-US" sz="1000" dirty="0" smtClean="0">
                <a:solidFill>
                  <a:prstClr val="black"/>
                </a:solidFill>
              </a:rPr>
              <a:t>Rules</a:t>
            </a:r>
          </a:p>
          <a:p>
            <a:pPr marL="548640" lvl="0">
              <a:spcBef>
                <a:spcPts val="0"/>
              </a:spcBef>
              <a:spcAft>
                <a:spcPts val="1200"/>
              </a:spcAft>
              <a:tabLst>
                <a:tab pos="4119563" algn="r"/>
              </a:tabLst>
            </a:pPr>
            <a:endParaRPr lang="en-US" sz="1000" dirty="0" smtClean="0">
              <a:solidFill>
                <a:prstClr val="black"/>
              </a:solidFill>
            </a:endParaRPr>
          </a:p>
          <a:p>
            <a:pPr marL="548640" lvl="0">
              <a:spcBef>
                <a:spcPts val="5400"/>
              </a:spcBef>
              <a:spcAft>
                <a:spcPts val="1200"/>
              </a:spcAft>
              <a:tabLst>
                <a:tab pos="4119563" algn="r"/>
              </a:tabLst>
            </a:pPr>
            <a:r>
              <a:rPr lang="en-US" sz="1200" dirty="0" smtClean="0"/>
              <a:t>The </a:t>
            </a:r>
            <a:r>
              <a:rPr lang="en-US" sz="1200" dirty="0"/>
              <a:t>logbook examples in this edition have been revised to comply with the Consolidated and Further Continuing Appropriations Act, 2015, which became effective December 16, 2014.  Section 133  temporarily suspends enforcement of the hours of service restart provisions pertaining to two </a:t>
            </a:r>
            <a:r>
              <a:rPr lang="en-US" sz="1200" dirty="0" smtClean="0"/>
              <a:t>1–5 a.m</a:t>
            </a:r>
            <a:r>
              <a:rPr lang="en-US" sz="1200" dirty="0"/>
              <a:t>. periods and limiting the restart to once in 168 hours.  Logbook examples pertaining to the two </a:t>
            </a:r>
            <a:r>
              <a:rPr lang="en-US" sz="1200" dirty="0" smtClean="0"/>
              <a:t>1</a:t>
            </a:r>
            <a:r>
              <a:rPr lang="en-US" sz="1200" dirty="0"/>
              <a:t>–</a:t>
            </a:r>
            <a:r>
              <a:rPr lang="en-US" sz="1200" dirty="0" smtClean="0"/>
              <a:t>5 </a:t>
            </a:r>
            <a:r>
              <a:rPr lang="en-US" sz="1200" dirty="0"/>
              <a:t>a.m. periods and once-per-week provision have been temporarily removed from this edition</a:t>
            </a:r>
            <a:r>
              <a:rPr lang="en-US" sz="1200" dirty="0" smtClean="0">
                <a:solidFill>
                  <a:prstClr val="black"/>
                </a:solidFill>
              </a:rPr>
              <a:t>.</a:t>
            </a:r>
            <a:endParaRPr lang="en-US" sz="1200" dirty="0">
              <a:solidFill>
                <a:prstClr val="black"/>
              </a:solidFill>
            </a:endParaRPr>
          </a:p>
        </p:txBody>
      </p:sp>
    </p:spTree>
    <p:extLst>
      <p:ext uri="{BB962C8B-B14F-4D97-AF65-F5344CB8AC3E}">
        <p14:creationId xmlns:p14="http://schemas.microsoft.com/office/powerpoint/2010/main" val="322187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4F81BD"/>
                </a:solidFill>
              </a:rPr>
              <a:t>EXAMPLE </a:t>
            </a:r>
            <a:r>
              <a:rPr lang="en-US" dirty="0" smtClean="0">
                <a:solidFill>
                  <a:srgbClr val="4F81BD"/>
                </a:solidFill>
              </a:rPr>
              <a:t>18: </a:t>
            </a:r>
            <a:r>
              <a:rPr lang="en-US" dirty="0">
                <a:solidFill>
                  <a:srgbClr val="4F81BD"/>
                </a:solidFill>
              </a:rPr>
              <a:t>Sleeper-Berth Use</a:t>
            </a:r>
            <a:endParaRPr lang="en-US" dirty="0"/>
          </a:p>
        </p:txBody>
      </p:sp>
      <p:sp>
        <p:nvSpPr>
          <p:cNvPr id="6" name="Content Placeholder 5"/>
          <p:cNvSpPr>
            <a:spLocks noGrp="1"/>
          </p:cNvSpPr>
          <p:nvPr>
            <p:ph sz="half" idx="1"/>
          </p:nvPr>
        </p:nvSpPr>
        <p:spPr>
          <a:xfrm>
            <a:off x="457200" y="533400"/>
            <a:ext cx="6629400" cy="228600"/>
          </a:xfrm>
        </p:spPr>
        <p:txBody>
          <a:bodyPr/>
          <a:lstStyle/>
          <a:p>
            <a:r>
              <a:rPr lang="en-US" dirty="0"/>
              <a:t>Split S/B Use/No Valid Split Included (With Violation)</a:t>
            </a:r>
          </a:p>
        </p:txBody>
      </p:sp>
      <p:sp>
        <p:nvSpPr>
          <p:cNvPr id="7" name="Content Placeholder 6"/>
          <p:cNvSpPr>
            <a:spLocks noGrp="1"/>
          </p:cNvSpPr>
          <p:nvPr>
            <p:ph sz="half" idx="2"/>
          </p:nvPr>
        </p:nvSpPr>
        <p:spPr>
          <a:xfrm>
            <a:off x="457200" y="2209800"/>
            <a:ext cx="8229600" cy="3200400"/>
          </a:xfrm>
        </p:spPr>
        <p:txBody>
          <a:bodyPr/>
          <a:lstStyle/>
          <a:p>
            <a:pPr>
              <a:spcAft>
                <a:spcPts val="600"/>
              </a:spcAft>
            </a:pPr>
            <a:r>
              <a:rPr lang="en-US" sz="1200" b="1" dirty="0" smtClean="0"/>
              <a:t>Violations:  </a:t>
            </a:r>
            <a:r>
              <a:rPr lang="en-US" sz="1200" dirty="0" smtClean="0"/>
              <a:t>There </a:t>
            </a:r>
            <a:r>
              <a:rPr lang="en-US" sz="1200" dirty="0"/>
              <a:t>is an 11-hour rule violation from 6:00 a.m. to 7:00 a.m. on Day 2.</a:t>
            </a:r>
          </a:p>
          <a:p>
            <a:pPr>
              <a:spcAft>
                <a:spcPts val="600"/>
              </a:spcAft>
            </a:pPr>
            <a:r>
              <a:rPr lang="en-US" sz="1200" b="1" dirty="0"/>
              <a:t>Explanation – 11-Hour Limit: </a:t>
            </a:r>
            <a:r>
              <a:rPr lang="en-US" sz="1200" b="1" dirty="0" smtClean="0"/>
              <a:t> </a:t>
            </a:r>
            <a:r>
              <a:rPr lang="en-US" sz="1200" dirty="0" smtClean="0"/>
              <a:t>After </a:t>
            </a:r>
            <a:r>
              <a:rPr lang="en-US" sz="1200" dirty="0"/>
              <a:t>10 hours off duty, the driver had 11 hours of driving time available at 10:00 a.m. (CP#1) on Day 1. At the end of </a:t>
            </a:r>
            <a:r>
              <a:rPr lang="en-US" sz="1200" dirty="0" smtClean="0"/>
              <a:t>Day 1</a:t>
            </a:r>
            <a:r>
              <a:rPr lang="en-US" sz="1200" dirty="0"/>
              <a:t>, the driver had 3 hours remaining and, without a valid 10-hour break, the driver violated the 11-hour limit by driving an additional 1 hour at </a:t>
            </a:r>
            <a:r>
              <a:rPr lang="en-US" sz="1200" dirty="0" smtClean="0"/>
              <a:t>6:00 a.m</a:t>
            </a:r>
            <a:r>
              <a:rPr lang="en-US" sz="1200" dirty="0"/>
              <a:t>. on Day 2.</a:t>
            </a:r>
          </a:p>
          <a:p>
            <a:pPr>
              <a:spcAft>
                <a:spcPts val="600"/>
              </a:spcAft>
            </a:pPr>
            <a:r>
              <a:rPr lang="en-US" sz="1200" dirty="0"/>
              <a:t>[</a:t>
            </a:r>
            <a:r>
              <a:rPr lang="en-US" sz="1200" b="1" dirty="0"/>
              <a:t>NOTE: </a:t>
            </a:r>
            <a:r>
              <a:rPr lang="en-US" sz="1200" dirty="0"/>
              <a:t>The driver had 8 consecutive hours in the </a:t>
            </a:r>
            <a:r>
              <a:rPr lang="en-US" sz="1200" dirty="0" smtClean="0"/>
              <a:t>S/B, </a:t>
            </a:r>
            <a:r>
              <a:rPr lang="en-US" sz="1200" dirty="0"/>
              <a:t>but that break does not give the driver any extra driving time (that is, it does not change the calculation point by itself). In addition, the driver cannot use the S/B provision because he/she did not obtain the equivalent of 10 hours of rest by getting a combination of at least 8 (but less than 10) consecutive hours in a S/B and another break of at least 2 (but less than 10) consecutive hours.]</a:t>
            </a:r>
          </a:p>
          <a:p>
            <a:pPr>
              <a:spcAft>
                <a:spcPts val="600"/>
              </a:spcAft>
            </a:pPr>
            <a:r>
              <a:rPr lang="en-US" sz="1200" b="1" dirty="0"/>
              <a:t>Explanation – 14-Hour Limit: </a:t>
            </a:r>
            <a:r>
              <a:rPr lang="en-US" sz="1200" b="1" dirty="0" smtClean="0"/>
              <a:t> </a:t>
            </a:r>
            <a:r>
              <a:rPr lang="en-US" sz="1200" dirty="0" smtClean="0"/>
              <a:t>Calculation </a:t>
            </a:r>
            <a:r>
              <a:rPr lang="en-US" sz="1200" dirty="0"/>
              <a:t>of the 14-hour limit begins at 10:00 a.m. on Day 1 (CP#1). The driver used 9 of 14 hours on Day 1. Although the driver then got 8 consecutive hours in a S/B, that rest break is not included in the 14-hour calculation. The 14-hour calculation continues into Day 2, and at 7:00 a.m. the driver has accumulated 13 hours and has not driven a CMV past the 14-hour duty limit.</a:t>
            </a:r>
          </a:p>
          <a:p>
            <a:pPr>
              <a:spcAft>
                <a:spcPts val="1200"/>
              </a:spcAft>
            </a:pPr>
            <a:r>
              <a:rPr lang="en-US" sz="1200" dirty="0"/>
              <a:t>[</a:t>
            </a:r>
            <a:r>
              <a:rPr lang="en-US" sz="1200" b="1" dirty="0"/>
              <a:t>NOTE: </a:t>
            </a:r>
            <a:r>
              <a:rPr lang="en-US" sz="1200" dirty="0"/>
              <a:t>The driver had 8 consecutive hours in the S/B, but that does not change the calculation point because the driver did not obtain a second break of at least 2 (but less than 10) consecutive hours.]</a:t>
            </a:r>
          </a:p>
        </p:txBody>
      </p:sp>
    </p:spTree>
    <p:extLst>
      <p:ext uri="{BB962C8B-B14F-4D97-AF65-F5344CB8AC3E}">
        <p14:creationId xmlns:p14="http://schemas.microsoft.com/office/powerpoint/2010/main" val="2533291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19: </a:t>
            </a:r>
            <a:r>
              <a:rPr lang="en-US" dirty="0"/>
              <a:t>Sleeper-Berth Use</a:t>
            </a:r>
          </a:p>
        </p:txBody>
      </p:sp>
      <p:sp>
        <p:nvSpPr>
          <p:cNvPr id="6" name="Content Placeholder 5"/>
          <p:cNvSpPr>
            <a:spLocks noGrp="1"/>
          </p:cNvSpPr>
          <p:nvPr>
            <p:ph sz="half" idx="1"/>
          </p:nvPr>
        </p:nvSpPr>
        <p:spPr>
          <a:xfrm>
            <a:off x="457200" y="533400"/>
            <a:ext cx="7620000" cy="228600"/>
          </a:xfrm>
        </p:spPr>
        <p:txBody>
          <a:bodyPr/>
          <a:lstStyle/>
          <a:p>
            <a:r>
              <a:rPr lang="en-US" dirty="0"/>
              <a:t>Split S/B Use With Multiple Split S/B “Pairings” Explanation</a:t>
            </a:r>
          </a:p>
        </p:txBody>
      </p:sp>
      <p:pic>
        <p:nvPicPr>
          <p:cNvPr id="9" name="Picture 8" descr="Example 19,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443415"/>
            <a:ext cx="6400800" cy="1803983"/>
          </a:xfrm>
          <a:prstGeom prst="rect">
            <a:avLst/>
          </a:prstGeom>
        </p:spPr>
      </p:pic>
      <p:pic>
        <p:nvPicPr>
          <p:cNvPr id="10" name="Picture 9" descr="Example 19, Day 2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543380"/>
            <a:ext cx="6400800" cy="1790620"/>
          </a:xfrm>
          <a:prstGeom prst="rect">
            <a:avLst/>
          </a:prstGeom>
        </p:spPr>
      </p:pic>
    </p:spTree>
    <p:extLst>
      <p:ext uri="{BB962C8B-B14F-4D97-AF65-F5344CB8AC3E}">
        <p14:creationId xmlns:p14="http://schemas.microsoft.com/office/powerpoint/2010/main" val="22818651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4F81BD"/>
                </a:solidFill>
              </a:rPr>
              <a:t>EXAMPLE </a:t>
            </a:r>
            <a:r>
              <a:rPr lang="en-US" dirty="0" smtClean="0">
                <a:solidFill>
                  <a:srgbClr val="4F81BD"/>
                </a:solidFill>
              </a:rPr>
              <a:t>19: </a:t>
            </a:r>
            <a:r>
              <a:rPr lang="en-US" dirty="0">
                <a:solidFill>
                  <a:srgbClr val="4F81BD"/>
                </a:solidFill>
              </a:rPr>
              <a:t>Sleeper-Berth Use</a:t>
            </a:r>
            <a:endParaRPr lang="en-US" dirty="0"/>
          </a:p>
        </p:txBody>
      </p:sp>
      <p:sp>
        <p:nvSpPr>
          <p:cNvPr id="6" name="Content Placeholder 5"/>
          <p:cNvSpPr>
            <a:spLocks noGrp="1"/>
          </p:cNvSpPr>
          <p:nvPr>
            <p:ph sz="half" idx="1"/>
          </p:nvPr>
        </p:nvSpPr>
        <p:spPr>
          <a:xfrm>
            <a:off x="457200" y="533400"/>
            <a:ext cx="6629400" cy="228600"/>
          </a:xfrm>
        </p:spPr>
        <p:txBody>
          <a:bodyPr/>
          <a:lstStyle/>
          <a:p>
            <a:r>
              <a:rPr lang="en-US" dirty="0"/>
              <a:t>Split S/B Use With Multiple Split S/B “Pairings” Explanation</a:t>
            </a:r>
          </a:p>
        </p:txBody>
      </p:sp>
      <p:sp>
        <p:nvSpPr>
          <p:cNvPr id="7" name="Content Placeholder 6"/>
          <p:cNvSpPr>
            <a:spLocks noGrp="1"/>
          </p:cNvSpPr>
          <p:nvPr>
            <p:ph sz="half" idx="2"/>
          </p:nvPr>
        </p:nvSpPr>
        <p:spPr>
          <a:xfrm>
            <a:off x="457200" y="1828800"/>
            <a:ext cx="8229600" cy="4419600"/>
          </a:xfrm>
        </p:spPr>
        <p:txBody>
          <a:bodyPr/>
          <a:lstStyle/>
          <a:p>
            <a:pPr>
              <a:spcAft>
                <a:spcPts val="600"/>
              </a:spcAft>
            </a:pPr>
            <a:r>
              <a:rPr lang="en-US" sz="1200" b="1" dirty="0" smtClean="0"/>
              <a:t>Violations:  </a:t>
            </a:r>
            <a:r>
              <a:rPr lang="en-US" sz="1200" dirty="0" smtClean="0"/>
              <a:t>There </a:t>
            </a:r>
            <a:r>
              <a:rPr lang="en-US" sz="1200" dirty="0"/>
              <a:t>are no violations.</a:t>
            </a:r>
          </a:p>
          <a:p>
            <a:pPr>
              <a:spcAft>
                <a:spcPts val="600"/>
              </a:spcAft>
            </a:pPr>
            <a:r>
              <a:rPr lang="en-US" sz="1200" b="1" dirty="0"/>
              <a:t>Explanation – 11-Hour Limit: </a:t>
            </a:r>
            <a:r>
              <a:rPr lang="en-US" sz="1200" b="1" dirty="0" smtClean="0"/>
              <a:t> </a:t>
            </a:r>
            <a:r>
              <a:rPr lang="en-US" sz="1200" dirty="0" smtClean="0"/>
              <a:t>After </a:t>
            </a:r>
            <a:r>
              <a:rPr lang="en-US" sz="1200" dirty="0"/>
              <a:t>10 hours off duty which included off-duty time from a prior day not shown in the example, the driver had 11 hours of driving time available at 2:00 a.m. (CP#1) on Day 1. The driver used those 11 hours by 4:00 p.m. on Day 1, when he/she entered the </a:t>
            </a:r>
            <a:r>
              <a:rPr lang="en-US" sz="1200" dirty="0" smtClean="0"/>
              <a:t>S/B </a:t>
            </a:r>
            <a:r>
              <a:rPr lang="en-US" sz="1200" dirty="0"/>
              <a:t>for </a:t>
            </a:r>
            <a:r>
              <a:rPr lang="en-US" sz="1200" dirty="0" smtClean="0"/>
              <a:t/>
            </a:r>
            <a:br>
              <a:rPr lang="en-US" sz="1200" dirty="0" smtClean="0"/>
            </a:br>
            <a:r>
              <a:rPr lang="en-US" sz="1200" dirty="0" smtClean="0"/>
              <a:t>8 </a:t>
            </a:r>
            <a:r>
              <a:rPr lang="en-US" sz="1200" dirty="0"/>
              <a:t>consecutive hours. Because the driver accumulated at least 10 hours of rest using a combination of at least 8 consecutive hours in a S/B and another break of at least 2 consecutive hours, he/she was eligible for the S/B provision. This moves the calculation point to the end of the first of the two periods of rest, or 10:00 a.m. on Day 1 (CP#2). Starting the calculation from there, the driver accumulated another 10 hours of driving by 5:00 a.m. on Day 2. By 7:00 a.m. on Day 2, the driver accumulated another pair of qualifying breaks totaling at least 10 hours. This moves the calculation point again, to the end of the first of the two breaks, or 12:00 Midnight on Day 2 (CP#3). From there, the driver accumulated another 10 hours of driving </a:t>
            </a:r>
            <a:r>
              <a:rPr lang="en-US" sz="1200" dirty="0" smtClean="0"/>
              <a:t>by 1:00</a:t>
            </a:r>
            <a:r>
              <a:rPr lang="en-US" sz="1200" dirty="0"/>
              <a:t> p.m. on Day 2. This pattern continued, with no 11-hour violations.</a:t>
            </a:r>
          </a:p>
          <a:p>
            <a:pPr>
              <a:spcAft>
                <a:spcPts val="600"/>
              </a:spcAft>
            </a:pPr>
            <a:r>
              <a:rPr lang="en-US" sz="1200" dirty="0"/>
              <a:t>[</a:t>
            </a:r>
            <a:r>
              <a:rPr lang="en-US" sz="1200" b="1" dirty="0"/>
              <a:t>NOTE: </a:t>
            </a:r>
            <a:r>
              <a:rPr lang="en-US" sz="1200" dirty="0"/>
              <a:t>When using the S/B split provision, the order of the qualifying breaks does not matter – the break of “at least 2 hours” can fall before or after the S/B period of “at least 8 hours.”]</a:t>
            </a:r>
          </a:p>
          <a:p>
            <a:pPr>
              <a:spcAft>
                <a:spcPts val="600"/>
              </a:spcAft>
            </a:pPr>
            <a:r>
              <a:rPr lang="en-US" sz="1200" b="1" dirty="0"/>
              <a:t>Explanation – 14-Hour Limit: </a:t>
            </a:r>
            <a:r>
              <a:rPr lang="en-US" sz="1200" b="1" dirty="0" smtClean="0"/>
              <a:t> </a:t>
            </a:r>
            <a:r>
              <a:rPr lang="en-US" sz="1200" dirty="0" smtClean="0"/>
              <a:t>Calculation </a:t>
            </a:r>
            <a:r>
              <a:rPr lang="en-US" sz="1200" dirty="0"/>
              <a:t>of the 14-hour limit begins at 2:00 a.m. on Day 1 (CP#1). The driver accumulates 14 hours by 4:00 p.m. before entering the S/B. Because the driver then met the requirements for the S/B provision (see above), the calculation point moves to the end of the first qualifying break, or 10:00 a.m. on Day 1 (CP#2). So at Midnight on Day 2, the driver had accumulated 6 hours (any S/B period of at least 8 but less </a:t>
            </a:r>
            <a:r>
              <a:rPr lang="en-US" sz="1200" dirty="0" smtClean="0"/>
              <a:t>than 10 </a:t>
            </a:r>
            <a:r>
              <a:rPr lang="en-US" sz="1200" dirty="0"/>
              <a:t>consecutive hours is excluded from the 14-hour calculation).</a:t>
            </a:r>
          </a:p>
          <a:p>
            <a:pPr>
              <a:spcAft>
                <a:spcPts val="1200"/>
              </a:spcAft>
            </a:pPr>
            <a:r>
              <a:rPr lang="en-US" sz="1200" dirty="0"/>
              <a:t>By 7:00 a.m. on Day 2, the driver accumulated another pair of qualifying breaks totaling at least 10 hours and has not exceeded the 14-hour limit. This moves the calculation point again, to the end of the first of the two breaks, or Midnight on Day 2 (CP#3). From there, the driver accumulated 13 of </a:t>
            </a:r>
            <a:r>
              <a:rPr lang="en-US" sz="1200" dirty="0" smtClean="0"/>
              <a:t>14 hours </a:t>
            </a:r>
            <a:r>
              <a:rPr lang="en-US" sz="1200" dirty="0"/>
              <a:t>by 1:00 p.m. on Day 2 (any S/B period of at least 8 but less than 10 consecutive hours is excluded from the 14-hour calculation). This pattern continued with no violations.</a:t>
            </a:r>
          </a:p>
        </p:txBody>
      </p:sp>
    </p:spTree>
    <p:extLst>
      <p:ext uri="{BB962C8B-B14F-4D97-AF65-F5344CB8AC3E}">
        <p14:creationId xmlns:p14="http://schemas.microsoft.com/office/powerpoint/2010/main" val="32403226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20: </a:t>
            </a:r>
            <a:r>
              <a:rPr lang="en-US" dirty="0"/>
              <a:t>Sleeper-Berth Use</a:t>
            </a:r>
          </a:p>
        </p:txBody>
      </p:sp>
      <p:sp>
        <p:nvSpPr>
          <p:cNvPr id="6" name="Content Placeholder 5"/>
          <p:cNvSpPr>
            <a:spLocks noGrp="1"/>
          </p:cNvSpPr>
          <p:nvPr>
            <p:ph sz="half" idx="1"/>
          </p:nvPr>
        </p:nvSpPr>
        <p:spPr>
          <a:xfrm>
            <a:off x="457200" y="533400"/>
            <a:ext cx="7620000" cy="228600"/>
          </a:xfrm>
        </p:spPr>
        <p:txBody>
          <a:bodyPr/>
          <a:lstStyle/>
          <a:p>
            <a:r>
              <a:rPr lang="en-US" dirty="0"/>
              <a:t>Improper Use of Split S/B Break Time (With Violations)</a:t>
            </a:r>
          </a:p>
        </p:txBody>
      </p:sp>
      <p:pic>
        <p:nvPicPr>
          <p:cNvPr id="9" name="Picture 8" descr="Example 20,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454658"/>
            <a:ext cx="6398291" cy="1576197"/>
          </a:xfrm>
          <a:prstGeom prst="rect">
            <a:avLst/>
          </a:prstGeom>
        </p:spPr>
      </p:pic>
      <p:pic>
        <p:nvPicPr>
          <p:cNvPr id="10" name="Picture 9" descr="Example 20, Day 2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557778"/>
            <a:ext cx="6397070" cy="1776222"/>
          </a:xfrm>
          <a:prstGeom prst="rect">
            <a:avLst/>
          </a:prstGeom>
        </p:spPr>
      </p:pic>
    </p:spTree>
    <p:extLst>
      <p:ext uri="{BB962C8B-B14F-4D97-AF65-F5344CB8AC3E}">
        <p14:creationId xmlns:p14="http://schemas.microsoft.com/office/powerpoint/2010/main" val="2257626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20: </a:t>
            </a:r>
            <a:r>
              <a:rPr lang="en-US" dirty="0"/>
              <a:t>Sleeper-Berth Use</a:t>
            </a:r>
          </a:p>
        </p:txBody>
      </p:sp>
      <p:sp>
        <p:nvSpPr>
          <p:cNvPr id="6" name="Content Placeholder 5"/>
          <p:cNvSpPr>
            <a:spLocks noGrp="1"/>
          </p:cNvSpPr>
          <p:nvPr>
            <p:ph sz="half" idx="1"/>
          </p:nvPr>
        </p:nvSpPr>
        <p:spPr>
          <a:xfrm>
            <a:off x="457200" y="533400"/>
            <a:ext cx="6629400" cy="228600"/>
          </a:xfrm>
        </p:spPr>
        <p:txBody>
          <a:bodyPr/>
          <a:lstStyle/>
          <a:p>
            <a:r>
              <a:rPr lang="en-US" dirty="0"/>
              <a:t>Improper Use of Split S/B Break Time (With Violations)</a:t>
            </a:r>
          </a:p>
        </p:txBody>
      </p:sp>
      <p:sp>
        <p:nvSpPr>
          <p:cNvPr id="7" name="Content Placeholder 6"/>
          <p:cNvSpPr>
            <a:spLocks noGrp="1"/>
          </p:cNvSpPr>
          <p:nvPr>
            <p:ph sz="half" idx="2"/>
          </p:nvPr>
        </p:nvSpPr>
        <p:spPr>
          <a:xfrm>
            <a:off x="457200" y="2209800"/>
            <a:ext cx="8229600" cy="3200400"/>
          </a:xfrm>
        </p:spPr>
        <p:txBody>
          <a:bodyPr/>
          <a:lstStyle/>
          <a:p>
            <a:pPr>
              <a:spcAft>
                <a:spcPts val="600"/>
              </a:spcAft>
            </a:pPr>
            <a:r>
              <a:rPr lang="en-US" sz="1200" b="1" dirty="0" smtClean="0"/>
              <a:t>Violations:  </a:t>
            </a:r>
            <a:r>
              <a:rPr lang="en-US" sz="1200" dirty="0" smtClean="0"/>
              <a:t>There </a:t>
            </a:r>
            <a:r>
              <a:rPr lang="en-US" sz="1200" dirty="0"/>
              <a:t>is an 11-hour rule violation from 6:30 a.m. – 1:00 p.m., and a 14-hour rule violation from 8:00 a.m. – 1:00 p.m., both on Day 2.</a:t>
            </a:r>
          </a:p>
          <a:p>
            <a:pPr>
              <a:spcAft>
                <a:spcPts val="600"/>
              </a:spcAft>
            </a:pPr>
            <a:r>
              <a:rPr lang="en-US" sz="1200" b="1" dirty="0"/>
              <a:t>Explanation – 11-Hour Limit: </a:t>
            </a:r>
            <a:r>
              <a:rPr lang="en-US" sz="1200" b="1" dirty="0" smtClean="0"/>
              <a:t> </a:t>
            </a:r>
            <a:r>
              <a:rPr lang="en-US" sz="1200" dirty="0" smtClean="0"/>
              <a:t>After </a:t>
            </a:r>
            <a:r>
              <a:rPr lang="en-US" sz="1200" dirty="0"/>
              <a:t>10 hours off duty, the driver had 11 hours of driving time available at 10:00 a.m. on Day 1 (CP#1). The driver did not have another 10-hour break (or the equivalent) until 1:00 p.m. on Day 2, so the calculation point never changes. The driver accumulated 6 total hours of driving on Day 1 and reached the 11 hour (driving) limit at 6:30 a.m. on Day 2. The violation begins here when the driver drives the CMV.</a:t>
            </a:r>
          </a:p>
          <a:p>
            <a:pPr>
              <a:spcAft>
                <a:spcPts val="600"/>
              </a:spcAft>
            </a:pPr>
            <a:r>
              <a:rPr lang="en-US" sz="1200" b="1" dirty="0"/>
              <a:t>Explanation – 14-Hour Limit: </a:t>
            </a:r>
            <a:r>
              <a:rPr lang="en-US" sz="1200" b="1" dirty="0" smtClean="0"/>
              <a:t> </a:t>
            </a:r>
            <a:r>
              <a:rPr lang="en-US" sz="1200" dirty="0"/>
              <a:t>Calculation of the 14-hour limit begins at 10:00 a.m. on Day 1 (CP#1). At Midnight on Day 1, the driver still had 8 hours remaining because any S/B period of at least 8 but less than 10 consecutive hours is excluded from the 14 hour calculation. The driver reached the 14‑hour limit at 8:00 a.m. on Day 2, where the violation began.</a:t>
            </a:r>
          </a:p>
          <a:p>
            <a:pPr>
              <a:spcAft>
                <a:spcPts val="1200"/>
              </a:spcAft>
            </a:pPr>
            <a:r>
              <a:rPr lang="en-US" sz="1200" dirty="0"/>
              <a:t>[</a:t>
            </a:r>
            <a:r>
              <a:rPr lang="en-US" sz="1200" b="1" dirty="0"/>
              <a:t>NOTE: </a:t>
            </a:r>
            <a:r>
              <a:rPr lang="en-US" sz="1200" dirty="0"/>
              <a:t>The S/B periods in these examples do not establish a second calculation point because the driver did not obtain a combination of at least 8 (but less than 10) consecutive hours in a S/B and another break of at least 2 (but less than 10) consecutive hours. The second S/B period was only 1½ hours in length.]</a:t>
            </a:r>
          </a:p>
        </p:txBody>
      </p:sp>
    </p:spTree>
    <p:extLst>
      <p:ext uri="{BB962C8B-B14F-4D97-AF65-F5344CB8AC3E}">
        <p14:creationId xmlns:p14="http://schemas.microsoft.com/office/powerpoint/2010/main" val="4256661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21: </a:t>
            </a:r>
            <a:r>
              <a:rPr lang="en-US" dirty="0"/>
              <a:t>“Waiting Time” at Well Site</a:t>
            </a:r>
          </a:p>
        </p:txBody>
      </p:sp>
      <p:sp>
        <p:nvSpPr>
          <p:cNvPr id="6" name="Content Placeholder 5"/>
          <p:cNvSpPr>
            <a:spLocks noGrp="1"/>
          </p:cNvSpPr>
          <p:nvPr>
            <p:ph sz="half" idx="1"/>
          </p:nvPr>
        </p:nvSpPr>
        <p:spPr/>
        <p:txBody>
          <a:bodyPr/>
          <a:lstStyle/>
          <a:p>
            <a:r>
              <a:rPr lang="en-US" dirty="0"/>
              <a:t>Proper Logging of “Waiting Time” at Well Site (Line 1 of Log)</a:t>
            </a:r>
          </a:p>
        </p:txBody>
      </p:sp>
      <p:sp>
        <p:nvSpPr>
          <p:cNvPr id="7" name="Content Placeholder 6"/>
          <p:cNvSpPr>
            <a:spLocks noGrp="1"/>
          </p:cNvSpPr>
          <p:nvPr>
            <p:ph sz="half" idx="2"/>
          </p:nvPr>
        </p:nvSpPr>
        <p:spPr>
          <a:xfrm>
            <a:off x="457200" y="4663440"/>
            <a:ext cx="8229600" cy="1356360"/>
          </a:xfrm>
        </p:spPr>
        <p:txBody>
          <a:bodyPr/>
          <a:lstStyle/>
          <a:p>
            <a:pPr>
              <a:spcAft>
                <a:spcPts val="600"/>
              </a:spcAft>
            </a:pPr>
            <a:r>
              <a:rPr lang="en-US" sz="1200" b="1" dirty="0" smtClean="0"/>
              <a:t>Violations:  </a:t>
            </a:r>
            <a:r>
              <a:rPr lang="en-US" sz="1200" dirty="0" smtClean="0"/>
              <a:t>There </a:t>
            </a:r>
            <a:r>
              <a:rPr lang="en-US" sz="1200" dirty="0"/>
              <a:t>are no violations.</a:t>
            </a:r>
          </a:p>
          <a:p>
            <a:pPr>
              <a:spcAft>
                <a:spcPts val="600"/>
              </a:spcAft>
            </a:pPr>
            <a:r>
              <a:rPr lang="en-US" sz="1200" b="1" dirty="0"/>
              <a:t>Explanation: </a:t>
            </a:r>
            <a:r>
              <a:rPr lang="en-US" sz="1200" b="1" dirty="0" smtClean="0"/>
              <a:t> </a:t>
            </a:r>
            <a:r>
              <a:rPr lang="en-US" sz="1200" dirty="0"/>
              <a:t>This is an example of “waiting time” for certain drivers at oil or gas well sites [See 395.1(d)(2)]. This time – which is off duty and does extend the 14-hour “driving window” period – is denoted from 4:00 p.m. to Midnight on Day 1. This “waiting time” must be shown on the paper log or electronic equivalent as off duty and identified by annotations in the remarks section of the log or a separate line added to the log grid. The “waiting time” is shown by an annotation in the remarks section of the log (Day 1).</a:t>
            </a:r>
          </a:p>
        </p:txBody>
      </p:sp>
      <p:pic>
        <p:nvPicPr>
          <p:cNvPr id="10" name="Picture 9" descr="Example 21, Day 2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834640"/>
            <a:ext cx="6400800" cy="1576197"/>
          </a:xfrm>
          <a:prstGeom prst="rect">
            <a:avLst/>
          </a:prstGeom>
        </p:spPr>
      </p:pic>
      <p:pic>
        <p:nvPicPr>
          <p:cNvPr id="3" name="Picture 2" descr="Example 21, Day 1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2" y="914400"/>
            <a:ext cx="6387465" cy="1866900"/>
          </a:xfrm>
          <a:prstGeom prst="rect">
            <a:avLst/>
          </a:prstGeom>
        </p:spPr>
      </p:pic>
    </p:spTree>
    <p:extLst>
      <p:ext uri="{BB962C8B-B14F-4D97-AF65-F5344CB8AC3E}">
        <p14:creationId xmlns:p14="http://schemas.microsoft.com/office/powerpoint/2010/main" val="723396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22: </a:t>
            </a:r>
            <a:r>
              <a:rPr lang="en-US" dirty="0"/>
              <a:t>“Waiting Time” at Well Site</a:t>
            </a:r>
          </a:p>
        </p:txBody>
      </p:sp>
      <p:sp>
        <p:nvSpPr>
          <p:cNvPr id="6" name="Content Placeholder 5"/>
          <p:cNvSpPr>
            <a:spLocks noGrp="1"/>
          </p:cNvSpPr>
          <p:nvPr>
            <p:ph sz="half" idx="1"/>
          </p:nvPr>
        </p:nvSpPr>
        <p:spPr/>
        <p:txBody>
          <a:bodyPr/>
          <a:lstStyle/>
          <a:p>
            <a:r>
              <a:rPr lang="en-US" dirty="0"/>
              <a:t>Proper Logging of “Waiting Time” at Well Site (line 5 of Log)</a:t>
            </a:r>
          </a:p>
        </p:txBody>
      </p:sp>
      <p:sp>
        <p:nvSpPr>
          <p:cNvPr id="7" name="Content Placeholder 6"/>
          <p:cNvSpPr>
            <a:spLocks noGrp="1"/>
          </p:cNvSpPr>
          <p:nvPr>
            <p:ph sz="half" idx="2"/>
          </p:nvPr>
        </p:nvSpPr>
        <p:spPr>
          <a:xfrm>
            <a:off x="457200" y="5181600"/>
            <a:ext cx="8229600" cy="1356360"/>
          </a:xfrm>
        </p:spPr>
        <p:txBody>
          <a:bodyPr/>
          <a:lstStyle/>
          <a:p>
            <a:pPr>
              <a:spcAft>
                <a:spcPts val="600"/>
              </a:spcAft>
            </a:pPr>
            <a:r>
              <a:rPr lang="en-US" sz="1200" b="1" dirty="0" smtClean="0"/>
              <a:t>Violations:  </a:t>
            </a:r>
            <a:r>
              <a:rPr lang="en-US" sz="1200" dirty="0" smtClean="0"/>
              <a:t>There </a:t>
            </a:r>
            <a:r>
              <a:rPr lang="en-US" sz="1200" dirty="0"/>
              <a:t>are no violations.</a:t>
            </a:r>
          </a:p>
          <a:p>
            <a:pPr>
              <a:spcAft>
                <a:spcPts val="600"/>
              </a:spcAft>
            </a:pPr>
            <a:r>
              <a:rPr lang="en-US" sz="1200" b="1" dirty="0"/>
              <a:t>Explanation: </a:t>
            </a:r>
            <a:r>
              <a:rPr lang="en-US" sz="1200" b="1" dirty="0" smtClean="0"/>
              <a:t> </a:t>
            </a:r>
            <a:r>
              <a:rPr lang="en-US" sz="1200" dirty="0"/>
              <a:t>This is an example of “waiting time” for certain drivers at oil or gas well sites [See 395.1(d)(2)]. This time – which is off duty and does extend the 14-hour “driving window” period – is denoted from 4:00 p.m. to Midnight on Day 1. This “waiting time” must be shown on the paper log or electronic equivalent as off duty and identified by annotations in the remarks section of the log or a separate line added to the log grid. The “waiting time” is shown on a 5th line added to the log grid on Day 1.</a:t>
            </a:r>
          </a:p>
        </p:txBody>
      </p:sp>
      <p:pic>
        <p:nvPicPr>
          <p:cNvPr id="3" name="Picture 2" descr="Example 22, Day 2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017520"/>
            <a:ext cx="6400800" cy="1928241"/>
          </a:xfrm>
          <a:prstGeom prst="rect">
            <a:avLst/>
          </a:prstGeom>
        </p:spPr>
      </p:pic>
      <p:pic>
        <p:nvPicPr>
          <p:cNvPr id="10" name="Picture 9" descr="Example 22, Day 1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990600"/>
            <a:ext cx="6400800" cy="1910886"/>
          </a:xfrm>
          <a:prstGeom prst="rect">
            <a:avLst/>
          </a:prstGeom>
        </p:spPr>
      </p:pic>
    </p:spTree>
    <p:extLst>
      <p:ext uri="{BB962C8B-B14F-4D97-AF65-F5344CB8AC3E}">
        <p14:creationId xmlns:p14="http://schemas.microsoft.com/office/powerpoint/2010/main" val="2382758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23: </a:t>
            </a:r>
            <a:r>
              <a:rPr lang="en-US" dirty="0"/>
              <a:t>Oilfield/Split Break with “Well Waiting Time”</a:t>
            </a:r>
          </a:p>
        </p:txBody>
      </p:sp>
      <p:sp>
        <p:nvSpPr>
          <p:cNvPr id="6" name="Content Placeholder 5"/>
          <p:cNvSpPr>
            <a:spLocks noGrp="1"/>
          </p:cNvSpPr>
          <p:nvPr>
            <p:ph sz="half" idx="1"/>
          </p:nvPr>
        </p:nvSpPr>
        <p:spPr>
          <a:xfrm>
            <a:off x="457200" y="533400"/>
            <a:ext cx="7620000" cy="228600"/>
          </a:xfrm>
        </p:spPr>
        <p:txBody>
          <a:bodyPr/>
          <a:lstStyle/>
          <a:p>
            <a:r>
              <a:rPr lang="en-US" dirty="0"/>
              <a:t>Explanation of Oilfield Split Break Provisions (With Violations)</a:t>
            </a:r>
          </a:p>
        </p:txBody>
      </p:sp>
      <p:pic>
        <p:nvPicPr>
          <p:cNvPr id="9" name="Picture 8" descr="Example 23,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684" y="1219200"/>
            <a:ext cx="6405716" cy="1578026"/>
          </a:xfrm>
          <a:prstGeom prst="rect">
            <a:avLst/>
          </a:prstGeom>
        </p:spPr>
      </p:pic>
      <p:pic>
        <p:nvPicPr>
          <p:cNvPr id="10" name="Picture 9" descr="Example 23, Day 2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684" y="3322320"/>
            <a:ext cx="6407426" cy="1712214"/>
          </a:xfrm>
          <a:prstGeom prst="rect">
            <a:avLst/>
          </a:prstGeom>
        </p:spPr>
      </p:pic>
    </p:spTree>
    <p:extLst>
      <p:ext uri="{BB962C8B-B14F-4D97-AF65-F5344CB8AC3E}">
        <p14:creationId xmlns:p14="http://schemas.microsoft.com/office/powerpoint/2010/main" val="39282658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23: </a:t>
            </a:r>
            <a:r>
              <a:rPr lang="en-US" dirty="0"/>
              <a:t>Oilfield/Split Break with “Well Waiting Time”</a:t>
            </a:r>
          </a:p>
        </p:txBody>
      </p:sp>
      <p:sp>
        <p:nvSpPr>
          <p:cNvPr id="6" name="Content Placeholder 5"/>
          <p:cNvSpPr>
            <a:spLocks noGrp="1"/>
          </p:cNvSpPr>
          <p:nvPr>
            <p:ph sz="half" idx="1"/>
          </p:nvPr>
        </p:nvSpPr>
        <p:spPr>
          <a:xfrm>
            <a:off x="457200" y="533400"/>
            <a:ext cx="6629400" cy="228600"/>
          </a:xfrm>
        </p:spPr>
        <p:txBody>
          <a:bodyPr/>
          <a:lstStyle/>
          <a:p>
            <a:r>
              <a:rPr lang="en-US" dirty="0"/>
              <a:t>Explanation of Oilfield Split Break Provisions (With Violations)</a:t>
            </a:r>
          </a:p>
        </p:txBody>
      </p:sp>
      <p:sp>
        <p:nvSpPr>
          <p:cNvPr id="7" name="Content Placeholder 6"/>
          <p:cNvSpPr>
            <a:spLocks noGrp="1"/>
          </p:cNvSpPr>
          <p:nvPr>
            <p:ph sz="half" idx="2"/>
          </p:nvPr>
        </p:nvSpPr>
        <p:spPr>
          <a:xfrm>
            <a:off x="457200" y="2209800"/>
            <a:ext cx="8229600" cy="3581400"/>
          </a:xfrm>
        </p:spPr>
        <p:txBody>
          <a:bodyPr/>
          <a:lstStyle/>
          <a:p>
            <a:pPr>
              <a:spcAft>
                <a:spcPts val="600"/>
              </a:spcAft>
            </a:pPr>
            <a:r>
              <a:rPr lang="en-US" sz="1200" b="1" dirty="0" smtClean="0"/>
              <a:t>Violations:  </a:t>
            </a:r>
            <a:r>
              <a:rPr lang="en-US" sz="1200" dirty="0"/>
              <a:t>There is a violation of both the 11 hour driving and 14 hour “driving window” rules at 2:30 p.m. on Day 2. </a:t>
            </a:r>
          </a:p>
          <a:p>
            <a:pPr>
              <a:spcAft>
                <a:spcPts val="1200"/>
              </a:spcAft>
            </a:pPr>
            <a:r>
              <a:rPr lang="en-US" sz="1200" b="1" dirty="0"/>
              <a:t>Explanation: </a:t>
            </a:r>
            <a:r>
              <a:rPr lang="en-US" sz="1200" b="1" dirty="0" smtClean="0"/>
              <a:t> </a:t>
            </a:r>
            <a:r>
              <a:rPr lang="en-US" sz="1200" dirty="0" smtClean="0"/>
              <a:t>This </a:t>
            </a:r>
            <a:r>
              <a:rPr lang="en-US" sz="1200" dirty="0"/>
              <a:t>is an example of the use of the oilfield exemption for hours of service. It helps explain the point of whether or not a driver is permitted to use well waiting [time] and the split break together. After 10 consecutive hours off duty on Day 1, the driver had 14 hours available (and 11 hours driving) beginning at 10:00 a.m. (CP#1). The driver drove for 3 hours, then spent 4 hours in the </a:t>
            </a:r>
            <a:r>
              <a:rPr lang="en-US" sz="1200" dirty="0" smtClean="0"/>
              <a:t>S/B, </a:t>
            </a:r>
            <a:r>
              <a:rPr lang="en-US" sz="1200" dirty="0"/>
              <a:t>drove for 3 more hours, was on duty for </a:t>
            </a:r>
            <a:r>
              <a:rPr lang="en-US" sz="1200" dirty="0" smtClean="0"/>
              <a:t/>
            </a:r>
            <a:br>
              <a:rPr lang="en-US" sz="1200" dirty="0" smtClean="0"/>
            </a:br>
            <a:r>
              <a:rPr lang="en-US" sz="1200" dirty="0" smtClean="0"/>
              <a:t>3 </a:t>
            </a:r>
            <a:r>
              <a:rPr lang="en-US" sz="1200" dirty="0"/>
              <a:t>hours, spent 1.5 hours of waiting time at the well site, drove for 3.5 hours, spent 6 hours in “other sleeping accommodations” and then drove for </a:t>
            </a:r>
            <a:r>
              <a:rPr lang="en-US" sz="1200" dirty="0" smtClean="0"/>
              <a:t/>
            </a:r>
            <a:br>
              <a:rPr lang="en-US" sz="1200" dirty="0" smtClean="0"/>
            </a:br>
            <a:r>
              <a:rPr lang="en-US" sz="1200" dirty="0" smtClean="0"/>
              <a:t>5.5 </a:t>
            </a:r>
            <a:r>
              <a:rPr lang="en-US" sz="1200" dirty="0"/>
              <a:t>hours before ending in the S/B for 4 more hours on Day 2. This is an example of “waiting time” for certain drivers at oil or gas well sites (§395.1(d)(2)). The 4 hours in the S/B may be combined with the 6-hour break between 4:00 a.m. and 10:00 a.m. on Day 2 to constitute a </a:t>
            </a:r>
            <a:r>
              <a:rPr lang="en-US" sz="1200" dirty="0" smtClean="0"/>
              <a:t>legal </a:t>
            </a:r>
            <a:r>
              <a:rPr lang="en-US" sz="1200" dirty="0"/>
              <a:t>break. Additionally, the 1.5 hours of “waiting time” at the oil well site is not counted towards the 14-hour “driving window” calculation. This time – which is off duty and does extend the 14-hour period – is denoted from 11:00 p.m. on Day 1 to 12:30 a.m. on Day 2. There is, however, a subsequent violation. Starting at CP#2 (5:00 p.m. Day 1) the driver drives for 3 hours, is on duty for 3 hours, drives for 3.5 hours more, and then drives for another 5.5 hours. The driver has gone over by 1 hour both the 11 and 14 hour limits at 2:30 p.m. on Day 2. </a:t>
            </a:r>
          </a:p>
        </p:txBody>
      </p:sp>
    </p:spTree>
    <p:extLst>
      <p:ext uri="{BB962C8B-B14F-4D97-AF65-F5344CB8AC3E}">
        <p14:creationId xmlns:p14="http://schemas.microsoft.com/office/powerpoint/2010/main" val="35192214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24: </a:t>
            </a:r>
            <a:r>
              <a:rPr lang="en-US" dirty="0"/>
              <a:t>Oilfield – “Well Waiting Time”</a:t>
            </a:r>
          </a:p>
        </p:txBody>
      </p:sp>
      <p:sp>
        <p:nvSpPr>
          <p:cNvPr id="6" name="Content Placeholder 5"/>
          <p:cNvSpPr>
            <a:spLocks noGrp="1"/>
          </p:cNvSpPr>
          <p:nvPr>
            <p:ph sz="half" idx="1"/>
          </p:nvPr>
        </p:nvSpPr>
        <p:spPr>
          <a:xfrm>
            <a:off x="457200" y="533400"/>
            <a:ext cx="7620000" cy="228600"/>
          </a:xfrm>
        </p:spPr>
        <p:txBody>
          <a:bodyPr/>
          <a:lstStyle/>
          <a:p>
            <a:r>
              <a:rPr lang="en-US" dirty="0"/>
              <a:t>Explanation of Oilfield “Well Waiting Time” Breaks</a:t>
            </a:r>
          </a:p>
        </p:txBody>
      </p:sp>
      <p:pic>
        <p:nvPicPr>
          <p:cNvPr id="9" name="Picture 8" descr="Example 24,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1" y="1295400"/>
            <a:ext cx="6400800" cy="1850400"/>
          </a:xfrm>
          <a:prstGeom prst="rect">
            <a:avLst/>
          </a:prstGeom>
        </p:spPr>
      </p:pic>
      <p:pic>
        <p:nvPicPr>
          <p:cNvPr id="10" name="Picture 9" descr="Example 24, Day 2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429000"/>
            <a:ext cx="6393297" cy="1848231"/>
          </a:xfrm>
          <a:prstGeom prst="rect">
            <a:avLst/>
          </a:prstGeom>
        </p:spPr>
      </p:pic>
    </p:spTree>
    <p:extLst>
      <p:ext uri="{BB962C8B-B14F-4D97-AF65-F5344CB8AC3E}">
        <p14:creationId xmlns:p14="http://schemas.microsoft.com/office/powerpoint/2010/main" val="1709646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838200"/>
            <a:ext cx="8229600" cy="5410200"/>
          </a:xfrm>
        </p:spPr>
        <p:txBody>
          <a:bodyPr lIns="0" tIns="0" rIns="0" bIns="0" spcCol="274320">
            <a:noAutofit/>
          </a:bodyPr>
          <a:lstStyle/>
          <a:p>
            <a:pPr lvl="0">
              <a:spcBef>
                <a:spcPts val="0"/>
              </a:spcBef>
              <a:spcAft>
                <a:spcPts val="600"/>
              </a:spcAft>
            </a:pPr>
            <a:r>
              <a:rPr lang="en-US" sz="1200" dirty="0">
                <a:solidFill>
                  <a:prstClr val="black"/>
                </a:solidFill>
              </a:rPr>
              <a:t>Listed below are </a:t>
            </a:r>
            <a:r>
              <a:rPr lang="en-US" sz="1200" dirty="0" smtClean="0">
                <a:solidFill>
                  <a:prstClr val="black"/>
                </a:solidFill>
              </a:rPr>
              <a:t>30 </a:t>
            </a:r>
            <a:r>
              <a:rPr lang="en-US" sz="1200" dirty="0">
                <a:solidFill>
                  <a:prstClr val="black"/>
                </a:solidFill>
              </a:rPr>
              <a:t>examples of the Federal hours-of-service (HOS) </a:t>
            </a:r>
            <a:r>
              <a:rPr lang="en-US" sz="1200" dirty="0" smtClean="0">
                <a:solidFill>
                  <a:prstClr val="black"/>
                </a:solidFill>
              </a:rPr>
              <a:t>rules. </a:t>
            </a:r>
            <a:r>
              <a:rPr lang="en-US" sz="1200" dirty="0">
                <a:solidFill>
                  <a:prstClr val="black"/>
                </a:solidFill>
              </a:rPr>
              <a:t>Most, but not all of the examples focus on </a:t>
            </a:r>
            <a:r>
              <a:rPr lang="en-US" sz="1200" dirty="0" smtClean="0">
                <a:solidFill>
                  <a:prstClr val="black"/>
                </a:solidFill>
              </a:rPr>
              <a:t>the HOS rules for property-carrying commercial motor vehicles (CMVs). Four </a:t>
            </a:r>
            <a:r>
              <a:rPr lang="en-US" sz="1200" dirty="0">
                <a:solidFill>
                  <a:prstClr val="black"/>
                </a:solidFill>
              </a:rPr>
              <a:t>examples of the HOS rules for passenger-carrying vehicles and a 60/70 hour rule example is also included. Each example includes:</a:t>
            </a:r>
          </a:p>
          <a:p>
            <a:pPr marL="285750" lvl="0" indent="-171450">
              <a:spcBef>
                <a:spcPts val="0"/>
              </a:spcBef>
              <a:spcAft>
                <a:spcPts val="600"/>
              </a:spcAft>
              <a:buFont typeface="Arial" panose="020B0604020202020204" pitchFamily="34" charset="0"/>
              <a:buChar char="•"/>
            </a:pPr>
            <a:r>
              <a:rPr lang="en-US" sz="1200" dirty="0">
                <a:solidFill>
                  <a:prstClr val="black"/>
                </a:solidFill>
              </a:rPr>
              <a:t>One or more completed grids from a driver’s daily Record of Duty Status (RODS) or log (where there are consecutive logs, the labels “Day 1”, “Day 2”, “Day 3”, etc. are used to tell the respective days apart);</a:t>
            </a:r>
          </a:p>
          <a:p>
            <a:pPr marL="285750" lvl="0" indent="-171450">
              <a:spcBef>
                <a:spcPts val="0"/>
              </a:spcBef>
              <a:spcAft>
                <a:spcPts val="600"/>
              </a:spcAft>
              <a:buFont typeface="Arial" panose="020B0604020202020204" pitchFamily="34" charset="0"/>
              <a:buChar char="•"/>
            </a:pPr>
            <a:r>
              <a:rPr lang="en-US" sz="1200" dirty="0">
                <a:solidFill>
                  <a:prstClr val="black"/>
                </a:solidFill>
              </a:rPr>
              <a:t>A brief description of any violations that may exist; and</a:t>
            </a:r>
          </a:p>
          <a:p>
            <a:pPr marL="285750" lvl="0" indent="-171450">
              <a:spcBef>
                <a:spcPts val="0"/>
              </a:spcBef>
              <a:spcAft>
                <a:spcPts val="600"/>
              </a:spcAft>
              <a:buFont typeface="Arial" panose="020B0604020202020204" pitchFamily="34" charset="0"/>
              <a:buChar char="•"/>
            </a:pPr>
            <a:r>
              <a:rPr lang="en-US" sz="1200" dirty="0">
                <a:solidFill>
                  <a:prstClr val="black"/>
                </a:solidFill>
              </a:rPr>
              <a:t>An in-depth explanation of the HOS rules as they apply to the sample RODS.</a:t>
            </a:r>
          </a:p>
          <a:p>
            <a:pPr lvl="0">
              <a:spcBef>
                <a:spcPts val="0"/>
              </a:spcBef>
            </a:pPr>
            <a:r>
              <a:rPr lang="en-US" sz="1200" dirty="0">
                <a:solidFill>
                  <a:prstClr val="black"/>
                </a:solidFill>
              </a:rPr>
              <a:t>Each blue horizontal line drawn within each log grid is labeled with the number of consecutive hours the driver spent in that duty status</a:t>
            </a:r>
            <a:r>
              <a:rPr lang="en-US" sz="1200" dirty="0" smtClean="0">
                <a:solidFill>
                  <a:prstClr val="black"/>
                </a:solidFill>
              </a:rPr>
              <a:t>:</a:t>
            </a:r>
          </a:p>
          <a:p>
            <a:pPr lvl="0">
              <a:spcBef>
                <a:spcPts val="0"/>
              </a:spcBef>
            </a:pPr>
            <a:endParaRPr lang="en-US" sz="1100" dirty="0">
              <a:solidFill>
                <a:prstClr val="black"/>
              </a:solidFill>
            </a:endParaRPr>
          </a:p>
          <a:p>
            <a:endParaRPr lang="en-US" sz="1100" dirty="0" smtClean="0"/>
          </a:p>
          <a:p>
            <a:endParaRPr lang="en-US" sz="1100" dirty="0"/>
          </a:p>
          <a:p>
            <a:endParaRPr lang="en-US" sz="1100" dirty="0" smtClean="0"/>
          </a:p>
          <a:p>
            <a:endParaRPr lang="en-US" sz="1100" dirty="0" smtClean="0"/>
          </a:p>
          <a:p>
            <a:endParaRPr lang="en-US" sz="1100" dirty="0"/>
          </a:p>
          <a:p>
            <a:endParaRPr lang="en-US" sz="1100" dirty="0" smtClean="0"/>
          </a:p>
          <a:p>
            <a:endParaRPr lang="en-US" sz="1100" dirty="0" smtClean="0"/>
          </a:p>
          <a:p>
            <a:r>
              <a:rPr lang="en-US" sz="1200" dirty="0" smtClean="0"/>
              <a:t>A red “violation arrow,” is used to indicate the point at which the driver went into violation of the 11,14, 60/70 hour rule, for example.</a:t>
            </a:r>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endParaRPr lang="en-US" sz="1100" dirty="0" smtClean="0"/>
          </a:p>
          <a:p>
            <a:r>
              <a:rPr lang="en-US" sz="1200" dirty="0" smtClean="0"/>
              <a:t>Finally, on these following examples an arrow labeled “CP” is used to indicate various “Calculation Points,” such as “CP#1,” “CP#2,” etc. A calculation point is the time of day at which a driver of a property-carrying CMV would begin to count his/her driving and/or on‑duty time so as to calculate compliance with the driving and/or on‑duty limits. A calculation point would normally appear after a 10-hour break or equivalent:</a:t>
            </a:r>
          </a:p>
          <a:p>
            <a:endParaRPr lang="en-US" sz="1100" dirty="0" smtClean="0"/>
          </a:p>
          <a:p>
            <a:endParaRPr lang="en-US" sz="1100" dirty="0"/>
          </a:p>
          <a:p>
            <a:endParaRPr lang="en-US" sz="1100" dirty="0" smtClean="0"/>
          </a:p>
          <a:p>
            <a:endParaRPr lang="en-US" sz="1100" dirty="0" smtClean="0"/>
          </a:p>
          <a:p>
            <a:endParaRPr lang="en-US" sz="1100" dirty="0" smtClean="0"/>
          </a:p>
          <a:p>
            <a:endParaRPr lang="en-US" sz="1100" dirty="0"/>
          </a:p>
          <a:p>
            <a:endParaRPr lang="en-US" sz="1100" dirty="0" smtClean="0"/>
          </a:p>
          <a:p>
            <a:endParaRPr lang="en-US" sz="1100" dirty="0" smtClean="0"/>
          </a:p>
          <a:p>
            <a:endParaRPr lang="en-US" sz="1100" dirty="0"/>
          </a:p>
          <a:p>
            <a:r>
              <a:rPr lang="en-US" sz="1200" dirty="0" smtClean="0"/>
              <a:t>When reviewing the following examples, unless otherwise indicated, you can assume that the driver had at least </a:t>
            </a:r>
            <a:r>
              <a:rPr lang="en-US" sz="1200" b="1" dirty="0" smtClean="0"/>
              <a:t>10 consecutive hours off duty</a:t>
            </a:r>
            <a:r>
              <a:rPr lang="en-US" sz="1200" dirty="0" smtClean="0"/>
              <a:t> before the start of each “Day 1” or standalone log.</a:t>
            </a:r>
          </a:p>
        </p:txBody>
      </p:sp>
      <p:pic>
        <p:nvPicPr>
          <p:cNvPr id="4" name="Picture 3" descr="Example of Grid li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4038600"/>
            <a:ext cx="2286000" cy="1623063"/>
          </a:xfrm>
          <a:prstGeom prst="rect">
            <a:avLst/>
          </a:prstGeom>
        </p:spPr>
      </p:pic>
      <p:pic>
        <p:nvPicPr>
          <p:cNvPr id="8" name="Picture 7" descr="Example of red violation arrow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815337"/>
            <a:ext cx="2286000" cy="1623063"/>
          </a:xfrm>
          <a:prstGeom prst="rect">
            <a:avLst/>
          </a:prstGeom>
        </p:spPr>
      </p:pic>
      <p:pic>
        <p:nvPicPr>
          <p:cNvPr id="9" name="Picture 8" descr="Example of CP marker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3863337"/>
            <a:ext cx="2286000" cy="1623063"/>
          </a:xfrm>
          <a:prstGeom prst="rect">
            <a:avLst/>
          </a:prstGeom>
        </p:spPr>
      </p:pic>
    </p:spTree>
    <p:extLst>
      <p:ext uri="{BB962C8B-B14F-4D97-AF65-F5344CB8AC3E}">
        <p14:creationId xmlns:p14="http://schemas.microsoft.com/office/powerpoint/2010/main" val="453442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24: </a:t>
            </a:r>
            <a:r>
              <a:rPr lang="en-US" dirty="0"/>
              <a:t>Oilfield – “Well Waiting Time”</a:t>
            </a:r>
          </a:p>
        </p:txBody>
      </p:sp>
      <p:sp>
        <p:nvSpPr>
          <p:cNvPr id="6" name="Content Placeholder 5"/>
          <p:cNvSpPr>
            <a:spLocks noGrp="1"/>
          </p:cNvSpPr>
          <p:nvPr>
            <p:ph sz="half" idx="1"/>
          </p:nvPr>
        </p:nvSpPr>
        <p:spPr>
          <a:xfrm>
            <a:off x="457200" y="533400"/>
            <a:ext cx="6629400" cy="228600"/>
          </a:xfrm>
        </p:spPr>
        <p:txBody>
          <a:bodyPr/>
          <a:lstStyle/>
          <a:p>
            <a:r>
              <a:rPr lang="en-US" dirty="0"/>
              <a:t>Explanation of Oilfield “Well Waiting Time” Breaks</a:t>
            </a:r>
          </a:p>
        </p:txBody>
      </p:sp>
      <p:sp>
        <p:nvSpPr>
          <p:cNvPr id="7" name="Content Placeholder 6"/>
          <p:cNvSpPr>
            <a:spLocks noGrp="1"/>
          </p:cNvSpPr>
          <p:nvPr>
            <p:ph sz="half" idx="2"/>
          </p:nvPr>
        </p:nvSpPr>
        <p:spPr>
          <a:xfrm>
            <a:off x="457200" y="2209800"/>
            <a:ext cx="8229600" cy="2286000"/>
          </a:xfrm>
        </p:spPr>
        <p:txBody>
          <a:bodyPr/>
          <a:lstStyle/>
          <a:p>
            <a:pPr>
              <a:spcAft>
                <a:spcPts val="600"/>
              </a:spcAft>
            </a:pPr>
            <a:r>
              <a:rPr lang="en-US" sz="1200" b="1" dirty="0" smtClean="0"/>
              <a:t>Violations:  </a:t>
            </a:r>
            <a:r>
              <a:rPr lang="en-US" sz="1200" dirty="0" smtClean="0"/>
              <a:t>There </a:t>
            </a:r>
            <a:r>
              <a:rPr lang="en-US" sz="1200" dirty="0"/>
              <a:t>are no violations.</a:t>
            </a:r>
          </a:p>
          <a:p>
            <a:pPr>
              <a:spcAft>
                <a:spcPts val="1200"/>
              </a:spcAft>
            </a:pPr>
            <a:r>
              <a:rPr lang="en-US" sz="1200" b="1" dirty="0"/>
              <a:t>Explanation: </a:t>
            </a:r>
            <a:r>
              <a:rPr lang="en-US" sz="1200" b="1" dirty="0" smtClean="0"/>
              <a:t> </a:t>
            </a:r>
            <a:r>
              <a:rPr lang="en-US" sz="1200" dirty="0" smtClean="0"/>
              <a:t>This </a:t>
            </a:r>
            <a:r>
              <a:rPr lang="en-US" sz="1200" dirty="0"/>
              <a:t>example demonstrates the use of the oilfield exemption for hours of service, and use of the 5th line on the record of duty status (RODS) graph grid. It explains periods of off‑duty time as oil-well waiting accumulated, which is excluded from the calculation of the available 14-hour “driving window” time. After 10 consecutive hours off duty, the driver had 14 hours available (including 11 hours driving) starting at 10:00 a.m. on </a:t>
            </a:r>
            <a:r>
              <a:rPr lang="en-US" sz="1200" dirty="0" smtClean="0"/>
              <a:t>Day 1 </a:t>
            </a:r>
            <a:r>
              <a:rPr lang="en-US" sz="1200" dirty="0"/>
              <a:t>(CP#1). The driver was on duty for 4 hours, then drove for 2 hours, was off duty for 1 hour, drove for 3 hours, was off duty for 2 hours, and then drove for 5 hours. This is an example of “waiting time” for certain drivers at oil or gas well sites. The 1-hour off duty between 4:00 p.m. and 5:00 p.m. on Day 1, and the 2-hours off duty between 8:00 p.m. and 10:00 p.m. on Day 1 are excluded from the 14‑hour calculation, and are denoted on the 5th line of the RODS graph grid. This time (3 hours in total) is off duty and does extend the 14-hour period. The driver has used all 14 allowable hours </a:t>
            </a:r>
            <a:r>
              <a:rPr lang="en-US" sz="1200" dirty="0" smtClean="0"/>
              <a:t>at 3:00</a:t>
            </a:r>
            <a:r>
              <a:rPr lang="en-US" sz="1200" dirty="0"/>
              <a:t> a.m. on Day 2, which means he/she must take a minimum 10 consecutive hour break at this point (CP#2).</a:t>
            </a:r>
          </a:p>
        </p:txBody>
      </p:sp>
    </p:spTree>
    <p:extLst>
      <p:ext uri="{BB962C8B-B14F-4D97-AF65-F5344CB8AC3E}">
        <p14:creationId xmlns:p14="http://schemas.microsoft.com/office/powerpoint/2010/main" val="31309183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25: </a:t>
            </a:r>
            <a:r>
              <a:rPr lang="en-US" dirty="0"/>
              <a:t>Agricultural Operations Exemption (395.1 </a:t>
            </a:r>
            <a:r>
              <a:rPr lang="en-US" dirty="0" smtClean="0"/>
              <a:t>(</a:t>
            </a:r>
            <a:r>
              <a:rPr lang="en-US" cap="none" dirty="0" smtClean="0"/>
              <a:t>k</a:t>
            </a:r>
            <a:r>
              <a:rPr lang="en-US" dirty="0" smtClean="0"/>
              <a:t>))</a:t>
            </a:r>
            <a:endParaRPr lang="en-US" dirty="0"/>
          </a:p>
        </p:txBody>
      </p:sp>
      <p:sp>
        <p:nvSpPr>
          <p:cNvPr id="7" name="Content Placeholder 6"/>
          <p:cNvSpPr>
            <a:spLocks noGrp="1"/>
          </p:cNvSpPr>
          <p:nvPr>
            <p:ph sz="half" idx="2"/>
          </p:nvPr>
        </p:nvSpPr>
        <p:spPr>
          <a:xfrm>
            <a:off x="457200" y="2926080"/>
            <a:ext cx="8229600" cy="3398520"/>
          </a:xfrm>
        </p:spPr>
        <p:txBody>
          <a:bodyPr/>
          <a:lstStyle/>
          <a:p>
            <a:pPr>
              <a:spcAft>
                <a:spcPts val="600"/>
              </a:spcAft>
            </a:pPr>
            <a:r>
              <a:rPr lang="en-US" sz="1200" b="1" dirty="0" smtClean="0"/>
              <a:t>Violations:  </a:t>
            </a:r>
            <a:r>
              <a:rPr lang="en-US" sz="1200" dirty="0" smtClean="0"/>
              <a:t>There </a:t>
            </a:r>
            <a:r>
              <a:rPr lang="en-US" sz="1200" dirty="0"/>
              <a:t>is a 14-hour violation at 10:00 p.m. on Day 1.</a:t>
            </a:r>
          </a:p>
          <a:p>
            <a:pPr>
              <a:spcAft>
                <a:spcPts val="600"/>
              </a:spcAft>
            </a:pPr>
            <a:r>
              <a:rPr lang="en-US" sz="1200" b="1" dirty="0"/>
              <a:t>Explanation:  </a:t>
            </a:r>
            <a:r>
              <a:rPr lang="en-US" sz="1200" dirty="0"/>
              <a:t>This is an example of the agricultural operations exemption (Section 395.1(k)), and a driver’s “split” day when operating under this type of operation for part of the day, and operating for a regular for-hire carrier before the exemption and after the exemption on the same day. The point made here is that even though there is a break in the driver’s hours during the middle of the day (while operating under this complete HOS exemption) this does not eliminate or erase the prior or subsequent hours driving a CMV for another carrier (such as a for-hire carrier) or being on duty for HOS calculation purposes. </a:t>
            </a:r>
          </a:p>
          <a:p>
            <a:pPr>
              <a:spcAft>
                <a:spcPts val="600"/>
              </a:spcAft>
            </a:pPr>
            <a:r>
              <a:rPr lang="en-US" sz="1200" dirty="0"/>
              <a:t>Therefore, after 10 hours off duty prior to Day 1 (not shown on the example), the driver goes on duty at Midnight (CP#1). He/she is on duty for 1 hour, drives for 5 hours, goes off duty for 1 hour, drives for 1 hour, and is on duty for 1 hour. This is 9 total hours used of the driver’s available 14. Subsequently, between 9:00 a.m. and 5:00 p.m. the driver operates under the agricultural exemption in Section 395.1(k). The driver is therefore entirely exempt from the HOS rules for that portion of the day. After operating under the agricultural exemption for the middle portion of the day, the driver returns to operating a CMV for a for-hire carrier, and only has 5 available hours left from his/her 14 hour “duty window”. These hours are used up by 10:00 p.m. that evening, and when the driver drives for 1 additional hour between 10:00 p.m. and 11:00 p.m., he/she is in violation of the 14‑hour rule by 1 hour. </a:t>
            </a:r>
          </a:p>
          <a:p>
            <a:pPr>
              <a:spcAft>
                <a:spcPts val="600"/>
              </a:spcAft>
            </a:pPr>
            <a:r>
              <a:rPr lang="en-US" sz="1200" dirty="0"/>
              <a:t>Although not required, we strongly recommend that the driver identify in the “Remarks” which exemption is being claimed during a “blank” period on the grid, as is demonstrated in this particular example. </a:t>
            </a:r>
          </a:p>
        </p:txBody>
      </p:sp>
      <p:pic>
        <p:nvPicPr>
          <p:cNvPr id="8" name="Picture 7" descr="Example 25,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990600"/>
            <a:ext cx="6400800" cy="1884160"/>
          </a:xfrm>
          <a:prstGeom prst="rect">
            <a:avLst/>
          </a:prstGeom>
        </p:spPr>
      </p:pic>
    </p:spTree>
    <p:extLst>
      <p:ext uri="{BB962C8B-B14F-4D97-AF65-F5344CB8AC3E}">
        <p14:creationId xmlns:p14="http://schemas.microsoft.com/office/powerpoint/2010/main" val="22298214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26: </a:t>
            </a:r>
            <a:r>
              <a:rPr lang="en-US" dirty="0"/>
              <a:t>Passenger-Carrying Vehicles</a:t>
            </a:r>
          </a:p>
        </p:txBody>
      </p:sp>
      <p:sp>
        <p:nvSpPr>
          <p:cNvPr id="6" name="Content Placeholder 5"/>
          <p:cNvSpPr>
            <a:spLocks noGrp="1"/>
          </p:cNvSpPr>
          <p:nvPr>
            <p:ph sz="half" idx="1"/>
          </p:nvPr>
        </p:nvSpPr>
        <p:spPr/>
        <p:txBody>
          <a:bodyPr/>
          <a:lstStyle/>
          <a:p>
            <a:r>
              <a:rPr lang="en-US" dirty="0"/>
              <a:t>Explanation of 10- and 15-Hour Rules for Bus</a:t>
            </a:r>
          </a:p>
        </p:txBody>
      </p:sp>
      <p:sp>
        <p:nvSpPr>
          <p:cNvPr id="7" name="Content Placeholder 6"/>
          <p:cNvSpPr>
            <a:spLocks noGrp="1"/>
          </p:cNvSpPr>
          <p:nvPr>
            <p:ph sz="half" idx="2"/>
          </p:nvPr>
        </p:nvSpPr>
        <p:spPr>
          <a:xfrm>
            <a:off x="457200" y="3740277"/>
            <a:ext cx="8229600" cy="2431923"/>
          </a:xfrm>
        </p:spPr>
        <p:txBody>
          <a:bodyPr/>
          <a:lstStyle/>
          <a:p>
            <a:pPr>
              <a:spcAft>
                <a:spcPts val="600"/>
              </a:spcAft>
            </a:pPr>
            <a:r>
              <a:rPr lang="en-US" sz="1200" b="1" dirty="0" smtClean="0"/>
              <a:t>Violations:  </a:t>
            </a:r>
            <a:r>
              <a:rPr lang="en-US" sz="1200" dirty="0" smtClean="0"/>
              <a:t>There </a:t>
            </a:r>
            <a:r>
              <a:rPr lang="en-US" sz="1200" dirty="0"/>
              <a:t>are no violations.</a:t>
            </a:r>
          </a:p>
          <a:p>
            <a:pPr>
              <a:spcAft>
                <a:spcPts val="600"/>
              </a:spcAft>
            </a:pPr>
            <a:r>
              <a:rPr lang="en-US" sz="1200" b="1" dirty="0"/>
              <a:t>Explanation – 10-Hour Limit: </a:t>
            </a:r>
            <a:r>
              <a:rPr lang="en-US" sz="1200" b="1" dirty="0" smtClean="0"/>
              <a:t> </a:t>
            </a:r>
            <a:r>
              <a:rPr lang="en-US" sz="1200" dirty="0" smtClean="0"/>
              <a:t>After </a:t>
            </a:r>
            <a:r>
              <a:rPr lang="en-US" sz="1200" dirty="0"/>
              <a:t>8 consecutive hours off duty (which included 6 hours off duty from a prior day), the driver was eligible to drive for up to 10 hours beginning at 2:00 a.m. (CP#1), which the driver did. He/she then took 8 consecutive hours off duty, giving the driver another 10 hours of driving time available starting at 8:00 p.m. (CP#2).</a:t>
            </a:r>
          </a:p>
          <a:p>
            <a:pPr>
              <a:spcAft>
                <a:spcPts val="600"/>
              </a:spcAft>
            </a:pPr>
            <a:r>
              <a:rPr lang="en-US" sz="1200" b="1" dirty="0"/>
              <a:t>Explanation – 15-Hour Limit: </a:t>
            </a:r>
            <a:r>
              <a:rPr lang="en-US" sz="1200" b="1" dirty="0" smtClean="0"/>
              <a:t> </a:t>
            </a:r>
            <a:r>
              <a:rPr lang="en-US" sz="1200" dirty="0" smtClean="0"/>
              <a:t>After </a:t>
            </a:r>
            <a:r>
              <a:rPr lang="en-US" sz="1200" dirty="0"/>
              <a:t>8 consecutive hours off duty (which included 6 hours off duty from a prior day), the driver had 15 on-duty hours available at 2:00 a.m. (CP#1). By Noon, the driver had used 10 of those hours. The driver then took another 8-hour break, giving him/her another full </a:t>
            </a:r>
            <a:r>
              <a:rPr lang="en-US" sz="1200" dirty="0" smtClean="0"/>
              <a:t>15 hours </a:t>
            </a:r>
            <a:r>
              <a:rPr lang="en-US" sz="1200" dirty="0"/>
              <a:t>available starting at 8:00 p.m. (CP#2).</a:t>
            </a:r>
          </a:p>
          <a:p>
            <a:pPr>
              <a:spcAft>
                <a:spcPts val="600"/>
              </a:spcAft>
            </a:pPr>
            <a:r>
              <a:rPr lang="en-US" sz="1200" dirty="0"/>
              <a:t>[</a:t>
            </a:r>
            <a:r>
              <a:rPr lang="en-US" sz="1200" b="1" dirty="0"/>
              <a:t>NOTE: </a:t>
            </a:r>
            <a:r>
              <a:rPr lang="en-US" sz="1200" dirty="0"/>
              <a:t>The 8-hour break can be any combination of off‑duty and S/B time, as long as the time is all consecutive and not broken by any on-duty activity.]</a:t>
            </a:r>
          </a:p>
        </p:txBody>
      </p:sp>
      <p:pic>
        <p:nvPicPr>
          <p:cNvPr id="11" name="Picture 10" descr="Example 26,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447800"/>
            <a:ext cx="6398291" cy="1576197"/>
          </a:xfrm>
          <a:prstGeom prst="rect">
            <a:avLst/>
          </a:prstGeom>
        </p:spPr>
      </p:pic>
    </p:spTree>
    <p:extLst>
      <p:ext uri="{BB962C8B-B14F-4D97-AF65-F5344CB8AC3E}">
        <p14:creationId xmlns:p14="http://schemas.microsoft.com/office/powerpoint/2010/main" val="1609888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27: </a:t>
            </a:r>
            <a:r>
              <a:rPr lang="en-US" dirty="0"/>
              <a:t>Passenger-Carrying Vehicles</a:t>
            </a:r>
          </a:p>
        </p:txBody>
      </p:sp>
      <p:sp>
        <p:nvSpPr>
          <p:cNvPr id="6" name="Content Placeholder 5"/>
          <p:cNvSpPr>
            <a:spLocks noGrp="1"/>
          </p:cNvSpPr>
          <p:nvPr>
            <p:ph sz="half" idx="1"/>
          </p:nvPr>
        </p:nvSpPr>
        <p:spPr>
          <a:xfrm>
            <a:off x="457200" y="533400"/>
            <a:ext cx="7620000" cy="228600"/>
          </a:xfrm>
        </p:spPr>
        <p:txBody>
          <a:bodyPr/>
          <a:lstStyle/>
          <a:p>
            <a:r>
              <a:rPr lang="en-US" dirty="0"/>
              <a:t>Explanation of 10- and 15-Hour Rules for Bus (Multi-Day)</a:t>
            </a:r>
          </a:p>
        </p:txBody>
      </p:sp>
      <p:pic>
        <p:nvPicPr>
          <p:cNvPr id="9" name="Picture 8" descr="Example 27, Day 2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642" y="3374517"/>
            <a:ext cx="6478715" cy="1596009"/>
          </a:xfrm>
          <a:prstGeom prst="rect">
            <a:avLst/>
          </a:prstGeom>
        </p:spPr>
      </p:pic>
      <p:pic>
        <p:nvPicPr>
          <p:cNvPr id="12" name="Picture 11" descr="Example 27, Day 1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2642" y="1219200"/>
            <a:ext cx="6478715" cy="1596009"/>
          </a:xfrm>
          <a:prstGeom prst="rect">
            <a:avLst/>
          </a:prstGeom>
        </p:spPr>
      </p:pic>
    </p:spTree>
    <p:extLst>
      <p:ext uri="{BB962C8B-B14F-4D97-AF65-F5344CB8AC3E}">
        <p14:creationId xmlns:p14="http://schemas.microsoft.com/office/powerpoint/2010/main" val="37908630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27: </a:t>
            </a:r>
            <a:r>
              <a:rPr lang="en-US" dirty="0"/>
              <a:t>Passenger-Carrying Vehicles</a:t>
            </a:r>
          </a:p>
        </p:txBody>
      </p:sp>
      <p:sp>
        <p:nvSpPr>
          <p:cNvPr id="6" name="Content Placeholder 5"/>
          <p:cNvSpPr>
            <a:spLocks noGrp="1"/>
          </p:cNvSpPr>
          <p:nvPr>
            <p:ph sz="half" idx="1"/>
          </p:nvPr>
        </p:nvSpPr>
        <p:spPr>
          <a:xfrm>
            <a:off x="457200" y="533400"/>
            <a:ext cx="6629400" cy="228600"/>
          </a:xfrm>
        </p:spPr>
        <p:txBody>
          <a:bodyPr/>
          <a:lstStyle/>
          <a:p>
            <a:r>
              <a:rPr lang="en-US" dirty="0"/>
              <a:t>Explanation of 10- and 15-Hour Rules for Bus (Multi-Day)</a:t>
            </a:r>
          </a:p>
        </p:txBody>
      </p:sp>
      <p:sp>
        <p:nvSpPr>
          <p:cNvPr id="7" name="Content Placeholder 6"/>
          <p:cNvSpPr>
            <a:spLocks noGrp="1"/>
          </p:cNvSpPr>
          <p:nvPr>
            <p:ph sz="half" idx="2"/>
          </p:nvPr>
        </p:nvSpPr>
        <p:spPr>
          <a:xfrm>
            <a:off x="457200" y="2209800"/>
            <a:ext cx="8229600" cy="3200400"/>
          </a:xfrm>
        </p:spPr>
        <p:txBody>
          <a:bodyPr/>
          <a:lstStyle/>
          <a:p>
            <a:pPr>
              <a:spcAft>
                <a:spcPts val="600"/>
              </a:spcAft>
            </a:pPr>
            <a:r>
              <a:rPr lang="en-US" sz="1200" b="1" dirty="0"/>
              <a:t>Violations:  </a:t>
            </a:r>
            <a:r>
              <a:rPr lang="en-US" sz="1200" dirty="0"/>
              <a:t>There are no violations.</a:t>
            </a:r>
          </a:p>
          <a:p>
            <a:pPr>
              <a:spcAft>
                <a:spcPts val="600"/>
              </a:spcAft>
            </a:pPr>
            <a:r>
              <a:rPr lang="en-US" sz="1200" b="1" dirty="0"/>
              <a:t>Explanation – 10-Hour Limit:  </a:t>
            </a:r>
            <a:r>
              <a:rPr lang="en-US" sz="1200" dirty="0"/>
              <a:t>After 8 consecutive hours off duty, the driver was eligible to drive for up to 10 hours beginning at 8:00 a.m. on Day 1 (CP#1). The driver reached the 10-hour driving limit at 6:00 a.m. on Day 2, when he/she stopped driving. The driver then took another 8 consecutive hours off duty, giving him/her another 10 hours of driving time available at 4:00 p.m. on Day 2 (CP#2).</a:t>
            </a:r>
          </a:p>
          <a:p>
            <a:pPr>
              <a:spcAft>
                <a:spcPts val="600"/>
              </a:spcAft>
            </a:pPr>
            <a:r>
              <a:rPr lang="en-US" sz="1200" dirty="0"/>
              <a:t>[</a:t>
            </a:r>
            <a:r>
              <a:rPr lang="en-US" sz="1200" b="1" dirty="0"/>
              <a:t>NOTE: </a:t>
            </a:r>
            <a:r>
              <a:rPr lang="en-US" sz="1200" dirty="0"/>
              <a:t>Off-duty periods of less than 8 consecutive hours do not result in additional driving time</a:t>
            </a:r>
            <a:r>
              <a:rPr lang="en-US" sz="1200" dirty="0" smtClean="0"/>
              <a:t>.]</a:t>
            </a:r>
          </a:p>
          <a:p>
            <a:pPr>
              <a:spcAft>
                <a:spcPts val="600"/>
              </a:spcAft>
            </a:pPr>
            <a:r>
              <a:rPr lang="en-US" sz="1200" b="1" dirty="0"/>
              <a:t>Explanation – 15-Hour Limit:  </a:t>
            </a:r>
            <a:r>
              <a:rPr lang="en-US" sz="1200" dirty="0"/>
              <a:t>After 8 consecutive hours off duty, the driver, at 8:00 a.m. on Day 1, had 15 on-duty hours available during which to drive a passenger-carrying vehicle (CP#1). By including only on‑duty and driving time in this calculation, the driver reached the 15-hour limit (2 + 4 + 2 + 2 +1 + 3 + 1 = 15) at 6:00 a.m. on Day 2, when he/she had to stop driving. At that point, the driver continued working for 2 hours, which is allowed as long as there is no more passenger‑carrying vehicle driving. In order to return to driving, the driver needed at least 8 consecutive hours off duty, which was obtained by 4:00 p.m. on Day 2, at which point the driver again had 15 on-duty hours available (10 of which could be driving) (CP#2).</a:t>
            </a:r>
          </a:p>
          <a:p>
            <a:pPr>
              <a:spcAft>
                <a:spcPts val="1200"/>
              </a:spcAft>
            </a:pPr>
            <a:r>
              <a:rPr lang="en-US" sz="1200" dirty="0"/>
              <a:t>[</a:t>
            </a:r>
            <a:r>
              <a:rPr lang="en-US" sz="1200" b="1" dirty="0"/>
              <a:t>NOTE: </a:t>
            </a:r>
            <a:r>
              <a:rPr lang="en-US" sz="1200" dirty="0"/>
              <a:t>Off‑duty and </a:t>
            </a:r>
            <a:r>
              <a:rPr lang="en-US" sz="1200" dirty="0" smtClean="0"/>
              <a:t>S/B </a:t>
            </a:r>
            <a:r>
              <a:rPr lang="en-US" sz="1200" dirty="0"/>
              <a:t>periods, no matter how short, are not included in the 15-hour calculation. In addition, a driver can continue to work beyond the 15-hour limit, as long as there is no more passenger-carrying vehicle driving.]</a:t>
            </a:r>
          </a:p>
          <a:p>
            <a:pPr>
              <a:spcAft>
                <a:spcPts val="600"/>
              </a:spcAft>
            </a:pPr>
            <a:endParaRPr lang="en-US" dirty="0"/>
          </a:p>
        </p:txBody>
      </p:sp>
    </p:spTree>
    <p:extLst>
      <p:ext uri="{BB962C8B-B14F-4D97-AF65-F5344CB8AC3E}">
        <p14:creationId xmlns:p14="http://schemas.microsoft.com/office/powerpoint/2010/main" val="16502926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28: </a:t>
            </a:r>
            <a:r>
              <a:rPr lang="en-US" dirty="0"/>
              <a:t>Passenger-Carrying Vehicles</a:t>
            </a:r>
          </a:p>
        </p:txBody>
      </p:sp>
      <p:sp>
        <p:nvSpPr>
          <p:cNvPr id="6" name="Content Placeholder 5"/>
          <p:cNvSpPr>
            <a:spLocks noGrp="1"/>
          </p:cNvSpPr>
          <p:nvPr>
            <p:ph sz="half" idx="1"/>
          </p:nvPr>
        </p:nvSpPr>
        <p:spPr/>
        <p:txBody>
          <a:bodyPr/>
          <a:lstStyle/>
          <a:p>
            <a:r>
              <a:rPr lang="en-US" dirty="0"/>
              <a:t>Explanation of 10- and 15-Hour Rule for Bus (With Violation)</a:t>
            </a:r>
          </a:p>
        </p:txBody>
      </p:sp>
      <p:sp>
        <p:nvSpPr>
          <p:cNvPr id="7" name="Content Placeholder 6"/>
          <p:cNvSpPr>
            <a:spLocks noGrp="1"/>
          </p:cNvSpPr>
          <p:nvPr>
            <p:ph sz="half" idx="2"/>
          </p:nvPr>
        </p:nvSpPr>
        <p:spPr>
          <a:xfrm>
            <a:off x="457200" y="3940302"/>
            <a:ext cx="8229600" cy="2231898"/>
          </a:xfrm>
        </p:spPr>
        <p:txBody>
          <a:bodyPr/>
          <a:lstStyle/>
          <a:p>
            <a:pPr>
              <a:spcAft>
                <a:spcPts val="600"/>
              </a:spcAft>
            </a:pPr>
            <a:r>
              <a:rPr lang="en-US" sz="1200" b="1" dirty="0" smtClean="0"/>
              <a:t>Violations:  </a:t>
            </a:r>
            <a:r>
              <a:rPr lang="en-US" sz="1200" dirty="0" smtClean="0"/>
              <a:t>There </a:t>
            </a:r>
            <a:r>
              <a:rPr lang="en-US" sz="1200" dirty="0"/>
              <a:t>is a 15-hour violation from 10:00 p.m. – Midnight.</a:t>
            </a:r>
          </a:p>
          <a:p>
            <a:pPr>
              <a:spcAft>
                <a:spcPts val="600"/>
              </a:spcAft>
            </a:pPr>
            <a:r>
              <a:rPr lang="en-US" sz="1200" b="1" dirty="0"/>
              <a:t>Explanation – 10-Hour Limit: </a:t>
            </a:r>
            <a:r>
              <a:rPr lang="en-US" sz="1200" b="1" dirty="0" smtClean="0"/>
              <a:t> </a:t>
            </a:r>
            <a:r>
              <a:rPr lang="en-US" sz="1200" dirty="0" smtClean="0"/>
              <a:t>After </a:t>
            </a:r>
            <a:r>
              <a:rPr lang="en-US" sz="1200" dirty="0"/>
              <a:t>8 consecutive hours off duty (which includes 6 hours off duty from the prior day), the driver was eligible to drive for up to 10 hours beginning at 2:00 a.m. on Day 1 (CP#1). The driver reached the 10-hour driving limit at Midnight, so there are no 10-hour rule violations on this log.</a:t>
            </a:r>
          </a:p>
          <a:p>
            <a:pPr>
              <a:spcAft>
                <a:spcPts val="600"/>
              </a:spcAft>
            </a:pPr>
            <a:r>
              <a:rPr lang="en-US" sz="1200" b="1" dirty="0"/>
              <a:t>Explanation – 15-Hour Limit: </a:t>
            </a:r>
            <a:r>
              <a:rPr lang="en-US" sz="1200" b="1" dirty="0" smtClean="0"/>
              <a:t> </a:t>
            </a:r>
            <a:r>
              <a:rPr lang="en-US" sz="1200" dirty="0" smtClean="0"/>
              <a:t>After </a:t>
            </a:r>
            <a:r>
              <a:rPr lang="en-US" sz="1200" dirty="0"/>
              <a:t>8 consecutive hours off duty (which includes 6 hours off duty from the prior day), the driver, at 2:00 a.m. </a:t>
            </a:r>
            <a:r>
              <a:rPr lang="en-US" sz="1200" dirty="0" smtClean="0"/>
              <a:t>on Day </a:t>
            </a:r>
            <a:r>
              <a:rPr lang="en-US" sz="1200" dirty="0"/>
              <a:t>1 (CP#1), had 15 on-duty hours available during which to drive a passenger-carrying vehicle. The driver accumulated 15 on‑duty hours (including on‑duty and driving time) by 9:00 p.m. The 15-hour rule was violated when the driver drove a passenger-carrying vehicle at 10:00 p.m. without first having another 8 consecutive hours off duty.</a:t>
            </a:r>
          </a:p>
          <a:p>
            <a:pPr>
              <a:spcAft>
                <a:spcPts val="600"/>
              </a:spcAft>
            </a:pPr>
            <a:r>
              <a:rPr lang="en-US" sz="1200" dirty="0"/>
              <a:t>[</a:t>
            </a:r>
            <a:r>
              <a:rPr lang="en-US" sz="1200" b="1" dirty="0"/>
              <a:t>NOTE: </a:t>
            </a:r>
            <a:r>
              <a:rPr lang="en-US" sz="1200" dirty="0"/>
              <a:t>Off‑duty and </a:t>
            </a:r>
            <a:r>
              <a:rPr lang="en-US" sz="1200" dirty="0" smtClean="0"/>
              <a:t>S/B </a:t>
            </a:r>
            <a:r>
              <a:rPr lang="en-US" sz="1200" dirty="0"/>
              <a:t>periods, no matter how short, are not included in the 15‑hour calculation.]</a:t>
            </a:r>
          </a:p>
        </p:txBody>
      </p:sp>
      <p:pic>
        <p:nvPicPr>
          <p:cNvPr id="4" name="Picture 3" descr="Example 28,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5" y="1447800"/>
            <a:ext cx="6465380" cy="1797653"/>
          </a:xfrm>
          <a:prstGeom prst="rect">
            <a:avLst/>
          </a:prstGeom>
        </p:spPr>
      </p:pic>
    </p:spTree>
    <p:extLst>
      <p:ext uri="{BB962C8B-B14F-4D97-AF65-F5344CB8AC3E}">
        <p14:creationId xmlns:p14="http://schemas.microsoft.com/office/powerpoint/2010/main" val="42504107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29: </a:t>
            </a:r>
            <a:r>
              <a:rPr lang="en-US" dirty="0"/>
              <a:t>Passenger-Carrying Vehicles</a:t>
            </a:r>
          </a:p>
        </p:txBody>
      </p:sp>
      <p:sp>
        <p:nvSpPr>
          <p:cNvPr id="6" name="Content Placeholder 5"/>
          <p:cNvSpPr>
            <a:spLocks noGrp="1"/>
          </p:cNvSpPr>
          <p:nvPr>
            <p:ph sz="half" idx="1"/>
          </p:nvPr>
        </p:nvSpPr>
        <p:spPr/>
        <p:txBody>
          <a:bodyPr/>
          <a:lstStyle/>
          <a:p>
            <a:r>
              <a:rPr lang="en-US" dirty="0"/>
              <a:t>Explanation of 10- and 15-Hour Rules for Bus (With Violation)</a:t>
            </a:r>
          </a:p>
        </p:txBody>
      </p:sp>
      <p:sp>
        <p:nvSpPr>
          <p:cNvPr id="7" name="Content Placeholder 6"/>
          <p:cNvSpPr>
            <a:spLocks noGrp="1"/>
          </p:cNvSpPr>
          <p:nvPr>
            <p:ph sz="half" idx="2"/>
          </p:nvPr>
        </p:nvSpPr>
        <p:spPr>
          <a:xfrm>
            <a:off x="457200" y="3962400"/>
            <a:ext cx="8229600" cy="2320290"/>
          </a:xfrm>
        </p:spPr>
        <p:txBody>
          <a:bodyPr/>
          <a:lstStyle/>
          <a:p>
            <a:pPr>
              <a:spcAft>
                <a:spcPts val="600"/>
              </a:spcAft>
            </a:pPr>
            <a:r>
              <a:rPr lang="en-US" sz="1200" b="1" dirty="0"/>
              <a:t>Violations:  </a:t>
            </a:r>
            <a:r>
              <a:rPr lang="en-US" sz="1200" dirty="0"/>
              <a:t>There is a 10-hour rule violation from 8:00 p.m. – 9:00 p.m.</a:t>
            </a:r>
          </a:p>
          <a:p>
            <a:pPr>
              <a:spcAft>
                <a:spcPts val="600"/>
              </a:spcAft>
            </a:pPr>
            <a:r>
              <a:rPr lang="en-US" sz="1200" b="1" dirty="0"/>
              <a:t>Explanation – 10-Hour Limit:  </a:t>
            </a:r>
            <a:r>
              <a:rPr lang="en-US" sz="1200" dirty="0"/>
              <a:t>After 8 consecutive hours off duty (which includes 4 hours off duty from the prior day), the driver was eligible to drive for up to 10 hours beginning at 4:00 a.m. on Day 1 (CP#1). The driver reached the 10-hour driving limit at 6:00 p.m. and violated the rule by continuing to drive for another hour starting at 8:00 p.m.</a:t>
            </a:r>
          </a:p>
          <a:p>
            <a:pPr>
              <a:spcAft>
                <a:spcPts val="600"/>
              </a:spcAft>
            </a:pPr>
            <a:r>
              <a:rPr lang="en-US" sz="1200" dirty="0"/>
              <a:t>[</a:t>
            </a:r>
            <a:r>
              <a:rPr lang="en-US" sz="1200" b="1" dirty="0"/>
              <a:t>NOTE: </a:t>
            </a:r>
            <a:r>
              <a:rPr lang="en-US" sz="1200" dirty="0"/>
              <a:t>The 2 hour off-duty period does not provide the driver with additional driving time.]</a:t>
            </a:r>
          </a:p>
          <a:p>
            <a:pPr>
              <a:spcAft>
                <a:spcPts val="600"/>
              </a:spcAft>
            </a:pPr>
            <a:r>
              <a:rPr lang="en-US" sz="1200" b="1" dirty="0"/>
              <a:t>Explanation – 15-Hour Limit:  </a:t>
            </a:r>
            <a:r>
              <a:rPr lang="en-US" sz="1200" dirty="0"/>
              <a:t>After 8 consecutive hours off duty (which includes 4 hours off duty from the prior day), the driver, at 4:00 a.m. (CP#1), had 15 on‑duty hours available during which to drive a passenger-carrying vehicle. The driver accumulated just 14 on-duty hours (including on‑duty and driving time) by 9:00 p.m., so there were no violations.</a:t>
            </a:r>
          </a:p>
          <a:p>
            <a:pPr>
              <a:spcAft>
                <a:spcPts val="600"/>
              </a:spcAft>
            </a:pPr>
            <a:r>
              <a:rPr lang="en-US" sz="1200" dirty="0"/>
              <a:t>[</a:t>
            </a:r>
            <a:r>
              <a:rPr lang="en-US" sz="1200" b="1" dirty="0"/>
              <a:t>NOTE: </a:t>
            </a:r>
            <a:r>
              <a:rPr lang="en-US" sz="1200" dirty="0"/>
              <a:t>Off‑duty and </a:t>
            </a:r>
            <a:r>
              <a:rPr lang="en-US" sz="1200" dirty="0" smtClean="0"/>
              <a:t>S/B </a:t>
            </a:r>
            <a:r>
              <a:rPr lang="en-US" sz="1200" dirty="0"/>
              <a:t>periods, no matter how short, are not included in the 15‑hour calculation.]</a:t>
            </a:r>
          </a:p>
        </p:txBody>
      </p:sp>
      <p:pic>
        <p:nvPicPr>
          <p:cNvPr id="4" name="Picture 3" descr="Example 29,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142" y="1447800"/>
            <a:ext cx="6400800" cy="1844040"/>
          </a:xfrm>
          <a:prstGeom prst="rect">
            <a:avLst/>
          </a:prstGeom>
        </p:spPr>
      </p:pic>
    </p:spTree>
    <p:extLst>
      <p:ext uri="{BB962C8B-B14F-4D97-AF65-F5344CB8AC3E}">
        <p14:creationId xmlns:p14="http://schemas.microsoft.com/office/powerpoint/2010/main" val="5760868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30: </a:t>
            </a:r>
            <a:r>
              <a:rPr lang="en-US" dirty="0"/>
              <a:t>60/70 Hour Rule</a:t>
            </a:r>
          </a:p>
        </p:txBody>
      </p:sp>
      <p:sp>
        <p:nvSpPr>
          <p:cNvPr id="6" name="Content Placeholder 5"/>
          <p:cNvSpPr>
            <a:spLocks noGrp="1"/>
          </p:cNvSpPr>
          <p:nvPr>
            <p:ph sz="half" idx="1"/>
          </p:nvPr>
        </p:nvSpPr>
        <p:spPr/>
        <p:txBody>
          <a:bodyPr/>
          <a:lstStyle/>
          <a:p>
            <a:r>
              <a:rPr lang="en-US" dirty="0"/>
              <a:t>Explanation of 60-Hour/7-Day and 70-Hour/8-Day Rules</a:t>
            </a:r>
          </a:p>
        </p:txBody>
      </p:sp>
      <p:sp>
        <p:nvSpPr>
          <p:cNvPr id="7" name="Content Placeholder 6"/>
          <p:cNvSpPr>
            <a:spLocks noGrp="1"/>
          </p:cNvSpPr>
          <p:nvPr>
            <p:ph sz="half" idx="2"/>
          </p:nvPr>
        </p:nvSpPr>
        <p:spPr>
          <a:xfrm>
            <a:off x="457200" y="1737360"/>
            <a:ext cx="8229600" cy="4053840"/>
          </a:xfrm>
        </p:spPr>
        <p:txBody>
          <a:bodyPr/>
          <a:lstStyle/>
          <a:p>
            <a:pPr>
              <a:spcAft>
                <a:spcPts val="600"/>
              </a:spcAft>
            </a:pPr>
            <a:r>
              <a:rPr lang="en-US" sz="1200" dirty="0"/>
              <a:t>The 60- and 70-hour limits require drivers to stop driving a commercial motor vehicle (CMV) upon accumulating 60 or 70 on-duty hours (including all on-duty and driving time) over a period of 7 or 8 consecutive days, respectively. Prior to the sample log grid shown below, suppose the driver, using the 70-hour limit, accumulated the following on-duty hours over 8 days:</a:t>
            </a:r>
          </a:p>
          <a:p>
            <a:pPr>
              <a:spcAft>
                <a:spcPts val="600"/>
              </a:spcAft>
            </a:pPr>
            <a:endParaRPr lang="en-US" dirty="0" smtClean="0"/>
          </a:p>
          <a:p>
            <a:pPr>
              <a:spcAft>
                <a:spcPts val="600"/>
              </a:spcAft>
            </a:pPr>
            <a:endParaRPr lang="en-US" dirty="0"/>
          </a:p>
          <a:p>
            <a:pPr>
              <a:spcAft>
                <a:spcPts val="600"/>
              </a:spcAft>
            </a:pPr>
            <a:endParaRPr lang="en-US" dirty="0" smtClean="0"/>
          </a:p>
          <a:p>
            <a:pPr>
              <a:spcAft>
                <a:spcPts val="600"/>
              </a:spcAft>
            </a:pPr>
            <a:endParaRPr lang="en-US" dirty="0"/>
          </a:p>
          <a:p>
            <a:pPr>
              <a:spcAft>
                <a:spcPts val="600"/>
              </a:spcAft>
            </a:pPr>
            <a:endParaRPr lang="en-US" dirty="0" smtClean="0"/>
          </a:p>
          <a:p>
            <a:pPr>
              <a:spcAft>
                <a:spcPts val="600"/>
              </a:spcAft>
            </a:pPr>
            <a:endParaRPr lang="en-US" sz="1200" dirty="0"/>
          </a:p>
          <a:p>
            <a:pPr>
              <a:spcAft>
                <a:spcPts val="600"/>
              </a:spcAft>
            </a:pPr>
            <a:r>
              <a:rPr lang="en-US" sz="1200" dirty="0"/>
              <a:t>[</a:t>
            </a:r>
            <a:r>
              <a:rPr lang="en-US" sz="1200" b="1" dirty="0"/>
              <a:t>NOTE: </a:t>
            </a:r>
            <a:r>
              <a:rPr lang="en-US" sz="1200" dirty="0"/>
              <a:t>Assume this driver’s “day” runs from midnight to midnight, as shown in the sample log below. Employers can choose their own start times for the “day,” but that time must be indicated on the log.]</a:t>
            </a:r>
          </a:p>
          <a:p>
            <a:pPr>
              <a:spcAft>
                <a:spcPts val="600"/>
              </a:spcAft>
            </a:pPr>
            <a:r>
              <a:rPr lang="en-US" sz="1200" dirty="0"/>
              <a:t>Because the driver did not accumulate more than 70 on-duty hours over 8 consecutive days (Sunday – Sunday), he/she was in compliance with the 70‑hour limit.</a:t>
            </a:r>
          </a:p>
          <a:p>
            <a:pPr>
              <a:spcAft>
                <a:spcPts val="600"/>
              </a:spcAft>
            </a:pPr>
            <a:r>
              <a:rPr lang="en-US" sz="1200" dirty="0"/>
              <a:t>[</a:t>
            </a:r>
            <a:r>
              <a:rPr lang="en-US" sz="1200" b="1" dirty="0"/>
              <a:t>NOTE: </a:t>
            </a:r>
            <a:r>
              <a:rPr lang="en-US" sz="1200" dirty="0"/>
              <a:t>A driver can </a:t>
            </a:r>
            <a:r>
              <a:rPr lang="en-US" sz="1200" i="1" dirty="0"/>
              <a:t>accumulate</a:t>
            </a:r>
            <a:r>
              <a:rPr lang="en-US" sz="1200" dirty="0"/>
              <a:t> more than 60/70 hours without being in violation, as long as no CMV driving is done after reaching the 60/70-hour limit.]</a:t>
            </a:r>
          </a:p>
        </p:txBody>
      </p:sp>
      <p:pic>
        <p:nvPicPr>
          <p:cNvPr id="3" name="Picture 2" descr="Example 30, Table of example Hou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545461"/>
            <a:ext cx="6400800" cy="1112139"/>
          </a:xfrm>
          <a:prstGeom prst="rect">
            <a:avLst/>
          </a:prstGeom>
        </p:spPr>
      </p:pic>
    </p:spTree>
    <p:extLst>
      <p:ext uri="{BB962C8B-B14F-4D97-AF65-F5344CB8AC3E}">
        <p14:creationId xmlns:p14="http://schemas.microsoft.com/office/powerpoint/2010/main" val="21631611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30: </a:t>
            </a:r>
            <a:r>
              <a:rPr lang="en-US" dirty="0"/>
              <a:t>60/70 Hour Rule</a:t>
            </a:r>
          </a:p>
        </p:txBody>
      </p:sp>
      <p:sp>
        <p:nvSpPr>
          <p:cNvPr id="6" name="Content Placeholder 5"/>
          <p:cNvSpPr>
            <a:spLocks noGrp="1"/>
          </p:cNvSpPr>
          <p:nvPr>
            <p:ph sz="half" idx="1"/>
          </p:nvPr>
        </p:nvSpPr>
        <p:spPr/>
        <p:txBody>
          <a:bodyPr/>
          <a:lstStyle/>
          <a:p>
            <a:r>
              <a:rPr lang="en-US" dirty="0"/>
              <a:t>Explanation of 60-Hour/7-Day and 70-Hour/8-Day Rules</a:t>
            </a:r>
          </a:p>
        </p:txBody>
      </p:sp>
      <p:sp>
        <p:nvSpPr>
          <p:cNvPr id="7" name="Content Placeholder 6"/>
          <p:cNvSpPr>
            <a:spLocks noGrp="1"/>
          </p:cNvSpPr>
          <p:nvPr>
            <p:ph sz="half" idx="2"/>
          </p:nvPr>
        </p:nvSpPr>
        <p:spPr>
          <a:xfrm>
            <a:off x="457200" y="1737360"/>
            <a:ext cx="8229600" cy="2895600"/>
          </a:xfrm>
        </p:spPr>
        <p:txBody>
          <a:bodyPr/>
          <a:lstStyle/>
          <a:p>
            <a:pPr>
              <a:spcAft>
                <a:spcPts val="600"/>
              </a:spcAft>
            </a:pPr>
            <a:r>
              <a:rPr lang="en-US" sz="1200" dirty="0"/>
              <a:t>To determine how many hours are available for the next day, Monday, the driver has to check the 8-consecutive-day period from Monday to Monday. During that period the driver has accumulated 67 hours so far, and therefore only has 3 hours remaining during which to drive on Monday. Here is the driver’s Monday log grid</a:t>
            </a:r>
            <a:r>
              <a:rPr lang="en-US" sz="1200" dirty="0" smtClean="0"/>
              <a:t>:</a:t>
            </a:r>
          </a:p>
          <a:p>
            <a:pPr>
              <a:spcAft>
                <a:spcPts val="600"/>
              </a:spcAft>
            </a:pPr>
            <a:endParaRPr lang="en-US" dirty="0" smtClean="0"/>
          </a:p>
          <a:p>
            <a:pPr>
              <a:spcAft>
                <a:spcPts val="600"/>
              </a:spcAft>
            </a:pPr>
            <a:endParaRPr lang="en-US" dirty="0"/>
          </a:p>
          <a:p>
            <a:pPr>
              <a:spcAft>
                <a:spcPts val="600"/>
              </a:spcAft>
            </a:pPr>
            <a:endParaRPr lang="en-US" dirty="0" smtClean="0"/>
          </a:p>
          <a:p>
            <a:pPr>
              <a:spcAft>
                <a:spcPts val="600"/>
              </a:spcAft>
            </a:pPr>
            <a:endParaRPr lang="en-US" dirty="0"/>
          </a:p>
          <a:p>
            <a:pPr>
              <a:spcAft>
                <a:spcPts val="600"/>
              </a:spcAft>
            </a:pPr>
            <a:endParaRPr lang="en-US" dirty="0" smtClean="0"/>
          </a:p>
          <a:p>
            <a:pPr>
              <a:spcAft>
                <a:spcPts val="600"/>
              </a:spcAft>
            </a:pPr>
            <a:endParaRPr lang="en-US" dirty="0"/>
          </a:p>
          <a:p>
            <a:pPr>
              <a:spcAft>
                <a:spcPts val="600"/>
              </a:spcAft>
            </a:pPr>
            <a:endParaRPr lang="en-US" dirty="0" smtClean="0"/>
          </a:p>
          <a:p>
            <a:pPr>
              <a:spcAft>
                <a:spcPts val="600"/>
              </a:spcAft>
            </a:pPr>
            <a:r>
              <a:rPr lang="en-US" sz="1200" dirty="0"/>
              <a:t>The driver reached the 70-hour limit at 1:00 p.m. after completing 3 on-duty hours. At this point, the driver should not have driven for the remainder of the day, but he/she violated the 70-hour rule by getting behind the wheel of a CMV at 3:00 p.m. for one </a:t>
            </a:r>
            <a:r>
              <a:rPr lang="en-US" sz="1200" dirty="0" smtClean="0"/>
              <a:t>hour.</a:t>
            </a:r>
            <a:endParaRPr lang="en-US" sz="1200" dirty="0"/>
          </a:p>
        </p:txBody>
      </p:sp>
      <p:pic>
        <p:nvPicPr>
          <p:cNvPr id="3" name="Picture 2" descr="Example 30, Monday Logbook  Examp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7016" y="2550795"/>
            <a:ext cx="6589967" cy="1411605"/>
          </a:xfrm>
          <a:prstGeom prst="rect">
            <a:avLst/>
          </a:prstGeom>
        </p:spPr>
      </p:pic>
    </p:spTree>
    <p:extLst>
      <p:ext uri="{BB962C8B-B14F-4D97-AF65-F5344CB8AC3E}">
        <p14:creationId xmlns:p14="http://schemas.microsoft.com/office/powerpoint/2010/main" val="36899816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t>
            </a:r>
            <a:r>
              <a:rPr lang="en-US" dirty="0" smtClean="0"/>
              <a:t>30: </a:t>
            </a:r>
            <a:r>
              <a:rPr lang="en-US" dirty="0"/>
              <a:t>60/70 Hour Rule</a:t>
            </a:r>
          </a:p>
        </p:txBody>
      </p:sp>
      <p:sp>
        <p:nvSpPr>
          <p:cNvPr id="6" name="Content Placeholder 5"/>
          <p:cNvSpPr>
            <a:spLocks noGrp="1"/>
          </p:cNvSpPr>
          <p:nvPr>
            <p:ph sz="half" idx="1"/>
          </p:nvPr>
        </p:nvSpPr>
        <p:spPr/>
        <p:txBody>
          <a:bodyPr/>
          <a:lstStyle/>
          <a:p>
            <a:r>
              <a:rPr lang="en-US" dirty="0"/>
              <a:t>Explanation of 60-Hour/7-Day and 70-Hour/8-Day Rules</a:t>
            </a:r>
          </a:p>
        </p:txBody>
      </p:sp>
      <p:sp>
        <p:nvSpPr>
          <p:cNvPr id="7" name="Content Placeholder 6"/>
          <p:cNvSpPr>
            <a:spLocks noGrp="1"/>
          </p:cNvSpPr>
          <p:nvPr>
            <p:ph sz="half" idx="2"/>
          </p:nvPr>
        </p:nvSpPr>
        <p:spPr>
          <a:xfrm>
            <a:off x="457200" y="1737360"/>
            <a:ext cx="8229600" cy="3672840"/>
          </a:xfrm>
        </p:spPr>
        <p:txBody>
          <a:bodyPr/>
          <a:lstStyle/>
          <a:p>
            <a:pPr>
              <a:spcAft>
                <a:spcPts val="600"/>
              </a:spcAft>
            </a:pPr>
            <a:r>
              <a:rPr lang="en-US" sz="1200" dirty="0" smtClean="0"/>
              <a:t>At </a:t>
            </a:r>
            <a:r>
              <a:rPr lang="en-US" sz="1200" dirty="0"/>
              <a:t>the end of the </a:t>
            </a:r>
            <a:r>
              <a:rPr lang="en-US" sz="1200" dirty="0" smtClean="0"/>
              <a:t>day </a:t>
            </a:r>
            <a:r>
              <a:rPr lang="en-US" sz="1200" dirty="0"/>
              <a:t>on Monday, the new 8-day calculation looks like this</a:t>
            </a:r>
            <a:r>
              <a:rPr lang="en-US" sz="1200" dirty="0" smtClean="0"/>
              <a:t>:</a:t>
            </a:r>
          </a:p>
          <a:p>
            <a:pPr>
              <a:spcAft>
                <a:spcPts val="600"/>
              </a:spcAft>
            </a:pPr>
            <a:endParaRPr lang="en-US" dirty="0"/>
          </a:p>
          <a:p>
            <a:pPr>
              <a:spcAft>
                <a:spcPts val="600"/>
              </a:spcAft>
            </a:pPr>
            <a:endParaRPr lang="en-US" dirty="0" smtClean="0"/>
          </a:p>
          <a:p>
            <a:pPr>
              <a:spcAft>
                <a:spcPts val="600"/>
              </a:spcAft>
            </a:pPr>
            <a:endParaRPr lang="en-US" dirty="0"/>
          </a:p>
          <a:p>
            <a:pPr>
              <a:spcAft>
                <a:spcPts val="600"/>
              </a:spcAft>
            </a:pPr>
            <a:endParaRPr lang="en-US" dirty="0" smtClean="0"/>
          </a:p>
          <a:p>
            <a:pPr>
              <a:spcAft>
                <a:spcPts val="600"/>
              </a:spcAft>
            </a:pPr>
            <a:endParaRPr lang="en-US" dirty="0"/>
          </a:p>
          <a:p>
            <a:pPr>
              <a:spcAft>
                <a:spcPts val="600"/>
              </a:spcAft>
            </a:pPr>
            <a:endParaRPr lang="en-US" dirty="0" smtClean="0"/>
          </a:p>
          <a:p>
            <a:pPr>
              <a:spcAft>
                <a:spcPts val="600"/>
              </a:spcAft>
            </a:pPr>
            <a:r>
              <a:rPr lang="en-US" sz="1200" dirty="0"/>
              <a:t>After midnight, the driver enters a new day, Tuesday, and a new 8-consecutive-day period, from Tuesday to Tuesday. The 10 hours worked on the prior Monday (Day #1 above) drop out of consideration. During this new 8-day period from Tuesday to Tuesday, the driver has accumulated 65 hours so far, and therefore has 5 hours during which to drive on Tuesday before again hitting the 70-hour limit.</a:t>
            </a:r>
          </a:p>
          <a:p>
            <a:pPr>
              <a:spcAft>
                <a:spcPts val="600"/>
              </a:spcAft>
            </a:pPr>
            <a:r>
              <a:rPr lang="en-US" sz="1200" dirty="0"/>
              <a:t>If the driver operates a property-carrying CMV and takes 34 or more consecutive hours off duty and/or in a </a:t>
            </a:r>
            <a:r>
              <a:rPr lang="en-US" sz="1200" dirty="0" smtClean="0"/>
              <a:t>S/B, </a:t>
            </a:r>
            <a:r>
              <a:rPr lang="en-US" sz="1200" dirty="0"/>
              <a:t>he/she would have a full 70 hours available again, and the hours worked in the days before the 34-hour period began would no longer need to be considered. This “34-hour restart” provision can be used even if the driver has exceeded the 60- or 70-hour limit before going off duty. </a:t>
            </a:r>
            <a:r>
              <a:rPr lang="en-US" sz="1200" dirty="0" smtClean="0"/>
              <a:t>This provision </a:t>
            </a:r>
            <a:r>
              <a:rPr lang="en-US" sz="1200" dirty="0"/>
              <a:t>does not apply to drivers of passenger-carrying vehicles.</a:t>
            </a:r>
          </a:p>
        </p:txBody>
      </p:sp>
      <p:pic>
        <p:nvPicPr>
          <p:cNvPr id="8" name="Picture 7" descr="Example 30, Table of example Hours - new 8-day calcul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94560"/>
            <a:ext cx="6400800" cy="1112139"/>
          </a:xfrm>
          <a:prstGeom prst="rect">
            <a:avLst/>
          </a:prstGeom>
        </p:spPr>
      </p:pic>
    </p:spTree>
    <p:extLst>
      <p:ext uri="{BB962C8B-B14F-4D97-AF65-F5344CB8AC3E}">
        <p14:creationId xmlns:p14="http://schemas.microsoft.com/office/powerpoint/2010/main" val="298383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a:t>
            </a:r>
            <a:r>
              <a:rPr lang="en-US" dirty="0"/>
              <a:t>1: 14-Hour “Driving Window</a:t>
            </a:r>
            <a:r>
              <a:rPr lang="en-US" dirty="0" smtClean="0"/>
              <a:t>”</a:t>
            </a:r>
            <a:endParaRPr lang="en-US" dirty="0"/>
          </a:p>
        </p:txBody>
      </p:sp>
      <p:sp>
        <p:nvSpPr>
          <p:cNvPr id="6" name="Content Placeholder 5"/>
          <p:cNvSpPr>
            <a:spLocks noGrp="1"/>
          </p:cNvSpPr>
          <p:nvPr>
            <p:ph sz="half" idx="1"/>
          </p:nvPr>
        </p:nvSpPr>
        <p:spPr/>
        <p:txBody>
          <a:bodyPr/>
          <a:lstStyle/>
          <a:p>
            <a:r>
              <a:rPr lang="en-US" dirty="0"/>
              <a:t>Driver’s Available 14-Hour Period</a:t>
            </a:r>
          </a:p>
        </p:txBody>
      </p:sp>
      <p:sp>
        <p:nvSpPr>
          <p:cNvPr id="7" name="Content Placeholder 6"/>
          <p:cNvSpPr>
            <a:spLocks noGrp="1"/>
          </p:cNvSpPr>
          <p:nvPr>
            <p:ph sz="half" idx="2"/>
          </p:nvPr>
        </p:nvSpPr>
        <p:spPr/>
        <p:txBody>
          <a:bodyPr/>
          <a:lstStyle/>
          <a:p>
            <a:pPr>
              <a:spcAft>
                <a:spcPts val="600"/>
              </a:spcAft>
            </a:pPr>
            <a:r>
              <a:rPr lang="en-US" sz="1200" b="1" dirty="0" smtClean="0"/>
              <a:t>Violations:  </a:t>
            </a:r>
            <a:r>
              <a:rPr lang="en-US" sz="1200" dirty="0" smtClean="0"/>
              <a:t>There </a:t>
            </a:r>
            <a:r>
              <a:rPr lang="en-US" sz="1200" dirty="0"/>
              <a:t>are no violations.</a:t>
            </a:r>
          </a:p>
          <a:p>
            <a:pPr>
              <a:spcAft>
                <a:spcPts val="1200"/>
              </a:spcAft>
            </a:pPr>
            <a:r>
              <a:rPr lang="en-US" sz="1200" b="1" dirty="0"/>
              <a:t>Explanation: </a:t>
            </a:r>
            <a:r>
              <a:rPr lang="en-US" sz="1200" b="1" dirty="0" smtClean="0"/>
              <a:t> </a:t>
            </a:r>
            <a:r>
              <a:rPr lang="en-US" sz="1200" dirty="0" smtClean="0"/>
              <a:t>This </a:t>
            </a:r>
            <a:r>
              <a:rPr lang="en-US" sz="1200" dirty="0"/>
              <a:t>is an example of the 14 consecutive-hour “driving window.” After 10 consecutive hours off </a:t>
            </a:r>
            <a:r>
              <a:rPr lang="en-US" sz="1200" dirty="0" smtClean="0"/>
              <a:t>duty on the prior day, </a:t>
            </a:r>
            <a:r>
              <a:rPr lang="en-US" sz="1200" dirty="0"/>
              <a:t>the driver had </a:t>
            </a:r>
            <a:r>
              <a:rPr lang="en-US" sz="1200" dirty="0" smtClean="0"/>
              <a:t/>
            </a:r>
            <a:br>
              <a:rPr lang="en-US" sz="1200" dirty="0" smtClean="0"/>
            </a:br>
            <a:r>
              <a:rPr lang="en-US" sz="1200" dirty="0" smtClean="0"/>
              <a:t>14 </a:t>
            </a:r>
            <a:r>
              <a:rPr lang="en-US" sz="1200" dirty="0"/>
              <a:t>hours available and started his/her “driving window” at Midnight on Day </a:t>
            </a:r>
            <a:r>
              <a:rPr lang="en-US" sz="1200" dirty="0" smtClean="0"/>
              <a:t>1 (CP#1). </a:t>
            </a:r>
            <a:r>
              <a:rPr lang="en-US" sz="1200" dirty="0"/>
              <a:t>At 2:00 p.m., the driver had reached the end of the 14-hour “driving window” (10 hours driving; 3 hours on duty; 1 hour off duty). The driver may not drive a commercial motor </a:t>
            </a:r>
            <a:r>
              <a:rPr lang="en-US" sz="1200" dirty="0" smtClean="0"/>
              <a:t>vehicle (CMV) </a:t>
            </a:r>
            <a:r>
              <a:rPr lang="en-US" sz="1200" dirty="0"/>
              <a:t>once he or she has reached the end of the </a:t>
            </a:r>
            <a:r>
              <a:rPr lang="en-US" sz="1200" dirty="0" smtClean="0"/>
              <a:t>14 </a:t>
            </a:r>
            <a:r>
              <a:rPr lang="en-US" sz="1200" dirty="0"/>
              <a:t>consecutive-hour period (unless a 16-hour day is available [Section 395.1(o)]), and in this example the driver goes off duty for the required 10 consecutive hours starting at 2:00 p.m. on Day 1.</a:t>
            </a:r>
          </a:p>
        </p:txBody>
      </p:sp>
      <p:pic>
        <p:nvPicPr>
          <p:cNvPr id="4" name="Picture 3" descr="Example 1,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467956"/>
            <a:ext cx="6400800" cy="1830709"/>
          </a:xfrm>
          <a:prstGeom prst="rect">
            <a:avLst/>
          </a:prstGeom>
        </p:spPr>
      </p:pic>
    </p:spTree>
    <p:extLst>
      <p:ext uri="{BB962C8B-B14F-4D97-AF65-F5344CB8AC3E}">
        <p14:creationId xmlns:p14="http://schemas.microsoft.com/office/powerpoint/2010/main" val="17365768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6096000"/>
            <a:ext cx="7848600" cy="323834"/>
          </a:xfrm>
        </p:spPr>
        <p:txBody>
          <a:bodyPr anchor="b"/>
          <a:lstStyle/>
          <a:p>
            <a:pPr algn="ctr"/>
            <a:r>
              <a:rPr lang="en-US" sz="1100" dirty="0"/>
              <a:t>1200 New Jersey Avenue, </a:t>
            </a:r>
            <a:r>
              <a:rPr lang="en-US" sz="1100" dirty="0" smtClean="0"/>
              <a:t>SE, Suite W60-300, Washington</a:t>
            </a:r>
            <a:r>
              <a:rPr lang="en-US" sz="1100" dirty="0"/>
              <a:t>, DC </a:t>
            </a:r>
            <a:r>
              <a:rPr lang="en-US" sz="1100" dirty="0" smtClean="0"/>
              <a:t>20590 | 1-800-832-5660 | </a:t>
            </a:r>
            <a:r>
              <a:rPr lang="en-US" sz="1100" dirty="0" smtClean="0">
                <a:hlinkClick r:id="rId3"/>
              </a:rPr>
              <a:t>http</a:t>
            </a:r>
            <a:r>
              <a:rPr lang="en-US" sz="1100" dirty="0">
                <a:hlinkClick r:id="rId3"/>
              </a:rPr>
              <a:t>://www.fmcsa.dot.gov/</a:t>
            </a:r>
            <a:endParaRPr lang="en-US" sz="1100" dirty="0"/>
          </a:p>
        </p:txBody>
      </p:sp>
    </p:spTree>
    <p:extLst>
      <p:ext uri="{BB962C8B-B14F-4D97-AF65-F5344CB8AC3E}">
        <p14:creationId xmlns:p14="http://schemas.microsoft.com/office/powerpoint/2010/main" val="4085325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2: 10 Consecutive Hour Off-Duty Break</a:t>
            </a:r>
          </a:p>
        </p:txBody>
      </p:sp>
      <p:sp>
        <p:nvSpPr>
          <p:cNvPr id="6" name="Content Placeholder 5"/>
          <p:cNvSpPr>
            <a:spLocks noGrp="1"/>
          </p:cNvSpPr>
          <p:nvPr>
            <p:ph sz="half" idx="1"/>
          </p:nvPr>
        </p:nvSpPr>
        <p:spPr/>
        <p:txBody>
          <a:bodyPr/>
          <a:lstStyle/>
          <a:p>
            <a:r>
              <a:rPr lang="en-US" dirty="0"/>
              <a:t>Use of Sleeper-Berth Time in 10 Consecutive Hour Break</a:t>
            </a:r>
          </a:p>
        </p:txBody>
      </p:sp>
      <p:sp>
        <p:nvSpPr>
          <p:cNvPr id="7" name="Content Placeholder 6"/>
          <p:cNvSpPr>
            <a:spLocks noGrp="1"/>
          </p:cNvSpPr>
          <p:nvPr>
            <p:ph sz="half" idx="2"/>
          </p:nvPr>
        </p:nvSpPr>
        <p:spPr>
          <a:xfrm>
            <a:off x="457200" y="4663440"/>
            <a:ext cx="8229600" cy="1508759"/>
          </a:xfrm>
        </p:spPr>
        <p:txBody>
          <a:bodyPr/>
          <a:lstStyle/>
          <a:p>
            <a:pPr>
              <a:spcAft>
                <a:spcPts val="600"/>
              </a:spcAft>
            </a:pPr>
            <a:r>
              <a:rPr lang="en-US" sz="1200" b="1" dirty="0"/>
              <a:t>Violations: </a:t>
            </a:r>
            <a:r>
              <a:rPr lang="en-US" sz="1200" b="1" dirty="0" smtClean="0"/>
              <a:t> </a:t>
            </a:r>
            <a:r>
              <a:rPr lang="en-US" sz="1200" dirty="0" smtClean="0"/>
              <a:t>There </a:t>
            </a:r>
            <a:r>
              <a:rPr lang="en-US" sz="1200" dirty="0"/>
              <a:t>are no violations.</a:t>
            </a:r>
          </a:p>
          <a:p>
            <a:pPr>
              <a:spcAft>
                <a:spcPts val="1200"/>
              </a:spcAft>
            </a:pPr>
            <a:r>
              <a:rPr lang="en-US" sz="1200" b="1" dirty="0"/>
              <a:t>Explanation: </a:t>
            </a:r>
            <a:r>
              <a:rPr lang="en-US" sz="1200" b="1" dirty="0" smtClean="0"/>
              <a:t> </a:t>
            </a:r>
            <a:r>
              <a:rPr lang="en-US" sz="1200" dirty="0" smtClean="0"/>
              <a:t>This </a:t>
            </a:r>
            <a:r>
              <a:rPr lang="en-US" sz="1200" dirty="0"/>
              <a:t>is an example of the 10 consecutive hour off-duty period. After 10 consecutive hours off duty on Day </a:t>
            </a:r>
            <a:r>
              <a:rPr lang="en-US" sz="1200" dirty="0" smtClean="0"/>
              <a:t>1 starting at 10:00 a.m. (CP#1), </a:t>
            </a:r>
            <a:r>
              <a:rPr lang="en-US" sz="1200" dirty="0"/>
              <a:t>the driver was on duty for 1 hour, drove for 5 hours, off duty for 1 hour, and drove for another 5 hours. While not having used all available hours in the 14-hour “driving window” at this point, the driver decides to take his/her 10 consecutive hour break. The driver goes off duty for 1 hour, followed by </a:t>
            </a:r>
            <a:r>
              <a:rPr lang="en-US" sz="1200" dirty="0" smtClean="0"/>
              <a:t/>
            </a:r>
            <a:br>
              <a:rPr lang="en-US" sz="1200" dirty="0" smtClean="0"/>
            </a:br>
            <a:r>
              <a:rPr lang="en-US" sz="1200" dirty="0" smtClean="0"/>
              <a:t>8 </a:t>
            </a:r>
            <a:r>
              <a:rPr lang="en-US" sz="1200" dirty="0"/>
              <a:t>hours in the sleeper-berth (S/B), followed by 1 more hour off duty. This constitutes a legal 10 consecutive hour break, and at 8:00 a.m. on Day </a:t>
            </a:r>
            <a:r>
              <a:rPr lang="en-US" sz="1200" dirty="0" smtClean="0"/>
              <a:t>2 (CP#2), </a:t>
            </a:r>
            <a:r>
              <a:rPr lang="en-US" sz="1200" dirty="0"/>
              <a:t>he/she has 11 hours of driving and 14 on-duty hours available.</a:t>
            </a:r>
          </a:p>
        </p:txBody>
      </p:sp>
      <p:pic>
        <p:nvPicPr>
          <p:cNvPr id="3" name="Picture 2" descr="Example 2, Day 1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066800"/>
            <a:ext cx="6400797" cy="1547999"/>
          </a:xfrm>
          <a:prstGeom prst="rect">
            <a:avLst/>
          </a:prstGeom>
        </p:spPr>
      </p:pic>
      <p:pic>
        <p:nvPicPr>
          <p:cNvPr id="4" name="Picture 3" descr="Example 2, Day 2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804160"/>
            <a:ext cx="6400797" cy="1547999"/>
          </a:xfrm>
          <a:prstGeom prst="rect">
            <a:avLst/>
          </a:prstGeom>
        </p:spPr>
      </p:pic>
    </p:spTree>
    <p:extLst>
      <p:ext uri="{BB962C8B-B14F-4D97-AF65-F5344CB8AC3E}">
        <p14:creationId xmlns:p14="http://schemas.microsoft.com/office/powerpoint/2010/main" val="1981639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3: Driving Limit</a:t>
            </a:r>
          </a:p>
        </p:txBody>
      </p:sp>
      <p:sp>
        <p:nvSpPr>
          <p:cNvPr id="6" name="Content Placeholder 5"/>
          <p:cNvSpPr>
            <a:spLocks noGrp="1"/>
          </p:cNvSpPr>
          <p:nvPr>
            <p:ph sz="half" idx="1"/>
          </p:nvPr>
        </p:nvSpPr>
        <p:spPr/>
        <p:txBody>
          <a:bodyPr/>
          <a:lstStyle/>
          <a:p>
            <a:r>
              <a:rPr lang="en-US" dirty="0"/>
              <a:t>11 Hours Driving Within 14-Hour “Driving Window”</a:t>
            </a:r>
          </a:p>
        </p:txBody>
      </p:sp>
      <p:sp>
        <p:nvSpPr>
          <p:cNvPr id="7" name="Content Placeholder 6"/>
          <p:cNvSpPr>
            <a:spLocks noGrp="1"/>
          </p:cNvSpPr>
          <p:nvPr>
            <p:ph sz="half" idx="2"/>
          </p:nvPr>
        </p:nvSpPr>
        <p:spPr>
          <a:xfrm>
            <a:off x="457200" y="4434840"/>
            <a:ext cx="8229600" cy="1813560"/>
          </a:xfrm>
        </p:spPr>
        <p:txBody>
          <a:bodyPr/>
          <a:lstStyle/>
          <a:p>
            <a:pPr>
              <a:spcAft>
                <a:spcPts val="600"/>
              </a:spcAft>
            </a:pPr>
            <a:r>
              <a:rPr lang="en-US" sz="1200" b="1" dirty="0"/>
              <a:t>Violations: </a:t>
            </a:r>
            <a:r>
              <a:rPr lang="en-US" sz="1200" b="1" dirty="0" smtClean="0"/>
              <a:t> </a:t>
            </a:r>
            <a:r>
              <a:rPr lang="en-US" sz="1200" dirty="0" smtClean="0"/>
              <a:t>There </a:t>
            </a:r>
            <a:r>
              <a:rPr lang="en-US" sz="1200" dirty="0"/>
              <a:t>are no violations.</a:t>
            </a:r>
          </a:p>
          <a:p>
            <a:r>
              <a:rPr lang="en-US" sz="1200" b="1" dirty="0"/>
              <a:t>Explanation: </a:t>
            </a:r>
            <a:r>
              <a:rPr lang="en-US" sz="1200" b="1" dirty="0" smtClean="0"/>
              <a:t> </a:t>
            </a:r>
            <a:r>
              <a:rPr lang="en-US" sz="1200" dirty="0" smtClean="0"/>
              <a:t>This </a:t>
            </a:r>
            <a:r>
              <a:rPr lang="en-US" sz="1200" dirty="0"/>
              <a:t>is an example of the maximum of 11 hours of driving within the 14-hour “driving window.” After 10 consecutive hours off duty, the driver had 14 hours available (and 11 hours driving) starting at 10:00 a.m. on Day </a:t>
            </a:r>
            <a:r>
              <a:rPr lang="en-US" sz="1200" dirty="0" smtClean="0"/>
              <a:t>1 (CP#1). </a:t>
            </a:r>
            <a:r>
              <a:rPr lang="en-US" sz="1200" dirty="0"/>
              <a:t>The driver was on duty for 1 hour, drove for 5 hours, went off duty for 1 hour, drove for another 6 hours between 5:00 p.m. and 11:00 p.m., and was on duty for 1 hour. The driver drove the maximum 11 hours within the 14-hour “driving window” and is therefore in compliance with the rule. Starting at Midnight on Day 2, the driver may not drive a CMV until he/she goes off duty for a minimum of 10 consecutive hours, which is indicated on the log (10 </a:t>
            </a:r>
            <a:r>
              <a:rPr lang="en-US" sz="1200" dirty="0" smtClean="0"/>
              <a:t>S/B </a:t>
            </a:r>
            <a:r>
              <a:rPr lang="en-US" sz="1200" dirty="0"/>
              <a:t>hours). In addition, the 1 hour (1/2 hour minimum) off‑duty break between 4:00 p.m. and 5:00 p.m. on Day 1 is necessary as the driver may drive only if 8 hours or less have passed since the end of the driver’s last off‑duty period of at least 30 minutes.</a:t>
            </a:r>
          </a:p>
        </p:txBody>
      </p:sp>
      <p:pic>
        <p:nvPicPr>
          <p:cNvPr id="13" name="Picture 12" descr="Example 3, Day 2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834640"/>
            <a:ext cx="6400800" cy="1560194"/>
          </a:xfrm>
          <a:prstGeom prst="rect">
            <a:avLst/>
          </a:prstGeom>
        </p:spPr>
      </p:pic>
      <p:pic>
        <p:nvPicPr>
          <p:cNvPr id="3" name="Picture 2" descr="Example 3, Day 1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066800"/>
            <a:ext cx="6400800" cy="1576815"/>
          </a:xfrm>
          <a:prstGeom prst="rect">
            <a:avLst/>
          </a:prstGeom>
        </p:spPr>
      </p:pic>
    </p:spTree>
    <p:extLst>
      <p:ext uri="{BB962C8B-B14F-4D97-AF65-F5344CB8AC3E}">
        <p14:creationId xmlns:p14="http://schemas.microsoft.com/office/powerpoint/2010/main" val="2475945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4: Driving Limit</a:t>
            </a:r>
          </a:p>
        </p:txBody>
      </p:sp>
      <p:sp>
        <p:nvSpPr>
          <p:cNvPr id="6" name="Content Placeholder 5"/>
          <p:cNvSpPr>
            <a:spLocks noGrp="1"/>
          </p:cNvSpPr>
          <p:nvPr>
            <p:ph sz="half" idx="1"/>
          </p:nvPr>
        </p:nvSpPr>
        <p:spPr/>
        <p:txBody>
          <a:bodyPr/>
          <a:lstStyle/>
          <a:p>
            <a:r>
              <a:rPr lang="en-US" dirty="0"/>
              <a:t>11 Hours Driving Within 14-Hour “Driving Window” (With Violations)</a:t>
            </a:r>
          </a:p>
        </p:txBody>
      </p:sp>
      <p:sp>
        <p:nvSpPr>
          <p:cNvPr id="7" name="Content Placeholder 6"/>
          <p:cNvSpPr>
            <a:spLocks noGrp="1"/>
          </p:cNvSpPr>
          <p:nvPr>
            <p:ph sz="half" idx="2"/>
          </p:nvPr>
        </p:nvSpPr>
        <p:spPr>
          <a:xfrm>
            <a:off x="457200" y="4495800"/>
            <a:ext cx="8229600" cy="1828800"/>
          </a:xfrm>
        </p:spPr>
        <p:txBody>
          <a:bodyPr/>
          <a:lstStyle/>
          <a:p>
            <a:pPr>
              <a:spcAft>
                <a:spcPts val="600"/>
              </a:spcAft>
            </a:pPr>
            <a:r>
              <a:rPr lang="en-US" sz="1200" b="1" dirty="0" smtClean="0"/>
              <a:t>Violations:  </a:t>
            </a:r>
            <a:r>
              <a:rPr lang="en-US" sz="1200" dirty="0" smtClean="0"/>
              <a:t>There </a:t>
            </a:r>
            <a:r>
              <a:rPr lang="en-US" sz="1200" dirty="0"/>
              <a:t>is a violation of the 11 and 14-hour rules at 2:00 p.m. on Day 1.</a:t>
            </a:r>
          </a:p>
          <a:p>
            <a:pPr>
              <a:spcAft>
                <a:spcPts val="1200"/>
              </a:spcAft>
            </a:pPr>
            <a:r>
              <a:rPr lang="en-US" sz="1200" b="1" dirty="0"/>
              <a:t>Explanation: </a:t>
            </a:r>
            <a:r>
              <a:rPr lang="en-US" sz="1200" b="1" dirty="0" smtClean="0"/>
              <a:t> </a:t>
            </a:r>
            <a:r>
              <a:rPr lang="en-US" sz="1200" dirty="0" smtClean="0"/>
              <a:t>This </a:t>
            </a:r>
            <a:r>
              <a:rPr lang="en-US" sz="1200" dirty="0"/>
              <a:t>is an example of the maximum of 11 hours of driving within the 14-hour “driving window.” After 10 consecutive hours off duty prior to the start of Day 1, the driver had 14 hours available (and 11 hours driving) starting at </a:t>
            </a:r>
            <a:r>
              <a:rPr lang="en-US" sz="1200" dirty="0" smtClean="0"/>
              <a:t>Midnight (CP#1). </a:t>
            </a:r>
            <a:r>
              <a:rPr lang="en-US" sz="1200" dirty="0"/>
              <a:t>The driver was on duty for 1 hour, drove for 4 hours, went off duty for 1 hour, drove for another 4 hours, went off duty for 1 hour, and drove for another 4 hours between 11:00 a.m. and 3:00 p.m. Therefore, between 2:00 p.m. and 3:00 p.m. on Day 1, the driver drove for 1 hour over the maximum 11 hour limit, and also drove for 1 hour over the legal 14-hour “driving window” limit and is in violation of these two rules. At 2:00 p.m. on Day 1, the driver must stop driving. He/she could remain on duty (not driving), and must go off duty for a minimum of 10 consecutive hours before driving again. The driver started his/her off‑duty period at </a:t>
            </a:r>
            <a:br>
              <a:rPr lang="en-US" sz="1200" dirty="0"/>
            </a:br>
            <a:r>
              <a:rPr lang="en-US" sz="1200" dirty="0"/>
              <a:t>3:00 p.m. on Day 1 and is therefore in violation.</a:t>
            </a:r>
          </a:p>
        </p:txBody>
      </p:sp>
      <p:pic>
        <p:nvPicPr>
          <p:cNvPr id="9" name="Picture 8" descr="Example 4, Day 2 logbook example" title="Day 2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834640"/>
            <a:ext cx="6400800" cy="1576197"/>
          </a:xfrm>
          <a:prstGeom prst="rect">
            <a:avLst/>
          </a:prstGeom>
        </p:spPr>
      </p:pic>
      <p:pic>
        <p:nvPicPr>
          <p:cNvPr id="3" name="Picture 2" descr="Example 4, Day 1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021842"/>
            <a:ext cx="6425599" cy="1797558"/>
          </a:xfrm>
          <a:prstGeom prst="rect">
            <a:avLst/>
          </a:prstGeom>
        </p:spPr>
      </p:pic>
    </p:spTree>
    <p:extLst>
      <p:ext uri="{BB962C8B-B14F-4D97-AF65-F5344CB8AC3E}">
        <p14:creationId xmlns:p14="http://schemas.microsoft.com/office/powerpoint/2010/main" val="4030171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5: Rest Breaks</a:t>
            </a:r>
          </a:p>
        </p:txBody>
      </p:sp>
      <p:sp>
        <p:nvSpPr>
          <p:cNvPr id="6" name="Content Placeholder 5"/>
          <p:cNvSpPr>
            <a:spLocks noGrp="1"/>
          </p:cNvSpPr>
          <p:nvPr>
            <p:ph sz="half" idx="1"/>
          </p:nvPr>
        </p:nvSpPr>
        <p:spPr/>
        <p:txBody>
          <a:bodyPr/>
          <a:lstStyle/>
          <a:p>
            <a:r>
              <a:rPr lang="en-US" dirty="0"/>
              <a:t>30-Minute </a:t>
            </a:r>
            <a:r>
              <a:rPr lang="en-US" dirty="0" smtClean="0"/>
              <a:t>Rest Break/Driving </a:t>
            </a:r>
            <a:r>
              <a:rPr lang="en-US" dirty="0"/>
              <a:t>Past 8-Hour Mark With No Break</a:t>
            </a:r>
          </a:p>
        </p:txBody>
      </p:sp>
      <p:sp>
        <p:nvSpPr>
          <p:cNvPr id="7" name="Content Placeholder 6"/>
          <p:cNvSpPr>
            <a:spLocks noGrp="1"/>
          </p:cNvSpPr>
          <p:nvPr>
            <p:ph sz="half" idx="2"/>
          </p:nvPr>
        </p:nvSpPr>
        <p:spPr>
          <a:xfrm>
            <a:off x="457200" y="4663441"/>
            <a:ext cx="8229600" cy="1584960"/>
          </a:xfrm>
        </p:spPr>
        <p:txBody>
          <a:bodyPr/>
          <a:lstStyle/>
          <a:p>
            <a:pPr>
              <a:spcAft>
                <a:spcPts val="600"/>
              </a:spcAft>
            </a:pPr>
            <a:r>
              <a:rPr lang="en-US" sz="1200" b="1" dirty="0"/>
              <a:t>Violations: </a:t>
            </a:r>
            <a:r>
              <a:rPr lang="en-US" sz="1200" b="1" dirty="0" smtClean="0"/>
              <a:t> </a:t>
            </a:r>
            <a:r>
              <a:rPr lang="en-US" sz="1200" dirty="0" smtClean="0"/>
              <a:t>There </a:t>
            </a:r>
            <a:r>
              <a:rPr lang="en-US" sz="1200" dirty="0"/>
              <a:t>is a violation at 6:00 p.m. on Day 1.</a:t>
            </a:r>
          </a:p>
          <a:p>
            <a:pPr>
              <a:spcAft>
                <a:spcPts val="1200"/>
              </a:spcAft>
            </a:pPr>
            <a:r>
              <a:rPr lang="en-US" sz="1200" b="1" dirty="0"/>
              <a:t>Explanation: </a:t>
            </a:r>
            <a:r>
              <a:rPr lang="en-US" sz="1200" b="1" dirty="0" smtClean="0"/>
              <a:t> </a:t>
            </a:r>
            <a:r>
              <a:rPr lang="en-US" sz="1200" dirty="0" smtClean="0"/>
              <a:t>This </a:t>
            </a:r>
            <a:r>
              <a:rPr lang="en-US" sz="1200" dirty="0"/>
              <a:t>is an example of the limit on consecutive hours of driving and necessary rest breaks. After 10 consecutive hours off duty, the driver had 14 hours available (and 11 hours driving) starting at 10:00 a.m. on Day </a:t>
            </a:r>
            <a:r>
              <a:rPr lang="en-US" sz="1200" dirty="0" smtClean="0"/>
              <a:t>1 (CP#1). </a:t>
            </a:r>
            <a:r>
              <a:rPr lang="en-US" sz="1200" dirty="0"/>
              <a:t>A driver may drive only if 8 hours or less have passed since the end of the driver’s last off-duty period of at least 30 minutes. Therefore, after 1 hour on duty, 5 hours of driving, and another 2 hours on duty, the driver must take his/her necessary 30-minute </a:t>
            </a:r>
            <a:r>
              <a:rPr lang="en-US" sz="1200" dirty="0" smtClean="0"/>
              <a:t>rest break </a:t>
            </a:r>
            <a:r>
              <a:rPr lang="en-US" sz="1200" dirty="0"/>
              <a:t>at 6:00 p.m. before driving again. As the driver drove the CMV at this point he/she is in violation of the 30-minute </a:t>
            </a:r>
            <a:r>
              <a:rPr lang="en-US" sz="1200" dirty="0" smtClean="0"/>
              <a:t>rest break </a:t>
            </a:r>
            <a:r>
              <a:rPr lang="en-US" sz="1200" dirty="0"/>
              <a:t>provision at 6:00 p.m. on Day 1. Starting at Midnight on Day 2, the driver must go off duty for a minimum of 10 consecutive hours before he/she may drive again, which is indicated on the log.</a:t>
            </a:r>
          </a:p>
        </p:txBody>
      </p:sp>
      <p:pic>
        <p:nvPicPr>
          <p:cNvPr id="11" name="Picture 10" descr="Example 5, Day 2 logbook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834640"/>
            <a:ext cx="6400800" cy="1576197"/>
          </a:xfrm>
          <a:prstGeom prst="rect">
            <a:avLst/>
          </a:prstGeom>
        </p:spPr>
      </p:pic>
      <p:pic>
        <p:nvPicPr>
          <p:cNvPr id="3" name="Picture 2" descr="Example 5, Day 1 logbook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935240"/>
            <a:ext cx="6400798" cy="1884160"/>
          </a:xfrm>
          <a:prstGeom prst="rect">
            <a:avLst/>
          </a:prstGeom>
        </p:spPr>
      </p:pic>
    </p:spTree>
    <p:extLst>
      <p:ext uri="{BB962C8B-B14F-4D97-AF65-F5344CB8AC3E}">
        <p14:creationId xmlns:p14="http://schemas.microsoft.com/office/powerpoint/2010/main" val="3004548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3932</TotalTime>
  <Words>5302</Words>
  <Application>Microsoft Office PowerPoint</Application>
  <PresentationFormat>On-screen Show (4:3)</PresentationFormat>
  <Paragraphs>343</Paragraphs>
  <Slides>50</Slides>
  <Notes>50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Office Theme</vt:lpstr>
      <vt:lpstr>Hours of Service LOGBOOK Examples</vt:lpstr>
      <vt:lpstr>Contents</vt:lpstr>
      <vt:lpstr>Contents</vt:lpstr>
      <vt:lpstr>Introduction</vt:lpstr>
      <vt:lpstr>EXAMPLE 1: 14-Hour “Driving Window”</vt:lpstr>
      <vt:lpstr>EXAMPLE 2: 10 Consecutive Hour Off-Duty Break</vt:lpstr>
      <vt:lpstr>EXAMPLE 3: Driving Limit</vt:lpstr>
      <vt:lpstr>EXAMPLE 4: Driving Limit</vt:lpstr>
      <vt:lpstr>EXAMPLE 5: Rest Breaks</vt:lpstr>
      <vt:lpstr>EXAMPLE 6: Rest Breaks</vt:lpstr>
      <vt:lpstr>EXAMPLE 7: Rest Breaks</vt:lpstr>
      <vt:lpstr>EXAMPLE 8: Rest Breaks</vt:lpstr>
      <vt:lpstr>EXAMPLE 9: 34-Hour Restart</vt:lpstr>
      <vt:lpstr>EXAMPLE 9: 34-hour RESTART</vt:lpstr>
      <vt:lpstr>EXAMPLE 10: 34-Hour Restart</vt:lpstr>
      <vt:lpstr>EXAMPLE 10: 34-hour Restart</vt:lpstr>
      <vt:lpstr>EXAMPLE 11: 34-Hour Restart (Multi-Day)</vt:lpstr>
      <vt:lpstr>EXAMPLE 11: 34-Hour Restart (Multi-Day)</vt:lpstr>
      <vt:lpstr>EXAMPLE 11: 34-Hour Restart (Multi-Day)</vt:lpstr>
      <vt:lpstr>EXAMPLE 12: 16-Hour “Driving Window”</vt:lpstr>
      <vt:lpstr>EXAMPLE 12: 16-Hour “Driving Window”</vt:lpstr>
      <vt:lpstr>EXAMPLE 13: 16-Hour “Driving Window”</vt:lpstr>
      <vt:lpstr>EXAMPLE 14: Two-Driver Property-Carrying Commercial Motor Vehicle</vt:lpstr>
      <vt:lpstr>EXAMPLE 15: Two-Driver Property-Carrying Commercial Motor Vehicle</vt:lpstr>
      <vt:lpstr>EXAMPLE 15: Two-Driver Property-Carrying Commercial Motor Vehicle</vt:lpstr>
      <vt:lpstr>EXAMPLE 16: Two-Driver Property-Carrying Commercial Motor Vehicle</vt:lpstr>
      <vt:lpstr>EXAMPLE 16: Two-Driver Property-Carrying Commercial Motor Vehicle</vt:lpstr>
      <vt:lpstr>EXAMPLE 17: Sleeper-Berth Use</vt:lpstr>
      <vt:lpstr>EXAMPLE 18: Sleeper-Berth Use</vt:lpstr>
      <vt:lpstr>EXAMPLE 18: Sleeper-Berth Use</vt:lpstr>
      <vt:lpstr>EXAMPLE 19: Sleeper-Berth Use</vt:lpstr>
      <vt:lpstr>EXAMPLE 19: Sleeper-Berth Use</vt:lpstr>
      <vt:lpstr>EXAMPLE 20: Sleeper-Berth Use</vt:lpstr>
      <vt:lpstr>EXAMPLE 20: Sleeper-Berth Use</vt:lpstr>
      <vt:lpstr>EXAMPLE 21: “Waiting Time” at Well Site</vt:lpstr>
      <vt:lpstr>EXAMPLE 22: “Waiting Time” at Well Site</vt:lpstr>
      <vt:lpstr>EXAMPLE 23: Oilfield/Split Break with “Well Waiting Time”</vt:lpstr>
      <vt:lpstr>EXAMPLE 23: Oilfield/Split Break with “Well Waiting Time”</vt:lpstr>
      <vt:lpstr>EXAMPLE 24: Oilfield – “Well Waiting Time”</vt:lpstr>
      <vt:lpstr>EXAMPLE 24: Oilfield – “Well Waiting Time”</vt:lpstr>
      <vt:lpstr>EXAMPLE 25: Agricultural Operations Exemption (395.1 (k))</vt:lpstr>
      <vt:lpstr>EXAMPLE 26: Passenger-Carrying Vehicles</vt:lpstr>
      <vt:lpstr>EXAMPLE 27: Passenger-Carrying Vehicles</vt:lpstr>
      <vt:lpstr>EXAMPLE 27: Passenger-Carrying Vehicles</vt:lpstr>
      <vt:lpstr>EXAMPLE 28: Passenger-Carrying Vehicles</vt:lpstr>
      <vt:lpstr>EXAMPLE 29: Passenger-Carrying Vehicles</vt:lpstr>
      <vt:lpstr>EXAMPLE 30: 60/70 Hour Rule</vt:lpstr>
      <vt:lpstr>EXAMPLE 30: 60/70 Hour Rule</vt:lpstr>
      <vt:lpstr>EXAMPLE 30: 60/70 Hour Rule</vt:lpstr>
      <vt:lpstr>1200 New Jersey Avenue, SE, Suite W60-300, Washington, DC 20590 | 1-800-832-5660 | http://www.fmcsa.dot.gov/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Hours of Service Logbook Examples - May 2015</dc:title>
  <dc:subject>This document contains examples of CMV logbook enteries and explainations of violations</dc:subject>
  <dc:creator>Federal Motor Carriers Safety Administration</dc:creator>
  <cp:lastModifiedBy>Derrick Wohletz</cp:lastModifiedBy>
  <cp:revision>235</cp:revision>
  <dcterms:created xsi:type="dcterms:W3CDTF">2014-06-05T14:18:32Z</dcterms:created>
  <dcterms:modified xsi:type="dcterms:W3CDTF">2015-05-14T13:47:41Z</dcterms:modified>
  <cp:category>Federal Motor Carriers Safety Administration, FMCSA; Logbook example</cp:category>
</cp:coreProperties>
</file>