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9"/>
  </p:notesMasterIdLst>
  <p:sldIdLst>
    <p:sldId id="258" r:id="rId3"/>
    <p:sldId id="273" r:id="rId4"/>
    <p:sldId id="274" r:id="rId5"/>
    <p:sldId id="276" r:id="rId6"/>
    <p:sldId id="275" r:id="rId7"/>
    <p:sldId id="27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130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2030B-A525-4F4B-B521-2397B3027498}" type="datetimeFigureOut">
              <a:rPr lang="en-US" smtClean="0"/>
              <a:t>9/18/15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AE111-03B8-4D03-81C9-956FF9E3B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76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21977-6EBB-4F5B-AD85-B76830A394A4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AE111-03B8-4D03-81C9-956FF9E3BC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49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DAF1A-1458-4D14-AA60-B6CE08842BD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134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C758-BCFF-4E35-810F-351FCB45F35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34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E493-C13E-4312-97B5-A4260D91625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CE31-2345-42FE-AAB0-D2460AFA75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44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CE31-F628-45C1-8977-7CF94720B0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08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07AD-8DCC-4FDF-8376-D70E6D681D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647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EDAB1-E91D-49F4-BD8A-3F94BB5A8EA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424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F91E-A135-44AE-8B93-3235BE55DC6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675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4768-502C-4942-A483-35D82A29CC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0020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DF38-74C4-439D-8FA2-C7D23D2F43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4910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B0227-55BC-49FB-8A31-CAC69F86B9E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13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C6A4-0C4B-4876-A38C-19DA59C0336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7609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EB171-AB5A-4A3B-89B4-007FA0DEF93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3738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E934-57C6-407D-8FAD-26D9B172A5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3844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4652-6AA1-4194-A089-008BA86DFFA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38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E7D8-0401-4B46-8C55-132C02CE280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73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0D5F-4632-42A0-9232-AC73AEE237A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306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2C3B-346C-4E97-A237-565BF575A0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29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AD635-254D-4FA9-9DB9-EB1DDE8A8F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72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3A3C-13FA-40C1-AFD8-A7C7B17AB4F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55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97C3-FF2F-4C42-986C-3AE42380500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16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ED2B-7AB0-4F94-B3C0-B8660806C0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80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B8D6D-7FF7-412A-AB39-ED3CBDD664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467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218" y="28632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F1A6C-2E4D-4916-BE2F-44D7CB7037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9/18/15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719" y="6400800"/>
            <a:ext cx="1950991" cy="251460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457200" y="1447800"/>
            <a:ext cx="8229600" cy="0"/>
          </a:xfrm>
          <a:prstGeom prst="line">
            <a:avLst/>
          </a:prstGeom>
          <a:ln w="25400" cmpd="sng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33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it.gov/patients-families/your-health-data" TargetMode="External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476250" y="4875621"/>
            <a:ext cx="381000" cy="185471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80815" tIns="40407" rIns="80815" bIns="40407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1144382" y="4115374"/>
            <a:ext cx="4646543" cy="179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014" tIns="44507" rIns="89014" bIns="44507" anchor="ctr"/>
          <a:lstStyle/>
          <a:p>
            <a:pPr defTabSz="890926"/>
            <a:r>
              <a:rPr lang="en-US" sz="3500" i="1" dirty="0">
                <a:solidFill>
                  <a:srgbClr val="000099"/>
                </a:solidFill>
                <a:latin typeface="Arial" pitchFamily="34" charset="0"/>
              </a:rPr>
              <a:t/>
            </a:r>
            <a:br>
              <a:rPr lang="en-US" sz="3500" i="1" dirty="0">
                <a:solidFill>
                  <a:srgbClr val="000099"/>
                </a:solidFill>
                <a:latin typeface="Arial" pitchFamily="34" charset="0"/>
              </a:rPr>
            </a:br>
            <a:endParaRPr lang="en-US" sz="3500" i="1" dirty="0">
              <a:solidFill>
                <a:srgbClr val="000099"/>
              </a:solidFill>
              <a:latin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66750" y="1828800"/>
            <a:ext cx="7772400" cy="1470025"/>
          </a:xfrm>
        </p:spPr>
        <p:txBody>
          <a:bodyPr/>
          <a:lstStyle/>
          <a:p>
            <a:r>
              <a:rPr lang="en-US" sz="3600" b="1" dirty="0" smtClean="0"/>
              <a:t>“Fitness to Operate”: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Data Jam Idea for Personal App(s)</a:t>
            </a:r>
            <a:endParaRPr lang="en-US" sz="2800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1447800" y="4050378"/>
            <a:ext cx="6400800" cy="1752600"/>
          </a:xfrm>
        </p:spPr>
        <p:txBody>
          <a:bodyPr>
            <a:noAutofit/>
          </a:bodyPr>
          <a:lstStyle/>
          <a:p>
            <a:pPr>
              <a:lnSpc>
                <a:spcPct val="134000"/>
              </a:lnSpc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Patricia Hu, Director</a:t>
            </a:r>
          </a:p>
          <a:p>
            <a:pPr>
              <a:lnSpc>
                <a:spcPct val="134000"/>
              </a:lnSpc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Bureau of Transportation Statistics</a:t>
            </a:r>
          </a:p>
          <a:p>
            <a:pPr>
              <a:lnSpc>
                <a:spcPct val="134000"/>
              </a:lnSpc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U.S. Department of Transportation</a:t>
            </a:r>
          </a:p>
          <a:p>
            <a:pPr>
              <a:lnSpc>
                <a:spcPct val="134000"/>
              </a:lnSpc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September 22, 2015</a:t>
            </a:r>
            <a:endParaRPr lang="en-US" sz="1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7075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Data Jam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7724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dirty="0"/>
              <a:t> </a:t>
            </a:r>
            <a:r>
              <a:rPr lang="en-US" sz="3600" dirty="0" smtClean="0"/>
              <a:t>”is a </a:t>
            </a:r>
            <a:r>
              <a:rPr lang="en-US" sz="3600" dirty="0"/>
              <a:t>technically oriented </a:t>
            </a:r>
            <a:r>
              <a:rPr lang="en-US" sz="3600" dirty="0" smtClean="0"/>
              <a:t>exercise </a:t>
            </a:r>
            <a:r>
              <a:rPr lang="en-US" sz="3600" dirty="0"/>
              <a:t>where people solve </a:t>
            </a:r>
            <a:r>
              <a:rPr lang="en-US" sz="3600" u="sng" dirty="0"/>
              <a:t>problems</a:t>
            </a:r>
            <a:r>
              <a:rPr lang="en-US" sz="3600" dirty="0"/>
              <a:t> using data sets. The events </a:t>
            </a:r>
            <a:r>
              <a:rPr lang="en-US" sz="3600" dirty="0" smtClean="0"/>
              <a:t>could </a:t>
            </a:r>
            <a:r>
              <a:rPr lang="en-US" sz="3600" dirty="0"/>
              <a:t>produce visual data, analytics and </a:t>
            </a:r>
            <a:r>
              <a:rPr lang="en-US" sz="3600" dirty="0" smtClean="0"/>
              <a:t>applications.”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856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is the problem to solve?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4000"/>
              </a:lnSpc>
              <a:buBlip>
                <a:blip r:embed="rId2"/>
              </a:buBlip>
            </a:pPr>
            <a:r>
              <a:rPr lang="en-US" sz="2800" b="1" dirty="0"/>
              <a:t>Problem:</a:t>
            </a:r>
            <a:r>
              <a:rPr lang="en-US" sz="2800" dirty="0"/>
              <a:t> </a:t>
            </a:r>
            <a:r>
              <a:rPr lang="en-US" sz="2800" dirty="0" smtClean="0"/>
              <a:t>FMCSA studies show significant association between crashes involving trucks and prescription (26%) and over-the-count </a:t>
            </a:r>
            <a:r>
              <a:rPr lang="en-US" sz="2800" dirty="0"/>
              <a:t>(18%) </a:t>
            </a:r>
            <a:r>
              <a:rPr lang="en-US" sz="2800" dirty="0" smtClean="0"/>
              <a:t>drug uses.</a:t>
            </a:r>
          </a:p>
          <a:p>
            <a:pPr>
              <a:lnSpc>
                <a:spcPct val="114000"/>
              </a:lnSpc>
              <a:buBlip>
                <a:blip r:embed="rId2"/>
              </a:buBlip>
            </a:pPr>
            <a:r>
              <a:rPr lang="en-US" sz="2800" b="1" dirty="0" smtClean="0"/>
              <a:t>Hypothesis</a:t>
            </a:r>
            <a:r>
              <a:rPr lang="en-US" sz="2800" dirty="0" smtClean="0"/>
              <a:t>: Improved personal safety and health will lead to improved public safety.</a:t>
            </a:r>
          </a:p>
          <a:p>
            <a:pPr>
              <a:lnSpc>
                <a:spcPct val="114000"/>
              </a:lnSpc>
              <a:buBlip>
                <a:blip r:embed="rId2"/>
              </a:buBlip>
            </a:pPr>
            <a:r>
              <a:rPr lang="en-US" sz="2800" b="1" dirty="0" smtClean="0"/>
              <a:t>Solution</a:t>
            </a:r>
            <a:r>
              <a:rPr lang="en-US" sz="2800" dirty="0" smtClean="0"/>
              <a:t>: Can a personal app be developed to educate/inform individual driver of his/her fitness to operate a commercial vehicle while he/she is taking prescription and OTC medications?   </a:t>
            </a:r>
          </a:p>
          <a:p>
            <a:pPr>
              <a:lnSpc>
                <a:spcPct val="114000"/>
              </a:lnSpc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0315" y="4495800"/>
            <a:ext cx="1066800" cy="3847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900" b="1" dirty="0" smtClean="0">
                <a:solidFill>
                  <a:srgbClr val="FF0000"/>
                </a:solidFill>
              </a:rPr>
              <a:t>wellness</a:t>
            </a:r>
            <a:endParaRPr lang="en-US" sz="19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10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Factors for this </a:t>
            </a:r>
            <a:r>
              <a:rPr lang="en-US" sz="3600" b="1" dirty="0" smtClean="0"/>
              <a:t>app </a:t>
            </a:r>
            <a:r>
              <a:rPr lang="en-US" sz="3600" b="1" dirty="0" smtClean="0"/>
              <a:t>to be successful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4525963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dirty="0" smtClean="0"/>
              <a:t>Not to be used for regulatory and/or enforcement purposes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“Owned” by the private sector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Public sector is to </a:t>
            </a:r>
          </a:p>
          <a:p>
            <a:pPr lvl="1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Develop/articulate the problem statement</a:t>
            </a:r>
          </a:p>
          <a:p>
            <a:pPr lvl="1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Identify and help research relevant datasets</a:t>
            </a:r>
          </a:p>
          <a:p>
            <a:pPr lvl="1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Identify opportunities to leverage existing apps </a:t>
            </a:r>
          </a:p>
          <a:p>
            <a:pPr lvl="1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Convene the Data Jam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36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Scenario – </a:t>
            </a:r>
            <a:r>
              <a:rPr lang="en-US" sz="4000" dirty="0" smtClean="0"/>
              <a:t>Phase 1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34200" cy="4525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24000"/>
              </a:lnSpc>
              <a:buFont typeface="+mj-lt"/>
              <a:buAutoNum type="arabicPeriod"/>
            </a:pPr>
            <a:r>
              <a:rPr lang="en-US" dirty="0" smtClean="0"/>
              <a:t>A driver uses Blue Button to receive his/her health record electronically</a:t>
            </a:r>
          </a:p>
          <a:p>
            <a:pPr marL="514350" indent="-514350">
              <a:lnSpc>
                <a:spcPct val="124000"/>
              </a:lnSpc>
              <a:buFont typeface="+mj-lt"/>
              <a:buAutoNum type="arabicPeriod"/>
            </a:pPr>
            <a:r>
              <a:rPr lang="en-US" dirty="0" smtClean="0"/>
              <a:t>Enters his/her key physical conditions</a:t>
            </a:r>
          </a:p>
          <a:p>
            <a:pPr marL="514350" indent="-514350">
              <a:lnSpc>
                <a:spcPct val="124000"/>
              </a:lnSpc>
              <a:buFont typeface="+mj-lt"/>
              <a:buAutoNum type="arabicPeriod"/>
            </a:pPr>
            <a:r>
              <a:rPr lang="en-US" dirty="0" smtClean="0"/>
              <a:t>Enters the types and dosages of the drugs used</a:t>
            </a:r>
          </a:p>
          <a:p>
            <a:pPr marL="514350" indent="-514350">
              <a:lnSpc>
                <a:spcPct val="124000"/>
              </a:lnSpc>
              <a:buFont typeface="+mj-lt"/>
              <a:buAutoNum type="arabicPeriod"/>
            </a:pPr>
            <a:r>
              <a:rPr lang="en-US" dirty="0" smtClean="0"/>
              <a:t>Given the driver’s health history, physical conditions, and medication used, </a:t>
            </a:r>
            <a:r>
              <a:rPr lang="en-US" dirty="0"/>
              <a:t> </a:t>
            </a:r>
            <a:r>
              <a:rPr lang="en-US" dirty="0" smtClean="0"/>
              <a:t>can the app return and monitor his/her “wellness” level?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 descr="Big Blue Button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743200"/>
            <a:ext cx="17430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797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Other </a:t>
            </a:r>
            <a:r>
              <a:rPr lang="en-US" b="1" dirty="0" smtClean="0"/>
              <a:t>Scenarios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Phase 2. </a:t>
            </a:r>
            <a:r>
              <a:rPr lang="en-US" dirty="0"/>
              <a:t>G</a:t>
            </a:r>
            <a:r>
              <a:rPr lang="en-US" dirty="0" smtClean="0"/>
              <a:t>iven </a:t>
            </a:r>
            <a:r>
              <a:rPr lang="en-US" dirty="0" smtClean="0"/>
              <a:t>the number of hours of services </a:t>
            </a:r>
            <a:r>
              <a:rPr lang="en-US" dirty="0" smtClean="0"/>
              <a:t>and u</a:t>
            </a:r>
            <a:r>
              <a:rPr lang="en-US" altLang="zh-TW" dirty="0" smtClean="0"/>
              <a:t>sing </a:t>
            </a:r>
            <a:r>
              <a:rPr lang="en-US" altLang="zh-TW" dirty="0"/>
              <a:t>GPS to track vehicle </a:t>
            </a:r>
            <a:r>
              <a:rPr lang="en-US" altLang="zh-TW" dirty="0" smtClean="0"/>
              <a:t>location along the </a:t>
            </a:r>
            <a:r>
              <a:rPr lang="en-US" altLang="zh-TW" dirty="0"/>
              <a:t>route taken</a:t>
            </a:r>
            <a:r>
              <a:rPr lang="en-US" dirty="0" smtClean="0"/>
              <a:t>, </a:t>
            </a:r>
            <a:r>
              <a:rPr lang="en-US" dirty="0" smtClean="0"/>
              <a:t>can the app advise the driver where the next available rest stop is?</a:t>
            </a:r>
          </a:p>
          <a:p>
            <a:r>
              <a:rPr lang="en-US" dirty="0" smtClean="0"/>
              <a:t>Phase 3.  If the driver gives consents, can EMS use the information </a:t>
            </a:r>
            <a:r>
              <a:rPr lang="en-US" dirty="0" smtClean="0"/>
              <a:t>from the </a:t>
            </a:r>
            <a:r>
              <a:rPr lang="en-US" dirty="0" smtClean="0"/>
              <a:t>app to provide better medical </a:t>
            </a:r>
            <a:r>
              <a:rPr lang="en-US" dirty="0" smtClean="0"/>
              <a:t>care?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800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1325</TotalTime>
  <Words>292</Words>
  <Application>Microsoft Macintosh PowerPoint</Application>
  <PresentationFormat>On-screen Show (4:3)</PresentationFormat>
  <Paragraphs>37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1_Office Theme</vt:lpstr>
      <vt:lpstr>Custom Design</vt:lpstr>
      <vt:lpstr>“Fitness to Operate”: Data Jam Idea for Personal App(s)</vt:lpstr>
      <vt:lpstr>Data Jam</vt:lpstr>
      <vt:lpstr>What is the problem to solve?</vt:lpstr>
      <vt:lpstr>Factors for this app to be successful</vt:lpstr>
      <vt:lpstr>Scenario – Phase 1 </vt:lpstr>
      <vt:lpstr>Other Scenarios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USDOT_User</dc:creator>
  <cp:lastModifiedBy>Pat Hu</cp:lastModifiedBy>
  <cp:revision>43</cp:revision>
  <dcterms:created xsi:type="dcterms:W3CDTF">2015-06-04T18:27:00Z</dcterms:created>
  <dcterms:modified xsi:type="dcterms:W3CDTF">2015-09-18T15:50:17Z</dcterms:modified>
</cp:coreProperties>
</file>