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4" r:id="rId2"/>
    <p:sldId id="259" r:id="rId3"/>
    <p:sldId id="260" r:id="rId4"/>
    <p:sldId id="261" r:id="rId5"/>
    <p:sldId id="262" r:id="rId6"/>
    <p:sldId id="263" r:id="rId7"/>
    <p:sldId id="293" r:id="rId8"/>
    <p:sldId id="296" r:id="rId9"/>
    <p:sldId id="297" r:id="rId10"/>
    <p:sldId id="298" r:id="rId11"/>
    <p:sldId id="303" r:id="rId12"/>
    <p:sldId id="299" r:id="rId13"/>
    <p:sldId id="300" r:id="rId14"/>
    <p:sldId id="301" r:id="rId15"/>
    <p:sldId id="302" r:id="rId16"/>
    <p:sldId id="328" r:id="rId17"/>
    <p:sldId id="305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16" r:id="rId29"/>
    <p:sldId id="330" r:id="rId30"/>
    <p:sldId id="331" r:id="rId31"/>
    <p:sldId id="284" r:id="rId32"/>
    <p:sldId id="285" r:id="rId33"/>
  </p:sldIdLst>
  <p:sldSz cx="9144000" cy="6858000" type="screen4x3"/>
  <p:notesSz cx="7315200" cy="9601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660066"/>
    <a:srgbClr val="000058"/>
    <a:srgbClr val="2E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92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96" y="-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AB9472-B79B-4B4C-8F9D-87E48923E9F4}" type="doc">
      <dgm:prSet loTypeId="urn:microsoft.com/office/officeart/2005/8/layout/matrix3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F3FC44E-69A8-4B1A-A5DF-BC117382EE2E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US" smtClean="0"/>
            <a:t>Research &amp; Development</a:t>
          </a:r>
          <a:endParaRPr lang="en-US"/>
        </a:p>
      </dgm:t>
    </dgm:pt>
    <dgm:pt modelId="{504AC83B-0BE1-4881-87B4-0F5FAD0842D8}" type="parTrans" cxnId="{19789C94-0117-496D-B9BD-F2BA065C8FA2}">
      <dgm:prSet/>
      <dgm:spPr/>
      <dgm:t>
        <a:bodyPr/>
        <a:lstStyle/>
        <a:p>
          <a:endParaRPr lang="en-US"/>
        </a:p>
      </dgm:t>
    </dgm:pt>
    <dgm:pt modelId="{1365F47E-56DD-4A0C-A75E-07DFBE8504FD}" type="sibTrans" cxnId="{19789C94-0117-496D-B9BD-F2BA065C8FA2}">
      <dgm:prSet/>
      <dgm:spPr/>
      <dgm:t>
        <a:bodyPr/>
        <a:lstStyle/>
        <a:p>
          <a:endParaRPr lang="en-US"/>
        </a:p>
      </dgm:t>
    </dgm:pt>
    <dgm:pt modelId="{512A9E0C-A415-4BA3-B1A3-747D72BFFC3C}">
      <dgm:prSet/>
      <dgm:spPr>
        <a:solidFill>
          <a:srgbClr val="0070C0"/>
        </a:solidFill>
      </dgm:spPr>
      <dgm:t>
        <a:bodyPr/>
        <a:lstStyle/>
        <a:p>
          <a:pPr rtl="0"/>
          <a:r>
            <a:rPr lang="en-US" dirty="0" smtClean="0"/>
            <a:t>Initiate Rulemaking</a:t>
          </a:r>
        </a:p>
        <a:p>
          <a:pPr rtl="0"/>
          <a:r>
            <a:rPr lang="en-US" dirty="0" smtClean="0"/>
            <a:t>(Preliminary Notice)</a:t>
          </a:r>
          <a:endParaRPr lang="en-US" dirty="0"/>
        </a:p>
      </dgm:t>
    </dgm:pt>
    <dgm:pt modelId="{6672C1DA-1CF0-43AA-B3E9-D5CDE1E83197}" type="parTrans" cxnId="{90DBF072-1E6A-4259-9E85-57C9CD4470C0}">
      <dgm:prSet/>
      <dgm:spPr/>
      <dgm:t>
        <a:bodyPr/>
        <a:lstStyle/>
        <a:p>
          <a:endParaRPr lang="en-US"/>
        </a:p>
      </dgm:t>
    </dgm:pt>
    <dgm:pt modelId="{77969D83-A7B0-4259-A0E4-F9546EB2CAFB}" type="sibTrans" cxnId="{90DBF072-1E6A-4259-9E85-57C9CD4470C0}">
      <dgm:prSet/>
      <dgm:spPr/>
      <dgm:t>
        <a:bodyPr/>
        <a:lstStyle/>
        <a:p>
          <a:endParaRPr lang="en-US"/>
        </a:p>
      </dgm:t>
    </dgm:pt>
    <dgm:pt modelId="{3DF92577-6BE9-47FD-8409-681888618EE4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en-US" sz="1900" b="1" dirty="0" smtClean="0"/>
            <a:t>Public Comments</a:t>
          </a:r>
          <a:endParaRPr lang="en-US" sz="1900" b="1" dirty="0"/>
        </a:p>
      </dgm:t>
    </dgm:pt>
    <dgm:pt modelId="{56AD8DEB-64E8-408E-8188-D06BE001A32C}" type="parTrans" cxnId="{00499722-0C92-43F0-BA30-A204459F0E59}">
      <dgm:prSet/>
      <dgm:spPr/>
      <dgm:t>
        <a:bodyPr/>
        <a:lstStyle/>
        <a:p>
          <a:endParaRPr lang="en-US"/>
        </a:p>
      </dgm:t>
    </dgm:pt>
    <dgm:pt modelId="{BDB3D23B-928E-498A-8141-5241C6100A05}" type="sibTrans" cxnId="{00499722-0C92-43F0-BA30-A204459F0E59}">
      <dgm:prSet/>
      <dgm:spPr/>
      <dgm:t>
        <a:bodyPr/>
        <a:lstStyle/>
        <a:p>
          <a:endParaRPr lang="en-US"/>
        </a:p>
      </dgm:t>
    </dgm:pt>
    <dgm:pt modelId="{D5A69646-E394-448E-9AEE-1FF7685CB7B3}">
      <dgm:prSet/>
      <dgm:spPr/>
      <dgm:t>
        <a:bodyPr/>
        <a:lstStyle/>
        <a:p>
          <a:endParaRPr lang="en-US"/>
        </a:p>
      </dgm:t>
    </dgm:pt>
    <dgm:pt modelId="{EBA4298E-943D-4C30-A08B-3F9AF45F6310}" type="parTrans" cxnId="{FB65A0FA-D1AB-4793-B781-D6582B09ACE8}">
      <dgm:prSet/>
      <dgm:spPr/>
      <dgm:t>
        <a:bodyPr/>
        <a:lstStyle/>
        <a:p>
          <a:endParaRPr lang="en-US"/>
        </a:p>
      </dgm:t>
    </dgm:pt>
    <dgm:pt modelId="{9EB088A5-1C60-484F-A305-809DF0A50E82}" type="sibTrans" cxnId="{FB65A0FA-D1AB-4793-B781-D6582B09ACE8}">
      <dgm:prSet/>
      <dgm:spPr/>
      <dgm:t>
        <a:bodyPr/>
        <a:lstStyle/>
        <a:p>
          <a:endParaRPr lang="en-US"/>
        </a:p>
      </dgm:t>
    </dgm:pt>
    <dgm:pt modelId="{9DBA5698-85D9-4ECD-A620-4F59205C3434}">
      <dgm:prSet/>
      <dgm:spPr/>
      <dgm:t>
        <a:bodyPr/>
        <a:lstStyle/>
        <a:p>
          <a:endParaRPr lang="en-US"/>
        </a:p>
      </dgm:t>
    </dgm:pt>
    <dgm:pt modelId="{E47CA716-19C5-4FB0-9BDC-5CB1B8DE9289}" type="parTrans" cxnId="{CF25C493-E2A4-44EC-8659-042A501F409D}">
      <dgm:prSet/>
      <dgm:spPr/>
      <dgm:t>
        <a:bodyPr/>
        <a:lstStyle/>
        <a:p>
          <a:endParaRPr lang="en-US"/>
        </a:p>
      </dgm:t>
    </dgm:pt>
    <dgm:pt modelId="{33045777-5540-4539-87F3-877FF896FA16}" type="sibTrans" cxnId="{CF25C493-E2A4-44EC-8659-042A501F409D}">
      <dgm:prSet/>
      <dgm:spPr/>
      <dgm:t>
        <a:bodyPr/>
        <a:lstStyle/>
        <a:p>
          <a:endParaRPr lang="en-US"/>
        </a:p>
      </dgm:t>
    </dgm:pt>
    <dgm:pt modelId="{E7D1A6EB-90FB-4E0E-90B9-AC8B596AA9C6}">
      <dgm:prSet/>
      <dgm:spPr/>
      <dgm:t>
        <a:bodyPr/>
        <a:lstStyle/>
        <a:p>
          <a:endParaRPr lang="en-US"/>
        </a:p>
      </dgm:t>
    </dgm:pt>
    <dgm:pt modelId="{46D53004-9D46-40FF-85DE-9EBBA014C15C}" type="parTrans" cxnId="{B2E03B79-C442-4F31-9CFF-914E64397F3E}">
      <dgm:prSet/>
      <dgm:spPr/>
      <dgm:t>
        <a:bodyPr/>
        <a:lstStyle/>
        <a:p>
          <a:endParaRPr lang="en-US"/>
        </a:p>
      </dgm:t>
    </dgm:pt>
    <dgm:pt modelId="{6EBDA719-0E3A-4104-ADA3-3B884D69B055}" type="sibTrans" cxnId="{B2E03B79-C442-4F31-9CFF-914E64397F3E}">
      <dgm:prSet/>
      <dgm:spPr/>
      <dgm:t>
        <a:bodyPr/>
        <a:lstStyle/>
        <a:p>
          <a:endParaRPr lang="en-US"/>
        </a:p>
      </dgm:t>
    </dgm:pt>
    <dgm:pt modelId="{A67D67F5-93F8-416C-8668-56B1D4A44D47}">
      <dgm:prSet custT="1"/>
      <dgm:spPr>
        <a:solidFill>
          <a:srgbClr val="0070C0"/>
        </a:solidFill>
      </dgm:spPr>
      <dgm:t>
        <a:bodyPr/>
        <a:lstStyle/>
        <a:p>
          <a:pPr rtl="0"/>
          <a:r>
            <a:rPr lang="en-US" sz="1900" smtClean="0"/>
            <a:t>Proposed Rule (NPRM)</a:t>
          </a:r>
          <a:endParaRPr lang="en-US" sz="1900" b="1" dirty="0"/>
        </a:p>
      </dgm:t>
    </dgm:pt>
    <dgm:pt modelId="{6139451A-0D25-4045-B75B-01DEFD9933C6}" type="parTrans" cxnId="{8CADA543-0DB5-4BEA-9F23-66E80982572F}">
      <dgm:prSet/>
      <dgm:spPr/>
      <dgm:t>
        <a:bodyPr/>
        <a:lstStyle/>
        <a:p>
          <a:endParaRPr lang="en-US"/>
        </a:p>
      </dgm:t>
    </dgm:pt>
    <dgm:pt modelId="{9CFFCFC4-2B74-4ED3-810A-FE58FAB86A65}" type="sibTrans" cxnId="{8CADA543-0DB5-4BEA-9F23-66E80982572F}">
      <dgm:prSet/>
      <dgm:spPr/>
      <dgm:t>
        <a:bodyPr/>
        <a:lstStyle/>
        <a:p>
          <a:endParaRPr lang="en-US"/>
        </a:p>
      </dgm:t>
    </dgm:pt>
    <dgm:pt modelId="{3E0061C9-361F-44FA-AC90-3940F0559C1F}" type="pres">
      <dgm:prSet presAssocID="{42AB9472-B79B-4B4C-8F9D-87E48923E9F4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07B462-A56F-402D-A351-ABB807B6DEC6}" type="pres">
      <dgm:prSet presAssocID="{42AB9472-B79B-4B4C-8F9D-87E48923E9F4}" presName="diamond" presStyleLbl="bgShp" presStyleIdx="0" presStyleCnt="1"/>
      <dgm:spPr/>
    </dgm:pt>
    <dgm:pt modelId="{B2184548-9A09-41DE-8AF3-1E37D686E875}" type="pres">
      <dgm:prSet presAssocID="{42AB9472-B79B-4B4C-8F9D-87E48923E9F4}" presName="quad1" presStyleLbl="node1" presStyleIdx="0" presStyleCnt="4" custLinFactNeighborX="-16369" custLinFactNeighborY="-24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5F0A8-F19D-4344-A431-99AF768166BE}" type="pres">
      <dgm:prSet presAssocID="{42AB9472-B79B-4B4C-8F9D-87E48923E9F4}" presName="quad2" presStyleLbl="node1" presStyleIdx="1" presStyleCnt="4" custLinFactNeighborX="20992" custLinFactNeighborY="-24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59810F-725B-47BF-B6FF-089941F42969}" type="pres">
      <dgm:prSet presAssocID="{42AB9472-B79B-4B4C-8F9D-87E48923E9F4}" presName="quad3" presStyleLbl="node1" presStyleIdx="2" presStyleCnt="4" custLinFactNeighborX="-14648">
        <dgm:presLayoutVars>
          <dgm:chMax val="0"/>
          <dgm:chPref val="0"/>
          <dgm:bulletEnabled val="1"/>
        </dgm:presLayoutVars>
      </dgm:prSet>
      <dgm:spPr>
        <a:solidFill>
          <a:srgbClr val="0070C0"/>
        </a:solidFill>
      </dgm:spPr>
      <dgm:t>
        <a:bodyPr/>
        <a:lstStyle/>
        <a:p>
          <a:endParaRPr lang="en-US"/>
        </a:p>
      </dgm:t>
    </dgm:pt>
    <dgm:pt modelId="{62235489-BDF0-40DE-9208-DC3AD6AED276}" type="pres">
      <dgm:prSet presAssocID="{42AB9472-B79B-4B4C-8F9D-87E48923E9F4}" presName="quad4" presStyleLbl="node1" presStyleIdx="3" presStyleCnt="4" custLinFactNeighborX="23896" custLinFactNeighborY="37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65A0FA-D1AB-4793-B781-D6582B09ACE8}" srcId="{42AB9472-B79B-4B4C-8F9D-87E48923E9F4}" destId="{D5A69646-E394-448E-9AEE-1FF7685CB7B3}" srcOrd="4" destOrd="0" parTransId="{EBA4298E-943D-4C30-A08B-3F9AF45F6310}" sibTransId="{9EB088A5-1C60-484F-A305-809DF0A50E82}"/>
    <dgm:cxn modelId="{90DBF072-1E6A-4259-9E85-57C9CD4470C0}" srcId="{42AB9472-B79B-4B4C-8F9D-87E48923E9F4}" destId="{512A9E0C-A415-4BA3-B1A3-747D72BFFC3C}" srcOrd="1" destOrd="0" parTransId="{6672C1DA-1CF0-43AA-B3E9-D5CDE1E83197}" sibTransId="{77969D83-A7B0-4259-A0E4-F9546EB2CAFB}"/>
    <dgm:cxn modelId="{CF25C493-E2A4-44EC-8659-042A501F409D}" srcId="{42AB9472-B79B-4B4C-8F9D-87E48923E9F4}" destId="{9DBA5698-85D9-4ECD-A620-4F59205C3434}" srcOrd="5" destOrd="0" parTransId="{E47CA716-19C5-4FB0-9BDC-5CB1B8DE9289}" sibTransId="{33045777-5540-4539-87F3-877FF896FA16}"/>
    <dgm:cxn modelId="{098A2807-F9DB-474A-A358-DB8E9ED27F49}" type="presOf" srcId="{FF3FC44E-69A8-4B1A-A5DF-BC117382EE2E}" destId="{B2184548-9A09-41DE-8AF3-1E37D686E875}" srcOrd="0" destOrd="0" presId="urn:microsoft.com/office/officeart/2005/8/layout/matrix3"/>
    <dgm:cxn modelId="{79680E2B-5059-FA4B-B49B-DB93CF654A77}" type="presOf" srcId="{A67D67F5-93F8-416C-8668-56B1D4A44D47}" destId="{62235489-BDF0-40DE-9208-DC3AD6AED276}" srcOrd="0" destOrd="0" presId="urn:microsoft.com/office/officeart/2005/8/layout/matrix3"/>
    <dgm:cxn modelId="{00499722-0C92-43F0-BA30-A204459F0E59}" srcId="{42AB9472-B79B-4B4C-8F9D-87E48923E9F4}" destId="{3DF92577-6BE9-47FD-8409-681888618EE4}" srcOrd="2" destOrd="0" parTransId="{56AD8DEB-64E8-408E-8188-D06BE001A32C}" sibTransId="{BDB3D23B-928E-498A-8141-5241C6100A05}"/>
    <dgm:cxn modelId="{3181BB16-520E-0143-A7B9-34AE42E5FCC6}" type="presOf" srcId="{3DF92577-6BE9-47FD-8409-681888618EE4}" destId="{5C59810F-725B-47BF-B6FF-089941F42969}" srcOrd="0" destOrd="0" presId="urn:microsoft.com/office/officeart/2005/8/layout/matrix3"/>
    <dgm:cxn modelId="{19789C94-0117-496D-B9BD-F2BA065C8FA2}" srcId="{42AB9472-B79B-4B4C-8F9D-87E48923E9F4}" destId="{FF3FC44E-69A8-4B1A-A5DF-BC117382EE2E}" srcOrd="0" destOrd="0" parTransId="{504AC83B-0BE1-4881-87B4-0F5FAD0842D8}" sibTransId="{1365F47E-56DD-4A0C-A75E-07DFBE8504FD}"/>
    <dgm:cxn modelId="{9FD2DE5A-7C42-F643-86F0-EB065E402A8B}" type="presOf" srcId="{512A9E0C-A415-4BA3-B1A3-747D72BFFC3C}" destId="{B085F0A8-F19D-4344-A431-99AF768166BE}" srcOrd="0" destOrd="0" presId="urn:microsoft.com/office/officeart/2005/8/layout/matrix3"/>
    <dgm:cxn modelId="{B2E03B79-C442-4F31-9CFF-914E64397F3E}" srcId="{42AB9472-B79B-4B4C-8F9D-87E48923E9F4}" destId="{E7D1A6EB-90FB-4E0E-90B9-AC8B596AA9C6}" srcOrd="6" destOrd="0" parTransId="{46D53004-9D46-40FF-85DE-9EBBA014C15C}" sibTransId="{6EBDA719-0E3A-4104-ADA3-3B884D69B055}"/>
    <dgm:cxn modelId="{2CCF5D33-E0FD-7745-B412-B63F09B144A3}" type="presOf" srcId="{42AB9472-B79B-4B4C-8F9D-87E48923E9F4}" destId="{3E0061C9-361F-44FA-AC90-3940F0559C1F}" srcOrd="0" destOrd="0" presId="urn:microsoft.com/office/officeart/2005/8/layout/matrix3"/>
    <dgm:cxn modelId="{8CADA543-0DB5-4BEA-9F23-66E80982572F}" srcId="{42AB9472-B79B-4B4C-8F9D-87E48923E9F4}" destId="{A67D67F5-93F8-416C-8668-56B1D4A44D47}" srcOrd="3" destOrd="0" parTransId="{6139451A-0D25-4045-B75B-01DEFD9933C6}" sibTransId="{9CFFCFC4-2B74-4ED3-810A-FE58FAB86A65}"/>
    <dgm:cxn modelId="{612CF4B3-1E8B-6043-AA19-FB5E38B52810}" type="presParOf" srcId="{3E0061C9-361F-44FA-AC90-3940F0559C1F}" destId="{5E07B462-A56F-402D-A351-ABB807B6DEC6}" srcOrd="0" destOrd="0" presId="urn:microsoft.com/office/officeart/2005/8/layout/matrix3"/>
    <dgm:cxn modelId="{B7369AC4-16E9-8D44-A19E-B86E22B59955}" type="presParOf" srcId="{3E0061C9-361F-44FA-AC90-3940F0559C1F}" destId="{B2184548-9A09-41DE-8AF3-1E37D686E875}" srcOrd="1" destOrd="0" presId="urn:microsoft.com/office/officeart/2005/8/layout/matrix3"/>
    <dgm:cxn modelId="{D7ABA525-9D75-6248-9D20-EDC21FC3E9CA}" type="presParOf" srcId="{3E0061C9-361F-44FA-AC90-3940F0559C1F}" destId="{B085F0A8-F19D-4344-A431-99AF768166BE}" srcOrd="2" destOrd="0" presId="urn:microsoft.com/office/officeart/2005/8/layout/matrix3"/>
    <dgm:cxn modelId="{65AFF70D-97B9-E048-8AB4-511F56215E44}" type="presParOf" srcId="{3E0061C9-361F-44FA-AC90-3940F0559C1F}" destId="{5C59810F-725B-47BF-B6FF-089941F42969}" srcOrd="3" destOrd="0" presId="urn:microsoft.com/office/officeart/2005/8/layout/matrix3"/>
    <dgm:cxn modelId="{04D83CC3-526C-EF4A-956D-A3A030C75E7C}" type="presParOf" srcId="{3E0061C9-361F-44FA-AC90-3940F0559C1F}" destId="{62235489-BDF0-40DE-9208-DC3AD6AED276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07B462-A56F-402D-A351-ABB807B6DEC6}">
      <dsp:nvSpPr>
        <dsp:cNvPr id="0" name=""/>
        <dsp:cNvSpPr/>
      </dsp:nvSpPr>
      <dsp:spPr>
        <a:xfrm>
          <a:off x="2118146" y="0"/>
          <a:ext cx="3993307" cy="3993307"/>
        </a:xfrm>
        <a:prstGeom prst="diamond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2184548-9A09-41DE-8AF3-1E37D686E875}">
      <dsp:nvSpPr>
        <dsp:cNvPr id="0" name=""/>
        <dsp:cNvSpPr/>
      </dsp:nvSpPr>
      <dsp:spPr>
        <a:xfrm>
          <a:off x="2242581" y="0"/>
          <a:ext cx="1557389" cy="155738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Research &amp; Development</a:t>
          </a:r>
          <a:endParaRPr lang="en-US" sz="1800" kern="1200"/>
        </a:p>
      </dsp:txBody>
      <dsp:txXfrm>
        <a:off x="2318606" y="76025"/>
        <a:ext cx="1405339" cy="1405339"/>
      </dsp:txXfrm>
    </dsp:sp>
    <dsp:sp modelId="{B085F0A8-F19D-4344-A431-99AF768166BE}">
      <dsp:nvSpPr>
        <dsp:cNvPr id="0" name=""/>
        <dsp:cNvSpPr/>
      </dsp:nvSpPr>
      <dsp:spPr>
        <a:xfrm>
          <a:off x="4501626" y="0"/>
          <a:ext cx="1557389" cy="155738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Initiate Rulemaking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(Preliminary Notice)</a:t>
          </a:r>
          <a:endParaRPr lang="en-US" sz="1800" kern="1200" dirty="0"/>
        </a:p>
      </dsp:txBody>
      <dsp:txXfrm>
        <a:off x="4577651" y="76025"/>
        <a:ext cx="1405339" cy="1405339"/>
      </dsp:txXfrm>
    </dsp:sp>
    <dsp:sp modelId="{5C59810F-725B-47BF-B6FF-089941F42969}">
      <dsp:nvSpPr>
        <dsp:cNvPr id="0" name=""/>
        <dsp:cNvSpPr/>
      </dsp:nvSpPr>
      <dsp:spPr>
        <a:xfrm>
          <a:off x="2269384" y="2056553"/>
          <a:ext cx="1557389" cy="155738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Public Comments</a:t>
          </a:r>
          <a:endParaRPr lang="en-US" sz="1900" b="1" kern="1200" dirty="0"/>
        </a:p>
      </dsp:txBody>
      <dsp:txXfrm>
        <a:off x="2345409" y="2132578"/>
        <a:ext cx="1405339" cy="1405339"/>
      </dsp:txXfrm>
    </dsp:sp>
    <dsp:sp modelId="{62235489-BDF0-40DE-9208-DC3AD6AED276}">
      <dsp:nvSpPr>
        <dsp:cNvPr id="0" name=""/>
        <dsp:cNvSpPr/>
      </dsp:nvSpPr>
      <dsp:spPr>
        <a:xfrm>
          <a:off x="4546853" y="2115017"/>
          <a:ext cx="1557389" cy="1557389"/>
        </a:xfrm>
        <a:prstGeom prst="roundRect">
          <a:avLst/>
        </a:prstGeom>
        <a:solidFill>
          <a:srgbClr val="0070C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Proposed Rule (NPRM)</a:t>
          </a:r>
          <a:endParaRPr lang="en-US" sz="1900" b="1" kern="1200" dirty="0"/>
        </a:p>
      </dsp:txBody>
      <dsp:txXfrm>
        <a:off x="4622878" y="2191042"/>
        <a:ext cx="1405339" cy="1405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D18B9D84-F582-45D1-9FCE-AFE670C0D437}" type="datetimeFigureOut">
              <a:rPr lang="en-US"/>
              <a:pPr/>
              <a:t>4/8/13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l">
              <a:defRPr sz="1200"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C71E67C-281C-4C44-9761-42761A4890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13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5" tIns="48327" rIns="96655" bIns="48327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wrap="square" lIns="96655" tIns="48327" rIns="96655" bIns="48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D5B59CE-CCDC-4970-A352-1E6C710B8806}" type="datetimeFigureOut">
              <a:rPr lang="en-US"/>
              <a:pPr/>
              <a:t>4/8/13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5" tIns="48327" rIns="96655" bIns="48327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5" tIns="48327" rIns="96655" bIns="48327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55" tIns="48327" rIns="96655" bIns="48327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</p:spPr>
        <p:txBody>
          <a:bodyPr vert="horz" wrap="square" lIns="96655" tIns="48327" rIns="96655" bIns="48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4037E8E-0E44-48E2-AA05-F48EBB44BA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975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5318" indent="-302045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08181" indent="-241636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91453" indent="-241636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74725" indent="-241636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57998" indent="-2416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41270" indent="-2416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24543" indent="-2416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07815" indent="-241636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74848D9-89A0-4B72-8724-BE3E2B61F5F3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5318" indent="-302045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08181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91453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74725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57998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41270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24543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07815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FB879DE-C302-4652-B174-F23CD1309FAB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5318" indent="-302045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08181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91453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74725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57998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41270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24543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07815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FB879DE-C302-4652-B174-F23CD1309FAB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5318" indent="-302045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08181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91453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74725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57998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41270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24543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07815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9AA23A5-5647-4B4A-BFAA-425E8C20B483}" type="slidenum">
              <a:rPr lang="en-US" smtClean="0"/>
              <a:pPr eaLnBrk="1" hangingPunct="1"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5318" indent="-302045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08181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91453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74725" indent="-24163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57998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41270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24543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07815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6DC5492-0CC0-4716-A0A4-3F1D5455ECAE}" type="slidenum">
              <a:rPr lang="en-US" smtClean="0"/>
              <a:pPr eaLnBrk="1" hangingPunct="1"/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85318" indent="-30204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208181" indent="-24163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91453" indent="-24163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174725" indent="-241636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657998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141270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624543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4107815" indent="-24163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4430B1E-7846-4A63-921F-DDB2DB90F8BE}" type="slidenum">
              <a:rPr lang="en-US" smtClean="0"/>
              <a:pPr eaLnBrk="1" hangingPunct="1"/>
              <a:t>30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E1FF6-E534-4E6C-BC64-6B3626765698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799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AD565-376D-4B64-927D-2F6B05F14E3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411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547A5-8EDF-4839-9AAF-2E63F1D3577F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26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NHTSA_3-color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60325"/>
            <a:ext cx="860425" cy="48895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89999" sy="-19000" rotWithShape="0">
              <a:srgbClr val="808080">
                <a:alpha val="1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>
            <a:lvl1pPr>
              <a:lnSpc>
                <a:spcPts val="4600"/>
              </a:lnSpc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6C85D-E18E-491A-A4AE-2540E96E09D6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63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39761-A7EC-434D-9CBB-3B0E04873A32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75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0771D-7A8D-4DAB-A935-DD246B6CB381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682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B52B7-F00F-42FC-8D6B-8636D80DF466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551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1493C-9F56-4187-AE86-2EC311BCE3D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243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5AF01-7D1A-49C4-BA6D-E57480B8C86A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636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05222-F86C-4CC1-8D8A-C12E9C23D059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72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D6DEE-9798-4E55-A29D-759E287BCD0B}" type="slidenum">
              <a:rPr lang="es-ES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7327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pitchFamily="34" charset="0"/>
              </a:defRPr>
            </a:lvl1pPr>
          </a:lstStyle>
          <a:p>
            <a:fld id="{B2AFDFD2-5EF5-476B-AF08-44AE999DBD90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403350" y="5516563"/>
            <a:ext cx="7561263" cy="544512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algn="r" eaLnBrk="1" hangingPunct="1">
              <a:lnSpc>
                <a:spcPts val="2800"/>
              </a:lnSpc>
              <a:defRPr/>
            </a:pPr>
            <a:r>
              <a:rPr lang="en-US" sz="2800" b="1">
                <a:solidFill>
                  <a:schemeClr val="tx1"/>
                </a:solidFill>
                <a:latin typeface="Adobe Gothic Std B" charset="0"/>
                <a:ea typeface="Adobe Gothic Std B" charset="0"/>
                <a:cs typeface="Adobe Gothic Std B" charset="0"/>
              </a:rPr>
              <a:t>National Highway </a:t>
            </a:r>
            <a:br>
              <a:rPr lang="en-US" sz="2800" b="1">
                <a:solidFill>
                  <a:schemeClr val="tx1"/>
                </a:solidFill>
                <a:latin typeface="Adobe Gothic Std B" charset="0"/>
                <a:ea typeface="Adobe Gothic Std B" charset="0"/>
                <a:cs typeface="Adobe Gothic Std B" charset="0"/>
              </a:rPr>
            </a:br>
            <a:r>
              <a:rPr lang="en-US" sz="2800" b="1">
                <a:solidFill>
                  <a:schemeClr val="tx1"/>
                </a:solidFill>
                <a:latin typeface="Adobe Gothic Std B" charset="0"/>
                <a:ea typeface="Adobe Gothic Std B" charset="0"/>
                <a:cs typeface="Adobe Gothic Std B" charset="0"/>
              </a:rPr>
              <a:t>Traffic Safety Administration</a:t>
            </a:r>
            <a:endParaRPr lang="es-ES" sz="2800" b="1">
              <a:solidFill>
                <a:schemeClr val="tx1"/>
              </a:solidFill>
              <a:latin typeface="Adobe Gothic Std B" charset="0"/>
              <a:ea typeface="Adobe Gothic Std B" charset="0"/>
              <a:cs typeface="Adobe Gothic Std B" charset="0"/>
            </a:endParaRPr>
          </a:p>
        </p:txBody>
      </p:sp>
      <p:sp>
        <p:nvSpPr>
          <p:cNvPr id="13315" name="Rectangle 122"/>
          <p:cNvSpPr>
            <a:spLocks noChangeArrowheads="1"/>
          </p:cNvSpPr>
          <p:nvPr/>
        </p:nvSpPr>
        <p:spPr bwMode="auto">
          <a:xfrm>
            <a:off x="1115616" y="6165850"/>
            <a:ext cx="7848997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>
              <a:defRPr/>
            </a:pPr>
            <a:r>
              <a:rPr lang="en-US" sz="1600" dirty="0">
                <a:latin typeface="Arial" charset="0"/>
                <a:ea typeface="ＭＳ Ｐゴシック" charset="0"/>
                <a:cs typeface="Arial" charset="0"/>
              </a:rPr>
              <a:t>Christopher J. Bonanti │ Associate Administrator for Rulemaking</a:t>
            </a:r>
          </a:p>
          <a:p>
            <a:pPr algn="r">
              <a:defRPr/>
            </a:pPr>
            <a:r>
              <a:rPr lang="en-US" sz="1600" dirty="0">
                <a:latin typeface="Arial" charset="0"/>
                <a:ea typeface="ＭＳ Ｐゴシック" charset="0"/>
                <a:cs typeface="Arial" charset="0"/>
              </a:rPr>
              <a:t>Motor Carrier Safety Advisory </a:t>
            </a:r>
            <a:r>
              <a:rPr lang="en-US" sz="1600" dirty="0" smtClean="0">
                <a:latin typeface="Arial" charset="0"/>
                <a:ea typeface="ＭＳ Ｐゴシック" charset="0"/>
                <a:cs typeface="Arial" charset="0"/>
              </a:rPr>
              <a:t>Committee – Regulatory Update│ April 8, </a:t>
            </a:r>
            <a:r>
              <a:rPr lang="en-US" sz="1600" dirty="0">
                <a:latin typeface="Arial" charset="0"/>
                <a:ea typeface="ＭＳ Ｐゴシック" charset="0"/>
                <a:cs typeface="Arial" charset="0"/>
              </a:rPr>
              <a:t>2013</a:t>
            </a:r>
          </a:p>
        </p:txBody>
      </p:sp>
      <p:pic>
        <p:nvPicPr>
          <p:cNvPr id="6" name="Picture 24" descr="NHTSA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1196975"/>
            <a:ext cx="3060700" cy="1727200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89999" sy="-19000" rotWithShape="0">
              <a:srgbClr val="808080">
                <a:alpha val="1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Truck Tractor and Motorcoach Stability </a:t>
            </a:r>
            <a:r>
              <a:rPr lang="en-US" dirty="0" smtClean="0"/>
              <a:t>Control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6512" y="2061518"/>
            <a:ext cx="9144000" cy="4175794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8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Electronic Stability Control (ESC) seeks to reduce motorcoach crashes by applying selective braking to prevent rollovers and mitigate loss of control.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MAP-21:  Consider requiring motorcoaches to be equipped with ESC</a:t>
            </a:r>
            <a:r>
              <a:rPr lang="en-US" sz="2400" dirty="0" smtClean="0"/>
              <a:t>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8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has recognized the potential impact of stability control technology, and proposed a new standard for truck tractors and motorcoaches.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conducted research on several truck tractors &amp; motorcoaches and found ESC to be most effective in reducing the propensity to roll over or lose control.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39842BD-67B4-4364-A6EE-A2D60A96F8DF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380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Truck Tractor and </a:t>
            </a:r>
            <a:r>
              <a:rPr lang="en-US" dirty="0" err="1"/>
              <a:t>Motorcoach</a:t>
            </a:r>
            <a:r>
              <a:rPr lang="en-US" dirty="0"/>
              <a:t> Stability </a:t>
            </a:r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399330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dirty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200" dirty="0"/>
              <a:t>A Notice of Proposed Rulemaking was published May 23, 2012.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Next Steps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200" dirty="0"/>
              <a:t>Further research is planned for mid-2013 to finalize performance tests.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3200" dirty="0"/>
              <a:t>Final Rule expected to be published in early 2014. </a:t>
            </a:r>
          </a:p>
        </p:txBody>
      </p:sp>
    </p:spTree>
    <p:extLst>
      <p:ext uri="{BB962C8B-B14F-4D97-AF65-F5344CB8AC3E}">
        <p14:creationId xmlns:p14="http://schemas.microsoft.com/office/powerpoint/2010/main" val="1859400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Motorcoach Tires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24412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 requires NHTSA to consider issuing a rule to upgrade performance standards for tires used on </a:t>
            </a:r>
            <a:r>
              <a:rPr lang="en-US" sz="2000" dirty="0" err="1" smtClean="0"/>
              <a:t>motorcoaches</a:t>
            </a:r>
            <a:r>
              <a:rPr lang="en-US" sz="2000" dirty="0" smtClean="0"/>
              <a:t>, including an enhanced endurance test and a new high-speed performance test.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In 2010, NHTSA published a Notice of Proposed Rulemaking (NPRM) to upgrade heavy vehicle tires in Federal Motor Vehicle Safety Standard (FMVSS) No. 119.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The agency is completing additional testing to determine appropriate requirements for the upgraded endurance test.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Status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Agency is currently considering rulemaking options.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Develop Final Rule for publication in 2014.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CFCCA435-2930-4EE5-B265-015F844ADA7E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450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Forward Collision Avoidance and Mitigation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9138"/>
            <a:ext cx="9144000" cy="4137025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MAP-21 requires that NHTSA conduct research on forward crash warning systems for </a:t>
            </a:r>
            <a:r>
              <a:rPr lang="en-US" sz="2000" dirty="0" err="1"/>
              <a:t>motorcoaches</a:t>
            </a:r>
            <a:r>
              <a:rPr lang="en-US" sz="2000" dirty="0"/>
              <a:t>.  If the Agency decides to issue a rule, it must by July 2017.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Research on systems to help reduce the incidence of rear-end crashes.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Developing objective test procedures and performance metrics for these systems for heavy vehicles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decision on rulemaking expected in 2015.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90866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Lane Departure Warning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44675"/>
            <a:ext cx="9144000" cy="421005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MAP-21 requires that NHTSA conduct research on lateral crash warning systems for </a:t>
            </a:r>
            <a:r>
              <a:rPr lang="en-US" sz="2000" dirty="0" err="1"/>
              <a:t>motorcoaches</a:t>
            </a:r>
            <a:r>
              <a:rPr lang="en-US" sz="2000" dirty="0"/>
              <a:t>.  If the Agency decides to issue a rule, it must by July 2017.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Research on systems to help reduce crashes caused by lane change maneuvers, including field operational tests.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Developing objective test procedures and performance metrics using the latest generation systems.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Initiate testing and field operational tests in 2013.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80905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715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Motorcoach Tire Pressure Monitoring System (TPMS)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24412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NTSB Recommendation H-09-17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Agency require TPMS on all vehicles with a GVWR greater than 10,000 pounds.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Consider requiring </a:t>
            </a:r>
            <a:r>
              <a:rPr lang="en-US" sz="1800" dirty="0" err="1" smtClean="0"/>
              <a:t>motorcoaches</a:t>
            </a:r>
            <a:r>
              <a:rPr lang="en-US" sz="1800" dirty="0" smtClean="0"/>
              <a:t> to be equipped with TPMS.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is analyzing the available data to ascertain the scope of the crash problem attributed to tire under-inflation for the heavy vehicle fleet.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to consider rulemaking options.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2013 Agency Decision</a:t>
            </a:r>
          </a:p>
          <a:p>
            <a:pPr lvl="1">
              <a:defRPr/>
            </a:pPr>
            <a:endParaRPr lang="en-US" sz="2000" dirty="0" smtClean="0"/>
          </a:p>
          <a:p>
            <a:pPr lvl="1">
              <a:defRPr/>
            </a:pPr>
            <a:endParaRPr lang="en-US" sz="2000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5C63DFF-C53E-4686-A94F-8D6879A5E345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84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Heavy Vehicle Speed Limiters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425950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/>
              <a:t>American Trucking Associations and </a:t>
            </a:r>
            <a:r>
              <a:rPr lang="en-US" sz="1800" dirty="0" err="1" smtClean="0"/>
              <a:t>RoadSafe</a:t>
            </a:r>
            <a:r>
              <a:rPr lang="en-US" sz="1800" dirty="0" smtClean="0"/>
              <a:t> America petitioned the agency to require speed limit setting of 68 mph on heavy vehicles.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/>
              <a:t>A speed limiter device prevents the heavy vehicle from traveling beyond a pre-set speed.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/>
              <a:t>These systems are already included on all vehicles with electronic engine control systems.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/>
              <a:t>Agency issued a Request for Comments Notice requesting comments on establishing a new safety standard for speed limiters on vehicles with a GVWR over 26,000 lb.  About 4,000 comments received.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/>
              <a:t>In internal review.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800" dirty="0" smtClean="0"/>
              <a:t>NPRM TDB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503027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924175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Crashworthiness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523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88201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Lap/Shoulder Belts on </a:t>
            </a:r>
            <a:r>
              <a:rPr lang="en-US" dirty="0" err="1" smtClean="0"/>
              <a:t>Motorcoaches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0B88B19-7737-431C-9340-5DAD7694181A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48260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Multiple NTSB Recommendations for improved occupant crash protection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Prescribe regulations requiring safety belts on motorcoaches by July 2013.</a:t>
            </a:r>
            <a:endParaRPr lang="en-US" sz="18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marL="800100" lvl="3" indent="-342900">
              <a:buFont typeface="Arial" pitchFamily="34" charset="0"/>
              <a:buChar char="•"/>
              <a:defRPr/>
            </a:pPr>
            <a:r>
              <a:rPr lang="en-US" dirty="0" smtClean="0"/>
              <a:t>Aims </a:t>
            </a:r>
            <a:r>
              <a:rPr lang="en-US" dirty="0"/>
              <a:t>to reduce occupant ejections </a:t>
            </a:r>
            <a:r>
              <a:rPr lang="en-US" dirty="0" smtClean="0"/>
              <a:t>&amp; </a:t>
            </a:r>
            <a:r>
              <a:rPr lang="en-US" dirty="0"/>
              <a:t>mitigate injury </a:t>
            </a:r>
            <a:r>
              <a:rPr lang="en-US" dirty="0" smtClean="0"/>
              <a:t>in </a:t>
            </a:r>
            <a:r>
              <a:rPr lang="en-US" dirty="0"/>
              <a:t>motorcoach </a:t>
            </a:r>
            <a:r>
              <a:rPr lang="en-US" dirty="0" smtClean="0"/>
              <a:t>crashes.</a:t>
            </a:r>
            <a:endParaRPr lang="en-US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published a NPRM on August 18, 2010 [NHTSA-2010-0112]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130 docket comments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Motorcoach definition, retrofitting older buses, performance requirements, concerns about seat belt use, effects on small operators, lead time.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The agency </a:t>
            </a:r>
            <a:r>
              <a:rPr lang="en-US" sz="2000" dirty="0"/>
              <a:t>expects to issue a final rule </a:t>
            </a:r>
            <a:r>
              <a:rPr lang="en-US" sz="2000" dirty="0" smtClean="0"/>
              <a:t>by Spring 2013.</a:t>
            </a:r>
          </a:p>
        </p:txBody>
      </p:sp>
    </p:spTree>
    <p:extLst>
      <p:ext uri="{BB962C8B-B14F-4D97-AF65-F5344CB8AC3E}">
        <p14:creationId xmlns:p14="http://schemas.microsoft.com/office/powerpoint/2010/main" val="317114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Motorcoach Rollover Structural Integrity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453BD86F-B69A-4F48-9016-3E95BF995043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Multiple NTSB Recommendations for improved roof strength, survival space.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Prescribe regulations 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by July 2014, </a:t>
            </a:r>
            <a:r>
              <a:rPr lang="en-US" sz="1800" dirty="0">
                <a:ea typeface="Verdana" pitchFamily="34" charset="0"/>
                <a:cs typeface="Verdana" pitchFamily="34" charset="0"/>
              </a:rPr>
              <a:t>if agency determines 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the need </a:t>
            </a:r>
            <a:r>
              <a:rPr lang="en-US" sz="1800" dirty="0">
                <a:ea typeface="Verdana" pitchFamily="34" charset="0"/>
                <a:cs typeface="Verdana" pitchFamily="34" charset="0"/>
              </a:rPr>
              <a:t>for 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a rule.</a:t>
            </a:r>
            <a:endParaRPr lang="en-US" sz="18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Agency is considering improvements to the structural integrity of motorcoaches in rollover events to maintain the occupant survival space and the structural integrity around the side windows.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conducted roof crush/rollover tests using two different procedures.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Draft NPRM undergoing Departmental review.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NPRM expected to publish in 2013.</a:t>
            </a:r>
          </a:p>
        </p:txBody>
      </p:sp>
    </p:spTree>
    <p:extLst>
      <p:ext uri="{BB962C8B-B14F-4D97-AF65-F5344CB8AC3E}">
        <p14:creationId xmlns:p14="http://schemas.microsoft.com/office/powerpoint/2010/main" val="909734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3DD49C2-A241-4B4A-BB0F-13D4548876DB}" type="slidenum">
              <a:rPr lang="en-US" sz="1400">
                <a:latin typeface="Times New Roman" pitchFamily="18" charset="0"/>
              </a:rPr>
              <a:pPr eaLnBrk="1" hangingPunct="1"/>
              <a:t>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188913"/>
            <a:ext cx="8897937" cy="11430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NHTSA</a:t>
            </a:r>
            <a:r>
              <a:rPr lang="en-US" alt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’</a:t>
            </a: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s Mission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09800"/>
            <a:ext cx="8686800" cy="30194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ts val="400"/>
              </a:spcBef>
              <a:defRPr/>
            </a:pPr>
            <a:endParaRPr lang="en-US" sz="2800" dirty="0" smtClean="0">
              <a:cs typeface="+mn-cs"/>
            </a:endParaRPr>
          </a:p>
          <a:p>
            <a:pPr eaLnBrk="1" hangingPunct="1">
              <a:spcBef>
                <a:spcPts val="400"/>
              </a:spcBef>
              <a:defRPr/>
            </a:pPr>
            <a:endParaRPr lang="en-US" sz="2800" dirty="0">
              <a:cs typeface="+mn-cs"/>
            </a:endParaRPr>
          </a:p>
          <a:p>
            <a:pPr eaLnBrk="1" hangingPunct="1">
              <a:spcBef>
                <a:spcPts val="400"/>
              </a:spcBef>
              <a:defRPr/>
            </a:pPr>
            <a:r>
              <a:rPr lang="en-US" sz="2800" dirty="0" smtClean="0">
                <a:cs typeface="+mn-cs"/>
              </a:rPr>
              <a:t>To </a:t>
            </a:r>
            <a:r>
              <a:rPr lang="en-US" sz="2800" dirty="0">
                <a:cs typeface="+mn-cs"/>
              </a:rPr>
              <a:t>save lives, prevent injuries, and reduce traffic-related healthcare and other economic costs.</a:t>
            </a:r>
            <a:r>
              <a:rPr lang="en-US" sz="2600" dirty="0"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Anti-ejection Safety Countermeasures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5265D9D-4749-4C64-972A-99F770231B56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Multiple NTSB Recommendations for anti-ejection safety countermeasures.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</a:t>
            </a:r>
            <a:endParaRPr lang="en-US" sz="2000" dirty="0"/>
          </a:p>
          <a:p>
            <a:pPr lvl="2">
              <a:defRPr/>
            </a:pPr>
            <a:r>
              <a:rPr lang="en-US" sz="1800" dirty="0"/>
              <a:t>Agency must consider prescribing a rule. If the agency decides to issue a rule, it must </a:t>
            </a:r>
            <a:r>
              <a:rPr lang="en-US" sz="1800" dirty="0">
                <a:ea typeface="Verdana" pitchFamily="34" charset="0"/>
                <a:cs typeface="Verdana" pitchFamily="34" charset="0"/>
              </a:rPr>
              <a:t>by July 2014.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>
                <a:ea typeface="Verdana" pitchFamily="34" charset="0"/>
                <a:cs typeface="Verdana" pitchFamily="34" charset="0"/>
              </a:rPr>
              <a:t>Consider advanced glazing.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Agency is </a:t>
            </a:r>
            <a:r>
              <a:rPr lang="en-US" sz="2000" dirty="0" smtClean="0"/>
              <a:t>developing </a:t>
            </a:r>
            <a:r>
              <a:rPr lang="en-US" sz="2000" dirty="0"/>
              <a:t>candidate test procedures to evaluate glazing and window retention.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recently completed two phases of research and countermeasure evaluation.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Draft research report in 2013.</a:t>
            </a:r>
          </a:p>
        </p:txBody>
      </p:sp>
    </p:spTree>
    <p:extLst>
      <p:ext uri="{BB962C8B-B14F-4D97-AF65-F5344CB8AC3E}">
        <p14:creationId xmlns:p14="http://schemas.microsoft.com/office/powerpoint/2010/main" val="2507452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Motorcoach Fire Prevention &amp; Mitigation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1B087E82-A9F9-4A48-B40C-198A9E4D2BD8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608512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Multiple NTSB Recommendations on motorcoach fire prevention &amp; mitigation.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/>
              <a:t>Agency must conduct research and may issue fire prevention and mitigation standards. If the Agency decides to issue standards, it must by</a:t>
            </a:r>
            <a:r>
              <a:rPr lang="en-US" sz="1800" dirty="0">
                <a:ea typeface="Verdana" pitchFamily="34" charset="0"/>
                <a:cs typeface="Verdana" pitchFamily="34" charset="0"/>
              </a:rPr>
              <a:t> July 2015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</a:t>
            </a:r>
            <a:r>
              <a:rPr lang="en-US" sz="2000" dirty="0"/>
              <a:t>is considering </a:t>
            </a:r>
            <a:r>
              <a:rPr lang="en-US" sz="2000" dirty="0" smtClean="0"/>
              <a:t>upgrading </a:t>
            </a:r>
            <a:r>
              <a:rPr lang="en-US" sz="2000" dirty="0"/>
              <a:t>fire standards that apply to </a:t>
            </a:r>
            <a:r>
              <a:rPr lang="en-US" sz="2000" dirty="0" err="1"/>
              <a:t>motorcoaches</a:t>
            </a:r>
            <a:r>
              <a:rPr lang="en-US" sz="2000" dirty="0" smtClean="0"/>
              <a:t>.</a:t>
            </a:r>
            <a:endParaRPr lang="en-US" sz="16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NHTSA completed research program with NIST </a:t>
            </a:r>
            <a:r>
              <a:rPr lang="en-US" sz="1800" dirty="0"/>
              <a:t>[NHTSA-2007-28793-0026].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/>
              <a:t>Reviewed flammability standards, researched fire propagation &amp; penetration, evaluated interior material flammability, and evaluated countermeasures.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Next Steps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Two year research study with Southwest Research Institute </a:t>
            </a:r>
            <a:r>
              <a:rPr lang="en-US" sz="1600" dirty="0"/>
              <a:t>(initiated Dec. 2012)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600" dirty="0"/>
              <a:t>Develop candidate protocols for exterior material flammability and fire detection systems.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600" dirty="0"/>
              <a:t>Evaluate the performance of fire suppression systems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71148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Motorcoach Interior Impact Protection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95328D63-ECA6-44EF-AE98-066385C1396C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2700" y="1484313"/>
            <a:ext cx="9374188" cy="5013325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Research 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by July 2015.</a:t>
            </a:r>
          </a:p>
          <a:p>
            <a:pPr lvl="2">
              <a:defRPr/>
            </a:pPr>
            <a:r>
              <a:rPr lang="en-US" sz="1800" dirty="0"/>
              <a:t>If the Agency decides to issue a rule, it must by July 2017.</a:t>
            </a:r>
            <a:endParaRPr lang="en-US" sz="1800" dirty="0"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</a:t>
            </a:r>
            <a:r>
              <a:rPr lang="en-US" sz="2000" dirty="0"/>
              <a:t>is </a:t>
            </a:r>
            <a:r>
              <a:rPr lang="en-US" sz="2000" dirty="0" smtClean="0"/>
              <a:t>researching and testing enhanced occupant impact protection technologies for motorcoach interiors to reduce serious injuries for all passengers of motorcoaches.</a:t>
            </a:r>
            <a:endParaRPr lang="en-US" sz="20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NHTSA </a:t>
            </a:r>
            <a:r>
              <a:rPr lang="en-US" sz="2000" dirty="0" smtClean="0"/>
              <a:t>completed initial impact tests </a:t>
            </a:r>
            <a:r>
              <a:rPr lang="en-US" sz="2000" dirty="0"/>
              <a:t>on </a:t>
            </a:r>
            <a:r>
              <a:rPr lang="en-US" sz="2000" dirty="0" smtClean="0"/>
              <a:t>motorcoach interiors &amp; seat designs.</a:t>
            </a:r>
            <a:r>
              <a:rPr lang="en-US" sz="2000" dirty="0"/>
              <a:t>  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Additional research will test </a:t>
            </a:r>
            <a:r>
              <a:rPr lang="en-US" sz="2000" dirty="0"/>
              <a:t>additional </a:t>
            </a:r>
            <a:r>
              <a:rPr lang="en-US" sz="2000" dirty="0" smtClean="0"/>
              <a:t>surfaces (i.e., seats </a:t>
            </a:r>
            <a:r>
              <a:rPr lang="en-US" sz="2000" dirty="0"/>
              <a:t>designed for </a:t>
            </a:r>
            <a:r>
              <a:rPr lang="en-US" sz="2000" dirty="0" smtClean="0"/>
              <a:t>compartmentalization) and evaluate head injury countermeasures.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Complete research in 2015.</a:t>
            </a:r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36164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Motorcoach Compartmentalization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A6ACB3A3-6CB8-4306-8B52-41FBC707EA14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57338"/>
            <a:ext cx="9467850" cy="49403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MAP-21</a:t>
            </a:r>
            <a:endParaRPr lang="en-US" sz="2000" dirty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Research </a:t>
            </a:r>
            <a:r>
              <a:rPr lang="en-US" sz="1800" dirty="0" smtClean="0">
                <a:ea typeface="Verdana" pitchFamily="34" charset="0"/>
                <a:cs typeface="Verdana" pitchFamily="34" charset="0"/>
              </a:rPr>
              <a:t>by July 2015.</a:t>
            </a:r>
          </a:p>
          <a:p>
            <a:pPr lvl="2">
              <a:defRPr/>
            </a:pPr>
            <a:r>
              <a:rPr lang="en-US" sz="1800" dirty="0"/>
              <a:t>If the Agency decides to issue a rule, it must by July 2017</a:t>
            </a:r>
            <a:r>
              <a:rPr lang="en-US" sz="1800" dirty="0"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</a:t>
            </a:r>
            <a:r>
              <a:rPr lang="en-US" sz="2000" dirty="0"/>
              <a:t>is </a:t>
            </a:r>
            <a:r>
              <a:rPr lang="en-US" sz="2000" dirty="0" smtClean="0"/>
              <a:t>researching and testing enhanced compartmentalization safety countermeasures for motorcoaches, including enhanced seating designs.</a:t>
            </a:r>
            <a:endParaRPr lang="en-US" sz="20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Motorcoach seats designed to provide occupant compartmentalization will be evaluated using quasi-static testing, sled testing and </a:t>
            </a:r>
            <a:r>
              <a:rPr lang="en-US" sz="2000" dirty="0" smtClean="0"/>
              <a:t>modeling</a:t>
            </a:r>
            <a:r>
              <a:rPr lang="en-US" sz="2000" dirty="0"/>
              <a:t>.  </a:t>
            </a:r>
            <a:endParaRPr lang="en-US" sz="2000" dirty="0" smtClean="0"/>
          </a:p>
          <a:p>
            <a:pPr lvl="2">
              <a:buFont typeface="Arial" pitchFamily="34" charset="0"/>
              <a:buChar char="•"/>
              <a:defRPr/>
            </a:pPr>
            <a:r>
              <a:rPr lang="en-US" sz="1600" dirty="0" smtClean="0"/>
              <a:t>Testing </a:t>
            </a:r>
            <a:r>
              <a:rPr lang="en-US" sz="1600" dirty="0"/>
              <a:t>will evaluate the effect of the distance between the rows of </a:t>
            </a:r>
            <a:r>
              <a:rPr lang="en-US" sz="1600" dirty="0" smtClean="0"/>
              <a:t>seats.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600" dirty="0" smtClean="0"/>
              <a:t>A </a:t>
            </a:r>
            <a:r>
              <a:rPr lang="en-US" sz="1600" dirty="0"/>
              <a:t>parametric computer modeling evaluation will be conducted to evaluate a range of seat design characteristics and their effect of occupant kinematics and loading.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Complete research in 2015.</a:t>
            </a:r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624096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Motorcoach Emergency Evacuation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EA217604-9B2F-48F8-A75C-617401A9C2DC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813" y="1700213"/>
            <a:ext cx="9228137" cy="494188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Numerous NTSB Recommendations for egress, lighting, and signage.</a:t>
            </a:r>
            <a:endParaRPr lang="en-US" sz="1800" dirty="0"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Agency is considering upgrading the motorcoach evacuation standards.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Completed 2 yr. emergency evacuation research study </a:t>
            </a:r>
            <a:r>
              <a:rPr lang="en-US" sz="1600" dirty="0" smtClean="0"/>
              <a:t>[NHTSA-2007-28793].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The </a:t>
            </a:r>
            <a:r>
              <a:rPr lang="en-US" sz="2000" dirty="0"/>
              <a:t>agency analyzed the results </a:t>
            </a:r>
            <a:r>
              <a:rPr lang="en-US" sz="2000" dirty="0" smtClean="0"/>
              <a:t>&amp; </a:t>
            </a:r>
            <a:r>
              <a:rPr lang="en-US" sz="2000" dirty="0"/>
              <a:t>developed candidate </a:t>
            </a:r>
            <a:r>
              <a:rPr lang="en-US" sz="2000" dirty="0" smtClean="0"/>
              <a:t>requirements </a:t>
            </a:r>
            <a:r>
              <a:rPr lang="en-US" sz="2000" dirty="0"/>
              <a:t>to ensure evacuation in adequate time under different emergency situations for various occupant groups, including children and the elderly. 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Consider proposal development after consideration of anti-ejection         safety countermeasure requirements in 2014.</a:t>
            </a:r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97626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Heavy Vehicle Event Data Recorders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4298FA9-120D-47EC-BBA7-9F815A309062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557338"/>
            <a:ext cx="9228138" cy="49403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Numerous NTSB Recommendations for event data recorders for school buses, and other heavy vehicles (HVEDRs).</a:t>
            </a:r>
            <a:endParaRPr lang="en-US" sz="1800" dirty="0" smtClean="0"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Develop performance requirements for </a:t>
            </a:r>
            <a:r>
              <a:rPr lang="en-US" sz="2000" dirty="0" smtClean="0"/>
              <a:t>HVEDRs and decide </a:t>
            </a:r>
            <a:r>
              <a:rPr lang="en-US" sz="2000" dirty="0"/>
              <a:t>whether to initiate </a:t>
            </a:r>
            <a:r>
              <a:rPr lang="en-US" sz="2000" dirty="0" smtClean="0"/>
              <a:t>rulemaking.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The agency worked with SAE Truck and Bus Committee on Recommended Practice J2728, “Heavy Vehicle Event Data Recorder – Base Standard.”  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600" dirty="0" smtClean="0"/>
              <a:t>This recommended practice was published in June 2010 and defines specifications and functional requirements for the recording of crash data.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</a:t>
            </a:r>
            <a:r>
              <a:rPr lang="en-US" sz="2000" dirty="0"/>
              <a:t>is currently </a:t>
            </a:r>
            <a:r>
              <a:rPr lang="en-US" sz="2000" dirty="0" smtClean="0"/>
              <a:t>identifying requirements, </a:t>
            </a:r>
            <a:r>
              <a:rPr lang="en-US" sz="2000" dirty="0"/>
              <a:t>implementation issues, economic impacts, and data collection needs </a:t>
            </a:r>
            <a:r>
              <a:rPr lang="en-US" sz="2000" dirty="0" smtClean="0"/>
              <a:t>to </a:t>
            </a:r>
            <a:r>
              <a:rPr lang="en-US" sz="2000" dirty="0"/>
              <a:t>be considered for </a:t>
            </a:r>
            <a:r>
              <a:rPr lang="en-US" sz="2000" dirty="0" smtClean="0"/>
              <a:t>HVEDRs.</a:t>
            </a:r>
            <a:endParaRPr lang="en-US" sz="20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decision in 2013.</a:t>
            </a:r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463245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Truck </a:t>
            </a:r>
            <a:r>
              <a:rPr lang="en-US" dirty="0" err="1" smtClean="0"/>
              <a:t>Underride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4155A3E-ACFF-49A7-ABF4-10A1C2E12EA7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412875"/>
            <a:ext cx="9228138" cy="49403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has been investigating the circumstances surrounding fatal truck </a:t>
            </a:r>
            <a:r>
              <a:rPr lang="en-US" sz="2000" dirty="0" err="1" smtClean="0"/>
              <a:t>underride</a:t>
            </a:r>
            <a:r>
              <a:rPr lang="en-US" sz="2000" dirty="0" smtClean="0"/>
              <a:t> crashes.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is conducting research to support potential changes to our standards that would reduce passenger vehicle </a:t>
            </a:r>
            <a:r>
              <a:rPr lang="en-US" sz="2000" dirty="0" err="1" smtClean="0"/>
              <a:t>underride</a:t>
            </a:r>
            <a:r>
              <a:rPr lang="en-US" sz="2000" dirty="0" smtClean="0"/>
              <a:t> in trailer rear end impacts.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</a:t>
            </a:r>
            <a:r>
              <a:rPr lang="en-US" sz="2000" dirty="0"/>
              <a:t>recently </a:t>
            </a:r>
            <a:r>
              <a:rPr lang="en-US" sz="2000" dirty="0" smtClean="0"/>
              <a:t>published </a:t>
            </a:r>
            <a:r>
              <a:rPr lang="en-US" sz="2000" dirty="0"/>
              <a:t>a second </a:t>
            </a:r>
            <a:r>
              <a:rPr lang="en-US" sz="2000" dirty="0" smtClean="0"/>
              <a:t>field analysis study </a:t>
            </a:r>
            <a:r>
              <a:rPr lang="en-US" sz="2000" dirty="0"/>
              <a:t>by UMTRI, “Analysis of Rear </a:t>
            </a:r>
            <a:r>
              <a:rPr lang="en-US" sz="2000" dirty="0" err="1"/>
              <a:t>Underride</a:t>
            </a:r>
            <a:r>
              <a:rPr lang="en-US" sz="2000" dirty="0"/>
              <a:t> in Fatal Truck </a:t>
            </a:r>
            <a:r>
              <a:rPr lang="en-US" sz="2000" dirty="0" smtClean="0"/>
              <a:t>Crashes.”</a:t>
            </a:r>
            <a:r>
              <a:rPr lang="en-US" sz="2000" dirty="0"/>
              <a:t>  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</a:t>
            </a:r>
            <a:r>
              <a:rPr lang="en-US" sz="2000" dirty="0"/>
              <a:t>is following up </a:t>
            </a:r>
            <a:r>
              <a:rPr lang="en-US" sz="2000" dirty="0" smtClean="0"/>
              <a:t>with </a:t>
            </a:r>
            <a:r>
              <a:rPr lang="en-US" sz="2000" dirty="0"/>
              <a:t>considerations for upgrading the current rear-impact guard standards by leveraging results from the Insurance Institute for Highway </a:t>
            </a:r>
            <a:r>
              <a:rPr lang="en-US" sz="2000" dirty="0" smtClean="0"/>
              <a:t>Safety, </a:t>
            </a:r>
            <a:r>
              <a:rPr lang="en-US" sz="2000" dirty="0"/>
              <a:t>considering international standards, and conducting feasibility evaluations for expanding the </a:t>
            </a:r>
            <a:r>
              <a:rPr lang="en-US" sz="2000" dirty="0" smtClean="0"/>
              <a:t>applicability of the standard.</a:t>
            </a:r>
            <a:endParaRPr lang="en-US" sz="20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Agency Decision in 2013.</a:t>
            </a:r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90749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Heavy Truck Crashworthiness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5BFDFDB4-2D63-4DED-889C-EBC10E43A103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338" y="1484313"/>
            <a:ext cx="9229725" cy="537368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MAP-21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en-US" sz="1800" dirty="0" smtClean="0"/>
              <a:t>Comprehensive analysis on the need for crashworthiness standards by Jan. 2014</a:t>
            </a:r>
          </a:p>
          <a:p>
            <a:pPr lvl="3">
              <a:buFont typeface="Arial" pitchFamily="34" charset="0"/>
              <a:buChar char="•"/>
              <a:defRPr/>
            </a:pPr>
            <a:r>
              <a:rPr lang="en-US" sz="1600" dirty="0" smtClean="0">
                <a:ea typeface="Verdana" pitchFamily="34" charset="0"/>
                <a:cs typeface="Verdana" pitchFamily="34" charset="0"/>
              </a:rPr>
              <a:t>Including the need for roof strength, pillar strength, air bags, and other occupant protection standards, and frontal and back wall standards.</a:t>
            </a:r>
            <a:endParaRPr lang="en-US" sz="1600" dirty="0">
              <a:ea typeface="Verdana" pitchFamily="34" charset="0"/>
              <a:cs typeface="Verdana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Description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Agency is </a:t>
            </a:r>
            <a:r>
              <a:rPr lang="en-US" sz="2000" dirty="0" smtClean="0"/>
              <a:t>conducting a comprehensive analysis in response to MAP-21.</a:t>
            </a:r>
            <a:endParaRPr lang="en-US" sz="20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NHTSA has funded UMTRI to research </a:t>
            </a:r>
            <a:r>
              <a:rPr lang="en-US" sz="2000" dirty="0" smtClean="0"/>
              <a:t>heavy truck </a:t>
            </a:r>
            <a:r>
              <a:rPr lang="en-US" sz="2000" dirty="0"/>
              <a:t>occupant fatalities with a focus to understand injury sources and the safety potential for proposed vehicle countermeasures.  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NHTSA </a:t>
            </a:r>
            <a:r>
              <a:rPr lang="en-US" sz="2000" dirty="0"/>
              <a:t>is also initiating a special study of </a:t>
            </a:r>
            <a:r>
              <a:rPr lang="en-US" sz="2000" dirty="0" smtClean="0"/>
              <a:t>heavy truck </a:t>
            </a:r>
            <a:r>
              <a:rPr lang="en-US" sz="2000" dirty="0"/>
              <a:t>crash cases to better understand truck occupant injury </a:t>
            </a:r>
            <a:r>
              <a:rPr lang="en-US" sz="2000" dirty="0" smtClean="0"/>
              <a:t>priorities.</a:t>
            </a:r>
            <a:endParaRPr lang="en-US" sz="18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Draft report in 2014.</a:t>
            </a:r>
          </a:p>
          <a:p>
            <a:pPr marL="457200" lvl="1" indent="0">
              <a:buFontTx/>
              <a:buNone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23324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924175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Corporate Average </a:t>
            </a:r>
            <a:br>
              <a:rPr lang="en-US" dirty="0" smtClean="0"/>
            </a:br>
            <a:r>
              <a:rPr lang="en-US" dirty="0" smtClean="0"/>
              <a:t>Fuel Economy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30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4288" y="549275"/>
            <a:ext cx="88201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Medium- and Heavy-Duty (MD/HD) Vehicle Fuel Efficiency and GHG </a:t>
            </a:r>
            <a:r>
              <a:rPr lang="en-US" dirty="0" err="1" smtClean="0"/>
              <a:t>Stds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  </a:t>
            </a:r>
            <a:r>
              <a:rPr lang="en-US" sz="1800" dirty="0" smtClean="0"/>
              <a:t>    </a:t>
            </a:r>
            <a:r>
              <a:rPr lang="en-US" sz="2800" dirty="0" smtClean="0"/>
              <a:t>MYs </a:t>
            </a:r>
            <a:r>
              <a:rPr lang="en-US" sz="2800" dirty="0"/>
              <a:t>2014 – 2018/19+</a:t>
            </a:r>
            <a:br>
              <a:rPr lang="en-US" sz="2800" dirty="0"/>
            </a:b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EC5797BE-C83E-450C-AA1D-1FDD306C61BB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1628775"/>
            <a:ext cx="8856663" cy="435451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Background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The Energy Independence and Security Act of 2007 requires that NHTSA establish a fuel efficiency program for on-road medium- and heavy-duty vehicles.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</a:t>
            </a:r>
            <a:r>
              <a:rPr lang="en-US" sz="2400" dirty="0"/>
              <a:t>Description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NHTSA </a:t>
            </a:r>
            <a:r>
              <a:rPr lang="en-US" sz="2000" dirty="0" smtClean="0"/>
              <a:t>developed fuel efficiency standards and EPA developed GHG emissions standards in joint rulemaking.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 </a:t>
            </a: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/>
              <a:t>F</a:t>
            </a:r>
            <a:r>
              <a:rPr lang="en-US" sz="2000" dirty="0" smtClean="0"/>
              <a:t>inal </a:t>
            </a:r>
            <a:r>
              <a:rPr lang="en-US" sz="2000" dirty="0"/>
              <a:t>rule </a:t>
            </a:r>
            <a:r>
              <a:rPr lang="en-US" sz="2000" dirty="0" smtClean="0"/>
              <a:t>was published </a:t>
            </a:r>
            <a:r>
              <a:rPr lang="en-US" sz="2000" dirty="0"/>
              <a:t>September 15, 2011 (76 FR 57105).</a:t>
            </a:r>
            <a:r>
              <a:rPr lang="en-US" sz="2000" dirty="0" smtClean="0"/>
              <a:t>.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Steps </a:t>
            </a: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The agencies have initiated research for potential future standards that would achieve further fuel efficiency and GHG emissions improvements.</a:t>
            </a:r>
          </a:p>
        </p:txBody>
      </p:sp>
    </p:spTree>
    <p:extLst>
      <p:ext uri="{BB962C8B-B14F-4D97-AF65-F5344CB8AC3E}">
        <p14:creationId xmlns:p14="http://schemas.microsoft.com/office/powerpoint/2010/main" val="397966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F131538-EACE-4BA8-ABD2-EF4F731A254C}" type="slidenum">
              <a:rPr lang="en-US" sz="1400">
                <a:latin typeface="Times New Roman" pitchFamily="18" charset="0"/>
              </a:rPr>
              <a:pPr eaLnBrk="1" hangingPunct="1"/>
              <a:t>3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188913"/>
            <a:ext cx="8897937" cy="11430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Rulemaking Authority from Congress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60575"/>
            <a:ext cx="8686800" cy="48768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sz="2600" dirty="0" smtClean="0">
                <a:ea typeface="ＭＳ Ｐゴシック" pitchFamily="34" charset="-128"/>
              </a:rPr>
              <a:t>Congress generally delegates rulemaking authority to a regulatory agency by enacting an </a:t>
            </a:r>
            <a:r>
              <a:rPr lang="en-US" altLang="ja-JP" sz="2600" dirty="0" smtClean="0">
                <a:ea typeface="ＭＳ Ｐゴシック" pitchFamily="34" charset="-128"/>
              </a:rPr>
              <a:t>“enabling” statute that:</a:t>
            </a:r>
          </a:p>
          <a:p>
            <a:pPr lvl="1" eaLnBrk="1" hangingPunct="1">
              <a:spcBef>
                <a:spcPts val="400"/>
              </a:spcBef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Includes a provision delegating rulemaking authority to the agency with respect to a specified policy goal, e.g., vehicle safety; and</a:t>
            </a:r>
          </a:p>
          <a:p>
            <a:pPr lvl="1" eaLnBrk="1" hangingPunct="1">
              <a:spcBef>
                <a:spcPts val="400"/>
              </a:spcBef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Specifies the factors that the agency must consider in deciding what rule to adopt.</a:t>
            </a:r>
          </a:p>
          <a:p>
            <a:pPr eaLnBrk="1" hangingPunct="1">
              <a:spcBef>
                <a:spcPts val="400"/>
              </a:spcBef>
            </a:pPr>
            <a:r>
              <a:rPr lang="en-US" sz="2600" dirty="0" smtClean="0">
                <a:ea typeface="ＭＳ Ｐゴシック" pitchFamily="34" charset="-128"/>
              </a:rPr>
              <a:t>The Administrative Procedure Act (APA) generally establishes the process the agency must follow to establish a rule. </a:t>
            </a:r>
          </a:p>
          <a:p>
            <a:pPr eaLnBrk="1" hangingPunct="1">
              <a:spcBef>
                <a:spcPts val="400"/>
              </a:spcBef>
            </a:pPr>
            <a:r>
              <a:rPr lang="en-US" sz="2600" dirty="0" smtClean="0">
                <a:ea typeface="ＭＳ Ｐゴシック" pitchFamily="34" charset="-128"/>
              </a:rPr>
              <a:t>NHTSA’s main enabling statute is </a:t>
            </a:r>
            <a:r>
              <a:rPr lang="en-US" sz="2400" dirty="0" smtClean="0">
                <a:ea typeface="ＭＳ Ｐゴシック" pitchFamily="34" charset="-128"/>
              </a:rPr>
              <a:t>the National Traffic and Motor Vehicle Safety Act (“Vehicle Safety Act”)</a:t>
            </a:r>
            <a:r>
              <a:rPr lang="en-US" sz="2600" dirty="0" smtClean="0">
                <a:ea typeface="ＭＳ Ｐゴシック" pitchFamily="34" charset="-128"/>
              </a:rPr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23813" y="0"/>
            <a:ext cx="8820150" cy="1557338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Medium- and Heavy-Duty (MD/HD) Vehicle Fuel Efficiency and GHG </a:t>
            </a:r>
            <a:r>
              <a:rPr lang="en-US" dirty="0" smtClean="0"/>
              <a:t>Stds</a:t>
            </a:r>
            <a:br>
              <a:rPr lang="en-US" dirty="0" smtClean="0"/>
            </a:br>
            <a:r>
              <a:rPr lang="en-US" sz="3200" dirty="0" smtClean="0"/>
              <a:t>  </a:t>
            </a:r>
            <a:r>
              <a:rPr lang="en-US" sz="1800" dirty="0" smtClean="0"/>
              <a:t>    </a:t>
            </a:r>
            <a:r>
              <a:rPr lang="en-US" sz="2800" dirty="0" smtClean="0"/>
              <a:t>Potential Future Rulemaking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232A03DD-67D8-48AD-9CAB-2A7CB359A8C5}" type="slidenum">
              <a:rPr lang="en-US" sz="1400">
                <a:latin typeface="Times New Roman" pitchFamily="18" charset="0"/>
              </a:rPr>
              <a:pPr eaLnBrk="1" hangingPunct="1">
                <a:defRPr/>
              </a:pPr>
              <a:t>30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950" y="1628775"/>
            <a:ext cx="8856663" cy="467995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/>
              <a:t>Background</a:t>
            </a:r>
          </a:p>
          <a:p>
            <a:pPr marL="681038" lvl="1" indent="-342900">
              <a:buFont typeface="Arial" pitchFamily="34" charset="0"/>
              <a:buChar char="•"/>
              <a:defRPr/>
            </a:pPr>
            <a:r>
              <a:rPr lang="en-US" sz="2000" dirty="0"/>
              <a:t>NHTSA </a:t>
            </a:r>
            <a:r>
              <a:rPr lang="en-US" sz="2000" dirty="0" smtClean="0"/>
              <a:t>and EPA have initiated research to inform potential future rulemaking to further improve fuel efficiency and GHG emissions.</a:t>
            </a:r>
            <a:endParaRPr lang="en-US" sz="2000" dirty="0"/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Project </a:t>
            </a:r>
            <a:r>
              <a:rPr lang="en-US" sz="2400" dirty="0"/>
              <a:t>Description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Research on fuel efficiency improving technologies, test and simulation procedures, and regulatory program structure.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Status </a:t>
            </a:r>
            <a:endParaRPr lang="en-US" sz="2400" dirty="0"/>
          </a:p>
          <a:p>
            <a:pPr lvl="1">
              <a:buFont typeface="Arial" pitchFamily="34" charset="0"/>
              <a:buChar char="•"/>
              <a:defRPr/>
            </a:pPr>
            <a:r>
              <a:rPr lang="en-US" sz="1900" dirty="0" smtClean="0"/>
              <a:t>NHTSA sponsoring Southwest Research Institute (</a:t>
            </a:r>
            <a:r>
              <a:rPr lang="en-US" sz="1900" dirty="0" err="1" smtClean="0"/>
              <a:t>SwRI</a:t>
            </a:r>
            <a:r>
              <a:rPr lang="en-US" sz="1900" dirty="0" smtClean="0"/>
              <a:t>) research on technologies for phase 2 rulemaking.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900" dirty="0" smtClean="0"/>
              <a:t>EPA sponsoring </a:t>
            </a:r>
            <a:r>
              <a:rPr lang="en-US" sz="1900" dirty="0" err="1" smtClean="0"/>
              <a:t>SwRI</a:t>
            </a:r>
            <a:r>
              <a:rPr lang="en-US" sz="1900" dirty="0" smtClean="0"/>
              <a:t> </a:t>
            </a:r>
            <a:r>
              <a:rPr lang="en-US" sz="1900" dirty="0"/>
              <a:t>research </a:t>
            </a:r>
            <a:r>
              <a:rPr lang="en-US" sz="1900" dirty="0" smtClean="0"/>
              <a:t>on </a:t>
            </a:r>
            <a:r>
              <a:rPr lang="en-US" sz="1900" dirty="0"/>
              <a:t>test and simulation </a:t>
            </a:r>
            <a:r>
              <a:rPr lang="en-US" sz="1900" dirty="0" smtClean="0"/>
              <a:t>procedures for phase 2.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1900" dirty="0" smtClean="0"/>
              <a:t>NHTSA sponsoring a comprehensive study by the National Academy of Sciences for phase 3 rulemaking.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/>
              <a:t>Next Steps 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en-US" sz="2000" dirty="0" smtClean="0"/>
              <a:t>Complete the multi-year research programs.</a:t>
            </a:r>
            <a:endParaRPr lang="en-US" sz="2000" dirty="0"/>
          </a:p>
          <a:p>
            <a:pPr lvl="1">
              <a:defRPr/>
            </a:pPr>
            <a:endParaRPr lang="en-US" sz="2000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414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AABDEEA-2E71-4365-A47E-FF0E3589BEEB}" type="slidenum">
              <a:rPr lang="en-US" sz="1400">
                <a:latin typeface="Times New Roman" pitchFamily="18" charset="0"/>
              </a:rPr>
              <a:pPr eaLnBrk="1" hangingPunct="1"/>
              <a:t>31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75299" y="2967335"/>
            <a:ext cx="399340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Questions?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48425" y="2967335"/>
            <a:ext cx="3647152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ea typeface="+mn-ea"/>
                <a:cs typeface="Arial" charset="0"/>
              </a:rPr>
              <a:t>Thank you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6872C7-2F44-4F51-8E8D-CE94A8BA42AB}" type="slidenum">
              <a:rPr lang="en-US" sz="1400">
                <a:latin typeface="Times New Roman" pitchFamily="18" charset="0"/>
              </a:rPr>
              <a:pPr eaLnBrk="1" hangingPunct="1"/>
              <a:t>32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9D6CD3A-603D-4F74-8B0E-9F54E8C84A78}" type="slidenum">
              <a:rPr lang="en-US" sz="1400">
                <a:latin typeface="Times New Roman" pitchFamily="18" charset="0"/>
              </a:rPr>
              <a:pPr eaLnBrk="1" hangingPunct="1"/>
              <a:t>4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Vehicle Safety Act Requirements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3992563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One of NHTSA</a:t>
            </a:r>
            <a:r>
              <a:rPr lang="en-US" altLang="en-US" sz="2800" dirty="0" smtClean="0">
                <a:ea typeface="ＭＳ Ｐゴシック" pitchFamily="34" charset="-128"/>
              </a:rPr>
              <a:t>’</a:t>
            </a:r>
            <a:r>
              <a:rPr lang="en-US" sz="2800" dirty="0" smtClean="0">
                <a:ea typeface="ＭＳ Ｐゴシック" pitchFamily="34" charset="-128"/>
              </a:rPr>
              <a:t>s enabling statutes.</a:t>
            </a: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To establish a Federal Motor Vehicle Safety Standard (FMVSS), must show that the FMVSS: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meets a safety need;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is practicable (technologically and economically); and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states its requirements in a way that permits compliance to be determined in an objective fashion.</a:t>
            </a: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FMVSSs must be performance-oriented. </a:t>
            </a:r>
          </a:p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FMVSSs must be appropriate for each vehicle type to which they apply.	</a:t>
            </a:r>
          </a:p>
          <a:p>
            <a:pPr eaLnBrk="1" hangingPunct="1"/>
            <a:endParaRPr lang="en-US" sz="2800" dirty="0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7230FA6-B82A-4B7D-B230-4B70C140BE6C}" type="slidenum">
              <a:rPr lang="en-US" sz="1400">
                <a:latin typeface="Times New Roman" pitchFamily="18" charset="0"/>
              </a:rPr>
              <a:pPr eaLnBrk="1" hangingPunct="1"/>
              <a:t>5</a:t>
            </a:fld>
            <a:endParaRPr lang="en-US" sz="1400">
              <a:latin typeface="Times New Roman" pitchFamily="18" charset="0"/>
            </a:endParaRPr>
          </a:p>
        </p:txBody>
      </p:sp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Meeting the Need for Safety</a:t>
            </a:r>
          </a:p>
        </p:txBody>
      </p:sp>
      <p:sp>
        <p:nvSpPr>
          <p:cNvPr id="1741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2100263"/>
            <a:ext cx="8229600" cy="3992562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NHTSA generally uses crash data and research to show that there is a safety need and that the regulation will address that need.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Examples of NHTSA’</a:t>
            </a:r>
            <a:r>
              <a:rPr lang="en-US" altLang="ja-JP" sz="2400" dirty="0" smtClean="0">
                <a:ea typeface="ＭＳ Ｐゴシック" pitchFamily="34" charset="-128"/>
              </a:rPr>
              <a:t>s crash information sources: 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Fatality Analysis Reporting System (FARS)</a:t>
            </a:r>
          </a:p>
          <a:p>
            <a:pPr lvl="2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>
                <a:ea typeface="ＭＳ Ｐゴシック" pitchFamily="34" charset="-128"/>
              </a:rPr>
              <a:t>Data on all fatal traffic crashes in the U.S.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 smtClean="0">
                <a:ea typeface="ＭＳ Ｐゴシック" pitchFamily="34" charset="-128"/>
              </a:rPr>
              <a:t>National Automotive Sampling System (NASS)</a:t>
            </a:r>
          </a:p>
          <a:p>
            <a:pPr lvl="2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1800" dirty="0" smtClean="0">
                <a:ea typeface="ＭＳ Ｐゴシック" pitchFamily="34" charset="-128"/>
              </a:rPr>
              <a:t>More detailed, nationally representative data from police reports on fatal and nonfatal traffic crashes.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ＭＳ Ｐゴシック" pitchFamily="34" charset="-128"/>
              </a:rPr>
              <a:t>Research to identify countermeasures and develop performance requirements and test procedures to evaluate their effectiveness.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Practicability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Relates to the technical and economic feasibility of the standard. 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Establishes the outer boundary of what reasonable burdens can be imposed on the industry. 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Also considers whether or not the public is likely to accept and use the likely methods of compliance with the FMVSS.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6C961C4-08EC-40B1-8F10-65180779A824}" type="slidenum">
              <a:rPr lang="en-US" sz="1400">
                <a:latin typeface="Times New Roman" pitchFamily="18" charset="0"/>
              </a:rPr>
              <a:pPr eaLnBrk="1" hangingPunct="1"/>
              <a:t>6</a:t>
            </a:fld>
            <a:endParaRPr lang="en-US" sz="1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43000"/>
          </a:xfrm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i="1" dirty="0" smtClean="0">
                <a:solidFill>
                  <a:schemeClr val="accent3"/>
                </a:solidFill>
                <a:ea typeface="+mj-ea"/>
                <a:cs typeface="+mj-cs"/>
              </a:rPr>
              <a:t>Typical NHTSA Rulemaking Steps</a:t>
            </a:r>
            <a:endParaRPr lang="en-US" dirty="0" smtClean="0">
              <a:solidFill>
                <a:schemeClr val="accent3"/>
              </a:solidFill>
              <a:ea typeface="+mj-ea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16013"/>
          <a:ext cx="8229600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868605" y="3324125"/>
            <a:ext cx="1557389" cy="1557389"/>
            <a:chOff x="4174699" y="379364"/>
            <a:chExt cx="1557389" cy="1557389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Rounded Rectangle 9"/>
            <p:cNvSpPr/>
            <p:nvPr/>
          </p:nvSpPr>
          <p:spPr>
            <a:xfrm>
              <a:off x="4174699" y="379364"/>
              <a:ext cx="1557389" cy="1557389"/>
            </a:xfrm>
            <a:prstGeom prst="roundRect">
              <a:avLst/>
            </a:prstGeom>
            <a:solidFill>
              <a:srgbClr val="0070C0"/>
            </a:solidFill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4250724" y="455389"/>
              <a:ext cx="1405339" cy="140533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64770" tIns="64770" rIns="64770" bIns="64770" spcCol="1270" anchor="ctr"/>
            <a:lstStyle/>
            <a:p>
              <a:pPr algn="ctr" defTabSz="755650">
                <a:spcAft>
                  <a:spcPts val="0"/>
                </a:spcAft>
                <a:defRPr/>
              </a:pPr>
              <a:r>
                <a:rPr lang="en-US" sz="2800" b="1" dirty="0"/>
                <a:t>Final </a:t>
              </a:r>
            </a:p>
            <a:p>
              <a:pPr algn="ctr" defTabSz="755650">
                <a:spcAft>
                  <a:spcPts val="0"/>
                </a:spcAft>
                <a:defRPr/>
              </a:pPr>
              <a:r>
                <a:rPr lang="en-US" sz="2800" b="1" dirty="0"/>
                <a:t>Rule</a:t>
              </a:r>
            </a:p>
          </p:txBody>
        </p:sp>
      </p:grpSp>
      <p:grpSp>
        <p:nvGrpSpPr>
          <p:cNvPr id="30724" name="Group 11"/>
          <p:cNvGrpSpPr>
            <a:grpSpLocks/>
          </p:cNvGrpSpPr>
          <p:nvPr/>
        </p:nvGrpSpPr>
        <p:grpSpPr bwMode="auto">
          <a:xfrm rot="1749592">
            <a:off x="4438650" y="2863850"/>
            <a:ext cx="266700" cy="336550"/>
            <a:chOff x="3326925" y="708929"/>
            <a:chExt cx="265635" cy="336336"/>
          </a:xfrm>
        </p:grpSpPr>
        <p:sp>
          <p:nvSpPr>
            <p:cNvPr id="13" name="Right Arrow 12"/>
            <p:cNvSpPr/>
            <p:nvPr/>
          </p:nvSpPr>
          <p:spPr>
            <a:xfrm rot="19800000">
              <a:off x="3326925" y="708929"/>
              <a:ext cx="265635" cy="33633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ight Arrow 4"/>
            <p:cNvSpPr/>
            <p:nvPr/>
          </p:nvSpPr>
          <p:spPr>
            <a:xfrm rot="19800000">
              <a:off x="3323105" y="796081"/>
              <a:ext cx="186577" cy="2014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700"/>
            </a:p>
          </p:txBody>
        </p:sp>
      </p:grpSp>
      <p:grpSp>
        <p:nvGrpSpPr>
          <p:cNvPr id="30725" name="Group 14"/>
          <p:cNvGrpSpPr>
            <a:grpSpLocks/>
          </p:cNvGrpSpPr>
          <p:nvPr/>
        </p:nvGrpSpPr>
        <p:grpSpPr bwMode="auto">
          <a:xfrm rot="7174405">
            <a:off x="5717381" y="4002882"/>
            <a:ext cx="265113" cy="336550"/>
            <a:chOff x="3326925" y="708929"/>
            <a:chExt cx="265635" cy="336336"/>
          </a:xfrm>
        </p:grpSpPr>
        <p:sp>
          <p:nvSpPr>
            <p:cNvPr id="16" name="Right Arrow 15"/>
            <p:cNvSpPr/>
            <p:nvPr/>
          </p:nvSpPr>
          <p:spPr>
            <a:xfrm rot="19800000">
              <a:off x="3326925" y="708929"/>
              <a:ext cx="265635" cy="33633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ight Arrow 4"/>
            <p:cNvSpPr/>
            <p:nvPr/>
          </p:nvSpPr>
          <p:spPr>
            <a:xfrm rot="19800000">
              <a:off x="3331076" y="810193"/>
              <a:ext cx="186103" cy="2014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700"/>
            </a:p>
          </p:txBody>
        </p:sp>
      </p:grpSp>
      <p:grpSp>
        <p:nvGrpSpPr>
          <p:cNvPr id="30726" name="Group 17"/>
          <p:cNvGrpSpPr>
            <a:grpSpLocks/>
          </p:cNvGrpSpPr>
          <p:nvPr/>
        </p:nvGrpSpPr>
        <p:grpSpPr bwMode="auto">
          <a:xfrm rot="-9021667">
            <a:off x="4494213" y="5226050"/>
            <a:ext cx="265112" cy="336550"/>
            <a:chOff x="3326925" y="708929"/>
            <a:chExt cx="265635" cy="336336"/>
          </a:xfrm>
        </p:grpSpPr>
        <p:sp>
          <p:nvSpPr>
            <p:cNvPr id="19" name="Right Arrow 18"/>
            <p:cNvSpPr/>
            <p:nvPr/>
          </p:nvSpPr>
          <p:spPr>
            <a:xfrm rot="19800000">
              <a:off x="3326925" y="708929"/>
              <a:ext cx="265635" cy="33633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ight Arrow 4"/>
            <p:cNvSpPr/>
            <p:nvPr/>
          </p:nvSpPr>
          <p:spPr>
            <a:xfrm rot="19800000">
              <a:off x="3338623" y="804147"/>
              <a:ext cx="186104" cy="20148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700"/>
            </a:p>
          </p:txBody>
        </p:sp>
      </p:grpSp>
      <p:grpSp>
        <p:nvGrpSpPr>
          <p:cNvPr id="30727" name="Group 20"/>
          <p:cNvGrpSpPr>
            <a:grpSpLocks/>
          </p:cNvGrpSpPr>
          <p:nvPr/>
        </p:nvGrpSpPr>
        <p:grpSpPr bwMode="auto">
          <a:xfrm rot="2223515">
            <a:off x="3217863" y="3860800"/>
            <a:ext cx="512762" cy="495300"/>
            <a:chOff x="3326925" y="708929"/>
            <a:chExt cx="265635" cy="336336"/>
          </a:xfrm>
        </p:grpSpPr>
        <p:sp>
          <p:nvSpPr>
            <p:cNvPr id="22" name="Right Arrow 21"/>
            <p:cNvSpPr/>
            <p:nvPr/>
          </p:nvSpPr>
          <p:spPr>
            <a:xfrm rot="19401552">
              <a:off x="3326925" y="708929"/>
              <a:ext cx="265635" cy="336336"/>
            </a:xfrm>
            <a:prstGeom prst="rightArrow">
              <a:avLst>
                <a:gd name="adj1" fmla="val 46408"/>
                <a:gd name="adj2" fmla="val 50000"/>
              </a:avLst>
            </a:prstGeom>
            <a:solidFill>
              <a:srgbClr val="0070C0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ight Arrow 4"/>
            <p:cNvSpPr/>
            <p:nvPr/>
          </p:nvSpPr>
          <p:spPr>
            <a:xfrm rot="19800000">
              <a:off x="3327872" y="793503"/>
              <a:ext cx="186685" cy="2015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70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924175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Heavy Duty &amp; </a:t>
            </a:r>
            <a:r>
              <a:rPr lang="en-US" dirty="0" err="1" smtClean="0"/>
              <a:t>Motorcoach</a:t>
            </a:r>
            <a:r>
              <a:rPr lang="en-US" dirty="0" smtClean="0"/>
              <a:t>-related Rulemaking activities at </a:t>
            </a:r>
            <a:r>
              <a:rPr lang="en-US" dirty="0" err="1" smtClean="0"/>
              <a:t>Nhtsa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4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2924175"/>
            <a:ext cx="7772400" cy="136207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Crash avoidance standards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50755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9309</TotalTime>
  <Words>2110</Words>
  <Application>Microsoft Macintosh PowerPoint</Application>
  <PresentationFormat>On-screen Show (4:3)</PresentationFormat>
  <Paragraphs>278</Paragraphs>
  <Slides>32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Diseño predeterminado</vt:lpstr>
      <vt:lpstr>National Highway  Traffic Safety Administration</vt:lpstr>
      <vt:lpstr>NHTSA’s Mission</vt:lpstr>
      <vt:lpstr>Rulemaking Authority from Congress</vt:lpstr>
      <vt:lpstr>Vehicle Safety Act Requirements</vt:lpstr>
      <vt:lpstr>Meeting the Need for Safety</vt:lpstr>
      <vt:lpstr>Practicability</vt:lpstr>
      <vt:lpstr>Typical NHTSA Rulemaking Steps</vt:lpstr>
      <vt:lpstr>Heavy Duty &amp; Motorcoach-related Rulemaking activities at Nhtsa</vt:lpstr>
      <vt:lpstr>Crash avoidance standards</vt:lpstr>
      <vt:lpstr>Truck Tractor and Motorcoach Stability Control</vt:lpstr>
      <vt:lpstr>Truck Tractor and Motorcoach Stability Control</vt:lpstr>
      <vt:lpstr>Motorcoach Tires</vt:lpstr>
      <vt:lpstr>Forward Collision Avoidance and Mitigation Systems</vt:lpstr>
      <vt:lpstr>Lane Departure Warning Systems</vt:lpstr>
      <vt:lpstr>Motorcoach Tire Pressure Monitoring System (TPMS)</vt:lpstr>
      <vt:lpstr>Heavy Vehicle Speed Limiters</vt:lpstr>
      <vt:lpstr>Crashworthiness standards</vt:lpstr>
      <vt:lpstr>Lap/Shoulder Belts on Motorcoaches</vt:lpstr>
      <vt:lpstr>Motorcoach Rollover Structural Integrity</vt:lpstr>
      <vt:lpstr>Anti-ejection Safety Countermeasures</vt:lpstr>
      <vt:lpstr>Motorcoach Fire Prevention &amp; Mitigation</vt:lpstr>
      <vt:lpstr>Motorcoach Interior Impact Protection</vt:lpstr>
      <vt:lpstr>Motorcoach Compartmentalization</vt:lpstr>
      <vt:lpstr>Motorcoach Emergency Evacuation</vt:lpstr>
      <vt:lpstr>Heavy Vehicle Event Data Recorders</vt:lpstr>
      <vt:lpstr>Truck Underride</vt:lpstr>
      <vt:lpstr>Heavy Truck Crashworthiness</vt:lpstr>
      <vt:lpstr>Corporate Average  Fuel Economy standards</vt:lpstr>
      <vt:lpstr>Medium- and Heavy-Duty (MD/HD) Vehicle Fuel Efficiency and GHG Stds       MYs 2014 – 2018/19+ </vt:lpstr>
      <vt:lpstr>Medium- and Heavy-Duty (MD/HD) Vehicle Fuel Efficiency and GHG Stds       Potential Future Rulemaking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Christopher Bonanti</cp:lastModifiedBy>
  <cp:revision>725</cp:revision>
  <cp:lastPrinted>2013-04-06T15:59:33Z</cp:lastPrinted>
  <dcterms:created xsi:type="dcterms:W3CDTF">2010-05-23T14:28:12Z</dcterms:created>
  <dcterms:modified xsi:type="dcterms:W3CDTF">2013-04-08T05:04:15Z</dcterms:modified>
</cp:coreProperties>
</file>