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EE4C0C-3C63-4BBF-90BC-2CB4E3798618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5620E7-A4FF-4C27-B159-9FE4722EA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971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9735-9CB7-4C9B-B158-BD2012D1E5D1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393AD-4B23-4E8F-96C8-A3CFC9220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203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9735-9CB7-4C9B-B158-BD2012D1E5D1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393AD-4B23-4E8F-96C8-A3CFC9220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920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9735-9CB7-4C9B-B158-BD2012D1E5D1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393AD-4B23-4E8F-96C8-A3CFC9220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822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9735-9CB7-4C9B-B158-BD2012D1E5D1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393AD-4B23-4E8F-96C8-A3CFC9220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742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9735-9CB7-4C9B-B158-BD2012D1E5D1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393AD-4B23-4E8F-96C8-A3CFC9220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860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9735-9CB7-4C9B-B158-BD2012D1E5D1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393AD-4B23-4E8F-96C8-A3CFC9220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729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9735-9CB7-4C9B-B158-BD2012D1E5D1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393AD-4B23-4E8F-96C8-A3CFC9220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016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9735-9CB7-4C9B-B158-BD2012D1E5D1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393AD-4B23-4E8F-96C8-A3CFC9220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137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9735-9CB7-4C9B-B158-BD2012D1E5D1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393AD-4B23-4E8F-96C8-A3CFC9220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691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9735-9CB7-4C9B-B158-BD2012D1E5D1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393AD-4B23-4E8F-96C8-A3CFC9220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032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9735-9CB7-4C9B-B158-BD2012D1E5D1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393AD-4B23-4E8F-96C8-A3CFC9220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843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39735-9CB7-4C9B-B158-BD2012D1E5D1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393AD-4B23-4E8F-96C8-A3CFC9220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804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Three Approaches to the Hours Issue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Facilitator Draft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868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 Approaches to Hours Issue Being Discussed (Curriculum)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Specify total minimum number of average hours* for each module -- theory, range, and road.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Specify minimum number of hours* only for on-road BTW driving.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Specify curriculum, but not hours.</a:t>
            </a:r>
          </a:p>
          <a:p>
            <a:pPr marL="0" indent="0">
              <a:buNone/>
            </a:pPr>
            <a:r>
              <a:rPr lang="en-US" sz="2400" dirty="0" smtClean="0"/>
              <a:t>*Note:  all specifications would be “averages” per pupil to take account of fact that individual student needs and performance vary widely.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193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Options for Certification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For each hours option in the curriculum specification, there are 3 possible approaches to certification: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 smtClean="0"/>
              <a:t>Require training providers (TPs)  applying for certification to disclose the average number of hours they expect to devote to each module (theory, range, road)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 smtClean="0"/>
              <a:t>Require disclosure only of BTW average hours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 smtClean="0"/>
              <a:t>Do not require disclosure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910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Options for Permissible Uses of Disclosure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To enable certifier/auditor to verify compliance with hours specification (applies to Options 1 and 2 only)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To enable certifier/auditor to assess overall credibility of applicant’s/TP’s curriculum 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For informational purposes only, to gather data that will enable data-driven assessments in the future of the cost-effectiveness of various training approaches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894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0772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Putting it all together  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864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Specify min. </a:t>
            </a:r>
            <a:r>
              <a:rPr lang="en-US" sz="2400" dirty="0" err="1" smtClean="0"/>
              <a:t>ave.</a:t>
            </a:r>
            <a:r>
              <a:rPr lang="en-US" sz="2400" dirty="0" smtClean="0"/>
              <a:t> hours* for each broad module (e.g. road, range, classroom)</a:t>
            </a:r>
          </a:p>
          <a:p>
            <a:pPr marL="1314450" lvl="2" indent="-514350">
              <a:buFont typeface="+mj-lt"/>
              <a:buAutoNum type="alphaUcPeriod"/>
            </a:pPr>
            <a:r>
              <a:rPr lang="en-US" dirty="0" smtClean="0"/>
              <a:t>Require disclosure of </a:t>
            </a:r>
            <a:r>
              <a:rPr lang="en-US" dirty="0" err="1" smtClean="0"/>
              <a:t>ave.</a:t>
            </a:r>
            <a:r>
              <a:rPr lang="en-US" dirty="0" smtClean="0"/>
              <a:t> hours for each module for certification/enforcement (C/E) purposes and for information purposes (FIP)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Specify min. </a:t>
            </a:r>
            <a:r>
              <a:rPr lang="en-US" sz="2400" dirty="0" err="1" smtClean="0"/>
              <a:t>ave.</a:t>
            </a:r>
            <a:r>
              <a:rPr lang="en-US" sz="2400" dirty="0" smtClean="0"/>
              <a:t> hours* only for </a:t>
            </a:r>
            <a:r>
              <a:rPr lang="en-US" sz="2400" dirty="0" smtClean="0"/>
              <a:t>BTW (road and range)</a:t>
            </a:r>
            <a:endParaRPr lang="en-US" sz="2400" dirty="0" smtClean="0"/>
          </a:p>
          <a:p>
            <a:pPr marL="1314450" lvl="2" indent="-514350">
              <a:buFont typeface="+mj-lt"/>
              <a:buAutoNum type="alphaUcPeriod"/>
            </a:pPr>
            <a:r>
              <a:rPr lang="en-US" dirty="0" smtClean="0"/>
              <a:t>Require disclosure of BTW hours for C/E purposes.  Disclose </a:t>
            </a:r>
            <a:r>
              <a:rPr lang="en-US" dirty="0" smtClean="0"/>
              <a:t>classroom </a:t>
            </a:r>
            <a:r>
              <a:rPr lang="en-US" dirty="0" smtClean="0"/>
              <a:t>hours FIP only. </a:t>
            </a:r>
          </a:p>
          <a:p>
            <a:pPr marL="1314450" lvl="2" indent="-514350">
              <a:buFont typeface="+mj-lt"/>
              <a:buAutoNum type="alphaUcPeriod"/>
            </a:pPr>
            <a:r>
              <a:rPr lang="en-US" dirty="0" smtClean="0"/>
              <a:t>Require disclosure only of BTW hours (C/E).  No required disclosure of </a:t>
            </a:r>
            <a:r>
              <a:rPr lang="en-US" dirty="0" smtClean="0"/>
              <a:t>classroom </a:t>
            </a:r>
            <a:r>
              <a:rPr lang="en-US" dirty="0" smtClean="0"/>
              <a:t>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Specify curriculum, but not hours.</a:t>
            </a:r>
          </a:p>
          <a:p>
            <a:pPr marL="1314450" lvl="2" indent="-514350">
              <a:buFont typeface="+mj-lt"/>
              <a:buAutoNum type="alphaUcPeriod"/>
            </a:pPr>
            <a:r>
              <a:rPr lang="en-US" dirty="0"/>
              <a:t>Require </a:t>
            </a:r>
            <a:r>
              <a:rPr lang="en-US" dirty="0" smtClean="0"/>
              <a:t>disclosure of class/range/road hours FIP only.</a:t>
            </a:r>
          </a:p>
          <a:p>
            <a:pPr marL="1314450" lvl="2" indent="-514350">
              <a:buFont typeface="+mj-lt"/>
              <a:buAutoNum type="alphaUcPeriod"/>
            </a:pPr>
            <a:r>
              <a:rPr lang="en-US" dirty="0" smtClean="0"/>
              <a:t>Require disclosure of hours FIP and to gauge credibility.</a:t>
            </a:r>
          </a:p>
          <a:p>
            <a:pPr marL="1314450" lvl="2" indent="-514350">
              <a:buFont typeface="+mj-lt"/>
              <a:buAutoNum type="alphaUcPeriod"/>
            </a:pPr>
            <a:endParaRPr lang="en-US" dirty="0"/>
          </a:p>
          <a:p>
            <a:pPr marL="1314450" lvl="2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845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320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Three Approaches to the Hours Issue</vt:lpstr>
      <vt:lpstr>3 Approaches to Hours Issue Being Discussed (Curriculum)</vt:lpstr>
      <vt:lpstr>Options for Certification</vt:lpstr>
      <vt:lpstr>Options for Permissible Uses of Disclosure</vt:lpstr>
      <vt:lpstr>Putting it all together  . . 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Three Approaches to the Hours Issue</dc:title>
  <dc:creator>Richard Parker</dc:creator>
  <cp:lastModifiedBy>Powers, Sarah</cp:lastModifiedBy>
  <cp:revision>13</cp:revision>
  <cp:lastPrinted>2015-04-09T10:10:57Z</cp:lastPrinted>
  <dcterms:created xsi:type="dcterms:W3CDTF">2015-04-09T09:21:43Z</dcterms:created>
  <dcterms:modified xsi:type="dcterms:W3CDTF">2015-04-09T20:23:33Z</dcterms:modified>
</cp:coreProperties>
</file>