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7"/>
  </p:notesMasterIdLst>
  <p:sldIdLst>
    <p:sldId id="272" r:id="rId4"/>
    <p:sldId id="283" r:id="rId5"/>
    <p:sldId id="303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70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non Watson" initials="SLW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7718" autoAdjust="0"/>
  </p:normalViewPr>
  <p:slideViewPr>
    <p:cSldViewPr>
      <p:cViewPr>
        <p:scale>
          <a:sx n="40" d="100"/>
          <a:sy n="40" d="100"/>
        </p:scale>
        <p:origin x="-13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0406E-83BD-411C-875B-6FBF8A976E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A8A6A-CCBA-44B4-BC94-87EC383BE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5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1BC2-5531-4595-A410-9BAD6E5720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5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9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2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36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9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93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5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9B3F-0C4B-4666-B35E-4334391A50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6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A8A6A-CCBA-44B4-BC94-87EC383BE7C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13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A8A6A-CCBA-44B4-BC94-87EC383BE7C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4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A8A6A-CCBA-44B4-BC94-87EC383BE7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6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02B5B-DA86-44FC-A432-3468C039D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1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274638"/>
            <a:ext cx="2143125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74638"/>
            <a:ext cx="628015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849313"/>
            <a:ext cx="4211637" cy="532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49313"/>
            <a:ext cx="4211638" cy="532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274638"/>
            <a:ext cx="2143125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74638"/>
            <a:ext cx="628015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849313"/>
            <a:ext cx="4211637" cy="532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49313"/>
            <a:ext cx="4211638" cy="532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0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45732C-FDAD-4BE9-AA2F-47C1EE3DD7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274638"/>
            <a:ext cx="2143125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74638"/>
            <a:ext cx="628015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849313"/>
            <a:ext cx="4211637" cy="532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49313"/>
            <a:ext cx="4211638" cy="532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FMCSA-header_b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white">
          <a:xfrm>
            <a:off x="68263" y="3048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12700" y="6337300"/>
            <a:ext cx="9156700" cy="190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03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849313"/>
            <a:ext cx="8575675" cy="532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355080"/>
            <a:ext cx="1530436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3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►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•"/>
        <a:tabLst>
          <a:tab pos="0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2700" y="6337300"/>
            <a:ext cx="9156700" cy="190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0" y="6477000"/>
            <a:ext cx="762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3EE7DB49-F108-4145-AE2E-7944E65E83BB}" type="slidenum">
              <a:rPr lang="en-US" sz="1400" smtClean="0">
                <a:solidFill>
                  <a:srgbClr val="003366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849313"/>
            <a:ext cx="8575675" cy="532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" y="6445250"/>
            <a:ext cx="426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rgbClr val="003366"/>
                </a:solidFill>
              </a:rPr>
              <a:t>Federal Motor Carrier Safety Administration</a:t>
            </a:r>
          </a:p>
        </p:txBody>
      </p:sp>
      <p:pic>
        <p:nvPicPr>
          <p:cNvPr id="2054" name="Picture 14" descr="FMCSA-header_b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►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2700" y="6337300"/>
            <a:ext cx="9156700" cy="190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0" y="6477000"/>
            <a:ext cx="762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4130C1D8-E331-4867-B7B5-2B57474CFA1F}" type="slidenum">
              <a:rPr lang="en-US" sz="1400">
                <a:solidFill>
                  <a:srgbClr val="003366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003366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" y="6445250"/>
            <a:ext cx="426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rgbClr val="003366"/>
                </a:solidFill>
              </a:rPr>
              <a:t>Federal Motor Carrier Safety Administration</a:t>
            </a:r>
          </a:p>
        </p:txBody>
      </p:sp>
      <p:pic>
        <p:nvPicPr>
          <p:cNvPr id="3077" name="Picture 14" descr="FMCSA-header_b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5791200" cy="1066800"/>
          </a:xfrm>
          <a:prstGeom prst="rect">
            <a:avLst/>
          </a:prstGeom>
          <a:solidFill>
            <a:srgbClr val="00206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849313"/>
            <a:ext cx="8575675" cy="532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►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534400" cy="472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Regulatory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Flexibility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Act: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FMCSA Section 610 Agenda and Review Methodology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August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28, 2012</a:t>
            </a:r>
            <a:b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Strategic Planning and Program Evaluation Division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51366"/>
            <a:ext cx="1703358" cy="5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1788296" cy="17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§392 – Driving of CMVs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97" y="1779181"/>
            <a:ext cx="8269103" cy="40054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safety standards for the operation of CMVs. </a:t>
            </a:r>
          </a:p>
          <a:p>
            <a:r>
              <a:rPr lang="en-US" dirty="0" smtClean="0"/>
              <a:t>Requirements imposing costs:</a:t>
            </a:r>
          </a:p>
          <a:p>
            <a:pPr lvl="1"/>
            <a:r>
              <a:rPr lang="en-US" dirty="0" smtClean="0"/>
              <a:t>Prohibition against driving while ill or fatigued</a:t>
            </a:r>
          </a:p>
          <a:p>
            <a:pPr lvl="1"/>
            <a:r>
              <a:rPr lang="en-US" dirty="0" smtClean="0"/>
              <a:t>Inspections (pre-trip)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ailroad crossing stops</a:t>
            </a:r>
          </a:p>
          <a:p>
            <a:pPr lvl="1"/>
            <a:r>
              <a:rPr lang="en-US" dirty="0"/>
              <a:t>Emergency warning devices (use of the triangles</a:t>
            </a:r>
            <a:r>
              <a:rPr lang="en-US" dirty="0" smtClean="0"/>
              <a:t>).</a:t>
            </a:r>
          </a:p>
          <a:p>
            <a:r>
              <a:rPr lang="en-US" dirty="0"/>
              <a:t>Small cost, below threshold = </a:t>
            </a:r>
            <a:r>
              <a:rPr lang="en-US" dirty="0" smtClean="0"/>
              <a:t>No </a:t>
            </a:r>
            <a:r>
              <a:rPr lang="en-US" dirty="0"/>
              <a:t>SEISNOSE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§393 - Parts and Accessories Necessary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Safe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789487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elies heavily on FMVSS </a:t>
            </a:r>
          </a:p>
          <a:p>
            <a:r>
              <a:rPr lang="en-US" dirty="0" smtClean="0"/>
              <a:t>In certain cases uses performance versus design standards allowing for flexibility and innovation</a:t>
            </a:r>
          </a:p>
          <a:p>
            <a:r>
              <a:rPr lang="en-US" dirty="0" smtClean="0"/>
              <a:t>Rules </a:t>
            </a:r>
            <a:r>
              <a:rPr lang="en-US" dirty="0"/>
              <a:t>modified in past to allow for new technologies</a:t>
            </a:r>
          </a:p>
          <a:p>
            <a:r>
              <a:rPr lang="en-US" dirty="0" smtClean="0"/>
              <a:t>Vehicles meeting standards easily obtained through manufacturers</a:t>
            </a:r>
          </a:p>
          <a:p>
            <a:r>
              <a:rPr lang="en-US" dirty="0" smtClean="0"/>
              <a:t>Prudent business practices = No SEISNOSE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6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§396: Inspections, Repair, and </a:t>
            </a:r>
            <a:r>
              <a:rPr lang="en-US" sz="2800" dirty="0" smtClean="0"/>
              <a:t>Maintenance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1" y="1524000"/>
            <a:ext cx="8873567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Must maintain vehicles in proper working order</a:t>
            </a:r>
          </a:p>
          <a:p>
            <a:r>
              <a:rPr lang="en-US" dirty="0"/>
              <a:t>Minimum qualifications for persons conducting the annual inspection; brake-related inspection, repair and maintenance.  </a:t>
            </a:r>
          </a:p>
          <a:p>
            <a:r>
              <a:rPr lang="en-US" dirty="0" smtClean="0"/>
              <a:t>Requires 3 types of inspections:</a:t>
            </a:r>
          </a:p>
          <a:p>
            <a:pPr lvl="1"/>
            <a:r>
              <a:rPr lang="en-US" dirty="0" smtClean="0"/>
              <a:t>Unannounced roadside inspections</a:t>
            </a:r>
          </a:p>
          <a:p>
            <a:pPr lvl="1"/>
            <a:r>
              <a:rPr lang="en-US" dirty="0" smtClean="0"/>
              <a:t>Daily inspections by </a:t>
            </a:r>
            <a:r>
              <a:rPr lang="en-US" dirty="0"/>
              <a:t>driver (post-trip inspection report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Comprehensive </a:t>
            </a:r>
            <a:r>
              <a:rPr lang="en-US" dirty="0"/>
              <a:t>a</a:t>
            </a:r>
            <a:r>
              <a:rPr lang="en-US" dirty="0" smtClean="0"/>
              <a:t>nnual inspection</a:t>
            </a:r>
          </a:p>
          <a:p>
            <a:r>
              <a:rPr lang="en-US" dirty="0" smtClean="0"/>
              <a:t>Systemic </a:t>
            </a:r>
            <a:r>
              <a:rPr lang="en-US" dirty="0"/>
              <a:t>inspection, repair and maintenance program (routine maintenance and repair schedule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Costs below threshold = No SEISNOSE</a:t>
            </a:r>
          </a:p>
          <a:p>
            <a:r>
              <a:rPr lang="en-US" dirty="0"/>
              <a:t>Division of Responsibilities for </a:t>
            </a:r>
            <a:r>
              <a:rPr lang="en-US" dirty="0" smtClean="0"/>
              <a:t>IME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330388" cy="133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1112838"/>
          </a:xfrm>
        </p:spPr>
        <p:txBody>
          <a:bodyPr>
            <a:noAutofit/>
          </a:bodyPr>
          <a:lstStyle/>
          <a:p>
            <a:r>
              <a:rPr lang="en-US" sz="2800" dirty="0" smtClean="0"/>
              <a:t>§397:</a:t>
            </a:r>
            <a:r>
              <a:rPr lang="en-US" sz="2800" dirty="0"/>
              <a:t> Transportation of Hazardous Materials; Driving and Parking </a:t>
            </a:r>
            <a:r>
              <a:rPr lang="en-US" sz="2800" dirty="0" smtClean="0"/>
              <a:t>Rules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467599" cy="4267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Subpart A: Hazardous Materials</a:t>
            </a:r>
          </a:p>
          <a:p>
            <a:pPr lvl="1"/>
            <a:r>
              <a:rPr lang="en-US" dirty="0" smtClean="0"/>
              <a:t>No SEISNOSE</a:t>
            </a:r>
          </a:p>
          <a:p>
            <a:r>
              <a:rPr lang="en-US" dirty="0" smtClean="0"/>
              <a:t>Subpart C: Routing of Non-Radioactive Materials</a:t>
            </a:r>
          </a:p>
          <a:p>
            <a:pPr lvl="1"/>
            <a:r>
              <a:rPr lang="en-US" dirty="0" smtClean="0"/>
              <a:t>No SEISNOSE</a:t>
            </a:r>
          </a:p>
          <a:p>
            <a:r>
              <a:rPr lang="en-US" dirty="0" smtClean="0"/>
              <a:t>Subpart D: Routing of Radioactive Materials</a:t>
            </a:r>
          </a:p>
          <a:p>
            <a:pPr lvl="1"/>
            <a:r>
              <a:rPr lang="en-US" dirty="0" smtClean="0"/>
              <a:t>No SEISNOSE</a:t>
            </a:r>
          </a:p>
          <a:p>
            <a:r>
              <a:rPr lang="en-US" dirty="0" smtClean="0"/>
              <a:t>Subpart E: Preemption Procedure</a:t>
            </a:r>
          </a:p>
          <a:p>
            <a:pPr lvl="1"/>
            <a:r>
              <a:rPr lang="en-US" dirty="0" smtClean="0"/>
              <a:t>No SEISNOSE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0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§398: Transportation </a:t>
            </a:r>
            <a:r>
              <a:rPr lang="en-US" sz="2800" dirty="0"/>
              <a:t>of Migrant </a:t>
            </a:r>
            <a:r>
              <a:rPr lang="en-US" sz="2800" dirty="0" smtClean="0"/>
              <a:t>Workers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36132"/>
            <a:ext cx="8458200" cy="4659868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Basically unchanged since 1957</a:t>
            </a:r>
          </a:p>
          <a:p>
            <a:r>
              <a:rPr lang="en-US" dirty="0" smtClean="0"/>
              <a:t>Applies to: </a:t>
            </a:r>
          </a:p>
          <a:p>
            <a:pPr lvl="1"/>
            <a:r>
              <a:rPr lang="en-US" dirty="0" smtClean="0"/>
              <a:t>Anyone other than common carrier </a:t>
            </a:r>
          </a:p>
          <a:p>
            <a:pPr lvl="1"/>
            <a:r>
              <a:rPr lang="en-US" dirty="0" smtClean="0"/>
              <a:t>Transporting 3 or more “migrant” farmworker (an </a:t>
            </a:r>
            <a:r>
              <a:rPr lang="en-US" dirty="0"/>
              <a:t>individual going to or from employment in </a:t>
            </a:r>
            <a:r>
              <a:rPr lang="en-US" dirty="0" smtClean="0"/>
              <a:t>agriculture </a:t>
            </a:r>
          </a:p>
          <a:p>
            <a:pPr marL="914400" lvl="2" indent="0">
              <a:buNone/>
            </a:pPr>
            <a:r>
              <a:rPr lang="en-US" dirty="0" smtClean="0"/>
              <a:t>(not family members)</a:t>
            </a:r>
          </a:p>
          <a:p>
            <a:pPr lvl="1"/>
            <a:r>
              <a:rPr lang="en-US" dirty="0" smtClean="0"/>
              <a:t>Interstate travel &gt; 75 miles</a:t>
            </a:r>
          </a:p>
          <a:p>
            <a:pPr lvl="1"/>
            <a:r>
              <a:rPr lang="en-US" dirty="0" smtClean="0"/>
              <a:t>In vehicle other than passenger vehicle or station wagon</a:t>
            </a:r>
          </a:p>
          <a:p>
            <a:pPr lvl="1"/>
            <a:r>
              <a:rPr lang="en-US" dirty="0" smtClean="0"/>
              <a:t>Other than 9-15 passenger buses (FMCSRs)</a:t>
            </a:r>
          </a:p>
          <a:p>
            <a:r>
              <a:rPr lang="en-US" dirty="0" smtClean="0"/>
              <a:t> Related to driver qualifications, safe driving, vehicle parts, accessories</a:t>
            </a:r>
            <a:r>
              <a:rPr lang="en-US" dirty="0"/>
              <a:t>, maintenance, </a:t>
            </a:r>
            <a:r>
              <a:rPr lang="en-US" dirty="0" smtClean="0"/>
              <a:t>inspections</a:t>
            </a:r>
            <a:r>
              <a:rPr lang="en-US" dirty="0"/>
              <a:t>, hours of service, and roadside </a:t>
            </a:r>
            <a:r>
              <a:rPr lang="en-US" dirty="0" smtClean="0"/>
              <a:t>inspections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7" y="1295400"/>
            <a:ext cx="25050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05600" y="3105150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Farmworkers.org</a:t>
            </a:r>
            <a:r>
              <a:rPr lang="en-US" sz="1000" i="1" dirty="0"/>
              <a:t/>
            </a:r>
            <a:br>
              <a:rPr lang="en-US" sz="1000" i="1" dirty="0"/>
            </a:br>
            <a:r>
              <a:rPr lang="en-US" sz="1000" i="1" dirty="0"/>
              <a:t/>
            </a:r>
            <a:br>
              <a:rPr lang="en-US" sz="1000" i="1" dirty="0"/>
            </a:b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471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§398: Transportation of Migrant Workers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Driver Qualifications: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qualifications cover disease or impairment, eyesight, hearing, and </a:t>
            </a:r>
            <a:r>
              <a:rPr lang="en-US" dirty="0" smtClean="0"/>
              <a:t>addiction</a:t>
            </a:r>
          </a:p>
          <a:p>
            <a:pPr lvl="1"/>
            <a:r>
              <a:rPr lang="en-US" dirty="0" smtClean="0"/>
              <a:t>Examinations every 3 years </a:t>
            </a:r>
            <a:r>
              <a:rPr lang="en-US" dirty="0"/>
              <a:t>(FMCSRs= 2 </a:t>
            </a:r>
            <a:r>
              <a:rPr lang="en-US" dirty="0" smtClean="0"/>
              <a:t>years)</a:t>
            </a:r>
          </a:p>
          <a:p>
            <a:pPr lvl="1"/>
            <a:r>
              <a:rPr lang="en-US" dirty="0" smtClean="0"/>
              <a:t>Age 21 </a:t>
            </a:r>
          </a:p>
          <a:p>
            <a:pPr lvl="1"/>
            <a:r>
              <a:rPr lang="en-US" dirty="0" smtClean="0"/>
              <a:t>Sufficient English</a:t>
            </a:r>
          </a:p>
          <a:p>
            <a:pPr lvl="1"/>
            <a:r>
              <a:rPr lang="en-US" dirty="0" smtClean="0"/>
              <a:t>Appropriate State license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8575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6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§398: Transportation of Migrant Workers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449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Vehicle Requirements: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entilation</a:t>
            </a:r>
          </a:p>
          <a:p>
            <a:pPr lvl="1"/>
            <a:r>
              <a:rPr lang="en-US" dirty="0" smtClean="0"/>
              <a:t>Sides walls 60” high</a:t>
            </a:r>
          </a:p>
          <a:p>
            <a:pPr lvl="1"/>
            <a:r>
              <a:rPr lang="en-US" dirty="0" smtClean="0"/>
              <a:t>Seats: backrests, 18” deep, 2 feet between back rests </a:t>
            </a:r>
          </a:p>
          <a:p>
            <a:pPr lvl="1"/>
            <a:r>
              <a:rPr lang="en-US" dirty="0" smtClean="0"/>
              <a:t>A top to shelter from inclement weather</a:t>
            </a:r>
          </a:p>
          <a:p>
            <a:pPr lvl="1"/>
            <a:r>
              <a:rPr lang="en-US" dirty="0" smtClean="0"/>
              <a:t>Specified exit, doors that can be secured</a:t>
            </a:r>
          </a:p>
          <a:p>
            <a:pPr lvl="1"/>
            <a:r>
              <a:rPr lang="en-US" dirty="0" smtClean="0"/>
              <a:t>Steps not more than 18” from ground</a:t>
            </a:r>
          </a:p>
          <a:p>
            <a:pPr lvl="1"/>
            <a:r>
              <a:rPr lang="en-US" dirty="0" smtClean="0"/>
              <a:t>Passengers have means of communicating with driver</a:t>
            </a:r>
          </a:p>
          <a:p>
            <a:pPr lvl="1"/>
            <a:r>
              <a:rPr lang="en-US" dirty="0" smtClean="0"/>
              <a:t>Must protect from cold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9872"/>
            <a:ext cx="3095625" cy="2009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4072" y="3492881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National Heritage Museum</a:t>
            </a:r>
            <a:endParaRPr lang="en-US" sz="1000" i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59955"/>
            <a:ext cx="2438400" cy="18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0800" y="5788736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err="1" smtClean="0"/>
              <a:t>Dorthea</a:t>
            </a:r>
            <a:r>
              <a:rPr lang="en-US" sz="1000" i="1" dirty="0" smtClean="0"/>
              <a:t> Lange</a:t>
            </a:r>
            <a:r>
              <a:rPr lang="en-US" sz="1000" i="1" dirty="0"/>
              <a:t/>
            </a:r>
            <a:br>
              <a:rPr lang="en-US" sz="1000" i="1" dirty="0"/>
            </a:br>
            <a:r>
              <a:rPr lang="en-US" sz="1000" i="1" dirty="0"/>
              <a:t/>
            </a:r>
            <a:br>
              <a:rPr lang="en-US" sz="1000" i="1" dirty="0"/>
            </a:b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7254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§398: Transportation of Migrant Workers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94" y="1447800"/>
            <a:ext cx="7966075" cy="4560887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ay drive no longer than 10 hours</a:t>
            </a:r>
          </a:p>
          <a:p>
            <a:r>
              <a:rPr lang="en-US" dirty="0"/>
              <a:t>M</a:t>
            </a:r>
            <a:r>
              <a:rPr lang="en-US" dirty="0" smtClean="0"/>
              <a:t>ust be given an 8 hour stop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every 600 miles</a:t>
            </a:r>
          </a:p>
          <a:p>
            <a:r>
              <a:rPr lang="en-US" dirty="0" smtClean="0"/>
              <a:t>2 provisions are more strict than the FMCSRs</a:t>
            </a:r>
          </a:p>
          <a:p>
            <a:pPr lvl="1"/>
            <a:r>
              <a:rPr lang="en-US" dirty="0" smtClean="0"/>
              <a:t>Require chocking when parked</a:t>
            </a:r>
          </a:p>
          <a:p>
            <a:pPr lvl="1"/>
            <a:r>
              <a:rPr lang="en-US" dirty="0" smtClean="0"/>
              <a:t>Display railroad crossings sign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23981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encrypted-tbn1.google.com/images?q=tbn:ANd9GcQA2AK2goJ8GtIcutGDZbX2p4Ykaf4pBm73dC4BJEQdaX-sWf6B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447800" cy="14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§398: Transportation of Migrant Workers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Prudent </a:t>
            </a:r>
            <a:r>
              <a:rPr lang="en-US" dirty="0"/>
              <a:t>business practice </a:t>
            </a:r>
            <a:r>
              <a:rPr lang="en-US" dirty="0" smtClean="0"/>
              <a:t>= No SEISNOSE</a:t>
            </a:r>
          </a:p>
          <a:p>
            <a:r>
              <a:rPr lang="en-US" dirty="0" smtClean="0"/>
              <a:t>Discussion </a:t>
            </a:r>
          </a:p>
          <a:p>
            <a:pPr lvl="1"/>
            <a:r>
              <a:rPr lang="en-US" dirty="0" smtClean="0"/>
              <a:t>Is this part still necessary?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What is it covering?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Is transporting people in trucks still an acceptable practice? (even if there is ventilation and seating)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DOL incorporates Part 398 into their own regulations (minus 75 mile exception)</a:t>
            </a:r>
          </a:p>
          <a:p>
            <a:pPr lvl="1"/>
            <a:r>
              <a:rPr lang="en-US" dirty="0" smtClean="0"/>
              <a:t>If it serves a purpose, why are the rules limited to agricultural workers?</a:t>
            </a:r>
          </a:p>
          <a:p>
            <a:pPr lvl="1"/>
            <a:r>
              <a:rPr lang="en-US" dirty="0" smtClean="0"/>
              <a:t>Are State regulations adequate?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413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§399: Employee Safety and Health Standards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Unchanged since its introduction in 1979</a:t>
            </a:r>
          </a:p>
          <a:p>
            <a:r>
              <a:rPr lang="en-US" dirty="0" smtClean="0"/>
              <a:t> Applies </a:t>
            </a:r>
            <a:r>
              <a:rPr lang="en-US" u="sng" dirty="0" smtClean="0"/>
              <a:t>only</a:t>
            </a:r>
            <a:r>
              <a:rPr lang="en-US" dirty="0"/>
              <a:t> to Cab-over-engine </a:t>
            </a:r>
            <a:r>
              <a:rPr lang="en-US" dirty="0" smtClean="0"/>
              <a:t>(COE) truck and truck tractors</a:t>
            </a:r>
          </a:p>
          <a:p>
            <a:r>
              <a:rPr lang="en-US" dirty="0" smtClean="0"/>
              <a:t>Steps, handholds, and decks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location </a:t>
            </a:r>
          </a:p>
          <a:p>
            <a:pPr lvl="1"/>
            <a:r>
              <a:rPr lang="en-US" dirty="0" smtClean="0"/>
              <a:t>grip</a:t>
            </a:r>
          </a:p>
          <a:p>
            <a:pPr lvl="1"/>
            <a:r>
              <a:rPr lang="en-US" dirty="0" smtClean="0"/>
              <a:t>strength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“person” </a:t>
            </a:r>
            <a:r>
              <a:rPr lang="en-US" dirty="0"/>
              <a:t>entering, exiting, or accessing the back of the cab must be able to have three limbs in contact with the vehicle at all times.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68431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9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Regulatory Flexibility Act: Section 610 Reviews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090" y="1447800"/>
            <a:ext cx="8492709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Key Requirement: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ederal agencies must analyze </a:t>
            </a:r>
            <a:r>
              <a:rPr lang="en-US" sz="2000" dirty="0"/>
              <a:t>the impact of their regulatory actions on small </a:t>
            </a:r>
            <a:r>
              <a:rPr lang="en-US" sz="2000" dirty="0" smtClean="0"/>
              <a:t>entities. </a:t>
            </a:r>
          </a:p>
          <a:p>
            <a:pPr lvl="1"/>
            <a:r>
              <a:rPr lang="en-US" sz="2000" dirty="0" smtClean="0"/>
              <a:t>Section 610 of RFA:  Requires periodic review to determine if there is</a:t>
            </a:r>
          </a:p>
          <a:p>
            <a:pPr marL="457200" lvl="1" indent="0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SEISNOSE</a:t>
            </a:r>
            <a:r>
              <a:rPr lang="en-US" sz="2000" dirty="0" smtClean="0"/>
              <a:t>: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i="1" dirty="0" smtClean="0"/>
              <a:t>ignificant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i="1" dirty="0" smtClean="0"/>
              <a:t>conomic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i="1" dirty="0" smtClean="0"/>
              <a:t>mpact on a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i="1" dirty="0" smtClean="0"/>
              <a:t>ubstantial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i="1" dirty="0" smtClean="0"/>
              <a:t>umber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i="1" dirty="0" smtClean="0"/>
              <a:t>f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i="1" dirty="0" smtClean="0"/>
              <a:t>mall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i="1" dirty="0" smtClean="0"/>
              <a:t>ntities.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4122"/>
            <a:ext cx="1752600" cy="76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§</a:t>
            </a:r>
            <a:r>
              <a:rPr lang="en-US" dirty="0" smtClean="0"/>
              <a:t>399: Employee Safety and Health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600200"/>
            <a:ext cx="8440737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COE design no longer popular </a:t>
            </a:r>
          </a:p>
          <a:p>
            <a:r>
              <a:rPr lang="en-US" dirty="0" smtClean="0"/>
              <a:t>Slip and fall injuries still significant risk: 25% happen while using steps</a:t>
            </a:r>
          </a:p>
          <a:p>
            <a:r>
              <a:rPr lang="en-US" dirty="0" smtClean="0"/>
              <a:t>81 of 928 cab configurations (</a:t>
            </a:r>
            <a:r>
              <a:rPr lang="en-US" dirty="0"/>
              <a:t>8</a:t>
            </a:r>
            <a:r>
              <a:rPr lang="en-US" dirty="0" smtClean="0"/>
              <a:t>%) require arm </a:t>
            </a:r>
            <a:r>
              <a:rPr lang="en-US" dirty="0"/>
              <a:t>force greater than 35% of a driver’s body </a:t>
            </a:r>
            <a:r>
              <a:rPr lang="en-US" dirty="0" smtClean="0"/>
              <a:t>weight according to 2010 UMTRI study: “Hand </a:t>
            </a:r>
            <a:r>
              <a:rPr lang="en-US" dirty="0"/>
              <a:t>Positions and Forces During Truck </a:t>
            </a:r>
            <a:r>
              <a:rPr lang="en-US" dirty="0" smtClean="0"/>
              <a:t>Ingress”</a:t>
            </a:r>
          </a:p>
          <a:p>
            <a:r>
              <a:rPr lang="en-US" dirty="0" smtClean="0"/>
              <a:t>SAE initiated development of new standards in October 2010 (started a </a:t>
            </a:r>
            <a:r>
              <a:rPr lang="en-US" smtClean="0"/>
              <a:t>working group)</a:t>
            </a:r>
            <a:endParaRPr lang="en-US" dirty="0" smtClean="0"/>
          </a:p>
          <a:p>
            <a:r>
              <a:rPr lang="en-US" sz="3200" dirty="0" smtClean="0"/>
              <a:t>No other regulations for CMV handholds and steps</a:t>
            </a:r>
          </a:p>
        </p:txBody>
      </p:sp>
    </p:spTree>
    <p:extLst>
      <p:ext uri="{BB962C8B-B14F-4D97-AF65-F5344CB8AC3E}">
        <p14:creationId xmlns:p14="http://schemas.microsoft.com/office/powerpoint/2010/main" val="31200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§399: Employee Safety and Health Standards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915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No SEISNOSE</a:t>
            </a:r>
          </a:p>
          <a:p>
            <a:r>
              <a:rPr lang="en-US" dirty="0" smtClean="0"/>
              <a:t>Discussion Questions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Could FMCSA rely on private sector standards?</a:t>
            </a:r>
          </a:p>
          <a:p>
            <a:pPr lvl="1"/>
            <a:r>
              <a:rPr lang="en-US" dirty="0"/>
              <a:t>Are there so few COE trucks/truck tractors being manufactured that the rule is no longer needed?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16" y="1600200"/>
            <a:ext cx="8307360" cy="4560887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Provide a letter report with recommendations and suggestions on FMCSA’s Section 610 agenda and review methodology for conducting Section 610 Reviews for SEISNOSE under the RFA.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Complete discussions and issue the letter report at the end of December 2012 meeting.  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459" y="304800"/>
            <a:ext cx="3537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MCSAC Task 12-04</a:t>
            </a: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78738" cy="4766162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/>
              <a:t>Larry W. Minor, Associate Administrator for Policy, FMCSA, </a:t>
            </a:r>
            <a:r>
              <a:rPr lang="en-US" sz="2400" dirty="0" smtClean="0"/>
              <a:t>202-366-2551</a:t>
            </a:r>
            <a:endParaRPr lang="en-US" sz="2400" dirty="0"/>
          </a:p>
          <a:p>
            <a:pPr lvl="0"/>
            <a:r>
              <a:rPr lang="en-US" sz="2400" dirty="0"/>
              <a:t>Dee Williams, Chief, Strategic Planning and Program Evaluation, FMCSA, </a:t>
            </a:r>
            <a:r>
              <a:rPr lang="en-US" sz="2400" dirty="0" smtClean="0"/>
              <a:t>202-493-0192</a:t>
            </a:r>
            <a:endParaRPr lang="en-US" sz="2400" dirty="0"/>
          </a:p>
          <a:p>
            <a:r>
              <a:rPr lang="en-US" sz="2400" dirty="0"/>
              <a:t>Catherine Taylor, Economist, Economic Analysis Division, </a:t>
            </a:r>
            <a:r>
              <a:rPr lang="en-US" sz="2400" dirty="0" smtClean="0"/>
              <a:t>Volpe, 617-494-2380</a:t>
            </a:r>
            <a:endParaRPr lang="en-US" sz="2400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48621" y="228600"/>
            <a:ext cx="4917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Technical Representatives: </a:t>
            </a: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SEISNOSE Determination: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47075" cy="42672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If there is evidence of SEISNOSE, the agency should explore ways to mitigate those costs.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Significant is not defined in the </a:t>
            </a:r>
            <a:r>
              <a:rPr lang="en-US" sz="2000" dirty="0" smtClean="0"/>
              <a:t>RFA. </a:t>
            </a:r>
            <a:r>
              <a:rPr lang="en-US" sz="2000" dirty="0"/>
              <a:t>Previous FMCSA analyses have used 1% of annual revenue of a single </a:t>
            </a:r>
            <a:r>
              <a:rPr lang="en-US" sz="2000" dirty="0" smtClean="0"/>
              <a:t>vehicle.  Annual </a:t>
            </a:r>
            <a:r>
              <a:rPr lang="en-US" sz="2000" dirty="0"/>
              <a:t>revenue is roughly $172,000, so annual costs would need to be greater than $1,720. </a:t>
            </a: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SBA </a:t>
            </a:r>
            <a:r>
              <a:rPr lang="en-US" sz="2000" dirty="0"/>
              <a:t>defines a “small” business in the trucking industry as one with annual revenues under $25.5 million. This roughly equals any company with a fleet size smaller than 150.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/>
          <a:lstStyle/>
          <a:p>
            <a:r>
              <a:rPr lang="en-US" sz="2800" dirty="0"/>
              <a:t>Cost </a:t>
            </a:r>
            <a:r>
              <a:rPr lang="en-US" sz="2800" dirty="0" smtClean="0"/>
              <a:t>Exceptions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99475" cy="4462493"/>
          </a:xfrm>
        </p:spPr>
        <p:txBody>
          <a:bodyPr/>
          <a:lstStyle/>
          <a:p>
            <a:r>
              <a:rPr lang="en-US" dirty="0" smtClean="0"/>
              <a:t>Imposed by statute; </a:t>
            </a:r>
          </a:p>
          <a:p>
            <a:r>
              <a:rPr lang="en-US" dirty="0"/>
              <a:t>I</a:t>
            </a:r>
            <a:r>
              <a:rPr lang="en-US" dirty="0" smtClean="0"/>
              <a:t>mposed by other agencies;</a:t>
            </a:r>
          </a:p>
          <a:p>
            <a:r>
              <a:rPr lang="en-US" dirty="0" smtClean="0"/>
              <a:t>Imposed by State law;</a:t>
            </a:r>
          </a:p>
          <a:p>
            <a:r>
              <a:rPr lang="en-US" dirty="0" smtClean="0"/>
              <a:t>Imposed as a prudent/ordinary business practice; and</a:t>
            </a:r>
          </a:p>
          <a:p>
            <a:r>
              <a:rPr lang="en-US" dirty="0" smtClean="0"/>
              <a:t>Imposed due to non-compliance, such as fines.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499475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Does the regulation impose a (non-exempt) cost?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What is the magnitude of the cost?</a:t>
            </a:r>
          </a:p>
          <a:p>
            <a:pPr marL="0" indent="0">
              <a:buNone/>
            </a:pPr>
            <a:r>
              <a:rPr lang="en-US" dirty="0"/>
              <a:t>3. How many are affected? 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How many are small entities?</a:t>
            </a:r>
          </a:p>
          <a:p>
            <a:pPr marL="0" indent="0">
              <a:buNone/>
            </a:pPr>
            <a:r>
              <a:rPr lang="en-US" dirty="0"/>
              <a:t>5. Is there a SEISNOSE?</a:t>
            </a:r>
          </a:p>
          <a:p>
            <a:pPr marL="0" indent="0">
              <a:buNone/>
            </a:pPr>
            <a:r>
              <a:rPr lang="en-US" dirty="0"/>
              <a:t>6. Any other changes that will improve the regulation </a:t>
            </a:r>
            <a:r>
              <a:rPr lang="en-US" dirty="0" smtClean="0"/>
              <a:t>                	or </a:t>
            </a:r>
            <a:r>
              <a:rPr lang="en-US" dirty="0"/>
              <a:t>decrease regulatory burden?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Review Methodology:</a:t>
            </a:r>
          </a:p>
        </p:txBody>
      </p:sp>
    </p:spTree>
    <p:extLst>
      <p:ext uri="{BB962C8B-B14F-4D97-AF65-F5344CB8AC3E}">
        <p14:creationId xmlns:p14="http://schemas.microsoft.com/office/powerpoint/2010/main" val="14117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2011-2012 Review Agenda: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23275" cy="480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§</a:t>
            </a:r>
            <a:r>
              <a:rPr lang="en-US" dirty="0" smtClean="0"/>
              <a:t>390: </a:t>
            </a:r>
            <a:r>
              <a:rPr lang="en-US" dirty="0"/>
              <a:t>FMCSRs, </a:t>
            </a:r>
            <a:r>
              <a:rPr lang="en-US" dirty="0" smtClean="0"/>
              <a:t>General</a:t>
            </a:r>
          </a:p>
          <a:p>
            <a:pPr marL="0" indent="0">
              <a:buNone/>
            </a:pPr>
            <a:r>
              <a:rPr lang="en-US" dirty="0"/>
              <a:t>§</a:t>
            </a:r>
            <a:r>
              <a:rPr lang="en-US" dirty="0" smtClean="0"/>
              <a:t>391: </a:t>
            </a:r>
            <a:r>
              <a:rPr lang="en-US" dirty="0"/>
              <a:t>Qualifications of Drivers and Longer Combination Vehicle (LCV) Driver </a:t>
            </a:r>
            <a:r>
              <a:rPr lang="en-US" dirty="0" smtClean="0"/>
              <a:t>Instructors</a:t>
            </a:r>
          </a:p>
          <a:p>
            <a:pPr marL="0" indent="0">
              <a:buNone/>
            </a:pPr>
            <a:r>
              <a:rPr lang="en-US" dirty="0"/>
              <a:t>§</a:t>
            </a:r>
            <a:r>
              <a:rPr lang="en-US" dirty="0" smtClean="0"/>
              <a:t>392: </a:t>
            </a:r>
            <a:r>
              <a:rPr lang="en-US" dirty="0"/>
              <a:t>Driving of </a:t>
            </a:r>
            <a:r>
              <a:rPr lang="en-US" dirty="0" smtClean="0"/>
              <a:t>CMVs</a:t>
            </a:r>
          </a:p>
          <a:p>
            <a:pPr marL="0" indent="0">
              <a:buNone/>
            </a:pPr>
            <a:r>
              <a:rPr lang="en-US" dirty="0" smtClean="0"/>
              <a:t>§393: Parts and Accessories Necessary for Safe Operation</a:t>
            </a:r>
          </a:p>
          <a:p>
            <a:pPr marL="0" indent="0">
              <a:buNone/>
            </a:pPr>
            <a:r>
              <a:rPr lang="en-US" dirty="0"/>
              <a:t>§</a:t>
            </a:r>
            <a:r>
              <a:rPr lang="en-US" dirty="0" smtClean="0"/>
              <a:t>396: Inspections, Repair, and Maintenance</a:t>
            </a:r>
          </a:p>
          <a:p>
            <a:pPr marL="0" indent="0">
              <a:buNone/>
            </a:pPr>
            <a:r>
              <a:rPr lang="en-US" dirty="0" smtClean="0"/>
              <a:t>§397</a:t>
            </a:r>
            <a:r>
              <a:rPr lang="en-US" dirty="0"/>
              <a:t>: Transportation of Hazardous Materials; Driving and Parking </a:t>
            </a:r>
            <a:r>
              <a:rPr lang="en-US" dirty="0" smtClean="0"/>
              <a:t>Rules</a:t>
            </a:r>
          </a:p>
          <a:p>
            <a:pPr marL="0" indent="0">
              <a:buNone/>
            </a:pPr>
            <a:r>
              <a:rPr lang="en-US" dirty="0" smtClean="0"/>
              <a:t>§398</a:t>
            </a:r>
            <a:r>
              <a:rPr lang="en-US" dirty="0"/>
              <a:t>: Transportation of Migrant </a:t>
            </a:r>
            <a:r>
              <a:rPr lang="en-US" dirty="0" smtClean="0"/>
              <a:t>Workers</a:t>
            </a:r>
          </a:p>
          <a:p>
            <a:pPr marL="0" indent="0">
              <a:buNone/>
            </a:pPr>
            <a:r>
              <a:rPr lang="en-US" dirty="0" smtClean="0"/>
              <a:t>§399</a:t>
            </a:r>
            <a:r>
              <a:rPr lang="en-US" dirty="0"/>
              <a:t>: Employee Safety and Health Standards</a:t>
            </a:r>
          </a:p>
        </p:txBody>
      </p:sp>
    </p:spTree>
    <p:extLst>
      <p:ext uri="{BB962C8B-B14F-4D97-AF65-F5344CB8AC3E}">
        <p14:creationId xmlns:p14="http://schemas.microsoft.com/office/powerpoint/2010/main" val="4566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§390 - FMCSRs,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64538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Requirements imposing costs: </a:t>
            </a:r>
          </a:p>
          <a:p>
            <a:pPr lvl="1"/>
            <a:r>
              <a:rPr lang="en-US" dirty="0" smtClean="0"/>
              <a:t>Applying for DOT </a:t>
            </a:r>
            <a:r>
              <a:rPr lang="en-US" dirty="0"/>
              <a:t>n</a:t>
            </a:r>
            <a:r>
              <a:rPr lang="en-US" dirty="0" smtClean="0"/>
              <a:t>umber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ecord-keeping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arking vehicle with DOT </a:t>
            </a:r>
            <a:r>
              <a:rPr lang="en-US" dirty="0"/>
              <a:t>n</a:t>
            </a:r>
            <a:r>
              <a:rPr lang="en-US" dirty="0" smtClean="0"/>
              <a:t>umber</a:t>
            </a:r>
          </a:p>
          <a:p>
            <a:r>
              <a:rPr lang="en-US" dirty="0" smtClean="0"/>
              <a:t>Small cost, below threshold = No SEISNOSE</a:t>
            </a:r>
          </a:p>
          <a:p>
            <a:r>
              <a:rPr lang="en-US" dirty="0" smtClean="0"/>
              <a:t>Recommend allowing electronic signatures and document storage</a:t>
            </a:r>
          </a:p>
          <a:p>
            <a:pPr lvl="1"/>
            <a:r>
              <a:rPr lang="en-US" dirty="0"/>
              <a:t>FMCSA Regulatory Guidance; Electronic Signatures</a:t>
            </a:r>
          </a:p>
          <a:p>
            <a:pPr lvl="1"/>
            <a:r>
              <a:rPr lang="en-US" dirty="0"/>
              <a:t>URS Rulemaking       Electronic Filing of MCSA-1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" b="15849"/>
          <a:stretch/>
        </p:blipFill>
        <p:spPr bwMode="auto">
          <a:xfrm>
            <a:off x="5867400" y="1568673"/>
            <a:ext cx="2847975" cy="149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3505200" y="5791200"/>
            <a:ext cx="363057" cy="1798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66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§391 - Qualifications of Drivers and Longer Combination Vehicle (LCV) Driver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086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imposing costs:</a:t>
            </a:r>
          </a:p>
          <a:p>
            <a:pPr lvl="1"/>
            <a:r>
              <a:rPr lang="en-US" dirty="0" smtClean="0"/>
              <a:t>Gathering employee background info</a:t>
            </a:r>
          </a:p>
          <a:p>
            <a:pPr lvl="1"/>
            <a:r>
              <a:rPr lang="en-US" dirty="0" smtClean="0"/>
              <a:t>Maintain record of effort (1 year)</a:t>
            </a:r>
          </a:p>
          <a:p>
            <a:pPr lvl="1"/>
            <a:r>
              <a:rPr lang="en-US" dirty="0"/>
              <a:t>Response to information requests (30 </a:t>
            </a:r>
            <a:r>
              <a:rPr lang="en-US" dirty="0" smtClean="0"/>
              <a:t>days)</a:t>
            </a:r>
            <a:endParaRPr lang="en-US" dirty="0"/>
          </a:p>
          <a:p>
            <a:pPr lvl="1"/>
            <a:r>
              <a:rPr lang="en-US" dirty="0" smtClean="0"/>
              <a:t>Reporting of former employers who do not provide this information </a:t>
            </a:r>
          </a:p>
          <a:p>
            <a:r>
              <a:rPr lang="en-US" dirty="0" smtClean="0"/>
              <a:t>Costs below threshold</a:t>
            </a:r>
            <a:r>
              <a:rPr lang="en-US" dirty="0"/>
              <a:t> </a:t>
            </a:r>
            <a:r>
              <a:rPr lang="en-US" dirty="0" smtClean="0"/>
              <a:t>= No SEISNOSE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4287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§391 - Qualifications of Drivers and Longer Combination Vehicle (LCV) Driver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 these specified driver history checks standard business practice?</a:t>
            </a:r>
          </a:p>
          <a:p>
            <a:pPr lvl="1"/>
            <a:r>
              <a:rPr lang="en-US" dirty="0" smtClean="0"/>
              <a:t>Is each element necessary?</a:t>
            </a:r>
          </a:p>
          <a:p>
            <a:r>
              <a:rPr lang="en-US" dirty="0" smtClean="0"/>
              <a:t>Does the info checking impact employment decisions?</a:t>
            </a:r>
          </a:p>
          <a:p>
            <a:r>
              <a:rPr lang="en-US" dirty="0" smtClean="0"/>
              <a:t>Could it be made easier to access this information?</a:t>
            </a:r>
          </a:p>
          <a:p>
            <a:pPr lvl="1"/>
            <a:r>
              <a:rPr lang="en-US" dirty="0" smtClean="0"/>
              <a:t>Pre-employment Screening Program (PSP)</a:t>
            </a:r>
          </a:p>
          <a:p>
            <a:pPr lvl="1"/>
            <a:r>
              <a:rPr lang="en-US" dirty="0" smtClean="0"/>
              <a:t>National Driver Registry (NDR)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 How do these rules impact owner operators?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8" y="4419600"/>
            <a:ext cx="138910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-DQ-Programs it conference 081406_1">
  <a:themeElements>
    <a:clrScheme name="1_-DQ-Programs it conference 081406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-DQ-Programs it conference 081406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-DQ-Programs it conference 081406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-DQ-Programs it conference 081406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-DQ-Programs it conference 081406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-DQ-Programs it conference 081406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-DQ-Programs it conference 081406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-DQ-Programs it conference 081406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-DQ-Programs it conference 081406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-DQ-Programs it conference 081406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-DQ-Programs it conference 081406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-DQ-Programs it conference 081406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-DQ-Programs it conference 081406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-DQ-Programs it conference 081406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-DQ-Programs it conference 081406_1">
  <a:themeElements>
    <a:clrScheme name="-DQ-Programs it conference 081406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-DQ-Programs it conference 081406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-DQ-Programs it conference 081406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-DQ-Programs it conference 081406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-DQ-Programs it conference 081406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-DQ-Programs it conference 081406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-DQ-Programs it conference 081406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-DQ-Programs it conference 081406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-DQ-Programs it conference 081406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-DQ-Programs it conference 081406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-DQ-Programs it conference 081406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-DQ-Programs it conference 081406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-DQ-Programs it conference 081406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-DQ-Programs it conference 081406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-DQ-Programs it conference 081406_1">
  <a:themeElements>
    <a:clrScheme name="2_-DQ-Programs it conference 081406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-DQ-Programs it conference 081406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-DQ-Programs it conference 081406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-DQ-Programs it conference 081406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-DQ-Programs it conference 081406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-DQ-Programs it conference 081406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-DQ-Programs it conference 081406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-DQ-Programs it conference 081406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-DQ-Programs it conference 081406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-DQ-Programs it conference 081406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-DQ-Programs it conference 081406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-DQ-Programs it conference 081406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-DQ-Programs it conference 081406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-DQ-Programs it conference 081406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Association Summit 02-23-2010</Template>
  <TotalTime>4722</TotalTime>
  <Words>1288</Words>
  <Application>Microsoft Office PowerPoint</Application>
  <PresentationFormat>On-screen Show (4:3)</PresentationFormat>
  <Paragraphs>193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1_-DQ-Programs it conference 081406_1</vt:lpstr>
      <vt:lpstr>-DQ-Programs it conference 081406_1</vt:lpstr>
      <vt:lpstr>2_-DQ-Programs it conference 081406_1</vt:lpstr>
      <vt:lpstr> Regulatory Flexibility Act: FMCSA Section 610 Agenda and Review Methodology       August 28, 2012 Strategic Planning and Program Evaluation Division </vt:lpstr>
      <vt:lpstr>Regulatory Flexibility Act: Section 610 Reviews</vt:lpstr>
      <vt:lpstr>SEISNOSE Determination:</vt:lpstr>
      <vt:lpstr>Cost Exceptions</vt:lpstr>
      <vt:lpstr>Review Methodology:</vt:lpstr>
      <vt:lpstr>2011-2012 Review Agenda:</vt:lpstr>
      <vt:lpstr>§390 - FMCSRs, General</vt:lpstr>
      <vt:lpstr>§391 - Qualifications of Drivers and Longer Combination Vehicle (LCV) Driver Instructors</vt:lpstr>
      <vt:lpstr>§391 - Qualifications of Drivers and Longer Combination Vehicle (LCV) Driver Instructors</vt:lpstr>
      <vt:lpstr>§392 – Driving of CMVs</vt:lpstr>
      <vt:lpstr>§393 - Parts and Accessories Necessary  for Safe Operation</vt:lpstr>
      <vt:lpstr>§396: Inspections, Repair, and Maintenance</vt:lpstr>
      <vt:lpstr>§397: Transportation of Hazardous Materials; Driving and Parking Rules </vt:lpstr>
      <vt:lpstr>§398: Transportation of Migrant Workers </vt:lpstr>
      <vt:lpstr>§398: Transportation of Migrant Workers </vt:lpstr>
      <vt:lpstr>§398: Transportation of Migrant Workers </vt:lpstr>
      <vt:lpstr>§398: Transportation of Migrant Workers </vt:lpstr>
      <vt:lpstr>§398: Transportation of Migrant Workers </vt:lpstr>
      <vt:lpstr>§399: Employee Safety and Health Standards </vt:lpstr>
      <vt:lpstr>§399: Employee Safety and Health Standards</vt:lpstr>
      <vt:lpstr>§399: Employee Safety and Health Standards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ashley.nesbitt</dc:creator>
  <cp:lastModifiedBy>Coleman, Charity CTR (VOLPE)</cp:lastModifiedBy>
  <cp:revision>402</cp:revision>
  <dcterms:created xsi:type="dcterms:W3CDTF">2010-11-17T15:43:50Z</dcterms:created>
  <dcterms:modified xsi:type="dcterms:W3CDTF">2012-08-27T15:50:44Z</dcterms:modified>
</cp:coreProperties>
</file>