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8" r:id="rId5"/>
    <p:sldId id="261" r:id="rId6"/>
    <p:sldId id="271" r:id="rId7"/>
    <p:sldId id="276" r:id="rId8"/>
    <p:sldId id="259" r:id="rId9"/>
    <p:sldId id="264" r:id="rId10"/>
    <p:sldId id="265" r:id="rId11"/>
    <p:sldId id="27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>
        <p:scale>
          <a:sx n="66" d="100"/>
          <a:sy n="66" d="100"/>
        </p:scale>
        <p:origin x="-127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F38E1B-826F-436C-8E4B-2E42F7FDE47A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DA2503-FFA2-48BA-8D7C-CE6A129E1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6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FA3A-BD45-4668-956C-1F82E1714C79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F388-6DAE-4B39-83D6-D63610BBC386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1750D-3BA7-4B05-8582-2DED781DB369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9D6A-94DF-40D6-8033-7732C92B75F9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67C7-AF93-405F-8F1F-EC6D6696821D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6CAA-3FFF-47E2-B9CB-6DE8A2ED9121}" type="datetime1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6218-9039-4EF4-ABAD-33368AB9A08B}" type="datetime1">
              <a:rPr lang="en-US" smtClean="0"/>
              <a:t>8/24/2012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B10E-84F8-43D0-8F6F-3F59A57496B8}" type="datetime1">
              <a:rPr lang="en-US" smtClean="0"/>
              <a:t>8/24/2012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F9DF-F75D-41EC-AA44-3F2DF8FBE387}" type="datetime1">
              <a:rPr lang="en-US" smtClean="0"/>
              <a:t>8/24/2012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843A-957B-4DA5-A4D8-5770856D9C7D}" type="datetime1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1DC-E4FD-477B-813B-B2565347075F}" type="datetime1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53A4-04D9-42CC-A7F2-A1E00ABE39D8}" type="datetime1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package" Target="../embeddings/Microsoft_Office_Word_Document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FMCSA Implementation of </a:t>
            </a:r>
            <a:br>
              <a:rPr lang="en-US" b="1" dirty="0" smtClean="0"/>
            </a:br>
            <a:r>
              <a:rPr lang="en-US" b="1" dirty="0" smtClean="0"/>
              <a:t>MAP-21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Briefing to the Motor Carrier Safety Advisory Committee</a:t>
            </a:r>
          </a:p>
          <a:p>
            <a:r>
              <a:rPr lang="en-US" dirty="0" smtClean="0"/>
              <a:t>August 27, 2012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3629"/>
            <a:ext cx="814381" cy="685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Next Steps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Stakeholder outreach to obtain input on MAP-21 </a:t>
            </a:r>
            <a:r>
              <a:rPr lang="en-US" sz="2800" dirty="0" smtClean="0"/>
              <a:t>priorities – Late September</a:t>
            </a:r>
            <a:endParaRPr lang="en-US" sz="2800" dirty="0" smtClean="0"/>
          </a:p>
          <a:p>
            <a:r>
              <a:rPr lang="en-US" sz="2800" dirty="0" smtClean="0"/>
              <a:t>Incorporate MAP-21 priorities into multi-year </a:t>
            </a:r>
            <a:r>
              <a:rPr lang="en-US" sz="2800" dirty="0" smtClean="0"/>
              <a:t>strategic planning</a:t>
            </a:r>
            <a:endParaRPr lang="en-US" sz="2800" dirty="0" smtClean="0"/>
          </a:p>
          <a:p>
            <a:r>
              <a:rPr lang="en-US" sz="2800" dirty="0" smtClean="0"/>
              <a:t>Complete SAFETEA-LU </a:t>
            </a:r>
            <a:r>
              <a:rPr lang="en-US" sz="2800" dirty="0" smtClean="0"/>
              <a:t>mandates</a:t>
            </a:r>
            <a:endParaRPr lang="en-US" sz="2800" dirty="0" smtClean="0"/>
          </a:p>
          <a:p>
            <a:r>
              <a:rPr lang="en-US" sz="2800" dirty="0" smtClean="0"/>
              <a:t>Educate </a:t>
            </a:r>
            <a:r>
              <a:rPr lang="en-US" sz="2800" dirty="0"/>
              <a:t>Agency field staff and State partners on new safety authorities and responsibilities</a:t>
            </a:r>
          </a:p>
          <a:p>
            <a:r>
              <a:rPr lang="en-US" sz="2800" dirty="0"/>
              <a:t>Update grant agreements to reflect new State reporting requirements</a:t>
            </a:r>
          </a:p>
          <a:p>
            <a:r>
              <a:rPr lang="en-US" sz="2800" dirty="0"/>
              <a:t>Update </a:t>
            </a:r>
            <a:r>
              <a:rPr lang="en-US" sz="2800" dirty="0" smtClean="0"/>
              <a:t>penalty matrix </a:t>
            </a:r>
            <a:r>
              <a:rPr lang="en-US" sz="2800" dirty="0"/>
              <a:t>to incorporate new penalty levels and penalty considerations</a:t>
            </a:r>
          </a:p>
          <a:p>
            <a:r>
              <a:rPr lang="en-US" sz="2800" dirty="0"/>
              <a:t>Prepare two new rules: URS 2 and MAP-21 omnibus </a:t>
            </a:r>
            <a:r>
              <a:rPr lang="en-US" sz="2800" dirty="0" smtClean="0"/>
              <a:t>rule</a:t>
            </a:r>
            <a:endParaRPr lang="en-US" sz="28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0"/>
            <a:ext cx="86868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6600" dirty="0" smtClean="0"/>
          </a:p>
          <a:p>
            <a:pPr>
              <a:buNone/>
            </a:pPr>
            <a:endParaRPr lang="en-US" sz="6600" dirty="0" smtClean="0"/>
          </a:p>
          <a:p>
            <a:pPr algn="ctr">
              <a:buNone/>
            </a:pPr>
            <a:r>
              <a:rPr lang="en-US" sz="6600" dirty="0" smtClean="0"/>
              <a:t> Any Questions?</a:t>
            </a:r>
            <a:endParaRPr lang="en-US" sz="6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Overview of MAP-21 </a:t>
            </a:r>
            <a:r>
              <a:rPr lang="en-US" sz="2800" b="1" dirty="0" smtClean="0"/>
              <a:t>Provisions </a:t>
            </a:r>
            <a:r>
              <a:rPr lang="en-US" sz="2800" b="1" dirty="0" smtClean="0"/>
              <a:t>for FMCSA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1200" dirty="0" smtClean="0"/>
              <a:t>Two year and three month authorization.</a:t>
            </a:r>
          </a:p>
          <a:p>
            <a:pPr>
              <a:buNone/>
            </a:pPr>
            <a:endParaRPr lang="en-US" sz="1200" dirty="0" smtClean="0"/>
          </a:p>
          <a:p>
            <a:pPr>
              <a:spcBef>
                <a:spcPts val="600"/>
              </a:spcBef>
            </a:pPr>
            <a:r>
              <a:rPr lang="en-US" sz="1200" dirty="0" smtClean="0"/>
              <a:t>Authorization levels are mostly level: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Administrative expenses </a:t>
            </a:r>
            <a:r>
              <a:rPr lang="en-US" sz="1200" dirty="0" smtClean="0"/>
              <a:t>($244,144,000 in FY2012)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$251,000,000 for FY 2013 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$259,000,000 for FY 2014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Motor Carrier Safety Assistance Program </a:t>
            </a:r>
            <a:r>
              <a:rPr lang="en-US" sz="1200" dirty="0" smtClean="0"/>
              <a:t>($212,000,000 in FY2012):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$215,000,000 for FY 2013 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$218,000,000 for FY 2014 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CDL Program Implementation Grants </a:t>
            </a:r>
            <a:r>
              <a:rPr lang="en-US" sz="1200" dirty="0" smtClean="0"/>
              <a:t>($30,000,000 in FY 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$30,000,000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Border Enforcement Grants </a:t>
            </a:r>
            <a:r>
              <a:rPr lang="en-US" sz="1200" dirty="0" smtClean="0"/>
              <a:t>($32,000,000 in FY 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$32,000,000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Commercial Vehicle Information Systems and Networks Grants </a:t>
            </a:r>
            <a:r>
              <a:rPr lang="en-US" sz="1200" dirty="0" smtClean="0"/>
              <a:t>($25,000,000 for fiscal year 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$25,000,000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Safety Data Improvement grant program</a:t>
            </a:r>
            <a:r>
              <a:rPr lang="en-US" sz="1200" dirty="0" smtClean="0"/>
              <a:t> ($3,000,000 enacted for fiscal year 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$3,000,000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1200" i="1" dirty="0" smtClean="0"/>
              <a:t>New Entrant Audit program grants </a:t>
            </a:r>
            <a:r>
              <a:rPr lang="en-US" sz="1200" dirty="0" smtClean="0"/>
              <a:t>($29,000,000 enacted for fiscal year 2012)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/>
              <a:t>$32,000,00 for FYs 2013 and 2014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-21771"/>
            <a:ext cx="533401" cy="687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MAP-21 </a:t>
            </a:r>
            <a:r>
              <a:rPr lang="en-US" sz="2800" b="1" dirty="0" smtClean="0"/>
              <a:t>Includes </a:t>
            </a:r>
            <a:r>
              <a:rPr lang="en-US" sz="2800" b="1" dirty="0" smtClean="0"/>
              <a:t>a </a:t>
            </a:r>
            <a:r>
              <a:rPr lang="en-US" sz="2800" b="1" dirty="0" smtClean="0"/>
              <a:t>Large Number </a:t>
            </a:r>
            <a:r>
              <a:rPr lang="en-US" sz="2800" b="1" dirty="0" smtClean="0"/>
              <a:t>of </a:t>
            </a:r>
            <a:r>
              <a:rPr lang="en-US" sz="2800" b="1" dirty="0" smtClean="0"/>
              <a:t>Mandates </a:t>
            </a:r>
            <a:r>
              <a:rPr lang="en-US" sz="2800" b="1" dirty="0" smtClean="0"/>
              <a:t>for FMCSA to </a:t>
            </a:r>
            <a:r>
              <a:rPr lang="en-US" sz="2800" b="1" dirty="0" smtClean="0"/>
              <a:t>Complete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MAP-21 directs the Agency to complete 29 new rulemakings within 27 </a:t>
            </a:r>
            <a:r>
              <a:rPr lang="en-US" sz="2800" dirty="0" smtClean="0"/>
              <a:t>months (which does not include rulemakings already underway by the Agency).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This compares to 12 for FHWA; 10 for FTA; 7 for NHTSA; and 2 for PHMSA.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MAP-21 also requires FMCSA to implement 34 </a:t>
            </a:r>
            <a:r>
              <a:rPr lang="en-US" sz="2800" dirty="0"/>
              <a:t>programmatic </a:t>
            </a:r>
            <a:r>
              <a:rPr lang="en-US" sz="2800" dirty="0" smtClean="0"/>
              <a:t>changes </a:t>
            </a:r>
            <a:r>
              <a:rPr lang="en-US" sz="2800" dirty="0"/>
              <a:t>and </a:t>
            </a:r>
            <a:r>
              <a:rPr lang="en-US" sz="2800" dirty="0" smtClean="0"/>
              <a:t>complete 15 reports.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3629"/>
            <a:ext cx="457201" cy="685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05696746"/>
              </p:ext>
            </p:extLst>
          </p:nvPr>
        </p:nvGraphicFramePr>
        <p:xfrm>
          <a:off x="377825" y="536575"/>
          <a:ext cx="8097838" cy="5429250"/>
        </p:xfrm>
        <a:graphic>
          <a:graphicData uri="http://schemas.openxmlformats.org/presentationml/2006/ole">
            <p:oleObj spid="_x0000_s1035" name="Document" r:id="rId4" imgW="8451940" imgH="5665216" progId="Word.Document.12">
              <p:embed/>
            </p:oleObj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MAP-21 Mandates Are In Addition to </a:t>
            </a:r>
            <a:br>
              <a:rPr lang="en-US" sz="2800" b="1" dirty="0" smtClean="0"/>
            </a:br>
            <a:r>
              <a:rPr lang="en-US" sz="2800" b="1" dirty="0" smtClean="0"/>
              <a:t>FMCSA’s 2012 Safety Priorities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800" dirty="0" smtClean="0"/>
              <a:t>FMCSA’s priority rulemakings for 2012:  </a:t>
            </a:r>
          </a:p>
          <a:p>
            <a:pPr marL="0" indent="0">
              <a:buNone/>
            </a:pPr>
            <a:endParaRPr lang="en-US" sz="4800" dirty="0" smtClean="0"/>
          </a:p>
          <a:p>
            <a:pPr lvl="0">
              <a:spcBef>
                <a:spcPts val="600"/>
              </a:spcBef>
            </a:pPr>
            <a:r>
              <a:rPr lang="en-US" sz="5000" dirty="0" smtClean="0"/>
              <a:t>National </a:t>
            </a:r>
            <a:r>
              <a:rPr lang="en-US" sz="5000" dirty="0"/>
              <a:t>Registry </a:t>
            </a:r>
            <a:r>
              <a:rPr lang="en-US" sz="5000" dirty="0" smtClean="0"/>
              <a:t>(Completed April 20, 2012)</a:t>
            </a:r>
            <a:endParaRPr lang="en-US" sz="5000" dirty="0"/>
          </a:p>
          <a:p>
            <a:pPr lvl="0">
              <a:spcBef>
                <a:spcPts val="600"/>
              </a:spcBef>
            </a:pPr>
            <a:r>
              <a:rPr lang="en-US" sz="5000" dirty="0"/>
              <a:t>EOBR2 (</a:t>
            </a:r>
            <a:r>
              <a:rPr lang="en-US" sz="5000" dirty="0" smtClean="0"/>
              <a:t>SNPRM scheduled March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Rules </a:t>
            </a:r>
            <a:r>
              <a:rPr lang="en-US" sz="5000" dirty="0"/>
              <a:t>of Practice </a:t>
            </a:r>
            <a:r>
              <a:rPr lang="en-US" sz="5000" dirty="0" smtClean="0"/>
              <a:t>(Completed April 26, 2012)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Patterns </a:t>
            </a:r>
            <a:r>
              <a:rPr lang="en-US" sz="5000" dirty="0"/>
              <a:t>of Safety Violations (</a:t>
            </a:r>
            <a:r>
              <a:rPr lang="en-US" sz="5000" dirty="0" smtClean="0"/>
              <a:t>NPRM scheduled September 2012)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Safety </a:t>
            </a:r>
            <a:r>
              <a:rPr lang="en-US" sz="5000" dirty="0"/>
              <a:t>Fitness Determination (</a:t>
            </a:r>
            <a:r>
              <a:rPr lang="en-US" sz="5000" dirty="0" smtClean="0"/>
              <a:t>NPRM scheduled January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Unified </a:t>
            </a:r>
            <a:r>
              <a:rPr lang="en-US" sz="5000" dirty="0"/>
              <a:t>Registration System (Final </a:t>
            </a:r>
            <a:r>
              <a:rPr lang="en-US" sz="5000" dirty="0" smtClean="0"/>
              <a:t>Rule scheduled late 2012)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Bus Leasing (NPRM scheduled March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Drug &amp; Alcohol Clearinghouse (NPRM scheduled late 2012)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National Registry 2 (NPRM scheduled March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No Defect DVIR (Final Rule published June 12, 2012)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Reduction of Quarterly Financial Reporting (DFR completed June 27, 2012; rescinded August </a:t>
            </a:r>
            <a:r>
              <a:rPr lang="en-US" sz="5000" dirty="0" smtClean="0"/>
              <a:t>27</a:t>
            </a:r>
            <a:r>
              <a:rPr lang="en-US" sz="5000" dirty="0" smtClean="0"/>
              <a:t>, </a:t>
            </a:r>
            <a:r>
              <a:rPr lang="en-US" sz="5000" dirty="0" smtClean="0"/>
              <a:t>2012)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…and </a:t>
            </a:r>
            <a:r>
              <a:rPr lang="en-US" sz="2800" b="1" dirty="0" smtClean="0"/>
              <a:t>Some </a:t>
            </a:r>
            <a:r>
              <a:rPr lang="en-US" sz="2800" b="1" dirty="0" smtClean="0"/>
              <a:t>MAP-21 </a:t>
            </a:r>
            <a:r>
              <a:rPr lang="en-US" sz="2800" b="1" dirty="0" smtClean="0"/>
              <a:t>Mandates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Overlap </a:t>
            </a:r>
            <a:r>
              <a:rPr lang="en-US" sz="2800" b="1" dirty="0" smtClean="0"/>
              <a:t>with </a:t>
            </a:r>
            <a:r>
              <a:rPr lang="en-US" sz="2800" b="1" dirty="0" smtClean="0"/>
              <a:t>These </a:t>
            </a:r>
            <a:r>
              <a:rPr lang="en-US" sz="2800" b="1" dirty="0" smtClean="0"/>
              <a:t>Safety Priorities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smtClean="0"/>
              <a:t>Among the 2012 priorities, MAP-21 impacts:</a:t>
            </a:r>
          </a:p>
          <a:p>
            <a:pPr marL="0" lv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EOBR2 </a:t>
            </a:r>
            <a:r>
              <a:rPr lang="en-US" sz="2800" dirty="0"/>
              <a:t>(</a:t>
            </a:r>
            <a:r>
              <a:rPr lang="en-US" sz="2800" dirty="0" smtClean="0"/>
              <a:t>SNPRM due March 2013)</a:t>
            </a:r>
            <a:endParaRPr lang="en-US" sz="2800" dirty="0"/>
          </a:p>
          <a:p>
            <a:pPr lvl="0"/>
            <a:r>
              <a:rPr lang="en-US" sz="2800" dirty="0"/>
              <a:t>Patterns of Safety Violations (</a:t>
            </a:r>
            <a:r>
              <a:rPr lang="en-US" sz="2800" dirty="0" smtClean="0"/>
              <a:t>NPRM due September 2012)</a:t>
            </a:r>
            <a:endParaRPr lang="en-US" sz="2800" dirty="0"/>
          </a:p>
          <a:p>
            <a:pPr lvl="0"/>
            <a:r>
              <a:rPr lang="en-US" sz="2800" dirty="0"/>
              <a:t>Safety Fitness Determination (</a:t>
            </a:r>
            <a:r>
              <a:rPr lang="en-US" sz="2800" dirty="0" smtClean="0"/>
              <a:t>NPRM due January 2013)</a:t>
            </a:r>
            <a:endParaRPr lang="en-US" sz="2800" dirty="0"/>
          </a:p>
          <a:p>
            <a:pPr lvl="0"/>
            <a:r>
              <a:rPr lang="en-US" sz="2800" dirty="0"/>
              <a:t>Drug &amp; Alcohol Clearinghouse (</a:t>
            </a:r>
            <a:r>
              <a:rPr lang="en-US" sz="2800" dirty="0" smtClean="0"/>
              <a:t>NPRM scheduled late 2012)</a:t>
            </a:r>
            <a:endParaRPr lang="en-US" sz="2800" dirty="0"/>
          </a:p>
          <a:p>
            <a:pPr lvl="0"/>
            <a:r>
              <a:rPr lang="en-US" sz="2800" dirty="0"/>
              <a:t>National Registry 2 (</a:t>
            </a:r>
            <a:r>
              <a:rPr lang="en-US" sz="2800" dirty="0" smtClean="0"/>
              <a:t>NPRM scheduled March 2013)</a:t>
            </a:r>
            <a:endParaRPr lang="en-US" sz="2800" dirty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886"/>
            <a:ext cx="457200" cy="684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Examples of MAP-21 Provisions T</a:t>
            </a:r>
            <a:r>
              <a:rPr lang="en-US" sz="2800" b="1" dirty="0" smtClean="0"/>
              <a:t>hat </a:t>
            </a:r>
            <a:br>
              <a:rPr lang="en-US" sz="2800" b="1" dirty="0" smtClean="0"/>
            </a:br>
            <a:r>
              <a:rPr lang="en-US" sz="2800" b="1" dirty="0" smtClean="0"/>
              <a:t>Take Effect </a:t>
            </a:r>
            <a:r>
              <a:rPr lang="en-US" sz="2800" b="1" dirty="0" smtClean="0"/>
              <a:t>Oct</a:t>
            </a:r>
            <a:r>
              <a:rPr lang="en-US" sz="2800" b="1" dirty="0" smtClean="0"/>
              <a:t>. 1, 2012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en-US" sz="2400" dirty="0" smtClean="0"/>
              <a:t>Increase </a:t>
            </a:r>
            <a:r>
              <a:rPr lang="en-US" sz="2400" dirty="0" smtClean="0"/>
              <a:t>enforcement penalties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imminent hazard authority for unsafe property </a:t>
            </a:r>
            <a:r>
              <a:rPr lang="en-US" sz="2400" dirty="0" smtClean="0"/>
              <a:t>carriers including impoundment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Improved grant standards to States for CMV-safety grants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Increased ease to apply for waivers, exemptions, and pilot programs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New authority to order the return of household goods held hostage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Agricultural exemption </a:t>
            </a:r>
            <a:r>
              <a:rPr lang="en-US" sz="2400" dirty="0" smtClean="0"/>
              <a:t>provisions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FMCSA Has Nearly Completed </a:t>
            </a:r>
            <a:r>
              <a:rPr lang="en-US" sz="2800" b="1" dirty="0" smtClean="0"/>
              <a:t>its SAFETEA-LU M</a:t>
            </a:r>
            <a:r>
              <a:rPr lang="en-US" sz="2800" b="1" dirty="0" smtClean="0"/>
              <a:t>andates</a:t>
            </a:r>
            <a:endParaRPr lang="en-US" sz="2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8000" dirty="0"/>
          </a:p>
          <a:p>
            <a:pPr lvl="0"/>
            <a:r>
              <a:rPr lang="en-US" sz="9600" dirty="0" smtClean="0"/>
              <a:t>Patterns </a:t>
            </a:r>
            <a:r>
              <a:rPr lang="en-US" sz="9600" dirty="0"/>
              <a:t>of Safety Violations </a:t>
            </a:r>
            <a:r>
              <a:rPr lang="en-US" sz="9600" dirty="0" smtClean="0"/>
              <a:t> (NPRM Scheduled September 2012)</a:t>
            </a:r>
            <a:endParaRPr lang="en-US" sz="9600" dirty="0"/>
          </a:p>
          <a:p>
            <a:pPr lvl="0"/>
            <a:r>
              <a:rPr lang="en-US" sz="9600" dirty="0" smtClean="0"/>
              <a:t>Unified </a:t>
            </a:r>
            <a:r>
              <a:rPr lang="en-US" sz="9600" dirty="0"/>
              <a:t>Registration </a:t>
            </a:r>
            <a:r>
              <a:rPr lang="en-US" sz="9600" dirty="0" smtClean="0"/>
              <a:t>System (FR Scheduled late 2012)</a:t>
            </a:r>
            <a:endParaRPr lang="en-US" sz="9600" dirty="0"/>
          </a:p>
          <a:p>
            <a:pPr lvl="0"/>
            <a:r>
              <a:rPr lang="en-US" sz="9600" dirty="0" smtClean="0"/>
              <a:t>Consumer </a:t>
            </a:r>
            <a:r>
              <a:rPr lang="en-US" sz="9600" dirty="0"/>
              <a:t>Complaint </a:t>
            </a:r>
            <a:r>
              <a:rPr lang="en-US" sz="9600" dirty="0" smtClean="0"/>
              <a:t>Information (FR Schedule Undetermined)</a:t>
            </a:r>
            <a:endParaRPr lang="en-US" sz="9600" dirty="0"/>
          </a:p>
          <a:p>
            <a:r>
              <a:rPr lang="en-US" sz="9600" dirty="0" smtClean="0"/>
              <a:t>Hazmat </a:t>
            </a:r>
            <a:r>
              <a:rPr lang="en-US" sz="9600" dirty="0" smtClean="0"/>
              <a:t>Regulations (No action taken to date)</a:t>
            </a:r>
          </a:p>
          <a:p>
            <a:r>
              <a:rPr lang="en-US" sz="9600" dirty="0" smtClean="0"/>
              <a:t>Emergency </a:t>
            </a:r>
            <a:r>
              <a:rPr lang="en-US" sz="9600" dirty="0"/>
              <a:t>Authority for Hazmat </a:t>
            </a:r>
            <a:r>
              <a:rPr lang="en-US" sz="9600" dirty="0" smtClean="0"/>
              <a:t>Transportation (Companion Rule - Pending PHMSA Rule)</a:t>
            </a:r>
            <a:endParaRPr lang="en-US" sz="9600" dirty="0"/>
          </a:p>
          <a:p>
            <a:pPr lvl="0"/>
            <a:r>
              <a:rPr lang="en-US" sz="9600" dirty="0" smtClean="0"/>
              <a:t>Background </a:t>
            </a:r>
            <a:r>
              <a:rPr lang="en-US" sz="9600" dirty="0"/>
              <a:t>Checks for Canada- and Mexico-Domiciled Drivers Hauling Hazardous </a:t>
            </a:r>
            <a:r>
              <a:rPr lang="en-US" sz="9600" dirty="0" smtClean="0"/>
              <a:t>Materials (Meeting with TSA planned in near future)</a:t>
            </a:r>
            <a:endParaRPr lang="en-US" sz="9600" dirty="0"/>
          </a:p>
          <a:p>
            <a:pPr lvl="0"/>
            <a:r>
              <a:rPr lang="en-US" sz="9600" dirty="0" smtClean="0"/>
              <a:t>Enhance </a:t>
            </a:r>
            <a:r>
              <a:rPr lang="en-US" sz="9600" dirty="0"/>
              <a:t>Authority to Discover Hidden Shipments of Hazardous </a:t>
            </a:r>
            <a:r>
              <a:rPr lang="en-US" sz="9600" dirty="0" smtClean="0"/>
              <a:t>Material (Companion Rule - Pending PHMSA Rule)</a:t>
            </a:r>
            <a:endParaRPr lang="en-US" sz="9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And It is Developing Two New Rules </a:t>
            </a:r>
            <a:br>
              <a:rPr lang="en-US" sz="2800" b="1" dirty="0" smtClean="0"/>
            </a:br>
            <a:r>
              <a:rPr lang="en-US" sz="2800" b="1" dirty="0" smtClean="0"/>
              <a:t>to Begin Implementing MAP-21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8229600" cy="47243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URS 2 Rule</a:t>
            </a:r>
            <a:r>
              <a:rPr lang="en-US" sz="2800" dirty="0" smtClean="0"/>
              <a:t> – Will implement new registration requirements , including new registration fee and registration requirements for brokers and freight forwarders.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MAP-21 Omnibus Rule</a:t>
            </a:r>
            <a:r>
              <a:rPr lang="en-US" sz="2800" dirty="0" smtClean="0"/>
              <a:t> – Will include 16 MAP-21 provisions that are non-discretionary and self executing, like increased penalties and enhanced safety authorities.</a:t>
            </a:r>
            <a:endParaRPr lang="en-US" sz="2800" u="sng" dirty="0" smtClean="0"/>
          </a:p>
          <a:p>
            <a:endParaRPr lang="en-US" u="sng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594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Office Word Document</vt:lpstr>
      <vt:lpstr>FMCSA Implementation of  MAP-21</vt:lpstr>
      <vt:lpstr>Overview of MAP-21 Provisions for FMCSA</vt:lpstr>
      <vt:lpstr>MAP-21 Includes a Large Number of Mandates for FMCSA to Complete</vt:lpstr>
      <vt:lpstr>Slide 4</vt:lpstr>
      <vt:lpstr>The MAP-21 Mandates Are In Addition to  FMCSA’s 2012 Safety Priorities</vt:lpstr>
      <vt:lpstr>…and Some MAP-21 Mandates  Overlap with These Safety Priorities</vt:lpstr>
      <vt:lpstr>Examples of MAP-21 Provisions That  Take Effect Oct. 1, 2012</vt:lpstr>
      <vt:lpstr>FMCSA Has Nearly Completed its SAFETEA-LU Mandates</vt:lpstr>
      <vt:lpstr>And It is Developing Two New Rules  to Begin Implementing MAP-21</vt:lpstr>
      <vt:lpstr>Next Steps</vt:lpstr>
      <vt:lpstr>Slide 11</vt:lpstr>
    </vt:vector>
  </TitlesOfParts>
  <Company>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FMCSA Implementation of  MAP-21</dc:title>
  <dc:creator>USDOT_User</dc:creator>
  <cp:lastModifiedBy>John Drake</cp:lastModifiedBy>
  <cp:revision>146</cp:revision>
  <dcterms:created xsi:type="dcterms:W3CDTF">2012-07-26T19:56:55Z</dcterms:created>
  <dcterms:modified xsi:type="dcterms:W3CDTF">2012-08-25T00:38:39Z</dcterms:modified>
</cp:coreProperties>
</file>