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86" r:id="rId4"/>
    <p:sldId id="289" r:id="rId5"/>
    <p:sldId id="285" r:id="rId6"/>
    <p:sldId id="267" r:id="rId7"/>
    <p:sldId id="275" r:id="rId8"/>
    <p:sldId id="269" r:id="rId9"/>
    <p:sldId id="270" r:id="rId10"/>
    <p:sldId id="287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737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48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A2B66B-ED8D-4CC7-B663-40A5284182CB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F2376DC6-DBDC-4AD4-A049-EFA4210BF0AD}">
      <dgm:prSet phldrT="[Text]"/>
      <dgm:spPr/>
      <dgm:t>
        <a:bodyPr/>
        <a:lstStyle/>
        <a:p>
          <a:r>
            <a:rPr lang="en-US" b="1" dirty="0" smtClean="0"/>
            <a:t>Fatal</a:t>
          </a:r>
        </a:p>
        <a:p>
          <a:r>
            <a:rPr lang="en-US" b="1" dirty="0" smtClean="0"/>
            <a:t>Injury – Transported</a:t>
          </a:r>
        </a:p>
        <a:p>
          <a:r>
            <a:rPr lang="en-US" b="1" dirty="0" smtClean="0"/>
            <a:t>Tow-away</a:t>
          </a:r>
        </a:p>
      </dgm:t>
    </dgm:pt>
    <dgm:pt modelId="{E4FE592C-16BB-45E5-AEE5-2925F4D3FD12}" type="parTrans" cxnId="{C3E70AA3-E454-4F6B-96AA-7D0E5DA9FDC8}">
      <dgm:prSet/>
      <dgm:spPr/>
      <dgm:t>
        <a:bodyPr/>
        <a:lstStyle/>
        <a:p>
          <a:endParaRPr lang="en-US"/>
        </a:p>
      </dgm:t>
    </dgm:pt>
    <dgm:pt modelId="{DA238C1D-B1D6-4728-ACBA-AC1E7A7510D3}" type="sibTrans" cxnId="{C3E70AA3-E454-4F6B-96AA-7D0E5DA9FDC8}">
      <dgm:prSet/>
      <dgm:spPr/>
      <dgm:t>
        <a:bodyPr/>
        <a:lstStyle/>
        <a:p>
          <a:endParaRPr lang="en-US"/>
        </a:p>
      </dgm:t>
    </dgm:pt>
    <dgm:pt modelId="{321394C0-5BDD-486B-ADF2-CC284F1EB880}">
      <dgm:prSet phldrT="[Text]"/>
      <dgm:spPr/>
      <dgm:t>
        <a:bodyPr/>
        <a:lstStyle/>
        <a:p>
          <a:r>
            <a:rPr lang="en-US" b="1" dirty="0" smtClean="0"/>
            <a:t>Injury – Non-Transported</a:t>
          </a:r>
        </a:p>
        <a:p>
          <a:r>
            <a:rPr lang="en-US" b="1" dirty="0" smtClean="0"/>
            <a:t>Property Damage Only – No-Tow</a:t>
          </a:r>
          <a:endParaRPr lang="en-US" b="1" dirty="0"/>
        </a:p>
      </dgm:t>
    </dgm:pt>
    <dgm:pt modelId="{40C24D2B-C8C6-45DB-B16F-51EAEDF294F5}" type="parTrans" cxnId="{207D0E43-AC42-441A-A1C7-6BD2AB0A58EB}">
      <dgm:prSet/>
      <dgm:spPr/>
      <dgm:t>
        <a:bodyPr/>
        <a:lstStyle/>
        <a:p>
          <a:endParaRPr lang="en-US"/>
        </a:p>
      </dgm:t>
    </dgm:pt>
    <dgm:pt modelId="{CC8646CE-70D2-4740-8CDF-E1A4DE7ED856}" type="sibTrans" cxnId="{207D0E43-AC42-441A-A1C7-6BD2AB0A58EB}">
      <dgm:prSet/>
      <dgm:spPr/>
      <dgm:t>
        <a:bodyPr/>
        <a:lstStyle/>
        <a:p>
          <a:endParaRPr lang="en-US"/>
        </a:p>
      </dgm:t>
    </dgm:pt>
    <dgm:pt modelId="{31D2B6B3-F87C-4E97-AC2A-CD4A4A69C9F2}">
      <dgm:prSet phldrT="[Text]"/>
      <dgm:spPr/>
      <dgm:t>
        <a:bodyPr/>
        <a:lstStyle/>
        <a:p>
          <a:r>
            <a:rPr lang="en-US" b="1" dirty="0" smtClean="0"/>
            <a:t>Under-coded Crashes</a:t>
          </a:r>
        </a:p>
        <a:p>
          <a:r>
            <a:rPr lang="en-US" b="1" dirty="0" smtClean="0"/>
            <a:t>Non-Reported Crashes</a:t>
          </a:r>
          <a:endParaRPr lang="en-US" b="1" dirty="0"/>
        </a:p>
      </dgm:t>
    </dgm:pt>
    <dgm:pt modelId="{FAC1308E-82E7-4566-9F88-5871711649DA}" type="parTrans" cxnId="{6AEA6F0D-11FB-44B1-8C3E-C2C2E730DD3C}">
      <dgm:prSet/>
      <dgm:spPr/>
      <dgm:t>
        <a:bodyPr/>
        <a:lstStyle/>
        <a:p>
          <a:endParaRPr lang="en-US"/>
        </a:p>
      </dgm:t>
    </dgm:pt>
    <dgm:pt modelId="{40119414-EE93-4EC4-B161-838BB5180825}" type="sibTrans" cxnId="{6AEA6F0D-11FB-44B1-8C3E-C2C2E730DD3C}">
      <dgm:prSet/>
      <dgm:spPr/>
      <dgm:t>
        <a:bodyPr/>
        <a:lstStyle/>
        <a:p>
          <a:endParaRPr lang="en-US"/>
        </a:p>
      </dgm:t>
    </dgm:pt>
    <dgm:pt modelId="{35C8DEF9-75F3-47A4-B30C-F0CB553DDA05}" type="pres">
      <dgm:prSet presAssocID="{2CA2B66B-ED8D-4CC7-B663-40A5284182CB}" presName="Name0" presStyleCnt="0">
        <dgm:presLayoutVars>
          <dgm:dir/>
          <dgm:animLvl val="lvl"/>
          <dgm:resizeHandles val="exact"/>
        </dgm:presLayoutVars>
      </dgm:prSet>
      <dgm:spPr/>
    </dgm:pt>
    <dgm:pt modelId="{0A0DED05-531A-4849-9DA1-0D73F4B0C612}" type="pres">
      <dgm:prSet presAssocID="{F2376DC6-DBDC-4AD4-A049-EFA4210BF0AD}" presName="Name8" presStyleCnt="0"/>
      <dgm:spPr/>
    </dgm:pt>
    <dgm:pt modelId="{C8D04613-4CE0-476B-AE34-FAA322C7DEDE}" type="pres">
      <dgm:prSet presAssocID="{F2376DC6-DBDC-4AD4-A049-EFA4210BF0AD}" presName="level" presStyleLbl="node1" presStyleIdx="0" presStyleCnt="3" custScaleX="975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6566F7-18DA-4A97-90FD-07ED31D34B9A}" type="pres">
      <dgm:prSet presAssocID="{F2376DC6-DBDC-4AD4-A049-EFA4210BF0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AA7877-DD4B-4C9D-95BF-6A5AB72DB23D}" type="pres">
      <dgm:prSet presAssocID="{321394C0-5BDD-486B-ADF2-CC284F1EB880}" presName="Name8" presStyleCnt="0"/>
      <dgm:spPr/>
    </dgm:pt>
    <dgm:pt modelId="{555056F5-1968-42A3-A34F-DA1DE16A74BA}" type="pres">
      <dgm:prSet presAssocID="{321394C0-5BDD-486B-ADF2-CC284F1EB880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DF22F0-1D5E-4C22-96A6-65BC9BC081BD}" type="pres">
      <dgm:prSet presAssocID="{321394C0-5BDD-486B-ADF2-CC284F1EB88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B3D04D-B8CE-4F0E-853C-306FA8415697}" type="pres">
      <dgm:prSet presAssocID="{31D2B6B3-F87C-4E97-AC2A-CD4A4A69C9F2}" presName="Name8" presStyleCnt="0"/>
      <dgm:spPr/>
    </dgm:pt>
    <dgm:pt modelId="{05FC1C30-4029-4356-9EF6-CECD89D28D45}" type="pres">
      <dgm:prSet presAssocID="{31D2B6B3-F87C-4E97-AC2A-CD4A4A69C9F2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1F34FF-13DF-409E-A831-B15E021A8FF5}" type="pres">
      <dgm:prSet presAssocID="{31D2B6B3-F87C-4E97-AC2A-CD4A4A69C9F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888E47-D062-44F0-B60F-7A002A5916AE}" type="presOf" srcId="{321394C0-5BDD-486B-ADF2-CC284F1EB880}" destId="{555056F5-1968-42A3-A34F-DA1DE16A74BA}" srcOrd="0" destOrd="0" presId="urn:microsoft.com/office/officeart/2005/8/layout/pyramid1"/>
    <dgm:cxn modelId="{098D8B83-025A-4EC4-BB48-109D10B12C31}" type="presOf" srcId="{F2376DC6-DBDC-4AD4-A049-EFA4210BF0AD}" destId="{C8D04613-4CE0-476B-AE34-FAA322C7DEDE}" srcOrd="0" destOrd="0" presId="urn:microsoft.com/office/officeart/2005/8/layout/pyramid1"/>
    <dgm:cxn modelId="{77B0B868-D6C5-4EAB-8AE7-A718D893BBF5}" type="presOf" srcId="{321394C0-5BDD-486B-ADF2-CC284F1EB880}" destId="{72DF22F0-1D5E-4C22-96A6-65BC9BC081BD}" srcOrd="1" destOrd="0" presId="urn:microsoft.com/office/officeart/2005/8/layout/pyramid1"/>
    <dgm:cxn modelId="{0953BBD0-53B6-40A4-B4DD-9C801FB70E81}" type="presOf" srcId="{2CA2B66B-ED8D-4CC7-B663-40A5284182CB}" destId="{35C8DEF9-75F3-47A4-B30C-F0CB553DDA05}" srcOrd="0" destOrd="0" presId="urn:microsoft.com/office/officeart/2005/8/layout/pyramid1"/>
    <dgm:cxn modelId="{564F7664-D0B9-4B41-9068-994884880AF5}" type="presOf" srcId="{31D2B6B3-F87C-4E97-AC2A-CD4A4A69C9F2}" destId="{05FC1C30-4029-4356-9EF6-CECD89D28D45}" srcOrd="0" destOrd="0" presId="urn:microsoft.com/office/officeart/2005/8/layout/pyramid1"/>
    <dgm:cxn modelId="{859A7023-0B37-47EC-A497-72C2281125FD}" type="presOf" srcId="{31D2B6B3-F87C-4E97-AC2A-CD4A4A69C9F2}" destId="{291F34FF-13DF-409E-A831-B15E021A8FF5}" srcOrd="1" destOrd="0" presId="urn:microsoft.com/office/officeart/2005/8/layout/pyramid1"/>
    <dgm:cxn modelId="{6AEA6F0D-11FB-44B1-8C3E-C2C2E730DD3C}" srcId="{2CA2B66B-ED8D-4CC7-B663-40A5284182CB}" destId="{31D2B6B3-F87C-4E97-AC2A-CD4A4A69C9F2}" srcOrd="2" destOrd="0" parTransId="{FAC1308E-82E7-4566-9F88-5871711649DA}" sibTransId="{40119414-EE93-4EC4-B161-838BB5180825}"/>
    <dgm:cxn modelId="{9B05750D-08DE-4DD9-836E-0727840B3438}" type="presOf" srcId="{F2376DC6-DBDC-4AD4-A049-EFA4210BF0AD}" destId="{1F6566F7-18DA-4A97-90FD-07ED31D34B9A}" srcOrd="1" destOrd="0" presId="urn:microsoft.com/office/officeart/2005/8/layout/pyramid1"/>
    <dgm:cxn modelId="{C3E70AA3-E454-4F6B-96AA-7D0E5DA9FDC8}" srcId="{2CA2B66B-ED8D-4CC7-B663-40A5284182CB}" destId="{F2376DC6-DBDC-4AD4-A049-EFA4210BF0AD}" srcOrd="0" destOrd="0" parTransId="{E4FE592C-16BB-45E5-AEE5-2925F4D3FD12}" sibTransId="{DA238C1D-B1D6-4728-ACBA-AC1E7A7510D3}"/>
    <dgm:cxn modelId="{207D0E43-AC42-441A-A1C7-6BD2AB0A58EB}" srcId="{2CA2B66B-ED8D-4CC7-B663-40A5284182CB}" destId="{321394C0-5BDD-486B-ADF2-CC284F1EB880}" srcOrd="1" destOrd="0" parTransId="{40C24D2B-C8C6-45DB-B16F-51EAEDF294F5}" sibTransId="{CC8646CE-70D2-4740-8CDF-E1A4DE7ED856}"/>
    <dgm:cxn modelId="{976FCEC3-5DEF-4B64-BB3C-0AD2B115FA48}" type="presParOf" srcId="{35C8DEF9-75F3-47A4-B30C-F0CB553DDA05}" destId="{0A0DED05-531A-4849-9DA1-0D73F4B0C612}" srcOrd="0" destOrd="0" presId="urn:microsoft.com/office/officeart/2005/8/layout/pyramid1"/>
    <dgm:cxn modelId="{30F5F5D8-FF9F-4880-A985-3A5164F81663}" type="presParOf" srcId="{0A0DED05-531A-4849-9DA1-0D73F4B0C612}" destId="{C8D04613-4CE0-476B-AE34-FAA322C7DEDE}" srcOrd="0" destOrd="0" presId="urn:microsoft.com/office/officeart/2005/8/layout/pyramid1"/>
    <dgm:cxn modelId="{A566CC4A-BECF-4B77-AE54-389D578A3FD2}" type="presParOf" srcId="{0A0DED05-531A-4849-9DA1-0D73F4B0C612}" destId="{1F6566F7-18DA-4A97-90FD-07ED31D34B9A}" srcOrd="1" destOrd="0" presId="urn:microsoft.com/office/officeart/2005/8/layout/pyramid1"/>
    <dgm:cxn modelId="{CFBA0D6E-7F16-4B90-B517-36566FA45D52}" type="presParOf" srcId="{35C8DEF9-75F3-47A4-B30C-F0CB553DDA05}" destId="{06AA7877-DD4B-4C9D-95BF-6A5AB72DB23D}" srcOrd="1" destOrd="0" presId="urn:microsoft.com/office/officeart/2005/8/layout/pyramid1"/>
    <dgm:cxn modelId="{D58ABBF6-C66F-45E5-A56B-DDB7DBD2EB18}" type="presParOf" srcId="{06AA7877-DD4B-4C9D-95BF-6A5AB72DB23D}" destId="{555056F5-1968-42A3-A34F-DA1DE16A74BA}" srcOrd="0" destOrd="0" presId="urn:microsoft.com/office/officeart/2005/8/layout/pyramid1"/>
    <dgm:cxn modelId="{6173FBCB-976D-4C6E-93BA-6807015BEF2E}" type="presParOf" srcId="{06AA7877-DD4B-4C9D-95BF-6A5AB72DB23D}" destId="{72DF22F0-1D5E-4C22-96A6-65BC9BC081BD}" srcOrd="1" destOrd="0" presId="urn:microsoft.com/office/officeart/2005/8/layout/pyramid1"/>
    <dgm:cxn modelId="{1198FBDF-1E79-45BE-B95F-4E4301C85B9A}" type="presParOf" srcId="{35C8DEF9-75F3-47A4-B30C-F0CB553DDA05}" destId="{50B3D04D-B8CE-4F0E-853C-306FA8415697}" srcOrd="2" destOrd="0" presId="urn:microsoft.com/office/officeart/2005/8/layout/pyramid1"/>
    <dgm:cxn modelId="{B14C0C0D-68B5-4BE5-9DB0-76ED88DF5D0F}" type="presParOf" srcId="{50B3D04D-B8CE-4F0E-853C-306FA8415697}" destId="{05FC1C30-4029-4356-9EF6-CECD89D28D45}" srcOrd="0" destOrd="0" presId="urn:microsoft.com/office/officeart/2005/8/layout/pyramid1"/>
    <dgm:cxn modelId="{FA7A2BA2-B408-4698-806D-6B59EB9D6825}" type="presParOf" srcId="{50B3D04D-B8CE-4F0E-853C-306FA8415697}" destId="{291F34FF-13DF-409E-A831-B15E021A8FF5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D04613-4CE0-476B-AE34-FAA322C7DEDE}">
      <dsp:nvSpPr>
        <dsp:cNvPr id="0" name=""/>
        <dsp:cNvSpPr/>
      </dsp:nvSpPr>
      <dsp:spPr>
        <a:xfrm>
          <a:off x="2057400" y="0"/>
          <a:ext cx="1981200" cy="1540933"/>
        </a:xfrm>
        <a:prstGeom prst="trapezoid">
          <a:avLst>
            <a:gd name="adj" fmla="val 6593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Fatal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Injury – Transported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Tow-away</a:t>
          </a:r>
        </a:p>
      </dsp:txBody>
      <dsp:txXfrm>
        <a:off x="2057400" y="0"/>
        <a:ext cx="1981200" cy="1540933"/>
      </dsp:txXfrm>
    </dsp:sp>
    <dsp:sp modelId="{555056F5-1968-42A3-A34F-DA1DE16A74BA}">
      <dsp:nvSpPr>
        <dsp:cNvPr id="0" name=""/>
        <dsp:cNvSpPr/>
      </dsp:nvSpPr>
      <dsp:spPr>
        <a:xfrm>
          <a:off x="1016000" y="1540933"/>
          <a:ext cx="4064000" cy="1540933"/>
        </a:xfrm>
        <a:prstGeom prst="trapezoid">
          <a:avLst>
            <a:gd name="adj" fmla="val 6593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Injury – Non-Transported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Property Damage Only – No-Tow</a:t>
          </a:r>
          <a:endParaRPr lang="en-US" sz="2300" b="1" kern="1200" dirty="0"/>
        </a:p>
      </dsp:txBody>
      <dsp:txXfrm>
        <a:off x="1727200" y="1540933"/>
        <a:ext cx="2641600" cy="1540933"/>
      </dsp:txXfrm>
    </dsp:sp>
    <dsp:sp modelId="{05FC1C30-4029-4356-9EF6-CECD89D28D45}">
      <dsp:nvSpPr>
        <dsp:cNvPr id="0" name=""/>
        <dsp:cNvSpPr/>
      </dsp:nvSpPr>
      <dsp:spPr>
        <a:xfrm>
          <a:off x="0" y="3081866"/>
          <a:ext cx="6096000" cy="1540933"/>
        </a:xfrm>
        <a:prstGeom prst="trapezoid">
          <a:avLst>
            <a:gd name="adj" fmla="val 6593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Under-coded Crashes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Non-Reported Crashes</a:t>
          </a:r>
          <a:endParaRPr lang="en-US" sz="2300" b="1" kern="1200" dirty="0"/>
        </a:p>
      </dsp:txBody>
      <dsp:txXfrm>
        <a:off x="1066799" y="3081866"/>
        <a:ext cx="3962400" cy="15409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1ACBEC-CF82-4F1A-9138-7C7058F4F24F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69C171-8A5D-46AD-A734-A053BE594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905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526760-03E0-4B47-8BAB-F227BE6A577B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61714A-64B2-4A95-B638-2E87C6C86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243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42284-5EB2-AA4B-92BC-E312AE1E4E8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350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1714A-64B2-4A95-B638-2E87C6C86B6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64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Page - CV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0" y="1256828"/>
            <a:ext cx="9144000" cy="1588"/>
          </a:xfrm>
          <a:prstGeom prst="line">
            <a:avLst/>
          </a:prstGeom>
          <a:ln w="117475">
            <a:solidFill>
              <a:srgbClr val="297F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9407"/>
            <a:ext cx="9144000" cy="1185333"/>
          </a:xfrm>
          <a:prstGeom prst="rect">
            <a:avLst/>
          </a:prstGeom>
          <a:solidFill>
            <a:srgbClr val="344C6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3200400"/>
            <a:ext cx="7696200" cy="838200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>
            <a:lvl1pPr marL="0" indent="0" algn="l">
              <a:lnSpc>
                <a:spcPts val="4300"/>
              </a:lnSpc>
              <a:buNone/>
              <a:defRPr sz="2200" baseline="0">
                <a:solidFill>
                  <a:srgbClr val="344C67"/>
                </a:solidFill>
                <a:latin typeface="+mn-lt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Presenter Name Text Box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1752600"/>
            <a:ext cx="7696200" cy="1295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4000"/>
              </a:lnSpc>
              <a:spcBef>
                <a:spcPts val="0"/>
              </a:spcBef>
              <a:buFontTx/>
              <a:buNone/>
              <a:defRPr sz="3800" b="1" i="0">
                <a:solidFill>
                  <a:srgbClr val="344C67"/>
                </a:solidFill>
                <a:latin typeface="+mj-lt"/>
                <a:cs typeface="Helvetica"/>
              </a:defRPr>
            </a:lvl1pPr>
            <a:lvl2pPr marL="0" indent="0" algn="l">
              <a:lnSpc>
                <a:spcPts val="4000"/>
              </a:lnSpc>
              <a:spcBef>
                <a:spcPts val="0"/>
              </a:spcBef>
              <a:buFontTx/>
              <a:buNone/>
              <a:defRPr sz="3800" b="1" i="0">
                <a:solidFill>
                  <a:srgbClr val="344C67"/>
                </a:solidFill>
                <a:latin typeface="+mj-lt"/>
                <a:cs typeface="Helvetica"/>
              </a:defRPr>
            </a:lvl2pPr>
            <a:lvl3pPr marL="0" indent="0" algn="ctr">
              <a:spcBef>
                <a:spcPts val="300"/>
              </a:spcBef>
              <a:buFontTx/>
              <a:buNone/>
              <a:defRPr sz="4000">
                <a:latin typeface="+mj-lt"/>
              </a:defRPr>
            </a:lvl3pPr>
            <a:lvl4pPr marL="0" indent="0" algn="ctr">
              <a:spcBef>
                <a:spcPts val="300"/>
              </a:spcBef>
              <a:buFontTx/>
              <a:buNone/>
              <a:defRPr sz="4000">
                <a:latin typeface="+mj-lt"/>
              </a:defRPr>
            </a:lvl4pPr>
            <a:lvl5pPr marL="0" indent="0" algn="ctr">
              <a:spcBef>
                <a:spcPts val="300"/>
              </a:spcBef>
              <a:buFontTx/>
              <a:buNone/>
              <a:defRPr sz="4000"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Title</a:t>
            </a:r>
          </a:p>
          <a:p>
            <a:pPr lvl="1"/>
            <a:r>
              <a:rPr lang="en-US" dirty="0" smtClean="0"/>
              <a:t>Second Line Title Here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" y="4267200"/>
            <a:ext cx="7696200" cy="685800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800" kern="1200" baseline="0" dirty="0" smtClean="0">
                <a:solidFill>
                  <a:srgbClr val="297FAA"/>
                </a:solidFill>
                <a:latin typeface="+mj-lt"/>
                <a:ea typeface="+mn-ea"/>
                <a:cs typeface="Helvetica"/>
              </a:defRPr>
            </a:lvl1pPr>
            <a:lvl2pPr marL="0" indent="0" algn="ctr">
              <a:spcBef>
                <a:spcPts val="0"/>
              </a:spcBef>
              <a:buFontTx/>
              <a:buNone/>
              <a:defRPr sz="2000"/>
            </a:lvl2pPr>
            <a:lvl3pPr marL="0" indent="0" algn="ctr">
              <a:spcBef>
                <a:spcPts val="0"/>
              </a:spcBef>
              <a:buFontTx/>
              <a:buNone/>
              <a:defRPr sz="2000"/>
            </a:lvl3pPr>
            <a:lvl4pPr marL="0" indent="0" algn="ctr">
              <a:spcBef>
                <a:spcPts val="0"/>
              </a:spcBef>
              <a:buFontTx/>
              <a:buNone/>
              <a:defRPr sz="2000"/>
            </a:lvl4pPr>
            <a:lvl5pPr marL="0" indent="0" algn="ctr">
              <a:spcBef>
                <a:spcPts val="0"/>
              </a:spcBef>
              <a:buFontTx/>
              <a:buNone/>
              <a:defRPr sz="2000"/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Subtitle</a:t>
            </a:r>
            <a:br>
              <a:rPr lang="en-US" dirty="0" smtClean="0"/>
            </a:br>
            <a:r>
              <a:rPr lang="en-US" dirty="0" smtClean="0"/>
              <a:t>Federal Motor Carrier Safety Administration</a:t>
            </a:r>
          </a:p>
        </p:txBody>
      </p:sp>
      <p:pic>
        <p:nvPicPr>
          <p:cNvPr id="14" name="Picture 13" descr="Dot_Fmcsa-allwhite-OART_sig_curv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1456"/>
            <a:ext cx="2514600" cy="903203"/>
          </a:xfrm>
          <a:prstGeom prst="rect">
            <a:avLst/>
          </a:prstGeom>
        </p:spPr>
      </p:pic>
      <p:sp>
        <p:nvSpPr>
          <p:cNvPr id="17" name="Text Placeholder 16"/>
          <p:cNvSpPr>
            <a:spLocks noGrp="1"/>
          </p:cNvSpPr>
          <p:nvPr>
            <p:ph type="body" sz="quarter" idx="17"/>
          </p:nvPr>
        </p:nvSpPr>
        <p:spPr>
          <a:xfrm>
            <a:off x="457200" y="4953000"/>
            <a:ext cx="6629400" cy="838200"/>
          </a:xfrm>
          <a:prstGeom prst="rect">
            <a:avLst/>
          </a:prstGeom>
        </p:spPr>
        <p:txBody>
          <a:bodyPr vert="horz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800" kern="1200" baseline="0" dirty="0" smtClean="0">
                <a:solidFill>
                  <a:srgbClr val="297FAA"/>
                </a:solidFill>
                <a:latin typeface="+mj-lt"/>
                <a:ea typeface="+mn-ea"/>
                <a:cs typeface="Helvetic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2946400"/>
            <a:ext cx="9144000" cy="939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300"/>
              </a:spcBef>
              <a:buFontTx/>
              <a:buNone/>
              <a:defRPr sz="4200" baseline="0">
                <a:solidFill>
                  <a:srgbClr val="344C67"/>
                </a:solidFill>
                <a:latin typeface="+mj-lt"/>
                <a:cs typeface="Georgia"/>
              </a:defRPr>
            </a:lvl1pPr>
            <a:lvl2pPr marL="0" indent="0" algn="ctr">
              <a:spcBef>
                <a:spcPts val="300"/>
              </a:spcBef>
              <a:buFontTx/>
              <a:buNone/>
              <a:defRPr sz="3200" b="0" i="1" baseline="0">
                <a:latin typeface="Franklin Gothic Book"/>
                <a:cs typeface="Franklin Gothic Book"/>
              </a:defRPr>
            </a:lvl2pPr>
            <a:lvl3pPr marL="0" indent="0" algn="ctr">
              <a:spcBef>
                <a:spcPts val="300"/>
              </a:spcBef>
              <a:buFontTx/>
              <a:buNone/>
              <a:defRPr sz="4000" baseline="0">
                <a:latin typeface="+mj-lt"/>
              </a:defRPr>
            </a:lvl3pPr>
            <a:lvl4pPr marL="0" indent="0" algn="ctr">
              <a:spcBef>
                <a:spcPts val="300"/>
              </a:spcBef>
              <a:buFontTx/>
              <a:buNone/>
              <a:defRPr sz="4000" baseline="0">
                <a:latin typeface="+mj-lt"/>
              </a:defRPr>
            </a:lvl4pPr>
            <a:lvl5pPr marL="0" indent="0" algn="ctr">
              <a:spcBef>
                <a:spcPts val="300"/>
              </a:spcBef>
              <a:buFontTx/>
              <a:buNone/>
              <a:defRPr sz="4000" baseline="0">
                <a:latin typeface="+mj-lt"/>
              </a:defRPr>
            </a:lvl5pPr>
          </a:lstStyle>
          <a:p>
            <a:pPr lvl="0"/>
            <a:r>
              <a:rPr lang="en-US" dirty="0" smtClean="0"/>
              <a:t>Click/edit Master Section Title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68963" y="809037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Georgia"/>
            </a:endParaRPr>
          </a:p>
        </p:txBody>
      </p:sp>
      <p:sp>
        <p:nvSpPr>
          <p:cNvPr id="6" name="Title Placeholder 10"/>
          <p:cNvSpPr>
            <a:spLocks noGrp="1"/>
          </p:cNvSpPr>
          <p:nvPr>
            <p:ph type="title"/>
          </p:nvPr>
        </p:nvSpPr>
        <p:spPr>
          <a:xfrm>
            <a:off x="133586" y="-940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s - CV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38951" y="1524000"/>
            <a:ext cx="8458200" cy="4648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44C67"/>
                </a:solidFill>
              </a:defRPr>
            </a:lvl1pPr>
            <a:lvl2pPr>
              <a:defRPr>
                <a:solidFill>
                  <a:srgbClr val="344C67"/>
                </a:solidFill>
              </a:defRPr>
            </a:lvl2pPr>
            <a:lvl3pPr>
              <a:defRPr>
                <a:solidFill>
                  <a:srgbClr val="344C67"/>
                </a:solidFill>
              </a:defRPr>
            </a:lvl3pPr>
            <a:lvl4pPr>
              <a:defRPr>
                <a:solidFill>
                  <a:srgbClr val="344C67"/>
                </a:solidFill>
              </a:defRPr>
            </a:lvl4pPr>
            <a:lvl5pPr>
              <a:defRPr>
                <a:solidFill>
                  <a:srgbClr val="344C67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-733778" y="188148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Georgia"/>
            </a:endParaRPr>
          </a:p>
        </p:txBody>
      </p:sp>
      <p:sp>
        <p:nvSpPr>
          <p:cNvPr id="4" name="Title Placeholder 10"/>
          <p:cNvSpPr>
            <a:spLocks noGrp="1"/>
          </p:cNvSpPr>
          <p:nvPr>
            <p:ph type="title"/>
          </p:nvPr>
        </p:nvSpPr>
        <p:spPr>
          <a:xfrm>
            <a:off x="133586" y="-940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535113"/>
            <a:ext cx="4040188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100" b="1" i="0">
                <a:solidFill>
                  <a:srgbClr val="344C67"/>
                </a:solidFill>
                <a:latin typeface="+mj-lt"/>
                <a:cs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10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344C67"/>
                </a:solidFill>
                <a:latin typeface="+mn-lt"/>
                <a:cs typeface="Helvetica"/>
              </a:defRPr>
            </a:lvl1pPr>
            <a:lvl2pPr>
              <a:defRPr sz="2000">
                <a:solidFill>
                  <a:srgbClr val="344C67"/>
                </a:solidFill>
                <a:latin typeface="+mn-lt"/>
                <a:cs typeface="Helvetica"/>
              </a:defRPr>
            </a:lvl2pPr>
            <a:lvl3pPr>
              <a:defRPr sz="1800">
                <a:solidFill>
                  <a:srgbClr val="344C67"/>
                </a:solidFill>
                <a:latin typeface="+mn-lt"/>
                <a:cs typeface="Helvetica"/>
              </a:defRPr>
            </a:lvl3pPr>
            <a:lvl4pPr>
              <a:defRPr sz="1600">
                <a:solidFill>
                  <a:srgbClr val="344C67"/>
                </a:solidFill>
                <a:latin typeface="+mn-lt"/>
                <a:cs typeface="Helvetica"/>
              </a:defRPr>
            </a:lvl4pPr>
            <a:lvl5pPr>
              <a:defRPr sz="1600">
                <a:solidFill>
                  <a:srgbClr val="344C67"/>
                </a:solidFill>
                <a:latin typeface="+mn-lt"/>
                <a:cs typeface="Helvetic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here to edit Master </a:t>
            </a:r>
            <a:br>
              <a:rPr lang="en-US" dirty="0" smtClean="0"/>
            </a:br>
            <a:r>
              <a:rPr lang="en-US" dirty="0" smtClean="0"/>
              <a:t>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lang="en-US" sz="2100" b="1" i="0" kern="1200" dirty="0" smtClean="0">
                <a:solidFill>
                  <a:srgbClr val="344C67"/>
                </a:solidFill>
                <a:latin typeface="+mj-lt"/>
                <a:ea typeface="+mn-ea"/>
                <a:cs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344C67"/>
                </a:solidFill>
                <a:latin typeface="+mn-lt"/>
                <a:cs typeface="Helvetica"/>
              </a:defRPr>
            </a:lvl1pPr>
            <a:lvl2pPr>
              <a:defRPr sz="2000">
                <a:solidFill>
                  <a:srgbClr val="344C67"/>
                </a:solidFill>
                <a:latin typeface="+mn-lt"/>
                <a:cs typeface="Helvetica"/>
              </a:defRPr>
            </a:lvl2pPr>
            <a:lvl3pPr>
              <a:defRPr sz="1800">
                <a:solidFill>
                  <a:srgbClr val="344C67"/>
                </a:solidFill>
                <a:latin typeface="+mn-lt"/>
                <a:cs typeface="Helvetica"/>
              </a:defRPr>
            </a:lvl3pPr>
            <a:lvl4pPr>
              <a:defRPr sz="1600">
                <a:solidFill>
                  <a:srgbClr val="344C67"/>
                </a:solidFill>
                <a:latin typeface="+mn-lt"/>
                <a:cs typeface="Helvetica"/>
              </a:defRPr>
            </a:lvl4pPr>
            <a:lvl5pPr>
              <a:defRPr sz="1600">
                <a:solidFill>
                  <a:srgbClr val="344C67"/>
                </a:solidFill>
                <a:latin typeface="+mn-lt"/>
                <a:cs typeface="Helvetic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here to edit Master </a:t>
            </a:r>
            <a:br>
              <a:rPr lang="en-US" dirty="0" smtClean="0"/>
            </a:br>
            <a:r>
              <a:rPr lang="en-US" dirty="0" smtClean="0"/>
              <a:t>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Placeholder 10"/>
          <p:cNvSpPr>
            <a:spLocks noGrp="1"/>
          </p:cNvSpPr>
          <p:nvPr>
            <p:ph type="title"/>
          </p:nvPr>
        </p:nvSpPr>
        <p:spPr>
          <a:xfrm>
            <a:off x="133586" y="-940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0"/>
          <p:cNvSpPr>
            <a:spLocks noGrp="1"/>
          </p:cNvSpPr>
          <p:nvPr>
            <p:ph type="title"/>
          </p:nvPr>
        </p:nvSpPr>
        <p:spPr>
          <a:xfrm>
            <a:off x="133586" y="-940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82E2AA0-572A-48D7-81F8-400EDF0CDC56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C1F911-56A9-4EB9-8292-6C93F5CB7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81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263" y="914400"/>
            <a:ext cx="8575675" cy="5181600"/>
          </a:xfrm>
          <a:prstGeom prst="rect">
            <a:avLst/>
          </a:prstGeom>
        </p:spPr>
        <p:txBody>
          <a:bodyPr/>
          <a:lstStyle>
            <a:lvl4pPr>
              <a:buFont typeface="Wingdings" pitchFamily="2" charset="2"/>
              <a:buChar char="§"/>
              <a:defRPr/>
            </a:lvl4pPr>
            <a:lvl5pPr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Rectangle 21"/>
          <p:cNvSpPr>
            <a:spLocks noChangeArrowheads="1"/>
          </p:cNvSpPr>
          <p:nvPr userDrawn="1"/>
        </p:nvSpPr>
        <p:spPr bwMode="auto">
          <a:xfrm>
            <a:off x="-12700" y="1066800"/>
            <a:ext cx="9156700" cy="27432"/>
          </a:xfrm>
          <a:prstGeom prst="rect">
            <a:avLst/>
          </a:prstGeom>
          <a:solidFill>
            <a:srgbClr val="8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614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228600" y="6019800"/>
            <a:ext cx="8671080" cy="1588"/>
          </a:xfrm>
          <a:prstGeom prst="line">
            <a:avLst/>
          </a:prstGeom>
          <a:ln w="50800">
            <a:solidFill>
              <a:srgbClr val="FFB5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1256828"/>
            <a:ext cx="9144000" cy="1588"/>
          </a:xfrm>
          <a:prstGeom prst="line">
            <a:avLst/>
          </a:prstGeom>
          <a:ln w="117475">
            <a:solidFill>
              <a:srgbClr val="297F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9407"/>
            <a:ext cx="9144000" cy="1185333"/>
          </a:xfrm>
          <a:prstGeom prst="rect">
            <a:avLst/>
          </a:prstGeom>
          <a:solidFill>
            <a:srgbClr val="344C6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FactSheetBackgroundTEMP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20179" y="6159992"/>
            <a:ext cx="2715859" cy="469408"/>
          </a:xfrm>
          <a:prstGeom prst="rect">
            <a:avLst/>
          </a:prstGeom>
        </p:spPr>
      </p:pic>
      <p:sp>
        <p:nvSpPr>
          <p:cNvPr id="21" name="Text Placeholder 14"/>
          <p:cNvSpPr txBox="1">
            <a:spLocks/>
          </p:cNvSpPr>
          <p:nvPr/>
        </p:nvSpPr>
        <p:spPr>
          <a:xfrm>
            <a:off x="133586" y="6172200"/>
            <a:ext cx="7010400" cy="457200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sz="32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44C67"/>
                </a:solidFill>
                <a:effectLst/>
                <a:uLnTx/>
                <a:uFillTx/>
                <a:latin typeface="+mn-lt"/>
                <a:ea typeface="+mn-ea"/>
                <a:cs typeface="Georgia"/>
              </a:rPr>
              <a:t>Accident Data at FMCSA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344C67"/>
              </a:solidFill>
              <a:effectLst/>
              <a:uLnTx/>
              <a:uFillTx/>
              <a:latin typeface="+mn-lt"/>
              <a:ea typeface="+mn-ea"/>
              <a:cs typeface="Georgia"/>
            </a:endParaRPr>
          </a:p>
        </p:txBody>
      </p:sp>
      <p:sp>
        <p:nvSpPr>
          <p:cNvPr id="22" name="Text Placeholder 17"/>
          <p:cNvSpPr txBox="1">
            <a:spLocks/>
          </p:cNvSpPr>
          <p:nvPr/>
        </p:nvSpPr>
        <p:spPr>
          <a:xfrm>
            <a:off x="228600" y="6172200"/>
            <a:ext cx="8686800" cy="457200"/>
          </a:xfrm>
          <a:prstGeom prst="rect">
            <a:avLst/>
          </a:prstGeom>
        </p:spPr>
        <p:txBody>
          <a:bodyPr vert="horz"/>
          <a:lstStyle>
            <a:lvl1pPr algn="ctr">
              <a:buFontTx/>
              <a:buNone/>
              <a:defRPr sz="32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B62523-04C0-4E22-A157-CFC5DF04013C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344C67"/>
                </a:solidFill>
                <a:effectLst/>
                <a:uLnTx/>
                <a:uFillTx/>
                <a:latin typeface="+mn-lt"/>
                <a:ea typeface="+mn-ea"/>
                <a:cs typeface="Helvetica"/>
              </a:rPr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344C67"/>
              </a:solidFill>
              <a:effectLst/>
              <a:uLnTx/>
              <a:uFillTx/>
              <a:latin typeface="+mn-lt"/>
              <a:ea typeface="+mn-ea"/>
              <a:cs typeface="Helvetica"/>
            </a:endParaRPr>
          </a:p>
        </p:txBody>
      </p: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33586" y="-940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iming>
    <p:tnLst>
      <p:par>
        <p:cTn id="1" dur="indefinite" restart="never" nodeType="tmRoot"/>
      </p:par>
    </p:tnLst>
  </p:timing>
  <p:txStyles>
    <p:titleStyle>
      <a:lvl1pPr marL="0" marR="0" indent="0" algn="l" defTabSz="914400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None/>
        <a:tabLst/>
        <a:defRPr kumimoji="0" lang="en-US" sz="4000" b="0" i="0" u="none" strike="noStrike" kern="1200" cap="none" spc="0" normalizeH="0" baseline="0" noProof="0">
          <a:ln>
            <a:noFill/>
          </a:ln>
          <a:solidFill>
            <a:schemeClr val="bg1"/>
          </a:solidFill>
          <a:effectLst/>
          <a:uLnTx/>
          <a:uFillTx/>
          <a:latin typeface="+mj-lt"/>
          <a:ea typeface="+mj-ea"/>
          <a:cs typeface="Georgia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1D3053"/>
          </a:solidFill>
          <a:latin typeface="+mn-lt"/>
          <a:ea typeface="+mn-ea"/>
          <a:cs typeface="Helvetica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1D3053"/>
          </a:solidFill>
          <a:latin typeface="+mn-lt"/>
          <a:ea typeface="+mn-ea"/>
          <a:cs typeface="Helvetica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1D3053"/>
          </a:solidFill>
          <a:latin typeface="+mn-lt"/>
          <a:ea typeface="+mn-ea"/>
          <a:cs typeface="Helvetica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1D3053"/>
          </a:solidFill>
          <a:latin typeface="+mn-lt"/>
          <a:ea typeface="+mn-ea"/>
          <a:cs typeface="Helvetica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1D3053"/>
          </a:solidFill>
          <a:latin typeface="+mn-lt"/>
          <a:ea typeface="+mn-ea"/>
          <a:cs typeface="Helvetica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scott.valentine.@dot.gov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Accident Data at FMCSA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2286000"/>
          </a:xfrm>
        </p:spPr>
        <p:txBody>
          <a:bodyPr/>
          <a:lstStyle/>
          <a:p>
            <a:pPr algn="l"/>
            <a:r>
              <a:rPr lang="en-US" sz="2800" dirty="0" smtClean="0"/>
              <a:t>Scott Valentine</a:t>
            </a:r>
          </a:p>
          <a:p>
            <a:pPr algn="l"/>
            <a:r>
              <a:rPr lang="en-US" sz="2800" dirty="0" smtClean="0"/>
              <a:t>Data Quality Program Manager</a:t>
            </a:r>
          </a:p>
          <a:p>
            <a:pPr algn="l"/>
            <a:r>
              <a:rPr lang="en-US" sz="2800" dirty="0" smtClean="0"/>
              <a:t>Analysis Division, FMCSA</a:t>
            </a:r>
          </a:p>
          <a:p>
            <a:pPr algn="l"/>
            <a:r>
              <a:rPr lang="en-US" sz="2800" dirty="0" smtClean="0"/>
              <a:t>December 6, 2016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8944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Large Truck and Bus data elements not completed due to:</a:t>
            </a:r>
          </a:p>
          <a:p>
            <a:pPr lvl="1"/>
            <a:r>
              <a:rPr lang="en-US" dirty="0" smtClean="0"/>
              <a:t>Recognition errors by Officer</a:t>
            </a:r>
          </a:p>
          <a:p>
            <a:pPr lvl="1"/>
            <a:r>
              <a:rPr lang="en-US" dirty="0" smtClean="0"/>
              <a:t>Requires separate PAR supplement</a:t>
            </a:r>
          </a:p>
          <a:p>
            <a:pPr lvl="1"/>
            <a:r>
              <a:rPr lang="en-US" dirty="0" smtClean="0"/>
              <a:t>Crash software does not prompt based on prior information</a:t>
            </a:r>
          </a:p>
          <a:p>
            <a:r>
              <a:rPr lang="en-US" dirty="0"/>
              <a:t>Entire record is based at the vehicle-level</a:t>
            </a:r>
          </a:p>
          <a:p>
            <a:r>
              <a:rPr lang="en-US" dirty="0" smtClean="0"/>
              <a:t>No information about other vehicles involved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Crash File Challenges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98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For more information regarding </a:t>
            </a:r>
            <a:r>
              <a:rPr lang="en-US" sz="2800" dirty="0" smtClean="0"/>
              <a:t>FMCSA’s State Safety Data Quality Program, </a:t>
            </a:r>
            <a:r>
              <a:rPr lang="en-US" sz="2800" dirty="0"/>
              <a:t>please contact: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Scott Valentine </a:t>
            </a:r>
          </a:p>
          <a:p>
            <a:pPr marL="0" indent="0">
              <a:buNone/>
            </a:pPr>
            <a:r>
              <a:rPr lang="en-US" sz="2800" dirty="0">
                <a:hlinkClick r:id="rId2"/>
              </a:rPr>
              <a:t>scott.valentine@dot.gov</a:t>
            </a:r>
            <a:r>
              <a:rPr lang="en-US" sz="2800" dirty="0"/>
              <a:t> </a:t>
            </a:r>
          </a:p>
          <a:p>
            <a:pPr marL="0" indent="0">
              <a:buNone/>
            </a:pPr>
            <a:r>
              <a:rPr lang="en-US" sz="2800" dirty="0"/>
              <a:t>(202) 366-4869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Information</a:t>
            </a:r>
          </a:p>
        </p:txBody>
      </p:sp>
    </p:spTree>
    <p:extLst>
      <p:ext uri="{BB962C8B-B14F-4D97-AF65-F5344CB8AC3E}">
        <p14:creationId xmlns:p14="http://schemas.microsoft.com/office/powerpoint/2010/main" val="282151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What is an accident?</a:t>
            </a:r>
          </a:p>
          <a:p>
            <a:r>
              <a:rPr lang="en-US" dirty="0" smtClean="0"/>
              <a:t>How we got here?</a:t>
            </a:r>
          </a:p>
          <a:p>
            <a:r>
              <a:rPr lang="en-US" dirty="0" smtClean="0"/>
              <a:t>What data are collected?</a:t>
            </a:r>
          </a:p>
          <a:p>
            <a:r>
              <a:rPr lang="en-US" dirty="0" smtClean="0"/>
              <a:t>Accident data challenges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we will be covering…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252328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Oval 2"/>
          <p:cNvSpPr>
            <a:spLocks noChangeArrowheads="1"/>
          </p:cNvSpPr>
          <p:nvPr/>
        </p:nvSpPr>
        <p:spPr bwMode="auto">
          <a:xfrm>
            <a:off x="709615" y="1035924"/>
            <a:ext cx="2467590" cy="719334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65" name="Rectangle 4"/>
          <p:cNvSpPr>
            <a:spLocks noChangeArrowheads="1"/>
          </p:cNvSpPr>
          <p:nvPr/>
        </p:nvSpPr>
        <p:spPr bwMode="auto">
          <a:xfrm>
            <a:off x="2239468" y="5740402"/>
            <a:ext cx="5210175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6" name="Rectangle 5"/>
          <p:cNvSpPr>
            <a:spLocks noChangeArrowheads="1"/>
          </p:cNvSpPr>
          <p:nvPr/>
        </p:nvSpPr>
        <p:spPr bwMode="auto">
          <a:xfrm>
            <a:off x="2226768" y="5729288"/>
            <a:ext cx="5211762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7" name="Rectangle 67"/>
          <p:cNvSpPr>
            <a:spLocks noChangeArrowheads="1"/>
          </p:cNvSpPr>
          <p:nvPr/>
        </p:nvSpPr>
        <p:spPr bwMode="auto">
          <a:xfrm>
            <a:off x="2069605" y="5665788"/>
            <a:ext cx="5210175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8" name="Rectangle 68"/>
          <p:cNvSpPr>
            <a:spLocks noChangeArrowheads="1"/>
          </p:cNvSpPr>
          <p:nvPr/>
        </p:nvSpPr>
        <p:spPr bwMode="auto">
          <a:xfrm>
            <a:off x="2056906" y="5654676"/>
            <a:ext cx="5211763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9" name="Rectangle 142"/>
          <p:cNvSpPr>
            <a:spLocks noChangeArrowheads="1"/>
          </p:cNvSpPr>
          <p:nvPr/>
        </p:nvSpPr>
        <p:spPr bwMode="auto">
          <a:xfrm>
            <a:off x="2069605" y="5665788"/>
            <a:ext cx="5210175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0" name="Rectangle 143"/>
          <p:cNvSpPr>
            <a:spLocks noChangeArrowheads="1"/>
          </p:cNvSpPr>
          <p:nvPr/>
        </p:nvSpPr>
        <p:spPr bwMode="auto">
          <a:xfrm>
            <a:off x="2056906" y="5654676"/>
            <a:ext cx="5211763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1" name="Rectangle 144"/>
          <p:cNvSpPr>
            <a:spLocks noChangeArrowheads="1"/>
          </p:cNvSpPr>
          <p:nvPr/>
        </p:nvSpPr>
        <p:spPr bwMode="auto">
          <a:xfrm>
            <a:off x="451701" y="5649724"/>
            <a:ext cx="8056693" cy="446276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35921" dir="2700000" algn="ctr" rotWithShape="0">
              <a:srgbClr val="FFFFFF"/>
            </a:outerShdw>
          </a:effectLst>
          <a:extLst/>
        </p:spPr>
        <p:txBody>
          <a:bodyPr wrap="none" lIns="0" tIns="0" rIns="0" bIns="0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b="1" i="1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</a:rPr>
              <a:t>Economic Cost: $242B; </a:t>
            </a:r>
            <a:r>
              <a:rPr kumimoji="0" lang="en-US" sz="2900" b="1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</a:rPr>
              <a:t>Societal </a:t>
            </a:r>
            <a:r>
              <a:rPr kumimoji="0" lang="en-US" sz="2900" b="1" i="1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charset="0"/>
              </a:rPr>
              <a:t>Harm: $836B</a:t>
            </a:r>
            <a:endParaRPr kumimoji="0" lang="en-US" sz="3600" b="0" i="1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 New Roman" pitchFamily="18" charset="0"/>
            </a:endParaRPr>
          </a:p>
        </p:txBody>
      </p:sp>
      <p:grpSp>
        <p:nvGrpSpPr>
          <p:cNvPr id="172" name="Group 171"/>
          <p:cNvGrpSpPr/>
          <p:nvPr/>
        </p:nvGrpSpPr>
        <p:grpSpPr>
          <a:xfrm>
            <a:off x="1513504" y="740699"/>
            <a:ext cx="5442900" cy="4747964"/>
            <a:chOff x="1737710" y="1490663"/>
            <a:chExt cx="5442900" cy="4143375"/>
          </a:xfrm>
        </p:grpSpPr>
        <p:grpSp>
          <p:nvGrpSpPr>
            <p:cNvPr id="173" name="Group 6"/>
            <p:cNvGrpSpPr>
              <a:grpSpLocks/>
            </p:cNvGrpSpPr>
            <p:nvPr/>
          </p:nvGrpSpPr>
          <p:grpSpPr bwMode="auto">
            <a:xfrm>
              <a:off x="2714625" y="1490663"/>
              <a:ext cx="4133850" cy="4143375"/>
              <a:chOff x="2073" y="986"/>
              <a:chExt cx="2604" cy="2610"/>
            </a:xfrm>
          </p:grpSpPr>
          <p:sp>
            <p:nvSpPr>
              <p:cNvPr id="291" name="Freeform 7"/>
              <p:cNvSpPr>
                <a:spLocks/>
              </p:cNvSpPr>
              <p:nvPr/>
            </p:nvSpPr>
            <p:spPr bwMode="auto">
              <a:xfrm>
                <a:off x="4218" y="2818"/>
                <a:ext cx="459" cy="710"/>
              </a:xfrm>
              <a:custGeom>
                <a:avLst/>
                <a:gdLst>
                  <a:gd name="T0" fmla="*/ 55 w 918"/>
                  <a:gd name="T1" fmla="*/ 177 h 1422"/>
                  <a:gd name="T2" fmla="*/ 0 w 918"/>
                  <a:gd name="T3" fmla="*/ 75 h 1422"/>
                  <a:gd name="T4" fmla="*/ 51 w 918"/>
                  <a:gd name="T5" fmla="*/ 0 h 1422"/>
                  <a:gd name="T6" fmla="*/ 115 w 918"/>
                  <a:gd name="T7" fmla="*/ 88 h 1422"/>
                  <a:gd name="T8" fmla="*/ 55 w 918"/>
                  <a:gd name="T9" fmla="*/ 177 h 14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18" h="1422">
                    <a:moveTo>
                      <a:pt x="433" y="1422"/>
                    </a:moveTo>
                    <a:lnTo>
                      <a:pt x="0" y="606"/>
                    </a:lnTo>
                    <a:lnTo>
                      <a:pt x="406" y="0"/>
                    </a:lnTo>
                    <a:lnTo>
                      <a:pt x="918" y="708"/>
                    </a:lnTo>
                    <a:lnTo>
                      <a:pt x="433" y="1422"/>
                    </a:lnTo>
                    <a:close/>
                  </a:path>
                </a:pathLst>
              </a:custGeom>
              <a:solidFill>
                <a:srgbClr val="FFFF99"/>
              </a:soli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92" name="Freeform 8"/>
              <p:cNvSpPr>
                <a:spLocks/>
              </p:cNvSpPr>
              <p:nvPr/>
            </p:nvSpPr>
            <p:spPr bwMode="auto">
              <a:xfrm>
                <a:off x="2281" y="2818"/>
                <a:ext cx="2140" cy="303"/>
              </a:xfrm>
              <a:custGeom>
                <a:avLst/>
                <a:gdLst>
                  <a:gd name="T0" fmla="*/ 0 w 4278"/>
                  <a:gd name="T1" fmla="*/ 75 h 608"/>
                  <a:gd name="T2" fmla="*/ 485 w 4278"/>
                  <a:gd name="T3" fmla="*/ 75 h 608"/>
                  <a:gd name="T4" fmla="*/ 536 w 4278"/>
                  <a:gd name="T5" fmla="*/ 0 h 608"/>
                  <a:gd name="T6" fmla="*/ 69 w 4278"/>
                  <a:gd name="T7" fmla="*/ 0 h 608"/>
                  <a:gd name="T8" fmla="*/ 0 w 4278"/>
                  <a:gd name="T9" fmla="*/ 75 h 6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78" h="608">
                    <a:moveTo>
                      <a:pt x="0" y="608"/>
                    </a:moveTo>
                    <a:lnTo>
                      <a:pt x="3872" y="608"/>
                    </a:lnTo>
                    <a:lnTo>
                      <a:pt x="4278" y="0"/>
                    </a:lnTo>
                    <a:lnTo>
                      <a:pt x="546" y="0"/>
                    </a:lnTo>
                    <a:lnTo>
                      <a:pt x="0" y="608"/>
                    </a:lnTo>
                    <a:close/>
                  </a:path>
                </a:pathLst>
              </a:custGeom>
              <a:solidFill>
                <a:srgbClr val="FFFF99"/>
              </a:soli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293" name="Group 9"/>
              <p:cNvGrpSpPr>
                <a:grpSpLocks/>
              </p:cNvGrpSpPr>
              <p:nvPr/>
            </p:nvGrpSpPr>
            <p:grpSpPr bwMode="auto">
              <a:xfrm>
                <a:off x="2073" y="3121"/>
                <a:ext cx="2362" cy="475"/>
                <a:chOff x="2073" y="3121"/>
                <a:chExt cx="2362" cy="475"/>
              </a:xfrm>
            </p:grpSpPr>
            <p:sp>
              <p:nvSpPr>
                <p:cNvPr id="313" name="Freeform 10"/>
                <p:cNvSpPr>
                  <a:spLocks/>
                </p:cNvSpPr>
                <p:nvPr/>
              </p:nvSpPr>
              <p:spPr bwMode="auto">
                <a:xfrm>
                  <a:off x="2073" y="3529"/>
                  <a:ext cx="2362" cy="67"/>
                </a:xfrm>
                <a:custGeom>
                  <a:avLst/>
                  <a:gdLst>
                    <a:gd name="T0" fmla="*/ 0 w 4725"/>
                    <a:gd name="T1" fmla="*/ 0 h 132"/>
                    <a:gd name="T2" fmla="*/ 590 w 4725"/>
                    <a:gd name="T3" fmla="*/ 0 h 132"/>
                    <a:gd name="T4" fmla="*/ 563 w 4725"/>
                    <a:gd name="T5" fmla="*/ 17 h 132"/>
                    <a:gd name="T6" fmla="*/ 27 w 4725"/>
                    <a:gd name="T7" fmla="*/ 17 h 132"/>
                    <a:gd name="T8" fmla="*/ 0 w 4725"/>
                    <a:gd name="T9" fmla="*/ 0 h 1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725" h="132">
                      <a:moveTo>
                        <a:pt x="0" y="0"/>
                      </a:moveTo>
                      <a:lnTo>
                        <a:pt x="4725" y="0"/>
                      </a:lnTo>
                      <a:lnTo>
                        <a:pt x="4508" y="132"/>
                      </a:lnTo>
                      <a:lnTo>
                        <a:pt x="218" y="13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79700"/>
                </a:solidFill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314" name="Freeform 11"/>
                <p:cNvSpPr>
                  <a:spLocks/>
                </p:cNvSpPr>
                <p:nvPr/>
              </p:nvSpPr>
              <p:spPr bwMode="auto">
                <a:xfrm>
                  <a:off x="2073" y="3121"/>
                  <a:ext cx="2362" cy="408"/>
                </a:xfrm>
                <a:custGeom>
                  <a:avLst/>
                  <a:gdLst>
                    <a:gd name="T0" fmla="*/ 52 w 4725"/>
                    <a:gd name="T1" fmla="*/ 0 h 818"/>
                    <a:gd name="T2" fmla="*/ 0 w 4725"/>
                    <a:gd name="T3" fmla="*/ 102 h 818"/>
                    <a:gd name="T4" fmla="*/ 590 w 4725"/>
                    <a:gd name="T5" fmla="*/ 102 h 818"/>
                    <a:gd name="T6" fmla="*/ 536 w 4725"/>
                    <a:gd name="T7" fmla="*/ 0 h 818"/>
                    <a:gd name="T8" fmla="*/ 52 w 4725"/>
                    <a:gd name="T9" fmla="*/ 0 h 8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4725" h="818">
                      <a:moveTo>
                        <a:pt x="416" y="0"/>
                      </a:moveTo>
                      <a:lnTo>
                        <a:pt x="0" y="818"/>
                      </a:lnTo>
                      <a:lnTo>
                        <a:pt x="4725" y="818"/>
                      </a:lnTo>
                      <a:lnTo>
                        <a:pt x="4289" y="0"/>
                      </a:lnTo>
                      <a:lnTo>
                        <a:pt x="416" y="0"/>
                      </a:lnTo>
                      <a:close/>
                    </a:path>
                  </a:pathLst>
                </a:custGeom>
                <a:solidFill>
                  <a:srgbClr val="C3C300"/>
                </a:solidFill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  <p:sp>
            <p:nvSpPr>
              <p:cNvPr id="294" name="Freeform 12"/>
              <p:cNvSpPr>
                <a:spLocks/>
              </p:cNvSpPr>
              <p:nvPr/>
            </p:nvSpPr>
            <p:spPr bwMode="auto">
              <a:xfrm>
                <a:off x="3991" y="2348"/>
                <a:ext cx="406" cy="643"/>
              </a:xfrm>
              <a:custGeom>
                <a:avLst/>
                <a:gdLst>
                  <a:gd name="T0" fmla="*/ 52 w 812"/>
                  <a:gd name="T1" fmla="*/ 161 h 1285"/>
                  <a:gd name="T2" fmla="*/ 0 w 812"/>
                  <a:gd name="T3" fmla="*/ 57 h 1285"/>
                  <a:gd name="T4" fmla="*/ 38 w 812"/>
                  <a:gd name="T5" fmla="*/ 0 h 1285"/>
                  <a:gd name="T6" fmla="*/ 102 w 812"/>
                  <a:gd name="T7" fmla="*/ 89 h 1285"/>
                  <a:gd name="T8" fmla="*/ 52 w 812"/>
                  <a:gd name="T9" fmla="*/ 161 h 12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12" h="1285">
                    <a:moveTo>
                      <a:pt x="414" y="1285"/>
                    </a:moveTo>
                    <a:lnTo>
                      <a:pt x="0" y="450"/>
                    </a:lnTo>
                    <a:lnTo>
                      <a:pt x="304" y="0"/>
                    </a:lnTo>
                    <a:lnTo>
                      <a:pt x="812" y="710"/>
                    </a:lnTo>
                    <a:lnTo>
                      <a:pt x="414" y="1285"/>
                    </a:lnTo>
                    <a:close/>
                  </a:path>
                </a:pathLst>
              </a:custGeom>
              <a:solidFill>
                <a:srgbClr val="FFFF99"/>
              </a:soli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95" name="Freeform 13"/>
              <p:cNvSpPr>
                <a:spLocks/>
              </p:cNvSpPr>
              <p:nvPr/>
            </p:nvSpPr>
            <p:spPr bwMode="auto">
              <a:xfrm>
                <a:off x="2536" y="2348"/>
                <a:ext cx="1608" cy="226"/>
              </a:xfrm>
              <a:custGeom>
                <a:avLst/>
                <a:gdLst>
                  <a:gd name="T0" fmla="*/ 0 w 3214"/>
                  <a:gd name="T1" fmla="*/ 57 h 452"/>
                  <a:gd name="T2" fmla="*/ 365 w 3214"/>
                  <a:gd name="T3" fmla="*/ 57 h 452"/>
                  <a:gd name="T4" fmla="*/ 403 w 3214"/>
                  <a:gd name="T5" fmla="*/ 0 h 452"/>
                  <a:gd name="T6" fmla="*/ 72 w 3214"/>
                  <a:gd name="T7" fmla="*/ 1 h 452"/>
                  <a:gd name="T8" fmla="*/ 0 w 3214"/>
                  <a:gd name="T9" fmla="*/ 57 h 4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14" h="452">
                    <a:moveTo>
                      <a:pt x="0" y="452"/>
                    </a:moveTo>
                    <a:lnTo>
                      <a:pt x="2912" y="452"/>
                    </a:lnTo>
                    <a:lnTo>
                      <a:pt x="3214" y="0"/>
                    </a:lnTo>
                    <a:lnTo>
                      <a:pt x="575" y="4"/>
                    </a:lnTo>
                    <a:lnTo>
                      <a:pt x="0" y="452"/>
                    </a:lnTo>
                    <a:close/>
                  </a:path>
                </a:pathLst>
              </a:custGeom>
              <a:solidFill>
                <a:srgbClr val="FFFF99"/>
              </a:soli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296" name="Group 14"/>
              <p:cNvGrpSpPr>
                <a:grpSpLocks/>
              </p:cNvGrpSpPr>
              <p:nvPr/>
            </p:nvGrpSpPr>
            <p:grpSpPr bwMode="auto">
              <a:xfrm>
                <a:off x="2331" y="2573"/>
                <a:ext cx="1867" cy="484"/>
                <a:chOff x="2331" y="2573"/>
                <a:chExt cx="1867" cy="484"/>
              </a:xfrm>
            </p:grpSpPr>
            <p:sp>
              <p:nvSpPr>
                <p:cNvPr id="311" name="Freeform 15"/>
                <p:cNvSpPr>
                  <a:spLocks/>
                </p:cNvSpPr>
                <p:nvPr/>
              </p:nvSpPr>
              <p:spPr bwMode="auto">
                <a:xfrm>
                  <a:off x="2331" y="2991"/>
                  <a:ext cx="1867" cy="66"/>
                </a:xfrm>
                <a:custGeom>
                  <a:avLst/>
                  <a:gdLst>
                    <a:gd name="T0" fmla="*/ 0 w 3734"/>
                    <a:gd name="T1" fmla="*/ 0 h 133"/>
                    <a:gd name="T2" fmla="*/ 467 w 3734"/>
                    <a:gd name="T3" fmla="*/ 0 h 133"/>
                    <a:gd name="T4" fmla="*/ 446 w 3734"/>
                    <a:gd name="T5" fmla="*/ 16 h 133"/>
                    <a:gd name="T6" fmla="*/ 22 w 3734"/>
                    <a:gd name="T7" fmla="*/ 16 h 133"/>
                    <a:gd name="T8" fmla="*/ 0 w 3734"/>
                    <a:gd name="T9" fmla="*/ 0 h 13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734" h="133">
                      <a:moveTo>
                        <a:pt x="0" y="0"/>
                      </a:moveTo>
                      <a:lnTo>
                        <a:pt x="3734" y="0"/>
                      </a:lnTo>
                      <a:lnTo>
                        <a:pt x="3563" y="133"/>
                      </a:lnTo>
                      <a:lnTo>
                        <a:pt x="171" y="13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79700"/>
                </a:solidFill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312" name="Freeform 16"/>
                <p:cNvSpPr>
                  <a:spLocks/>
                </p:cNvSpPr>
                <p:nvPr/>
              </p:nvSpPr>
              <p:spPr bwMode="auto">
                <a:xfrm>
                  <a:off x="2331" y="2573"/>
                  <a:ext cx="1867" cy="418"/>
                </a:xfrm>
                <a:custGeom>
                  <a:avLst/>
                  <a:gdLst>
                    <a:gd name="T0" fmla="*/ 0 w 3734"/>
                    <a:gd name="T1" fmla="*/ 105 h 835"/>
                    <a:gd name="T2" fmla="*/ 467 w 3734"/>
                    <a:gd name="T3" fmla="*/ 105 h 835"/>
                    <a:gd name="T4" fmla="*/ 415 w 3734"/>
                    <a:gd name="T5" fmla="*/ 0 h 835"/>
                    <a:gd name="T6" fmla="*/ 52 w 3734"/>
                    <a:gd name="T7" fmla="*/ 0 h 835"/>
                    <a:gd name="T8" fmla="*/ 0 w 3734"/>
                    <a:gd name="T9" fmla="*/ 105 h 8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734" h="835">
                      <a:moveTo>
                        <a:pt x="0" y="835"/>
                      </a:moveTo>
                      <a:lnTo>
                        <a:pt x="3734" y="835"/>
                      </a:lnTo>
                      <a:lnTo>
                        <a:pt x="3320" y="0"/>
                      </a:lnTo>
                      <a:lnTo>
                        <a:pt x="410" y="0"/>
                      </a:lnTo>
                      <a:lnTo>
                        <a:pt x="0" y="835"/>
                      </a:lnTo>
                      <a:close/>
                    </a:path>
                  </a:pathLst>
                </a:custGeom>
                <a:solidFill>
                  <a:srgbClr val="C3C300"/>
                </a:solidFill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  <p:sp>
            <p:nvSpPr>
              <p:cNvPr id="297" name="Freeform 17"/>
              <p:cNvSpPr>
                <a:spLocks/>
              </p:cNvSpPr>
              <p:nvPr/>
            </p:nvSpPr>
            <p:spPr bwMode="auto">
              <a:xfrm>
                <a:off x="3756" y="1877"/>
                <a:ext cx="354" cy="558"/>
              </a:xfrm>
              <a:custGeom>
                <a:avLst/>
                <a:gdLst>
                  <a:gd name="T0" fmla="*/ 0 w 708"/>
                  <a:gd name="T1" fmla="*/ 38 h 1115"/>
                  <a:gd name="T2" fmla="*/ 53 w 708"/>
                  <a:gd name="T3" fmla="*/ 140 h 1115"/>
                  <a:gd name="T4" fmla="*/ 89 w 708"/>
                  <a:gd name="T5" fmla="*/ 88 h 1115"/>
                  <a:gd name="T6" fmla="*/ 26 w 708"/>
                  <a:gd name="T7" fmla="*/ 0 h 1115"/>
                  <a:gd name="T8" fmla="*/ 0 w 708"/>
                  <a:gd name="T9" fmla="*/ 38 h 11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8" h="1115">
                    <a:moveTo>
                      <a:pt x="0" y="304"/>
                    </a:moveTo>
                    <a:lnTo>
                      <a:pt x="421" y="1115"/>
                    </a:lnTo>
                    <a:lnTo>
                      <a:pt x="708" y="700"/>
                    </a:lnTo>
                    <a:lnTo>
                      <a:pt x="204" y="0"/>
                    </a:lnTo>
                    <a:lnTo>
                      <a:pt x="0" y="304"/>
                    </a:lnTo>
                    <a:close/>
                  </a:path>
                </a:pathLst>
              </a:custGeom>
              <a:solidFill>
                <a:srgbClr val="FFFF99"/>
              </a:soli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98" name="Freeform 18"/>
              <p:cNvSpPr>
                <a:spLocks/>
              </p:cNvSpPr>
              <p:nvPr/>
            </p:nvSpPr>
            <p:spPr bwMode="auto">
              <a:xfrm>
                <a:off x="2797" y="1877"/>
                <a:ext cx="1074" cy="151"/>
              </a:xfrm>
              <a:custGeom>
                <a:avLst/>
                <a:gdLst>
                  <a:gd name="T0" fmla="*/ 0 w 2149"/>
                  <a:gd name="T1" fmla="*/ 38 h 302"/>
                  <a:gd name="T2" fmla="*/ 243 w 2149"/>
                  <a:gd name="T3" fmla="*/ 38 h 302"/>
                  <a:gd name="T4" fmla="*/ 268 w 2149"/>
                  <a:gd name="T5" fmla="*/ 0 h 302"/>
                  <a:gd name="T6" fmla="*/ 67 w 2149"/>
                  <a:gd name="T7" fmla="*/ 0 h 302"/>
                  <a:gd name="T8" fmla="*/ 0 w 2149"/>
                  <a:gd name="T9" fmla="*/ 38 h 3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49" h="302">
                    <a:moveTo>
                      <a:pt x="0" y="302"/>
                    </a:moveTo>
                    <a:lnTo>
                      <a:pt x="1945" y="302"/>
                    </a:lnTo>
                    <a:lnTo>
                      <a:pt x="2149" y="0"/>
                    </a:lnTo>
                    <a:lnTo>
                      <a:pt x="542" y="0"/>
                    </a:lnTo>
                    <a:lnTo>
                      <a:pt x="0" y="302"/>
                    </a:lnTo>
                    <a:close/>
                  </a:path>
                </a:pathLst>
              </a:custGeom>
              <a:solidFill>
                <a:srgbClr val="FFFF99"/>
              </a:soli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299" name="Group 19"/>
              <p:cNvGrpSpPr>
                <a:grpSpLocks/>
              </p:cNvGrpSpPr>
              <p:nvPr/>
            </p:nvGrpSpPr>
            <p:grpSpPr bwMode="auto">
              <a:xfrm>
                <a:off x="2577" y="2028"/>
                <a:ext cx="1388" cy="474"/>
                <a:chOff x="2577" y="2028"/>
                <a:chExt cx="1388" cy="474"/>
              </a:xfrm>
            </p:grpSpPr>
            <p:sp>
              <p:nvSpPr>
                <p:cNvPr id="309" name="Freeform 20"/>
                <p:cNvSpPr>
                  <a:spLocks/>
                </p:cNvSpPr>
                <p:nvPr/>
              </p:nvSpPr>
              <p:spPr bwMode="auto">
                <a:xfrm>
                  <a:off x="2577" y="2436"/>
                  <a:ext cx="1388" cy="66"/>
                </a:xfrm>
                <a:custGeom>
                  <a:avLst/>
                  <a:gdLst>
                    <a:gd name="T0" fmla="*/ 0 w 2776"/>
                    <a:gd name="T1" fmla="*/ 0 h 133"/>
                    <a:gd name="T2" fmla="*/ 347 w 2776"/>
                    <a:gd name="T3" fmla="*/ 0 h 133"/>
                    <a:gd name="T4" fmla="*/ 331 w 2776"/>
                    <a:gd name="T5" fmla="*/ 16 h 133"/>
                    <a:gd name="T6" fmla="*/ 16 w 2776"/>
                    <a:gd name="T7" fmla="*/ 16 h 133"/>
                    <a:gd name="T8" fmla="*/ 0 w 2776"/>
                    <a:gd name="T9" fmla="*/ 0 h 13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776" h="133">
                      <a:moveTo>
                        <a:pt x="0" y="0"/>
                      </a:moveTo>
                      <a:lnTo>
                        <a:pt x="2776" y="0"/>
                      </a:lnTo>
                      <a:lnTo>
                        <a:pt x="2648" y="133"/>
                      </a:lnTo>
                      <a:lnTo>
                        <a:pt x="127" y="13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79700"/>
                </a:solidFill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310" name="Freeform 21"/>
                <p:cNvSpPr>
                  <a:spLocks/>
                </p:cNvSpPr>
                <p:nvPr/>
              </p:nvSpPr>
              <p:spPr bwMode="auto">
                <a:xfrm>
                  <a:off x="2577" y="2028"/>
                  <a:ext cx="1388" cy="408"/>
                </a:xfrm>
                <a:custGeom>
                  <a:avLst/>
                  <a:gdLst>
                    <a:gd name="T0" fmla="*/ 0 w 2776"/>
                    <a:gd name="T1" fmla="*/ 102 h 815"/>
                    <a:gd name="T2" fmla="*/ 347 w 2776"/>
                    <a:gd name="T3" fmla="*/ 102 h 815"/>
                    <a:gd name="T4" fmla="*/ 295 w 2776"/>
                    <a:gd name="T5" fmla="*/ 0 h 815"/>
                    <a:gd name="T6" fmla="*/ 52 w 2776"/>
                    <a:gd name="T7" fmla="*/ 0 h 815"/>
                    <a:gd name="T8" fmla="*/ 0 w 2776"/>
                    <a:gd name="T9" fmla="*/ 102 h 81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776" h="815">
                      <a:moveTo>
                        <a:pt x="0" y="815"/>
                      </a:moveTo>
                      <a:lnTo>
                        <a:pt x="2776" y="815"/>
                      </a:lnTo>
                      <a:lnTo>
                        <a:pt x="2357" y="0"/>
                      </a:lnTo>
                      <a:lnTo>
                        <a:pt x="414" y="0"/>
                      </a:lnTo>
                      <a:lnTo>
                        <a:pt x="0" y="815"/>
                      </a:lnTo>
                      <a:close/>
                    </a:path>
                  </a:pathLst>
                </a:custGeom>
                <a:solidFill>
                  <a:srgbClr val="C3C300"/>
                </a:solidFill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  <p:sp>
            <p:nvSpPr>
              <p:cNvPr id="300" name="Freeform 22"/>
              <p:cNvSpPr>
                <a:spLocks/>
              </p:cNvSpPr>
              <p:nvPr/>
            </p:nvSpPr>
            <p:spPr bwMode="auto">
              <a:xfrm>
                <a:off x="3566" y="1407"/>
                <a:ext cx="305" cy="488"/>
              </a:xfrm>
              <a:custGeom>
                <a:avLst/>
                <a:gdLst>
                  <a:gd name="T0" fmla="*/ 52 w 612"/>
                  <a:gd name="T1" fmla="*/ 122 h 975"/>
                  <a:gd name="T2" fmla="*/ 76 w 612"/>
                  <a:gd name="T3" fmla="*/ 87 h 975"/>
                  <a:gd name="T4" fmla="*/ 13 w 612"/>
                  <a:gd name="T5" fmla="*/ 0 h 975"/>
                  <a:gd name="T6" fmla="*/ 0 w 612"/>
                  <a:gd name="T7" fmla="*/ 19 h 975"/>
                  <a:gd name="T8" fmla="*/ 52 w 612"/>
                  <a:gd name="T9" fmla="*/ 122 h 9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12" h="975">
                    <a:moveTo>
                      <a:pt x="419" y="975"/>
                    </a:moveTo>
                    <a:lnTo>
                      <a:pt x="612" y="696"/>
                    </a:lnTo>
                    <a:lnTo>
                      <a:pt x="106" y="0"/>
                    </a:lnTo>
                    <a:lnTo>
                      <a:pt x="0" y="148"/>
                    </a:lnTo>
                    <a:lnTo>
                      <a:pt x="419" y="975"/>
                    </a:lnTo>
                    <a:close/>
                  </a:path>
                </a:pathLst>
              </a:custGeom>
              <a:solidFill>
                <a:srgbClr val="FFFF99"/>
              </a:soli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01" name="Freeform 23"/>
              <p:cNvSpPr>
                <a:spLocks/>
              </p:cNvSpPr>
              <p:nvPr/>
            </p:nvSpPr>
            <p:spPr bwMode="auto">
              <a:xfrm>
                <a:off x="3067" y="1406"/>
                <a:ext cx="559" cy="74"/>
              </a:xfrm>
              <a:custGeom>
                <a:avLst/>
                <a:gdLst>
                  <a:gd name="T0" fmla="*/ 0 w 1118"/>
                  <a:gd name="T1" fmla="*/ 19 h 148"/>
                  <a:gd name="T2" fmla="*/ 127 w 1118"/>
                  <a:gd name="T3" fmla="*/ 19 h 148"/>
                  <a:gd name="T4" fmla="*/ 140 w 1118"/>
                  <a:gd name="T5" fmla="*/ 0 h 148"/>
                  <a:gd name="T6" fmla="*/ 44 w 1118"/>
                  <a:gd name="T7" fmla="*/ 0 h 148"/>
                  <a:gd name="T8" fmla="*/ 0 w 1118"/>
                  <a:gd name="T9" fmla="*/ 19 h 1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18" h="148">
                    <a:moveTo>
                      <a:pt x="0" y="148"/>
                    </a:moveTo>
                    <a:lnTo>
                      <a:pt x="1009" y="148"/>
                    </a:lnTo>
                    <a:lnTo>
                      <a:pt x="1118" y="0"/>
                    </a:lnTo>
                    <a:lnTo>
                      <a:pt x="349" y="0"/>
                    </a:lnTo>
                    <a:lnTo>
                      <a:pt x="0" y="148"/>
                    </a:lnTo>
                    <a:close/>
                  </a:path>
                </a:pathLst>
              </a:custGeom>
              <a:solidFill>
                <a:srgbClr val="FFFF99"/>
              </a:soli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302" name="Group 24"/>
              <p:cNvGrpSpPr>
                <a:grpSpLocks/>
              </p:cNvGrpSpPr>
              <p:nvPr/>
            </p:nvGrpSpPr>
            <p:grpSpPr bwMode="auto">
              <a:xfrm>
                <a:off x="2871" y="1480"/>
                <a:ext cx="903" cy="481"/>
                <a:chOff x="2871" y="1480"/>
                <a:chExt cx="903" cy="481"/>
              </a:xfrm>
            </p:grpSpPr>
            <p:sp>
              <p:nvSpPr>
                <p:cNvPr id="307" name="Freeform 25"/>
                <p:cNvSpPr>
                  <a:spLocks/>
                </p:cNvSpPr>
                <p:nvPr/>
              </p:nvSpPr>
              <p:spPr bwMode="auto">
                <a:xfrm>
                  <a:off x="2871" y="1895"/>
                  <a:ext cx="903" cy="66"/>
                </a:xfrm>
                <a:custGeom>
                  <a:avLst/>
                  <a:gdLst>
                    <a:gd name="T0" fmla="*/ 0 w 1807"/>
                    <a:gd name="T1" fmla="*/ 0 h 133"/>
                    <a:gd name="T2" fmla="*/ 225 w 1807"/>
                    <a:gd name="T3" fmla="*/ 0 h 133"/>
                    <a:gd name="T4" fmla="*/ 215 w 1807"/>
                    <a:gd name="T5" fmla="*/ 16 h 133"/>
                    <a:gd name="T6" fmla="*/ 10 w 1807"/>
                    <a:gd name="T7" fmla="*/ 16 h 133"/>
                    <a:gd name="T8" fmla="*/ 0 w 1807"/>
                    <a:gd name="T9" fmla="*/ 0 h 13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807" h="133">
                      <a:moveTo>
                        <a:pt x="0" y="0"/>
                      </a:moveTo>
                      <a:lnTo>
                        <a:pt x="1807" y="0"/>
                      </a:lnTo>
                      <a:lnTo>
                        <a:pt x="1724" y="133"/>
                      </a:lnTo>
                      <a:lnTo>
                        <a:pt x="83" y="13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79700"/>
                </a:solidFill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308" name="Freeform 26"/>
                <p:cNvSpPr>
                  <a:spLocks/>
                </p:cNvSpPr>
                <p:nvPr/>
              </p:nvSpPr>
              <p:spPr bwMode="auto">
                <a:xfrm>
                  <a:off x="2871" y="1480"/>
                  <a:ext cx="903" cy="415"/>
                </a:xfrm>
                <a:custGeom>
                  <a:avLst/>
                  <a:gdLst>
                    <a:gd name="T0" fmla="*/ 0 w 1807"/>
                    <a:gd name="T1" fmla="*/ 104 h 829"/>
                    <a:gd name="T2" fmla="*/ 225 w 1807"/>
                    <a:gd name="T3" fmla="*/ 104 h 829"/>
                    <a:gd name="T4" fmla="*/ 173 w 1807"/>
                    <a:gd name="T5" fmla="*/ 0 h 829"/>
                    <a:gd name="T6" fmla="*/ 52 w 1807"/>
                    <a:gd name="T7" fmla="*/ 0 h 829"/>
                    <a:gd name="T8" fmla="*/ 0 w 1807"/>
                    <a:gd name="T9" fmla="*/ 104 h 82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807" h="829">
                      <a:moveTo>
                        <a:pt x="0" y="829"/>
                      </a:moveTo>
                      <a:lnTo>
                        <a:pt x="1807" y="829"/>
                      </a:lnTo>
                      <a:lnTo>
                        <a:pt x="1387" y="0"/>
                      </a:lnTo>
                      <a:lnTo>
                        <a:pt x="419" y="0"/>
                      </a:lnTo>
                      <a:lnTo>
                        <a:pt x="0" y="829"/>
                      </a:lnTo>
                      <a:close/>
                    </a:path>
                  </a:pathLst>
                </a:custGeom>
                <a:solidFill>
                  <a:srgbClr val="C3C300"/>
                </a:solidFill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  <p:sp>
            <p:nvSpPr>
              <p:cNvPr id="303" name="Freeform 27"/>
              <p:cNvSpPr>
                <a:spLocks/>
              </p:cNvSpPr>
              <p:nvPr/>
            </p:nvSpPr>
            <p:spPr bwMode="auto">
              <a:xfrm>
                <a:off x="3354" y="986"/>
                <a:ext cx="258" cy="413"/>
              </a:xfrm>
              <a:custGeom>
                <a:avLst/>
                <a:gdLst>
                  <a:gd name="T0" fmla="*/ 53 w 515"/>
                  <a:gd name="T1" fmla="*/ 104 h 825"/>
                  <a:gd name="T2" fmla="*/ 65 w 515"/>
                  <a:gd name="T3" fmla="*/ 88 h 825"/>
                  <a:gd name="T4" fmla="*/ 0 w 515"/>
                  <a:gd name="T5" fmla="*/ 0 h 825"/>
                  <a:gd name="T6" fmla="*/ 53 w 515"/>
                  <a:gd name="T7" fmla="*/ 104 h 82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15" h="825">
                    <a:moveTo>
                      <a:pt x="419" y="825"/>
                    </a:moveTo>
                    <a:lnTo>
                      <a:pt x="515" y="698"/>
                    </a:lnTo>
                    <a:lnTo>
                      <a:pt x="0" y="0"/>
                    </a:lnTo>
                    <a:lnTo>
                      <a:pt x="419" y="825"/>
                    </a:lnTo>
                    <a:close/>
                  </a:path>
                </a:pathLst>
              </a:custGeom>
              <a:solidFill>
                <a:srgbClr val="FFFF99"/>
              </a:soli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304" name="Group 28"/>
              <p:cNvGrpSpPr>
                <a:grpSpLocks/>
              </p:cNvGrpSpPr>
              <p:nvPr/>
            </p:nvGrpSpPr>
            <p:grpSpPr bwMode="auto">
              <a:xfrm>
                <a:off x="3145" y="986"/>
                <a:ext cx="419" cy="479"/>
                <a:chOff x="3145" y="986"/>
                <a:chExt cx="419" cy="479"/>
              </a:xfrm>
            </p:grpSpPr>
            <p:sp>
              <p:nvSpPr>
                <p:cNvPr id="305" name="Freeform 29"/>
                <p:cNvSpPr>
                  <a:spLocks/>
                </p:cNvSpPr>
                <p:nvPr/>
              </p:nvSpPr>
              <p:spPr bwMode="auto">
                <a:xfrm>
                  <a:off x="3145" y="1399"/>
                  <a:ext cx="419" cy="66"/>
                </a:xfrm>
                <a:custGeom>
                  <a:avLst/>
                  <a:gdLst>
                    <a:gd name="T0" fmla="*/ 0 w 837"/>
                    <a:gd name="T1" fmla="*/ 0 h 133"/>
                    <a:gd name="T2" fmla="*/ 105 w 837"/>
                    <a:gd name="T3" fmla="*/ 0 h 133"/>
                    <a:gd name="T4" fmla="*/ 100 w 837"/>
                    <a:gd name="T5" fmla="*/ 16 h 133"/>
                    <a:gd name="T6" fmla="*/ 5 w 837"/>
                    <a:gd name="T7" fmla="*/ 16 h 133"/>
                    <a:gd name="T8" fmla="*/ 0 w 837"/>
                    <a:gd name="T9" fmla="*/ 0 h 13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837" h="133">
                      <a:moveTo>
                        <a:pt x="0" y="0"/>
                      </a:moveTo>
                      <a:lnTo>
                        <a:pt x="837" y="0"/>
                      </a:lnTo>
                      <a:lnTo>
                        <a:pt x="799" y="133"/>
                      </a:lnTo>
                      <a:lnTo>
                        <a:pt x="39" y="13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79700"/>
                </a:solidFill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306" name="Freeform 30"/>
                <p:cNvSpPr>
                  <a:spLocks/>
                </p:cNvSpPr>
                <p:nvPr/>
              </p:nvSpPr>
              <p:spPr bwMode="auto">
                <a:xfrm>
                  <a:off x="3145" y="986"/>
                  <a:ext cx="419" cy="413"/>
                </a:xfrm>
                <a:custGeom>
                  <a:avLst/>
                  <a:gdLst>
                    <a:gd name="T0" fmla="*/ 0 w 837"/>
                    <a:gd name="T1" fmla="*/ 104 h 825"/>
                    <a:gd name="T2" fmla="*/ 105 w 837"/>
                    <a:gd name="T3" fmla="*/ 104 h 825"/>
                    <a:gd name="T4" fmla="*/ 53 w 837"/>
                    <a:gd name="T5" fmla="*/ 0 h 825"/>
                    <a:gd name="T6" fmla="*/ 0 w 837"/>
                    <a:gd name="T7" fmla="*/ 104 h 82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837" h="825">
                      <a:moveTo>
                        <a:pt x="0" y="825"/>
                      </a:moveTo>
                      <a:lnTo>
                        <a:pt x="837" y="825"/>
                      </a:lnTo>
                      <a:lnTo>
                        <a:pt x="418" y="0"/>
                      </a:lnTo>
                      <a:lnTo>
                        <a:pt x="0" y="825"/>
                      </a:lnTo>
                      <a:close/>
                    </a:path>
                  </a:pathLst>
                </a:custGeom>
                <a:solidFill>
                  <a:srgbClr val="C3C300"/>
                </a:solidFill>
                <a:ln w="95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</p:grpSp>
        <p:sp>
          <p:nvSpPr>
            <p:cNvPr id="174" name="Rectangle 31"/>
            <p:cNvSpPr>
              <a:spLocks noChangeArrowheads="1"/>
            </p:cNvSpPr>
            <p:nvPr/>
          </p:nvSpPr>
          <p:spPr bwMode="auto">
            <a:xfrm>
              <a:off x="3226577" y="5040313"/>
              <a:ext cx="2794035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700" b="1">
                  <a:solidFill>
                    <a:srgbClr val="FFFFFF"/>
                  </a:solidFill>
                  <a:latin typeface="Arial Narrow" pitchFamily="34" charset="0"/>
                </a:rPr>
                <a:t>&gt;16,000,000 Crashes</a:t>
              </a:r>
              <a:endParaRPr lang="en-US" sz="3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5" name="Rectangle 32"/>
            <p:cNvSpPr>
              <a:spLocks noChangeArrowheads="1"/>
            </p:cNvSpPr>
            <p:nvPr/>
          </p:nvSpPr>
          <p:spPr bwMode="auto">
            <a:xfrm>
              <a:off x="3125788" y="5076825"/>
              <a:ext cx="2979737" cy="376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6" name="Rectangle 33"/>
            <p:cNvSpPr>
              <a:spLocks noChangeArrowheads="1"/>
            </p:cNvSpPr>
            <p:nvPr/>
          </p:nvSpPr>
          <p:spPr bwMode="auto">
            <a:xfrm>
              <a:off x="3114675" y="5064125"/>
              <a:ext cx="2978150" cy="376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7" name="Rectangle 34"/>
            <p:cNvSpPr>
              <a:spLocks noChangeArrowheads="1"/>
            </p:cNvSpPr>
            <p:nvPr/>
          </p:nvSpPr>
          <p:spPr bwMode="auto">
            <a:xfrm>
              <a:off x="3215464" y="5027613"/>
              <a:ext cx="2794035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700" b="1">
                  <a:solidFill>
                    <a:srgbClr val="000000"/>
                  </a:solidFill>
                  <a:latin typeface="Arial Narrow" pitchFamily="34" charset="0"/>
                </a:rPr>
                <a:t>&gt;16,000,000 Crashes</a:t>
              </a:r>
              <a:endParaRPr lang="en-US" sz="3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8" name="Rectangle 35"/>
            <p:cNvSpPr>
              <a:spLocks noChangeArrowheads="1"/>
            </p:cNvSpPr>
            <p:nvPr/>
          </p:nvSpPr>
          <p:spPr bwMode="auto">
            <a:xfrm>
              <a:off x="4230892" y="3128963"/>
              <a:ext cx="942566" cy="292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>
                  <a:solidFill>
                    <a:srgbClr val="FFFFFF"/>
                  </a:solidFill>
                  <a:latin typeface="Arial Narrow" pitchFamily="34" charset="0"/>
                </a:rPr>
                <a:t>4,348,000 </a:t>
              </a:r>
              <a:endParaRPr lang="en-US" sz="3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79" name="Rectangle 36"/>
            <p:cNvSpPr>
              <a:spLocks noChangeArrowheads="1"/>
            </p:cNvSpPr>
            <p:nvPr/>
          </p:nvSpPr>
          <p:spPr bwMode="auto">
            <a:xfrm>
              <a:off x="3841441" y="3362324"/>
              <a:ext cx="1705595" cy="292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>
                  <a:solidFill>
                    <a:srgbClr val="FFFFFF"/>
                  </a:solidFill>
                  <a:latin typeface="Arial Narrow" pitchFamily="34" charset="0"/>
                </a:rPr>
                <a:t>Property Damage </a:t>
              </a:r>
              <a:endParaRPr lang="en-US" sz="3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0" name="Rectangle 37"/>
            <p:cNvSpPr>
              <a:spLocks noChangeArrowheads="1"/>
            </p:cNvSpPr>
            <p:nvPr/>
          </p:nvSpPr>
          <p:spPr bwMode="auto">
            <a:xfrm>
              <a:off x="4455553" y="3567113"/>
              <a:ext cx="444031" cy="292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>
                  <a:solidFill>
                    <a:srgbClr val="FFFFFF"/>
                  </a:solidFill>
                  <a:latin typeface="Arial Narrow" pitchFamily="34" charset="0"/>
                </a:rPr>
                <a:t>Only</a:t>
              </a:r>
              <a:endParaRPr lang="en-US" sz="3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1" name="Rectangle 38"/>
            <p:cNvSpPr>
              <a:spLocks noChangeArrowheads="1"/>
            </p:cNvSpPr>
            <p:nvPr/>
          </p:nvSpPr>
          <p:spPr bwMode="auto">
            <a:xfrm>
              <a:off x="3606800" y="3143250"/>
              <a:ext cx="2147888" cy="733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82" name="Rectangle 39"/>
            <p:cNvSpPr>
              <a:spLocks noChangeArrowheads="1"/>
            </p:cNvSpPr>
            <p:nvPr/>
          </p:nvSpPr>
          <p:spPr bwMode="auto">
            <a:xfrm>
              <a:off x="3595688" y="3130550"/>
              <a:ext cx="2146300" cy="733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83" name="Rectangle 40"/>
            <p:cNvSpPr>
              <a:spLocks noChangeArrowheads="1"/>
            </p:cNvSpPr>
            <p:nvPr/>
          </p:nvSpPr>
          <p:spPr bwMode="auto">
            <a:xfrm>
              <a:off x="4218192" y="3116263"/>
              <a:ext cx="942566" cy="292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>
                  <a:solidFill>
                    <a:srgbClr val="000000"/>
                  </a:solidFill>
                  <a:latin typeface="Arial Narrow" pitchFamily="34" charset="0"/>
                </a:rPr>
                <a:t>4,348,000 </a:t>
              </a:r>
              <a:endParaRPr lang="en-US" sz="3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4" name="Rectangle 41"/>
            <p:cNvSpPr>
              <a:spLocks noChangeArrowheads="1"/>
            </p:cNvSpPr>
            <p:nvPr/>
          </p:nvSpPr>
          <p:spPr bwMode="auto">
            <a:xfrm>
              <a:off x="3830328" y="3349624"/>
              <a:ext cx="1705595" cy="292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>
                  <a:solidFill>
                    <a:srgbClr val="000000"/>
                  </a:solidFill>
                  <a:latin typeface="Arial Narrow" pitchFamily="34" charset="0"/>
                </a:rPr>
                <a:t>Property Damage </a:t>
              </a:r>
              <a:endParaRPr lang="en-US" sz="3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5" name="Rectangle 42"/>
            <p:cNvSpPr>
              <a:spLocks noChangeArrowheads="1"/>
            </p:cNvSpPr>
            <p:nvPr/>
          </p:nvSpPr>
          <p:spPr bwMode="auto">
            <a:xfrm>
              <a:off x="4442853" y="3554412"/>
              <a:ext cx="444031" cy="292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900" b="1">
                  <a:solidFill>
                    <a:srgbClr val="000000"/>
                  </a:solidFill>
                  <a:latin typeface="Arial Narrow" pitchFamily="34" charset="0"/>
                </a:rPr>
                <a:t>Only</a:t>
              </a:r>
              <a:endParaRPr lang="en-US" sz="3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6" name="Rectangle 43"/>
            <p:cNvSpPr>
              <a:spLocks noChangeArrowheads="1"/>
            </p:cNvSpPr>
            <p:nvPr/>
          </p:nvSpPr>
          <p:spPr bwMode="auto">
            <a:xfrm>
              <a:off x="4293278" y="2387600"/>
              <a:ext cx="844783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700" b="1">
                  <a:solidFill>
                    <a:srgbClr val="FFFFFF"/>
                  </a:solidFill>
                  <a:latin typeface="Arial Narrow" pitchFamily="34" charset="0"/>
                </a:rPr>
                <a:t>1,929,000 </a:t>
              </a:r>
              <a:endParaRPr lang="en-US" sz="3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7" name="Rectangle 44"/>
            <p:cNvSpPr>
              <a:spLocks noChangeArrowheads="1"/>
            </p:cNvSpPr>
            <p:nvPr/>
          </p:nvSpPr>
          <p:spPr bwMode="auto">
            <a:xfrm>
              <a:off x="4092933" y="2597150"/>
              <a:ext cx="1239121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700" b="1">
                  <a:solidFill>
                    <a:srgbClr val="FFFFFF"/>
                  </a:solidFill>
                  <a:latin typeface="Arial Narrow" pitchFamily="34" charset="0"/>
                </a:rPr>
                <a:t>Injury Crashes</a:t>
              </a:r>
              <a:endParaRPr lang="en-US" sz="3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88" name="Rectangle 45"/>
            <p:cNvSpPr>
              <a:spLocks noChangeArrowheads="1"/>
            </p:cNvSpPr>
            <p:nvPr/>
          </p:nvSpPr>
          <p:spPr bwMode="auto">
            <a:xfrm>
              <a:off x="4010025" y="2393950"/>
              <a:ext cx="1435100" cy="484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89" name="Rectangle 46"/>
            <p:cNvSpPr>
              <a:spLocks noChangeArrowheads="1"/>
            </p:cNvSpPr>
            <p:nvPr/>
          </p:nvSpPr>
          <p:spPr bwMode="auto">
            <a:xfrm>
              <a:off x="3998913" y="2381250"/>
              <a:ext cx="1433512" cy="485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90" name="Rectangle 47"/>
            <p:cNvSpPr>
              <a:spLocks noChangeArrowheads="1"/>
            </p:cNvSpPr>
            <p:nvPr/>
          </p:nvSpPr>
          <p:spPr bwMode="auto">
            <a:xfrm>
              <a:off x="4280578" y="2374900"/>
              <a:ext cx="844783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700" b="1">
                  <a:solidFill>
                    <a:srgbClr val="000000"/>
                  </a:solidFill>
                  <a:latin typeface="Arial Narrow" pitchFamily="34" charset="0"/>
                </a:rPr>
                <a:t>1,929,000 </a:t>
              </a:r>
              <a:endParaRPr lang="en-US" sz="3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1" name="Rectangle 48"/>
            <p:cNvSpPr>
              <a:spLocks noChangeArrowheads="1"/>
            </p:cNvSpPr>
            <p:nvPr/>
          </p:nvSpPr>
          <p:spPr bwMode="auto">
            <a:xfrm>
              <a:off x="4080233" y="2586038"/>
              <a:ext cx="1239121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700" b="1">
                  <a:solidFill>
                    <a:srgbClr val="000000"/>
                  </a:solidFill>
                  <a:latin typeface="Arial Narrow" pitchFamily="34" charset="0"/>
                </a:rPr>
                <a:t>Injury Crashes</a:t>
              </a:r>
              <a:endParaRPr lang="en-US" sz="3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2" name="Rectangle 49"/>
            <p:cNvSpPr>
              <a:spLocks noChangeArrowheads="1"/>
            </p:cNvSpPr>
            <p:nvPr/>
          </p:nvSpPr>
          <p:spPr bwMode="auto">
            <a:xfrm>
              <a:off x="4504201" y="1917700"/>
              <a:ext cx="23243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>
                  <a:solidFill>
                    <a:srgbClr val="FFFFFF"/>
                  </a:solidFill>
                  <a:latin typeface="Arial Narrow" pitchFamily="34" charset="0"/>
                </a:rPr>
                <a:t>38,</a:t>
              </a:r>
              <a:endParaRPr lang="en-US" sz="3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3" name="Rectangle 50"/>
            <p:cNvSpPr>
              <a:spLocks noChangeArrowheads="1"/>
            </p:cNvSpPr>
            <p:nvPr/>
          </p:nvSpPr>
          <p:spPr bwMode="auto">
            <a:xfrm>
              <a:off x="4740584" y="1927224"/>
              <a:ext cx="26449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00" b="1">
                  <a:solidFill>
                    <a:srgbClr val="FFFFFF"/>
                  </a:solidFill>
                  <a:latin typeface="Arial Narrow" pitchFamily="34" charset="0"/>
                </a:rPr>
                <a:t>309</a:t>
              </a:r>
              <a:endParaRPr lang="en-US" sz="3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4" name="Rectangle 51"/>
            <p:cNvSpPr>
              <a:spLocks noChangeArrowheads="1"/>
            </p:cNvSpPr>
            <p:nvPr/>
          </p:nvSpPr>
          <p:spPr bwMode="auto">
            <a:xfrm>
              <a:off x="4416425" y="1920875"/>
              <a:ext cx="728663" cy="265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95" name="Rectangle 52"/>
            <p:cNvSpPr>
              <a:spLocks noChangeArrowheads="1"/>
            </p:cNvSpPr>
            <p:nvPr/>
          </p:nvSpPr>
          <p:spPr bwMode="auto">
            <a:xfrm>
              <a:off x="4403725" y="1909763"/>
              <a:ext cx="728663" cy="263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96" name="Rectangle 53"/>
            <p:cNvSpPr>
              <a:spLocks noChangeArrowheads="1"/>
            </p:cNvSpPr>
            <p:nvPr/>
          </p:nvSpPr>
          <p:spPr bwMode="auto">
            <a:xfrm>
              <a:off x="4499439" y="1912938"/>
              <a:ext cx="23243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>
                  <a:solidFill>
                    <a:srgbClr val="C0C0C0"/>
                  </a:solidFill>
                  <a:latin typeface="Arial Narrow" pitchFamily="34" charset="0"/>
                </a:rPr>
                <a:t>38,</a:t>
              </a:r>
              <a:endParaRPr lang="en-US" sz="3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7" name="Rectangle 54"/>
            <p:cNvSpPr>
              <a:spLocks noChangeArrowheads="1"/>
            </p:cNvSpPr>
            <p:nvPr/>
          </p:nvSpPr>
          <p:spPr bwMode="auto">
            <a:xfrm>
              <a:off x="4491501" y="1905000"/>
              <a:ext cx="23243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>
                  <a:solidFill>
                    <a:srgbClr val="000000"/>
                  </a:solidFill>
                  <a:latin typeface="Arial Narrow" pitchFamily="34" charset="0"/>
                </a:rPr>
                <a:t>38,</a:t>
              </a:r>
              <a:endParaRPr lang="en-US" sz="3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8" name="Rectangle 55"/>
            <p:cNvSpPr>
              <a:spLocks noChangeArrowheads="1"/>
            </p:cNvSpPr>
            <p:nvPr/>
          </p:nvSpPr>
          <p:spPr bwMode="auto">
            <a:xfrm>
              <a:off x="4735821" y="1922463"/>
              <a:ext cx="26449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00" b="1">
                  <a:solidFill>
                    <a:srgbClr val="C0C0C0"/>
                  </a:solidFill>
                  <a:latin typeface="Arial Narrow" pitchFamily="34" charset="0"/>
                </a:rPr>
                <a:t>309</a:t>
              </a:r>
              <a:endParaRPr lang="en-US" sz="3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9" name="Rectangle 56"/>
            <p:cNvSpPr>
              <a:spLocks noChangeArrowheads="1"/>
            </p:cNvSpPr>
            <p:nvPr/>
          </p:nvSpPr>
          <p:spPr bwMode="auto">
            <a:xfrm>
              <a:off x="4727884" y="1914524"/>
              <a:ext cx="26449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500" b="1">
                  <a:solidFill>
                    <a:srgbClr val="000000"/>
                  </a:solidFill>
                  <a:latin typeface="Arial Narrow" pitchFamily="34" charset="0"/>
                </a:rPr>
                <a:t>309</a:t>
              </a:r>
              <a:endParaRPr lang="en-US" sz="3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0" name="Rectangle 57"/>
            <p:cNvSpPr>
              <a:spLocks noChangeArrowheads="1"/>
            </p:cNvSpPr>
            <p:nvPr/>
          </p:nvSpPr>
          <p:spPr bwMode="auto">
            <a:xfrm>
              <a:off x="4115879" y="4038601"/>
              <a:ext cx="109004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200" b="1">
                  <a:solidFill>
                    <a:srgbClr val="FFFFFF"/>
                  </a:solidFill>
                  <a:latin typeface="Arial Narrow" pitchFamily="34" charset="0"/>
                </a:rPr>
                <a:t>6,316,000 </a:t>
              </a:r>
              <a:endParaRPr lang="en-US" sz="3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1" name="Rectangle 58"/>
            <p:cNvSpPr>
              <a:spLocks noChangeArrowheads="1"/>
            </p:cNvSpPr>
            <p:nvPr/>
          </p:nvSpPr>
          <p:spPr bwMode="auto">
            <a:xfrm>
              <a:off x="3287292" y="4308475"/>
              <a:ext cx="74379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200" b="1">
                  <a:solidFill>
                    <a:srgbClr val="FFFFFF"/>
                  </a:solidFill>
                  <a:latin typeface="Arial Narrow" pitchFamily="34" charset="0"/>
                </a:rPr>
                <a:t>Police </a:t>
              </a:r>
              <a:endParaRPr lang="en-US" sz="3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2" name="Rectangle 59"/>
            <p:cNvSpPr>
              <a:spLocks noChangeArrowheads="1"/>
            </p:cNvSpPr>
            <p:nvPr/>
          </p:nvSpPr>
          <p:spPr bwMode="auto">
            <a:xfrm>
              <a:off x="4030736" y="4321175"/>
              <a:ext cx="969817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100" b="1">
                  <a:solidFill>
                    <a:srgbClr val="FFFFFF"/>
                  </a:solidFill>
                  <a:latin typeface="Arial Narrow" pitchFamily="34" charset="0"/>
                </a:rPr>
                <a:t>Reported</a:t>
              </a:r>
              <a:endParaRPr lang="en-US" sz="3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3" name="Rectangle 60"/>
            <p:cNvSpPr>
              <a:spLocks noChangeArrowheads="1"/>
            </p:cNvSpPr>
            <p:nvPr/>
          </p:nvSpPr>
          <p:spPr bwMode="auto">
            <a:xfrm>
              <a:off x="5059722" y="4308475"/>
              <a:ext cx="91050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200" b="1">
                  <a:solidFill>
                    <a:srgbClr val="FFFFFF"/>
                  </a:solidFill>
                  <a:latin typeface="Arial Narrow" pitchFamily="34" charset="0"/>
                </a:rPr>
                <a:t>Crashes</a:t>
              </a:r>
              <a:endParaRPr lang="en-US" sz="3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4" name="Rectangle 61"/>
            <p:cNvSpPr>
              <a:spLocks noChangeArrowheads="1"/>
            </p:cNvSpPr>
            <p:nvPr/>
          </p:nvSpPr>
          <p:spPr bwMode="auto">
            <a:xfrm>
              <a:off x="2922588" y="4062413"/>
              <a:ext cx="3422650" cy="596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5" name="Rectangle 62"/>
            <p:cNvSpPr>
              <a:spLocks noChangeArrowheads="1"/>
            </p:cNvSpPr>
            <p:nvPr/>
          </p:nvSpPr>
          <p:spPr bwMode="auto">
            <a:xfrm>
              <a:off x="2911475" y="4049713"/>
              <a:ext cx="3421063" cy="596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6" name="Rectangle 63"/>
            <p:cNvSpPr>
              <a:spLocks noChangeArrowheads="1"/>
            </p:cNvSpPr>
            <p:nvPr/>
          </p:nvSpPr>
          <p:spPr bwMode="auto">
            <a:xfrm>
              <a:off x="4103179" y="4025901"/>
              <a:ext cx="109004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200" b="1">
                  <a:solidFill>
                    <a:srgbClr val="000000"/>
                  </a:solidFill>
                  <a:latin typeface="Arial Narrow" pitchFamily="34" charset="0"/>
                </a:rPr>
                <a:t>6,316,000 </a:t>
              </a:r>
              <a:endParaRPr lang="en-US" sz="3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7" name="Rectangle 64"/>
            <p:cNvSpPr>
              <a:spLocks noChangeArrowheads="1"/>
            </p:cNvSpPr>
            <p:nvPr/>
          </p:nvSpPr>
          <p:spPr bwMode="auto">
            <a:xfrm>
              <a:off x="3276179" y="4297363"/>
              <a:ext cx="74379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200" b="1">
                  <a:solidFill>
                    <a:srgbClr val="000000"/>
                  </a:solidFill>
                  <a:latin typeface="Arial Narrow" pitchFamily="34" charset="0"/>
                </a:rPr>
                <a:t>Police </a:t>
              </a:r>
              <a:endParaRPr lang="en-US" sz="3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8" name="Rectangle 65"/>
            <p:cNvSpPr>
              <a:spLocks noChangeArrowheads="1"/>
            </p:cNvSpPr>
            <p:nvPr/>
          </p:nvSpPr>
          <p:spPr bwMode="auto">
            <a:xfrm>
              <a:off x="4018036" y="4310063"/>
              <a:ext cx="969817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100" b="1">
                  <a:solidFill>
                    <a:srgbClr val="000000"/>
                  </a:solidFill>
                  <a:latin typeface="Arial Narrow" pitchFamily="34" charset="0"/>
                </a:rPr>
                <a:t>Reported</a:t>
              </a:r>
              <a:endParaRPr lang="en-US" sz="3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9" name="Rectangle 66"/>
            <p:cNvSpPr>
              <a:spLocks noChangeArrowheads="1"/>
            </p:cNvSpPr>
            <p:nvPr/>
          </p:nvSpPr>
          <p:spPr bwMode="auto">
            <a:xfrm>
              <a:off x="5047022" y="4297363"/>
              <a:ext cx="91050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200" b="1">
                  <a:solidFill>
                    <a:srgbClr val="000000"/>
                  </a:solidFill>
                  <a:latin typeface="Arial Narrow" pitchFamily="34" charset="0"/>
                </a:rPr>
                <a:t>Crashes</a:t>
              </a:r>
              <a:endParaRPr lang="en-US" sz="3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10" name="Rectangle 69"/>
            <p:cNvSpPr>
              <a:spLocks noChangeArrowheads="1"/>
            </p:cNvSpPr>
            <p:nvPr/>
          </p:nvSpPr>
          <p:spPr bwMode="auto">
            <a:xfrm>
              <a:off x="5561013" y="1795463"/>
              <a:ext cx="1327150" cy="295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11" name="Rectangle 70"/>
            <p:cNvSpPr>
              <a:spLocks noChangeArrowheads="1"/>
            </p:cNvSpPr>
            <p:nvPr/>
          </p:nvSpPr>
          <p:spPr bwMode="auto">
            <a:xfrm>
              <a:off x="6221381" y="1790700"/>
              <a:ext cx="6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12" name="Rectangle 71"/>
            <p:cNvSpPr>
              <a:spLocks noChangeArrowheads="1"/>
            </p:cNvSpPr>
            <p:nvPr/>
          </p:nvSpPr>
          <p:spPr bwMode="auto">
            <a:xfrm>
              <a:off x="6213443" y="1781175"/>
              <a:ext cx="6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14" name="Freeform 77"/>
            <p:cNvSpPr>
              <a:spLocks/>
            </p:cNvSpPr>
            <p:nvPr/>
          </p:nvSpPr>
          <p:spPr bwMode="auto">
            <a:xfrm>
              <a:off x="6119813" y="4398963"/>
              <a:ext cx="728662" cy="1127125"/>
            </a:xfrm>
            <a:custGeom>
              <a:avLst/>
              <a:gdLst>
                <a:gd name="T0" fmla="*/ 2147483647 w 918"/>
                <a:gd name="T1" fmla="*/ 2147483647 h 1422"/>
                <a:gd name="T2" fmla="*/ 0 w 918"/>
                <a:gd name="T3" fmla="*/ 2147483647 h 1422"/>
                <a:gd name="T4" fmla="*/ 2147483647 w 918"/>
                <a:gd name="T5" fmla="*/ 0 h 1422"/>
                <a:gd name="T6" fmla="*/ 2147483647 w 918"/>
                <a:gd name="T7" fmla="*/ 2147483647 h 1422"/>
                <a:gd name="T8" fmla="*/ 2147483647 w 918"/>
                <a:gd name="T9" fmla="*/ 2147483647 h 14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18" h="1422">
                  <a:moveTo>
                    <a:pt x="433" y="1422"/>
                  </a:moveTo>
                  <a:lnTo>
                    <a:pt x="0" y="606"/>
                  </a:lnTo>
                  <a:lnTo>
                    <a:pt x="406" y="0"/>
                  </a:lnTo>
                  <a:lnTo>
                    <a:pt x="918" y="708"/>
                  </a:lnTo>
                  <a:lnTo>
                    <a:pt x="433" y="1422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15" name="Freeform 78"/>
            <p:cNvSpPr>
              <a:spLocks/>
            </p:cNvSpPr>
            <p:nvPr/>
          </p:nvSpPr>
          <p:spPr bwMode="auto">
            <a:xfrm>
              <a:off x="3044825" y="4398963"/>
              <a:ext cx="3397250" cy="481012"/>
            </a:xfrm>
            <a:custGeom>
              <a:avLst/>
              <a:gdLst>
                <a:gd name="T0" fmla="*/ 0 w 4278"/>
                <a:gd name="T1" fmla="*/ 2147483647 h 608"/>
                <a:gd name="T2" fmla="*/ 2147483647 w 4278"/>
                <a:gd name="T3" fmla="*/ 2147483647 h 608"/>
                <a:gd name="T4" fmla="*/ 2147483647 w 4278"/>
                <a:gd name="T5" fmla="*/ 0 h 608"/>
                <a:gd name="T6" fmla="*/ 2147483647 w 4278"/>
                <a:gd name="T7" fmla="*/ 0 h 608"/>
                <a:gd name="T8" fmla="*/ 0 w 4278"/>
                <a:gd name="T9" fmla="*/ 2147483647 h 6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78" h="608">
                  <a:moveTo>
                    <a:pt x="0" y="608"/>
                  </a:moveTo>
                  <a:lnTo>
                    <a:pt x="3872" y="608"/>
                  </a:lnTo>
                  <a:lnTo>
                    <a:pt x="4278" y="0"/>
                  </a:lnTo>
                  <a:lnTo>
                    <a:pt x="546" y="0"/>
                  </a:lnTo>
                  <a:lnTo>
                    <a:pt x="0" y="608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216" name="Group 79"/>
            <p:cNvGrpSpPr>
              <a:grpSpLocks/>
            </p:cNvGrpSpPr>
            <p:nvPr/>
          </p:nvGrpSpPr>
          <p:grpSpPr bwMode="auto">
            <a:xfrm>
              <a:off x="2714625" y="4879975"/>
              <a:ext cx="3749675" cy="754063"/>
              <a:chOff x="2073" y="3121"/>
              <a:chExt cx="2362" cy="475"/>
            </a:xfrm>
          </p:grpSpPr>
          <p:sp>
            <p:nvSpPr>
              <p:cNvPr id="285" name="Freeform 80"/>
              <p:cNvSpPr>
                <a:spLocks/>
              </p:cNvSpPr>
              <p:nvPr/>
            </p:nvSpPr>
            <p:spPr bwMode="auto">
              <a:xfrm>
                <a:off x="2073" y="3529"/>
                <a:ext cx="2362" cy="67"/>
              </a:xfrm>
              <a:custGeom>
                <a:avLst/>
                <a:gdLst>
                  <a:gd name="T0" fmla="*/ 0 w 4725"/>
                  <a:gd name="T1" fmla="*/ 0 h 132"/>
                  <a:gd name="T2" fmla="*/ 590 w 4725"/>
                  <a:gd name="T3" fmla="*/ 0 h 132"/>
                  <a:gd name="T4" fmla="*/ 563 w 4725"/>
                  <a:gd name="T5" fmla="*/ 17 h 132"/>
                  <a:gd name="T6" fmla="*/ 27 w 4725"/>
                  <a:gd name="T7" fmla="*/ 17 h 132"/>
                  <a:gd name="T8" fmla="*/ 0 w 4725"/>
                  <a:gd name="T9" fmla="*/ 0 h 1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725" h="132">
                    <a:moveTo>
                      <a:pt x="0" y="0"/>
                    </a:moveTo>
                    <a:lnTo>
                      <a:pt x="4725" y="0"/>
                    </a:lnTo>
                    <a:lnTo>
                      <a:pt x="4508" y="132"/>
                    </a:lnTo>
                    <a:lnTo>
                      <a:pt x="218" y="1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79700"/>
              </a:soli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86" name="Freeform 81"/>
              <p:cNvSpPr>
                <a:spLocks/>
              </p:cNvSpPr>
              <p:nvPr/>
            </p:nvSpPr>
            <p:spPr bwMode="auto">
              <a:xfrm>
                <a:off x="2073" y="3121"/>
                <a:ext cx="2362" cy="408"/>
              </a:xfrm>
              <a:custGeom>
                <a:avLst/>
                <a:gdLst>
                  <a:gd name="T0" fmla="*/ 52 w 4725"/>
                  <a:gd name="T1" fmla="*/ 0 h 818"/>
                  <a:gd name="T2" fmla="*/ 0 w 4725"/>
                  <a:gd name="T3" fmla="*/ 102 h 818"/>
                  <a:gd name="T4" fmla="*/ 590 w 4725"/>
                  <a:gd name="T5" fmla="*/ 102 h 818"/>
                  <a:gd name="T6" fmla="*/ 536 w 4725"/>
                  <a:gd name="T7" fmla="*/ 0 h 818"/>
                  <a:gd name="T8" fmla="*/ 52 w 4725"/>
                  <a:gd name="T9" fmla="*/ 0 h 8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725" h="818">
                    <a:moveTo>
                      <a:pt x="416" y="0"/>
                    </a:moveTo>
                    <a:lnTo>
                      <a:pt x="0" y="818"/>
                    </a:lnTo>
                    <a:lnTo>
                      <a:pt x="4725" y="818"/>
                    </a:lnTo>
                    <a:lnTo>
                      <a:pt x="4289" y="0"/>
                    </a:lnTo>
                    <a:lnTo>
                      <a:pt x="416" y="0"/>
                    </a:lnTo>
                    <a:close/>
                  </a:path>
                </a:pathLst>
              </a:custGeom>
              <a:solidFill>
                <a:srgbClr val="C3C300"/>
              </a:soli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217" name="Freeform 82"/>
            <p:cNvSpPr>
              <a:spLocks/>
            </p:cNvSpPr>
            <p:nvPr/>
          </p:nvSpPr>
          <p:spPr bwMode="auto">
            <a:xfrm>
              <a:off x="5759450" y="3652838"/>
              <a:ext cx="644525" cy="1020762"/>
            </a:xfrm>
            <a:custGeom>
              <a:avLst/>
              <a:gdLst>
                <a:gd name="T0" fmla="*/ 2147483647 w 812"/>
                <a:gd name="T1" fmla="*/ 2147483647 h 1285"/>
                <a:gd name="T2" fmla="*/ 0 w 812"/>
                <a:gd name="T3" fmla="*/ 2147483647 h 1285"/>
                <a:gd name="T4" fmla="*/ 2147483647 w 812"/>
                <a:gd name="T5" fmla="*/ 0 h 1285"/>
                <a:gd name="T6" fmla="*/ 2147483647 w 812"/>
                <a:gd name="T7" fmla="*/ 2147483647 h 1285"/>
                <a:gd name="T8" fmla="*/ 2147483647 w 812"/>
                <a:gd name="T9" fmla="*/ 2147483647 h 12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12" h="1285">
                  <a:moveTo>
                    <a:pt x="414" y="1285"/>
                  </a:moveTo>
                  <a:lnTo>
                    <a:pt x="0" y="450"/>
                  </a:lnTo>
                  <a:lnTo>
                    <a:pt x="304" y="0"/>
                  </a:lnTo>
                  <a:lnTo>
                    <a:pt x="812" y="710"/>
                  </a:lnTo>
                  <a:lnTo>
                    <a:pt x="414" y="1285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18" name="Freeform 83"/>
            <p:cNvSpPr>
              <a:spLocks/>
            </p:cNvSpPr>
            <p:nvPr/>
          </p:nvSpPr>
          <p:spPr bwMode="auto">
            <a:xfrm>
              <a:off x="3449638" y="3652838"/>
              <a:ext cx="2552700" cy="358775"/>
            </a:xfrm>
            <a:custGeom>
              <a:avLst/>
              <a:gdLst>
                <a:gd name="T0" fmla="*/ 0 w 3214"/>
                <a:gd name="T1" fmla="*/ 2147483647 h 452"/>
                <a:gd name="T2" fmla="*/ 2147483647 w 3214"/>
                <a:gd name="T3" fmla="*/ 2147483647 h 452"/>
                <a:gd name="T4" fmla="*/ 2147483647 w 3214"/>
                <a:gd name="T5" fmla="*/ 0 h 452"/>
                <a:gd name="T6" fmla="*/ 2147483647 w 3214"/>
                <a:gd name="T7" fmla="*/ 2000373825 h 452"/>
                <a:gd name="T8" fmla="*/ 0 w 3214"/>
                <a:gd name="T9" fmla="*/ 2147483647 h 4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14" h="452">
                  <a:moveTo>
                    <a:pt x="0" y="452"/>
                  </a:moveTo>
                  <a:lnTo>
                    <a:pt x="2912" y="452"/>
                  </a:lnTo>
                  <a:lnTo>
                    <a:pt x="3214" y="0"/>
                  </a:lnTo>
                  <a:lnTo>
                    <a:pt x="575" y="4"/>
                  </a:lnTo>
                  <a:lnTo>
                    <a:pt x="0" y="452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219" name="Group 84"/>
            <p:cNvGrpSpPr>
              <a:grpSpLocks/>
            </p:cNvGrpSpPr>
            <p:nvPr/>
          </p:nvGrpSpPr>
          <p:grpSpPr bwMode="auto">
            <a:xfrm>
              <a:off x="3124200" y="4010025"/>
              <a:ext cx="2963863" cy="768350"/>
              <a:chOff x="2331" y="2573"/>
              <a:chExt cx="1867" cy="484"/>
            </a:xfrm>
          </p:grpSpPr>
          <p:sp>
            <p:nvSpPr>
              <p:cNvPr id="283" name="Freeform 85"/>
              <p:cNvSpPr>
                <a:spLocks/>
              </p:cNvSpPr>
              <p:nvPr/>
            </p:nvSpPr>
            <p:spPr bwMode="auto">
              <a:xfrm>
                <a:off x="2331" y="2991"/>
                <a:ext cx="1867" cy="66"/>
              </a:xfrm>
              <a:custGeom>
                <a:avLst/>
                <a:gdLst>
                  <a:gd name="T0" fmla="*/ 0 w 3734"/>
                  <a:gd name="T1" fmla="*/ 0 h 133"/>
                  <a:gd name="T2" fmla="*/ 467 w 3734"/>
                  <a:gd name="T3" fmla="*/ 0 h 133"/>
                  <a:gd name="T4" fmla="*/ 446 w 3734"/>
                  <a:gd name="T5" fmla="*/ 16 h 133"/>
                  <a:gd name="T6" fmla="*/ 22 w 3734"/>
                  <a:gd name="T7" fmla="*/ 16 h 133"/>
                  <a:gd name="T8" fmla="*/ 0 w 3734"/>
                  <a:gd name="T9" fmla="*/ 0 h 13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734" h="133">
                    <a:moveTo>
                      <a:pt x="0" y="0"/>
                    </a:moveTo>
                    <a:lnTo>
                      <a:pt x="3734" y="0"/>
                    </a:lnTo>
                    <a:lnTo>
                      <a:pt x="3563" y="133"/>
                    </a:lnTo>
                    <a:lnTo>
                      <a:pt x="171" y="13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79700"/>
              </a:soli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84" name="Freeform 86"/>
              <p:cNvSpPr>
                <a:spLocks/>
              </p:cNvSpPr>
              <p:nvPr/>
            </p:nvSpPr>
            <p:spPr bwMode="auto">
              <a:xfrm>
                <a:off x="2331" y="2573"/>
                <a:ext cx="1867" cy="418"/>
              </a:xfrm>
              <a:custGeom>
                <a:avLst/>
                <a:gdLst>
                  <a:gd name="T0" fmla="*/ 0 w 3734"/>
                  <a:gd name="T1" fmla="*/ 105 h 835"/>
                  <a:gd name="T2" fmla="*/ 467 w 3734"/>
                  <a:gd name="T3" fmla="*/ 105 h 835"/>
                  <a:gd name="T4" fmla="*/ 415 w 3734"/>
                  <a:gd name="T5" fmla="*/ 0 h 835"/>
                  <a:gd name="T6" fmla="*/ 52 w 3734"/>
                  <a:gd name="T7" fmla="*/ 0 h 835"/>
                  <a:gd name="T8" fmla="*/ 0 w 3734"/>
                  <a:gd name="T9" fmla="*/ 105 h 8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734" h="835">
                    <a:moveTo>
                      <a:pt x="0" y="835"/>
                    </a:moveTo>
                    <a:lnTo>
                      <a:pt x="3734" y="835"/>
                    </a:lnTo>
                    <a:lnTo>
                      <a:pt x="3320" y="0"/>
                    </a:lnTo>
                    <a:lnTo>
                      <a:pt x="410" y="0"/>
                    </a:lnTo>
                    <a:lnTo>
                      <a:pt x="0" y="835"/>
                    </a:lnTo>
                    <a:close/>
                  </a:path>
                </a:pathLst>
              </a:custGeom>
              <a:solidFill>
                <a:srgbClr val="C3C300"/>
              </a:soli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220" name="Freeform 87"/>
            <p:cNvSpPr>
              <a:spLocks/>
            </p:cNvSpPr>
            <p:nvPr/>
          </p:nvSpPr>
          <p:spPr bwMode="auto">
            <a:xfrm>
              <a:off x="5386388" y="2905125"/>
              <a:ext cx="561975" cy="885825"/>
            </a:xfrm>
            <a:custGeom>
              <a:avLst/>
              <a:gdLst>
                <a:gd name="T0" fmla="*/ 0 w 708"/>
                <a:gd name="T1" fmla="*/ 2147483647 h 1115"/>
                <a:gd name="T2" fmla="*/ 2147483647 w 708"/>
                <a:gd name="T3" fmla="*/ 2147483647 h 1115"/>
                <a:gd name="T4" fmla="*/ 2147483647 w 708"/>
                <a:gd name="T5" fmla="*/ 2147483647 h 1115"/>
                <a:gd name="T6" fmla="*/ 2147483647 w 708"/>
                <a:gd name="T7" fmla="*/ 0 h 1115"/>
                <a:gd name="T8" fmla="*/ 0 w 708"/>
                <a:gd name="T9" fmla="*/ 2147483647 h 11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8" h="1115">
                  <a:moveTo>
                    <a:pt x="0" y="304"/>
                  </a:moveTo>
                  <a:lnTo>
                    <a:pt x="421" y="1115"/>
                  </a:lnTo>
                  <a:lnTo>
                    <a:pt x="708" y="700"/>
                  </a:lnTo>
                  <a:lnTo>
                    <a:pt x="204" y="0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21" name="Freeform 88"/>
            <p:cNvSpPr>
              <a:spLocks/>
            </p:cNvSpPr>
            <p:nvPr/>
          </p:nvSpPr>
          <p:spPr bwMode="auto">
            <a:xfrm>
              <a:off x="3863975" y="2905125"/>
              <a:ext cx="1704975" cy="239713"/>
            </a:xfrm>
            <a:custGeom>
              <a:avLst/>
              <a:gdLst>
                <a:gd name="T0" fmla="*/ 0 w 2149"/>
                <a:gd name="T1" fmla="*/ 2147483647 h 302"/>
                <a:gd name="T2" fmla="*/ 2147483647 w 2149"/>
                <a:gd name="T3" fmla="*/ 2147483647 h 302"/>
                <a:gd name="T4" fmla="*/ 2147483647 w 2149"/>
                <a:gd name="T5" fmla="*/ 0 h 302"/>
                <a:gd name="T6" fmla="*/ 2147483647 w 2149"/>
                <a:gd name="T7" fmla="*/ 0 h 302"/>
                <a:gd name="T8" fmla="*/ 0 w 2149"/>
                <a:gd name="T9" fmla="*/ 2147483647 h 3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9" h="302">
                  <a:moveTo>
                    <a:pt x="0" y="302"/>
                  </a:moveTo>
                  <a:lnTo>
                    <a:pt x="1945" y="302"/>
                  </a:lnTo>
                  <a:lnTo>
                    <a:pt x="2149" y="0"/>
                  </a:lnTo>
                  <a:lnTo>
                    <a:pt x="542" y="0"/>
                  </a:lnTo>
                  <a:lnTo>
                    <a:pt x="0" y="302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222" name="Group 89"/>
            <p:cNvGrpSpPr>
              <a:grpSpLocks/>
            </p:cNvGrpSpPr>
            <p:nvPr/>
          </p:nvGrpSpPr>
          <p:grpSpPr bwMode="auto">
            <a:xfrm>
              <a:off x="3514725" y="3144838"/>
              <a:ext cx="2203450" cy="752475"/>
              <a:chOff x="2577" y="2028"/>
              <a:chExt cx="1388" cy="474"/>
            </a:xfrm>
          </p:grpSpPr>
          <p:sp>
            <p:nvSpPr>
              <p:cNvPr id="281" name="Freeform 90"/>
              <p:cNvSpPr>
                <a:spLocks/>
              </p:cNvSpPr>
              <p:nvPr/>
            </p:nvSpPr>
            <p:spPr bwMode="auto">
              <a:xfrm>
                <a:off x="2577" y="2436"/>
                <a:ext cx="1388" cy="66"/>
              </a:xfrm>
              <a:custGeom>
                <a:avLst/>
                <a:gdLst>
                  <a:gd name="T0" fmla="*/ 0 w 2776"/>
                  <a:gd name="T1" fmla="*/ 0 h 133"/>
                  <a:gd name="T2" fmla="*/ 347 w 2776"/>
                  <a:gd name="T3" fmla="*/ 0 h 133"/>
                  <a:gd name="T4" fmla="*/ 331 w 2776"/>
                  <a:gd name="T5" fmla="*/ 16 h 133"/>
                  <a:gd name="T6" fmla="*/ 16 w 2776"/>
                  <a:gd name="T7" fmla="*/ 16 h 133"/>
                  <a:gd name="T8" fmla="*/ 0 w 2776"/>
                  <a:gd name="T9" fmla="*/ 0 h 13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76" h="133">
                    <a:moveTo>
                      <a:pt x="0" y="0"/>
                    </a:moveTo>
                    <a:lnTo>
                      <a:pt x="2776" y="0"/>
                    </a:lnTo>
                    <a:lnTo>
                      <a:pt x="2648" y="133"/>
                    </a:lnTo>
                    <a:lnTo>
                      <a:pt x="127" y="13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79700"/>
              </a:soli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82" name="Freeform 91"/>
              <p:cNvSpPr>
                <a:spLocks/>
              </p:cNvSpPr>
              <p:nvPr/>
            </p:nvSpPr>
            <p:spPr bwMode="auto">
              <a:xfrm>
                <a:off x="2577" y="2028"/>
                <a:ext cx="1388" cy="408"/>
              </a:xfrm>
              <a:custGeom>
                <a:avLst/>
                <a:gdLst>
                  <a:gd name="T0" fmla="*/ 0 w 2776"/>
                  <a:gd name="T1" fmla="*/ 102 h 815"/>
                  <a:gd name="T2" fmla="*/ 347 w 2776"/>
                  <a:gd name="T3" fmla="*/ 102 h 815"/>
                  <a:gd name="T4" fmla="*/ 295 w 2776"/>
                  <a:gd name="T5" fmla="*/ 0 h 815"/>
                  <a:gd name="T6" fmla="*/ 52 w 2776"/>
                  <a:gd name="T7" fmla="*/ 0 h 815"/>
                  <a:gd name="T8" fmla="*/ 0 w 2776"/>
                  <a:gd name="T9" fmla="*/ 102 h 8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76" h="815">
                    <a:moveTo>
                      <a:pt x="0" y="815"/>
                    </a:moveTo>
                    <a:lnTo>
                      <a:pt x="2776" y="815"/>
                    </a:lnTo>
                    <a:lnTo>
                      <a:pt x="2357" y="0"/>
                    </a:lnTo>
                    <a:lnTo>
                      <a:pt x="414" y="0"/>
                    </a:lnTo>
                    <a:lnTo>
                      <a:pt x="0" y="815"/>
                    </a:lnTo>
                    <a:close/>
                  </a:path>
                </a:pathLst>
              </a:custGeom>
              <a:solidFill>
                <a:srgbClr val="C3C300"/>
              </a:soli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223" name="Freeform 92"/>
            <p:cNvSpPr>
              <a:spLocks/>
            </p:cNvSpPr>
            <p:nvPr/>
          </p:nvSpPr>
          <p:spPr bwMode="auto">
            <a:xfrm>
              <a:off x="5084763" y="2159000"/>
              <a:ext cx="484187" cy="774700"/>
            </a:xfrm>
            <a:custGeom>
              <a:avLst/>
              <a:gdLst>
                <a:gd name="T0" fmla="*/ 2147483647 w 612"/>
                <a:gd name="T1" fmla="*/ 2147483647 h 975"/>
                <a:gd name="T2" fmla="*/ 2147483647 w 612"/>
                <a:gd name="T3" fmla="*/ 2147483647 h 975"/>
                <a:gd name="T4" fmla="*/ 2147483647 w 612"/>
                <a:gd name="T5" fmla="*/ 0 h 975"/>
                <a:gd name="T6" fmla="*/ 0 w 612"/>
                <a:gd name="T7" fmla="*/ 2147483647 h 975"/>
                <a:gd name="T8" fmla="*/ 2147483647 w 612"/>
                <a:gd name="T9" fmla="*/ 2147483647 h 97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12" h="975">
                  <a:moveTo>
                    <a:pt x="419" y="975"/>
                  </a:moveTo>
                  <a:lnTo>
                    <a:pt x="612" y="696"/>
                  </a:lnTo>
                  <a:lnTo>
                    <a:pt x="106" y="0"/>
                  </a:lnTo>
                  <a:lnTo>
                    <a:pt x="0" y="148"/>
                  </a:lnTo>
                  <a:lnTo>
                    <a:pt x="419" y="975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24" name="Freeform 93"/>
            <p:cNvSpPr>
              <a:spLocks/>
            </p:cNvSpPr>
            <p:nvPr/>
          </p:nvSpPr>
          <p:spPr bwMode="auto">
            <a:xfrm>
              <a:off x="4292600" y="2157413"/>
              <a:ext cx="887413" cy="117475"/>
            </a:xfrm>
            <a:custGeom>
              <a:avLst/>
              <a:gdLst>
                <a:gd name="T0" fmla="*/ 0 w 1118"/>
                <a:gd name="T1" fmla="*/ 2147483647 h 148"/>
                <a:gd name="T2" fmla="*/ 2147483647 w 1118"/>
                <a:gd name="T3" fmla="*/ 2147483647 h 148"/>
                <a:gd name="T4" fmla="*/ 2147483647 w 1118"/>
                <a:gd name="T5" fmla="*/ 0 h 148"/>
                <a:gd name="T6" fmla="*/ 2147483647 w 1118"/>
                <a:gd name="T7" fmla="*/ 0 h 148"/>
                <a:gd name="T8" fmla="*/ 0 w 1118"/>
                <a:gd name="T9" fmla="*/ 2147483647 h 1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18" h="148">
                  <a:moveTo>
                    <a:pt x="0" y="148"/>
                  </a:moveTo>
                  <a:lnTo>
                    <a:pt x="1009" y="148"/>
                  </a:lnTo>
                  <a:lnTo>
                    <a:pt x="1118" y="0"/>
                  </a:lnTo>
                  <a:lnTo>
                    <a:pt x="349" y="0"/>
                  </a:lnTo>
                  <a:lnTo>
                    <a:pt x="0" y="148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225" name="Group 94"/>
            <p:cNvGrpSpPr>
              <a:grpSpLocks/>
            </p:cNvGrpSpPr>
            <p:nvPr/>
          </p:nvGrpSpPr>
          <p:grpSpPr bwMode="auto">
            <a:xfrm>
              <a:off x="3981450" y="2274888"/>
              <a:ext cx="1433513" cy="763587"/>
              <a:chOff x="2871" y="1480"/>
              <a:chExt cx="903" cy="481"/>
            </a:xfrm>
          </p:grpSpPr>
          <p:sp>
            <p:nvSpPr>
              <p:cNvPr id="279" name="Freeform 95"/>
              <p:cNvSpPr>
                <a:spLocks/>
              </p:cNvSpPr>
              <p:nvPr/>
            </p:nvSpPr>
            <p:spPr bwMode="auto">
              <a:xfrm>
                <a:off x="2871" y="1895"/>
                <a:ext cx="903" cy="66"/>
              </a:xfrm>
              <a:custGeom>
                <a:avLst/>
                <a:gdLst>
                  <a:gd name="T0" fmla="*/ 0 w 1807"/>
                  <a:gd name="T1" fmla="*/ 0 h 133"/>
                  <a:gd name="T2" fmla="*/ 225 w 1807"/>
                  <a:gd name="T3" fmla="*/ 0 h 133"/>
                  <a:gd name="T4" fmla="*/ 215 w 1807"/>
                  <a:gd name="T5" fmla="*/ 16 h 133"/>
                  <a:gd name="T6" fmla="*/ 10 w 1807"/>
                  <a:gd name="T7" fmla="*/ 16 h 133"/>
                  <a:gd name="T8" fmla="*/ 0 w 1807"/>
                  <a:gd name="T9" fmla="*/ 0 h 13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07" h="133">
                    <a:moveTo>
                      <a:pt x="0" y="0"/>
                    </a:moveTo>
                    <a:lnTo>
                      <a:pt x="1807" y="0"/>
                    </a:lnTo>
                    <a:lnTo>
                      <a:pt x="1724" y="133"/>
                    </a:lnTo>
                    <a:lnTo>
                      <a:pt x="83" y="13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79700"/>
              </a:soli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80" name="Freeform 96"/>
              <p:cNvSpPr>
                <a:spLocks/>
              </p:cNvSpPr>
              <p:nvPr/>
            </p:nvSpPr>
            <p:spPr bwMode="auto">
              <a:xfrm>
                <a:off x="2871" y="1480"/>
                <a:ext cx="903" cy="415"/>
              </a:xfrm>
              <a:custGeom>
                <a:avLst/>
                <a:gdLst>
                  <a:gd name="T0" fmla="*/ 0 w 1807"/>
                  <a:gd name="T1" fmla="*/ 104 h 829"/>
                  <a:gd name="T2" fmla="*/ 225 w 1807"/>
                  <a:gd name="T3" fmla="*/ 104 h 829"/>
                  <a:gd name="T4" fmla="*/ 173 w 1807"/>
                  <a:gd name="T5" fmla="*/ 0 h 829"/>
                  <a:gd name="T6" fmla="*/ 52 w 1807"/>
                  <a:gd name="T7" fmla="*/ 0 h 829"/>
                  <a:gd name="T8" fmla="*/ 0 w 1807"/>
                  <a:gd name="T9" fmla="*/ 104 h 8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07" h="829">
                    <a:moveTo>
                      <a:pt x="0" y="829"/>
                    </a:moveTo>
                    <a:lnTo>
                      <a:pt x="1807" y="829"/>
                    </a:lnTo>
                    <a:lnTo>
                      <a:pt x="1387" y="0"/>
                    </a:lnTo>
                    <a:lnTo>
                      <a:pt x="419" y="0"/>
                    </a:lnTo>
                    <a:lnTo>
                      <a:pt x="0" y="829"/>
                    </a:lnTo>
                    <a:close/>
                  </a:path>
                </a:pathLst>
              </a:custGeom>
              <a:solidFill>
                <a:srgbClr val="C3C300"/>
              </a:soli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226" name="Freeform 97"/>
            <p:cNvSpPr>
              <a:spLocks/>
            </p:cNvSpPr>
            <p:nvPr/>
          </p:nvSpPr>
          <p:spPr bwMode="auto">
            <a:xfrm>
              <a:off x="4748213" y="1490663"/>
              <a:ext cx="409575" cy="655637"/>
            </a:xfrm>
            <a:custGeom>
              <a:avLst/>
              <a:gdLst>
                <a:gd name="T0" fmla="*/ 2147483647 w 515"/>
                <a:gd name="T1" fmla="*/ 2147483647 h 825"/>
                <a:gd name="T2" fmla="*/ 2147483647 w 515"/>
                <a:gd name="T3" fmla="*/ 2147483647 h 825"/>
                <a:gd name="T4" fmla="*/ 0 w 515"/>
                <a:gd name="T5" fmla="*/ 0 h 825"/>
                <a:gd name="T6" fmla="*/ 2147483647 w 515"/>
                <a:gd name="T7" fmla="*/ 2147483647 h 82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15" h="825">
                  <a:moveTo>
                    <a:pt x="419" y="825"/>
                  </a:moveTo>
                  <a:lnTo>
                    <a:pt x="515" y="698"/>
                  </a:lnTo>
                  <a:lnTo>
                    <a:pt x="0" y="0"/>
                  </a:lnTo>
                  <a:lnTo>
                    <a:pt x="419" y="825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227" name="Group 98"/>
            <p:cNvGrpSpPr>
              <a:grpSpLocks/>
            </p:cNvGrpSpPr>
            <p:nvPr/>
          </p:nvGrpSpPr>
          <p:grpSpPr bwMode="auto">
            <a:xfrm>
              <a:off x="4416425" y="1490663"/>
              <a:ext cx="665163" cy="760412"/>
              <a:chOff x="3145" y="986"/>
              <a:chExt cx="419" cy="479"/>
            </a:xfrm>
          </p:grpSpPr>
          <p:sp>
            <p:nvSpPr>
              <p:cNvPr id="277" name="Freeform 99"/>
              <p:cNvSpPr>
                <a:spLocks/>
              </p:cNvSpPr>
              <p:nvPr/>
            </p:nvSpPr>
            <p:spPr bwMode="auto">
              <a:xfrm>
                <a:off x="3145" y="1399"/>
                <a:ext cx="419" cy="66"/>
              </a:xfrm>
              <a:custGeom>
                <a:avLst/>
                <a:gdLst>
                  <a:gd name="T0" fmla="*/ 0 w 837"/>
                  <a:gd name="T1" fmla="*/ 0 h 133"/>
                  <a:gd name="T2" fmla="*/ 105 w 837"/>
                  <a:gd name="T3" fmla="*/ 0 h 133"/>
                  <a:gd name="T4" fmla="*/ 100 w 837"/>
                  <a:gd name="T5" fmla="*/ 16 h 133"/>
                  <a:gd name="T6" fmla="*/ 5 w 837"/>
                  <a:gd name="T7" fmla="*/ 16 h 133"/>
                  <a:gd name="T8" fmla="*/ 0 w 837"/>
                  <a:gd name="T9" fmla="*/ 0 h 13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37" h="133">
                    <a:moveTo>
                      <a:pt x="0" y="0"/>
                    </a:moveTo>
                    <a:lnTo>
                      <a:pt x="837" y="0"/>
                    </a:lnTo>
                    <a:lnTo>
                      <a:pt x="799" y="133"/>
                    </a:lnTo>
                    <a:lnTo>
                      <a:pt x="39" y="13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79700"/>
              </a:soli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78" name="Freeform 100"/>
              <p:cNvSpPr>
                <a:spLocks/>
              </p:cNvSpPr>
              <p:nvPr/>
            </p:nvSpPr>
            <p:spPr bwMode="auto">
              <a:xfrm>
                <a:off x="3145" y="986"/>
                <a:ext cx="419" cy="413"/>
              </a:xfrm>
              <a:custGeom>
                <a:avLst/>
                <a:gdLst>
                  <a:gd name="T0" fmla="*/ 0 w 837"/>
                  <a:gd name="T1" fmla="*/ 104 h 825"/>
                  <a:gd name="T2" fmla="*/ 105 w 837"/>
                  <a:gd name="T3" fmla="*/ 104 h 825"/>
                  <a:gd name="T4" fmla="*/ 53 w 837"/>
                  <a:gd name="T5" fmla="*/ 0 h 825"/>
                  <a:gd name="T6" fmla="*/ 0 w 837"/>
                  <a:gd name="T7" fmla="*/ 104 h 82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7" h="825">
                    <a:moveTo>
                      <a:pt x="0" y="825"/>
                    </a:moveTo>
                    <a:lnTo>
                      <a:pt x="837" y="825"/>
                    </a:lnTo>
                    <a:lnTo>
                      <a:pt x="418" y="0"/>
                    </a:lnTo>
                    <a:lnTo>
                      <a:pt x="0" y="825"/>
                    </a:lnTo>
                    <a:close/>
                  </a:path>
                </a:pathLst>
              </a:custGeom>
              <a:solidFill>
                <a:srgbClr val="C3C300"/>
              </a:soli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228" name="Freeform 101"/>
            <p:cNvSpPr>
              <a:spLocks/>
            </p:cNvSpPr>
            <p:nvPr/>
          </p:nvSpPr>
          <p:spPr bwMode="auto">
            <a:xfrm>
              <a:off x="6119813" y="4398963"/>
              <a:ext cx="728662" cy="1127125"/>
            </a:xfrm>
            <a:custGeom>
              <a:avLst/>
              <a:gdLst>
                <a:gd name="T0" fmla="*/ 2147483647 w 918"/>
                <a:gd name="T1" fmla="*/ 2147483647 h 1422"/>
                <a:gd name="T2" fmla="*/ 0 w 918"/>
                <a:gd name="T3" fmla="*/ 2147483647 h 1422"/>
                <a:gd name="T4" fmla="*/ 2147483647 w 918"/>
                <a:gd name="T5" fmla="*/ 0 h 1422"/>
                <a:gd name="T6" fmla="*/ 2147483647 w 918"/>
                <a:gd name="T7" fmla="*/ 2147483647 h 1422"/>
                <a:gd name="T8" fmla="*/ 2147483647 w 918"/>
                <a:gd name="T9" fmla="*/ 2147483647 h 14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18" h="1422">
                  <a:moveTo>
                    <a:pt x="433" y="1422"/>
                  </a:moveTo>
                  <a:lnTo>
                    <a:pt x="0" y="606"/>
                  </a:lnTo>
                  <a:lnTo>
                    <a:pt x="406" y="0"/>
                  </a:lnTo>
                  <a:lnTo>
                    <a:pt x="918" y="708"/>
                  </a:lnTo>
                  <a:lnTo>
                    <a:pt x="433" y="1422"/>
                  </a:lnTo>
                  <a:close/>
                </a:path>
              </a:pathLst>
            </a:custGeom>
            <a:solidFill>
              <a:srgbClr val="E6FED6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29" name="Freeform 102"/>
            <p:cNvSpPr>
              <a:spLocks/>
            </p:cNvSpPr>
            <p:nvPr/>
          </p:nvSpPr>
          <p:spPr bwMode="auto">
            <a:xfrm>
              <a:off x="3044825" y="4398963"/>
              <a:ext cx="3397250" cy="481012"/>
            </a:xfrm>
            <a:custGeom>
              <a:avLst/>
              <a:gdLst>
                <a:gd name="T0" fmla="*/ 0 w 4278"/>
                <a:gd name="T1" fmla="*/ 2147483647 h 608"/>
                <a:gd name="T2" fmla="*/ 2147483647 w 4278"/>
                <a:gd name="T3" fmla="*/ 2147483647 h 608"/>
                <a:gd name="T4" fmla="*/ 2147483647 w 4278"/>
                <a:gd name="T5" fmla="*/ 0 h 608"/>
                <a:gd name="T6" fmla="*/ 2147483647 w 4278"/>
                <a:gd name="T7" fmla="*/ 0 h 608"/>
                <a:gd name="T8" fmla="*/ 0 w 4278"/>
                <a:gd name="T9" fmla="*/ 2147483647 h 6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78" h="608">
                  <a:moveTo>
                    <a:pt x="0" y="608"/>
                  </a:moveTo>
                  <a:lnTo>
                    <a:pt x="3872" y="608"/>
                  </a:lnTo>
                  <a:lnTo>
                    <a:pt x="4278" y="0"/>
                  </a:lnTo>
                  <a:lnTo>
                    <a:pt x="546" y="0"/>
                  </a:lnTo>
                  <a:lnTo>
                    <a:pt x="0" y="608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30" name="Freeform 103"/>
            <p:cNvSpPr>
              <a:spLocks/>
            </p:cNvSpPr>
            <p:nvPr/>
          </p:nvSpPr>
          <p:spPr bwMode="auto">
            <a:xfrm>
              <a:off x="2714625" y="5527675"/>
              <a:ext cx="3749675" cy="106363"/>
            </a:xfrm>
            <a:custGeom>
              <a:avLst/>
              <a:gdLst>
                <a:gd name="T0" fmla="*/ 0 w 4725"/>
                <a:gd name="T1" fmla="*/ 0 h 132"/>
                <a:gd name="T2" fmla="*/ 2147483647 w 4725"/>
                <a:gd name="T3" fmla="*/ 0 h 132"/>
                <a:gd name="T4" fmla="*/ 2147483647 w 4725"/>
                <a:gd name="T5" fmla="*/ 2147483647 h 132"/>
                <a:gd name="T6" fmla="*/ 2147483647 w 4725"/>
                <a:gd name="T7" fmla="*/ 2147483647 h 132"/>
                <a:gd name="T8" fmla="*/ 0 w 4725"/>
                <a:gd name="T9" fmla="*/ 0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25" h="132">
                  <a:moveTo>
                    <a:pt x="0" y="0"/>
                  </a:moveTo>
                  <a:lnTo>
                    <a:pt x="4725" y="0"/>
                  </a:lnTo>
                  <a:lnTo>
                    <a:pt x="4508" y="132"/>
                  </a:lnTo>
                  <a:lnTo>
                    <a:pt x="218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7970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31" name="Freeform 104"/>
            <p:cNvSpPr>
              <a:spLocks/>
            </p:cNvSpPr>
            <p:nvPr/>
          </p:nvSpPr>
          <p:spPr bwMode="auto">
            <a:xfrm>
              <a:off x="2714625" y="4879975"/>
              <a:ext cx="3749675" cy="647700"/>
            </a:xfrm>
            <a:custGeom>
              <a:avLst/>
              <a:gdLst>
                <a:gd name="T0" fmla="*/ 2147483647 w 4725"/>
                <a:gd name="T1" fmla="*/ 0 h 818"/>
                <a:gd name="T2" fmla="*/ 0 w 4725"/>
                <a:gd name="T3" fmla="*/ 2147483647 h 818"/>
                <a:gd name="T4" fmla="*/ 2147483647 w 4725"/>
                <a:gd name="T5" fmla="*/ 2147483647 h 818"/>
                <a:gd name="T6" fmla="*/ 2147483647 w 4725"/>
                <a:gd name="T7" fmla="*/ 0 h 818"/>
                <a:gd name="T8" fmla="*/ 2147483647 w 4725"/>
                <a:gd name="T9" fmla="*/ 0 h 8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25" h="818">
                  <a:moveTo>
                    <a:pt x="416" y="0"/>
                  </a:moveTo>
                  <a:lnTo>
                    <a:pt x="0" y="818"/>
                  </a:lnTo>
                  <a:lnTo>
                    <a:pt x="4725" y="818"/>
                  </a:lnTo>
                  <a:lnTo>
                    <a:pt x="4289" y="0"/>
                  </a:lnTo>
                  <a:lnTo>
                    <a:pt x="416" y="0"/>
                  </a:lnTo>
                  <a:close/>
                </a:path>
              </a:pathLst>
            </a:custGeom>
            <a:solidFill>
              <a:srgbClr val="C3C30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32" name="Freeform 105"/>
            <p:cNvSpPr>
              <a:spLocks/>
            </p:cNvSpPr>
            <p:nvPr/>
          </p:nvSpPr>
          <p:spPr bwMode="auto">
            <a:xfrm>
              <a:off x="2714625" y="5527675"/>
              <a:ext cx="3749675" cy="106363"/>
            </a:xfrm>
            <a:custGeom>
              <a:avLst/>
              <a:gdLst>
                <a:gd name="T0" fmla="*/ 0 w 4725"/>
                <a:gd name="T1" fmla="*/ 0 h 132"/>
                <a:gd name="T2" fmla="*/ 2147483647 w 4725"/>
                <a:gd name="T3" fmla="*/ 0 h 132"/>
                <a:gd name="T4" fmla="*/ 2147483647 w 4725"/>
                <a:gd name="T5" fmla="*/ 2147483647 h 132"/>
                <a:gd name="T6" fmla="*/ 2147483647 w 4725"/>
                <a:gd name="T7" fmla="*/ 2147483647 h 132"/>
                <a:gd name="T8" fmla="*/ 0 w 4725"/>
                <a:gd name="T9" fmla="*/ 0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25" h="132">
                  <a:moveTo>
                    <a:pt x="0" y="0"/>
                  </a:moveTo>
                  <a:lnTo>
                    <a:pt x="4725" y="0"/>
                  </a:lnTo>
                  <a:lnTo>
                    <a:pt x="4508" y="132"/>
                  </a:lnTo>
                  <a:lnTo>
                    <a:pt x="218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9966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33" name="Freeform 106"/>
            <p:cNvSpPr>
              <a:spLocks/>
            </p:cNvSpPr>
            <p:nvPr/>
          </p:nvSpPr>
          <p:spPr bwMode="auto">
            <a:xfrm>
              <a:off x="2714625" y="4879975"/>
              <a:ext cx="3749675" cy="647700"/>
            </a:xfrm>
            <a:custGeom>
              <a:avLst/>
              <a:gdLst>
                <a:gd name="T0" fmla="*/ 2147483647 w 4725"/>
                <a:gd name="T1" fmla="*/ 0 h 818"/>
                <a:gd name="T2" fmla="*/ 0 w 4725"/>
                <a:gd name="T3" fmla="*/ 2147483647 h 818"/>
                <a:gd name="T4" fmla="*/ 2147483647 w 4725"/>
                <a:gd name="T5" fmla="*/ 2147483647 h 818"/>
                <a:gd name="T6" fmla="*/ 2147483647 w 4725"/>
                <a:gd name="T7" fmla="*/ 0 h 818"/>
                <a:gd name="T8" fmla="*/ 2147483647 w 4725"/>
                <a:gd name="T9" fmla="*/ 0 h 8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25" h="818">
                  <a:moveTo>
                    <a:pt x="416" y="0"/>
                  </a:moveTo>
                  <a:lnTo>
                    <a:pt x="0" y="818"/>
                  </a:lnTo>
                  <a:lnTo>
                    <a:pt x="4725" y="818"/>
                  </a:lnTo>
                  <a:lnTo>
                    <a:pt x="4289" y="0"/>
                  </a:lnTo>
                  <a:lnTo>
                    <a:pt x="416" y="0"/>
                  </a:lnTo>
                  <a:close/>
                </a:path>
              </a:pathLst>
            </a:custGeom>
            <a:solidFill>
              <a:srgbClr val="CCFF99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34" name="Freeform 107"/>
            <p:cNvSpPr>
              <a:spLocks/>
            </p:cNvSpPr>
            <p:nvPr/>
          </p:nvSpPr>
          <p:spPr bwMode="auto">
            <a:xfrm>
              <a:off x="5759450" y="3652838"/>
              <a:ext cx="644525" cy="1020762"/>
            </a:xfrm>
            <a:custGeom>
              <a:avLst/>
              <a:gdLst>
                <a:gd name="T0" fmla="*/ 2147483647 w 812"/>
                <a:gd name="T1" fmla="*/ 2147483647 h 1285"/>
                <a:gd name="T2" fmla="*/ 0 w 812"/>
                <a:gd name="T3" fmla="*/ 2147483647 h 1285"/>
                <a:gd name="T4" fmla="*/ 2147483647 w 812"/>
                <a:gd name="T5" fmla="*/ 0 h 1285"/>
                <a:gd name="T6" fmla="*/ 2147483647 w 812"/>
                <a:gd name="T7" fmla="*/ 2147483647 h 1285"/>
                <a:gd name="T8" fmla="*/ 2147483647 w 812"/>
                <a:gd name="T9" fmla="*/ 2147483647 h 12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12" h="1285">
                  <a:moveTo>
                    <a:pt x="414" y="1285"/>
                  </a:moveTo>
                  <a:lnTo>
                    <a:pt x="0" y="450"/>
                  </a:lnTo>
                  <a:lnTo>
                    <a:pt x="304" y="0"/>
                  </a:lnTo>
                  <a:lnTo>
                    <a:pt x="812" y="710"/>
                  </a:lnTo>
                  <a:lnTo>
                    <a:pt x="414" y="1285"/>
                  </a:lnTo>
                  <a:close/>
                </a:path>
              </a:pathLst>
            </a:custGeom>
            <a:solidFill>
              <a:srgbClr val="E6FED6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35" name="Freeform 108"/>
            <p:cNvSpPr>
              <a:spLocks/>
            </p:cNvSpPr>
            <p:nvPr/>
          </p:nvSpPr>
          <p:spPr bwMode="auto">
            <a:xfrm>
              <a:off x="3449638" y="3652838"/>
              <a:ext cx="2552700" cy="358775"/>
            </a:xfrm>
            <a:custGeom>
              <a:avLst/>
              <a:gdLst>
                <a:gd name="T0" fmla="*/ 0 w 3214"/>
                <a:gd name="T1" fmla="*/ 2147483647 h 452"/>
                <a:gd name="T2" fmla="*/ 2147483647 w 3214"/>
                <a:gd name="T3" fmla="*/ 2147483647 h 452"/>
                <a:gd name="T4" fmla="*/ 2147483647 w 3214"/>
                <a:gd name="T5" fmla="*/ 0 h 452"/>
                <a:gd name="T6" fmla="*/ 2147483647 w 3214"/>
                <a:gd name="T7" fmla="*/ 2000373825 h 452"/>
                <a:gd name="T8" fmla="*/ 0 w 3214"/>
                <a:gd name="T9" fmla="*/ 2147483647 h 4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14" h="452">
                  <a:moveTo>
                    <a:pt x="0" y="452"/>
                  </a:moveTo>
                  <a:lnTo>
                    <a:pt x="2912" y="452"/>
                  </a:lnTo>
                  <a:lnTo>
                    <a:pt x="3214" y="0"/>
                  </a:lnTo>
                  <a:lnTo>
                    <a:pt x="575" y="4"/>
                  </a:lnTo>
                  <a:lnTo>
                    <a:pt x="0" y="452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36" name="Freeform 109"/>
            <p:cNvSpPr>
              <a:spLocks/>
            </p:cNvSpPr>
            <p:nvPr/>
          </p:nvSpPr>
          <p:spPr bwMode="auto">
            <a:xfrm>
              <a:off x="3124200" y="4673600"/>
              <a:ext cx="2963863" cy="104775"/>
            </a:xfrm>
            <a:custGeom>
              <a:avLst/>
              <a:gdLst>
                <a:gd name="T0" fmla="*/ 0 w 3734"/>
                <a:gd name="T1" fmla="*/ 0 h 133"/>
                <a:gd name="T2" fmla="*/ 2147483647 w 3734"/>
                <a:gd name="T3" fmla="*/ 0 h 133"/>
                <a:gd name="T4" fmla="*/ 2147483647 w 3734"/>
                <a:gd name="T5" fmla="*/ 2147483647 h 133"/>
                <a:gd name="T6" fmla="*/ 2147483647 w 3734"/>
                <a:gd name="T7" fmla="*/ 2147483647 h 133"/>
                <a:gd name="T8" fmla="*/ 0 w 3734"/>
                <a:gd name="T9" fmla="*/ 0 h 1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734" h="133">
                  <a:moveTo>
                    <a:pt x="0" y="0"/>
                  </a:moveTo>
                  <a:lnTo>
                    <a:pt x="3734" y="0"/>
                  </a:lnTo>
                  <a:lnTo>
                    <a:pt x="3563" y="133"/>
                  </a:lnTo>
                  <a:lnTo>
                    <a:pt x="171" y="1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7970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37" name="Freeform 110"/>
            <p:cNvSpPr>
              <a:spLocks/>
            </p:cNvSpPr>
            <p:nvPr/>
          </p:nvSpPr>
          <p:spPr bwMode="auto">
            <a:xfrm>
              <a:off x="3124200" y="4010025"/>
              <a:ext cx="2963863" cy="663575"/>
            </a:xfrm>
            <a:custGeom>
              <a:avLst/>
              <a:gdLst>
                <a:gd name="T0" fmla="*/ 0 w 3734"/>
                <a:gd name="T1" fmla="*/ 2147483647 h 835"/>
                <a:gd name="T2" fmla="*/ 2147483647 w 3734"/>
                <a:gd name="T3" fmla="*/ 2147483647 h 835"/>
                <a:gd name="T4" fmla="*/ 2147483647 w 3734"/>
                <a:gd name="T5" fmla="*/ 0 h 835"/>
                <a:gd name="T6" fmla="*/ 2147483647 w 3734"/>
                <a:gd name="T7" fmla="*/ 0 h 835"/>
                <a:gd name="T8" fmla="*/ 0 w 3734"/>
                <a:gd name="T9" fmla="*/ 2147483647 h 8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734" h="835">
                  <a:moveTo>
                    <a:pt x="0" y="835"/>
                  </a:moveTo>
                  <a:lnTo>
                    <a:pt x="3734" y="835"/>
                  </a:lnTo>
                  <a:lnTo>
                    <a:pt x="3320" y="0"/>
                  </a:lnTo>
                  <a:lnTo>
                    <a:pt x="410" y="0"/>
                  </a:lnTo>
                  <a:lnTo>
                    <a:pt x="0" y="835"/>
                  </a:lnTo>
                  <a:close/>
                </a:path>
              </a:pathLst>
            </a:custGeom>
            <a:solidFill>
              <a:srgbClr val="C3C30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38" name="Freeform 111"/>
            <p:cNvSpPr>
              <a:spLocks/>
            </p:cNvSpPr>
            <p:nvPr/>
          </p:nvSpPr>
          <p:spPr bwMode="auto">
            <a:xfrm>
              <a:off x="3124200" y="4673600"/>
              <a:ext cx="2963863" cy="104775"/>
            </a:xfrm>
            <a:custGeom>
              <a:avLst/>
              <a:gdLst>
                <a:gd name="T0" fmla="*/ 0 w 3734"/>
                <a:gd name="T1" fmla="*/ 0 h 133"/>
                <a:gd name="T2" fmla="*/ 2147483647 w 3734"/>
                <a:gd name="T3" fmla="*/ 0 h 133"/>
                <a:gd name="T4" fmla="*/ 2147483647 w 3734"/>
                <a:gd name="T5" fmla="*/ 2147483647 h 133"/>
                <a:gd name="T6" fmla="*/ 2147483647 w 3734"/>
                <a:gd name="T7" fmla="*/ 2147483647 h 133"/>
                <a:gd name="T8" fmla="*/ 0 w 3734"/>
                <a:gd name="T9" fmla="*/ 0 h 1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734" h="133">
                  <a:moveTo>
                    <a:pt x="0" y="0"/>
                  </a:moveTo>
                  <a:lnTo>
                    <a:pt x="3734" y="0"/>
                  </a:lnTo>
                  <a:lnTo>
                    <a:pt x="3563" y="133"/>
                  </a:lnTo>
                  <a:lnTo>
                    <a:pt x="171" y="1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9966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39" name="Freeform 112"/>
            <p:cNvSpPr>
              <a:spLocks/>
            </p:cNvSpPr>
            <p:nvPr/>
          </p:nvSpPr>
          <p:spPr bwMode="auto">
            <a:xfrm>
              <a:off x="3124200" y="4010025"/>
              <a:ext cx="2963863" cy="663575"/>
            </a:xfrm>
            <a:custGeom>
              <a:avLst/>
              <a:gdLst>
                <a:gd name="T0" fmla="*/ 0 w 3734"/>
                <a:gd name="T1" fmla="*/ 2147483647 h 835"/>
                <a:gd name="T2" fmla="*/ 2147483647 w 3734"/>
                <a:gd name="T3" fmla="*/ 2147483647 h 835"/>
                <a:gd name="T4" fmla="*/ 2147483647 w 3734"/>
                <a:gd name="T5" fmla="*/ 0 h 835"/>
                <a:gd name="T6" fmla="*/ 2147483647 w 3734"/>
                <a:gd name="T7" fmla="*/ 0 h 835"/>
                <a:gd name="T8" fmla="*/ 0 w 3734"/>
                <a:gd name="T9" fmla="*/ 2147483647 h 8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734" h="835">
                  <a:moveTo>
                    <a:pt x="0" y="835"/>
                  </a:moveTo>
                  <a:lnTo>
                    <a:pt x="3734" y="835"/>
                  </a:lnTo>
                  <a:lnTo>
                    <a:pt x="3320" y="0"/>
                  </a:lnTo>
                  <a:lnTo>
                    <a:pt x="410" y="0"/>
                  </a:lnTo>
                  <a:lnTo>
                    <a:pt x="0" y="835"/>
                  </a:lnTo>
                  <a:close/>
                </a:path>
              </a:pathLst>
            </a:custGeom>
            <a:solidFill>
              <a:srgbClr val="CCFF99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40" name="Freeform 113"/>
            <p:cNvSpPr>
              <a:spLocks/>
            </p:cNvSpPr>
            <p:nvPr/>
          </p:nvSpPr>
          <p:spPr bwMode="auto">
            <a:xfrm>
              <a:off x="5386388" y="2905125"/>
              <a:ext cx="561975" cy="885825"/>
            </a:xfrm>
            <a:custGeom>
              <a:avLst/>
              <a:gdLst>
                <a:gd name="T0" fmla="*/ 0 w 708"/>
                <a:gd name="T1" fmla="*/ 2147483647 h 1115"/>
                <a:gd name="T2" fmla="*/ 2147483647 w 708"/>
                <a:gd name="T3" fmla="*/ 2147483647 h 1115"/>
                <a:gd name="T4" fmla="*/ 2147483647 w 708"/>
                <a:gd name="T5" fmla="*/ 2147483647 h 1115"/>
                <a:gd name="T6" fmla="*/ 2147483647 w 708"/>
                <a:gd name="T7" fmla="*/ 0 h 1115"/>
                <a:gd name="T8" fmla="*/ 0 w 708"/>
                <a:gd name="T9" fmla="*/ 2147483647 h 11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8" h="1115">
                  <a:moveTo>
                    <a:pt x="0" y="304"/>
                  </a:moveTo>
                  <a:lnTo>
                    <a:pt x="421" y="1115"/>
                  </a:lnTo>
                  <a:lnTo>
                    <a:pt x="708" y="700"/>
                  </a:lnTo>
                  <a:lnTo>
                    <a:pt x="204" y="0"/>
                  </a:lnTo>
                  <a:lnTo>
                    <a:pt x="0" y="304"/>
                  </a:lnTo>
                  <a:close/>
                </a:path>
              </a:pathLst>
            </a:custGeom>
            <a:solidFill>
              <a:srgbClr val="E6FED6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41" name="Freeform 114"/>
            <p:cNvSpPr>
              <a:spLocks/>
            </p:cNvSpPr>
            <p:nvPr/>
          </p:nvSpPr>
          <p:spPr bwMode="auto">
            <a:xfrm>
              <a:off x="3863975" y="2905125"/>
              <a:ext cx="1704975" cy="239713"/>
            </a:xfrm>
            <a:custGeom>
              <a:avLst/>
              <a:gdLst>
                <a:gd name="T0" fmla="*/ 0 w 2149"/>
                <a:gd name="T1" fmla="*/ 2147483647 h 302"/>
                <a:gd name="T2" fmla="*/ 2147483647 w 2149"/>
                <a:gd name="T3" fmla="*/ 2147483647 h 302"/>
                <a:gd name="T4" fmla="*/ 2147483647 w 2149"/>
                <a:gd name="T5" fmla="*/ 0 h 302"/>
                <a:gd name="T6" fmla="*/ 2147483647 w 2149"/>
                <a:gd name="T7" fmla="*/ 0 h 302"/>
                <a:gd name="T8" fmla="*/ 0 w 2149"/>
                <a:gd name="T9" fmla="*/ 2147483647 h 3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9" h="302">
                  <a:moveTo>
                    <a:pt x="0" y="302"/>
                  </a:moveTo>
                  <a:lnTo>
                    <a:pt x="1945" y="302"/>
                  </a:lnTo>
                  <a:lnTo>
                    <a:pt x="2149" y="0"/>
                  </a:lnTo>
                  <a:lnTo>
                    <a:pt x="542" y="0"/>
                  </a:lnTo>
                  <a:lnTo>
                    <a:pt x="0" y="302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42" name="Freeform 115"/>
            <p:cNvSpPr>
              <a:spLocks/>
            </p:cNvSpPr>
            <p:nvPr/>
          </p:nvSpPr>
          <p:spPr bwMode="auto">
            <a:xfrm>
              <a:off x="3514725" y="3792538"/>
              <a:ext cx="2203450" cy="104775"/>
            </a:xfrm>
            <a:custGeom>
              <a:avLst/>
              <a:gdLst>
                <a:gd name="T0" fmla="*/ 0 w 2776"/>
                <a:gd name="T1" fmla="*/ 0 h 133"/>
                <a:gd name="T2" fmla="*/ 2147483647 w 2776"/>
                <a:gd name="T3" fmla="*/ 0 h 133"/>
                <a:gd name="T4" fmla="*/ 2147483647 w 2776"/>
                <a:gd name="T5" fmla="*/ 2147483647 h 133"/>
                <a:gd name="T6" fmla="*/ 2147483647 w 2776"/>
                <a:gd name="T7" fmla="*/ 2147483647 h 133"/>
                <a:gd name="T8" fmla="*/ 0 w 2776"/>
                <a:gd name="T9" fmla="*/ 0 h 1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76" h="133">
                  <a:moveTo>
                    <a:pt x="0" y="0"/>
                  </a:moveTo>
                  <a:lnTo>
                    <a:pt x="2776" y="0"/>
                  </a:lnTo>
                  <a:lnTo>
                    <a:pt x="2648" y="133"/>
                  </a:lnTo>
                  <a:lnTo>
                    <a:pt x="127" y="1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7970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43" name="Freeform 116"/>
            <p:cNvSpPr>
              <a:spLocks/>
            </p:cNvSpPr>
            <p:nvPr/>
          </p:nvSpPr>
          <p:spPr bwMode="auto">
            <a:xfrm>
              <a:off x="3514725" y="3144838"/>
              <a:ext cx="2203450" cy="647700"/>
            </a:xfrm>
            <a:custGeom>
              <a:avLst/>
              <a:gdLst>
                <a:gd name="T0" fmla="*/ 0 w 2776"/>
                <a:gd name="T1" fmla="*/ 2147483647 h 815"/>
                <a:gd name="T2" fmla="*/ 2147483647 w 2776"/>
                <a:gd name="T3" fmla="*/ 2147483647 h 815"/>
                <a:gd name="T4" fmla="*/ 2147483647 w 2776"/>
                <a:gd name="T5" fmla="*/ 0 h 815"/>
                <a:gd name="T6" fmla="*/ 2147483647 w 2776"/>
                <a:gd name="T7" fmla="*/ 0 h 815"/>
                <a:gd name="T8" fmla="*/ 0 w 2776"/>
                <a:gd name="T9" fmla="*/ 2147483647 h 8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76" h="815">
                  <a:moveTo>
                    <a:pt x="0" y="815"/>
                  </a:moveTo>
                  <a:lnTo>
                    <a:pt x="2776" y="815"/>
                  </a:lnTo>
                  <a:lnTo>
                    <a:pt x="2357" y="0"/>
                  </a:lnTo>
                  <a:lnTo>
                    <a:pt x="414" y="0"/>
                  </a:lnTo>
                  <a:lnTo>
                    <a:pt x="0" y="815"/>
                  </a:lnTo>
                  <a:close/>
                </a:path>
              </a:pathLst>
            </a:custGeom>
            <a:solidFill>
              <a:srgbClr val="C3C30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44" name="Freeform 117"/>
            <p:cNvSpPr>
              <a:spLocks/>
            </p:cNvSpPr>
            <p:nvPr/>
          </p:nvSpPr>
          <p:spPr bwMode="auto">
            <a:xfrm>
              <a:off x="3514725" y="3792538"/>
              <a:ext cx="2203450" cy="104775"/>
            </a:xfrm>
            <a:custGeom>
              <a:avLst/>
              <a:gdLst>
                <a:gd name="T0" fmla="*/ 0 w 2776"/>
                <a:gd name="T1" fmla="*/ 0 h 133"/>
                <a:gd name="T2" fmla="*/ 2147483647 w 2776"/>
                <a:gd name="T3" fmla="*/ 0 h 133"/>
                <a:gd name="T4" fmla="*/ 2147483647 w 2776"/>
                <a:gd name="T5" fmla="*/ 2147483647 h 133"/>
                <a:gd name="T6" fmla="*/ 2147483647 w 2776"/>
                <a:gd name="T7" fmla="*/ 2147483647 h 133"/>
                <a:gd name="T8" fmla="*/ 0 w 2776"/>
                <a:gd name="T9" fmla="*/ 0 h 1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76" h="133">
                  <a:moveTo>
                    <a:pt x="0" y="0"/>
                  </a:moveTo>
                  <a:lnTo>
                    <a:pt x="2776" y="0"/>
                  </a:lnTo>
                  <a:lnTo>
                    <a:pt x="2648" y="133"/>
                  </a:lnTo>
                  <a:lnTo>
                    <a:pt x="127" y="1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9966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45" name="Freeform 118"/>
            <p:cNvSpPr>
              <a:spLocks/>
            </p:cNvSpPr>
            <p:nvPr/>
          </p:nvSpPr>
          <p:spPr bwMode="auto">
            <a:xfrm>
              <a:off x="3514725" y="3144838"/>
              <a:ext cx="2203450" cy="647700"/>
            </a:xfrm>
            <a:custGeom>
              <a:avLst/>
              <a:gdLst>
                <a:gd name="T0" fmla="*/ 0 w 2776"/>
                <a:gd name="T1" fmla="*/ 2147483647 h 815"/>
                <a:gd name="T2" fmla="*/ 2147483647 w 2776"/>
                <a:gd name="T3" fmla="*/ 2147483647 h 815"/>
                <a:gd name="T4" fmla="*/ 2147483647 w 2776"/>
                <a:gd name="T5" fmla="*/ 0 h 815"/>
                <a:gd name="T6" fmla="*/ 2147483647 w 2776"/>
                <a:gd name="T7" fmla="*/ 0 h 815"/>
                <a:gd name="T8" fmla="*/ 0 w 2776"/>
                <a:gd name="T9" fmla="*/ 2147483647 h 8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76" h="815">
                  <a:moveTo>
                    <a:pt x="0" y="815"/>
                  </a:moveTo>
                  <a:lnTo>
                    <a:pt x="2776" y="815"/>
                  </a:lnTo>
                  <a:lnTo>
                    <a:pt x="2357" y="0"/>
                  </a:lnTo>
                  <a:lnTo>
                    <a:pt x="414" y="0"/>
                  </a:lnTo>
                  <a:lnTo>
                    <a:pt x="0" y="815"/>
                  </a:lnTo>
                  <a:close/>
                </a:path>
              </a:pathLst>
            </a:custGeom>
            <a:solidFill>
              <a:srgbClr val="CCFF99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46" name="Freeform 119"/>
            <p:cNvSpPr>
              <a:spLocks/>
            </p:cNvSpPr>
            <p:nvPr/>
          </p:nvSpPr>
          <p:spPr bwMode="auto">
            <a:xfrm>
              <a:off x="5084763" y="2159000"/>
              <a:ext cx="484187" cy="774700"/>
            </a:xfrm>
            <a:custGeom>
              <a:avLst/>
              <a:gdLst>
                <a:gd name="T0" fmla="*/ 2147483647 w 612"/>
                <a:gd name="T1" fmla="*/ 2147483647 h 975"/>
                <a:gd name="T2" fmla="*/ 2147483647 w 612"/>
                <a:gd name="T3" fmla="*/ 2147483647 h 975"/>
                <a:gd name="T4" fmla="*/ 2147483647 w 612"/>
                <a:gd name="T5" fmla="*/ 0 h 975"/>
                <a:gd name="T6" fmla="*/ 0 w 612"/>
                <a:gd name="T7" fmla="*/ 2147483647 h 975"/>
                <a:gd name="T8" fmla="*/ 2147483647 w 612"/>
                <a:gd name="T9" fmla="*/ 2147483647 h 97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12" h="975">
                  <a:moveTo>
                    <a:pt x="419" y="975"/>
                  </a:moveTo>
                  <a:lnTo>
                    <a:pt x="612" y="696"/>
                  </a:lnTo>
                  <a:lnTo>
                    <a:pt x="106" y="0"/>
                  </a:lnTo>
                  <a:lnTo>
                    <a:pt x="0" y="148"/>
                  </a:lnTo>
                  <a:lnTo>
                    <a:pt x="419" y="975"/>
                  </a:lnTo>
                  <a:close/>
                </a:path>
              </a:pathLst>
            </a:custGeom>
            <a:solidFill>
              <a:srgbClr val="E6FED6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47" name="Freeform 120"/>
            <p:cNvSpPr>
              <a:spLocks/>
            </p:cNvSpPr>
            <p:nvPr/>
          </p:nvSpPr>
          <p:spPr bwMode="auto">
            <a:xfrm>
              <a:off x="4292600" y="2157413"/>
              <a:ext cx="887413" cy="117475"/>
            </a:xfrm>
            <a:custGeom>
              <a:avLst/>
              <a:gdLst>
                <a:gd name="T0" fmla="*/ 0 w 1118"/>
                <a:gd name="T1" fmla="*/ 2147483647 h 148"/>
                <a:gd name="T2" fmla="*/ 2147483647 w 1118"/>
                <a:gd name="T3" fmla="*/ 2147483647 h 148"/>
                <a:gd name="T4" fmla="*/ 2147483647 w 1118"/>
                <a:gd name="T5" fmla="*/ 0 h 148"/>
                <a:gd name="T6" fmla="*/ 2147483647 w 1118"/>
                <a:gd name="T7" fmla="*/ 0 h 148"/>
                <a:gd name="T8" fmla="*/ 0 w 1118"/>
                <a:gd name="T9" fmla="*/ 2147483647 h 1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18" h="148">
                  <a:moveTo>
                    <a:pt x="0" y="148"/>
                  </a:moveTo>
                  <a:lnTo>
                    <a:pt x="1009" y="148"/>
                  </a:lnTo>
                  <a:lnTo>
                    <a:pt x="1118" y="0"/>
                  </a:lnTo>
                  <a:lnTo>
                    <a:pt x="349" y="0"/>
                  </a:lnTo>
                  <a:lnTo>
                    <a:pt x="0" y="148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48" name="Freeform 121"/>
            <p:cNvSpPr>
              <a:spLocks/>
            </p:cNvSpPr>
            <p:nvPr/>
          </p:nvSpPr>
          <p:spPr bwMode="auto">
            <a:xfrm>
              <a:off x="3981450" y="2933700"/>
              <a:ext cx="1433513" cy="104775"/>
            </a:xfrm>
            <a:custGeom>
              <a:avLst/>
              <a:gdLst>
                <a:gd name="T0" fmla="*/ 0 w 1807"/>
                <a:gd name="T1" fmla="*/ 0 h 133"/>
                <a:gd name="T2" fmla="*/ 2147483647 w 1807"/>
                <a:gd name="T3" fmla="*/ 0 h 133"/>
                <a:gd name="T4" fmla="*/ 2147483647 w 1807"/>
                <a:gd name="T5" fmla="*/ 2147483647 h 133"/>
                <a:gd name="T6" fmla="*/ 2147483647 w 1807"/>
                <a:gd name="T7" fmla="*/ 2147483647 h 133"/>
                <a:gd name="T8" fmla="*/ 0 w 1807"/>
                <a:gd name="T9" fmla="*/ 0 h 1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07" h="133">
                  <a:moveTo>
                    <a:pt x="0" y="0"/>
                  </a:moveTo>
                  <a:lnTo>
                    <a:pt x="1807" y="0"/>
                  </a:lnTo>
                  <a:lnTo>
                    <a:pt x="1724" y="133"/>
                  </a:lnTo>
                  <a:lnTo>
                    <a:pt x="83" y="1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7970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49" name="Freeform 122"/>
            <p:cNvSpPr>
              <a:spLocks/>
            </p:cNvSpPr>
            <p:nvPr/>
          </p:nvSpPr>
          <p:spPr bwMode="auto">
            <a:xfrm>
              <a:off x="3981450" y="2274888"/>
              <a:ext cx="1433513" cy="658812"/>
            </a:xfrm>
            <a:custGeom>
              <a:avLst/>
              <a:gdLst>
                <a:gd name="T0" fmla="*/ 0 w 1807"/>
                <a:gd name="T1" fmla="*/ 2147483647 h 829"/>
                <a:gd name="T2" fmla="*/ 2147483647 w 1807"/>
                <a:gd name="T3" fmla="*/ 2147483647 h 829"/>
                <a:gd name="T4" fmla="*/ 2147483647 w 1807"/>
                <a:gd name="T5" fmla="*/ 0 h 829"/>
                <a:gd name="T6" fmla="*/ 2147483647 w 1807"/>
                <a:gd name="T7" fmla="*/ 0 h 829"/>
                <a:gd name="T8" fmla="*/ 0 w 1807"/>
                <a:gd name="T9" fmla="*/ 2147483647 h 8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07" h="829">
                  <a:moveTo>
                    <a:pt x="0" y="829"/>
                  </a:moveTo>
                  <a:lnTo>
                    <a:pt x="1807" y="829"/>
                  </a:lnTo>
                  <a:lnTo>
                    <a:pt x="1387" y="0"/>
                  </a:lnTo>
                  <a:lnTo>
                    <a:pt x="419" y="0"/>
                  </a:lnTo>
                  <a:lnTo>
                    <a:pt x="0" y="829"/>
                  </a:lnTo>
                  <a:close/>
                </a:path>
              </a:pathLst>
            </a:custGeom>
            <a:solidFill>
              <a:srgbClr val="C3C30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50" name="Freeform 123"/>
            <p:cNvSpPr>
              <a:spLocks/>
            </p:cNvSpPr>
            <p:nvPr/>
          </p:nvSpPr>
          <p:spPr bwMode="auto">
            <a:xfrm>
              <a:off x="3981450" y="2933700"/>
              <a:ext cx="1433513" cy="104775"/>
            </a:xfrm>
            <a:custGeom>
              <a:avLst/>
              <a:gdLst>
                <a:gd name="T0" fmla="*/ 0 w 1807"/>
                <a:gd name="T1" fmla="*/ 0 h 133"/>
                <a:gd name="T2" fmla="*/ 2147483647 w 1807"/>
                <a:gd name="T3" fmla="*/ 0 h 133"/>
                <a:gd name="T4" fmla="*/ 2147483647 w 1807"/>
                <a:gd name="T5" fmla="*/ 2147483647 h 133"/>
                <a:gd name="T6" fmla="*/ 2147483647 w 1807"/>
                <a:gd name="T7" fmla="*/ 2147483647 h 133"/>
                <a:gd name="T8" fmla="*/ 0 w 1807"/>
                <a:gd name="T9" fmla="*/ 0 h 1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07" h="133">
                  <a:moveTo>
                    <a:pt x="0" y="0"/>
                  </a:moveTo>
                  <a:lnTo>
                    <a:pt x="1807" y="0"/>
                  </a:lnTo>
                  <a:lnTo>
                    <a:pt x="1724" y="133"/>
                  </a:lnTo>
                  <a:lnTo>
                    <a:pt x="83" y="1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9966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51" name="Freeform 124"/>
            <p:cNvSpPr>
              <a:spLocks/>
            </p:cNvSpPr>
            <p:nvPr/>
          </p:nvSpPr>
          <p:spPr bwMode="auto">
            <a:xfrm>
              <a:off x="3981450" y="2274888"/>
              <a:ext cx="1433513" cy="658812"/>
            </a:xfrm>
            <a:custGeom>
              <a:avLst/>
              <a:gdLst>
                <a:gd name="T0" fmla="*/ 0 w 1807"/>
                <a:gd name="T1" fmla="*/ 2147483647 h 829"/>
                <a:gd name="T2" fmla="*/ 2147483647 w 1807"/>
                <a:gd name="T3" fmla="*/ 2147483647 h 829"/>
                <a:gd name="T4" fmla="*/ 2147483647 w 1807"/>
                <a:gd name="T5" fmla="*/ 0 h 829"/>
                <a:gd name="T6" fmla="*/ 2147483647 w 1807"/>
                <a:gd name="T7" fmla="*/ 0 h 829"/>
                <a:gd name="T8" fmla="*/ 0 w 1807"/>
                <a:gd name="T9" fmla="*/ 2147483647 h 8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07" h="829">
                  <a:moveTo>
                    <a:pt x="0" y="829"/>
                  </a:moveTo>
                  <a:lnTo>
                    <a:pt x="1807" y="829"/>
                  </a:lnTo>
                  <a:lnTo>
                    <a:pt x="1387" y="0"/>
                  </a:lnTo>
                  <a:lnTo>
                    <a:pt x="419" y="0"/>
                  </a:lnTo>
                  <a:lnTo>
                    <a:pt x="0" y="829"/>
                  </a:lnTo>
                  <a:close/>
                </a:path>
              </a:pathLst>
            </a:custGeom>
            <a:solidFill>
              <a:srgbClr val="CCFF99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52" name="Freeform 125"/>
            <p:cNvSpPr>
              <a:spLocks/>
            </p:cNvSpPr>
            <p:nvPr/>
          </p:nvSpPr>
          <p:spPr bwMode="auto">
            <a:xfrm>
              <a:off x="4748213" y="1490663"/>
              <a:ext cx="409575" cy="655637"/>
            </a:xfrm>
            <a:custGeom>
              <a:avLst/>
              <a:gdLst>
                <a:gd name="T0" fmla="*/ 2147483647 w 515"/>
                <a:gd name="T1" fmla="*/ 2147483647 h 825"/>
                <a:gd name="T2" fmla="*/ 2147483647 w 515"/>
                <a:gd name="T3" fmla="*/ 2147483647 h 825"/>
                <a:gd name="T4" fmla="*/ 0 w 515"/>
                <a:gd name="T5" fmla="*/ 0 h 825"/>
                <a:gd name="T6" fmla="*/ 2147483647 w 515"/>
                <a:gd name="T7" fmla="*/ 2147483647 h 82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15" h="825">
                  <a:moveTo>
                    <a:pt x="419" y="825"/>
                  </a:moveTo>
                  <a:lnTo>
                    <a:pt x="515" y="698"/>
                  </a:lnTo>
                  <a:lnTo>
                    <a:pt x="0" y="0"/>
                  </a:lnTo>
                  <a:lnTo>
                    <a:pt x="419" y="825"/>
                  </a:lnTo>
                  <a:close/>
                </a:path>
              </a:pathLst>
            </a:custGeom>
            <a:solidFill>
              <a:srgbClr val="E6FED6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53" name="Freeform 126"/>
            <p:cNvSpPr>
              <a:spLocks/>
            </p:cNvSpPr>
            <p:nvPr/>
          </p:nvSpPr>
          <p:spPr bwMode="auto">
            <a:xfrm>
              <a:off x="4416425" y="2146300"/>
              <a:ext cx="665163" cy="104775"/>
            </a:xfrm>
            <a:custGeom>
              <a:avLst/>
              <a:gdLst>
                <a:gd name="T0" fmla="*/ 0 w 837"/>
                <a:gd name="T1" fmla="*/ 0 h 133"/>
                <a:gd name="T2" fmla="*/ 2147483647 w 837"/>
                <a:gd name="T3" fmla="*/ 0 h 133"/>
                <a:gd name="T4" fmla="*/ 2147483647 w 837"/>
                <a:gd name="T5" fmla="*/ 2147483647 h 133"/>
                <a:gd name="T6" fmla="*/ 2147483647 w 837"/>
                <a:gd name="T7" fmla="*/ 2147483647 h 133"/>
                <a:gd name="T8" fmla="*/ 0 w 837"/>
                <a:gd name="T9" fmla="*/ 0 h 1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37" h="133">
                  <a:moveTo>
                    <a:pt x="0" y="0"/>
                  </a:moveTo>
                  <a:lnTo>
                    <a:pt x="837" y="0"/>
                  </a:lnTo>
                  <a:lnTo>
                    <a:pt x="799" y="133"/>
                  </a:lnTo>
                  <a:lnTo>
                    <a:pt x="39" y="1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7970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54" name="Freeform 127"/>
            <p:cNvSpPr>
              <a:spLocks/>
            </p:cNvSpPr>
            <p:nvPr/>
          </p:nvSpPr>
          <p:spPr bwMode="auto">
            <a:xfrm>
              <a:off x="4416425" y="1490663"/>
              <a:ext cx="665163" cy="655637"/>
            </a:xfrm>
            <a:custGeom>
              <a:avLst/>
              <a:gdLst>
                <a:gd name="T0" fmla="*/ 0 w 837"/>
                <a:gd name="T1" fmla="*/ 2147483647 h 825"/>
                <a:gd name="T2" fmla="*/ 2147483647 w 837"/>
                <a:gd name="T3" fmla="*/ 2147483647 h 825"/>
                <a:gd name="T4" fmla="*/ 2147483647 w 837"/>
                <a:gd name="T5" fmla="*/ 0 h 825"/>
                <a:gd name="T6" fmla="*/ 0 w 837"/>
                <a:gd name="T7" fmla="*/ 2147483647 h 82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37" h="825">
                  <a:moveTo>
                    <a:pt x="0" y="825"/>
                  </a:moveTo>
                  <a:lnTo>
                    <a:pt x="837" y="825"/>
                  </a:lnTo>
                  <a:lnTo>
                    <a:pt x="418" y="0"/>
                  </a:lnTo>
                  <a:lnTo>
                    <a:pt x="0" y="825"/>
                  </a:lnTo>
                  <a:close/>
                </a:path>
              </a:pathLst>
            </a:custGeom>
            <a:solidFill>
              <a:srgbClr val="C3C30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55" name="Freeform 128"/>
            <p:cNvSpPr>
              <a:spLocks/>
            </p:cNvSpPr>
            <p:nvPr/>
          </p:nvSpPr>
          <p:spPr bwMode="auto">
            <a:xfrm>
              <a:off x="4416425" y="2146300"/>
              <a:ext cx="665163" cy="104775"/>
            </a:xfrm>
            <a:custGeom>
              <a:avLst/>
              <a:gdLst>
                <a:gd name="T0" fmla="*/ 0 w 837"/>
                <a:gd name="T1" fmla="*/ 0 h 133"/>
                <a:gd name="T2" fmla="*/ 2147483647 w 837"/>
                <a:gd name="T3" fmla="*/ 0 h 133"/>
                <a:gd name="T4" fmla="*/ 2147483647 w 837"/>
                <a:gd name="T5" fmla="*/ 2147483647 h 133"/>
                <a:gd name="T6" fmla="*/ 2147483647 w 837"/>
                <a:gd name="T7" fmla="*/ 2147483647 h 133"/>
                <a:gd name="T8" fmla="*/ 0 w 837"/>
                <a:gd name="T9" fmla="*/ 0 h 1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37" h="133">
                  <a:moveTo>
                    <a:pt x="0" y="0"/>
                  </a:moveTo>
                  <a:lnTo>
                    <a:pt x="837" y="0"/>
                  </a:lnTo>
                  <a:lnTo>
                    <a:pt x="799" y="133"/>
                  </a:lnTo>
                  <a:lnTo>
                    <a:pt x="39" y="1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9966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56" name="Freeform 129"/>
            <p:cNvSpPr>
              <a:spLocks/>
            </p:cNvSpPr>
            <p:nvPr/>
          </p:nvSpPr>
          <p:spPr bwMode="auto">
            <a:xfrm>
              <a:off x="4414838" y="1498600"/>
              <a:ext cx="665162" cy="655638"/>
            </a:xfrm>
            <a:custGeom>
              <a:avLst/>
              <a:gdLst>
                <a:gd name="T0" fmla="*/ 0 w 837"/>
                <a:gd name="T1" fmla="*/ 2147483647 h 825"/>
                <a:gd name="T2" fmla="*/ 2147483647 w 837"/>
                <a:gd name="T3" fmla="*/ 2147483647 h 825"/>
                <a:gd name="T4" fmla="*/ 2147483647 w 837"/>
                <a:gd name="T5" fmla="*/ 0 h 825"/>
                <a:gd name="T6" fmla="*/ 0 w 837"/>
                <a:gd name="T7" fmla="*/ 2147483647 h 82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37" h="825">
                  <a:moveTo>
                    <a:pt x="0" y="825"/>
                  </a:moveTo>
                  <a:lnTo>
                    <a:pt x="837" y="825"/>
                  </a:lnTo>
                  <a:lnTo>
                    <a:pt x="418" y="0"/>
                  </a:lnTo>
                  <a:lnTo>
                    <a:pt x="0" y="825"/>
                  </a:lnTo>
                  <a:close/>
                </a:path>
              </a:pathLst>
            </a:custGeom>
            <a:solidFill>
              <a:srgbClr val="CCFF99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57" name="Rectangle 130"/>
            <p:cNvSpPr>
              <a:spLocks noChangeArrowheads="1"/>
            </p:cNvSpPr>
            <p:nvPr/>
          </p:nvSpPr>
          <p:spPr bwMode="auto">
            <a:xfrm>
              <a:off x="3125788" y="5076825"/>
              <a:ext cx="2979737" cy="376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58" name="Rectangle 131"/>
            <p:cNvSpPr>
              <a:spLocks noChangeArrowheads="1"/>
            </p:cNvSpPr>
            <p:nvPr/>
          </p:nvSpPr>
          <p:spPr bwMode="auto">
            <a:xfrm>
              <a:off x="3044825" y="5029201"/>
              <a:ext cx="3074987" cy="362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700" b="1" dirty="0" smtClean="0">
                  <a:solidFill>
                    <a:srgbClr val="000000"/>
                  </a:solidFill>
                  <a:latin typeface="Arial Narrow" pitchFamily="34" charset="0"/>
                </a:rPr>
                <a:t>~ 14,000,000 </a:t>
              </a:r>
              <a:r>
                <a:rPr lang="en-US" sz="2700" b="1" dirty="0">
                  <a:solidFill>
                    <a:srgbClr val="000000"/>
                  </a:solidFill>
                  <a:latin typeface="Arial Narrow" pitchFamily="34" charset="0"/>
                </a:rPr>
                <a:t>Crashes</a:t>
              </a:r>
              <a:endParaRPr lang="en-US" sz="360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9" name="Rectangle 132"/>
            <p:cNvSpPr>
              <a:spLocks noChangeArrowheads="1"/>
            </p:cNvSpPr>
            <p:nvPr/>
          </p:nvSpPr>
          <p:spPr bwMode="auto">
            <a:xfrm>
              <a:off x="4176641" y="3202184"/>
              <a:ext cx="99225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 smtClean="0">
                  <a:solidFill>
                    <a:srgbClr val="000000"/>
                  </a:solidFill>
                  <a:latin typeface="Arial Narrow" pitchFamily="34" charset="0"/>
                </a:rPr>
                <a:t>4,387,000 </a:t>
              </a:r>
              <a:endParaRPr lang="en-US" sz="200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0" name="Rectangle 133"/>
            <p:cNvSpPr>
              <a:spLocks noChangeArrowheads="1"/>
            </p:cNvSpPr>
            <p:nvPr/>
          </p:nvSpPr>
          <p:spPr bwMode="auto">
            <a:xfrm>
              <a:off x="3505200" y="3474940"/>
              <a:ext cx="219710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  <a:latin typeface="Arial Narrow" pitchFamily="34" charset="0"/>
                </a:rPr>
                <a:t>Property Damage Only </a:t>
              </a:r>
            </a:p>
          </p:txBody>
        </p:sp>
        <p:sp>
          <p:nvSpPr>
            <p:cNvPr id="261" name="Rectangle 134"/>
            <p:cNvSpPr>
              <a:spLocks noChangeArrowheads="1"/>
            </p:cNvSpPr>
            <p:nvPr/>
          </p:nvSpPr>
          <p:spPr bwMode="auto">
            <a:xfrm>
              <a:off x="4010025" y="2393950"/>
              <a:ext cx="1435100" cy="484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62" name="Rectangle 135"/>
            <p:cNvSpPr>
              <a:spLocks noChangeArrowheads="1"/>
            </p:cNvSpPr>
            <p:nvPr/>
          </p:nvSpPr>
          <p:spPr bwMode="auto">
            <a:xfrm>
              <a:off x="4284661" y="2393950"/>
              <a:ext cx="844783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700" b="1" dirty="0" smtClean="0">
                  <a:solidFill>
                    <a:srgbClr val="000000"/>
                  </a:solidFill>
                  <a:latin typeface="Arial Narrow" pitchFamily="34" charset="0"/>
                </a:rPr>
                <a:t>1,648,000 </a:t>
              </a:r>
              <a:endParaRPr lang="en-US" sz="360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3" name="Rectangle 136"/>
            <p:cNvSpPr>
              <a:spLocks noChangeArrowheads="1"/>
            </p:cNvSpPr>
            <p:nvPr/>
          </p:nvSpPr>
          <p:spPr bwMode="auto">
            <a:xfrm>
              <a:off x="4083408" y="2628900"/>
              <a:ext cx="1239121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700" b="1" dirty="0">
                  <a:solidFill>
                    <a:srgbClr val="000000"/>
                  </a:solidFill>
                  <a:latin typeface="Arial Narrow" pitchFamily="34" charset="0"/>
                </a:rPr>
                <a:t>Injury Crashes</a:t>
              </a:r>
              <a:endParaRPr lang="en-US" sz="360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4" name="Rectangle 137"/>
            <p:cNvSpPr>
              <a:spLocks noChangeArrowheads="1"/>
            </p:cNvSpPr>
            <p:nvPr/>
          </p:nvSpPr>
          <p:spPr bwMode="auto">
            <a:xfrm>
              <a:off x="4512376" y="1905000"/>
              <a:ext cx="51135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 smtClean="0">
                  <a:solidFill>
                    <a:srgbClr val="000000"/>
                  </a:solidFill>
                  <a:latin typeface="Arial Narrow" pitchFamily="34" charset="0"/>
                </a:rPr>
                <a:t>29,989</a:t>
              </a:r>
              <a:endParaRPr lang="en-US" sz="360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5" name="Rectangle 138"/>
            <p:cNvSpPr>
              <a:spLocks noChangeArrowheads="1"/>
            </p:cNvSpPr>
            <p:nvPr/>
          </p:nvSpPr>
          <p:spPr bwMode="auto">
            <a:xfrm>
              <a:off x="2922588" y="4062413"/>
              <a:ext cx="3422650" cy="596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66" name="Rectangle 139"/>
            <p:cNvSpPr>
              <a:spLocks noChangeArrowheads="1"/>
            </p:cNvSpPr>
            <p:nvPr/>
          </p:nvSpPr>
          <p:spPr bwMode="auto">
            <a:xfrm>
              <a:off x="2911475" y="4049713"/>
              <a:ext cx="3421063" cy="596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67" name="Rectangle 140"/>
            <p:cNvSpPr>
              <a:spLocks noChangeArrowheads="1"/>
            </p:cNvSpPr>
            <p:nvPr/>
          </p:nvSpPr>
          <p:spPr bwMode="auto">
            <a:xfrm>
              <a:off x="4122230" y="4038601"/>
              <a:ext cx="109004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200" b="1" dirty="0" smtClean="0">
                  <a:solidFill>
                    <a:srgbClr val="000000"/>
                  </a:solidFill>
                  <a:latin typeface="Arial Narrow" pitchFamily="34" charset="0"/>
                </a:rPr>
                <a:t>6,064,000 </a:t>
              </a:r>
              <a:endParaRPr lang="en-US" sz="360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8" name="Rectangle 141"/>
            <p:cNvSpPr>
              <a:spLocks noChangeArrowheads="1"/>
            </p:cNvSpPr>
            <p:nvPr/>
          </p:nvSpPr>
          <p:spPr bwMode="auto">
            <a:xfrm>
              <a:off x="3288482" y="4343401"/>
              <a:ext cx="279563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200" b="1">
                  <a:solidFill>
                    <a:srgbClr val="000000"/>
                  </a:solidFill>
                  <a:latin typeface="Arial Narrow" pitchFamily="34" charset="0"/>
                </a:rPr>
                <a:t>Police Reported Crashes </a:t>
              </a:r>
            </a:p>
          </p:txBody>
        </p:sp>
        <p:sp>
          <p:nvSpPr>
            <p:cNvPr id="269" name="Rectangle 145"/>
            <p:cNvSpPr>
              <a:spLocks noChangeArrowheads="1"/>
            </p:cNvSpPr>
            <p:nvPr/>
          </p:nvSpPr>
          <p:spPr bwMode="auto">
            <a:xfrm>
              <a:off x="5715000" y="1766888"/>
              <a:ext cx="1327150" cy="295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1" name="Rectangle 146"/>
            <p:cNvSpPr>
              <a:spLocks noChangeArrowheads="1"/>
            </p:cNvSpPr>
            <p:nvPr/>
          </p:nvSpPr>
          <p:spPr bwMode="auto">
            <a:xfrm>
              <a:off x="5667375" y="1989723"/>
              <a:ext cx="1513235" cy="338554"/>
            </a:xfrm>
            <a:prstGeom prst="rect">
              <a:avLst/>
            </a:prstGeom>
            <a:noFill/>
            <a:ln>
              <a:noFill/>
              <a:headEnd/>
              <a:tailEnd/>
            </a:ln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200" b="1" i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Fatal Crashes</a:t>
              </a:r>
              <a:endParaRPr lang="en-US" sz="2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72" name="Rectangle 152"/>
            <p:cNvSpPr>
              <a:spLocks noChangeArrowheads="1"/>
            </p:cNvSpPr>
            <p:nvPr/>
          </p:nvSpPr>
          <p:spPr bwMode="auto">
            <a:xfrm>
              <a:off x="1737710" y="1816094"/>
              <a:ext cx="78386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 smtClean="0">
                  <a:solidFill>
                    <a:srgbClr val="FFFFFF"/>
                  </a:solidFill>
                  <a:latin typeface="Arial" charset="0"/>
                </a:rPr>
                <a:t>32,675</a:t>
              </a:r>
              <a:endParaRPr lang="en-US" sz="2000" b="1" dirty="0">
                <a:solidFill>
                  <a:srgbClr val="FFFFFF"/>
                </a:solidFill>
                <a:latin typeface="Arial" charset="0"/>
              </a:endParaRPr>
            </a:p>
          </p:txBody>
        </p:sp>
      </p:grpSp>
      <p:sp>
        <p:nvSpPr>
          <p:cNvPr id="315" name="Rectangle 153"/>
          <p:cNvSpPr>
            <a:spLocks noChangeArrowheads="1"/>
          </p:cNvSpPr>
          <p:nvPr/>
        </p:nvSpPr>
        <p:spPr bwMode="auto">
          <a:xfrm>
            <a:off x="1405984" y="1413321"/>
            <a:ext cx="110927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FFFF"/>
                </a:solidFill>
                <a:latin typeface="Arial" charset="0"/>
              </a:rPr>
              <a:t>Fatalities</a:t>
            </a:r>
          </a:p>
        </p:txBody>
      </p:sp>
      <p:sp>
        <p:nvSpPr>
          <p:cNvPr id="316" name="Oval 154"/>
          <p:cNvSpPr>
            <a:spLocks noChangeArrowheads="1"/>
          </p:cNvSpPr>
          <p:nvPr/>
        </p:nvSpPr>
        <p:spPr bwMode="auto">
          <a:xfrm>
            <a:off x="6419355" y="2871787"/>
            <a:ext cx="2362200" cy="838200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ker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17" name="Rectangle 155"/>
          <p:cNvSpPr>
            <a:spLocks noChangeArrowheads="1"/>
          </p:cNvSpPr>
          <p:nvPr/>
        </p:nvSpPr>
        <p:spPr bwMode="auto">
          <a:xfrm>
            <a:off x="7054402" y="2986089"/>
            <a:ext cx="113973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FFFFFF"/>
                </a:solidFill>
                <a:latin typeface="Arial" charset="0"/>
              </a:rPr>
              <a:t>2,338,000</a:t>
            </a:r>
            <a:endParaRPr lang="en-US" sz="20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318" name="Rectangle 156"/>
          <p:cNvSpPr>
            <a:spLocks noChangeArrowheads="1"/>
          </p:cNvSpPr>
          <p:nvPr/>
        </p:nvSpPr>
        <p:spPr bwMode="auto">
          <a:xfrm>
            <a:off x="6723554" y="3227389"/>
            <a:ext cx="176650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FFFF"/>
                </a:solidFill>
                <a:latin typeface="Arial" charset="0"/>
              </a:rPr>
              <a:t>People Injured</a:t>
            </a:r>
          </a:p>
        </p:txBody>
      </p:sp>
      <p:sp>
        <p:nvSpPr>
          <p:cNvPr id="3" name="Rectangle 2"/>
          <p:cNvSpPr/>
          <p:nvPr/>
        </p:nvSpPr>
        <p:spPr>
          <a:xfrm>
            <a:off x="361558" y="173304"/>
            <a:ext cx="72902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spcBef>
                <a:spcPct val="0"/>
              </a:spcBef>
            </a:pPr>
            <a:r>
              <a:rPr lang="en-US" sz="4000" dirty="0" smtClean="0">
                <a:solidFill>
                  <a:schemeClr val="bg1"/>
                </a:solidFill>
                <a:latin typeface="+mj-lt"/>
                <a:ea typeface="+mj-ea"/>
                <a:cs typeface="Georgia"/>
              </a:rPr>
              <a:t>NHTSA Crash Pyramid, </a:t>
            </a:r>
            <a:r>
              <a:rPr lang="en-US" sz="4000" dirty="0">
                <a:solidFill>
                  <a:schemeClr val="bg1"/>
                </a:solidFill>
                <a:latin typeface="+mj-lt"/>
                <a:ea typeface="+mj-ea"/>
                <a:cs typeface="Georgia"/>
              </a:rPr>
              <a:t>2014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4913855" y="1371942"/>
            <a:ext cx="476945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73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2263" y="1371600"/>
            <a:ext cx="8575675" cy="4724400"/>
          </a:xfrm>
        </p:spPr>
        <p:txBody>
          <a:bodyPr/>
          <a:lstStyle/>
          <a:p>
            <a:r>
              <a:rPr lang="en-US" dirty="0" smtClean="0"/>
              <a:t>Involves a Vehicle that:</a:t>
            </a:r>
          </a:p>
          <a:p>
            <a:pPr lvl="1"/>
            <a:r>
              <a:rPr lang="en-US" dirty="0" smtClean="0"/>
              <a:t>Over 10,000 lbs. GVWR or GCWR</a:t>
            </a:r>
          </a:p>
          <a:p>
            <a:pPr lvl="1"/>
            <a:r>
              <a:rPr lang="en-US" dirty="0" smtClean="0"/>
              <a:t>9+ passengers (for compensation), 16+ pass.</a:t>
            </a:r>
          </a:p>
          <a:p>
            <a:pPr lvl="1"/>
            <a:r>
              <a:rPr lang="en-US" dirty="0" smtClean="0"/>
              <a:t>Carrying a </a:t>
            </a:r>
            <a:r>
              <a:rPr lang="en-US" dirty="0" err="1" smtClean="0"/>
              <a:t>Placardable</a:t>
            </a:r>
            <a:r>
              <a:rPr lang="en-US" dirty="0" smtClean="0"/>
              <a:t> amount of </a:t>
            </a:r>
            <a:r>
              <a:rPr lang="en-US" dirty="0" err="1" smtClean="0"/>
              <a:t>Haz</a:t>
            </a:r>
            <a:r>
              <a:rPr lang="en-US" dirty="0" smtClean="0"/>
              <a:t>. Materials</a:t>
            </a:r>
          </a:p>
          <a:p>
            <a:r>
              <a:rPr lang="en-US" dirty="0" smtClean="0"/>
              <a:t>And Severity of the Crash:</a:t>
            </a:r>
          </a:p>
          <a:p>
            <a:pPr lvl="1"/>
            <a:r>
              <a:rPr lang="en-US" dirty="0" smtClean="0"/>
              <a:t>Fatality within 30 days,</a:t>
            </a:r>
          </a:p>
          <a:p>
            <a:pPr lvl="1"/>
            <a:r>
              <a:rPr lang="en-US" dirty="0" smtClean="0"/>
              <a:t>Injury where person is transported and receives treatment away from the scene,</a:t>
            </a:r>
          </a:p>
          <a:p>
            <a:pPr lvl="1"/>
            <a:r>
              <a:rPr lang="en-US" dirty="0" smtClean="0"/>
              <a:t>Tow-away due to disabling damage.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Title 49 CFR Part 390.5 </a:t>
            </a:r>
            <a:br>
              <a:rPr lang="en-US" sz="3200" dirty="0" smtClean="0">
                <a:solidFill>
                  <a:schemeClr val="bg1"/>
                </a:solidFill>
              </a:rPr>
            </a:br>
            <a:r>
              <a:rPr lang="en-US" sz="3200" dirty="0" smtClean="0">
                <a:solidFill>
                  <a:schemeClr val="bg1"/>
                </a:solidFill>
              </a:rPr>
              <a:t>Reportable Crashes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05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FMCSA Data Pyramid, 2014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99950593"/>
              </p:ext>
            </p:extLst>
          </p:nvPr>
        </p:nvGraphicFramePr>
        <p:xfrm>
          <a:off x="1524000" y="1397000"/>
          <a:ext cx="6096000" cy="462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2"/>
          <p:cNvSpPr>
            <a:spLocks noChangeArrowheads="1"/>
          </p:cNvSpPr>
          <p:nvPr/>
        </p:nvSpPr>
        <p:spPr bwMode="auto">
          <a:xfrm>
            <a:off x="709615" y="1755258"/>
            <a:ext cx="2467590" cy="719334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kern="0" noProof="0" dirty="0" smtClean="0">
                <a:solidFill>
                  <a:schemeClr val="bg1"/>
                </a:solidFill>
                <a:latin typeface="Arial" charset="0"/>
              </a:rPr>
              <a:t>165, 778 Vehicles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8" name="Oval 2"/>
          <p:cNvSpPr>
            <a:spLocks noChangeArrowheads="1"/>
          </p:cNvSpPr>
          <p:nvPr/>
        </p:nvSpPr>
        <p:spPr bwMode="auto">
          <a:xfrm>
            <a:off x="6400800" y="3200400"/>
            <a:ext cx="2467590" cy="719334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kern="0" noProof="0" dirty="0" smtClean="0">
                <a:solidFill>
                  <a:schemeClr val="bg1"/>
                </a:solidFill>
                <a:latin typeface="Arial" charset="0"/>
              </a:rPr>
              <a:t>505,000 Vehicles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15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238950" y="1524000"/>
            <a:ext cx="8600249" cy="4648200"/>
          </a:xfrm>
        </p:spPr>
        <p:txBody>
          <a:bodyPr/>
          <a:lstStyle/>
          <a:p>
            <a:r>
              <a:rPr lang="en-US" dirty="0" smtClean="0"/>
              <a:t>Originally self-reported by carriers, similar to </a:t>
            </a:r>
            <a:r>
              <a:rPr lang="en-US" dirty="0" err="1" smtClean="0"/>
              <a:t>HazMat</a:t>
            </a:r>
            <a:r>
              <a:rPr lang="en-US" dirty="0" smtClean="0"/>
              <a:t> incidents to PHMSA.</a:t>
            </a:r>
          </a:p>
          <a:p>
            <a:pPr lvl="1"/>
            <a:r>
              <a:rPr lang="en-US" dirty="0" smtClean="0"/>
              <a:t>Carriers would also self-report if the crash was preventable or not.  About 33,000 crashes /yr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smtClean="0"/>
              <a:t>Based on 1990 recommendation by TRB (Special report 228) to use National Governor’s Association (NGA) data </a:t>
            </a:r>
            <a:r>
              <a:rPr lang="en-US" sz="3600" dirty="0" smtClean="0"/>
              <a:t>elements. </a:t>
            </a:r>
            <a:r>
              <a:rPr lang="en-US" sz="2800" dirty="0" smtClean="0"/>
              <a:t>Last update: 2004 to add Bus Use.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FMCSA’s Crash Data History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0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238950" y="1524000"/>
            <a:ext cx="8676449" cy="4648200"/>
          </a:xfrm>
        </p:spPr>
        <p:txBody>
          <a:bodyPr/>
          <a:lstStyle/>
          <a:p>
            <a:r>
              <a:rPr lang="en-US" dirty="0" smtClean="0"/>
              <a:t>Focus on identification of the driver, (commercial) vehicle, and carrier.</a:t>
            </a:r>
          </a:p>
          <a:p>
            <a:pPr lvl="1"/>
            <a:r>
              <a:rPr lang="en-US" dirty="0" smtClean="0"/>
              <a:t>FMCSA only receives information on the CMV involved in the crash.</a:t>
            </a:r>
          </a:p>
          <a:p>
            <a:r>
              <a:rPr lang="en-US" dirty="0" smtClean="0"/>
              <a:t>Data elements were identified that were:</a:t>
            </a:r>
          </a:p>
          <a:p>
            <a:pPr lvl="1"/>
            <a:r>
              <a:rPr lang="en-US" dirty="0" smtClean="0"/>
              <a:t>Already collected by most States.</a:t>
            </a:r>
          </a:p>
          <a:p>
            <a:pPr lvl="1"/>
            <a:r>
              <a:rPr lang="en-US" dirty="0" smtClean="0"/>
              <a:t>Easy for law enforcement officers to collect.</a:t>
            </a:r>
          </a:p>
          <a:p>
            <a:pPr lvl="1"/>
            <a:r>
              <a:rPr lang="en-US" dirty="0" smtClean="0"/>
              <a:t>Minimal data elements. (full list at end)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NGA Crash Criteria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33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304800" y="1295400"/>
            <a:ext cx="4180649" cy="4648200"/>
          </a:xfrm>
        </p:spPr>
        <p:txBody>
          <a:bodyPr/>
          <a:lstStyle/>
          <a:p>
            <a:r>
              <a:rPr lang="en-US" sz="2400" dirty="0" smtClean="0"/>
              <a:t>Vehicle</a:t>
            </a:r>
          </a:p>
          <a:p>
            <a:pPr lvl="1"/>
            <a:r>
              <a:rPr lang="en-US" sz="2000" dirty="0" smtClean="0"/>
              <a:t>Vehicle Sequence Number</a:t>
            </a:r>
          </a:p>
          <a:p>
            <a:pPr lvl="1"/>
            <a:r>
              <a:rPr lang="en-US" sz="2000" dirty="0" smtClean="0"/>
              <a:t>Truck/Bus</a:t>
            </a:r>
          </a:p>
          <a:p>
            <a:pPr lvl="1"/>
            <a:r>
              <a:rPr lang="en-US" sz="2000" dirty="0" smtClean="0"/>
              <a:t>Vehicle Configuration</a:t>
            </a:r>
          </a:p>
          <a:p>
            <a:pPr lvl="1"/>
            <a:r>
              <a:rPr lang="en-US" sz="2000" dirty="0" smtClean="0"/>
              <a:t>Cargo Body Type</a:t>
            </a:r>
          </a:p>
          <a:p>
            <a:pPr lvl="1"/>
            <a:r>
              <a:rPr lang="en-US" sz="2000" dirty="0" smtClean="0"/>
              <a:t>GVWR (&lt;10k, 10k-26k, &gt;26k)</a:t>
            </a:r>
          </a:p>
          <a:p>
            <a:pPr lvl="1"/>
            <a:r>
              <a:rPr lang="en-US" sz="2000" dirty="0" smtClean="0"/>
              <a:t>Vehicle Identification Number</a:t>
            </a:r>
          </a:p>
          <a:p>
            <a:pPr lvl="1"/>
            <a:r>
              <a:rPr lang="en-US" sz="2000" dirty="0" smtClean="0"/>
              <a:t>License Plate State/#</a:t>
            </a:r>
          </a:p>
          <a:p>
            <a:pPr lvl="1"/>
            <a:r>
              <a:rPr lang="en-US" sz="2000" dirty="0" smtClean="0"/>
              <a:t>Bus Use </a:t>
            </a:r>
            <a:r>
              <a:rPr lang="en-US" sz="2000" i="1" dirty="0" smtClean="0"/>
              <a:t>(Added in 2004)</a:t>
            </a:r>
          </a:p>
          <a:p>
            <a:pPr lvl="1"/>
            <a:r>
              <a:rPr lang="en-US" sz="2000" dirty="0" smtClean="0"/>
              <a:t>Hazardous Materials</a:t>
            </a:r>
          </a:p>
          <a:p>
            <a:pPr lvl="2"/>
            <a:r>
              <a:rPr lang="en-US" sz="1800" dirty="0" smtClean="0"/>
              <a:t>Placard</a:t>
            </a:r>
          </a:p>
          <a:p>
            <a:pPr lvl="2"/>
            <a:r>
              <a:rPr lang="en-US" sz="1800" dirty="0" smtClean="0"/>
              <a:t>Class/Type/Name</a:t>
            </a:r>
          </a:p>
          <a:p>
            <a:pPr lvl="2"/>
            <a:r>
              <a:rPr lang="en-US" sz="1800" dirty="0" smtClean="0"/>
              <a:t>Release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NGA/MCMIS Data Elements</a:t>
            </a:r>
            <a:endParaRPr lang="en-US" dirty="0"/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4495800" y="1278903"/>
            <a:ext cx="4648200" cy="4648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344C67"/>
                </a:solidFill>
                <a:latin typeface="+mn-lt"/>
                <a:ea typeface="+mn-ea"/>
                <a:cs typeface="Helvetica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344C67"/>
                </a:solidFill>
                <a:latin typeface="+mn-lt"/>
                <a:ea typeface="+mn-ea"/>
                <a:cs typeface="Helvetica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344C67"/>
                </a:solidFill>
                <a:latin typeface="+mn-lt"/>
                <a:ea typeface="+mn-ea"/>
                <a:cs typeface="Helvetica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344C67"/>
                </a:solidFill>
                <a:latin typeface="+mn-lt"/>
                <a:ea typeface="+mn-ea"/>
                <a:cs typeface="Helvetica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344C67"/>
                </a:solidFill>
                <a:latin typeface="+mn-lt"/>
                <a:ea typeface="+mn-ea"/>
                <a:cs typeface="Helvetica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Carrier </a:t>
            </a:r>
            <a:r>
              <a:rPr lang="en-US" sz="2400" dirty="0" smtClean="0"/>
              <a:t>Identification</a:t>
            </a:r>
          </a:p>
          <a:p>
            <a:pPr lvl="1"/>
            <a:r>
              <a:rPr lang="en-US" sz="2000" dirty="0" smtClean="0"/>
              <a:t>Name</a:t>
            </a:r>
          </a:p>
          <a:p>
            <a:pPr lvl="1"/>
            <a:r>
              <a:rPr lang="en-US" sz="2000" dirty="0" smtClean="0"/>
              <a:t>Carrier Numbers (US/MC/State)</a:t>
            </a:r>
          </a:p>
          <a:p>
            <a:pPr lvl="1"/>
            <a:r>
              <a:rPr lang="en-US" sz="2000" dirty="0" smtClean="0"/>
              <a:t>Address</a:t>
            </a:r>
          </a:p>
          <a:p>
            <a:pPr lvl="1"/>
            <a:r>
              <a:rPr lang="en-US" sz="2000" dirty="0" smtClean="0"/>
              <a:t>Interstate/Intrastate</a:t>
            </a:r>
          </a:p>
          <a:p>
            <a:r>
              <a:rPr lang="en-US" sz="2400" dirty="0" smtClean="0"/>
              <a:t>Driver Identification</a:t>
            </a:r>
            <a:endParaRPr lang="en-US" sz="2400" dirty="0"/>
          </a:p>
          <a:p>
            <a:pPr lvl="1"/>
            <a:r>
              <a:rPr lang="en-US" sz="2000" dirty="0"/>
              <a:t>Name</a:t>
            </a:r>
          </a:p>
          <a:p>
            <a:pPr lvl="1"/>
            <a:r>
              <a:rPr lang="en-US" sz="2000" dirty="0"/>
              <a:t>Date of Birth</a:t>
            </a:r>
          </a:p>
          <a:p>
            <a:pPr lvl="1"/>
            <a:r>
              <a:rPr lang="en-US" sz="2000" dirty="0"/>
              <a:t>Driver’s License State</a:t>
            </a:r>
            <a:r>
              <a:rPr lang="en-US" sz="2000" dirty="0" smtClean="0"/>
              <a:t>/#</a:t>
            </a:r>
          </a:p>
          <a:p>
            <a:pPr lvl="1"/>
            <a:r>
              <a:rPr lang="en-US" sz="2000" dirty="0" smtClean="0"/>
              <a:t>License Class</a:t>
            </a:r>
          </a:p>
          <a:p>
            <a:pPr lvl="1"/>
            <a:r>
              <a:rPr lang="en-US" sz="2000" dirty="0" smtClean="0"/>
              <a:t>Citation Issued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0773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4724400" y="1299328"/>
            <a:ext cx="4180649" cy="4648200"/>
          </a:xfrm>
        </p:spPr>
        <p:txBody>
          <a:bodyPr/>
          <a:lstStyle/>
          <a:p>
            <a:r>
              <a:rPr lang="en-US" sz="2400" dirty="0"/>
              <a:t>Roadway</a:t>
            </a:r>
          </a:p>
          <a:p>
            <a:pPr lvl="1"/>
            <a:r>
              <a:rPr lang="en-US" sz="2000" dirty="0" err="1" smtClean="0"/>
              <a:t>Trafficway</a:t>
            </a:r>
            <a:r>
              <a:rPr lang="en-US" sz="2000" dirty="0" smtClean="0"/>
              <a:t> Type</a:t>
            </a:r>
            <a:endParaRPr lang="en-US" sz="2000" dirty="0"/>
          </a:p>
          <a:p>
            <a:pPr lvl="1"/>
            <a:r>
              <a:rPr lang="en-US" sz="2000" dirty="0"/>
              <a:t>Access Control</a:t>
            </a:r>
          </a:p>
          <a:p>
            <a:pPr lvl="1"/>
            <a:r>
              <a:rPr lang="en-US" sz="2000" dirty="0"/>
              <a:t>Road Surface Condition</a:t>
            </a:r>
          </a:p>
          <a:p>
            <a:r>
              <a:rPr lang="en-US" sz="2400" dirty="0" smtClean="0"/>
              <a:t>Environment</a:t>
            </a:r>
            <a:endParaRPr lang="en-US" sz="2000" dirty="0" smtClean="0"/>
          </a:p>
          <a:p>
            <a:pPr lvl="1"/>
            <a:r>
              <a:rPr lang="en-US" sz="2000" dirty="0" smtClean="0"/>
              <a:t>Weather</a:t>
            </a:r>
          </a:p>
          <a:p>
            <a:pPr lvl="1"/>
            <a:r>
              <a:rPr lang="en-US" sz="2000" dirty="0" smtClean="0"/>
              <a:t>Light Condition</a:t>
            </a:r>
          </a:p>
          <a:p>
            <a:r>
              <a:rPr lang="en-US" sz="2400" dirty="0"/>
              <a:t>Reporting Information</a:t>
            </a:r>
          </a:p>
          <a:p>
            <a:pPr lvl="1"/>
            <a:r>
              <a:rPr lang="en-US" sz="2000" dirty="0"/>
              <a:t>State/Report Number</a:t>
            </a:r>
          </a:p>
          <a:p>
            <a:pPr lvl="1"/>
            <a:r>
              <a:rPr lang="en-US" sz="2000" dirty="0"/>
              <a:t>Agency/Officer Badge #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NGA/MCMIS Data Elements</a:t>
            </a:r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228600" y="1676400"/>
            <a:ext cx="4180649" cy="4648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344C67"/>
                </a:solidFill>
                <a:latin typeface="+mn-lt"/>
                <a:ea typeface="+mn-ea"/>
                <a:cs typeface="Helvetica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344C67"/>
                </a:solidFill>
                <a:latin typeface="+mn-lt"/>
                <a:ea typeface="+mn-ea"/>
                <a:cs typeface="Helvetica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344C67"/>
                </a:solidFill>
                <a:latin typeface="+mn-lt"/>
                <a:ea typeface="+mn-ea"/>
                <a:cs typeface="Helvetica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344C67"/>
                </a:solidFill>
                <a:latin typeface="+mn-lt"/>
                <a:ea typeface="+mn-ea"/>
                <a:cs typeface="Helvetica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344C67"/>
                </a:solidFill>
                <a:latin typeface="+mn-lt"/>
                <a:ea typeface="+mn-ea"/>
                <a:cs typeface="Helvetica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</p:txBody>
      </p:sp>
      <p:sp>
        <p:nvSpPr>
          <p:cNvPr id="7" name="Text Placeholder 1"/>
          <p:cNvSpPr txBox="1">
            <a:spLocks/>
          </p:cNvSpPr>
          <p:nvPr/>
        </p:nvSpPr>
        <p:spPr>
          <a:xfrm>
            <a:off x="201105" y="1295400"/>
            <a:ext cx="4523295" cy="4648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rgbClr val="344C67"/>
                </a:solidFill>
                <a:latin typeface="+mn-lt"/>
                <a:ea typeface="+mn-ea"/>
                <a:cs typeface="Helvetica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rgbClr val="344C67"/>
                </a:solidFill>
                <a:latin typeface="+mn-lt"/>
                <a:ea typeface="+mn-ea"/>
                <a:cs typeface="Helvetica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344C67"/>
                </a:solidFill>
                <a:latin typeface="+mn-lt"/>
                <a:ea typeface="+mn-ea"/>
                <a:cs typeface="Helvetica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344C67"/>
                </a:solidFill>
                <a:latin typeface="+mn-lt"/>
                <a:ea typeface="+mn-ea"/>
                <a:cs typeface="Helvetica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344C67"/>
                </a:solidFill>
                <a:latin typeface="+mn-lt"/>
                <a:ea typeface="+mn-ea"/>
                <a:cs typeface="Helvetica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Accident</a:t>
            </a:r>
          </a:p>
          <a:p>
            <a:pPr lvl="1"/>
            <a:r>
              <a:rPr lang="en-US" sz="2000" dirty="0" smtClean="0"/>
              <a:t>Severity</a:t>
            </a:r>
          </a:p>
          <a:p>
            <a:pPr lvl="2"/>
            <a:r>
              <a:rPr lang="en-US" sz="1600" dirty="0" smtClean="0"/>
              <a:t># Fatalities</a:t>
            </a:r>
          </a:p>
          <a:p>
            <a:pPr lvl="2"/>
            <a:r>
              <a:rPr lang="en-US" sz="1600" dirty="0" smtClean="0"/>
              <a:t># Injuries</a:t>
            </a:r>
          </a:p>
          <a:p>
            <a:pPr lvl="2"/>
            <a:r>
              <a:rPr lang="en-US" sz="1600" dirty="0" smtClean="0"/>
              <a:t>Any Vehicle Towed Disabling Damage</a:t>
            </a:r>
          </a:p>
          <a:p>
            <a:pPr lvl="1"/>
            <a:r>
              <a:rPr lang="en-US" sz="2000" dirty="0" smtClean="0"/>
              <a:t>Location</a:t>
            </a:r>
          </a:p>
          <a:p>
            <a:pPr lvl="2"/>
            <a:r>
              <a:rPr lang="en-US" sz="1600" dirty="0" smtClean="0"/>
              <a:t>City/County/Description</a:t>
            </a:r>
          </a:p>
          <a:p>
            <a:pPr lvl="1"/>
            <a:r>
              <a:rPr lang="en-US" sz="2000" dirty="0" smtClean="0"/>
              <a:t>Time/Date</a:t>
            </a:r>
          </a:p>
          <a:p>
            <a:pPr lvl="1"/>
            <a:r>
              <a:rPr lang="en-US" sz="2000" dirty="0" smtClean="0"/>
              <a:t>Number of Vehicles Involved</a:t>
            </a:r>
          </a:p>
          <a:p>
            <a:pPr lvl="1"/>
            <a:r>
              <a:rPr lang="en-US" sz="2000" dirty="0"/>
              <a:t>Sequence of Events (Up to 4</a:t>
            </a:r>
            <a:r>
              <a:rPr lang="en-US" sz="2000" dirty="0" smtClean="0"/>
              <a:t>) for that vehicle</a:t>
            </a:r>
            <a:endParaRPr lang="en-US" sz="2000" dirty="0"/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28115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VSA PPT Template_0715-1">
  <a:themeElements>
    <a:clrScheme name="CSA-colors1">
      <a:dk1>
        <a:srgbClr val="003E7E"/>
      </a:dk1>
      <a:lt1>
        <a:sysClr val="window" lastClr="FFFFFF"/>
      </a:lt1>
      <a:dk2>
        <a:srgbClr val="98A8DC"/>
      </a:dk2>
      <a:lt2>
        <a:srgbClr val="F6D686"/>
      </a:lt2>
      <a:accent1>
        <a:srgbClr val="EEB111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rek">
      <a:majorFont>
        <a:latin typeface="Franklin Gothic Medium"/>
        <a:ea typeface=""/>
        <a:cs typeface=""/>
        <a:font script="Jpan" typeface="ヒラギノ角ゴ Pro W6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ＭＳ Ｐゴシック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+mj-lt"/>
            <a:ea typeface="+mj-ea"/>
            <a:cs typeface="Georgi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CVSA PPT_Template_20150715</Template>
  <TotalTime>4688</TotalTime>
  <Words>522</Words>
  <Application>Microsoft Office PowerPoint</Application>
  <PresentationFormat>On-screen Show (4:3)</PresentationFormat>
  <Paragraphs>142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CVSA PPT Template_0715-1</vt:lpstr>
      <vt:lpstr>Accident Data at FMCSA</vt:lpstr>
      <vt:lpstr>What we will be covering…</vt:lpstr>
      <vt:lpstr>PowerPoint Presentation</vt:lpstr>
      <vt:lpstr>Title 49 CFR Part 390.5  Reportable Crashes</vt:lpstr>
      <vt:lpstr>FMCSA Data Pyramid, 2014</vt:lpstr>
      <vt:lpstr>FMCSA’s Crash Data History</vt:lpstr>
      <vt:lpstr>NGA Crash Criteria</vt:lpstr>
      <vt:lpstr>NGA/MCMIS Data Elements</vt:lpstr>
      <vt:lpstr>NGA/MCMIS Data Elements</vt:lpstr>
      <vt:lpstr>Crash File Challenges</vt:lpstr>
      <vt:lpstr>Additional Information</vt:lpstr>
    </vt:vector>
  </TitlesOfParts>
  <Company>DOT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Systems</dc:title>
  <dc:creator>USDOT_User</dc:creator>
  <cp:lastModifiedBy>USDOT_User</cp:lastModifiedBy>
  <cp:revision>69</cp:revision>
  <dcterms:created xsi:type="dcterms:W3CDTF">2015-07-27T14:44:02Z</dcterms:created>
  <dcterms:modified xsi:type="dcterms:W3CDTF">2016-12-02T19:29:10Z</dcterms:modified>
</cp:coreProperties>
</file>