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5" r:id="rId3"/>
    <p:sldId id="264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7" autoAdjust="0"/>
    <p:restoredTop sz="94660"/>
  </p:normalViewPr>
  <p:slideViewPr>
    <p:cSldViewPr>
      <p:cViewPr>
        <p:scale>
          <a:sx n="100" d="100"/>
          <a:sy n="100" d="100"/>
        </p:scale>
        <p:origin x="-6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7F33F-1CE4-423B-A6C9-98620E643684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76181-FF35-4167-8993-685619F2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A0FF1-B503-4F80-9000-8377955100E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35651-F87C-4E1F-9AB0-C6DEC18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2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8035-4FEB-43DB-9EBC-0ED90755B7FD}" type="datetime8">
              <a:rPr lang="en-US" smtClean="0"/>
              <a:t>5/16/2014 5:10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8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AE6E-D3FE-4E38-BEED-2045BF5A4F03}" type="datetime8">
              <a:rPr lang="en-US" smtClean="0"/>
              <a:t>5/16/2014 5:10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5EB4-8641-40F0-B562-5AF5778214E1}" type="datetime8">
              <a:rPr lang="en-US" smtClean="0"/>
              <a:t>5/16/2014 5:10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2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22520"/>
            <a:ext cx="9144000" cy="649857"/>
          </a:xfrm>
          <a:prstGeom prst="rect">
            <a:avLst/>
          </a:prstGeom>
          <a:gradFill flip="none" rotWithShape="1">
            <a:gsLst>
              <a:gs pos="0">
                <a:srgbClr val="887E79">
                  <a:alpha val="50000"/>
                </a:srgbClr>
              </a:gs>
              <a:gs pos="100000">
                <a:srgbClr val="6F62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84" y="1752600"/>
            <a:ext cx="7951632" cy="43132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3" descr="C:\Users\martin.erb\Desktop\FMCSA_Footer_Ima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32" y="6222520"/>
            <a:ext cx="1344768" cy="67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tin.erb\Desktop\FMCSA_banner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2" r="849" b="18257"/>
          <a:stretch/>
        </p:blipFill>
        <p:spPr bwMode="auto">
          <a:xfrm>
            <a:off x="1" y="-1480"/>
            <a:ext cx="9143999" cy="7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78639"/>
            <a:ext cx="21336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85518C7E-9A11-4641-8DCC-2ECC34067A29}" type="datetime8">
              <a:rPr lang="en-US" smtClean="0"/>
              <a:t>5/16/2014 5:10 PM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6378639"/>
            <a:ext cx="2133600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3CD94B9A-0F73-4FF5-A200-F745188D32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384" y="762000"/>
            <a:ext cx="7799232" cy="9317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6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B6A7-EFE8-474C-ABC1-65C3C2A7152A}" type="datetime8">
              <a:rPr lang="en-US" smtClean="0"/>
              <a:t>5/16/2014 5:10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6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F651-4B9D-4447-BC39-3571F388F032}" type="datetime8">
              <a:rPr lang="en-US" smtClean="0"/>
              <a:t>5/16/2014 5:10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5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C941-CD25-4173-A5EB-55B7B7CB1EF4}" type="datetime8">
              <a:rPr lang="en-US" smtClean="0"/>
              <a:t>5/16/2014 5:10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5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D8C2-0220-4F29-9304-C6ADFCE67710}" type="datetime8">
              <a:rPr lang="en-US" smtClean="0"/>
              <a:t>5/16/2014 5:10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5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6EFF-DF7D-4286-9492-42543B22308F}" type="datetime8">
              <a:rPr lang="en-US" smtClean="0"/>
              <a:t>5/16/2014 5:10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4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DF9E-1896-4B53-87C5-17DD34243D05}" type="datetime8">
              <a:rPr lang="en-US" smtClean="0"/>
              <a:t>5/16/2014 5:10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3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9360-D60B-465D-BB9D-CD04F25989BD}" type="datetime8">
              <a:rPr lang="en-US" smtClean="0"/>
              <a:t>5/16/2014 5:10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8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29E3-1AC9-43E2-BE58-D332A7D9A315}" type="datetime8">
              <a:rPr lang="en-US" smtClean="0"/>
              <a:t>5/16/2014 5:10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4B9A-0F73-4FF5-A200-F745188D3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2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F74A-260A-47B3-BC65-FEBCEA32B27D}" type="datetime8">
              <a:rPr lang="en-US" smtClean="0"/>
              <a:t>5/16/2014 5:10 PM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914400"/>
            <a:ext cx="8420100" cy="83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GROW AMERICA Act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905000"/>
            <a:ext cx="8877302" cy="362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F74A-260A-47B3-BC65-FEBCEA32B27D}" type="datetime8">
              <a:rPr lang="en-US" smtClean="0"/>
              <a:t>5/16/2014 5:10 PM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304800" y="1819274"/>
            <a:ext cx="8534400" cy="42005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GROW AMERICA Act, or </a:t>
            </a:r>
            <a:r>
              <a:rPr lang="en-US" sz="2400" b="1" dirty="0"/>
              <a:t>Generating Renewal, Opportunity, and Work with Accelerated Mobility, Efficiency, and Rebuilding of Infrastructure and Communities throughout America</a:t>
            </a:r>
            <a:r>
              <a:rPr lang="en-US" sz="2400" dirty="0"/>
              <a:t>, </a:t>
            </a:r>
            <a:r>
              <a:rPr lang="en-US" sz="2400" dirty="0" smtClean="0"/>
              <a:t>will: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support millions of American jobs repairing and modernizing our roads, bridges, railways, and transit systems</a:t>
            </a:r>
            <a:r>
              <a:rPr lang="en-US" sz="2000" dirty="0" smtClean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help ensure that American businesses can compete effectively in the global economy and grow; and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pave the way forward by increasing access to the ladders of opportunity that help Americans get ahead.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914400"/>
            <a:ext cx="8420100" cy="83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GROW AMERICA Act</a:t>
            </a:r>
          </a:p>
        </p:txBody>
      </p:sp>
    </p:spTree>
    <p:extLst>
      <p:ext uri="{BB962C8B-B14F-4D97-AF65-F5344CB8AC3E}">
        <p14:creationId xmlns:p14="http://schemas.microsoft.com/office/powerpoint/2010/main" val="33975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02A0-1B1B-4B33-9260-021AB767B8A6}" type="datetime8">
              <a:rPr lang="en-US" smtClean="0"/>
              <a:t>5/16/2014 5:10 PM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914400"/>
            <a:ext cx="8610600" cy="83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FMCSA (Title V) – Key Focus Areas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idx="1"/>
          </p:nvPr>
        </p:nvSpPr>
        <p:spPr>
          <a:xfrm>
            <a:off x="304800" y="1819274"/>
            <a:ext cx="8534400" cy="420052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Motorcoach Safety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Driver Compensation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Grant Program Restructuring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784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1DC-FC86-4F0F-BCA4-12806362B75B}" type="datetime8">
              <a:rPr lang="en-US" smtClean="0"/>
              <a:t>5/16/2014 5:10 PM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914400"/>
            <a:ext cx="8420100" cy="83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Motorcoach Safety</a:t>
            </a:r>
            <a:endParaRPr lang="en-US" b="1" dirty="0"/>
          </a:p>
        </p:txBody>
      </p:sp>
      <p:sp>
        <p:nvSpPr>
          <p:cNvPr id="13" name="Content Placeholder 9"/>
          <p:cNvSpPr>
            <a:spLocks noGrp="1"/>
          </p:cNvSpPr>
          <p:nvPr>
            <p:ph idx="1"/>
          </p:nvPr>
        </p:nvSpPr>
        <p:spPr>
          <a:xfrm>
            <a:off x="304800" y="1819274"/>
            <a:ext cx="8534400" cy="4276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En Route Bus Inspections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Would expand locations under grant statute to require States to permit inspection of motorcoaches wherever food, shelter and sanitation for passengers can be </a:t>
            </a:r>
            <a:r>
              <a:rPr lang="en-US" sz="2000" dirty="0" smtClean="0"/>
              <a:t>provided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Jurisdiction </a:t>
            </a:r>
            <a:r>
              <a:rPr lang="en-US" sz="2400" b="1" dirty="0"/>
              <a:t>Over Passenger Brokers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Bus brokers would be required to register with FMCSA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Would help prevent unsafe bus companies from reorganizing as unregulated brokers and ensure transportation through authorized carriers only</a:t>
            </a:r>
          </a:p>
        </p:txBody>
      </p:sp>
    </p:spTree>
    <p:extLst>
      <p:ext uri="{BB962C8B-B14F-4D97-AF65-F5344CB8AC3E}">
        <p14:creationId xmlns:p14="http://schemas.microsoft.com/office/powerpoint/2010/main" val="26866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00BC8-9B58-4EEB-A0BF-88D150346F59}" type="datetime8">
              <a:rPr lang="en-US" smtClean="0"/>
              <a:t>5/16/2014 5:10 PM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914400"/>
            <a:ext cx="8420100" cy="83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Driver Compensation</a:t>
            </a:r>
            <a:endParaRPr lang="en-US" b="1" dirty="0"/>
          </a:p>
        </p:txBody>
      </p:sp>
      <p:sp>
        <p:nvSpPr>
          <p:cNvPr id="16" name="Content Placeholder 9"/>
          <p:cNvSpPr>
            <a:spLocks noGrp="1"/>
          </p:cNvSpPr>
          <p:nvPr>
            <p:ph idx="1"/>
          </p:nvPr>
        </p:nvSpPr>
        <p:spPr>
          <a:xfrm>
            <a:off x="304800" y="1819274"/>
            <a:ext cx="8534400" cy="4200526"/>
          </a:xfrm>
        </p:spPr>
        <p:txBody>
          <a:bodyPr>
            <a:noAutofit/>
          </a:bodyPr>
          <a:lstStyle/>
          <a:p>
            <a:r>
              <a:rPr lang="en-US" sz="2400" dirty="0"/>
              <a:t>Current driver pay structure (by mile or trip), and unpaid time at shipper and receiver facilities, create dangerous pressures to exceed hours-of-service limits</a:t>
            </a:r>
          </a:p>
          <a:p>
            <a:r>
              <a:rPr lang="en-US" sz="2400" dirty="0"/>
              <a:t>Would authorize a rule to require certain truck and bus drivers be paid minimum hourly wage for on-duty not driving time</a:t>
            </a:r>
          </a:p>
          <a:p>
            <a:r>
              <a:rPr lang="en-US" sz="2400" dirty="0"/>
              <a:t>Only HOS log drivers would be affected</a:t>
            </a:r>
          </a:p>
          <a:p>
            <a:r>
              <a:rPr lang="en-US" sz="2400" dirty="0"/>
              <a:t>No amendment to Fair Labor Standards Act; pay would be in addition to pay required under FLSA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32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0BF2-7FF8-4193-B9C9-094A63AC8478}" type="datetime8">
              <a:rPr lang="en-US" smtClean="0"/>
              <a:t>5/16/2014 5:10 PM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914400"/>
            <a:ext cx="8420100" cy="83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Grant Program Restructuring</a:t>
            </a:r>
            <a:endParaRPr lang="en-US" b="1" dirty="0"/>
          </a:p>
        </p:txBody>
      </p:sp>
      <p:sp>
        <p:nvSpPr>
          <p:cNvPr id="17" name="Content Placeholder 9"/>
          <p:cNvSpPr>
            <a:spLocks noGrp="1"/>
          </p:cNvSpPr>
          <p:nvPr>
            <p:ph idx="1"/>
          </p:nvPr>
        </p:nvSpPr>
        <p:spPr>
          <a:xfrm>
            <a:off x="304800" y="1819274"/>
            <a:ext cx="8534400" cy="4200526"/>
          </a:xfrm>
        </p:spPr>
        <p:txBody>
          <a:bodyPr>
            <a:noAutofit/>
          </a:bodyPr>
          <a:lstStyle/>
          <a:p>
            <a:r>
              <a:rPr lang="en-US" sz="2000" dirty="0"/>
              <a:t>Would consolidate five grant programs into a single formula program</a:t>
            </a:r>
          </a:p>
          <a:p>
            <a:r>
              <a:rPr lang="en-US" sz="2000" dirty="0"/>
              <a:t>Eliminate wasteful duplication of State and Federal administrative processes</a:t>
            </a:r>
          </a:p>
          <a:p>
            <a:r>
              <a:rPr lang="en-US" sz="2000" dirty="0"/>
              <a:t>Grant programs affected:  </a:t>
            </a:r>
          </a:p>
          <a:p>
            <a:pPr lvl="1"/>
            <a:r>
              <a:rPr lang="en-US" sz="1800" dirty="0"/>
              <a:t>Motor Carrier Safety Assistance Program (MCSAP) -- Basic and Incentive</a:t>
            </a:r>
          </a:p>
          <a:p>
            <a:pPr lvl="1"/>
            <a:r>
              <a:rPr lang="en-US" sz="1800" dirty="0"/>
              <a:t>Performance and Registration Information System Management (PRISM)</a:t>
            </a:r>
          </a:p>
          <a:p>
            <a:pPr lvl="1"/>
            <a:r>
              <a:rPr lang="en-US" sz="1800" dirty="0"/>
              <a:t>Safety Data Improvement</a:t>
            </a:r>
          </a:p>
          <a:p>
            <a:pPr lvl="1"/>
            <a:r>
              <a:rPr lang="en-US" sz="1800" dirty="0"/>
              <a:t>New Entrant Grants</a:t>
            </a:r>
          </a:p>
          <a:p>
            <a:pPr lvl="1"/>
            <a:r>
              <a:rPr lang="en-US" sz="1800" dirty="0"/>
              <a:t>Border Enforcement Grant</a:t>
            </a:r>
          </a:p>
          <a:p>
            <a:r>
              <a:rPr lang="en-US" sz="2000" dirty="0"/>
              <a:t>Would allow use of MCSAP funds to enforce household goods regulations </a:t>
            </a:r>
          </a:p>
          <a:p>
            <a:r>
              <a:rPr lang="en-US" sz="2000" dirty="0"/>
              <a:t>State participation in PRISM, Safety Data Improvement and New Entrant would become mandatory</a:t>
            </a:r>
          </a:p>
        </p:txBody>
      </p:sp>
    </p:spTree>
    <p:extLst>
      <p:ext uri="{BB962C8B-B14F-4D97-AF65-F5344CB8AC3E}">
        <p14:creationId xmlns:p14="http://schemas.microsoft.com/office/powerpoint/2010/main" val="35632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8195-4C6C-4DA3-A7AE-0E82FE715CA1}" type="datetime8">
              <a:rPr lang="en-US" smtClean="0"/>
              <a:t>5/16/2014 5:10 PM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914400"/>
            <a:ext cx="8420100" cy="83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Grants (cont.) -- Federal Share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idx="1"/>
          </p:nvPr>
        </p:nvSpPr>
        <p:spPr>
          <a:xfrm>
            <a:off x="304800" y="1819274"/>
            <a:ext cx="8534400" cy="4200526"/>
          </a:xfrm>
        </p:spPr>
        <p:txBody>
          <a:bodyPr>
            <a:noAutofit/>
          </a:bodyPr>
          <a:lstStyle/>
          <a:p>
            <a:r>
              <a:rPr lang="en-US" sz="2400" dirty="0" smtClean="0"/>
              <a:t>Would establish </a:t>
            </a:r>
            <a:r>
              <a:rPr lang="en-US" sz="2400" dirty="0"/>
              <a:t>a minimum Federal share </a:t>
            </a:r>
            <a:r>
              <a:rPr lang="en-US" sz="2400" dirty="0" smtClean="0"/>
              <a:t>of 85</a:t>
            </a:r>
            <a:r>
              <a:rPr lang="en-US" sz="2400" dirty="0"/>
              <a:t>% for all FMCSA grant programs</a:t>
            </a:r>
          </a:p>
          <a:p>
            <a:r>
              <a:rPr lang="en-US" sz="2400" dirty="0"/>
              <a:t>FMCSA would have flexibility, by </a:t>
            </a:r>
            <a:r>
              <a:rPr lang="en-US" sz="2400" dirty="0" smtClean="0"/>
              <a:t>program, </a:t>
            </a:r>
            <a:r>
              <a:rPr lang="en-US" sz="2400" dirty="0"/>
              <a:t>to increase Federal </a:t>
            </a:r>
            <a:r>
              <a:rPr lang="en-US" sz="2400" dirty="0" smtClean="0"/>
              <a:t>share</a:t>
            </a:r>
            <a:endParaRPr lang="en-US" sz="2400" dirty="0"/>
          </a:p>
          <a:p>
            <a:r>
              <a:rPr lang="en-US" sz="2400" dirty="0"/>
              <a:t>Current (80%) Federal share for MCSAP, FMCSA’s largest grant program, would increase to 85%</a:t>
            </a:r>
          </a:p>
          <a:p>
            <a:r>
              <a:rPr lang="en-US" sz="2400" dirty="0"/>
              <a:t>Federal share would also increase for Innovative Technology Deployment Program (currently CVISN)</a:t>
            </a:r>
          </a:p>
          <a:p>
            <a:r>
              <a:rPr lang="en-US" sz="2400" dirty="0"/>
              <a:t>Federal share would decrease by up to 15% for certain smaller FMCSA grant programs.</a:t>
            </a:r>
          </a:p>
        </p:txBody>
      </p:sp>
    </p:spTree>
    <p:extLst>
      <p:ext uri="{BB962C8B-B14F-4D97-AF65-F5344CB8AC3E}">
        <p14:creationId xmlns:p14="http://schemas.microsoft.com/office/powerpoint/2010/main" val="35632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BB1F-D7B1-4E56-B683-B5E47FB9A8E5}" type="datetime8">
              <a:rPr lang="en-US" smtClean="0"/>
              <a:t>5/16/2014 5:10 PM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4B9A-0F73-4FF5-A200-F745188D328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914400"/>
            <a:ext cx="8420100" cy="83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Grants (cont.) -- Innovative Technology Deployment Program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idx="1"/>
          </p:nvPr>
        </p:nvSpPr>
        <p:spPr>
          <a:xfrm>
            <a:off x="304800" y="1819274"/>
            <a:ext cx="8534400" cy="4200526"/>
          </a:xfrm>
        </p:spPr>
        <p:txBody>
          <a:bodyPr>
            <a:noAutofit/>
          </a:bodyPr>
          <a:lstStyle/>
          <a:p>
            <a:r>
              <a:rPr lang="en-US" sz="2400" dirty="0"/>
              <a:t>Would expand and restructure current Commercial Vehicle Information Systems and Networks Program (CVISN)</a:t>
            </a:r>
          </a:p>
          <a:p>
            <a:pPr lvl="1"/>
            <a:r>
              <a:rPr lang="en-US" sz="2000" dirty="0" smtClean="0"/>
              <a:t>Greater </a:t>
            </a:r>
            <a:r>
              <a:rPr lang="en-US" sz="2000" dirty="0"/>
              <a:t>flexibility for advanced technology solutions that support CMV information systems and </a:t>
            </a:r>
            <a:r>
              <a:rPr lang="en-US" sz="2000" dirty="0" smtClean="0"/>
              <a:t>networks</a:t>
            </a:r>
          </a:p>
          <a:p>
            <a:pPr lvl="1"/>
            <a:r>
              <a:rPr lang="en-US" sz="2000" dirty="0" smtClean="0"/>
              <a:t>Eliminate </a:t>
            </a:r>
            <a:r>
              <a:rPr lang="en-US" sz="2000" dirty="0"/>
              <a:t>core and expanded funding caps</a:t>
            </a:r>
          </a:p>
        </p:txBody>
      </p:sp>
    </p:spTree>
    <p:extLst>
      <p:ext uri="{BB962C8B-B14F-4D97-AF65-F5344CB8AC3E}">
        <p14:creationId xmlns:p14="http://schemas.microsoft.com/office/powerpoint/2010/main" val="34252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386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USDOT_JLiu</dc:creator>
  <cp:lastModifiedBy>Shannon Watson</cp:lastModifiedBy>
  <cp:revision>24</cp:revision>
  <cp:lastPrinted>2014-04-30T15:05:08Z</cp:lastPrinted>
  <dcterms:created xsi:type="dcterms:W3CDTF">2014-04-25T18:12:15Z</dcterms:created>
  <dcterms:modified xsi:type="dcterms:W3CDTF">2014-05-16T21:10:52Z</dcterms:modified>
</cp:coreProperties>
</file>