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9" r:id="rId2"/>
    <p:sldMasterId id="2147483682" r:id="rId3"/>
  </p:sldMasterIdLst>
  <p:notesMasterIdLst>
    <p:notesMasterId r:id="rId14"/>
  </p:notesMasterIdLst>
  <p:handoutMasterIdLst>
    <p:handoutMasterId r:id="rId15"/>
  </p:handoutMasterIdLst>
  <p:sldIdLst>
    <p:sldId id="268" r:id="rId4"/>
    <p:sldId id="360" r:id="rId5"/>
    <p:sldId id="362" r:id="rId6"/>
    <p:sldId id="361" r:id="rId7"/>
    <p:sldId id="334" r:id="rId8"/>
    <p:sldId id="357" r:id="rId9"/>
    <p:sldId id="356" r:id="rId10"/>
    <p:sldId id="359" r:id="rId11"/>
    <p:sldId id="358" r:id="rId12"/>
    <p:sldId id="28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DOT_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C"/>
    <a:srgbClr val="E2E2EA"/>
    <a:srgbClr val="ECECEC"/>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634" autoAdjust="0"/>
  </p:normalViewPr>
  <p:slideViewPr>
    <p:cSldViewPr>
      <p:cViewPr>
        <p:scale>
          <a:sx n="70" d="100"/>
          <a:sy n="70"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138"/>
          </a:xfrm>
          <a:prstGeom prst="rect">
            <a:avLst/>
          </a:prstGeom>
        </p:spPr>
        <p:txBody>
          <a:bodyPr vert="horz" lIns="91426" tIns="45713" rIns="91426" bIns="45713" rtlCol="0"/>
          <a:lstStyle>
            <a:lvl1pPr algn="l">
              <a:defRPr sz="1200"/>
            </a:lvl1pPr>
          </a:lstStyle>
          <a:p>
            <a:endParaRPr lang="en-US"/>
          </a:p>
        </p:txBody>
      </p:sp>
      <p:sp>
        <p:nvSpPr>
          <p:cNvPr id="3" name="Date Placeholder 2"/>
          <p:cNvSpPr>
            <a:spLocks noGrp="1"/>
          </p:cNvSpPr>
          <p:nvPr>
            <p:ph type="dt" sz="quarter" idx="1"/>
          </p:nvPr>
        </p:nvSpPr>
        <p:spPr>
          <a:xfrm>
            <a:off x="3970341" y="1"/>
            <a:ext cx="3038475" cy="465138"/>
          </a:xfrm>
          <a:prstGeom prst="rect">
            <a:avLst/>
          </a:prstGeom>
        </p:spPr>
        <p:txBody>
          <a:bodyPr vert="horz" lIns="91426" tIns="45713" rIns="91426" bIns="45713" rtlCol="0"/>
          <a:lstStyle>
            <a:lvl1pPr algn="r">
              <a:defRPr sz="1200"/>
            </a:lvl1pPr>
          </a:lstStyle>
          <a:p>
            <a:fld id="{3B80ED25-12E3-45D4-9ED4-45B4C8782900}" type="datetimeFigureOut">
              <a:rPr lang="en-US" smtClean="0"/>
              <a:pPr/>
              <a:t>5/15/2014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26" tIns="45713" rIns="91426"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426" tIns="45713" rIns="91426" bIns="45713" rtlCol="0" anchor="b"/>
          <a:lstStyle>
            <a:lvl1pPr algn="r">
              <a:defRPr sz="1200"/>
            </a:lvl1pPr>
          </a:lstStyle>
          <a:p>
            <a:fld id="{41DC9A98-0FC2-462D-8B21-377C34039F17}" type="slidenum">
              <a:rPr lang="en-US" smtClean="0"/>
              <a:pPr/>
              <a:t>‹#›</a:t>
            </a:fld>
            <a:endParaRPr lang="en-US"/>
          </a:p>
        </p:txBody>
      </p:sp>
    </p:spTree>
    <p:extLst>
      <p:ext uri="{BB962C8B-B14F-4D97-AF65-F5344CB8AC3E}">
        <p14:creationId xmlns:p14="http://schemas.microsoft.com/office/powerpoint/2010/main" val="633064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3" tIns="46582" rIns="93163" bIns="46582"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3" tIns="46582" rIns="93163" bIns="46582" rtlCol="0"/>
          <a:lstStyle>
            <a:lvl1pPr algn="r">
              <a:defRPr sz="1200"/>
            </a:lvl1pPr>
          </a:lstStyle>
          <a:p>
            <a:fld id="{06FBEF52-39BB-4CDB-A613-4E0F49DAFDE3}" type="datetimeFigureOut">
              <a:rPr lang="en-US" smtClean="0"/>
              <a:pPr/>
              <a:t>5/15/2014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2" rIns="93163" bIns="46582"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3" tIns="46582" rIns="93163"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3" tIns="46582" rIns="93163"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3" tIns="46582" rIns="93163" bIns="46582" rtlCol="0" anchor="b"/>
          <a:lstStyle>
            <a:lvl1pPr algn="r">
              <a:defRPr sz="1200"/>
            </a:lvl1pPr>
          </a:lstStyle>
          <a:p>
            <a:fld id="{42653A9D-BBDF-4F36-AE43-FD029947BB3E}" type="slidenum">
              <a:rPr lang="en-US" smtClean="0"/>
              <a:pPr/>
              <a:t>‹#›</a:t>
            </a:fld>
            <a:endParaRPr lang="en-US"/>
          </a:p>
        </p:txBody>
      </p:sp>
    </p:spTree>
    <p:extLst>
      <p:ext uri="{BB962C8B-B14F-4D97-AF65-F5344CB8AC3E}">
        <p14:creationId xmlns:p14="http://schemas.microsoft.com/office/powerpoint/2010/main" val="339071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2653A9D-BBDF-4F36-AE43-FD029947BB3E}" type="slidenum">
              <a:rPr lang="en-US" smtClean="0"/>
              <a:pPr/>
              <a:t>5</a:t>
            </a:fld>
            <a:endParaRPr lang="en-US"/>
          </a:p>
        </p:txBody>
      </p:sp>
    </p:spTree>
    <p:extLst>
      <p:ext uri="{BB962C8B-B14F-4D97-AF65-F5344CB8AC3E}">
        <p14:creationId xmlns:p14="http://schemas.microsoft.com/office/powerpoint/2010/main" val="53075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2653A9D-BBDF-4F36-AE43-FD029947BB3E}" type="slidenum">
              <a:rPr lang="en-US" smtClean="0"/>
              <a:pPr/>
              <a:t>6</a:t>
            </a:fld>
            <a:endParaRPr lang="en-US"/>
          </a:p>
        </p:txBody>
      </p:sp>
    </p:spTree>
    <p:extLst>
      <p:ext uri="{BB962C8B-B14F-4D97-AF65-F5344CB8AC3E}">
        <p14:creationId xmlns:p14="http://schemas.microsoft.com/office/powerpoint/2010/main" val="53075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2653A9D-BBDF-4F36-AE43-FD029947BB3E}" type="slidenum">
              <a:rPr lang="en-US" smtClean="0"/>
              <a:pPr/>
              <a:t>7</a:t>
            </a:fld>
            <a:endParaRPr lang="en-US"/>
          </a:p>
        </p:txBody>
      </p:sp>
    </p:spTree>
    <p:extLst>
      <p:ext uri="{BB962C8B-B14F-4D97-AF65-F5344CB8AC3E}">
        <p14:creationId xmlns:p14="http://schemas.microsoft.com/office/powerpoint/2010/main" val="53075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2653A9D-BBDF-4F36-AE43-FD029947BB3E}" type="slidenum">
              <a:rPr lang="en-US" smtClean="0"/>
              <a:pPr/>
              <a:t>8</a:t>
            </a:fld>
            <a:endParaRPr lang="en-US"/>
          </a:p>
        </p:txBody>
      </p:sp>
    </p:spTree>
    <p:extLst>
      <p:ext uri="{BB962C8B-B14F-4D97-AF65-F5344CB8AC3E}">
        <p14:creationId xmlns:p14="http://schemas.microsoft.com/office/powerpoint/2010/main" val="53075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42653A9D-BBDF-4F36-AE43-FD029947BB3E}" type="slidenum">
              <a:rPr lang="en-US" smtClean="0"/>
              <a:pPr/>
              <a:t>9</a:t>
            </a:fld>
            <a:endParaRPr lang="en-US"/>
          </a:p>
        </p:txBody>
      </p:sp>
    </p:spTree>
    <p:extLst>
      <p:ext uri="{BB962C8B-B14F-4D97-AF65-F5344CB8AC3E}">
        <p14:creationId xmlns:p14="http://schemas.microsoft.com/office/powerpoint/2010/main" val="53075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blackWhite">
      <p:bgPr>
        <a:solidFill>
          <a:schemeClr val="bg1"/>
        </a:solidFill>
        <a:effectLst/>
      </p:bgPr>
    </p:bg>
    <p:spTree>
      <p:nvGrpSpPr>
        <p:cNvPr id="1" name=""/>
        <p:cNvGrpSpPr/>
        <p:nvPr/>
      </p:nvGrpSpPr>
      <p:grpSpPr>
        <a:xfrm>
          <a:off x="0" y="0"/>
          <a:ext cx="0" cy="0"/>
          <a:chOff x="0" y="0"/>
          <a:chExt cx="0" cy="0"/>
        </a:xfrm>
      </p:grpSpPr>
      <p:pic>
        <p:nvPicPr>
          <p:cNvPr id="14" name="Picture 13" descr="HiRes.jpg"/>
          <p:cNvPicPr>
            <a:picLocks noChangeAspect="1"/>
          </p:cNvPicPr>
          <p:nvPr/>
        </p:nvPicPr>
        <p:blipFill>
          <a:blip r:embed="rId2" cstate="print"/>
          <a:srcRect l="1608" t="15607" r="9545" b="68889"/>
          <a:stretch>
            <a:fillRect/>
          </a:stretch>
        </p:blipFill>
        <p:spPr>
          <a:xfrm>
            <a:off x="0" y="5029200"/>
            <a:ext cx="9144000" cy="1828800"/>
          </a:xfrm>
          <a:prstGeom prst="rect">
            <a:avLst/>
          </a:prstGeom>
        </p:spPr>
      </p:pic>
      <p:sp>
        <p:nvSpPr>
          <p:cNvPr id="14339"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endParaRPr lang="en-US"/>
          </a:p>
        </p:txBody>
      </p:sp>
      <p:sp>
        <p:nvSpPr>
          <p:cNvPr id="1435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14364" name="Picture 28"/>
          <p:cNvPicPr>
            <a:picLocks noChangeAspect="1" noChangeArrowheads="1"/>
          </p:cNvPicPr>
          <p:nvPr/>
        </p:nvPicPr>
        <p:blipFill>
          <a:blip r:embed="rId3" cstate="print"/>
          <a:stretch>
            <a:fillRect/>
          </a:stretch>
        </p:blipFill>
        <p:spPr bwMode="auto">
          <a:xfrm>
            <a:off x="76200" y="58217"/>
            <a:ext cx="1905000" cy="646759"/>
          </a:xfrm>
          <a:prstGeom prst="rect">
            <a:avLst/>
          </a:prstGeom>
          <a:noFill/>
          <a:ln w="9525">
            <a:noFill/>
            <a:miter lim="800000"/>
            <a:headEnd/>
            <a:tailEnd/>
          </a:ln>
        </p:spPr>
      </p:pic>
      <p:sp>
        <p:nvSpPr>
          <p:cNvPr id="14351" name="Rectangle 15"/>
          <p:cNvSpPr>
            <a:spLocks noChangeArrowheads="1"/>
          </p:cNvSpPr>
          <p:nvPr/>
        </p:nvSpPr>
        <p:spPr bwMode="white">
          <a:xfrm>
            <a:off x="4114800" y="5810250"/>
            <a:ext cx="5029200" cy="307777"/>
          </a:xfrm>
          <a:prstGeom prst="rect">
            <a:avLst/>
          </a:prstGeom>
          <a:noFill/>
          <a:ln w="9525" algn="ctr">
            <a:noFill/>
            <a:miter lim="800000"/>
            <a:headEnd/>
            <a:tailEnd/>
          </a:ln>
          <a:effectLst/>
        </p:spPr>
        <p:txBody>
          <a:bodyPr wrap="square" anchor="ctr">
            <a:spAutoFit/>
          </a:bodyPr>
          <a:lstStyle/>
          <a:p>
            <a:pPr algn="ctr"/>
            <a:r>
              <a:rPr lang="en-US" sz="1400" b="0" dirty="0" smtClean="0">
                <a:solidFill>
                  <a:schemeClr val="bg1"/>
                </a:solidFill>
                <a:latin typeface="Arial Black" pitchFamily="34" charset="0"/>
              </a:rPr>
              <a:t>Office of Research</a:t>
            </a:r>
            <a:r>
              <a:rPr lang="en-US" sz="1400" b="0" baseline="0" dirty="0" smtClean="0">
                <a:solidFill>
                  <a:schemeClr val="bg1"/>
                </a:solidFill>
                <a:latin typeface="Arial Black" pitchFamily="34" charset="0"/>
              </a:rPr>
              <a:t> and Information Technology</a:t>
            </a:r>
            <a:endParaRPr lang="en-US" sz="1400" b="0" dirty="0">
              <a:solidFill>
                <a:schemeClr val="bg1"/>
              </a:solidFill>
              <a:latin typeface="Arial Black" pitchFamily="34" charset="0"/>
            </a:endParaRPr>
          </a:p>
        </p:txBody>
      </p:sp>
      <p:pic>
        <p:nvPicPr>
          <p:cNvPr id="13" name="Picture 12" descr="j0227669.JPG"/>
          <p:cNvPicPr>
            <a:picLocks noChangeAspect="1"/>
          </p:cNvPicPr>
          <p:nvPr/>
        </p:nvPicPr>
        <p:blipFill>
          <a:blip r:embed="rId4" cstate="print"/>
          <a:srcRect r="55889"/>
          <a:stretch>
            <a:fillRect/>
          </a:stretch>
        </p:blipFill>
        <p:spPr>
          <a:xfrm>
            <a:off x="1600201" y="5180210"/>
            <a:ext cx="1036320" cy="1554480"/>
          </a:xfrm>
          <a:prstGeom prst="rect">
            <a:avLst/>
          </a:prstGeom>
        </p:spPr>
      </p:pic>
      <p:pic>
        <p:nvPicPr>
          <p:cNvPr id="17" name="Picture 16" descr="j0163448.JPG"/>
          <p:cNvPicPr>
            <a:picLocks noChangeAspect="1"/>
          </p:cNvPicPr>
          <p:nvPr/>
        </p:nvPicPr>
        <p:blipFill>
          <a:blip r:embed="rId5" cstate="print"/>
          <a:srcRect l="25000" r="25000"/>
          <a:stretch>
            <a:fillRect/>
          </a:stretch>
        </p:blipFill>
        <p:spPr>
          <a:xfrm>
            <a:off x="228601" y="5180210"/>
            <a:ext cx="1183614" cy="1554480"/>
          </a:xfrm>
          <a:prstGeom prst="rect">
            <a:avLst/>
          </a:prstGeom>
        </p:spPr>
      </p:pic>
      <p:pic>
        <p:nvPicPr>
          <p:cNvPr id="11" name="Picture 10" descr="bus.JPG"/>
          <p:cNvPicPr>
            <a:picLocks noChangeAspect="1"/>
          </p:cNvPicPr>
          <p:nvPr/>
        </p:nvPicPr>
        <p:blipFill>
          <a:blip r:embed="rId6" cstate="print"/>
          <a:srcRect l="19376" t="21681" r="36928" b="442"/>
          <a:stretch>
            <a:fillRect/>
          </a:stretch>
        </p:blipFill>
        <p:spPr>
          <a:xfrm>
            <a:off x="2804160" y="5181600"/>
            <a:ext cx="1310640" cy="15544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lvl4pPr>
              <a:buFont typeface="Wingdings" pitchFamily="2" charset="2"/>
              <a:buChar char="§"/>
              <a:defRPr/>
            </a:lvl4pPr>
            <a:lvl5pP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1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7" name="Picture 6"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215371"/>
            <a:ext cx="2133600" cy="365125"/>
          </a:xfrm>
        </p:spPr>
        <p:txBody>
          <a:bodyPr/>
          <a:lstStyle/>
          <a:p>
            <a:fld id="{78984D79-B643-40C3-B4F8-3B45A91B3B27}"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blackWhite">
      <p:bgPr>
        <a:solidFill>
          <a:schemeClr val="bg1"/>
        </a:solidFill>
        <a:effectLst/>
      </p:bgPr>
    </p:bg>
    <p:spTree>
      <p:nvGrpSpPr>
        <p:cNvPr id="1" name=""/>
        <p:cNvGrpSpPr/>
        <p:nvPr/>
      </p:nvGrpSpPr>
      <p:grpSpPr>
        <a:xfrm>
          <a:off x="0" y="0"/>
          <a:ext cx="0" cy="0"/>
          <a:chOff x="0" y="0"/>
          <a:chExt cx="0" cy="0"/>
        </a:xfrm>
      </p:grpSpPr>
      <p:pic>
        <p:nvPicPr>
          <p:cNvPr id="14" name="Picture 13" descr="HiRes.jpg"/>
          <p:cNvPicPr>
            <a:picLocks noChangeAspect="1"/>
          </p:cNvPicPr>
          <p:nvPr/>
        </p:nvPicPr>
        <p:blipFill>
          <a:blip r:embed="rId2" cstate="print"/>
          <a:srcRect l="1608" t="15607" r="9545" b="68889"/>
          <a:stretch>
            <a:fillRect/>
          </a:stretch>
        </p:blipFill>
        <p:spPr>
          <a:xfrm>
            <a:off x="0" y="5029200"/>
            <a:ext cx="9144000" cy="1828800"/>
          </a:xfrm>
          <a:prstGeom prst="rect">
            <a:avLst/>
          </a:prstGeom>
        </p:spPr>
      </p:pic>
      <p:sp>
        <p:nvSpPr>
          <p:cNvPr id="14339"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endParaRPr lang="en-US"/>
          </a:p>
        </p:txBody>
      </p:sp>
      <p:sp>
        <p:nvSpPr>
          <p:cNvPr id="1435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14364" name="Picture 28"/>
          <p:cNvPicPr>
            <a:picLocks noChangeAspect="1" noChangeArrowheads="1"/>
          </p:cNvPicPr>
          <p:nvPr/>
        </p:nvPicPr>
        <p:blipFill>
          <a:blip r:embed="rId3" cstate="print"/>
          <a:srcRect/>
          <a:stretch>
            <a:fillRect/>
          </a:stretch>
        </p:blipFill>
        <p:spPr bwMode="auto">
          <a:xfrm>
            <a:off x="76200" y="9526"/>
            <a:ext cx="1905000" cy="744141"/>
          </a:xfrm>
          <a:prstGeom prst="rect">
            <a:avLst/>
          </a:prstGeom>
          <a:noFill/>
          <a:ln w="9525">
            <a:noFill/>
            <a:miter lim="800000"/>
            <a:headEnd/>
            <a:tailEnd/>
          </a:ln>
        </p:spPr>
      </p:pic>
      <p:sp>
        <p:nvSpPr>
          <p:cNvPr id="14351" name="Rectangle 15"/>
          <p:cNvSpPr>
            <a:spLocks noChangeArrowheads="1"/>
          </p:cNvSpPr>
          <p:nvPr/>
        </p:nvSpPr>
        <p:spPr bwMode="white">
          <a:xfrm>
            <a:off x="4114800" y="5810250"/>
            <a:ext cx="5029200" cy="307777"/>
          </a:xfrm>
          <a:prstGeom prst="rect">
            <a:avLst/>
          </a:prstGeom>
          <a:noFill/>
          <a:ln w="9525" algn="ctr">
            <a:noFill/>
            <a:miter lim="800000"/>
            <a:headEnd/>
            <a:tailEnd/>
          </a:ln>
          <a:effectLst/>
        </p:spPr>
        <p:txBody>
          <a:bodyPr wrap="square" anchor="ctr">
            <a:spAutoFit/>
          </a:bodyPr>
          <a:lstStyle/>
          <a:p>
            <a:pPr algn="ctr"/>
            <a:r>
              <a:rPr lang="en-US" sz="1400" b="0" dirty="0" smtClean="0">
                <a:solidFill>
                  <a:schemeClr val="bg1"/>
                </a:solidFill>
                <a:latin typeface="Arial Black" pitchFamily="34" charset="0"/>
              </a:rPr>
              <a:t>Office of Research</a:t>
            </a:r>
            <a:r>
              <a:rPr lang="en-US" sz="1400" b="0" baseline="0" dirty="0" smtClean="0">
                <a:solidFill>
                  <a:schemeClr val="bg1"/>
                </a:solidFill>
                <a:latin typeface="Arial Black" pitchFamily="34" charset="0"/>
              </a:rPr>
              <a:t> and Information Technology</a:t>
            </a:r>
            <a:endParaRPr lang="en-US" sz="1400" b="0" dirty="0">
              <a:solidFill>
                <a:schemeClr val="bg1"/>
              </a:solidFill>
              <a:latin typeface="Arial Black" pitchFamily="34" charset="0"/>
            </a:endParaRPr>
          </a:p>
        </p:txBody>
      </p:sp>
      <p:pic>
        <p:nvPicPr>
          <p:cNvPr id="13" name="Picture 12" descr="j0227669.JPG"/>
          <p:cNvPicPr>
            <a:picLocks noChangeAspect="1"/>
          </p:cNvPicPr>
          <p:nvPr/>
        </p:nvPicPr>
        <p:blipFill>
          <a:blip r:embed="rId4" cstate="print"/>
          <a:srcRect r="55889"/>
          <a:stretch>
            <a:fillRect/>
          </a:stretch>
        </p:blipFill>
        <p:spPr>
          <a:xfrm>
            <a:off x="1600201" y="5180210"/>
            <a:ext cx="1036320" cy="1554480"/>
          </a:xfrm>
          <a:prstGeom prst="rect">
            <a:avLst/>
          </a:prstGeom>
        </p:spPr>
      </p:pic>
      <p:pic>
        <p:nvPicPr>
          <p:cNvPr id="17" name="Picture 16" descr="j0163448.JPG"/>
          <p:cNvPicPr>
            <a:picLocks noChangeAspect="1"/>
          </p:cNvPicPr>
          <p:nvPr/>
        </p:nvPicPr>
        <p:blipFill>
          <a:blip r:embed="rId5" cstate="print"/>
          <a:srcRect l="25000" r="25000"/>
          <a:stretch>
            <a:fillRect/>
          </a:stretch>
        </p:blipFill>
        <p:spPr>
          <a:xfrm>
            <a:off x="228601" y="5180210"/>
            <a:ext cx="1183614" cy="1554480"/>
          </a:xfrm>
          <a:prstGeom prst="rect">
            <a:avLst/>
          </a:prstGeom>
        </p:spPr>
      </p:pic>
      <p:pic>
        <p:nvPicPr>
          <p:cNvPr id="11" name="Picture 10" descr="bus.JPG"/>
          <p:cNvPicPr>
            <a:picLocks noChangeAspect="1"/>
          </p:cNvPicPr>
          <p:nvPr/>
        </p:nvPicPr>
        <p:blipFill>
          <a:blip r:embed="rId6" cstate="print"/>
          <a:srcRect l="19376" t="21681" r="36928" b="442"/>
          <a:stretch>
            <a:fillRect/>
          </a:stretch>
        </p:blipFill>
        <p:spPr>
          <a:xfrm>
            <a:off x="2804160" y="5181600"/>
            <a:ext cx="1310640" cy="155448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1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7" name="Picture 6"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le 1"/>
          <p:cNvSpPr>
            <a:spLocks noGrp="1"/>
          </p:cNvSpPr>
          <p:nvPr>
            <p:ph type="title" hasCustomPrompt="1"/>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a:t>
            </a:r>
            <a:r>
              <a:rPr lang="en-US" dirty="0" smtClean="0"/>
              <a:t> to edit Master title style</a:t>
            </a:r>
            <a:endParaRPr lang="en-US" dirty="0"/>
          </a:p>
        </p:txBody>
      </p:sp>
      <p:pic>
        <p:nvPicPr>
          <p:cNvPr id="6" name="Picture 5"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8"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9" name="Picture 8"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pic>
        <p:nvPicPr>
          <p:cNvPr id="6" name="Picture 5"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
        <p:nvSpPr>
          <p:cNvPr id="8"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le 1"/>
          <p:cNvSpPr>
            <a:spLocks noGrp="1"/>
          </p:cNvSpPr>
          <p:nvPr>
            <p:ph type="title" hasCustomPrompt="1"/>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a:t>
            </a:r>
            <a:r>
              <a:rPr lang="en-US" dirty="0" smtClean="0"/>
              <a:t> to edit Master title style</a:t>
            </a:r>
            <a:endParaRPr lang="en-US" dirty="0"/>
          </a:p>
        </p:txBody>
      </p:sp>
      <p:pic>
        <p:nvPicPr>
          <p:cNvPr id="6" name="Picture 5"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5" name="Picture 4"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3"/>
          <p:cNvSpPr>
            <a:spLocks noChangeArrowheads="1"/>
          </p:cNvSpPr>
          <p:nvPr/>
        </p:nvSpPr>
        <p:spPr bwMode="auto">
          <a:xfrm>
            <a:off x="480950" y="1447800"/>
            <a:ext cx="2971800" cy="152400"/>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3"/>
          <p:cNvSpPr>
            <a:spLocks noChangeArrowheads="1"/>
          </p:cNvSpPr>
          <p:nvPr/>
        </p:nvSpPr>
        <p:spPr bwMode="auto">
          <a:xfrm>
            <a:off x="1803400" y="5372100"/>
            <a:ext cx="5486400" cy="157226"/>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2263" y="849313"/>
            <a:ext cx="8575675" cy="5322887"/>
          </a:xfrm>
        </p:spPr>
        <p:txBody>
          <a:bodyPr/>
          <a:lstStyle/>
          <a:p>
            <a:r>
              <a:rPr lang="en-US" smtClean="0"/>
              <a:t>Click icon to add table</a:t>
            </a:r>
            <a:endParaRPr lang="en-US"/>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smtClean="0"/>
              <a:t>Click to edit Master title style</a:t>
            </a:r>
            <a:endParaRPr lang="en-US" dirty="0"/>
          </a:p>
        </p:txBody>
      </p:sp>
      <p:sp>
        <p:nvSpPr>
          <p:cNvPr id="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8"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9" name="Picture 8"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8"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6" name="Picture 5"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5" name="Picture 4"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3"/>
          <p:cNvSpPr>
            <a:spLocks noChangeArrowheads="1"/>
          </p:cNvSpPr>
          <p:nvPr/>
        </p:nvSpPr>
        <p:spPr bwMode="auto">
          <a:xfrm>
            <a:off x="480950" y="1447800"/>
            <a:ext cx="2971800" cy="152400"/>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3"/>
          <p:cNvSpPr>
            <a:spLocks noChangeArrowheads="1"/>
          </p:cNvSpPr>
          <p:nvPr/>
        </p:nvSpPr>
        <p:spPr bwMode="auto">
          <a:xfrm>
            <a:off x="1803400" y="5372100"/>
            <a:ext cx="5486400" cy="157226"/>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2263" y="849313"/>
            <a:ext cx="8575675" cy="5322887"/>
          </a:xfrm>
        </p:spPr>
        <p:txBody>
          <a:bodyPr/>
          <a:lstStyle/>
          <a:p>
            <a:r>
              <a:rPr lang="en-US" smtClean="0"/>
              <a:t>Click icon to add table</a:t>
            </a:r>
            <a:endParaRPr lang="en-US"/>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smtClean="0"/>
              <a:t>Click to edit Master title style</a:t>
            </a:r>
            <a:endParaRPr lang="en-US" dirty="0"/>
          </a:p>
        </p:txBody>
      </p:sp>
      <p:sp>
        <p:nvSpPr>
          <p:cNvPr id="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096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84D79-B643-40C3-B4F8-3B45A91B3B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430DD-6A41-4BFB-A6AC-A03AB8CD7E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77" r:id="rId14"/>
    <p:sldLayoutId id="2147483678" r:id="rId15"/>
    <p:sldLayoutId id="2147483679" r:id="rId16"/>
    <p:sldLayoutId id="2147483680" r:id="rId17"/>
    <p:sldLayoutId id="214748368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BAE7D-B117-4FB3-9DF3-052132084E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cott.mirelson@dot.gov"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hyperlink" Target="mailto:william.bannister@dot.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800"/>
            <a:ext cx="7620000" cy="4124206"/>
          </a:xfrm>
          <a:prstGeom prst="rect">
            <a:avLst/>
          </a:prstGeom>
          <a:noFill/>
        </p:spPr>
        <p:txBody>
          <a:bodyPr wrap="square" rtlCol="0">
            <a:spAutoFit/>
          </a:bodyPr>
          <a:lstStyle/>
          <a:p>
            <a:pPr algn="ctr"/>
            <a:r>
              <a:rPr lang="en-US" sz="4400" b="1" dirty="0" smtClean="0">
                <a:latin typeface="Arial" panose="020B0604020202020204" pitchFamily="34" charset="0"/>
                <a:cs typeface="Arial" panose="020B0604020202020204" pitchFamily="34" charset="0"/>
              </a:rPr>
              <a:t>Minimum Levels of Financial Responsibility</a:t>
            </a:r>
          </a:p>
          <a:p>
            <a:pPr algn="ctr"/>
            <a:endParaRPr lang="en-US" sz="4400" b="1" dirty="0">
              <a:latin typeface="Arial" panose="020B0604020202020204" pitchFamily="34" charset="0"/>
              <a:cs typeface="Arial" panose="020B0604020202020204" pitchFamily="34" charset="0"/>
            </a:endParaRPr>
          </a:p>
          <a:p>
            <a:pPr algn="ctr"/>
            <a:r>
              <a:rPr lang="en-US" sz="3600" b="1" dirty="0" smtClean="0">
                <a:latin typeface="Arial" panose="020B0604020202020204" pitchFamily="34" charset="0"/>
                <a:cs typeface="Arial" panose="020B0604020202020204" pitchFamily="34" charset="0"/>
              </a:rPr>
              <a:t>Presentation to the Motor Carrier Safety Advisory Committee</a:t>
            </a:r>
          </a:p>
          <a:p>
            <a:pPr algn="ctr"/>
            <a:endParaRPr lang="en-US" sz="2000" b="1" dirty="0">
              <a:latin typeface="Arial" pitchFamily="34" charset="0"/>
              <a:ea typeface="Calibri"/>
              <a:cs typeface="Arial" pitchFamily="34" charset="0"/>
            </a:endParaRPr>
          </a:p>
          <a:p>
            <a:pPr algn="ctr"/>
            <a:r>
              <a:rPr lang="en-US" sz="2000" b="1" dirty="0" smtClean="0">
                <a:latin typeface="Arial" pitchFamily="34" charset="0"/>
                <a:ea typeface="Calibri"/>
                <a:cs typeface="Arial" pitchFamily="34" charset="0"/>
              </a:rPr>
              <a:t>May 19, 2014</a:t>
            </a:r>
            <a:r>
              <a:rPr lang="en-US" b="1" dirty="0">
                <a:latin typeface="Arial" pitchFamily="34" charset="0"/>
                <a:ea typeface="Calibri"/>
                <a:cs typeface="Arial" pitchFamily="34" charset="0"/>
              </a:rPr>
              <a:t/>
            </a:r>
            <a:br>
              <a:rPr lang="en-US" b="1" dirty="0">
                <a:latin typeface="Arial" pitchFamily="34" charset="0"/>
                <a:ea typeface="Calibri"/>
                <a:cs typeface="Arial" pitchFamily="34" charset="0"/>
              </a:rPr>
            </a:b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9197" y="1371600"/>
            <a:ext cx="8229600" cy="4525963"/>
          </a:xfrm>
        </p:spPr>
        <p:txBody>
          <a:bodyPr/>
          <a:lstStyle/>
          <a:p>
            <a:pPr marL="0" indent="0" algn="ctr">
              <a:buNone/>
            </a:pPr>
            <a:endParaRPr lang="en-US" dirty="0" smtClean="0"/>
          </a:p>
          <a:p>
            <a:pPr marL="0" indent="0" algn="ctr">
              <a:buNone/>
            </a:pPr>
            <a:r>
              <a:rPr lang="en-US" dirty="0" smtClean="0"/>
              <a:t>Office of Chief Counsel</a:t>
            </a:r>
          </a:p>
          <a:p>
            <a:pPr marL="0" indent="0" algn="ctr">
              <a:buNone/>
            </a:pPr>
            <a:r>
              <a:rPr lang="en-US" dirty="0" smtClean="0"/>
              <a:t>Enforcement </a:t>
            </a:r>
            <a:r>
              <a:rPr lang="en-US" dirty="0"/>
              <a:t>&amp; Litigation Division</a:t>
            </a:r>
          </a:p>
          <a:p>
            <a:pPr marL="0" indent="0" algn="ctr">
              <a:buNone/>
            </a:pPr>
            <a:r>
              <a:rPr lang="en-US" dirty="0" smtClean="0">
                <a:hlinkClick r:id="rId3"/>
              </a:rPr>
              <a:t>scott.mirelson@dot.gov</a:t>
            </a:r>
            <a:r>
              <a:rPr lang="en-US" dirty="0" smtClean="0"/>
              <a:t> </a:t>
            </a:r>
          </a:p>
          <a:p>
            <a:pPr marL="0" indent="0" algn="ctr">
              <a:buNone/>
            </a:pPr>
            <a:endParaRPr lang="en-US" dirty="0"/>
          </a:p>
          <a:p>
            <a:pPr marL="0" indent="0" algn="ctr">
              <a:buNone/>
            </a:pPr>
            <a:r>
              <a:rPr lang="en-US" dirty="0" smtClean="0"/>
              <a:t>Analysis Division</a:t>
            </a:r>
          </a:p>
          <a:p>
            <a:pPr marL="0" indent="0" algn="ctr">
              <a:buNone/>
            </a:pPr>
            <a:r>
              <a:rPr lang="en-US" dirty="0" smtClean="0">
                <a:hlinkClick r:id="rId4"/>
              </a:rPr>
              <a:t>william.bannister@dot.gov</a:t>
            </a:r>
            <a:endParaRPr lang="en-US" dirty="0" smtClean="0"/>
          </a:p>
        </p:txBody>
      </p:sp>
      <p:sp>
        <p:nvSpPr>
          <p:cNvPr id="5" name="Title 4"/>
          <p:cNvSpPr>
            <a:spLocks noGrp="1"/>
          </p:cNvSpPr>
          <p:nvPr>
            <p:ph type="title"/>
          </p:nvPr>
        </p:nvSpPr>
        <p:spPr>
          <a:xfrm>
            <a:off x="457200" y="25831"/>
            <a:ext cx="8229600" cy="715962"/>
          </a:xfrm>
        </p:spPr>
        <p:txBody>
          <a:bodyPr>
            <a:normAutofit/>
          </a:bodyPr>
          <a:lstStyle/>
          <a:p>
            <a:pPr algn="l"/>
            <a:r>
              <a:rPr lang="en-US" sz="3600" b="1" dirty="0" smtClean="0"/>
              <a:t>Contact Information</a:t>
            </a:r>
            <a:endParaRPr lang="en-US" sz="3600" b="1" dirty="0"/>
          </a:p>
        </p:txBody>
      </p:sp>
      <p:sp>
        <p:nvSpPr>
          <p:cNvPr id="2" name="Rectangle 1"/>
          <p:cNvSpPr/>
          <p:nvPr/>
        </p:nvSpPr>
        <p:spPr>
          <a:xfrm>
            <a:off x="8610600" y="6096000"/>
            <a:ext cx="418704" cy="369332"/>
          </a:xfrm>
          <a:prstGeom prst="rect">
            <a:avLst/>
          </a:prstGeom>
        </p:spPr>
        <p:txBody>
          <a:bodyPr wrap="none">
            <a:spAutoFit/>
          </a:bodyPr>
          <a:lstStyle/>
          <a:p>
            <a:r>
              <a:rPr lang="en-US" dirty="0" smtClean="0"/>
              <a:t>15</a:t>
            </a:r>
            <a:endParaRPr lang="en-US" dirty="0"/>
          </a:p>
        </p:txBody>
      </p:sp>
    </p:spTree>
    <p:extLst>
      <p:ext uri="{BB962C8B-B14F-4D97-AF65-F5344CB8AC3E}">
        <p14:creationId xmlns:p14="http://schemas.microsoft.com/office/powerpoint/2010/main" val="3883879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dirty="0"/>
              <a:t>The Motor Carrier Act of 1980 (MCA) set minimum financial responsibility limits for property/hazardous materials transportation.  Those limits are now codified at 49 USC 31139.</a:t>
            </a:r>
            <a:br>
              <a:rPr lang="en-US" dirty="0"/>
            </a:br>
            <a:endParaRPr lang="en-US" dirty="0"/>
          </a:p>
          <a:p>
            <a:pPr lvl="0"/>
            <a:r>
              <a:rPr lang="en-US" dirty="0"/>
              <a:t>According to 49 USC 31139(b), regulations must provide for at least $750,000 of financial responsibility for non-hazardous materials property transportation.</a:t>
            </a:r>
            <a:br>
              <a:rPr lang="en-US" dirty="0"/>
            </a:br>
            <a:endParaRPr lang="en-US" dirty="0"/>
          </a:p>
          <a:p>
            <a:r>
              <a:rPr lang="en-US" dirty="0"/>
              <a:t>According to 49 USC 31139(d), regulations must provide for at least $5,000,000 or $1,000,000 in financial responsibility for hazardous materials transportation, depending upon the type of hazmat being transported.</a:t>
            </a:r>
          </a:p>
        </p:txBody>
      </p:sp>
      <p:sp>
        <p:nvSpPr>
          <p:cNvPr id="3" name="Title 2"/>
          <p:cNvSpPr>
            <a:spLocks noGrp="1"/>
          </p:cNvSpPr>
          <p:nvPr>
            <p:ph type="title"/>
          </p:nvPr>
        </p:nvSpPr>
        <p:spPr>
          <a:xfrm>
            <a:off x="457200" y="274638"/>
            <a:ext cx="8229600" cy="487362"/>
          </a:xfrm>
        </p:spPr>
        <p:txBody>
          <a:bodyPr>
            <a:noAutofit/>
          </a:bodyPr>
          <a:lstStyle/>
          <a:p>
            <a:pPr algn="l"/>
            <a:r>
              <a:rPr lang="en-US" sz="3800" b="1" dirty="0"/>
              <a:t>Background</a:t>
            </a:r>
          </a:p>
        </p:txBody>
      </p:sp>
      <p:sp>
        <p:nvSpPr>
          <p:cNvPr id="4" name="Slide Number Placeholder 3"/>
          <p:cNvSpPr>
            <a:spLocks noGrp="1"/>
          </p:cNvSpPr>
          <p:nvPr>
            <p:ph type="sldNum" sz="quarter" idx="12"/>
          </p:nvPr>
        </p:nvSpPr>
        <p:spPr/>
        <p:txBody>
          <a:bodyPr/>
          <a:lstStyle/>
          <a:p>
            <a:fld id="{78984D79-B643-40C3-B4F8-3B45A91B3B27}" type="slidenum">
              <a:rPr lang="en-US" smtClean="0"/>
              <a:pPr/>
              <a:t>2</a:t>
            </a:fld>
            <a:endParaRPr lang="en-US" dirty="0"/>
          </a:p>
        </p:txBody>
      </p:sp>
    </p:spTree>
    <p:extLst>
      <p:ext uri="{BB962C8B-B14F-4D97-AF65-F5344CB8AC3E}">
        <p14:creationId xmlns:p14="http://schemas.microsoft.com/office/powerpoint/2010/main" val="25475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dirty="0"/>
              <a:t>The Bus Regulatory Reform Act of 1982 (Bus Act) set corresponding minimum financial responsibility limits for passenger transportation.  Those limits are codified at 49 USC 31138(b) and require DOT to set limits for transportation involving vehicles with seating capacity of at least 16 people at a minimum of $5,000,000.  For vehicles with a lower seating capacity, Congress set the minimum at $1,500,000.</a:t>
            </a:r>
            <a:br>
              <a:rPr lang="en-US" dirty="0"/>
            </a:br>
            <a:endParaRPr lang="en-US" dirty="0"/>
          </a:p>
          <a:p>
            <a:pPr lvl="0"/>
            <a:r>
              <a:rPr lang="en-US" dirty="0"/>
              <a:t>In setting minimums in both the MCA and the Bus Act, Congress sought to incentivize safe operations and to assure that carriers had a sufficient level of financial responsibility.</a:t>
            </a:r>
            <a:br>
              <a:rPr lang="en-US" dirty="0"/>
            </a:br>
            <a:endParaRPr lang="en-US" dirty="0"/>
          </a:p>
        </p:txBody>
      </p:sp>
      <p:sp>
        <p:nvSpPr>
          <p:cNvPr id="3" name="Title 2"/>
          <p:cNvSpPr>
            <a:spLocks noGrp="1"/>
          </p:cNvSpPr>
          <p:nvPr>
            <p:ph type="title"/>
          </p:nvPr>
        </p:nvSpPr>
        <p:spPr>
          <a:xfrm>
            <a:off x="457200" y="274638"/>
            <a:ext cx="8229600" cy="487362"/>
          </a:xfrm>
        </p:spPr>
        <p:txBody>
          <a:bodyPr>
            <a:noAutofit/>
          </a:bodyPr>
          <a:lstStyle/>
          <a:p>
            <a:pPr algn="l"/>
            <a:r>
              <a:rPr lang="en-US" sz="3800" b="1" dirty="0" smtClean="0"/>
              <a:t>Background (Continued)</a:t>
            </a:r>
            <a:endParaRPr lang="en-US" sz="3800" b="1" dirty="0"/>
          </a:p>
        </p:txBody>
      </p:sp>
      <p:sp>
        <p:nvSpPr>
          <p:cNvPr id="4" name="Slide Number Placeholder 3"/>
          <p:cNvSpPr>
            <a:spLocks noGrp="1"/>
          </p:cNvSpPr>
          <p:nvPr>
            <p:ph type="sldNum" sz="quarter" idx="12"/>
          </p:nvPr>
        </p:nvSpPr>
        <p:spPr/>
        <p:txBody>
          <a:bodyPr/>
          <a:lstStyle/>
          <a:p>
            <a:fld id="{78984D79-B643-40C3-B4F8-3B45A91B3B27}" type="slidenum">
              <a:rPr lang="en-US" smtClean="0"/>
              <a:pPr/>
              <a:t>3</a:t>
            </a:fld>
            <a:endParaRPr lang="en-US" dirty="0"/>
          </a:p>
        </p:txBody>
      </p:sp>
    </p:spTree>
    <p:extLst>
      <p:ext uri="{BB962C8B-B14F-4D97-AF65-F5344CB8AC3E}">
        <p14:creationId xmlns:p14="http://schemas.microsoft.com/office/powerpoint/2010/main" val="376327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191000"/>
          </a:xfrm>
        </p:spPr>
        <p:txBody>
          <a:bodyPr>
            <a:normAutofit/>
          </a:bodyPr>
          <a:lstStyle/>
          <a:p>
            <a:pPr lvl="0"/>
            <a:r>
              <a:rPr lang="en-US" sz="2500" dirty="0" smtClean="0"/>
              <a:t>In </a:t>
            </a:r>
            <a:r>
              <a:rPr lang="en-US" sz="2500" dirty="0"/>
              <a:t>implementing these statutes in the 1980s, FMCSA’s predecessor, the Federal Highway </a:t>
            </a:r>
            <a:r>
              <a:rPr lang="en-US" sz="2500" dirty="0" smtClean="0"/>
              <a:t>Administration, </a:t>
            </a:r>
            <a:r>
              <a:rPr lang="en-US" sz="2500" dirty="0"/>
              <a:t>set the financial responsibility amounts at the Congressionally mandated minimum levels.</a:t>
            </a:r>
            <a:br>
              <a:rPr lang="en-US" sz="2500" dirty="0"/>
            </a:br>
            <a:endParaRPr lang="en-US" sz="2500" dirty="0"/>
          </a:p>
          <a:p>
            <a:r>
              <a:rPr lang="en-US" sz="2500" dirty="0"/>
              <a:t>More recently, in Section 32104 of the 2012 </a:t>
            </a:r>
            <a:r>
              <a:rPr lang="en-US" sz="2500" dirty="0" smtClean="0"/>
              <a:t>Moving </a:t>
            </a:r>
            <a:r>
              <a:rPr lang="en-US" sz="2500" dirty="0"/>
              <a:t>Ahead for Progress in the 21st Century </a:t>
            </a:r>
            <a:r>
              <a:rPr lang="en-US" sz="2500" dirty="0" smtClean="0"/>
              <a:t>Act (</a:t>
            </a:r>
            <a:r>
              <a:rPr lang="en-US" sz="2500" smtClean="0"/>
              <a:t>MAP-21), </a:t>
            </a:r>
            <a:r>
              <a:rPr lang="en-US" sz="2500" dirty="0"/>
              <a:t>Congress asked DOT to look at the adequacy of the current insurance minimums.</a:t>
            </a:r>
          </a:p>
        </p:txBody>
      </p:sp>
      <p:sp>
        <p:nvSpPr>
          <p:cNvPr id="3" name="Title 2"/>
          <p:cNvSpPr>
            <a:spLocks noGrp="1"/>
          </p:cNvSpPr>
          <p:nvPr>
            <p:ph type="title"/>
          </p:nvPr>
        </p:nvSpPr>
        <p:spPr>
          <a:xfrm>
            <a:off x="457200" y="274638"/>
            <a:ext cx="8229600" cy="487362"/>
          </a:xfrm>
        </p:spPr>
        <p:txBody>
          <a:bodyPr>
            <a:noAutofit/>
          </a:bodyPr>
          <a:lstStyle/>
          <a:p>
            <a:pPr algn="l"/>
            <a:r>
              <a:rPr lang="en-US" sz="3800" b="1" dirty="0" smtClean="0"/>
              <a:t>Background (Continued)</a:t>
            </a:r>
            <a:endParaRPr lang="en-US" sz="3800" b="1" dirty="0"/>
          </a:p>
        </p:txBody>
      </p:sp>
      <p:sp>
        <p:nvSpPr>
          <p:cNvPr id="4" name="Slide Number Placeholder 3"/>
          <p:cNvSpPr>
            <a:spLocks noGrp="1"/>
          </p:cNvSpPr>
          <p:nvPr>
            <p:ph type="sldNum" sz="quarter" idx="12"/>
          </p:nvPr>
        </p:nvSpPr>
        <p:spPr/>
        <p:txBody>
          <a:bodyPr/>
          <a:lstStyle/>
          <a:p>
            <a:fld id="{78984D79-B643-40C3-B4F8-3B45A91B3B27}" type="slidenum">
              <a:rPr lang="en-US" smtClean="0"/>
              <a:pPr/>
              <a:t>4</a:t>
            </a:fld>
            <a:endParaRPr lang="en-US" dirty="0"/>
          </a:p>
        </p:txBody>
      </p:sp>
    </p:spTree>
    <p:extLst>
      <p:ext uri="{BB962C8B-B14F-4D97-AF65-F5344CB8AC3E}">
        <p14:creationId xmlns:p14="http://schemas.microsoft.com/office/powerpoint/2010/main" val="314914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792162"/>
          </a:xfrm>
        </p:spPr>
        <p:txBody>
          <a:bodyPr>
            <a:noAutofit/>
          </a:bodyPr>
          <a:lstStyle/>
          <a:p>
            <a:pPr algn="l"/>
            <a:r>
              <a:rPr lang="en-US" sz="3800" b="1" dirty="0"/>
              <a:t>Minimum Levels of Financial </a:t>
            </a:r>
            <a:r>
              <a:rPr lang="en-US" sz="3800" b="1" dirty="0" smtClean="0"/>
              <a:t>Responsibility</a:t>
            </a:r>
            <a:endParaRPr lang="en-US" sz="3800" b="1" dirty="0"/>
          </a:p>
        </p:txBody>
      </p:sp>
      <p:sp>
        <p:nvSpPr>
          <p:cNvPr id="4" name="Slide Number Placeholder 3"/>
          <p:cNvSpPr>
            <a:spLocks noGrp="1"/>
          </p:cNvSpPr>
          <p:nvPr>
            <p:ph type="sldNum" sz="quarter" idx="4294967295"/>
          </p:nvPr>
        </p:nvSpPr>
        <p:spPr>
          <a:xfrm>
            <a:off x="7010400" y="6215063"/>
            <a:ext cx="2133600" cy="365125"/>
          </a:xfrm>
        </p:spPr>
        <p:txBody>
          <a:bodyPr/>
          <a:lstStyle/>
          <a:p>
            <a:fld id="{78984D79-B643-40C3-B4F8-3B45A91B3B27}" type="slidenum">
              <a:rPr lang="en-US" smtClean="0"/>
              <a:pPr/>
              <a:t>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043958158"/>
              </p:ext>
            </p:extLst>
          </p:nvPr>
        </p:nvGraphicFramePr>
        <p:xfrm>
          <a:off x="381000" y="2057400"/>
          <a:ext cx="8229600" cy="3691233"/>
        </p:xfrm>
        <a:graphic>
          <a:graphicData uri="http://schemas.openxmlformats.org/drawingml/2006/table">
            <a:tbl>
              <a:tblPr firstRow="1" firstCol="1" bandRow="1">
                <a:tableStyleId>{5C22544A-7EE6-4342-B048-85BDC9FD1C3A}</a:tableStyleId>
              </a:tblPr>
              <a:tblGrid>
                <a:gridCol w="6302228"/>
                <a:gridCol w="1927372"/>
              </a:tblGrid>
              <a:tr h="490412">
                <a:tc>
                  <a:txBody>
                    <a:bodyPr/>
                    <a:lstStyle/>
                    <a:p>
                      <a:pPr marL="0" marR="0" algn="ctr">
                        <a:lnSpc>
                          <a:spcPct val="115000"/>
                        </a:lnSpc>
                        <a:spcBef>
                          <a:spcPts val="0"/>
                        </a:spcBef>
                        <a:spcAft>
                          <a:spcPts val="0"/>
                        </a:spcAft>
                        <a:tabLst>
                          <a:tab pos="171450" algn="l"/>
                        </a:tabLst>
                      </a:pPr>
                      <a:r>
                        <a:rPr lang="en-US" sz="1800" dirty="0">
                          <a:effectLst/>
                        </a:rPr>
                        <a:t>Regulated Carrier Category</a:t>
                      </a:r>
                      <a:endParaRPr lang="en-US" sz="1800" b="1" dirty="0">
                        <a:effectLst/>
                        <a:latin typeface="Arial"/>
                        <a:ea typeface="Times New Roman"/>
                        <a:cs typeface="Times New Roman"/>
                      </a:endParaRPr>
                    </a:p>
                  </a:txBody>
                  <a:tcPr marL="68580" marR="68580" marT="0" marB="0"/>
                </a:tc>
                <a:tc>
                  <a:txBody>
                    <a:bodyPr/>
                    <a:lstStyle/>
                    <a:p>
                      <a:pPr marL="0" marR="0" algn="ctr">
                        <a:lnSpc>
                          <a:spcPct val="115000"/>
                        </a:lnSpc>
                        <a:spcBef>
                          <a:spcPts val="0"/>
                        </a:spcBef>
                        <a:spcAft>
                          <a:spcPts val="0"/>
                        </a:spcAft>
                        <a:tabLst>
                          <a:tab pos="171450" algn="l"/>
                        </a:tabLst>
                      </a:pPr>
                      <a:r>
                        <a:rPr lang="en-US" sz="1800">
                          <a:effectLst/>
                        </a:rPr>
                        <a:t>Minimum Level</a:t>
                      </a:r>
                      <a:endParaRPr lang="en-US" sz="1800" b="1">
                        <a:effectLst/>
                        <a:latin typeface="Arial"/>
                        <a:ea typeface="Times New Roman"/>
                        <a:cs typeface="Times New Roman"/>
                      </a:endParaRPr>
                    </a:p>
                  </a:txBody>
                  <a:tcPr marL="68580" marR="68580" marT="0" marB="0"/>
                </a:tc>
              </a:tr>
              <a:tr h="534718">
                <a:tc>
                  <a:txBody>
                    <a:bodyPr/>
                    <a:lstStyle/>
                    <a:p>
                      <a:pPr marL="0" marR="0">
                        <a:lnSpc>
                          <a:spcPct val="115000"/>
                        </a:lnSpc>
                        <a:spcBef>
                          <a:spcPts val="0"/>
                        </a:spcBef>
                        <a:spcAft>
                          <a:spcPts val="0"/>
                        </a:spcAft>
                        <a:tabLst>
                          <a:tab pos="171450" algn="l"/>
                        </a:tabLst>
                      </a:pPr>
                      <a:r>
                        <a:rPr lang="en-US" sz="1800" dirty="0">
                          <a:effectLst/>
                        </a:rPr>
                        <a:t>For-Hire Interstate General Freight Carriers</a:t>
                      </a:r>
                      <a:endParaRPr lang="en-US" sz="1800" dirty="0">
                        <a:effectLst/>
                        <a:latin typeface="Arial"/>
                        <a:ea typeface="Times New Roman"/>
                        <a:cs typeface="Times New Roman"/>
                      </a:endParaRPr>
                    </a:p>
                  </a:txBody>
                  <a:tcPr marL="68580" marR="68580" marT="0" marB="0"/>
                </a:tc>
                <a:tc>
                  <a:txBody>
                    <a:bodyPr/>
                    <a:lstStyle/>
                    <a:p>
                      <a:pPr marL="0" marR="0" algn="r">
                        <a:lnSpc>
                          <a:spcPct val="115000"/>
                        </a:lnSpc>
                        <a:spcBef>
                          <a:spcPts val="0"/>
                        </a:spcBef>
                        <a:spcAft>
                          <a:spcPts val="0"/>
                        </a:spcAft>
                        <a:tabLst>
                          <a:tab pos="171450" algn="l"/>
                        </a:tabLst>
                      </a:pPr>
                      <a:r>
                        <a:rPr lang="en-US" sz="1800">
                          <a:effectLst/>
                        </a:rPr>
                        <a:t>$750,000</a:t>
                      </a:r>
                      <a:endParaRPr lang="en-US" sz="1800">
                        <a:effectLst/>
                        <a:latin typeface="Arial"/>
                        <a:ea typeface="Times New Roman"/>
                        <a:cs typeface="Times New Roman"/>
                      </a:endParaRPr>
                    </a:p>
                  </a:txBody>
                  <a:tcPr marL="68580" marR="68580" marT="0" marB="0"/>
                </a:tc>
              </a:tr>
              <a:tr h="979451">
                <a:tc>
                  <a:txBody>
                    <a:bodyPr/>
                    <a:lstStyle/>
                    <a:p>
                      <a:pPr marL="0" marR="0">
                        <a:lnSpc>
                          <a:spcPct val="115000"/>
                        </a:lnSpc>
                        <a:spcBef>
                          <a:spcPts val="0"/>
                        </a:spcBef>
                        <a:spcAft>
                          <a:spcPts val="0"/>
                        </a:spcAft>
                        <a:tabLst>
                          <a:tab pos="171450" algn="l"/>
                        </a:tabLst>
                      </a:pPr>
                      <a:r>
                        <a:rPr lang="en-US" sz="1800" dirty="0">
                          <a:effectLst/>
                        </a:rPr>
                        <a:t>For-Hire and Private Carriers of Oil and Certain Other Types of Hazardous Materials</a:t>
                      </a:r>
                      <a:endParaRPr lang="en-US" sz="1800" dirty="0">
                        <a:effectLst/>
                        <a:latin typeface="Arial"/>
                        <a:ea typeface="Times New Roman"/>
                        <a:cs typeface="Times New Roman"/>
                      </a:endParaRPr>
                    </a:p>
                  </a:txBody>
                  <a:tcPr marL="68580" marR="68580" marT="0" marB="0"/>
                </a:tc>
                <a:tc>
                  <a:txBody>
                    <a:bodyPr/>
                    <a:lstStyle/>
                    <a:p>
                      <a:pPr marL="0" marR="0" algn="r">
                        <a:lnSpc>
                          <a:spcPct val="115000"/>
                        </a:lnSpc>
                        <a:spcBef>
                          <a:spcPts val="0"/>
                        </a:spcBef>
                        <a:spcAft>
                          <a:spcPts val="0"/>
                        </a:spcAft>
                        <a:tabLst>
                          <a:tab pos="171450" algn="l"/>
                        </a:tabLst>
                      </a:pPr>
                      <a:r>
                        <a:rPr lang="en-US" sz="1800" dirty="0">
                          <a:effectLst/>
                        </a:rPr>
                        <a:t>$1,000,000</a:t>
                      </a:r>
                      <a:endParaRPr lang="en-US" sz="1800" dirty="0">
                        <a:effectLst/>
                        <a:latin typeface="Arial"/>
                        <a:ea typeface="Times New Roman"/>
                        <a:cs typeface="Times New Roman"/>
                      </a:endParaRPr>
                    </a:p>
                  </a:txBody>
                  <a:tcPr marL="68580" marR="68580" marT="0" marB="0"/>
                </a:tc>
              </a:tr>
              <a:tr h="575967">
                <a:tc>
                  <a:txBody>
                    <a:bodyPr/>
                    <a:lstStyle/>
                    <a:p>
                      <a:pPr marL="0" marR="0">
                        <a:lnSpc>
                          <a:spcPct val="115000"/>
                        </a:lnSpc>
                        <a:spcBef>
                          <a:spcPts val="0"/>
                        </a:spcBef>
                        <a:spcAft>
                          <a:spcPts val="0"/>
                        </a:spcAft>
                        <a:tabLst>
                          <a:tab pos="171450" algn="l"/>
                        </a:tabLst>
                      </a:pPr>
                      <a:r>
                        <a:rPr lang="en-US" sz="1800" dirty="0">
                          <a:effectLst/>
                        </a:rPr>
                        <a:t>For-Hire and Private Carriers of Other Hazardous Materials</a:t>
                      </a:r>
                      <a:endParaRPr lang="en-US" sz="1800" dirty="0">
                        <a:effectLst/>
                        <a:latin typeface="Arial"/>
                        <a:ea typeface="Times New Roman"/>
                        <a:cs typeface="Times New Roman"/>
                      </a:endParaRPr>
                    </a:p>
                  </a:txBody>
                  <a:tcPr marL="68580" marR="68580" marT="0" marB="0"/>
                </a:tc>
                <a:tc>
                  <a:txBody>
                    <a:bodyPr/>
                    <a:lstStyle/>
                    <a:p>
                      <a:pPr marL="0" marR="0" algn="r">
                        <a:lnSpc>
                          <a:spcPct val="115000"/>
                        </a:lnSpc>
                        <a:spcBef>
                          <a:spcPts val="0"/>
                        </a:spcBef>
                        <a:spcAft>
                          <a:spcPts val="0"/>
                        </a:spcAft>
                        <a:tabLst>
                          <a:tab pos="171450" algn="l"/>
                        </a:tabLst>
                      </a:pPr>
                      <a:r>
                        <a:rPr lang="en-US" sz="1800" dirty="0">
                          <a:effectLst/>
                        </a:rPr>
                        <a:t>$5,000,000</a:t>
                      </a:r>
                      <a:endParaRPr lang="en-US" sz="1800" dirty="0">
                        <a:effectLst/>
                        <a:latin typeface="Arial"/>
                        <a:ea typeface="Times New Roman"/>
                        <a:cs typeface="Times New Roman"/>
                      </a:endParaRPr>
                    </a:p>
                  </a:txBody>
                  <a:tcPr marL="68580" marR="68580" marT="0" marB="0"/>
                </a:tc>
              </a:tr>
              <a:tr h="534718">
                <a:tc>
                  <a:txBody>
                    <a:bodyPr/>
                    <a:lstStyle/>
                    <a:p>
                      <a:pPr marL="0" marR="0">
                        <a:lnSpc>
                          <a:spcPct val="115000"/>
                        </a:lnSpc>
                        <a:spcBef>
                          <a:spcPts val="0"/>
                        </a:spcBef>
                        <a:spcAft>
                          <a:spcPts val="0"/>
                        </a:spcAft>
                        <a:tabLst>
                          <a:tab pos="171450" algn="l"/>
                        </a:tabLst>
                      </a:pPr>
                      <a:r>
                        <a:rPr lang="en-US" sz="1800">
                          <a:effectLst/>
                        </a:rPr>
                        <a:t>For-Hire Passenger Carriers (Seating Capacity ≤15)</a:t>
                      </a:r>
                      <a:endParaRPr lang="en-US" sz="1800">
                        <a:effectLst/>
                        <a:latin typeface="Arial"/>
                        <a:ea typeface="Times New Roman"/>
                        <a:cs typeface="Times New Roman"/>
                      </a:endParaRPr>
                    </a:p>
                  </a:txBody>
                  <a:tcPr marL="68580" marR="68580" marT="0" marB="0"/>
                </a:tc>
                <a:tc>
                  <a:txBody>
                    <a:bodyPr/>
                    <a:lstStyle/>
                    <a:p>
                      <a:pPr marL="0" marR="0" algn="r">
                        <a:lnSpc>
                          <a:spcPct val="115000"/>
                        </a:lnSpc>
                        <a:spcBef>
                          <a:spcPts val="0"/>
                        </a:spcBef>
                        <a:spcAft>
                          <a:spcPts val="0"/>
                        </a:spcAft>
                        <a:tabLst>
                          <a:tab pos="171450" algn="l"/>
                        </a:tabLst>
                      </a:pPr>
                      <a:r>
                        <a:rPr lang="en-US" sz="1800" dirty="0">
                          <a:effectLst/>
                        </a:rPr>
                        <a:t>$1,500,000</a:t>
                      </a:r>
                      <a:endParaRPr lang="en-US" sz="1800" dirty="0">
                        <a:effectLst/>
                        <a:latin typeface="Arial"/>
                        <a:ea typeface="Times New Roman"/>
                        <a:cs typeface="Times New Roman"/>
                      </a:endParaRPr>
                    </a:p>
                  </a:txBody>
                  <a:tcPr marL="68580" marR="68580" marT="0" marB="0"/>
                </a:tc>
              </a:tr>
              <a:tr h="575967">
                <a:tc>
                  <a:txBody>
                    <a:bodyPr/>
                    <a:lstStyle/>
                    <a:p>
                      <a:pPr marL="0" marR="0">
                        <a:lnSpc>
                          <a:spcPct val="115000"/>
                        </a:lnSpc>
                        <a:spcBef>
                          <a:spcPts val="0"/>
                        </a:spcBef>
                        <a:spcAft>
                          <a:spcPts val="0"/>
                        </a:spcAft>
                        <a:tabLst>
                          <a:tab pos="171450" algn="l"/>
                        </a:tabLst>
                      </a:pPr>
                      <a:r>
                        <a:rPr lang="en-US" sz="1800">
                          <a:effectLst/>
                        </a:rPr>
                        <a:t>For-Hire Passenger Carriers (Seating Capacity &gt;15)</a:t>
                      </a:r>
                      <a:endParaRPr lang="en-US" sz="1800">
                        <a:effectLst/>
                        <a:latin typeface="Arial"/>
                        <a:ea typeface="Times New Roman"/>
                        <a:cs typeface="Times New Roman"/>
                      </a:endParaRPr>
                    </a:p>
                  </a:txBody>
                  <a:tcPr marL="68580" marR="68580" marT="0" marB="0"/>
                </a:tc>
                <a:tc>
                  <a:txBody>
                    <a:bodyPr/>
                    <a:lstStyle/>
                    <a:p>
                      <a:pPr marL="0" marR="0" algn="r">
                        <a:lnSpc>
                          <a:spcPct val="115000"/>
                        </a:lnSpc>
                        <a:spcBef>
                          <a:spcPts val="0"/>
                        </a:spcBef>
                        <a:spcAft>
                          <a:spcPts val="0"/>
                        </a:spcAft>
                        <a:tabLst>
                          <a:tab pos="171450" algn="l"/>
                        </a:tabLst>
                      </a:pPr>
                      <a:r>
                        <a:rPr lang="en-US" sz="1800" dirty="0">
                          <a:effectLst/>
                        </a:rPr>
                        <a:t>$5,000,000</a:t>
                      </a:r>
                      <a:endParaRPr lang="en-US" sz="1800" dirty="0">
                        <a:effectLst/>
                        <a:latin typeface="Arial"/>
                        <a:ea typeface="Times New Roman"/>
                        <a:cs typeface="Times New Roman"/>
                      </a:endParaRPr>
                    </a:p>
                  </a:txBody>
                  <a:tcPr marL="68580" marR="68580" marT="0" marB="0"/>
                </a:tc>
              </a:tr>
            </a:tbl>
          </a:graphicData>
        </a:graphic>
      </p:graphicFrame>
      <p:sp>
        <p:nvSpPr>
          <p:cNvPr id="12" name="TextBox 11"/>
          <p:cNvSpPr txBox="1"/>
          <p:nvPr/>
        </p:nvSpPr>
        <p:spPr>
          <a:xfrm>
            <a:off x="381000" y="1236821"/>
            <a:ext cx="8686800" cy="492443"/>
          </a:xfrm>
          <a:prstGeom prst="rect">
            <a:avLst/>
          </a:prstGeom>
          <a:noFill/>
        </p:spPr>
        <p:txBody>
          <a:bodyPr wrap="square" rtlCol="0">
            <a:spAutoFit/>
          </a:bodyPr>
          <a:lstStyle/>
          <a:p>
            <a:r>
              <a:rPr lang="en-US" sz="2600" b="1" cap="small" dirty="0"/>
              <a:t>Bodily Injury/Property Damage by Type of Regulated Carrier</a:t>
            </a:r>
            <a:endParaRPr lang="en-US" sz="2600" b="1" dirty="0"/>
          </a:p>
        </p:txBody>
      </p:sp>
    </p:spTree>
    <p:extLst>
      <p:ext uri="{BB962C8B-B14F-4D97-AF65-F5344CB8AC3E}">
        <p14:creationId xmlns:p14="http://schemas.microsoft.com/office/powerpoint/2010/main" val="146815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91600" cy="792162"/>
          </a:xfrm>
        </p:spPr>
        <p:txBody>
          <a:bodyPr>
            <a:noAutofit/>
          </a:bodyPr>
          <a:lstStyle/>
          <a:p>
            <a:pPr algn="l"/>
            <a:r>
              <a:rPr lang="en-US" sz="4000" b="1" dirty="0"/>
              <a:t>General Freight Carriers by Power Units</a:t>
            </a:r>
          </a:p>
        </p:txBody>
      </p:sp>
      <p:sp>
        <p:nvSpPr>
          <p:cNvPr id="4" name="Slide Number Placeholder 3"/>
          <p:cNvSpPr>
            <a:spLocks noGrp="1"/>
          </p:cNvSpPr>
          <p:nvPr>
            <p:ph type="sldNum" sz="quarter" idx="4294967295"/>
          </p:nvPr>
        </p:nvSpPr>
        <p:spPr>
          <a:xfrm>
            <a:off x="7010400" y="6215063"/>
            <a:ext cx="2133600" cy="365125"/>
          </a:xfrm>
        </p:spPr>
        <p:txBody>
          <a:bodyPr/>
          <a:lstStyle/>
          <a:p>
            <a:fld id="{78984D79-B643-40C3-B4F8-3B45A91B3B27}" type="slidenum">
              <a:rPr lang="en-US" smtClean="0"/>
              <a:pPr/>
              <a:t>6</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989057360"/>
              </p:ext>
            </p:extLst>
          </p:nvPr>
        </p:nvGraphicFramePr>
        <p:xfrm>
          <a:off x="381000" y="1143000"/>
          <a:ext cx="8381998" cy="5102352"/>
        </p:xfrm>
        <a:graphic>
          <a:graphicData uri="http://schemas.openxmlformats.org/drawingml/2006/table">
            <a:tbl>
              <a:tblPr firstRow="1" firstCol="1" bandRow="1">
                <a:tableStyleId>{5C22544A-7EE6-4342-B048-85BDC9FD1C3A}</a:tableStyleId>
              </a:tblPr>
              <a:tblGrid>
                <a:gridCol w="1234186"/>
                <a:gridCol w="1786953"/>
                <a:gridCol w="1786953"/>
                <a:gridCol w="1786953"/>
                <a:gridCol w="1786953"/>
              </a:tblGrid>
              <a:tr h="685800">
                <a:tc>
                  <a:txBody>
                    <a:bodyPr/>
                    <a:lstStyle/>
                    <a:p>
                      <a:pPr marL="0" marR="0" algn="ctr">
                        <a:lnSpc>
                          <a:spcPct val="115000"/>
                        </a:lnSpc>
                        <a:spcBef>
                          <a:spcPts val="0"/>
                        </a:spcBef>
                        <a:spcAft>
                          <a:spcPts val="0"/>
                        </a:spcAft>
                      </a:pPr>
                      <a:r>
                        <a:rPr lang="en-US" sz="1800" dirty="0">
                          <a:effectLst/>
                        </a:rPr>
                        <a:t>Fleet Size Group</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Fleet Size by </a:t>
                      </a:r>
                    </a:p>
                    <a:p>
                      <a:pPr marL="0" marR="0" algn="ctr">
                        <a:lnSpc>
                          <a:spcPct val="115000"/>
                        </a:lnSpc>
                        <a:spcBef>
                          <a:spcPts val="0"/>
                        </a:spcBef>
                        <a:spcAft>
                          <a:spcPts val="0"/>
                        </a:spcAft>
                      </a:pPr>
                      <a:r>
                        <a:rPr lang="en-US" sz="1800" dirty="0">
                          <a:effectLst/>
                        </a:rPr>
                        <a:t>Power Units</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Number of Carriers</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Total Power Units</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Carrier % of Total</a:t>
                      </a:r>
                      <a:endParaRPr lang="en-US" sz="1800" dirty="0">
                        <a:effectLst/>
                        <a:latin typeface="Times New Roman"/>
                        <a:ea typeface="Times New Roman"/>
                      </a:endParaRPr>
                    </a:p>
                  </a:txBody>
                  <a:tcPr marL="68580" marR="68580" marT="0" marB="0"/>
                </a:tc>
              </a:tr>
              <a:tr h="306850">
                <a:tc rowSpan="3">
                  <a:txBody>
                    <a:bodyPr/>
                    <a:lstStyle/>
                    <a:p>
                      <a:pPr marL="0" marR="0">
                        <a:lnSpc>
                          <a:spcPct val="115000"/>
                        </a:lnSpc>
                        <a:spcBef>
                          <a:spcPts val="0"/>
                        </a:spcBef>
                        <a:spcAft>
                          <a:spcPts val="0"/>
                        </a:spcAft>
                      </a:pPr>
                      <a:r>
                        <a:rPr lang="en-US" sz="1800">
                          <a:effectLst/>
                        </a:rPr>
                        <a:t>Very Small</a:t>
                      </a:r>
                      <a:endParaRPr lang="en-US" sz="1800">
                        <a:effectLst/>
                        <a:latin typeface="Times New Roman"/>
                        <a:ea typeface="Times New Roman"/>
                      </a:endParaRPr>
                    </a:p>
                  </a:txBody>
                  <a:tcPr marL="68580" marR="68580" marT="0" marB="0" anchor="ctr"/>
                </a:tc>
                <a:tc>
                  <a:txBody>
                    <a:bodyPr/>
                    <a:lstStyle/>
                    <a:p>
                      <a:pPr marL="0" marR="0">
                        <a:lnSpc>
                          <a:spcPct val="115000"/>
                        </a:lnSpc>
                        <a:spcBef>
                          <a:spcPts val="0"/>
                        </a:spcBef>
                        <a:spcAft>
                          <a:spcPts val="0"/>
                        </a:spcAft>
                      </a:pPr>
                      <a:r>
                        <a:rPr lang="en-US" sz="1800">
                          <a:effectLst/>
                        </a:rPr>
                        <a:t>1 </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246,577</a:t>
                      </a:r>
                      <a:endParaRPr lang="en-US" sz="18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1800">
                          <a:effectLst/>
                        </a:rPr>
                        <a:t>246,577</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48.60%</a:t>
                      </a:r>
                      <a:endParaRPr lang="en-US" sz="1800" dirty="0">
                        <a:effectLst/>
                        <a:latin typeface="Times New Roman"/>
                        <a:ea typeface="Times New Roman"/>
                      </a:endParaRPr>
                    </a:p>
                  </a:txBody>
                  <a:tcPr marL="68580" marR="68580" marT="0" marB="0"/>
                </a:tc>
              </a:tr>
              <a:tr h="306850">
                <a:tc vMerge="1">
                  <a:txBody>
                    <a:bodyPr/>
                    <a:lstStyle/>
                    <a:p>
                      <a:endParaRPr lang="en-US"/>
                    </a:p>
                  </a:txBody>
                  <a:tcPr/>
                </a:tc>
                <a:tc>
                  <a:txBody>
                    <a:bodyPr/>
                    <a:lstStyle/>
                    <a:p>
                      <a:pPr marL="0" marR="0">
                        <a:lnSpc>
                          <a:spcPct val="115000"/>
                        </a:lnSpc>
                        <a:spcBef>
                          <a:spcPts val="0"/>
                        </a:spcBef>
                        <a:spcAft>
                          <a:spcPts val="0"/>
                        </a:spcAft>
                      </a:pPr>
                      <a:r>
                        <a:rPr lang="en-US" sz="1800">
                          <a:effectLst/>
                        </a:rPr>
                        <a:t>2 to 3</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131,478</a:t>
                      </a:r>
                      <a:endParaRPr lang="en-US" sz="18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1800">
                          <a:effectLst/>
                        </a:rPr>
                        <a:t>305,875</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25.91%</a:t>
                      </a:r>
                      <a:endParaRPr lang="en-US" sz="1800" dirty="0">
                        <a:effectLst/>
                        <a:latin typeface="Times New Roman"/>
                        <a:ea typeface="Times New Roman"/>
                      </a:endParaRPr>
                    </a:p>
                  </a:txBody>
                  <a:tcPr marL="68580" marR="68580" marT="0" marB="0"/>
                </a:tc>
              </a:tr>
              <a:tr h="306850">
                <a:tc vMerge="1">
                  <a:txBody>
                    <a:bodyPr/>
                    <a:lstStyle/>
                    <a:p>
                      <a:endParaRPr lang="en-US"/>
                    </a:p>
                  </a:txBody>
                  <a:tcPr/>
                </a:tc>
                <a:tc>
                  <a:txBody>
                    <a:bodyPr/>
                    <a:lstStyle/>
                    <a:p>
                      <a:pPr marL="0" marR="0">
                        <a:lnSpc>
                          <a:spcPct val="115000"/>
                        </a:lnSpc>
                        <a:spcBef>
                          <a:spcPts val="0"/>
                        </a:spcBef>
                        <a:spcAft>
                          <a:spcPts val="0"/>
                        </a:spcAft>
                      </a:pPr>
                      <a:r>
                        <a:rPr lang="en-US" sz="1800" dirty="0">
                          <a:effectLst/>
                        </a:rPr>
                        <a:t>4 to 6</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58,186</a:t>
                      </a:r>
                      <a:endParaRPr lang="en-US" sz="18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1800">
                          <a:effectLst/>
                        </a:rPr>
                        <a:t>276,194</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11.47%</a:t>
                      </a:r>
                      <a:endParaRPr lang="en-US" sz="1800" dirty="0">
                        <a:effectLst/>
                        <a:latin typeface="Times New Roman"/>
                        <a:ea typeface="Times New Roman"/>
                      </a:endParaRPr>
                    </a:p>
                  </a:txBody>
                  <a:tcPr marL="68580" marR="68580" marT="0" marB="0"/>
                </a:tc>
              </a:tr>
              <a:tr h="306850">
                <a:tc rowSpan="3">
                  <a:txBody>
                    <a:bodyPr/>
                    <a:lstStyle/>
                    <a:p>
                      <a:pPr marL="0" marR="0">
                        <a:lnSpc>
                          <a:spcPct val="115000"/>
                        </a:lnSpc>
                        <a:spcBef>
                          <a:spcPts val="0"/>
                        </a:spcBef>
                        <a:spcAft>
                          <a:spcPts val="0"/>
                        </a:spcAft>
                      </a:pPr>
                      <a:r>
                        <a:rPr lang="en-US" sz="1800" dirty="0">
                          <a:effectLst/>
                        </a:rPr>
                        <a:t>Small</a:t>
                      </a:r>
                      <a:endParaRPr lang="en-US" sz="1800" dirty="0">
                        <a:effectLst/>
                        <a:latin typeface="Times New Roman"/>
                        <a:ea typeface="Times New Roman"/>
                      </a:endParaRPr>
                    </a:p>
                  </a:txBody>
                  <a:tcPr marL="68580" marR="68580" marT="0" marB="0" anchor="ctr"/>
                </a:tc>
                <a:tc>
                  <a:txBody>
                    <a:bodyPr/>
                    <a:lstStyle/>
                    <a:p>
                      <a:pPr marL="0" marR="0">
                        <a:lnSpc>
                          <a:spcPct val="115000"/>
                        </a:lnSpc>
                        <a:spcBef>
                          <a:spcPts val="0"/>
                        </a:spcBef>
                        <a:spcAft>
                          <a:spcPts val="0"/>
                        </a:spcAft>
                      </a:pPr>
                      <a:r>
                        <a:rPr lang="en-US" sz="1800">
                          <a:effectLst/>
                        </a:rPr>
                        <a:t>7 to 8</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15,883</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118,395</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3.13%</a:t>
                      </a:r>
                      <a:endParaRPr lang="en-US" sz="1800" dirty="0">
                        <a:effectLst/>
                        <a:latin typeface="Times New Roman"/>
                        <a:ea typeface="Times New Roman"/>
                      </a:endParaRPr>
                    </a:p>
                  </a:txBody>
                  <a:tcPr marL="68580" marR="68580" marT="0" marB="0" anchor="b"/>
                </a:tc>
              </a:tr>
              <a:tr h="306850">
                <a:tc vMerge="1">
                  <a:txBody>
                    <a:bodyPr/>
                    <a:lstStyle/>
                    <a:p>
                      <a:endParaRPr lang="en-US"/>
                    </a:p>
                  </a:txBody>
                  <a:tcPr/>
                </a:tc>
                <a:tc>
                  <a:txBody>
                    <a:bodyPr/>
                    <a:lstStyle/>
                    <a:p>
                      <a:pPr marL="0" marR="0">
                        <a:lnSpc>
                          <a:spcPct val="115000"/>
                        </a:lnSpc>
                        <a:spcBef>
                          <a:spcPts val="0"/>
                        </a:spcBef>
                        <a:spcAft>
                          <a:spcPts val="0"/>
                        </a:spcAft>
                      </a:pPr>
                      <a:r>
                        <a:rPr lang="en-US" sz="1800">
                          <a:effectLst/>
                        </a:rPr>
                        <a:t>9 to 17</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28,888</a:t>
                      </a:r>
                      <a:endParaRPr lang="en-US" sz="1800">
                        <a:effectLst/>
                        <a:latin typeface="Times New Roman"/>
                        <a:ea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346,681</a:t>
                      </a:r>
                      <a:endParaRPr lang="en-US" sz="1800">
                        <a:effectLst/>
                        <a:latin typeface="Times New Roman"/>
                        <a:ea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5.69%</a:t>
                      </a:r>
                      <a:endParaRPr lang="en-US" sz="1800" dirty="0">
                        <a:effectLst/>
                        <a:latin typeface="Times New Roman"/>
                        <a:ea typeface="Times New Roman"/>
                      </a:endParaRPr>
                    </a:p>
                  </a:txBody>
                  <a:tcPr marL="68580" marR="68580" marT="0" marB="0" anchor="b"/>
                </a:tc>
              </a:tr>
              <a:tr h="306850">
                <a:tc vMerge="1">
                  <a:txBody>
                    <a:bodyPr/>
                    <a:lstStyle/>
                    <a:p>
                      <a:endParaRPr lang="en-US"/>
                    </a:p>
                  </a:txBody>
                  <a:tcPr/>
                </a:tc>
                <a:tc>
                  <a:txBody>
                    <a:bodyPr/>
                    <a:lstStyle/>
                    <a:p>
                      <a:pPr marL="0" marR="0">
                        <a:lnSpc>
                          <a:spcPct val="115000"/>
                        </a:lnSpc>
                        <a:spcBef>
                          <a:spcPts val="0"/>
                        </a:spcBef>
                        <a:spcAft>
                          <a:spcPts val="0"/>
                        </a:spcAft>
                      </a:pPr>
                      <a:r>
                        <a:rPr lang="en-US" sz="1800">
                          <a:effectLst/>
                        </a:rPr>
                        <a:t>18 to 19</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2,880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53,097</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0.57%</a:t>
                      </a:r>
                      <a:endParaRPr lang="en-US" sz="1800" dirty="0">
                        <a:effectLst/>
                        <a:latin typeface="Times New Roman"/>
                        <a:ea typeface="Times New Roman"/>
                      </a:endParaRPr>
                    </a:p>
                  </a:txBody>
                  <a:tcPr marL="68580" marR="68580" marT="0" marB="0" anchor="b"/>
                </a:tc>
              </a:tr>
              <a:tr h="306850">
                <a:tc rowSpan="3">
                  <a:txBody>
                    <a:bodyPr/>
                    <a:lstStyle/>
                    <a:p>
                      <a:pPr marL="0" marR="0">
                        <a:lnSpc>
                          <a:spcPct val="115000"/>
                        </a:lnSpc>
                        <a:spcBef>
                          <a:spcPts val="0"/>
                        </a:spcBef>
                        <a:spcAft>
                          <a:spcPts val="0"/>
                        </a:spcAft>
                      </a:pPr>
                      <a:r>
                        <a:rPr lang="en-US" sz="1800">
                          <a:effectLst/>
                        </a:rPr>
                        <a:t>Medium</a:t>
                      </a:r>
                      <a:endParaRPr lang="en-US" sz="1800">
                        <a:effectLst/>
                        <a:latin typeface="Times New Roman"/>
                        <a:ea typeface="Times New Roman"/>
                      </a:endParaRPr>
                    </a:p>
                  </a:txBody>
                  <a:tcPr marL="68580" marR="68580" marT="0" marB="0" anchor="ctr"/>
                </a:tc>
                <a:tc>
                  <a:txBody>
                    <a:bodyPr/>
                    <a:lstStyle/>
                    <a:p>
                      <a:pPr marL="0" marR="0">
                        <a:lnSpc>
                          <a:spcPct val="115000"/>
                        </a:lnSpc>
                        <a:spcBef>
                          <a:spcPts val="0"/>
                        </a:spcBef>
                        <a:spcAft>
                          <a:spcPts val="0"/>
                        </a:spcAft>
                      </a:pPr>
                      <a:r>
                        <a:rPr lang="en-US" sz="1800">
                          <a:effectLst/>
                        </a:rPr>
                        <a:t>20 to 23</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4,371</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92,749</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0.86%</a:t>
                      </a:r>
                      <a:endParaRPr lang="en-US" sz="1800" dirty="0">
                        <a:effectLst/>
                        <a:latin typeface="Times New Roman"/>
                        <a:ea typeface="Times New Roman"/>
                      </a:endParaRPr>
                    </a:p>
                  </a:txBody>
                  <a:tcPr marL="68580" marR="68580" marT="0" marB="0" anchor="b"/>
                </a:tc>
              </a:tr>
              <a:tr h="306850">
                <a:tc vMerge="1">
                  <a:txBody>
                    <a:bodyPr/>
                    <a:lstStyle/>
                    <a:p>
                      <a:endParaRPr lang="en-US"/>
                    </a:p>
                  </a:txBody>
                  <a:tcPr/>
                </a:tc>
                <a:tc>
                  <a:txBody>
                    <a:bodyPr/>
                    <a:lstStyle/>
                    <a:p>
                      <a:pPr marL="0" marR="0">
                        <a:lnSpc>
                          <a:spcPct val="115000"/>
                        </a:lnSpc>
                        <a:spcBef>
                          <a:spcPts val="0"/>
                        </a:spcBef>
                        <a:spcAft>
                          <a:spcPts val="0"/>
                        </a:spcAft>
                      </a:pPr>
                      <a:r>
                        <a:rPr lang="en-US" sz="1800">
                          <a:effectLst/>
                        </a:rPr>
                        <a:t>24 to 75</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13,924</a:t>
                      </a:r>
                      <a:endParaRPr lang="en-US" sz="1800">
                        <a:effectLst/>
                        <a:latin typeface="Times New Roman"/>
                        <a:ea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552,341</a:t>
                      </a:r>
                      <a:endParaRPr lang="en-US" sz="1800">
                        <a:effectLst/>
                        <a:latin typeface="Times New Roman"/>
                        <a:ea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2.74%</a:t>
                      </a:r>
                      <a:endParaRPr lang="en-US" sz="1800" dirty="0">
                        <a:effectLst/>
                        <a:latin typeface="Times New Roman"/>
                        <a:ea typeface="Times New Roman"/>
                      </a:endParaRPr>
                    </a:p>
                  </a:txBody>
                  <a:tcPr marL="68580" marR="68580" marT="0" marB="0" anchor="b"/>
                </a:tc>
              </a:tr>
              <a:tr h="306850">
                <a:tc vMerge="1">
                  <a:txBody>
                    <a:bodyPr/>
                    <a:lstStyle/>
                    <a:p>
                      <a:endParaRPr lang="en-US"/>
                    </a:p>
                  </a:txBody>
                  <a:tcPr/>
                </a:tc>
                <a:tc>
                  <a:txBody>
                    <a:bodyPr/>
                    <a:lstStyle/>
                    <a:p>
                      <a:pPr marL="0" marR="0">
                        <a:lnSpc>
                          <a:spcPct val="115000"/>
                        </a:lnSpc>
                        <a:spcBef>
                          <a:spcPts val="0"/>
                        </a:spcBef>
                        <a:spcAft>
                          <a:spcPts val="0"/>
                        </a:spcAft>
                      </a:pPr>
                      <a:r>
                        <a:rPr lang="en-US" sz="1800">
                          <a:effectLst/>
                        </a:rPr>
                        <a:t>76 to 100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1,544</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135,087</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0.30%</a:t>
                      </a:r>
                      <a:endParaRPr lang="en-US" sz="1800" dirty="0">
                        <a:effectLst/>
                        <a:latin typeface="Times New Roman"/>
                        <a:ea typeface="Times New Roman"/>
                      </a:endParaRPr>
                    </a:p>
                  </a:txBody>
                  <a:tcPr marL="68580" marR="68580" marT="0" marB="0" anchor="b"/>
                </a:tc>
              </a:tr>
              <a:tr h="306850">
                <a:tc rowSpan="4">
                  <a:txBody>
                    <a:bodyPr/>
                    <a:lstStyle/>
                    <a:p>
                      <a:pPr marL="0" marR="0">
                        <a:lnSpc>
                          <a:spcPct val="115000"/>
                        </a:lnSpc>
                        <a:spcBef>
                          <a:spcPts val="0"/>
                        </a:spcBef>
                        <a:spcAft>
                          <a:spcPts val="0"/>
                        </a:spcAft>
                      </a:pPr>
                      <a:r>
                        <a:rPr lang="en-US" sz="1800">
                          <a:effectLst/>
                        </a:rPr>
                        <a:t>Large</a:t>
                      </a:r>
                      <a:endParaRPr lang="en-US" sz="1800">
                        <a:effectLst/>
                        <a:latin typeface="Times New Roman"/>
                        <a:ea typeface="Times New Roman"/>
                      </a:endParaRPr>
                    </a:p>
                  </a:txBody>
                  <a:tcPr marL="68580" marR="68580" marT="0" marB="0" anchor="ctr"/>
                </a:tc>
                <a:tc>
                  <a:txBody>
                    <a:bodyPr/>
                    <a:lstStyle/>
                    <a:p>
                      <a:pPr marL="0" marR="0">
                        <a:lnSpc>
                          <a:spcPct val="115000"/>
                        </a:lnSpc>
                        <a:spcBef>
                          <a:spcPts val="0"/>
                        </a:spcBef>
                        <a:spcAft>
                          <a:spcPts val="0"/>
                        </a:spcAft>
                      </a:pPr>
                      <a:r>
                        <a:rPr lang="en-US" sz="1800">
                          <a:effectLst/>
                        </a:rPr>
                        <a:t>101 to 200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1,877</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263,860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0.37%</a:t>
                      </a:r>
                      <a:endParaRPr lang="en-US" sz="1800" dirty="0">
                        <a:effectLst/>
                        <a:latin typeface="Times New Roman"/>
                        <a:ea typeface="Times New Roman"/>
                      </a:endParaRPr>
                    </a:p>
                  </a:txBody>
                  <a:tcPr marL="68580" marR="68580" marT="0" marB="0" anchor="b"/>
                </a:tc>
              </a:tr>
              <a:tr h="306850">
                <a:tc vMerge="1">
                  <a:txBody>
                    <a:bodyPr/>
                    <a:lstStyle/>
                    <a:p>
                      <a:endParaRPr lang="en-US"/>
                    </a:p>
                  </a:txBody>
                  <a:tcPr/>
                </a:tc>
                <a:tc>
                  <a:txBody>
                    <a:bodyPr/>
                    <a:lstStyle/>
                    <a:p>
                      <a:pPr marL="0" marR="0">
                        <a:lnSpc>
                          <a:spcPct val="115000"/>
                        </a:lnSpc>
                        <a:spcBef>
                          <a:spcPts val="0"/>
                        </a:spcBef>
                        <a:spcAft>
                          <a:spcPts val="0"/>
                        </a:spcAft>
                      </a:pPr>
                      <a:r>
                        <a:rPr lang="en-US" sz="1800">
                          <a:effectLst/>
                        </a:rPr>
                        <a:t>201 to 2000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1,639</a:t>
                      </a:r>
                      <a:endParaRPr lang="en-US" sz="1800">
                        <a:effectLst/>
                        <a:latin typeface="Times New Roman"/>
                        <a:ea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796,097</a:t>
                      </a:r>
                      <a:endParaRPr lang="en-US" sz="1800">
                        <a:effectLst/>
                        <a:latin typeface="Times New Roman"/>
                        <a:ea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0.32%</a:t>
                      </a:r>
                      <a:endParaRPr lang="en-US" sz="1800" dirty="0">
                        <a:effectLst/>
                        <a:latin typeface="Times New Roman"/>
                        <a:ea typeface="Times New Roman"/>
                      </a:endParaRPr>
                    </a:p>
                  </a:txBody>
                  <a:tcPr marL="68580" marR="68580" marT="0" marB="0" anchor="b"/>
                </a:tc>
              </a:tr>
              <a:tr h="306850">
                <a:tc vMerge="1">
                  <a:txBody>
                    <a:bodyPr/>
                    <a:lstStyle/>
                    <a:p>
                      <a:endParaRPr lang="en-US"/>
                    </a:p>
                  </a:txBody>
                  <a:tcPr/>
                </a:tc>
                <a:tc>
                  <a:txBody>
                    <a:bodyPr/>
                    <a:lstStyle/>
                    <a:p>
                      <a:pPr marL="0" marR="0">
                        <a:lnSpc>
                          <a:spcPct val="115000"/>
                        </a:lnSpc>
                        <a:spcBef>
                          <a:spcPts val="0"/>
                        </a:spcBef>
                        <a:spcAft>
                          <a:spcPts val="0"/>
                        </a:spcAft>
                      </a:pPr>
                      <a:r>
                        <a:rPr lang="en-US" sz="1800">
                          <a:effectLst/>
                        </a:rPr>
                        <a:t>2001 to 5000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82</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252,719</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0.01%</a:t>
                      </a:r>
                      <a:endParaRPr lang="en-US" sz="1800" dirty="0">
                        <a:effectLst/>
                        <a:latin typeface="Times New Roman"/>
                        <a:ea typeface="Times New Roman"/>
                      </a:endParaRPr>
                    </a:p>
                  </a:txBody>
                  <a:tcPr marL="68580" marR="68580" marT="0" marB="0" anchor="b"/>
                </a:tc>
              </a:tr>
              <a:tr h="306850">
                <a:tc vMerge="1">
                  <a:txBody>
                    <a:bodyPr/>
                    <a:lstStyle/>
                    <a:p>
                      <a:endParaRPr lang="en-US"/>
                    </a:p>
                  </a:txBody>
                  <a:tcPr/>
                </a:tc>
                <a:tc>
                  <a:txBody>
                    <a:bodyPr/>
                    <a:lstStyle/>
                    <a:p>
                      <a:pPr marL="0" marR="0">
                        <a:lnSpc>
                          <a:spcPct val="115000"/>
                        </a:lnSpc>
                        <a:spcBef>
                          <a:spcPts val="0"/>
                        </a:spcBef>
                        <a:spcAft>
                          <a:spcPts val="0"/>
                        </a:spcAft>
                      </a:pPr>
                      <a:r>
                        <a:rPr lang="en-US" sz="1800">
                          <a:effectLst/>
                        </a:rPr>
                        <a:t>5001 +</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32</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497,637</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0.01%</a:t>
                      </a:r>
                      <a:endParaRPr lang="en-US" sz="1800" dirty="0">
                        <a:effectLst/>
                        <a:latin typeface="Times New Roman"/>
                        <a:ea typeface="Times New Roman"/>
                      </a:endParaRPr>
                    </a:p>
                  </a:txBody>
                  <a:tcPr marL="68580" marR="68580" marT="0" marB="0" anchor="b"/>
                </a:tc>
              </a:tr>
              <a:tr h="306850">
                <a:tc>
                  <a:txBody>
                    <a:bodyPr/>
                    <a:lstStyle/>
                    <a:p>
                      <a:pPr marL="0" marR="0">
                        <a:lnSpc>
                          <a:spcPct val="115000"/>
                        </a:lnSpc>
                        <a:spcBef>
                          <a:spcPts val="0"/>
                        </a:spcBef>
                        <a:spcAft>
                          <a:spcPts val="0"/>
                        </a:spcAft>
                      </a:pPr>
                      <a:r>
                        <a:rPr lang="en-US" sz="1800">
                          <a:effectLst/>
                        </a:rPr>
                        <a:t>Totals</a:t>
                      </a:r>
                      <a:endParaRPr lang="en-US" sz="1800">
                        <a:effectLst/>
                        <a:latin typeface="Times New Roman"/>
                        <a:ea typeface="Times New Roman"/>
                      </a:endParaRPr>
                    </a:p>
                  </a:txBody>
                  <a:tcPr marL="68580" marR="68580" marT="0" marB="0" anchor="ctr"/>
                </a:tc>
                <a:tc>
                  <a:txBody>
                    <a:bodyPr/>
                    <a:lstStyle/>
                    <a:p>
                      <a:pPr marL="0" marR="0" algn="ctr">
                        <a:lnSpc>
                          <a:spcPct val="115000"/>
                        </a:lnSpc>
                        <a:spcBef>
                          <a:spcPts val="0"/>
                        </a:spcBef>
                        <a:spcAft>
                          <a:spcPts val="0"/>
                        </a:spcAft>
                      </a:pPr>
                      <a:r>
                        <a:rPr lang="en-US" sz="1800">
                          <a:effectLst/>
                        </a:rPr>
                        <a:t> </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507,361</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3,937,309</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100%</a:t>
                      </a:r>
                      <a:endParaRPr lang="en-US" sz="1800" dirty="0">
                        <a:effectLst/>
                        <a:latin typeface="Times New Roman"/>
                        <a:ea typeface="Times New Roman"/>
                      </a:endParaRPr>
                    </a:p>
                  </a:txBody>
                  <a:tcPr marL="68580" marR="68580" marT="0" marB="0" anchor="ctr"/>
                </a:tc>
              </a:tr>
            </a:tbl>
          </a:graphicData>
        </a:graphic>
      </p:graphicFrame>
      <p:sp>
        <p:nvSpPr>
          <p:cNvPr id="10" name="TextBox 9"/>
          <p:cNvSpPr txBox="1"/>
          <p:nvPr/>
        </p:nvSpPr>
        <p:spPr>
          <a:xfrm>
            <a:off x="220639" y="6216134"/>
            <a:ext cx="3657600" cy="369332"/>
          </a:xfrm>
          <a:prstGeom prst="rect">
            <a:avLst/>
          </a:prstGeom>
          <a:noFill/>
        </p:spPr>
        <p:txBody>
          <a:bodyPr wrap="square" rtlCol="0">
            <a:spAutoFit/>
          </a:bodyPr>
          <a:lstStyle/>
          <a:p>
            <a:r>
              <a:rPr lang="en-US" dirty="0" smtClean="0"/>
              <a:t>Source: MCMIS November 2013</a:t>
            </a:r>
            <a:endParaRPr lang="en-US" dirty="0"/>
          </a:p>
        </p:txBody>
      </p:sp>
    </p:spTree>
    <p:extLst>
      <p:ext uri="{BB962C8B-B14F-4D97-AF65-F5344CB8AC3E}">
        <p14:creationId xmlns:p14="http://schemas.microsoft.com/office/powerpoint/2010/main" val="2086671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638" y="152400"/>
            <a:ext cx="8923361" cy="792162"/>
          </a:xfrm>
        </p:spPr>
        <p:txBody>
          <a:bodyPr>
            <a:noAutofit/>
          </a:bodyPr>
          <a:lstStyle/>
          <a:p>
            <a:pPr algn="l"/>
            <a:r>
              <a:rPr lang="en-US" sz="4000" b="1" dirty="0"/>
              <a:t>Passenger Carriers by Power Units</a:t>
            </a:r>
          </a:p>
        </p:txBody>
      </p:sp>
      <p:sp>
        <p:nvSpPr>
          <p:cNvPr id="4" name="Slide Number Placeholder 3"/>
          <p:cNvSpPr>
            <a:spLocks noGrp="1"/>
          </p:cNvSpPr>
          <p:nvPr>
            <p:ph type="sldNum" sz="quarter" idx="4294967295"/>
          </p:nvPr>
        </p:nvSpPr>
        <p:spPr>
          <a:xfrm>
            <a:off x="7010400" y="6215063"/>
            <a:ext cx="2133600" cy="365125"/>
          </a:xfrm>
        </p:spPr>
        <p:txBody>
          <a:bodyPr/>
          <a:lstStyle/>
          <a:p>
            <a:fld id="{78984D79-B643-40C3-B4F8-3B45A91B3B27}" type="slidenum">
              <a:rPr lang="en-US" smtClean="0"/>
              <a:pPr/>
              <a:t>7</a:t>
            </a:fld>
            <a:endParaRPr lang="en-US" dirty="0"/>
          </a:p>
        </p:txBody>
      </p:sp>
      <p:sp>
        <p:nvSpPr>
          <p:cNvPr id="10" name="TextBox 9"/>
          <p:cNvSpPr txBox="1"/>
          <p:nvPr/>
        </p:nvSpPr>
        <p:spPr>
          <a:xfrm>
            <a:off x="220639" y="6216134"/>
            <a:ext cx="3657600" cy="369332"/>
          </a:xfrm>
          <a:prstGeom prst="rect">
            <a:avLst/>
          </a:prstGeom>
          <a:noFill/>
        </p:spPr>
        <p:txBody>
          <a:bodyPr wrap="square" rtlCol="0">
            <a:spAutoFit/>
          </a:bodyPr>
          <a:lstStyle/>
          <a:p>
            <a:r>
              <a:rPr lang="en-US" dirty="0" smtClean="0"/>
              <a:t>Source: MCMIS November 2013</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42873780"/>
              </p:ext>
            </p:extLst>
          </p:nvPr>
        </p:nvGraphicFramePr>
        <p:xfrm>
          <a:off x="533400" y="1143000"/>
          <a:ext cx="8305799" cy="4876799"/>
        </p:xfrm>
        <a:graphic>
          <a:graphicData uri="http://schemas.openxmlformats.org/drawingml/2006/table">
            <a:tbl>
              <a:tblPr firstRow="1" firstCol="1" bandRow="1">
                <a:tableStyleId>{5C22544A-7EE6-4342-B048-85BDC9FD1C3A}</a:tableStyleId>
              </a:tblPr>
              <a:tblGrid>
                <a:gridCol w="1577051"/>
                <a:gridCol w="1787323"/>
                <a:gridCol w="1787323"/>
                <a:gridCol w="1577051"/>
                <a:gridCol w="1577051"/>
              </a:tblGrid>
              <a:tr h="1268753">
                <a:tc>
                  <a:txBody>
                    <a:bodyPr/>
                    <a:lstStyle/>
                    <a:p>
                      <a:pPr marL="0" marR="0">
                        <a:lnSpc>
                          <a:spcPct val="115000"/>
                        </a:lnSpc>
                        <a:spcBef>
                          <a:spcPts val="0"/>
                        </a:spcBef>
                        <a:spcAft>
                          <a:spcPts val="0"/>
                        </a:spcAft>
                      </a:pPr>
                      <a:r>
                        <a:rPr lang="en-US" sz="1800" dirty="0">
                          <a:effectLst/>
                        </a:rPr>
                        <a:t>Carrier Size</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Fleet Size by Power Unit</a:t>
                      </a:r>
                      <a:endParaRPr lang="en-US" sz="18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Number of Interstate Passenger Carriers</a:t>
                      </a:r>
                      <a:endParaRPr lang="en-US" sz="18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Total Power Units</a:t>
                      </a:r>
                      <a:endParaRPr lang="en-US" sz="1800">
                        <a:effectLst/>
                        <a:latin typeface="Times New Roman"/>
                        <a:ea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Carrier Count % of Total</a:t>
                      </a:r>
                      <a:endParaRPr lang="en-US" sz="1800">
                        <a:effectLst/>
                        <a:latin typeface="Times New Roman"/>
                        <a:ea typeface="Times New Roman"/>
                      </a:endParaRPr>
                    </a:p>
                  </a:txBody>
                  <a:tcPr marL="68580" marR="68580" marT="0" marB="0"/>
                </a:tc>
              </a:tr>
              <a:tr h="419382">
                <a:tc rowSpan="3">
                  <a:txBody>
                    <a:bodyPr/>
                    <a:lstStyle/>
                    <a:p>
                      <a:pPr marL="0" marR="0">
                        <a:lnSpc>
                          <a:spcPct val="115000"/>
                        </a:lnSpc>
                        <a:spcBef>
                          <a:spcPts val="0"/>
                        </a:spcBef>
                        <a:spcAft>
                          <a:spcPts val="0"/>
                        </a:spcAft>
                      </a:pPr>
                      <a:r>
                        <a:rPr lang="en-US" sz="1800" dirty="0">
                          <a:effectLst/>
                        </a:rPr>
                        <a:t>Small</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1</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4,125</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4,125</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35.97%</a:t>
                      </a:r>
                      <a:endParaRPr lang="en-US" sz="1800">
                        <a:effectLst/>
                        <a:latin typeface="Times New Roman"/>
                        <a:ea typeface="Times New Roman"/>
                      </a:endParaRPr>
                    </a:p>
                  </a:txBody>
                  <a:tcPr marL="68580" marR="68580" marT="0" marB="0" anchor="ctr"/>
                </a:tc>
              </a:tr>
              <a:tr h="419382">
                <a:tc vMerge="1">
                  <a:txBody>
                    <a:bodyPr/>
                    <a:lstStyle/>
                    <a:p>
                      <a:endParaRPr lang="en-US"/>
                    </a:p>
                  </a:txBody>
                  <a:tcPr/>
                </a:tc>
                <a:tc>
                  <a:txBody>
                    <a:bodyPr/>
                    <a:lstStyle/>
                    <a:p>
                      <a:pPr marL="0" marR="0" algn="r">
                        <a:lnSpc>
                          <a:spcPct val="115000"/>
                        </a:lnSpc>
                        <a:spcBef>
                          <a:spcPts val="0"/>
                        </a:spcBef>
                        <a:spcAft>
                          <a:spcPts val="0"/>
                        </a:spcAft>
                      </a:pPr>
                      <a:r>
                        <a:rPr lang="en-US" sz="1800">
                          <a:effectLst/>
                        </a:rPr>
                        <a:t>2-3</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3,107</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7,292</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27.09%</a:t>
                      </a:r>
                      <a:endParaRPr lang="en-US" sz="1800">
                        <a:effectLst/>
                        <a:latin typeface="Times New Roman"/>
                        <a:ea typeface="Times New Roman"/>
                      </a:endParaRPr>
                    </a:p>
                  </a:txBody>
                  <a:tcPr marL="68580" marR="68580" marT="0" marB="0" anchor="ctr"/>
                </a:tc>
              </a:tr>
              <a:tr h="340565">
                <a:tc vMerge="1">
                  <a:txBody>
                    <a:bodyPr/>
                    <a:lstStyle/>
                    <a:p>
                      <a:endParaRPr lang="en-US"/>
                    </a:p>
                  </a:txBody>
                  <a:tcPr/>
                </a:tc>
                <a:tc>
                  <a:txBody>
                    <a:bodyPr/>
                    <a:lstStyle/>
                    <a:p>
                      <a:pPr marL="0" marR="0" algn="r">
                        <a:lnSpc>
                          <a:spcPct val="115000"/>
                        </a:lnSpc>
                        <a:spcBef>
                          <a:spcPts val="0"/>
                        </a:spcBef>
                        <a:spcAft>
                          <a:spcPts val="0"/>
                        </a:spcAft>
                      </a:pPr>
                      <a:r>
                        <a:rPr lang="en-US" sz="1800" dirty="0">
                          <a:effectLst/>
                        </a:rPr>
                        <a:t>4-6</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1,587</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7,582</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13.84%</a:t>
                      </a:r>
                      <a:endParaRPr lang="en-US" sz="1800">
                        <a:effectLst/>
                        <a:latin typeface="Times New Roman"/>
                        <a:ea typeface="Times New Roman"/>
                      </a:endParaRPr>
                    </a:p>
                  </a:txBody>
                  <a:tcPr marL="68580" marR="68580" marT="0" marB="0" anchor="ctr"/>
                </a:tc>
              </a:tr>
              <a:tr h="454411">
                <a:tc rowSpan="3">
                  <a:txBody>
                    <a:bodyPr/>
                    <a:lstStyle/>
                    <a:p>
                      <a:pPr marL="0" marR="0">
                        <a:lnSpc>
                          <a:spcPct val="115000"/>
                        </a:lnSpc>
                        <a:spcBef>
                          <a:spcPts val="0"/>
                        </a:spcBef>
                        <a:spcAft>
                          <a:spcPts val="0"/>
                        </a:spcAft>
                      </a:pPr>
                      <a:r>
                        <a:rPr lang="en-US" sz="1800">
                          <a:effectLst/>
                        </a:rPr>
                        <a:t>Medium</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7-8</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488</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3,630</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4.25%</a:t>
                      </a:r>
                      <a:endParaRPr lang="en-US" sz="1800">
                        <a:effectLst/>
                        <a:latin typeface="Times New Roman"/>
                        <a:ea typeface="Times New Roman"/>
                      </a:endParaRPr>
                    </a:p>
                  </a:txBody>
                  <a:tcPr marL="68580" marR="68580" marT="0" marB="0" anchor="ctr"/>
                </a:tc>
              </a:tr>
              <a:tr h="410625">
                <a:tc vMerge="1">
                  <a:txBody>
                    <a:bodyPr/>
                    <a:lstStyle/>
                    <a:p>
                      <a:endParaRPr lang="en-US"/>
                    </a:p>
                  </a:txBody>
                  <a:tcPr/>
                </a:tc>
                <a:tc>
                  <a:txBody>
                    <a:bodyPr/>
                    <a:lstStyle/>
                    <a:p>
                      <a:pPr marL="0" marR="0" algn="r">
                        <a:lnSpc>
                          <a:spcPct val="115000"/>
                        </a:lnSpc>
                        <a:spcBef>
                          <a:spcPts val="0"/>
                        </a:spcBef>
                        <a:spcAft>
                          <a:spcPts val="0"/>
                        </a:spcAft>
                      </a:pPr>
                      <a:r>
                        <a:rPr lang="en-US" sz="1800">
                          <a:effectLst/>
                        </a:rPr>
                        <a:t>9-17</a:t>
                      </a:r>
                      <a:endParaRPr lang="en-US" sz="18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1800">
                          <a:effectLst/>
                        </a:rPr>
                        <a:t>944</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11,471</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8.23%</a:t>
                      </a:r>
                      <a:endParaRPr lang="en-US" sz="1800">
                        <a:effectLst/>
                        <a:latin typeface="Times New Roman"/>
                        <a:ea typeface="Times New Roman"/>
                      </a:endParaRPr>
                    </a:p>
                  </a:txBody>
                  <a:tcPr marL="68580" marR="68580" marT="0" marB="0" anchor="ctr"/>
                </a:tc>
              </a:tr>
              <a:tr h="410625">
                <a:tc vMerge="1">
                  <a:txBody>
                    <a:bodyPr/>
                    <a:lstStyle/>
                    <a:p>
                      <a:endParaRPr lang="en-US"/>
                    </a:p>
                  </a:txBody>
                  <a:tcPr/>
                </a:tc>
                <a:tc>
                  <a:txBody>
                    <a:bodyPr/>
                    <a:lstStyle/>
                    <a:p>
                      <a:pPr marL="0" marR="0" algn="r">
                        <a:lnSpc>
                          <a:spcPct val="115000"/>
                        </a:lnSpc>
                        <a:spcBef>
                          <a:spcPts val="0"/>
                        </a:spcBef>
                        <a:spcAft>
                          <a:spcPts val="0"/>
                        </a:spcAft>
                      </a:pPr>
                      <a:r>
                        <a:rPr lang="en-US" sz="1800">
                          <a:effectLst/>
                        </a:rPr>
                        <a:t>18-19</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113</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2,082</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0.99%</a:t>
                      </a:r>
                      <a:endParaRPr lang="en-US" sz="1800">
                        <a:effectLst/>
                        <a:latin typeface="Times New Roman"/>
                        <a:ea typeface="Times New Roman"/>
                      </a:endParaRPr>
                    </a:p>
                  </a:txBody>
                  <a:tcPr marL="68580" marR="68580" marT="0" marB="0" anchor="ctr"/>
                </a:tc>
              </a:tr>
              <a:tr h="375595">
                <a:tc>
                  <a:txBody>
                    <a:bodyPr/>
                    <a:lstStyle/>
                    <a:p>
                      <a:pPr marL="0" marR="0">
                        <a:lnSpc>
                          <a:spcPct val="115000"/>
                        </a:lnSpc>
                        <a:spcBef>
                          <a:spcPts val="0"/>
                        </a:spcBef>
                        <a:spcAft>
                          <a:spcPts val="0"/>
                        </a:spcAft>
                      </a:pPr>
                      <a:r>
                        <a:rPr lang="en-US" sz="1800">
                          <a:effectLst/>
                        </a:rPr>
                        <a:t>Large</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20-100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856</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34,868</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0.60%</a:t>
                      </a:r>
                      <a:endParaRPr lang="en-US" sz="1800" dirty="0">
                        <a:effectLst/>
                        <a:latin typeface="Times New Roman"/>
                        <a:ea typeface="Times New Roman"/>
                      </a:endParaRPr>
                    </a:p>
                  </a:txBody>
                  <a:tcPr marL="68580" marR="68580" marT="0" marB="0" anchor="ctr"/>
                </a:tc>
              </a:tr>
              <a:tr h="349322">
                <a:tc>
                  <a:txBody>
                    <a:bodyPr/>
                    <a:lstStyle/>
                    <a:p>
                      <a:pPr marL="0" marR="0">
                        <a:lnSpc>
                          <a:spcPct val="115000"/>
                        </a:lnSpc>
                        <a:spcBef>
                          <a:spcPts val="0"/>
                        </a:spcBef>
                        <a:spcAft>
                          <a:spcPts val="0"/>
                        </a:spcAft>
                      </a:pPr>
                      <a:r>
                        <a:rPr lang="en-US" sz="1800">
                          <a:effectLst/>
                        </a:rPr>
                        <a:t>Very Large</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101+</a:t>
                      </a:r>
                      <a:endParaRPr lang="en-US" sz="18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1800">
                          <a:effectLst/>
                        </a:rPr>
                        <a:t>196</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83,944</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dirty="0">
                          <a:effectLst/>
                        </a:rPr>
                        <a:t>1.71%</a:t>
                      </a:r>
                      <a:endParaRPr lang="en-US" sz="1800" dirty="0">
                        <a:effectLst/>
                        <a:latin typeface="Times New Roman"/>
                        <a:ea typeface="Times New Roman"/>
                      </a:endParaRPr>
                    </a:p>
                  </a:txBody>
                  <a:tcPr marL="68580" marR="68580" marT="0" marB="0" anchor="ctr"/>
                </a:tc>
              </a:tr>
              <a:tr h="428139">
                <a:tc>
                  <a:txBody>
                    <a:bodyPr/>
                    <a:lstStyle/>
                    <a:p>
                      <a:pPr marL="0" marR="0">
                        <a:lnSpc>
                          <a:spcPct val="115000"/>
                        </a:lnSpc>
                        <a:spcBef>
                          <a:spcPts val="0"/>
                        </a:spcBef>
                        <a:spcAft>
                          <a:spcPts val="0"/>
                        </a:spcAft>
                      </a:pPr>
                      <a:r>
                        <a:rPr lang="en-US" sz="1800">
                          <a:effectLst/>
                        </a:rPr>
                        <a:t>Total</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 </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0"/>
                        </a:spcBef>
                        <a:spcAft>
                          <a:spcPts val="0"/>
                        </a:spcAft>
                      </a:pPr>
                      <a:r>
                        <a:rPr lang="en-US" sz="1800">
                          <a:effectLst/>
                        </a:rPr>
                        <a:t>11,469*</a:t>
                      </a:r>
                      <a:endParaRPr lang="en-US" sz="18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1800">
                          <a:effectLst/>
                        </a:rPr>
                        <a:t>154,994</a:t>
                      </a:r>
                      <a:endParaRPr lang="en-US" sz="1800">
                        <a:effectLst/>
                        <a:latin typeface="Times New Roman"/>
                        <a:ea typeface="Times New Roman"/>
                      </a:endParaRPr>
                    </a:p>
                  </a:txBody>
                  <a:tcPr marL="68580" marR="68580" marT="0" marB="0" anchor="b"/>
                </a:tc>
                <a:tc>
                  <a:txBody>
                    <a:bodyPr/>
                    <a:lstStyle/>
                    <a:p>
                      <a:pPr marL="0" marR="0" algn="r">
                        <a:lnSpc>
                          <a:spcPct val="115000"/>
                        </a:lnSpc>
                        <a:spcBef>
                          <a:spcPts val="0"/>
                        </a:spcBef>
                        <a:spcAft>
                          <a:spcPts val="0"/>
                        </a:spcAft>
                      </a:pPr>
                      <a:r>
                        <a:rPr lang="en-US" sz="1800" dirty="0">
                          <a:effectLst/>
                        </a:rPr>
                        <a:t>100%</a:t>
                      </a:r>
                      <a:endParaRPr lang="en-US" sz="1800" dirty="0">
                        <a:effectLst/>
                        <a:latin typeface="Times New Roman"/>
                        <a:ea typeface="Times New Roman"/>
                      </a:endParaRPr>
                    </a:p>
                  </a:txBody>
                  <a:tcPr marL="68580" marR="68580" marT="0" marB="0" anchor="b"/>
                </a:tc>
              </a:tr>
            </a:tbl>
          </a:graphicData>
        </a:graphic>
      </p:graphicFrame>
    </p:spTree>
    <p:extLst>
      <p:ext uri="{BB962C8B-B14F-4D97-AF65-F5344CB8AC3E}">
        <p14:creationId xmlns:p14="http://schemas.microsoft.com/office/powerpoint/2010/main" val="1507257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91600" cy="792162"/>
          </a:xfrm>
        </p:spPr>
        <p:txBody>
          <a:bodyPr>
            <a:noAutofit/>
          </a:bodyPr>
          <a:lstStyle/>
          <a:p>
            <a:pPr algn="l"/>
            <a:r>
              <a:rPr lang="en-US" sz="4000" b="1" dirty="0" smtClean="0"/>
              <a:t>Alternative Crash Rate Estimates</a:t>
            </a:r>
            <a:endParaRPr lang="en-US" sz="4000" b="1" dirty="0"/>
          </a:p>
        </p:txBody>
      </p:sp>
      <p:sp>
        <p:nvSpPr>
          <p:cNvPr id="4" name="Slide Number Placeholder 3"/>
          <p:cNvSpPr>
            <a:spLocks noGrp="1"/>
          </p:cNvSpPr>
          <p:nvPr>
            <p:ph type="sldNum" sz="quarter" idx="4294967295"/>
          </p:nvPr>
        </p:nvSpPr>
        <p:spPr>
          <a:xfrm>
            <a:off x="7010400" y="6215063"/>
            <a:ext cx="2133600" cy="365125"/>
          </a:xfrm>
        </p:spPr>
        <p:txBody>
          <a:bodyPr/>
          <a:lstStyle/>
          <a:p>
            <a:fld id="{78984D79-B643-40C3-B4F8-3B45A91B3B27}"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79331769"/>
              </p:ext>
            </p:extLst>
          </p:nvPr>
        </p:nvGraphicFramePr>
        <p:xfrm>
          <a:off x="457200" y="914400"/>
          <a:ext cx="8229601" cy="3565686"/>
        </p:xfrm>
        <a:graphic>
          <a:graphicData uri="http://schemas.openxmlformats.org/drawingml/2006/table">
            <a:tbl>
              <a:tblPr firstRow="1" firstCol="1" lastRow="1" bandRow="1">
                <a:tableStyleId>{5C22544A-7EE6-4342-B048-85BDC9FD1C3A}</a:tableStyleId>
              </a:tblPr>
              <a:tblGrid>
                <a:gridCol w="2743200"/>
                <a:gridCol w="2171518"/>
                <a:gridCol w="1375989"/>
                <a:gridCol w="1938894"/>
              </a:tblGrid>
              <a:tr h="706978">
                <a:tc>
                  <a:txBody>
                    <a:bodyPr/>
                    <a:lstStyle/>
                    <a:p>
                      <a:pPr marL="0" marR="0" algn="ctr">
                        <a:spcBef>
                          <a:spcPts val="300"/>
                        </a:spcBef>
                        <a:spcAft>
                          <a:spcPts val="300"/>
                        </a:spcAft>
                      </a:pPr>
                      <a:r>
                        <a:rPr lang="en-US" sz="1800" dirty="0">
                          <a:effectLst/>
                        </a:rPr>
                        <a:t>Carrier Class</a:t>
                      </a:r>
                      <a:endParaRPr lang="en-US" sz="1800" b="1" dirty="0">
                        <a:effectLst/>
                        <a:latin typeface="Arial"/>
                        <a:ea typeface="Times New Roman"/>
                        <a:cs typeface="Times New Roman"/>
                      </a:endParaRPr>
                    </a:p>
                  </a:txBody>
                  <a:tcPr marL="68580" marR="68580" marT="0" marB="0"/>
                </a:tc>
                <a:tc>
                  <a:txBody>
                    <a:bodyPr/>
                    <a:lstStyle/>
                    <a:p>
                      <a:pPr marL="0" marR="0" algn="ctr">
                        <a:spcBef>
                          <a:spcPts val="300"/>
                        </a:spcBef>
                        <a:spcAft>
                          <a:spcPts val="300"/>
                        </a:spcAft>
                      </a:pPr>
                      <a:r>
                        <a:rPr lang="en-US" sz="1800" dirty="0">
                          <a:effectLst/>
                        </a:rPr>
                        <a:t>Data Source (Year)</a:t>
                      </a:r>
                      <a:endParaRPr lang="en-US" sz="1800" b="1" dirty="0">
                        <a:effectLst/>
                        <a:latin typeface="Arial"/>
                        <a:ea typeface="Times New Roman"/>
                        <a:cs typeface="Times New Roman"/>
                      </a:endParaRPr>
                    </a:p>
                  </a:txBody>
                  <a:tcPr marL="68580" marR="68580" marT="0" marB="0"/>
                </a:tc>
                <a:tc>
                  <a:txBody>
                    <a:bodyPr/>
                    <a:lstStyle/>
                    <a:p>
                      <a:pPr marL="0" marR="0" algn="ctr">
                        <a:spcBef>
                          <a:spcPts val="300"/>
                        </a:spcBef>
                        <a:spcAft>
                          <a:spcPts val="300"/>
                        </a:spcAft>
                      </a:pPr>
                      <a:r>
                        <a:rPr lang="en-US" sz="1800" dirty="0">
                          <a:effectLst/>
                        </a:rPr>
                        <a:t>Estimated Count </a:t>
                      </a:r>
                      <a:r>
                        <a:rPr lang="en-US" sz="1800" baseline="30000" dirty="0">
                          <a:effectLst/>
                        </a:rPr>
                        <a:t>a </a:t>
                      </a:r>
                      <a:endParaRPr lang="en-US" sz="1800" b="1" dirty="0">
                        <a:effectLst/>
                        <a:latin typeface="Arial"/>
                        <a:ea typeface="Times New Roman"/>
                        <a:cs typeface="Times New Roman"/>
                      </a:endParaRPr>
                    </a:p>
                  </a:txBody>
                  <a:tcPr marL="68580" marR="68580" marT="0" marB="0"/>
                </a:tc>
                <a:tc>
                  <a:txBody>
                    <a:bodyPr/>
                    <a:lstStyle/>
                    <a:p>
                      <a:pPr marL="0" marR="0" algn="ctr">
                        <a:spcBef>
                          <a:spcPts val="300"/>
                        </a:spcBef>
                        <a:spcAft>
                          <a:spcPts val="300"/>
                        </a:spcAft>
                      </a:pPr>
                      <a:r>
                        <a:rPr lang="en-US" sz="1800">
                          <a:effectLst/>
                        </a:rPr>
                        <a:t>Estimated Percent of Total Crashes </a:t>
                      </a:r>
                      <a:r>
                        <a:rPr lang="en-US" sz="1800" baseline="30000">
                          <a:effectLst/>
                        </a:rPr>
                        <a:t>b</a:t>
                      </a:r>
                      <a:endParaRPr lang="en-US" sz="1800" b="1">
                        <a:effectLst/>
                        <a:latin typeface="Arial"/>
                        <a:ea typeface="Times New Roman"/>
                        <a:cs typeface="Times New Roman"/>
                      </a:endParaRPr>
                    </a:p>
                  </a:txBody>
                  <a:tcPr marL="68580" marR="68580" marT="0" marB="0"/>
                </a:tc>
              </a:tr>
              <a:tr h="353489">
                <a:tc>
                  <a:txBody>
                    <a:bodyPr/>
                    <a:lstStyle/>
                    <a:p>
                      <a:pPr marL="0" marR="0">
                        <a:spcBef>
                          <a:spcPts val="100"/>
                        </a:spcBef>
                        <a:spcAft>
                          <a:spcPts val="100"/>
                        </a:spcAft>
                      </a:pPr>
                      <a:r>
                        <a:rPr lang="en-US" sz="1800">
                          <a:effectLst/>
                        </a:rPr>
                        <a:t>General Freight</a:t>
                      </a:r>
                      <a:endParaRPr lang="en-US" sz="1800">
                        <a:effectLst/>
                        <a:latin typeface="Arial"/>
                        <a:ea typeface="Times New Roman"/>
                        <a:cs typeface="Times New Roman"/>
                      </a:endParaRPr>
                    </a:p>
                  </a:txBody>
                  <a:tcPr marL="68580" marR="68580" marT="0" marB="0"/>
                </a:tc>
                <a:tc>
                  <a:txBody>
                    <a:bodyPr/>
                    <a:lstStyle/>
                    <a:p>
                      <a:pPr marL="0" marR="0">
                        <a:spcBef>
                          <a:spcPts val="100"/>
                        </a:spcBef>
                        <a:spcAft>
                          <a:spcPts val="100"/>
                        </a:spcAft>
                      </a:pPr>
                      <a:r>
                        <a:rPr lang="en-US" sz="1800" dirty="0">
                          <a:effectLst/>
                        </a:rPr>
                        <a:t>ISO (2005–10)</a:t>
                      </a:r>
                      <a:endParaRPr lang="en-US" sz="1800" dirty="0">
                        <a:effectLst/>
                        <a:latin typeface="Arial"/>
                        <a:ea typeface="Times New Roman"/>
                        <a:cs typeface="Times New Roman"/>
                      </a:endParaRPr>
                    </a:p>
                  </a:txBody>
                  <a:tcPr marL="68580" marR="68580" marT="0" marB="0"/>
                </a:tc>
                <a:tc>
                  <a:txBody>
                    <a:bodyPr/>
                    <a:lstStyle/>
                    <a:p>
                      <a:pPr marL="0" marR="0" algn="r">
                        <a:spcBef>
                          <a:spcPts val="100"/>
                        </a:spcBef>
                        <a:spcAft>
                          <a:spcPts val="100"/>
                        </a:spcAft>
                      </a:pPr>
                      <a:r>
                        <a:rPr lang="en-US" sz="1800">
                          <a:effectLst/>
                        </a:rPr>
                        <a:t>20</a:t>
                      </a:r>
                      <a:endParaRPr lang="en-US" sz="1800">
                        <a:effectLst/>
                        <a:latin typeface="Arial"/>
                        <a:ea typeface="Times New Roman"/>
                        <a:cs typeface="Times New Roman"/>
                      </a:endParaRPr>
                    </a:p>
                  </a:txBody>
                  <a:tcPr marL="73025" marR="182880" marT="0" marB="0"/>
                </a:tc>
                <a:tc>
                  <a:txBody>
                    <a:bodyPr/>
                    <a:lstStyle/>
                    <a:p>
                      <a:pPr marL="0" marR="0" algn="r">
                        <a:spcBef>
                          <a:spcPts val="100"/>
                        </a:spcBef>
                        <a:spcAft>
                          <a:spcPts val="100"/>
                        </a:spcAft>
                      </a:pPr>
                      <a:r>
                        <a:rPr lang="en-US" sz="1800">
                          <a:effectLst/>
                        </a:rPr>
                        <a:t>0.06%</a:t>
                      </a:r>
                      <a:endParaRPr lang="en-US" sz="1800">
                        <a:effectLst/>
                        <a:latin typeface="Arial"/>
                        <a:ea typeface="Times New Roman"/>
                        <a:cs typeface="Times New Roman"/>
                      </a:endParaRPr>
                    </a:p>
                  </a:txBody>
                  <a:tcPr marL="73025" marR="182880" marT="0" marB="0"/>
                </a:tc>
              </a:tr>
              <a:tr h="353489">
                <a:tc>
                  <a:txBody>
                    <a:bodyPr/>
                    <a:lstStyle/>
                    <a:p>
                      <a:pPr marL="0" marR="0">
                        <a:spcBef>
                          <a:spcPts val="100"/>
                        </a:spcBef>
                        <a:spcAft>
                          <a:spcPts val="100"/>
                        </a:spcAft>
                      </a:pPr>
                      <a:r>
                        <a:rPr lang="en-US" sz="1800">
                          <a:effectLst/>
                        </a:rPr>
                        <a:t>General Freight</a:t>
                      </a:r>
                      <a:endParaRPr lang="en-US" sz="1800">
                        <a:effectLst/>
                        <a:latin typeface="Arial"/>
                        <a:ea typeface="Times New Roman"/>
                        <a:cs typeface="Times New Roman"/>
                      </a:endParaRPr>
                    </a:p>
                  </a:txBody>
                  <a:tcPr marL="68580" marR="68580" marT="0" marB="0"/>
                </a:tc>
                <a:tc>
                  <a:txBody>
                    <a:bodyPr/>
                    <a:lstStyle/>
                    <a:p>
                      <a:pPr marL="0" marR="0">
                        <a:spcBef>
                          <a:spcPts val="100"/>
                        </a:spcBef>
                        <a:spcAft>
                          <a:spcPts val="100"/>
                        </a:spcAft>
                      </a:pPr>
                      <a:r>
                        <a:rPr lang="en-US" sz="1800" dirty="0">
                          <a:effectLst/>
                        </a:rPr>
                        <a:t>TTT (2010–11)</a:t>
                      </a:r>
                      <a:endParaRPr lang="en-US" sz="1800" dirty="0">
                        <a:effectLst/>
                        <a:latin typeface="Arial"/>
                        <a:ea typeface="Times New Roman"/>
                        <a:cs typeface="Times New Roman"/>
                      </a:endParaRPr>
                    </a:p>
                  </a:txBody>
                  <a:tcPr marL="68580" marR="68580" marT="0" marB="0"/>
                </a:tc>
                <a:tc>
                  <a:txBody>
                    <a:bodyPr/>
                    <a:lstStyle/>
                    <a:p>
                      <a:pPr marL="0" marR="0" algn="r">
                        <a:spcBef>
                          <a:spcPts val="100"/>
                        </a:spcBef>
                        <a:spcAft>
                          <a:spcPts val="100"/>
                        </a:spcAft>
                      </a:pPr>
                      <a:r>
                        <a:rPr lang="en-US" sz="1800" dirty="0">
                          <a:effectLst/>
                        </a:rPr>
                        <a:t>28</a:t>
                      </a:r>
                      <a:endParaRPr lang="en-US" sz="1800" dirty="0">
                        <a:effectLst/>
                        <a:latin typeface="Arial"/>
                        <a:ea typeface="Times New Roman"/>
                        <a:cs typeface="Times New Roman"/>
                      </a:endParaRPr>
                    </a:p>
                  </a:txBody>
                  <a:tcPr marL="73025" marR="182880" marT="0" marB="0"/>
                </a:tc>
                <a:tc>
                  <a:txBody>
                    <a:bodyPr/>
                    <a:lstStyle/>
                    <a:p>
                      <a:pPr marL="0" marR="0" algn="r">
                        <a:spcBef>
                          <a:spcPts val="100"/>
                        </a:spcBef>
                        <a:spcAft>
                          <a:spcPts val="100"/>
                        </a:spcAft>
                      </a:pPr>
                      <a:r>
                        <a:rPr lang="en-US" sz="1800">
                          <a:effectLst/>
                        </a:rPr>
                        <a:t>0.08%</a:t>
                      </a:r>
                      <a:endParaRPr lang="en-US" sz="1800">
                        <a:effectLst/>
                        <a:latin typeface="Arial"/>
                        <a:ea typeface="Times New Roman"/>
                        <a:cs typeface="Times New Roman"/>
                      </a:endParaRPr>
                    </a:p>
                  </a:txBody>
                  <a:tcPr marL="73025" marR="182880" marT="0" marB="0"/>
                </a:tc>
              </a:tr>
              <a:tr h="353489">
                <a:tc>
                  <a:txBody>
                    <a:bodyPr/>
                    <a:lstStyle/>
                    <a:p>
                      <a:pPr marL="0" marR="0">
                        <a:spcBef>
                          <a:spcPts val="100"/>
                        </a:spcBef>
                        <a:spcAft>
                          <a:spcPts val="100"/>
                        </a:spcAft>
                      </a:pPr>
                      <a:r>
                        <a:rPr lang="en-US" sz="1800">
                          <a:effectLst/>
                        </a:rPr>
                        <a:t>General Freight</a:t>
                      </a:r>
                      <a:endParaRPr lang="en-US" sz="1800">
                        <a:effectLst/>
                        <a:latin typeface="Arial"/>
                        <a:ea typeface="Times New Roman"/>
                        <a:cs typeface="Times New Roman"/>
                      </a:endParaRPr>
                    </a:p>
                  </a:txBody>
                  <a:tcPr marL="68580" marR="68580" marT="0" marB="0"/>
                </a:tc>
                <a:tc>
                  <a:txBody>
                    <a:bodyPr/>
                    <a:lstStyle/>
                    <a:p>
                      <a:pPr marL="0" marR="0">
                        <a:spcBef>
                          <a:spcPts val="100"/>
                        </a:spcBef>
                        <a:spcAft>
                          <a:spcPts val="100"/>
                        </a:spcAft>
                      </a:pPr>
                      <a:r>
                        <a:rPr lang="en-US" sz="1800">
                          <a:effectLst/>
                        </a:rPr>
                        <a:t>MCMIS (2010)</a:t>
                      </a:r>
                      <a:endParaRPr lang="en-US" sz="1800">
                        <a:effectLst/>
                        <a:latin typeface="Arial"/>
                        <a:ea typeface="Times New Roman"/>
                        <a:cs typeface="Times New Roman"/>
                      </a:endParaRPr>
                    </a:p>
                  </a:txBody>
                  <a:tcPr marL="68580" marR="68580" marT="0" marB="0"/>
                </a:tc>
                <a:tc>
                  <a:txBody>
                    <a:bodyPr/>
                    <a:lstStyle/>
                    <a:p>
                      <a:pPr marL="0" marR="0" algn="r">
                        <a:spcBef>
                          <a:spcPts val="100"/>
                        </a:spcBef>
                        <a:spcAft>
                          <a:spcPts val="100"/>
                        </a:spcAft>
                      </a:pPr>
                      <a:r>
                        <a:rPr lang="en-US" sz="1800" dirty="0">
                          <a:effectLst/>
                        </a:rPr>
                        <a:t>59</a:t>
                      </a:r>
                      <a:endParaRPr lang="en-US" sz="1800" dirty="0">
                        <a:effectLst/>
                        <a:latin typeface="Arial"/>
                        <a:ea typeface="Times New Roman"/>
                        <a:cs typeface="Times New Roman"/>
                      </a:endParaRPr>
                    </a:p>
                  </a:txBody>
                  <a:tcPr marL="73025" marR="182880" marT="0" marB="0"/>
                </a:tc>
                <a:tc>
                  <a:txBody>
                    <a:bodyPr/>
                    <a:lstStyle/>
                    <a:p>
                      <a:pPr marL="0" marR="0" algn="r">
                        <a:spcBef>
                          <a:spcPts val="100"/>
                        </a:spcBef>
                        <a:spcAft>
                          <a:spcPts val="100"/>
                        </a:spcAft>
                      </a:pPr>
                      <a:r>
                        <a:rPr lang="en-US" sz="1800">
                          <a:effectLst/>
                        </a:rPr>
                        <a:t>0.17%</a:t>
                      </a:r>
                      <a:endParaRPr lang="en-US" sz="1800">
                        <a:effectLst/>
                        <a:latin typeface="Arial"/>
                        <a:ea typeface="Times New Roman"/>
                        <a:cs typeface="Times New Roman"/>
                      </a:endParaRPr>
                    </a:p>
                  </a:txBody>
                  <a:tcPr marL="73025" marR="182880" marT="0" marB="0"/>
                </a:tc>
              </a:tr>
              <a:tr h="353489">
                <a:tc>
                  <a:txBody>
                    <a:bodyPr/>
                    <a:lstStyle/>
                    <a:p>
                      <a:pPr marL="0" marR="0">
                        <a:spcBef>
                          <a:spcPts val="100"/>
                        </a:spcBef>
                        <a:spcAft>
                          <a:spcPts val="100"/>
                        </a:spcAft>
                      </a:pPr>
                      <a:r>
                        <a:rPr lang="en-US" sz="1800">
                          <a:effectLst/>
                        </a:rPr>
                        <a:t>General Freight</a:t>
                      </a:r>
                      <a:endParaRPr lang="en-US" sz="1800">
                        <a:effectLst/>
                        <a:latin typeface="Arial"/>
                        <a:ea typeface="Times New Roman"/>
                        <a:cs typeface="Times New Roman"/>
                      </a:endParaRPr>
                    </a:p>
                  </a:txBody>
                  <a:tcPr marL="68580" marR="68580" marT="0" marB="0"/>
                </a:tc>
                <a:tc>
                  <a:txBody>
                    <a:bodyPr/>
                    <a:lstStyle/>
                    <a:p>
                      <a:pPr marL="0" marR="0">
                        <a:spcBef>
                          <a:spcPts val="100"/>
                        </a:spcBef>
                        <a:spcAft>
                          <a:spcPts val="100"/>
                        </a:spcAft>
                      </a:pPr>
                      <a:r>
                        <a:rPr lang="en-US" sz="1800">
                          <a:effectLst/>
                        </a:rPr>
                        <a:t>GES (2009)</a:t>
                      </a:r>
                      <a:endParaRPr lang="en-US" sz="1800">
                        <a:effectLst/>
                        <a:latin typeface="Arial"/>
                        <a:ea typeface="Times New Roman"/>
                        <a:cs typeface="Times New Roman"/>
                      </a:endParaRPr>
                    </a:p>
                  </a:txBody>
                  <a:tcPr marL="68580" marR="68580" marT="0" marB="0"/>
                </a:tc>
                <a:tc>
                  <a:txBody>
                    <a:bodyPr/>
                    <a:lstStyle/>
                    <a:p>
                      <a:pPr marL="0" marR="0" algn="r">
                        <a:spcBef>
                          <a:spcPts val="100"/>
                        </a:spcBef>
                        <a:spcAft>
                          <a:spcPts val="100"/>
                        </a:spcAft>
                      </a:pPr>
                      <a:r>
                        <a:rPr lang="en-US" sz="1800" dirty="0">
                          <a:effectLst/>
                        </a:rPr>
                        <a:t>23</a:t>
                      </a:r>
                      <a:endParaRPr lang="en-US" sz="1800" dirty="0">
                        <a:effectLst/>
                        <a:latin typeface="Arial"/>
                        <a:ea typeface="Times New Roman"/>
                        <a:cs typeface="Times New Roman"/>
                      </a:endParaRPr>
                    </a:p>
                  </a:txBody>
                  <a:tcPr marL="73025" marR="182880" marT="0" marB="0"/>
                </a:tc>
                <a:tc>
                  <a:txBody>
                    <a:bodyPr/>
                    <a:lstStyle/>
                    <a:p>
                      <a:pPr marL="0" marR="0" algn="r">
                        <a:spcBef>
                          <a:spcPts val="100"/>
                        </a:spcBef>
                        <a:spcAft>
                          <a:spcPts val="100"/>
                        </a:spcAft>
                      </a:pPr>
                      <a:r>
                        <a:rPr lang="en-US" sz="1800" dirty="0">
                          <a:effectLst/>
                        </a:rPr>
                        <a:t>0.13%</a:t>
                      </a:r>
                      <a:endParaRPr lang="en-US" sz="1800" dirty="0">
                        <a:effectLst/>
                        <a:latin typeface="Arial"/>
                        <a:ea typeface="Times New Roman"/>
                        <a:cs typeface="Times New Roman"/>
                      </a:endParaRPr>
                    </a:p>
                  </a:txBody>
                  <a:tcPr marL="73025" marR="182880" marT="0" marB="0"/>
                </a:tc>
              </a:tr>
              <a:tr h="353489">
                <a:tc>
                  <a:txBody>
                    <a:bodyPr/>
                    <a:lstStyle/>
                    <a:p>
                      <a:pPr marL="0" marR="0">
                        <a:spcBef>
                          <a:spcPts val="100"/>
                        </a:spcBef>
                        <a:spcAft>
                          <a:spcPts val="100"/>
                        </a:spcAft>
                      </a:pPr>
                      <a:r>
                        <a:rPr lang="en-US" sz="1800">
                          <a:effectLst/>
                        </a:rPr>
                        <a:t>Hazardous Materials (HM)</a:t>
                      </a:r>
                      <a:endParaRPr lang="en-US" sz="1800">
                        <a:effectLst/>
                        <a:latin typeface="Arial"/>
                        <a:ea typeface="Times New Roman"/>
                        <a:cs typeface="Times New Roman"/>
                      </a:endParaRPr>
                    </a:p>
                  </a:txBody>
                  <a:tcPr marL="68580" marR="68580" marT="0" marB="0"/>
                </a:tc>
                <a:tc>
                  <a:txBody>
                    <a:bodyPr/>
                    <a:lstStyle/>
                    <a:p>
                      <a:pPr marL="0" marR="0">
                        <a:spcBef>
                          <a:spcPts val="100"/>
                        </a:spcBef>
                        <a:spcAft>
                          <a:spcPts val="100"/>
                        </a:spcAft>
                      </a:pPr>
                      <a:r>
                        <a:rPr lang="en-US" sz="1800" dirty="0">
                          <a:effectLst/>
                        </a:rPr>
                        <a:t>HMIS (1998–2009)</a:t>
                      </a:r>
                      <a:endParaRPr lang="en-US" sz="1800" dirty="0">
                        <a:effectLst/>
                        <a:latin typeface="Arial"/>
                        <a:ea typeface="Times New Roman"/>
                        <a:cs typeface="Times New Roman"/>
                      </a:endParaRPr>
                    </a:p>
                  </a:txBody>
                  <a:tcPr marL="68580" marR="68580" marT="0" marB="0"/>
                </a:tc>
                <a:tc>
                  <a:txBody>
                    <a:bodyPr/>
                    <a:lstStyle/>
                    <a:p>
                      <a:pPr marL="0" marR="0" algn="r">
                        <a:spcBef>
                          <a:spcPts val="100"/>
                        </a:spcBef>
                        <a:spcAft>
                          <a:spcPts val="100"/>
                        </a:spcAft>
                      </a:pPr>
                      <a:r>
                        <a:rPr lang="en-US" sz="1800">
                          <a:effectLst/>
                        </a:rPr>
                        <a:t>2</a:t>
                      </a:r>
                      <a:endParaRPr lang="en-US" sz="1800">
                        <a:effectLst/>
                        <a:latin typeface="Arial"/>
                        <a:ea typeface="Times New Roman"/>
                        <a:cs typeface="Times New Roman"/>
                      </a:endParaRPr>
                    </a:p>
                  </a:txBody>
                  <a:tcPr marL="73025" marR="182880" marT="0" marB="0"/>
                </a:tc>
                <a:tc>
                  <a:txBody>
                    <a:bodyPr/>
                    <a:lstStyle/>
                    <a:p>
                      <a:pPr marL="0" marR="0" algn="r">
                        <a:spcBef>
                          <a:spcPts val="100"/>
                        </a:spcBef>
                        <a:spcAft>
                          <a:spcPts val="100"/>
                        </a:spcAft>
                      </a:pPr>
                      <a:r>
                        <a:rPr lang="en-US" sz="1800" dirty="0">
                          <a:effectLst/>
                        </a:rPr>
                        <a:t>0.07%</a:t>
                      </a:r>
                      <a:endParaRPr lang="en-US" sz="1800" dirty="0">
                        <a:effectLst/>
                        <a:latin typeface="Arial"/>
                        <a:ea typeface="Times New Roman"/>
                        <a:cs typeface="Times New Roman"/>
                      </a:endParaRPr>
                    </a:p>
                  </a:txBody>
                  <a:tcPr marL="73025" marR="182880" marT="0" marB="0"/>
                </a:tc>
              </a:tr>
              <a:tr h="353489">
                <a:tc>
                  <a:txBody>
                    <a:bodyPr/>
                    <a:lstStyle/>
                    <a:p>
                      <a:pPr marL="0" marR="0">
                        <a:spcBef>
                          <a:spcPts val="100"/>
                        </a:spcBef>
                        <a:spcAft>
                          <a:spcPts val="100"/>
                        </a:spcAft>
                      </a:pPr>
                      <a:r>
                        <a:rPr lang="en-US" sz="1800">
                          <a:effectLst/>
                        </a:rPr>
                        <a:t>Hazardous Materials</a:t>
                      </a:r>
                      <a:endParaRPr lang="en-US" sz="1800">
                        <a:effectLst/>
                        <a:latin typeface="Arial"/>
                        <a:ea typeface="Times New Roman"/>
                        <a:cs typeface="Times New Roman"/>
                      </a:endParaRPr>
                    </a:p>
                  </a:txBody>
                  <a:tcPr marL="68580" marR="68580" marT="0" marB="0"/>
                </a:tc>
                <a:tc>
                  <a:txBody>
                    <a:bodyPr/>
                    <a:lstStyle/>
                    <a:p>
                      <a:pPr marL="0" marR="0">
                        <a:spcBef>
                          <a:spcPts val="100"/>
                        </a:spcBef>
                        <a:spcAft>
                          <a:spcPts val="100"/>
                        </a:spcAft>
                      </a:pPr>
                      <a:r>
                        <a:rPr lang="en-US" sz="1800" dirty="0">
                          <a:effectLst/>
                        </a:rPr>
                        <a:t>MCMIS (2010)</a:t>
                      </a:r>
                      <a:endParaRPr lang="en-US" sz="1800" dirty="0">
                        <a:effectLst/>
                        <a:latin typeface="Arial"/>
                        <a:ea typeface="Times New Roman"/>
                        <a:cs typeface="Times New Roman"/>
                      </a:endParaRPr>
                    </a:p>
                  </a:txBody>
                  <a:tcPr marL="68580" marR="68580" marT="0" marB="0"/>
                </a:tc>
                <a:tc>
                  <a:txBody>
                    <a:bodyPr/>
                    <a:lstStyle/>
                    <a:p>
                      <a:pPr marL="0" marR="0" algn="r">
                        <a:spcBef>
                          <a:spcPts val="100"/>
                        </a:spcBef>
                        <a:spcAft>
                          <a:spcPts val="100"/>
                        </a:spcAft>
                      </a:pPr>
                      <a:r>
                        <a:rPr lang="en-US" sz="1800" dirty="0">
                          <a:effectLst/>
                        </a:rPr>
                        <a:t>14</a:t>
                      </a:r>
                      <a:endParaRPr lang="en-US" sz="1800" dirty="0">
                        <a:effectLst/>
                        <a:latin typeface="Arial"/>
                        <a:ea typeface="Times New Roman"/>
                        <a:cs typeface="Times New Roman"/>
                      </a:endParaRPr>
                    </a:p>
                  </a:txBody>
                  <a:tcPr marL="73025" marR="182880" marT="0" marB="0"/>
                </a:tc>
                <a:tc>
                  <a:txBody>
                    <a:bodyPr/>
                    <a:lstStyle/>
                    <a:p>
                      <a:pPr marL="0" marR="0" algn="r">
                        <a:spcBef>
                          <a:spcPts val="100"/>
                        </a:spcBef>
                        <a:spcAft>
                          <a:spcPts val="100"/>
                        </a:spcAft>
                      </a:pPr>
                      <a:r>
                        <a:rPr lang="en-US" sz="1800" dirty="0">
                          <a:effectLst/>
                        </a:rPr>
                        <a:t>0.26%</a:t>
                      </a:r>
                      <a:endParaRPr lang="en-US" sz="1800" dirty="0">
                        <a:effectLst/>
                        <a:latin typeface="Arial"/>
                        <a:ea typeface="Times New Roman"/>
                        <a:cs typeface="Times New Roman"/>
                      </a:endParaRPr>
                    </a:p>
                  </a:txBody>
                  <a:tcPr marL="73025" marR="182880" marT="0" marB="0"/>
                </a:tc>
              </a:tr>
              <a:tr h="353489">
                <a:tc>
                  <a:txBody>
                    <a:bodyPr/>
                    <a:lstStyle/>
                    <a:p>
                      <a:pPr marL="0" marR="0">
                        <a:spcBef>
                          <a:spcPts val="100"/>
                        </a:spcBef>
                        <a:spcAft>
                          <a:spcPts val="100"/>
                        </a:spcAft>
                      </a:pPr>
                      <a:r>
                        <a:rPr lang="en-US" sz="1800">
                          <a:effectLst/>
                        </a:rPr>
                        <a:t>Passenger Carriers</a:t>
                      </a:r>
                      <a:endParaRPr lang="en-US" sz="1800">
                        <a:effectLst/>
                        <a:latin typeface="Arial"/>
                        <a:ea typeface="Times New Roman"/>
                        <a:cs typeface="Times New Roman"/>
                      </a:endParaRPr>
                    </a:p>
                  </a:txBody>
                  <a:tcPr marL="68580" marR="68580" marT="0" marB="0"/>
                </a:tc>
                <a:tc>
                  <a:txBody>
                    <a:bodyPr/>
                    <a:lstStyle/>
                    <a:p>
                      <a:pPr marL="0" marR="0">
                        <a:spcBef>
                          <a:spcPts val="100"/>
                        </a:spcBef>
                        <a:spcAft>
                          <a:spcPts val="100"/>
                        </a:spcAft>
                      </a:pPr>
                      <a:r>
                        <a:rPr lang="en-US" sz="1800" dirty="0">
                          <a:effectLst/>
                        </a:rPr>
                        <a:t>ISO (2005–10)</a:t>
                      </a:r>
                      <a:endParaRPr lang="en-US" sz="1800" dirty="0">
                        <a:effectLst/>
                        <a:latin typeface="Arial"/>
                        <a:ea typeface="Times New Roman"/>
                        <a:cs typeface="Times New Roman"/>
                      </a:endParaRPr>
                    </a:p>
                  </a:txBody>
                  <a:tcPr marL="68580" marR="68580" marT="0" marB="0"/>
                </a:tc>
                <a:tc>
                  <a:txBody>
                    <a:bodyPr/>
                    <a:lstStyle/>
                    <a:p>
                      <a:pPr marL="0" marR="0" algn="r">
                        <a:spcBef>
                          <a:spcPts val="100"/>
                        </a:spcBef>
                        <a:spcAft>
                          <a:spcPts val="100"/>
                        </a:spcAft>
                      </a:pPr>
                      <a:r>
                        <a:rPr lang="en-US" sz="1800">
                          <a:effectLst/>
                        </a:rPr>
                        <a:t>1</a:t>
                      </a:r>
                      <a:endParaRPr lang="en-US" sz="1800">
                        <a:effectLst/>
                        <a:latin typeface="Arial"/>
                        <a:ea typeface="Times New Roman"/>
                        <a:cs typeface="Times New Roman"/>
                      </a:endParaRPr>
                    </a:p>
                  </a:txBody>
                  <a:tcPr marL="73025" marR="182880" marT="0" marB="0"/>
                </a:tc>
                <a:tc>
                  <a:txBody>
                    <a:bodyPr/>
                    <a:lstStyle/>
                    <a:p>
                      <a:pPr marL="0" marR="0" algn="r">
                        <a:spcBef>
                          <a:spcPts val="100"/>
                        </a:spcBef>
                        <a:spcAft>
                          <a:spcPts val="100"/>
                        </a:spcAft>
                      </a:pPr>
                      <a:r>
                        <a:rPr lang="en-US" sz="1800" dirty="0">
                          <a:effectLst/>
                        </a:rPr>
                        <a:t>0.09%</a:t>
                      </a:r>
                      <a:endParaRPr lang="en-US" sz="1800" dirty="0">
                        <a:effectLst/>
                        <a:latin typeface="Arial"/>
                        <a:ea typeface="Times New Roman"/>
                        <a:cs typeface="Times New Roman"/>
                      </a:endParaRPr>
                    </a:p>
                  </a:txBody>
                  <a:tcPr marL="73025" marR="182880" marT="0" marB="0"/>
                </a:tc>
              </a:tr>
              <a:tr h="384285">
                <a:tc>
                  <a:txBody>
                    <a:bodyPr/>
                    <a:lstStyle/>
                    <a:p>
                      <a:pPr marL="0" marR="0">
                        <a:spcBef>
                          <a:spcPts val="100"/>
                        </a:spcBef>
                        <a:spcAft>
                          <a:spcPts val="100"/>
                        </a:spcAft>
                      </a:pPr>
                      <a:r>
                        <a:rPr lang="en-US" sz="1800">
                          <a:effectLst/>
                        </a:rPr>
                        <a:t>Passenger Carriers</a:t>
                      </a:r>
                      <a:endParaRPr lang="en-US" sz="1800">
                        <a:effectLst/>
                        <a:latin typeface="Arial"/>
                        <a:ea typeface="Times New Roman"/>
                        <a:cs typeface="Times New Roman"/>
                      </a:endParaRPr>
                    </a:p>
                  </a:txBody>
                  <a:tcPr marL="68580" marR="68580" marT="0" marB="0"/>
                </a:tc>
                <a:tc>
                  <a:txBody>
                    <a:bodyPr/>
                    <a:lstStyle/>
                    <a:p>
                      <a:pPr marL="0" marR="0">
                        <a:spcBef>
                          <a:spcPts val="100"/>
                        </a:spcBef>
                        <a:spcAft>
                          <a:spcPts val="100"/>
                        </a:spcAft>
                      </a:pPr>
                      <a:r>
                        <a:rPr lang="en-US" sz="1800" b="0" dirty="0">
                          <a:solidFill>
                            <a:schemeClr val="tx1"/>
                          </a:solidFill>
                          <a:effectLst/>
                        </a:rPr>
                        <a:t>MCMIS (2010)</a:t>
                      </a:r>
                      <a:endParaRPr lang="en-US" sz="1800" b="0" dirty="0">
                        <a:solidFill>
                          <a:schemeClr val="tx1"/>
                        </a:solidFill>
                        <a:effectLst/>
                        <a:latin typeface="Arial"/>
                        <a:ea typeface="Times New Roman"/>
                        <a:cs typeface="Times New Roman"/>
                      </a:endParaRPr>
                    </a:p>
                  </a:txBody>
                  <a:tcPr marL="68580" marR="68580" marT="0" marB="0">
                    <a:solidFill>
                      <a:srgbClr val="E2E2EC"/>
                    </a:solidFill>
                  </a:tcPr>
                </a:tc>
                <a:tc>
                  <a:txBody>
                    <a:bodyPr/>
                    <a:lstStyle/>
                    <a:p>
                      <a:pPr marL="0" marR="0" algn="r">
                        <a:spcBef>
                          <a:spcPts val="100"/>
                        </a:spcBef>
                        <a:spcAft>
                          <a:spcPts val="100"/>
                        </a:spcAft>
                      </a:pPr>
                      <a:r>
                        <a:rPr lang="en-US" sz="1800" b="0" dirty="0">
                          <a:solidFill>
                            <a:schemeClr val="tx1"/>
                          </a:solidFill>
                          <a:effectLst/>
                        </a:rPr>
                        <a:t>4</a:t>
                      </a:r>
                      <a:endParaRPr lang="en-US" sz="1800" b="0" dirty="0">
                        <a:solidFill>
                          <a:schemeClr val="tx1"/>
                        </a:solidFill>
                        <a:effectLst/>
                        <a:latin typeface="Arial"/>
                        <a:ea typeface="Times New Roman"/>
                        <a:cs typeface="Times New Roman"/>
                      </a:endParaRPr>
                    </a:p>
                  </a:txBody>
                  <a:tcPr marL="73025" marR="182880" marT="0" marB="0">
                    <a:solidFill>
                      <a:srgbClr val="E2E2EC"/>
                    </a:solidFill>
                  </a:tcPr>
                </a:tc>
                <a:tc>
                  <a:txBody>
                    <a:bodyPr/>
                    <a:lstStyle/>
                    <a:p>
                      <a:pPr marL="0" marR="0" algn="r">
                        <a:spcBef>
                          <a:spcPts val="100"/>
                        </a:spcBef>
                        <a:spcAft>
                          <a:spcPts val="100"/>
                        </a:spcAft>
                      </a:pPr>
                      <a:r>
                        <a:rPr lang="en-US" sz="1800" b="0" dirty="0">
                          <a:solidFill>
                            <a:schemeClr val="tx1"/>
                          </a:solidFill>
                          <a:effectLst/>
                        </a:rPr>
                        <a:t>0.34%</a:t>
                      </a:r>
                      <a:endParaRPr lang="en-US" sz="1800" b="0" dirty="0">
                        <a:solidFill>
                          <a:schemeClr val="tx1"/>
                        </a:solidFill>
                        <a:effectLst/>
                        <a:latin typeface="Arial"/>
                        <a:ea typeface="Times New Roman"/>
                        <a:cs typeface="Times New Roman"/>
                      </a:endParaRPr>
                    </a:p>
                  </a:txBody>
                  <a:tcPr marL="73025" marR="182880" marT="0" marB="0">
                    <a:solidFill>
                      <a:srgbClr val="E2E2EC"/>
                    </a:solidFill>
                  </a:tcPr>
                </a:tc>
              </a:tr>
            </a:tbl>
          </a:graphicData>
        </a:graphic>
      </p:graphicFrame>
      <p:sp>
        <p:nvSpPr>
          <p:cNvPr id="6" name="TextBox 5"/>
          <p:cNvSpPr txBox="1"/>
          <p:nvPr/>
        </p:nvSpPr>
        <p:spPr>
          <a:xfrm>
            <a:off x="211540" y="4572000"/>
            <a:ext cx="8923361" cy="2031325"/>
          </a:xfrm>
          <a:prstGeom prst="rect">
            <a:avLst/>
          </a:prstGeom>
          <a:noFill/>
        </p:spPr>
        <p:txBody>
          <a:bodyPr wrap="square" rtlCol="0">
            <a:spAutoFit/>
          </a:bodyPr>
          <a:lstStyle/>
          <a:p>
            <a:r>
              <a:rPr lang="en-US" dirty="0"/>
              <a:t>Assumptions:</a:t>
            </a:r>
            <a:br>
              <a:rPr lang="en-US" dirty="0"/>
            </a:br>
            <a:r>
              <a:rPr lang="en-US" baseline="30000" dirty="0"/>
              <a:t>a </a:t>
            </a:r>
            <a:r>
              <a:rPr lang="en-US" dirty="0"/>
              <a:t>Number of crashes per year that exceed the liability limits </a:t>
            </a:r>
            <a:r>
              <a:rPr lang="en-US" dirty="0" smtClean="0"/>
              <a:t>where the </a:t>
            </a:r>
            <a:r>
              <a:rPr lang="en-US" dirty="0"/>
              <a:t>truck or bus is at fault.</a:t>
            </a:r>
            <a:br>
              <a:rPr lang="en-US" dirty="0"/>
            </a:br>
            <a:r>
              <a:rPr lang="en-US" baseline="30000" dirty="0"/>
              <a:t>b </a:t>
            </a:r>
            <a:r>
              <a:rPr lang="en-US" dirty="0"/>
              <a:t>Total crashes of the carrier type.</a:t>
            </a:r>
            <a:br>
              <a:rPr lang="en-US" dirty="0"/>
            </a:br>
            <a:r>
              <a:rPr lang="en-US" dirty="0" smtClean="0"/>
              <a:t>ISO </a:t>
            </a:r>
            <a:r>
              <a:rPr lang="en-US" dirty="0"/>
              <a:t>= Insurance Services </a:t>
            </a:r>
            <a:r>
              <a:rPr lang="en-US" dirty="0" smtClean="0"/>
              <a:t>Organization.			TTT </a:t>
            </a:r>
            <a:r>
              <a:rPr lang="en-US" dirty="0"/>
              <a:t>= </a:t>
            </a:r>
            <a:r>
              <a:rPr lang="en-US" i="1" dirty="0"/>
              <a:t>Tractor Trailer Torts.</a:t>
            </a:r>
            <a:r>
              <a:rPr lang="en-US" dirty="0"/>
              <a:t/>
            </a:r>
            <a:br>
              <a:rPr lang="en-US" dirty="0"/>
            </a:br>
            <a:r>
              <a:rPr lang="en-US" dirty="0"/>
              <a:t>MCMIS = Motor Carrier Management Information </a:t>
            </a:r>
            <a:r>
              <a:rPr lang="en-US" dirty="0" smtClean="0"/>
              <a:t>System  GES </a:t>
            </a:r>
            <a:r>
              <a:rPr lang="en-US" dirty="0"/>
              <a:t>= General Estimates </a:t>
            </a:r>
            <a:r>
              <a:rPr lang="en-US" dirty="0" smtClean="0"/>
              <a:t>System</a:t>
            </a:r>
            <a:r>
              <a:rPr lang="en-US" dirty="0"/>
              <a:t/>
            </a:r>
            <a:br>
              <a:rPr lang="en-US" dirty="0"/>
            </a:br>
            <a:r>
              <a:rPr lang="en-US" dirty="0"/>
              <a:t>HMIS = Hazardous Material Information System.</a:t>
            </a:r>
          </a:p>
          <a:p>
            <a:endParaRPr lang="en-US" dirty="0"/>
          </a:p>
        </p:txBody>
      </p:sp>
    </p:spTree>
    <p:extLst>
      <p:ext uri="{BB962C8B-B14F-4D97-AF65-F5344CB8AC3E}">
        <p14:creationId xmlns:p14="http://schemas.microsoft.com/office/powerpoint/2010/main" val="2587403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91600" cy="792162"/>
          </a:xfrm>
        </p:spPr>
        <p:txBody>
          <a:bodyPr>
            <a:noAutofit/>
          </a:bodyPr>
          <a:lstStyle/>
          <a:p>
            <a:pPr algn="l"/>
            <a:r>
              <a:rPr lang="en-US" sz="4000" b="1" dirty="0"/>
              <a:t>Inflation Adjusted </a:t>
            </a:r>
            <a:r>
              <a:rPr lang="en-US" sz="4000" b="1" dirty="0" smtClean="0"/>
              <a:t>Levels</a:t>
            </a:r>
            <a:endParaRPr lang="en-US" sz="4000" b="1" dirty="0"/>
          </a:p>
        </p:txBody>
      </p:sp>
      <p:sp>
        <p:nvSpPr>
          <p:cNvPr id="4" name="Slide Number Placeholder 3"/>
          <p:cNvSpPr>
            <a:spLocks noGrp="1"/>
          </p:cNvSpPr>
          <p:nvPr>
            <p:ph type="sldNum" sz="quarter" idx="4294967295"/>
          </p:nvPr>
        </p:nvSpPr>
        <p:spPr>
          <a:xfrm>
            <a:off x="7010400" y="6215063"/>
            <a:ext cx="2133600" cy="365125"/>
          </a:xfrm>
        </p:spPr>
        <p:txBody>
          <a:bodyPr/>
          <a:lstStyle/>
          <a:p>
            <a:fld id="{78984D79-B643-40C3-B4F8-3B45A91B3B27}" type="slidenum">
              <a:rPr lang="en-US" smtClean="0"/>
              <a:pPr/>
              <a:t>9</a:t>
            </a:fld>
            <a:endParaRPr lang="en-US" dirty="0"/>
          </a:p>
        </p:txBody>
      </p:sp>
      <p:sp>
        <p:nvSpPr>
          <p:cNvPr id="10" name="TextBox 9"/>
          <p:cNvSpPr txBox="1"/>
          <p:nvPr/>
        </p:nvSpPr>
        <p:spPr>
          <a:xfrm>
            <a:off x="220638" y="6216134"/>
            <a:ext cx="8313761" cy="369332"/>
          </a:xfrm>
          <a:prstGeom prst="rect">
            <a:avLst/>
          </a:prstGeom>
          <a:noFill/>
        </p:spPr>
        <p:txBody>
          <a:bodyPr wrap="square" rtlCol="0">
            <a:spAutoFit/>
          </a:bodyPr>
          <a:lstStyle/>
          <a:p>
            <a:r>
              <a:rPr lang="en-US" dirty="0" smtClean="0"/>
              <a:t>Source: </a:t>
            </a:r>
            <a:r>
              <a:rPr lang="en-US" dirty="0"/>
              <a:t>United States Department of Labor, Bureau of Labor Statistics</a:t>
            </a:r>
          </a:p>
        </p:txBody>
      </p:sp>
      <p:graphicFrame>
        <p:nvGraphicFramePr>
          <p:cNvPr id="5" name="Table 4"/>
          <p:cNvGraphicFramePr>
            <a:graphicFrameLocks noGrp="1"/>
          </p:cNvGraphicFramePr>
          <p:nvPr>
            <p:extLst>
              <p:ext uri="{D42A27DB-BD31-4B8C-83A1-F6EECF244321}">
                <p14:modId xmlns:p14="http://schemas.microsoft.com/office/powerpoint/2010/main" val="1969608985"/>
              </p:ext>
            </p:extLst>
          </p:nvPr>
        </p:nvGraphicFramePr>
        <p:xfrm>
          <a:off x="533400" y="1143001"/>
          <a:ext cx="8001000" cy="4800599"/>
        </p:xfrm>
        <a:graphic>
          <a:graphicData uri="http://schemas.openxmlformats.org/drawingml/2006/table">
            <a:tbl>
              <a:tblPr firstRow="1" firstCol="1" bandRow="1">
                <a:tableStyleId>{5C22544A-7EE6-4342-B048-85BDC9FD1C3A}</a:tableStyleId>
              </a:tblPr>
              <a:tblGrid>
                <a:gridCol w="1811763"/>
                <a:gridCol w="1769629"/>
                <a:gridCol w="2190969"/>
                <a:gridCol w="2228639"/>
              </a:tblGrid>
              <a:tr h="1467626">
                <a:tc>
                  <a:txBody>
                    <a:bodyPr/>
                    <a:lstStyle/>
                    <a:p>
                      <a:pPr marL="0" marR="0" algn="ctr">
                        <a:lnSpc>
                          <a:spcPct val="115000"/>
                        </a:lnSpc>
                        <a:spcBef>
                          <a:spcPts val="300"/>
                        </a:spcBef>
                        <a:spcAft>
                          <a:spcPts val="300"/>
                        </a:spcAft>
                      </a:pPr>
                      <a:r>
                        <a:rPr lang="en-US" sz="1800" dirty="0">
                          <a:effectLst/>
                        </a:rPr>
                        <a:t>Carrier Type </a:t>
                      </a:r>
                      <a:endParaRPr lang="en-US" sz="1800" dirty="0">
                        <a:effectLst/>
                        <a:latin typeface="Times New Roman"/>
                        <a:ea typeface="Times New Roman"/>
                      </a:endParaRPr>
                    </a:p>
                  </a:txBody>
                  <a:tcPr marL="68580" marR="68580" marT="0" marB="0" anchor="b"/>
                </a:tc>
                <a:tc>
                  <a:txBody>
                    <a:bodyPr/>
                    <a:lstStyle/>
                    <a:p>
                      <a:pPr marL="0" marR="0" algn="ctr">
                        <a:lnSpc>
                          <a:spcPct val="115000"/>
                        </a:lnSpc>
                        <a:spcBef>
                          <a:spcPts val="300"/>
                        </a:spcBef>
                        <a:spcAft>
                          <a:spcPts val="300"/>
                        </a:spcAft>
                      </a:pPr>
                      <a:r>
                        <a:rPr lang="en-US" sz="1800" dirty="0">
                          <a:effectLst/>
                        </a:rPr>
                        <a:t>1985</a:t>
                      </a:r>
                      <a:br>
                        <a:rPr lang="en-US" sz="1800" dirty="0">
                          <a:effectLst/>
                        </a:rPr>
                      </a:br>
                      <a:r>
                        <a:rPr lang="en-US" sz="1800" dirty="0">
                          <a:effectLst/>
                        </a:rPr>
                        <a:t>Liability Limit</a:t>
                      </a:r>
                      <a:br>
                        <a:rPr lang="en-US" sz="1800" dirty="0">
                          <a:effectLst/>
                        </a:rPr>
                      </a:br>
                      <a:r>
                        <a:rPr lang="en-US" sz="1800" dirty="0">
                          <a:effectLst/>
                        </a:rPr>
                        <a:t>Required </a:t>
                      </a:r>
                      <a:endParaRPr lang="en-US" sz="1800" dirty="0">
                        <a:effectLst/>
                        <a:latin typeface="Times New Roman"/>
                        <a:ea typeface="Times New Roman"/>
                      </a:endParaRPr>
                    </a:p>
                  </a:txBody>
                  <a:tcPr marL="68580" marR="68580" marT="0" marB="0" anchor="ctr"/>
                </a:tc>
                <a:tc>
                  <a:txBody>
                    <a:bodyPr/>
                    <a:lstStyle/>
                    <a:p>
                      <a:pPr marL="0" marR="0" algn="ctr">
                        <a:lnSpc>
                          <a:spcPct val="115000"/>
                        </a:lnSpc>
                        <a:spcBef>
                          <a:spcPts val="300"/>
                        </a:spcBef>
                        <a:spcAft>
                          <a:spcPts val="300"/>
                        </a:spcAft>
                      </a:pPr>
                      <a:r>
                        <a:rPr lang="en-US" sz="1800" dirty="0">
                          <a:effectLst/>
                        </a:rPr>
                        <a:t>2013 Inflation Adjusted Liability Limit Core CPI*</a:t>
                      </a:r>
                      <a:endParaRPr lang="en-US" sz="1800" dirty="0">
                        <a:effectLst/>
                        <a:latin typeface="Times New Roman"/>
                        <a:ea typeface="Times New Roman"/>
                      </a:endParaRPr>
                    </a:p>
                  </a:txBody>
                  <a:tcPr marL="68580" marR="68580" marT="0" marB="0" anchor="ctr"/>
                </a:tc>
                <a:tc>
                  <a:txBody>
                    <a:bodyPr/>
                    <a:lstStyle/>
                    <a:p>
                      <a:pPr marL="0" marR="0" algn="ctr">
                        <a:lnSpc>
                          <a:spcPct val="115000"/>
                        </a:lnSpc>
                        <a:spcBef>
                          <a:spcPts val="300"/>
                        </a:spcBef>
                        <a:spcAft>
                          <a:spcPts val="300"/>
                        </a:spcAft>
                      </a:pPr>
                      <a:r>
                        <a:rPr lang="en-US" sz="1800" dirty="0">
                          <a:effectLst/>
                        </a:rPr>
                        <a:t>2013 Inflation Adjusted Liability Limit Medical CPI*</a:t>
                      </a:r>
                      <a:endParaRPr lang="en-US" sz="1800" dirty="0">
                        <a:effectLst/>
                        <a:latin typeface="Times New Roman"/>
                        <a:ea typeface="Times New Roman"/>
                      </a:endParaRPr>
                    </a:p>
                  </a:txBody>
                  <a:tcPr marL="68580" marR="68580" marT="0" marB="0" anchor="ctr"/>
                </a:tc>
              </a:tr>
              <a:tr h="663878">
                <a:tc>
                  <a:txBody>
                    <a:bodyPr/>
                    <a:lstStyle/>
                    <a:p>
                      <a:pPr marL="0" marR="0">
                        <a:lnSpc>
                          <a:spcPct val="115000"/>
                        </a:lnSpc>
                        <a:spcBef>
                          <a:spcPts val="100"/>
                        </a:spcBef>
                        <a:spcAft>
                          <a:spcPts val="100"/>
                        </a:spcAft>
                      </a:pPr>
                      <a:r>
                        <a:rPr lang="en-US" sz="1800">
                          <a:effectLst/>
                        </a:rPr>
                        <a:t>General Freight</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dirty="0">
                          <a:effectLst/>
                        </a:rPr>
                        <a:t>$750,000</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dirty="0">
                          <a:effectLst/>
                        </a:rPr>
                        <a:t>$1,623,771</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a:effectLst/>
                        </a:rPr>
                        <a:t>$3,188,250</a:t>
                      </a:r>
                      <a:endParaRPr lang="en-US" sz="1800">
                        <a:effectLst/>
                        <a:latin typeface="Times New Roman"/>
                        <a:ea typeface="Times New Roman"/>
                      </a:endParaRPr>
                    </a:p>
                  </a:txBody>
                  <a:tcPr marL="68580" marR="68580" marT="0" marB="0" anchor="ctr"/>
                </a:tc>
              </a:tr>
              <a:tr h="691038">
                <a:tc>
                  <a:txBody>
                    <a:bodyPr/>
                    <a:lstStyle/>
                    <a:p>
                      <a:pPr marL="0" marR="0">
                        <a:lnSpc>
                          <a:spcPct val="115000"/>
                        </a:lnSpc>
                        <a:spcBef>
                          <a:spcPts val="100"/>
                        </a:spcBef>
                        <a:spcAft>
                          <a:spcPts val="100"/>
                        </a:spcAft>
                      </a:pPr>
                      <a:r>
                        <a:rPr lang="en-US" sz="1800">
                          <a:effectLst/>
                        </a:rPr>
                        <a:t>HM (Low)</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a:effectLst/>
                        </a:rPr>
                        <a:t>$1,000,000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dirty="0">
                          <a:effectLst/>
                        </a:rPr>
                        <a:t>$2,165,028</a:t>
                      </a:r>
                      <a:endParaRPr lang="en-US" sz="1800" dirty="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dirty="0">
                          <a:effectLst/>
                        </a:rPr>
                        <a:t>$4,251,000</a:t>
                      </a:r>
                      <a:endParaRPr lang="en-US" sz="1800" dirty="0">
                        <a:effectLst/>
                        <a:latin typeface="Times New Roman"/>
                        <a:ea typeface="Times New Roman"/>
                      </a:endParaRPr>
                    </a:p>
                  </a:txBody>
                  <a:tcPr marL="68580" marR="68580" marT="0" marB="0" anchor="ctr"/>
                </a:tc>
              </a:tr>
              <a:tr h="650299">
                <a:tc>
                  <a:txBody>
                    <a:bodyPr/>
                    <a:lstStyle/>
                    <a:p>
                      <a:pPr marL="0" marR="0">
                        <a:lnSpc>
                          <a:spcPct val="115000"/>
                        </a:lnSpc>
                        <a:spcBef>
                          <a:spcPts val="100"/>
                        </a:spcBef>
                        <a:spcAft>
                          <a:spcPts val="100"/>
                        </a:spcAft>
                      </a:pPr>
                      <a:r>
                        <a:rPr lang="en-US" sz="1800">
                          <a:effectLst/>
                        </a:rPr>
                        <a:t>HM (High)</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a:effectLst/>
                        </a:rPr>
                        <a:t>$5,000,000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a:effectLst/>
                        </a:rPr>
                        <a:t>$10,825,933</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dirty="0">
                          <a:effectLst/>
                        </a:rPr>
                        <a:t>$21,255,000</a:t>
                      </a:r>
                      <a:endParaRPr lang="en-US" sz="1800" dirty="0">
                        <a:effectLst/>
                        <a:latin typeface="Times New Roman"/>
                        <a:ea typeface="Times New Roman"/>
                      </a:endParaRPr>
                    </a:p>
                  </a:txBody>
                  <a:tcPr marL="68580" marR="68580" marT="0" marB="0" anchor="ctr"/>
                </a:tc>
              </a:tr>
              <a:tr h="677459">
                <a:tc>
                  <a:txBody>
                    <a:bodyPr/>
                    <a:lstStyle/>
                    <a:p>
                      <a:pPr marL="0" marR="0">
                        <a:lnSpc>
                          <a:spcPct val="115000"/>
                        </a:lnSpc>
                        <a:spcBef>
                          <a:spcPts val="100"/>
                        </a:spcBef>
                        <a:spcAft>
                          <a:spcPts val="100"/>
                        </a:spcAft>
                      </a:pPr>
                      <a:r>
                        <a:rPr lang="en-US" sz="1800">
                          <a:effectLst/>
                        </a:rPr>
                        <a:t>Small Bus</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a:effectLst/>
                        </a:rPr>
                        <a:t>$1,500,000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a:effectLst/>
                        </a:rPr>
                        <a:t>$3,247,542</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dirty="0">
                          <a:effectLst/>
                        </a:rPr>
                        <a:t>$6,376,500</a:t>
                      </a:r>
                      <a:endParaRPr lang="en-US" sz="1800" dirty="0">
                        <a:effectLst/>
                        <a:latin typeface="Times New Roman"/>
                        <a:ea typeface="Times New Roman"/>
                      </a:endParaRPr>
                    </a:p>
                  </a:txBody>
                  <a:tcPr marL="68580" marR="68580" marT="0" marB="0" anchor="ctr"/>
                </a:tc>
              </a:tr>
              <a:tr h="650299">
                <a:tc>
                  <a:txBody>
                    <a:bodyPr/>
                    <a:lstStyle/>
                    <a:p>
                      <a:pPr marL="0" marR="0">
                        <a:lnSpc>
                          <a:spcPct val="115000"/>
                        </a:lnSpc>
                        <a:spcBef>
                          <a:spcPts val="100"/>
                        </a:spcBef>
                        <a:spcAft>
                          <a:spcPts val="100"/>
                        </a:spcAft>
                      </a:pPr>
                      <a:r>
                        <a:rPr lang="en-US" sz="1800">
                          <a:effectLst/>
                        </a:rPr>
                        <a:t>Large Bus</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a:effectLst/>
                        </a:rPr>
                        <a:t>$5,000,000</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a:effectLst/>
                        </a:rPr>
                        <a:t>$10,825,933</a:t>
                      </a:r>
                      <a:endParaRPr lang="en-US" sz="1800">
                        <a:effectLst/>
                        <a:latin typeface="Times New Roman"/>
                        <a:ea typeface="Times New Roman"/>
                      </a:endParaRPr>
                    </a:p>
                  </a:txBody>
                  <a:tcPr marL="68580" marR="68580" marT="0" marB="0" anchor="ctr"/>
                </a:tc>
                <a:tc>
                  <a:txBody>
                    <a:bodyPr/>
                    <a:lstStyle/>
                    <a:p>
                      <a:pPr marL="0" marR="0" algn="r">
                        <a:lnSpc>
                          <a:spcPct val="115000"/>
                        </a:lnSpc>
                        <a:spcBef>
                          <a:spcPts val="100"/>
                        </a:spcBef>
                        <a:spcAft>
                          <a:spcPts val="100"/>
                        </a:spcAft>
                      </a:pPr>
                      <a:r>
                        <a:rPr lang="en-US" sz="1800" dirty="0">
                          <a:effectLst/>
                        </a:rPr>
                        <a:t>$21,255,000</a:t>
                      </a:r>
                      <a:endParaRPr lang="en-US"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52729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9604</TotalTime>
  <Words>639</Words>
  <Application>Microsoft Office PowerPoint</Application>
  <PresentationFormat>On-screen Show (4:3)</PresentationFormat>
  <Paragraphs>233</Paragraphs>
  <Slides>10</Slides>
  <Notes>6</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Custom Design</vt:lpstr>
      <vt:lpstr>1_Custom Design</vt:lpstr>
      <vt:lpstr>PowerPoint Presentation</vt:lpstr>
      <vt:lpstr>Background</vt:lpstr>
      <vt:lpstr>Background (Continued)</vt:lpstr>
      <vt:lpstr>Background (Continued)</vt:lpstr>
      <vt:lpstr>Minimum Levels of Financial Responsibility</vt:lpstr>
      <vt:lpstr>General Freight Carriers by Power Units</vt:lpstr>
      <vt:lpstr>Passenger Carriers by Power Units</vt:lpstr>
      <vt:lpstr>Alternative Crash Rate Estimates</vt:lpstr>
      <vt:lpstr>Inflation Adjusted Levels</vt:lpstr>
      <vt:lpstr>Contact Information</vt:lpstr>
    </vt:vector>
  </TitlesOfParts>
  <Company>USDOT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Walker</dc:creator>
  <cp:lastModifiedBy>Shannon Watson</cp:lastModifiedBy>
  <cp:revision>280</cp:revision>
  <cp:lastPrinted>2014-03-27T15:49:34Z</cp:lastPrinted>
  <dcterms:created xsi:type="dcterms:W3CDTF">2011-10-18T18:57:28Z</dcterms:created>
  <dcterms:modified xsi:type="dcterms:W3CDTF">2014-05-15T17:54:30Z</dcterms:modified>
</cp:coreProperties>
</file>