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08" r:id="rId1"/>
    <p:sldMasterId id="2147483923" r:id="rId2"/>
  </p:sldMasterIdLst>
  <p:notesMasterIdLst>
    <p:notesMasterId r:id="rId34"/>
  </p:notesMasterIdLst>
  <p:handoutMasterIdLst>
    <p:handoutMasterId r:id="rId35"/>
  </p:handoutMasterIdLst>
  <p:sldIdLst>
    <p:sldId id="488" r:id="rId3"/>
    <p:sldId id="545" r:id="rId4"/>
    <p:sldId id="452" r:id="rId5"/>
    <p:sldId id="539" r:id="rId6"/>
    <p:sldId id="514" r:id="rId7"/>
    <p:sldId id="521" r:id="rId8"/>
    <p:sldId id="522" r:id="rId9"/>
    <p:sldId id="523" r:id="rId10"/>
    <p:sldId id="524" r:id="rId11"/>
    <p:sldId id="525" r:id="rId12"/>
    <p:sldId id="526" r:id="rId13"/>
    <p:sldId id="529" r:id="rId14"/>
    <p:sldId id="493" r:id="rId15"/>
    <p:sldId id="541" r:id="rId16"/>
    <p:sldId id="540" r:id="rId17"/>
    <p:sldId id="508" r:id="rId18"/>
    <p:sldId id="527" r:id="rId19"/>
    <p:sldId id="528" r:id="rId20"/>
    <p:sldId id="542" r:id="rId21"/>
    <p:sldId id="530" r:id="rId22"/>
    <p:sldId id="531" r:id="rId23"/>
    <p:sldId id="532" r:id="rId24"/>
    <p:sldId id="534" r:id="rId25"/>
    <p:sldId id="543" r:id="rId26"/>
    <p:sldId id="511" r:id="rId27"/>
    <p:sldId id="544" r:id="rId28"/>
    <p:sldId id="533" r:id="rId29"/>
    <p:sldId id="536" r:id="rId30"/>
    <p:sldId id="537" r:id="rId31"/>
    <p:sldId id="538" r:id="rId32"/>
    <p:sldId id="535" r:id="rId33"/>
  </p:sldIdLst>
  <p:sldSz cx="9144000" cy="6858000" type="screen4x3"/>
  <p:notesSz cx="6997700" cy="92837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3776"/>
    <a:srgbClr val="FF6699"/>
    <a:srgbClr val="FF3399"/>
    <a:srgbClr val="C0C0C0"/>
    <a:srgbClr val="9999FF"/>
    <a:srgbClr val="FF3300"/>
    <a:srgbClr val="FFB6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9142" autoAdjust="0"/>
  </p:normalViewPr>
  <p:slideViewPr>
    <p:cSldViewPr>
      <p:cViewPr varScale="1">
        <p:scale>
          <a:sx n="58" d="100"/>
          <a:sy n="58" d="100"/>
        </p:scale>
        <p:origin x="-8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1524"/>
    </p:cViewPr>
  </p:sorterViewPr>
  <p:notesViewPr>
    <p:cSldViewPr>
      <p:cViewPr varScale="1">
        <p:scale>
          <a:sx n="53" d="100"/>
          <a:sy n="53" d="100"/>
        </p:scale>
        <p:origin x="-1770" y="-10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E:\CSA2010\Final_analysis\Output\interv1.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CSA2010\Final_analysis\Output\interv1.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E:\CSA2010\Final_analysis\Output\interv1.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874999999999998"/>
          <c:y val="4.2682926829268657E-2"/>
          <c:w val="0.83541666666666659"/>
          <c:h val="0.63719512195121952"/>
        </c:manualLayout>
      </c:layout>
      <c:scatterChart>
        <c:scatterStyle val="smoothMarker"/>
        <c:varyColors val="0"/>
        <c:ser>
          <c:idx val="0"/>
          <c:order val="0"/>
          <c:tx>
            <c:strRef>
              <c:f>Sheet2!$G$47</c:f>
              <c:strCache>
                <c:ptCount val="1"/>
                <c:pt idx="0">
                  <c:v>Test  N=764 to 474</c:v>
                </c:pt>
              </c:strCache>
            </c:strRef>
          </c:tx>
          <c:spPr>
            <a:ln w="22225">
              <a:solidFill>
                <a:schemeClr val="accent2"/>
              </a:solidFill>
            </a:ln>
          </c:spPr>
          <c:marker>
            <c:symbol val="none"/>
          </c:marker>
          <c:xVal>
            <c:numRef>
              <c:f>Sheet2!$D$48:$D$60</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xVal>
          <c:yVal>
            <c:numRef>
              <c:f>Sheet2!$G$48:$G$60</c:f>
              <c:numCache>
                <c:formatCode>0.0</c:formatCode>
                <c:ptCount val="13"/>
                <c:pt idx="0">
                  <c:v>100</c:v>
                </c:pt>
                <c:pt idx="1">
                  <c:v>82.72251308900546</c:v>
                </c:pt>
                <c:pt idx="2">
                  <c:v>74.560216508795676</c:v>
                </c:pt>
                <c:pt idx="3">
                  <c:v>66.666666666666657</c:v>
                </c:pt>
                <c:pt idx="4">
                  <c:v>58.493353028065108</c:v>
                </c:pt>
                <c:pt idx="5">
                  <c:v>53.538461538461526</c:v>
                </c:pt>
                <c:pt idx="6">
                  <c:v>47.36</c:v>
                </c:pt>
                <c:pt idx="7">
                  <c:v>42.333333333333336</c:v>
                </c:pt>
                <c:pt idx="8">
                  <c:v>38.045375218150262</c:v>
                </c:pt>
                <c:pt idx="9">
                  <c:v>33.516483516483369</c:v>
                </c:pt>
                <c:pt idx="10">
                  <c:v>30.76923076923077</c:v>
                </c:pt>
                <c:pt idx="11">
                  <c:v>27</c:v>
                </c:pt>
                <c:pt idx="12">
                  <c:v>24.894514767932495</c:v>
                </c:pt>
              </c:numCache>
            </c:numRef>
          </c:yVal>
          <c:smooth val="1"/>
        </c:ser>
        <c:ser>
          <c:idx val="1"/>
          <c:order val="1"/>
          <c:tx>
            <c:strRef>
              <c:f>Sheet2!$L$47</c:f>
              <c:strCache>
                <c:ptCount val="1"/>
                <c:pt idx="0">
                  <c:v>Control  N=2,216 to 1,658</c:v>
                </c:pt>
              </c:strCache>
            </c:strRef>
          </c:tx>
          <c:spPr>
            <a:ln w="22225">
              <a:solidFill>
                <a:srgbClr val="C00000"/>
              </a:solidFill>
              <a:prstDash val="sysDash"/>
            </a:ln>
          </c:spPr>
          <c:marker>
            <c:symbol val="none"/>
          </c:marker>
          <c:xVal>
            <c:numRef>
              <c:f>Sheet2!$I$48:$I$60</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xVal>
          <c:yVal>
            <c:numRef>
              <c:f>Sheet2!$L$48:$L$60</c:f>
              <c:numCache>
                <c:formatCode>0.0</c:formatCode>
                <c:ptCount val="13"/>
                <c:pt idx="0">
                  <c:v>100</c:v>
                </c:pt>
                <c:pt idx="1">
                  <c:v>85.469314079422404</c:v>
                </c:pt>
                <c:pt idx="2">
                  <c:v>78.896551724137936</c:v>
                </c:pt>
                <c:pt idx="3">
                  <c:v>73.450070989115261</c:v>
                </c:pt>
                <c:pt idx="4">
                  <c:v>68.374816983894519</c:v>
                </c:pt>
                <c:pt idx="5">
                  <c:v>65.771144278606968</c:v>
                </c:pt>
                <c:pt idx="6">
                  <c:v>63.008130081300862</c:v>
                </c:pt>
                <c:pt idx="7">
                  <c:v>59.415753781950961</c:v>
                </c:pt>
                <c:pt idx="8">
                  <c:v>56.533333333333339</c:v>
                </c:pt>
                <c:pt idx="9">
                  <c:v>54.093886462881997</c:v>
                </c:pt>
                <c:pt idx="10">
                  <c:v>50.594227504244294</c:v>
                </c:pt>
                <c:pt idx="11">
                  <c:v>49.120750293083262</c:v>
                </c:pt>
                <c:pt idx="12">
                  <c:v>46.984318455971049</c:v>
                </c:pt>
              </c:numCache>
            </c:numRef>
          </c:yVal>
          <c:smooth val="1"/>
        </c:ser>
        <c:dLbls>
          <c:showLegendKey val="0"/>
          <c:showVal val="0"/>
          <c:showCatName val="0"/>
          <c:showSerName val="0"/>
          <c:showPercent val="0"/>
          <c:showBubbleSize val="0"/>
        </c:dLbls>
        <c:axId val="74609792"/>
        <c:axId val="74611712"/>
      </c:scatterChart>
      <c:valAx>
        <c:axId val="74609792"/>
        <c:scaling>
          <c:orientation val="minMax"/>
          <c:max val="12"/>
          <c:min val="0"/>
        </c:scaling>
        <c:delete val="0"/>
        <c:axPos val="b"/>
        <c:title>
          <c:tx>
            <c:rich>
              <a:bodyPr/>
              <a:lstStyle/>
              <a:p>
                <a:pPr>
                  <a:defRPr/>
                </a:pPr>
                <a:r>
                  <a:rPr lang="en-US" b="1" i="0" baseline="0"/>
                  <a:t>Month</a:t>
                </a:r>
              </a:p>
            </c:rich>
          </c:tx>
          <c:overlay val="0"/>
        </c:title>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74611712"/>
        <c:crosses val="autoZero"/>
        <c:crossBetween val="midCat"/>
        <c:majorUnit val="1"/>
      </c:valAx>
      <c:valAx>
        <c:axId val="74611712"/>
        <c:scaling>
          <c:orientation val="minMax"/>
          <c:max val="100"/>
          <c:min val="0"/>
        </c:scaling>
        <c:delete val="0"/>
        <c:axPos val="l"/>
        <c:majorGridlines/>
        <c:numFmt formatCode="0" sourceLinked="0"/>
        <c:majorTickMark val="out"/>
        <c:minorTickMark val="none"/>
        <c:tickLblPos val="nextTo"/>
        <c:crossAx val="74609792"/>
        <c:crosses val="autoZero"/>
        <c:crossBetween val="midCat"/>
        <c:majorUnit val="10"/>
      </c:valAx>
      <c:spPr>
        <a:ln w="12700">
          <a:solidFill>
            <a:sysClr val="windowText" lastClr="000000">
              <a:alpha val="50000"/>
            </a:sysClr>
          </a:solidFill>
        </a:ln>
      </c:spPr>
    </c:plotArea>
    <c:legend>
      <c:legendPos val="b"/>
      <c:overlay val="0"/>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874999999999998"/>
          <c:y val="4.2682926829268622E-2"/>
          <c:w val="0.83541666666666659"/>
          <c:h val="0.63719512195121952"/>
        </c:manualLayout>
      </c:layout>
      <c:scatterChart>
        <c:scatterStyle val="smoothMarker"/>
        <c:varyColors val="0"/>
        <c:ser>
          <c:idx val="0"/>
          <c:order val="0"/>
          <c:tx>
            <c:strRef>
              <c:f>Sheet2!$G$24</c:f>
              <c:strCache>
                <c:ptCount val="1"/>
                <c:pt idx="0">
                  <c:v>Test  N=752 to 475</c:v>
                </c:pt>
              </c:strCache>
            </c:strRef>
          </c:tx>
          <c:spPr>
            <a:ln w="22225">
              <a:solidFill>
                <a:schemeClr val="accent2"/>
              </a:solidFill>
            </a:ln>
          </c:spPr>
          <c:marker>
            <c:symbol val="none"/>
          </c:marker>
          <c:xVal>
            <c:numRef>
              <c:f>Sheet2!$D$25:$D$37</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xVal>
          <c:yVal>
            <c:numRef>
              <c:f>Sheet2!$G$25:$G$37</c:f>
              <c:numCache>
                <c:formatCode>0.0</c:formatCode>
                <c:ptCount val="13"/>
                <c:pt idx="0">
                  <c:v>100</c:v>
                </c:pt>
                <c:pt idx="1">
                  <c:v>84.175531914893156</c:v>
                </c:pt>
                <c:pt idx="2">
                  <c:v>75.479452054794166</c:v>
                </c:pt>
                <c:pt idx="3">
                  <c:v>67.617689015691852</c:v>
                </c:pt>
                <c:pt idx="4">
                  <c:v>64.012251148545175</c:v>
                </c:pt>
                <c:pt idx="5">
                  <c:v>57.097791798107252</c:v>
                </c:pt>
                <c:pt idx="6">
                  <c:v>50.487012987012974</c:v>
                </c:pt>
                <c:pt idx="7">
                  <c:v>45.362563237774033</c:v>
                </c:pt>
                <c:pt idx="8">
                  <c:v>41.563055062166967</c:v>
                </c:pt>
                <c:pt idx="9">
                  <c:v>38.817005545286293</c:v>
                </c:pt>
                <c:pt idx="10">
                  <c:v>35.961538461538446</c:v>
                </c:pt>
                <c:pt idx="11">
                  <c:v>30.971659919028326</c:v>
                </c:pt>
                <c:pt idx="12">
                  <c:v>24.210526315789473</c:v>
                </c:pt>
              </c:numCache>
            </c:numRef>
          </c:yVal>
          <c:smooth val="1"/>
        </c:ser>
        <c:ser>
          <c:idx val="1"/>
          <c:order val="1"/>
          <c:tx>
            <c:strRef>
              <c:f>Sheet2!$L$24</c:f>
              <c:strCache>
                <c:ptCount val="1"/>
                <c:pt idx="0">
                  <c:v>Control  N=2,037 to 1,516</c:v>
                </c:pt>
              </c:strCache>
            </c:strRef>
          </c:tx>
          <c:spPr>
            <a:ln w="22225">
              <a:solidFill>
                <a:srgbClr val="C00000"/>
              </a:solidFill>
              <a:prstDash val="sysDash"/>
            </a:ln>
          </c:spPr>
          <c:marker>
            <c:symbol val="none"/>
          </c:marker>
          <c:xVal>
            <c:numRef>
              <c:f>Sheet2!$I$25:$I$37</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xVal>
          <c:yVal>
            <c:numRef>
              <c:f>Sheet2!$L$25:$L$37</c:f>
              <c:numCache>
                <c:formatCode>0.0</c:formatCode>
                <c:ptCount val="13"/>
                <c:pt idx="0">
                  <c:v>100</c:v>
                </c:pt>
                <c:pt idx="1">
                  <c:v>85.076092292586722</c:v>
                </c:pt>
                <c:pt idx="2">
                  <c:v>79.10597689603172</c:v>
                </c:pt>
                <c:pt idx="3">
                  <c:v>73.274974253347096</c:v>
                </c:pt>
                <c:pt idx="4">
                  <c:v>68.275862068965509</c:v>
                </c:pt>
                <c:pt idx="5">
                  <c:v>65.582655826557939</c:v>
                </c:pt>
                <c:pt idx="6">
                  <c:v>61.188228761798996</c:v>
                </c:pt>
                <c:pt idx="7">
                  <c:v>55.915813424345849</c:v>
                </c:pt>
                <c:pt idx="8">
                  <c:v>53.38389731621924</c:v>
                </c:pt>
                <c:pt idx="9">
                  <c:v>49.729078868151944</c:v>
                </c:pt>
                <c:pt idx="10">
                  <c:v>48.916408668730504</c:v>
                </c:pt>
                <c:pt idx="11">
                  <c:v>46.089743589743371</c:v>
                </c:pt>
                <c:pt idx="12">
                  <c:v>40.633245382585926</c:v>
                </c:pt>
              </c:numCache>
            </c:numRef>
          </c:yVal>
          <c:smooth val="1"/>
        </c:ser>
        <c:dLbls>
          <c:showLegendKey val="0"/>
          <c:showVal val="0"/>
          <c:showCatName val="0"/>
          <c:showSerName val="0"/>
          <c:showPercent val="0"/>
          <c:showBubbleSize val="0"/>
        </c:dLbls>
        <c:axId val="74536448"/>
        <c:axId val="74538368"/>
      </c:scatterChart>
      <c:valAx>
        <c:axId val="74536448"/>
        <c:scaling>
          <c:orientation val="minMax"/>
          <c:max val="12"/>
          <c:min val="0"/>
        </c:scaling>
        <c:delete val="0"/>
        <c:axPos val="b"/>
        <c:title>
          <c:tx>
            <c:rich>
              <a:bodyPr/>
              <a:lstStyle/>
              <a:p>
                <a:pPr>
                  <a:defRPr/>
                </a:pPr>
                <a:r>
                  <a:rPr lang="en-US" b="1" i="0" baseline="0"/>
                  <a:t>Month</a:t>
                </a:r>
              </a:p>
            </c:rich>
          </c:tx>
          <c:overlay val="0"/>
        </c:title>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74538368"/>
        <c:crosses val="autoZero"/>
        <c:crossBetween val="midCat"/>
        <c:majorUnit val="1"/>
      </c:valAx>
      <c:valAx>
        <c:axId val="74538368"/>
        <c:scaling>
          <c:orientation val="minMax"/>
          <c:max val="100"/>
          <c:min val="0"/>
        </c:scaling>
        <c:delete val="0"/>
        <c:axPos val="l"/>
        <c:majorGridlines/>
        <c:numFmt formatCode="0" sourceLinked="0"/>
        <c:majorTickMark val="out"/>
        <c:minorTickMark val="none"/>
        <c:tickLblPos val="nextTo"/>
        <c:crossAx val="74536448"/>
        <c:crosses val="autoZero"/>
        <c:crossBetween val="midCat"/>
        <c:majorUnit val="10"/>
      </c:valAx>
      <c:spPr>
        <a:ln w="12700">
          <a:solidFill>
            <a:sysClr val="windowText" lastClr="000000">
              <a:alpha val="50000"/>
            </a:sysClr>
          </a:solidFill>
        </a:ln>
      </c:spPr>
    </c:plotArea>
    <c:legend>
      <c:legendPos val="b"/>
      <c:overlay val="0"/>
    </c:legend>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874999999999998"/>
          <c:y val="4.2682926829268567E-2"/>
          <c:w val="0.83541666666666659"/>
          <c:h val="0.63719512195121952"/>
        </c:manualLayout>
      </c:layout>
      <c:scatterChart>
        <c:scatterStyle val="smoothMarker"/>
        <c:varyColors val="0"/>
        <c:ser>
          <c:idx val="0"/>
          <c:order val="0"/>
          <c:tx>
            <c:strRef>
              <c:f>Sheet2!$G$4</c:f>
              <c:strCache>
                <c:ptCount val="1"/>
                <c:pt idx="0">
                  <c:v>Test  N=162 to 79</c:v>
                </c:pt>
              </c:strCache>
            </c:strRef>
          </c:tx>
          <c:spPr>
            <a:ln w="22225">
              <a:solidFill>
                <a:schemeClr val="accent2"/>
              </a:solidFill>
            </a:ln>
          </c:spPr>
          <c:marker>
            <c:symbol val="none"/>
          </c:marker>
          <c:xVal>
            <c:numRef>
              <c:f>Sheet2!$D$5:$D$17</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xVal>
          <c:yVal>
            <c:numRef>
              <c:f>Sheet2!$G$5:$G$17</c:f>
              <c:numCache>
                <c:formatCode>0.0</c:formatCode>
                <c:ptCount val="13"/>
                <c:pt idx="0">
                  <c:v>100</c:v>
                </c:pt>
                <c:pt idx="1">
                  <c:v>85.185185185185148</c:v>
                </c:pt>
                <c:pt idx="2">
                  <c:v>69.480519480519675</c:v>
                </c:pt>
                <c:pt idx="3">
                  <c:v>59.027777777777779</c:v>
                </c:pt>
                <c:pt idx="4">
                  <c:v>50.769230769230766</c:v>
                </c:pt>
                <c:pt idx="5">
                  <c:v>40.650406504065025</c:v>
                </c:pt>
                <c:pt idx="6">
                  <c:v>31.858407079646017</c:v>
                </c:pt>
                <c:pt idx="7">
                  <c:v>23.584905660377359</c:v>
                </c:pt>
                <c:pt idx="8">
                  <c:v>23.232323232323115</c:v>
                </c:pt>
                <c:pt idx="9">
                  <c:v>16.842105263157887</c:v>
                </c:pt>
                <c:pt idx="10">
                  <c:v>13.043478260869565</c:v>
                </c:pt>
                <c:pt idx="11">
                  <c:v>13.953488372093046</c:v>
                </c:pt>
                <c:pt idx="12">
                  <c:v>12.658227848101266</c:v>
                </c:pt>
              </c:numCache>
            </c:numRef>
          </c:yVal>
          <c:smooth val="1"/>
        </c:ser>
        <c:ser>
          <c:idx val="1"/>
          <c:order val="1"/>
          <c:tx>
            <c:strRef>
              <c:f>Sheet2!$L$4</c:f>
              <c:strCache>
                <c:ptCount val="1"/>
                <c:pt idx="0">
                  <c:v>Control  N=667 to 449</c:v>
                </c:pt>
              </c:strCache>
            </c:strRef>
          </c:tx>
          <c:spPr>
            <a:ln w="22225">
              <a:solidFill>
                <a:srgbClr val="C00000"/>
              </a:solidFill>
              <a:prstDash val="sysDash"/>
            </a:ln>
          </c:spPr>
          <c:marker>
            <c:symbol val="none"/>
          </c:marker>
          <c:xVal>
            <c:numRef>
              <c:f>Sheet2!$I$5:$I$17</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xVal>
          <c:yVal>
            <c:numRef>
              <c:f>Sheet2!$L$5:$L$17</c:f>
              <c:numCache>
                <c:formatCode>0.0</c:formatCode>
                <c:ptCount val="13"/>
                <c:pt idx="0">
                  <c:v>100</c:v>
                </c:pt>
                <c:pt idx="1">
                  <c:v>85.457271364318046</c:v>
                </c:pt>
                <c:pt idx="2">
                  <c:v>80.491551459293618</c:v>
                </c:pt>
                <c:pt idx="3">
                  <c:v>72.239747634069388</c:v>
                </c:pt>
                <c:pt idx="4">
                  <c:v>66.448445171849428</c:v>
                </c:pt>
                <c:pt idx="5">
                  <c:v>61.421319796954393</c:v>
                </c:pt>
                <c:pt idx="6">
                  <c:v>53.054101221640344</c:v>
                </c:pt>
                <c:pt idx="7">
                  <c:v>49.277978339350213</c:v>
                </c:pt>
                <c:pt idx="8">
                  <c:v>45.623836126629463</c:v>
                </c:pt>
                <c:pt idx="9">
                  <c:v>43.907156673114095</c:v>
                </c:pt>
                <c:pt idx="10">
                  <c:v>43.032786885245898</c:v>
                </c:pt>
                <c:pt idx="11">
                  <c:v>42.332613390928884</c:v>
                </c:pt>
                <c:pt idx="12">
                  <c:v>37.416481069042042</c:v>
                </c:pt>
              </c:numCache>
            </c:numRef>
          </c:yVal>
          <c:smooth val="1"/>
        </c:ser>
        <c:dLbls>
          <c:showLegendKey val="0"/>
          <c:showVal val="0"/>
          <c:showCatName val="0"/>
          <c:showSerName val="0"/>
          <c:showPercent val="0"/>
          <c:showBubbleSize val="0"/>
        </c:dLbls>
        <c:axId val="74574080"/>
        <c:axId val="76042624"/>
      </c:scatterChart>
      <c:valAx>
        <c:axId val="74574080"/>
        <c:scaling>
          <c:orientation val="minMax"/>
          <c:max val="12"/>
          <c:min val="0"/>
        </c:scaling>
        <c:delete val="0"/>
        <c:axPos val="b"/>
        <c:title>
          <c:tx>
            <c:rich>
              <a:bodyPr/>
              <a:lstStyle/>
              <a:p>
                <a:pPr>
                  <a:defRPr/>
                </a:pPr>
                <a:r>
                  <a:rPr lang="en-US" b="1" i="0" baseline="0"/>
                  <a:t>Month</a:t>
                </a:r>
              </a:p>
            </c:rich>
          </c:tx>
          <c:overlay val="0"/>
        </c:title>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76042624"/>
        <c:crosses val="autoZero"/>
        <c:crossBetween val="midCat"/>
        <c:majorUnit val="1"/>
      </c:valAx>
      <c:valAx>
        <c:axId val="76042624"/>
        <c:scaling>
          <c:orientation val="minMax"/>
          <c:max val="100"/>
          <c:min val="0"/>
        </c:scaling>
        <c:delete val="0"/>
        <c:axPos val="l"/>
        <c:majorGridlines/>
        <c:numFmt formatCode="0" sourceLinked="0"/>
        <c:majorTickMark val="out"/>
        <c:minorTickMark val="none"/>
        <c:tickLblPos val="nextTo"/>
        <c:crossAx val="74574080"/>
        <c:crosses val="autoZero"/>
        <c:crossBetween val="midCat"/>
        <c:majorUnit val="10"/>
      </c:valAx>
      <c:spPr>
        <a:ln w="12700">
          <a:solidFill>
            <a:sysClr val="windowText" lastClr="000000">
              <a:alpha val="50000"/>
            </a:sysClr>
          </a:solidFill>
        </a:ln>
      </c:spPr>
    </c:plotArea>
    <c:legend>
      <c:legendPos val="b"/>
      <c:overlay val="0"/>
    </c:legend>
    <c:plotVisOnly val="1"/>
    <c:dispBlanksAs val="gap"/>
    <c:showDLblsOverMax val="0"/>
  </c:chart>
  <c:spPr>
    <a:ln>
      <a:noFill/>
    </a:ln>
  </c:spPr>
  <c:externalData r:id="rId2">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2B055D7-08E0-4DBE-A060-DB5F53EEDC4A}" type="slidenum">
              <a:rPr lang="en-US"/>
              <a:pPr/>
              <a:t>‹#›</a:t>
            </a:fld>
            <a:endParaRPr lang="en-US"/>
          </a:p>
        </p:txBody>
      </p:sp>
    </p:spTree>
    <p:extLst>
      <p:ext uri="{BB962C8B-B14F-4D97-AF65-F5344CB8AC3E}">
        <p14:creationId xmlns:p14="http://schemas.microsoft.com/office/powerpoint/2010/main" val="51379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9395"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532"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59397"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9399"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C407E2C-42B8-408E-9C73-3C301FCB5602}" type="slidenum">
              <a:rPr lang="en-US"/>
              <a:pPr/>
              <a:t>‹#›</a:t>
            </a:fld>
            <a:endParaRPr lang="en-US"/>
          </a:p>
        </p:txBody>
      </p:sp>
    </p:spTree>
    <p:extLst>
      <p:ext uri="{BB962C8B-B14F-4D97-AF65-F5344CB8AC3E}">
        <p14:creationId xmlns:p14="http://schemas.microsoft.com/office/powerpoint/2010/main" val="32588590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14D95AB5-445F-4EF5-B03C-68F89D6A0B0E}" type="slidenum">
              <a:rPr lang="en-US"/>
              <a:pPr/>
              <a:t>1</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04800"/>
          </a:xfrm>
          <a:prstGeom prst="rect">
            <a:avLst/>
          </a:prstGeom>
          <a:solidFill>
            <a:srgbClr val="FFB615"/>
          </a:solidFill>
          <a:ln w="0">
            <a:noFill/>
            <a:miter lim="800000"/>
            <a:headEnd/>
            <a:tailEnd/>
          </a:ln>
          <a:effectLst/>
        </p:spPr>
        <p:txBody>
          <a:bodyPr wrap="none" anchor="ctr"/>
          <a:lstStyle/>
          <a:p>
            <a:pPr>
              <a:defRPr/>
            </a:pPr>
            <a:endParaRPr lang="en-US"/>
          </a:p>
        </p:txBody>
      </p:sp>
      <p:sp>
        <p:nvSpPr>
          <p:cNvPr id="7170" name="Rectangle 2"/>
          <p:cNvSpPr>
            <a:spLocks noGrp="1" noChangeArrowheads="1"/>
          </p:cNvSpPr>
          <p:nvPr>
            <p:ph type="ctrTitle"/>
          </p:nvPr>
        </p:nvSpPr>
        <p:spPr>
          <a:xfrm>
            <a:off x="685800" y="2130425"/>
            <a:ext cx="7772400" cy="1470025"/>
          </a:xfrm>
        </p:spPr>
        <p:txBody>
          <a:bodyPr/>
          <a:lstStyle>
            <a:lvl1pPr>
              <a:defRPr>
                <a:effectLst/>
              </a:defRPr>
            </a:lvl1pPr>
          </a:lstStyle>
          <a:p>
            <a:r>
              <a:rPr lang="en-US" smtClean="0"/>
              <a:t>Click to edit Master title style</a:t>
            </a:r>
            <a:endParaRPr lang="en-US" dirty="0"/>
          </a:p>
        </p:txBody>
      </p:sp>
      <p:sp>
        <p:nvSpPr>
          <p:cNvPr id="7171"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7" name="Rectangle 5"/>
          <p:cNvSpPr>
            <a:spLocks noGrp="1" noChangeArrowheads="1"/>
          </p:cNvSpPr>
          <p:nvPr>
            <p:ph type="ftr" sz="quarter" idx="11"/>
          </p:nvPr>
        </p:nvSpPr>
        <p:spPr>
          <a:xfrm>
            <a:off x="3124200" y="6245225"/>
            <a:ext cx="2895600" cy="476250"/>
          </a:xfrm>
        </p:spPr>
        <p:txBody>
          <a:bodyPr/>
          <a:lstStyle>
            <a:lvl1pPr>
              <a:defRPr/>
            </a:lvl1pPr>
          </a:lstStyle>
          <a:p>
            <a:endParaRPr lang="en-US" dirty="0"/>
          </a:p>
        </p:txBody>
      </p:sp>
      <p:sp>
        <p:nvSpPr>
          <p:cNvPr id="8" name="Rectangle 6"/>
          <p:cNvSpPr>
            <a:spLocks noGrp="1" noChangeArrowheads="1"/>
          </p:cNvSpPr>
          <p:nvPr>
            <p:ph type="sldNum" sz="quarter" idx="12"/>
          </p:nvPr>
        </p:nvSpPr>
        <p:spPr>
          <a:xfrm>
            <a:off x="6553200" y="6245225"/>
            <a:ext cx="2133600" cy="476250"/>
          </a:xfrm>
        </p:spPr>
        <p:txBody>
          <a:bodyPr/>
          <a:lstStyle>
            <a:lvl1pPr>
              <a:defRPr sz="1200">
                <a:latin typeface="+mn-lt"/>
              </a:defRPr>
            </a:lvl1pPr>
          </a:lstStyle>
          <a:p>
            <a:endParaRPr lang="en-US" dirty="0"/>
          </a:p>
        </p:txBody>
      </p:sp>
      <p:pic>
        <p:nvPicPr>
          <p:cNvPr id="9" name="Content Placeholder 4" descr="UMTRI-logo-trans.gif"/>
          <p:cNvPicPr>
            <a:picLocks noChangeAspect="1"/>
          </p:cNvPicPr>
          <p:nvPr/>
        </p:nvPicPr>
        <p:blipFill>
          <a:blip r:embed="rId2" cstate="print"/>
          <a:srcRect/>
          <a:stretch>
            <a:fillRect/>
          </a:stretch>
        </p:blipFill>
        <p:spPr bwMode="auto">
          <a:xfrm>
            <a:off x="114300" y="6019800"/>
            <a:ext cx="1257300" cy="7286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2pPr>
              <a:buClr>
                <a:schemeClr val="accent2"/>
              </a:buClr>
              <a:defRPr/>
            </a:lvl2pPr>
            <a:lvl3pPr>
              <a:buClr>
                <a:schemeClr val="accent2"/>
              </a:buClr>
              <a:defRPr/>
            </a:lvl3pPr>
            <a:lvl4pPr>
              <a:defRPr b="0"/>
            </a:lvl4pPr>
            <a:lvl5pPr>
              <a:defRPr>
                <a:solidFill>
                  <a:schemeClr val="accent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76400"/>
            <a:ext cx="77724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038600"/>
            <a:ext cx="77724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76400"/>
            <a:ext cx="7772400" cy="4572000"/>
          </a:xfrm>
        </p:spPr>
        <p:txBody>
          <a:bodyPr/>
          <a:lstStyle/>
          <a:p>
            <a:pPr lvl="0"/>
            <a:r>
              <a:rPr lang="en-US" noProof="0" smtClean="0"/>
              <a:t>Click icon to add table</a:t>
            </a: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lvl2pPr>
              <a:buClr>
                <a:schemeClr val="accent6"/>
              </a:buClr>
              <a:defRPr/>
            </a:lvl2pPr>
            <a:lvl3pPr>
              <a:buClr>
                <a:schemeClr val="accent6"/>
              </a:buClr>
              <a:defRPr/>
            </a:lvl3pPr>
            <a:lvl4pPr>
              <a:defRPr b="0">
                <a:solidFill>
                  <a:schemeClr val="accent2"/>
                </a:solidFill>
              </a:defRPr>
            </a:lvl4pPr>
            <a:lvl5pPr>
              <a:defRPr b="0">
                <a:solidFill>
                  <a:schemeClr val="accent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2pPr>
              <a:buClr>
                <a:schemeClr val="accent6"/>
              </a:buClr>
              <a:defRPr/>
            </a:lvl2pPr>
            <a:lvl3pPr>
              <a:buClr>
                <a:schemeClr val="accent6"/>
              </a:buClr>
              <a:defRPr/>
            </a:lvl3pPr>
            <a:lvl4pPr>
              <a:defRPr b="0">
                <a:solidFill>
                  <a:schemeClr val="accent2"/>
                </a:solidFill>
              </a:defRPr>
            </a:lvl4pPr>
            <a:lvl5pPr>
              <a:defRPr b="0">
                <a:solidFill>
                  <a:schemeClr val="accent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6E67F958-FBEE-4028-8783-51A8CF935A7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04800"/>
          </a:xfrm>
          <a:prstGeom prst="rect">
            <a:avLst/>
          </a:prstGeom>
          <a:solidFill>
            <a:srgbClr val="FFB615"/>
          </a:solidFill>
          <a:ln w="0">
            <a:noFill/>
            <a:miter lim="800000"/>
            <a:headEnd/>
            <a:tailEnd/>
          </a:ln>
          <a:effectLst/>
        </p:spPr>
        <p:txBody>
          <a:bodyPr wrap="none" anchor="ctr"/>
          <a:lstStyle/>
          <a:p>
            <a:pPr>
              <a:defRPr/>
            </a:pPr>
            <a:endParaRPr lang="en-US">
              <a:solidFill>
                <a:srgbClr val="000000"/>
              </a:solidFill>
              <a:cs typeface="Arial" charset="0"/>
            </a:endParaRPr>
          </a:p>
        </p:txBody>
      </p:sp>
      <p:sp>
        <p:nvSpPr>
          <p:cNvPr id="7170"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7171"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81312C4F-C3CB-4C9E-9F1A-6B31C9C0F1A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dirty="0"/>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7010400" y="6324600"/>
            <a:ext cx="1905000" cy="457200"/>
          </a:xfrm>
        </p:spPr>
        <p:txBody>
          <a:bodyPr/>
          <a:lstStyle>
            <a:lvl1pPr>
              <a:defRPr smtClean="0"/>
            </a:lvl1pPr>
          </a:lstStyle>
          <a:p>
            <a:pPr>
              <a:defRPr/>
            </a:pPr>
            <a:fld id="{B65293DF-8164-4896-8710-9DB09D8A027E}"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CF0AD7-6094-448B-B30F-AF3810C866E9}"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F6811A0-6471-47EB-AD97-B275025415FE}"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102BD11-174E-4110-8651-7C20909698B3}"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2pPr>
              <a:buClr>
                <a:schemeClr val="accent2"/>
              </a:buClr>
              <a:defRPr/>
            </a:lvl2pPr>
            <a:lvl3pPr>
              <a:buClr>
                <a:schemeClr val="accent2"/>
              </a:buClr>
              <a:defRPr/>
            </a:lvl3pPr>
            <a:lvl4pPr>
              <a:defRPr b="0"/>
            </a:lvl4pPr>
            <a:lvl5pPr>
              <a:defRPr>
                <a:solidFill>
                  <a:schemeClr val="accent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1"/>
          </p:nvPr>
        </p:nvSpPr>
        <p:spPr>
          <a:ln/>
        </p:spPr>
        <p:txBody>
          <a:bodyPr/>
          <a:lstStyle>
            <a:lvl1pPr>
              <a:defRPr>
                <a:latin typeface="+mn-lt"/>
              </a:defRPr>
            </a:lvl1pPr>
          </a:lstStyle>
          <a:p>
            <a:endParaRPr lang="en-US"/>
          </a:p>
        </p:txBody>
      </p:sp>
      <p:sp>
        <p:nvSpPr>
          <p:cNvPr id="6" name="Rectangle 6"/>
          <p:cNvSpPr>
            <a:spLocks noGrp="1" noChangeArrowheads="1"/>
          </p:cNvSpPr>
          <p:nvPr>
            <p:ph type="sldNum" sz="quarter" idx="12"/>
          </p:nvPr>
        </p:nvSpPr>
        <p:spPr>
          <a:xfrm>
            <a:off x="7010400" y="6324600"/>
            <a:ext cx="1905000" cy="457200"/>
          </a:xfrm>
          <a:ln/>
        </p:spPr>
        <p:txBody>
          <a:bodyPr/>
          <a:lstStyle>
            <a:lvl1pPr>
              <a:defRPr sz="1200">
                <a:latin typeface="+mn-lt"/>
              </a:defRPr>
            </a:lvl1pPr>
          </a:lstStyle>
          <a:p>
            <a:r>
              <a:rPr lang="en-US" smtClean="0"/>
              <a:t>Slide </a:t>
            </a:r>
            <a:fld id="{3F21948B-DA9B-43A4-91A2-E49DBBCEE642}"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F80429F-115D-43A8-B5A8-9EBB712DEAF5}"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1F4C8F4-6379-4070-9C37-DEDC8E7E9138}"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9464264-4E96-46CF-8F83-45559C33D2A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3E80D4C-13C4-4F6C-83E2-907A1D9D15E6}"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AF95AF3-A070-48AF-8FF3-821269C90A3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9708E4-2B5E-4AC8-B0F5-2CBAA7D5BFDD}"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76400"/>
            <a:ext cx="77724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038600"/>
            <a:ext cx="77724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0AFB3AD-714B-4DC2-8F8B-94C628F1FF54}"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76400"/>
            <a:ext cx="7772400" cy="4572000"/>
          </a:xfrm>
        </p:spPr>
        <p:txBody>
          <a:bodyPr/>
          <a:lstStyle/>
          <a:p>
            <a:pPr lvl="0"/>
            <a:r>
              <a:rPr lang="en-US" noProof="0" smtClean="0"/>
              <a:t>Click icon to add table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2B50C08-83AF-4052-8CFA-B3550752F455}"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dirty="0"/>
            </a:lvl1p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lvl1pPr>
              <a:defRPr dirty="0"/>
            </a:lvl1pPr>
          </a:lstStyle>
          <a:p>
            <a:pPr>
              <a:defRPr/>
            </a:pPr>
            <a:endParaRPr lang="en-US">
              <a:solidFill>
                <a:srgbClr val="000000"/>
              </a:solidFill>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dirty="0"/>
            </a:lvl1pPr>
          </a:lstStyle>
          <a:p>
            <a:pPr>
              <a:defRPr/>
            </a:pPr>
            <a:endParaRPr lang="en-US">
              <a:solidFill>
                <a:srgbClr val="000000"/>
              </a:solidFill>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572000"/>
          </a:xfrm>
        </p:spPr>
        <p:txBody>
          <a:bodyPr/>
          <a:lstStyle>
            <a:lvl1pPr>
              <a:defRPr sz="2800"/>
            </a:lvl1pPr>
            <a:lvl2pPr>
              <a:buClr>
                <a:schemeClr val="accent2"/>
              </a:buClr>
              <a:defRPr sz="2400" b="0">
                <a:solidFill>
                  <a:schemeClr val="accent2"/>
                </a:solidFill>
              </a:defRPr>
            </a:lvl2pPr>
            <a:lvl3pPr>
              <a:buClr>
                <a:schemeClr val="accent2"/>
              </a:buClr>
              <a:defRPr sz="2000" b="0">
                <a:solidFill>
                  <a:schemeClr val="accent2"/>
                </a:solidFill>
              </a:defRPr>
            </a:lvl3pPr>
            <a:lvl4pPr>
              <a:defRPr sz="1800" b="0">
                <a:solidFill>
                  <a:schemeClr val="accent2"/>
                </a:solidFill>
              </a:defRPr>
            </a:lvl4pPr>
            <a:lvl5pPr>
              <a:buFont typeface="Arial" pitchFamily="34" charset="0"/>
              <a:buChar char="•"/>
              <a:defRPr sz="1800" b="0">
                <a:solidFill>
                  <a:schemeClr val="accent2"/>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3810000" cy="4572000"/>
          </a:xfrm>
        </p:spPr>
        <p:txBody>
          <a:bodyPr/>
          <a:lstStyle>
            <a:lvl1pPr>
              <a:defRPr sz="2800"/>
            </a:lvl1pPr>
            <a:lvl2pPr>
              <a:buClr>
                <a:schemeClr val="accent2"/>
              </a:buClr>
              <a:defRPr sz="2400"/>
            </a:lvl2pPr>
            <a:lvl3pPr>
              <a:buClr>
                <a:schemeClr val="accent2"/>
              </a:buClr>
              <a:defRPr sz="2000"/>
            </a:lvl3pPr>
            <a:lvl4pPr>
              <a:defRPr sz="1800" b="0">
                <a:solidFill>
                  <a:schemeClr val="accent2"/>
                </a:solidFill>
              </a:defRPr>
            </a:lvl4pPr>
            <a:lvl5pPr>
              <a:defRPr sz="1800" b="0">
                <a:solidFill>
                  <a:schemeClr val="accent2"/>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buClr>
                <a:schemeClr val="accent2"/>
              </a:buClr>
              <a:defRPr sz="2000"/>
            </a:lvl2pPr>
            <a:lvl3pPr>
              <a:buClr>
                <a:schemeClr val="accent2"/>
              </a:buClr>
              <a:defRPr sz="1800"/>
            </a:lvl3pPr>
            <a:lvl4pPr>
              <a:defRPr sz="1600" b="0">
                <a:solidFill>
                  <a:schemeClr val="accent2"/>
                </a:solidFill>
              </a:defRPr>
            </a:lvl4pPr>
            <a:lvl5pPr>
              <a:defRPr sz="1600" b="0">
                <a:solidFill>
                  <a:schemeClr val="accent2"/>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buClr>
                <a:schemeClr val="accent2"/>
              </a:buClr>
              <a:defRPr sz="2000"/>
            </a:lvl2pPr>
            <a:lvl3pPr>
              <a:buClr>
                <a:schemeClr val="accent2"/>
              </a:buClr>
              <a:defRPr sz="1800"/>
            </a:lvl3pPr>
            <a:lvl4pPr>
              <a:defRPr sz="1600" b="0">
                <a:solidFill>
                  <a:schemeClr val="accent2"/>
                </a:solidFill>
              </a:defRPr>
            </a:lvl4pPr>
            <a:lvl5pPr>
              <a:defRPr sz="1600" b="0">
                <a:solidFill>
                  <a:schemeClr val="accent2"/>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a:ln/>
        </p:spPr>
        <p:txBody>
          <a:bodyPr/>
          <a:lstStyle>
            <a:lvl1pPr>
              <a:defRPr sz="1400"/>
            </a:lvl1pPr>
          </a:lstStyle>
          <a:p>
            <a:fld id="{EE150B99-F732-45B5-A707-CC0573A81F89}" type="datetimeFigureOut">
              <a:rPr lang="en-US" smtClean="0"/>
              <a:pPr/>
              <a:t>12/5/2012</a:t>
            </a:fld>
            <a:endParaRPr lang="en-US"/>
          </a:p>
        </p:txBody>
      </p:sp>
      <p:sp>
        <p:nvSpPr>
          <p:cNvPr id="3" name="Rectangle 5"/>
          <p:cNvSpPr>
            <a:spLocks noGrp="1" noChangeArrowheads="1"/>
          </p:cNvSpPr>
          <p:nvPr>
            <p:ph type="ftr" sz="quarter" idx="11"/>
          </p:nvPr>
        </p:nvSpPr>
        <p:spPr>
          <a:ln/>
        </p:spPr>
        <p:txBody>
          <a:bodyPr/>
          <a:lstStyle>
            <a:lvl1pPr>
              <a:defRPr>
                <a:latin typeface="+mn-lt"/>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buClr>
                <a:schemeClr val="accent2"/>
              </a:buClr>
              <a:defRPr sz="2800"/>
            </a:lvl2pPr>
            <a:lvl3pPr>
              <a:buClr>
                <a:schemeClr val="accent2"/>
              </a:buClr>
              <a:defRPr sz="2400"/>
            </a:lvl3pPr>
            <a:lvl4pPr>
              <a:defRPr sz="2000" b="0">
                <a:solidFill>
                  <a:schemeClr val="accent2"/>
                </a:solidFill>
              </a:defRPr>
            </a:lvl4pPr>
            <a:lvl5pPr>
              <a:defRPr sz="2000" b="0">
                <a:solidFill>
                  <a:schemeClr val="accent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6248400"/>
            <a:ext cx="1905000" cy="457200"/>
          </a:xfrm>
          <a:prstGeom prst="rect">
            <a:avLst/>
          </a:prstGeom>
          <a:ln/>
        </p:spPr>
        <p:txBody>
          <a:bodyPr/>
          <a:lstStyle>
            <a:lvl1pPr>
              <a:defRPr/>
            </a:lvl1pPr>
          </a:lstStyle>
          <a:p>
            <a:fld id="{EE150B99-F732-45B5-A707-CC0573A81F89}" type="datetimeFigureOut">
              <a:rPr lang="en-US" smtClean="0"/>
              <a:pPr/>
              <a:t>12/5/2012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4CA64D5-C883-4282-AC9C-5748C1211CF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3810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685800" y="16764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mn-lt"/>
              </a:defRPr>
            </a:lvl1pPr>
          </a:lstStyle>
          <a:p>
            <a:endParaRPr lang="en-US"/>
          </a:p>
        </p:txBody>
      </p:sp>
      <p:sp>
        <p:nvSpPr>
          <p:cNvPr id="615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defRPr>
            </a:lvl1pPr>
          </a:lstStyle>
          <a:p>
            <a:r>
              <a:rPr lang="en-US" dirty="0" smtClean="0"/>
              <a:t>Slide </a:t>
            </a:r>
            <a:fld id="{74CA64D5-C883-4282-AC9C-5748C1211CF3}" type="slidenum">
              <a:rPr lang="en-US" smtClean="0"/>
              <a:pPr/>
              <a:t>‹#›</a:t>
            </a:fld>
            <a:endParaRPr lang="en-US" dirty="0"/>
          </a:p>
        </p:txBody>
      </p:sp>
      <p:sp>
        <p:nvSpPr>
          <p:cNvPr id="6151" name="Rectangle 7"/>
          <p:cNvSpPr>
            <a:spLocks noChangeArrowheads="1"/>
          </p:cNvSpPr>
          <p:nvPr/>
        </p:nvSpPr>
        <p:spPr bwMode="auto">
          <a:xfrm>
            <a:off x="0" y="0"/>
            <a:ext cx="9144000" cy="304800"/>
          </a:xfrm>
          <a:prstGeom prst="rect">
            <a:avLst/>
          </a:prstGeom>
          <a:solidFill>
            <a:srgbClr val="FFB615"/>
          </a:solidFill>
          <a:ln w="0">
            <a:noFill/>
            <a:miter lim="800000"/>
            <a:headEnd/>
            <a:tailEnd/>
          </a:ln>
          <a:effectLst/>
        </p:spPr>
        <p:txBody>
          <a:bodyPr wrap="none" anchor="ctr"/>
          <a:lstStyle/>
          <a:p>
            <a:pPr>
              <a:defRPr/>
            </a:pPr>
            <a:endParaRPr lang="en-US"/>
          </a:p>
        </p:txBody>
      </p:sp>
      <p:pic>
        <p:nvPicPr>
          <p:cNvPr id="8" name="Content Placeholder 4" descr="UMTRI-logo-trans.gif"/>
          <p:cNvPicPr>
            <a:picLocks noChangeAspect="1"/>
          </p:cNvPicPr>
          <p:nvPr/>
        </p:nvPicPr>
        <p:blipFill>
          <a:blip r:embed="rId16" cstate="print"/>
          <a:srcRect/>
          <a:stretch>
            <a:fillRect/>
          </a:stretch>
        </p:blipFill>
        <p:spPr bwMode="auto">
          <a:xfrm>
            <a:off x="114300" y="6019800"/>
            <a:ext cx="1257300" cy="728663"/>
          </a:xfrm>
          <a:prstGeom prst="rect">
            <a:avLst/>
          </a:prstGeom>
          <a:noFill/>
          <a:ln w="9525">
            <a:noFill/>
            <a:miter lim="800000"/>
            <a:headEnd/>
            <a:tailEnd/>
          </a:ln>
        </p:spPr>
      </p:pic>
      <p:sp>
        <p:nvSpPr>
          <p:cNvPr id="9" name="Text Box 12"/>
          <p:cNvSpPr txBox="1">
            <a:spLocks noChangeArrowheads="1"/>
          </p:cNvSpPr>
          <p:nvPr userDrawn="1"/>
        </p:nvSpPr>
        <p:spPr bwMode="auto">
          <a:xfrm>
            <a:off x="8077200" y="6324600"/>
            <a:ext cx="762000" cy="274638"/>
          </a:xfrm>
          <a:prstGeom prst="rect">
            <a:avLst/>
          </a:prstGeom>
          <a:noFill/>
          <a:ln w="9525">
            <a:noFill/>
            <a:miter lim="800000"/>
            <a:headEnd/>
            <a:tailEnd/>
          </a:ln>
          <a:effectLst/>
        </p:spPr>
        <p:txBody>
          <a:bodyPr>
            <a:spAutoFit/>
          </a:bodyPr>
          <a:lstStyle/>
          <a:p>
            <a:pPr>
              <a:spcBef>
                <a:spcPct val="50000"/>
              </a:spcBef>
            </a:pPr>
            <a:r>
              <a:rPr lang="en-US" sz="1200">
                <a:latin typeface="Arial" charset="0"/>
              </a:rPr>
              <a:t>Slide </a:t>
            </a:r>
            <a:fld id="{ECAE097F-E7CD-4C9B-AA76-9B38731DC4F1}" type="slidenum">
              <a:rPr lang="en-US" sz="1200">
                <a:latin typeface="Arial" charset="0"/>
              </a:rPr>
              <a:pPr>
                <a:spcBef>
                  <a:spcPct val="50000"/>
                </a:spcBef>
              </a:pPr>
              <a:t>‹#›</a:t>
            </a:fld>
            <a:endParaRPr lang="en-US" sz="1200">
              <a:latin typeface="Arial" charset="0"/>
            </a:endParaRPr>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 id="2147483921" r:id="rId13"/>
    <p:sldLayoutId id="2147483922" r:id="rId14"/>
  </p:sldLayoutIdLst>
  <p:txStyles>
    <p:titleStyle>
      <a:lvl1pPr algn="ctr" rtl="0" eaLnBrk="1" fontAlgn="base" hangingPunct="1">
        <a:spcBef>
          <a:spcPct val="0"/>
        </a:spcBef>
        <a:spcAft>
          <a:spcPct val="0"/>
        </a:spcAft>
        <a:defRPr sz="3200" b="1">
          <a:solidFill>
            <a:schemeClr val="accent2"/>
          </a:solidFill>
          <a:effectLst/>
          <a:latin typeface="+mj-lt"/>
          <a:ea typeface="+mj-ea"/>
          <a:cs typeface="+mj-cs"/>
        </a:defRPr>
      </a:lvl1pPr>
      <a:lvl2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lr>
          <a:schemeClr val="accent2"/>
        </a:buClr>
        <a:buFont typeface="Wingdings" pitchFamily="2" charset="2"/>
        <a:buChar char="§"/>
        <a:defRPr sz="2800">
          <a:solidFill>
            <a:schemeClr val="accent2"/>
          </a:solidFill>
          <a:latin typeface="+mn-lt"/>
          <a:ea typeface="+mn-ea"/>
          <a:cs typeface="+mn-cs"/>
        </a:defRPr>
      </a:lvl1pPr>
      <a:lvl2pPr marL="742950" indent="-285750" algn="l" rtl="0" eaLnBrk="1" fontAlgn="base" hangingPunct="1">
        <a:spcBef>
          <a:spcPct val="20000"/>
        </a:spcBef>
        <a:spcAft>
          <a:spcPct val="0"/>
        </a:spcAft>
        <a:buClr>
          <a:schemeClr val="accent2"/>
        </a:buClr>
        <a:buFont typeface="Wingdings" pitchFamily="2" charset="2"/>
        <a:buChar char="§"/>
        <a:defRPr sz="2400">
          <a:solidFill>
            <a:schemeClr val="accent2"/>
          </a:solidFill>
          <a:latin typeface="+mn-lt"/>
        </a:defRPr>
      </a:lvl2pPr>
      <a:lvl3pPr marL="1143000" indent="-228600" algn="l" rtl="0" eaLnBrk="1" fontAlgn="base" hangingPunct="1">
        <a:spcBef>
          <a:spcPct val="20000"/>
        </a:spcBef>
        <a:spcAft>
          <a:spcPct val="0"/>
        </a:spcAft>
        <a:buClr>
          <a:schemeClr val="accent2"/>
        </a:buClr>
        <a:buSzPct val="120000"/>
        <a:buChar char="•"/>
        <a:defRPr sz="2000">
          <a:solidFill>
            <a:schemeClr val="accent2"/>
          </a:solidFill>
          <a:latin typeface="+mn-lt"/>
        </a:defRPr>
      </a:lvl3pPr>
      <a:lvl4pPr marL="1600200" indent="-228600" algn="l" rtl="0" eaLnBrk="1" fontAlgn="base" hangingPunct="1">
        <a:spcBef>
          <a:spcPct val="20000"/>
        </a:spcBef>
        <a:spcAft>
          <a:spcPct val="0"/>
        </a:spcAft>
        <a:buChar char="–"/>
        <a:defRPr b="0">
          <a:solidFill>
            <a:schemeClr val="accent2"/>
          </a:solidFill>
          <a:latin typeface="+mn-lt"/>
        </a:defRPr>
      </a:lvl4pPr>
      <a:lvl5pPr marL="2057400" indent="-228600" algn="l" rtl="0" eaLnBrk="1" fontAlgn="base" hangingPunct="1">
        <a:spcBef>
          <a:spcPct val="20000"/>
        </a:spcBef>
        <a:spcAft>
          <a:spcPct val="0"/>
        </a:spcAft>
        <a:defRPr sz="1800" b="0">
          <a:solidFill>
            <a:schemeClr val="accent2"/>
          </a:solidFill>
          <a:latin typeface="+mn-lt"/>
        </a:defRPr>
      </a:lvl5pPr>
      <a:lvl6pPr marL="2514600" indent="-228600" algn="l" rtl="0" eaLnBrk="1" fontAlgn="base" hangingPunct="1">
        <a:spcBef>
          <a:spcPct val="20000"/>
        </a:spcBef>
        <a:spcAft>
          <a:spcPct val="0"/>
        </a:spcAft>
        <a:defRPr sz="2000">
          <a:solidFill>
            <a:schemeClr val="tx1"/>
          </a:solidFill>
          <a:latin typeface="Times New Roman" pitchFamily="18" charset="0"/>
        </a:defRPr>
      </a:lvl6pPr>
      <a:lvl7pPr marL="2971800" indent="-228600" algn="l" rtl="0" eaLnBrk="1" fontAlgn="base" hangingPunct="1">
        <a:spcBef>
          <a:spcPct val="20000"/>
        </a:spcBef>
        <a:spcAft>
          <a:spcPct val="0"/>
        </a:spcAft>
        <a:defRPr sz="2000">
          <a:solidFill>
            <a:schemeClr val="tx1"/>
          </a:solidFill>
          <a:latin typeface="Times New Roman" pitchFamily="18" charset="0"/>
        </a:defRPr>
      </a:lvl7pPr>
      <a:lvl8pPr marL="3429000" indent="-228600" algn="l" rtl="0" eaLnBrk="1" fontAlgn="base" hangingPunct="1">
        <a:spcBef>
          <a:spcPct val="20000"/>
        </a:spcBef>
        <a:spcAft>
          <a:spcPct val="0"/>
        </a:spcAft>
        <a:defRPr sz="2000">
          <a:solidFill>
            <a:schemeClr val="tx1"/>
          </a:solidFill>
          <a:latin typeface="Times New Roman" pitchFamily="18" charset="0"/>
        </a:defRPr>
      </a:lvl8pPr>
      <a:lvl9pPr marL="3886200" indent="-228600" algn="l" rtl="0" eaLnBrk="1" fontAlgn="base" hangingPunct="1">
        <a:spcBef>
          <a:spcPct val="20000"/>
        </a:spcBef>
        <a:spcAft>
          <a:spcPct val="0"/>
        </a:spcAft>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3810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14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cs typeface="+mn-cs"/>
              </a:defRPr>
            </a:lvl1pPr>
          </a:lstStyle>
          <a:p>
            <a:pPr>
              <a:defRPr/>
            </a:pPr>
            <a:endParaRPr lang="en-US">
              <a:solidFill>
                <a:srgbClr val="000000"/>
              </a:solidFill>
            </a:endParaRPr>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cs typeface="+mn-cs"/>
              </a:defRPr>
            </a:lvl1pPr>
          </a:lstStyle>
          <a:p>
            <a:pPr>
              <a:defRPr/>
            </a:pPr>
            <a:endParaRPr lang="en-US">
              <a:solidFill>
                <a:srgbClr val="000000"/>
              </a:solidFill>
            </a:endParaRPr>
          </a:p>
        </p:txBody>
      </p:sp>
      <p:sp>
        <p:nvSpPr>
          <p:cNvPr id="615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18" charset="0"/>
                <a:cs typeface="+mn-cs"/>
              </a:defRPr>
            </a:lvl1pPr>
          </a:lstStyle>
          <a:p>
            <a:pPr>
              <a:defRPr/>
            </a:pPr>
            <a:fld id="{DE838553-761C-4C46-B406-CBEAF9E79D2B}" type="slidenum">
              <a:rPr lang="en-US">
                <a:solidFill>
                  <a:srgbClr val="000000"/>
                </a:solidFill>
              </a:rPr>
              <a:pPr>
                <a:defRPr/>
              </a:pPr>
              <a:t>‹#›</a:t>
            </a:fld>
            <a:endParaRPr lang="en-US">
              <a:solidFill>
                <a:srgbClr val="000000"/>
              </a:solidFill>
            </a:endParaRPr>
          </a:p>
        </p:txBody>
      </p:sp>
      <p:sp>
        <p:nvSpPr>
          <p:cNvPr id="6151" name="Rectangle 7"/>
          <p:cNvSpPr>
            <a:spLocks noChangeArrowheads="1"/>
          </p:cNvSpPr>
          <p:nvPr/>
        </p:nvSpPr>
        <p:spPr bwMode="auto">
          <a:xfrm>
            <a:off x="0" y="0"/>
            <a:ext cx="9144000" cy="304800"/>
          </a:xfrm>
          <a:prstGeom prst="rect">
            <a:avLst/>
          </a:prstGeom>
          <a:solidFill>
            <a:srgbClr val="FFB615"/>
          </a:solidFill>
          <a:ln w="0">
            <a:noFill/>
            <a:miter lim="800000"/>
            <a:headEnd/>
            <a:tailEnd/>
          </a:ln>
          <a:effectLst/>
        </p:spPr>
        <p:txBody>
          <a:bodyPr wrap="none" anchor="ctr"/>
          <a:lstStyle/>
          <a:p>
            <a:pPr>
              <a:defRPr/>
            </a:pPr>
            <a:endParaRPr lang="en-US">
              <a:solidFill>
                <a:srgbClr val="000000"/>
              </a:solidFill>
              <a:cs typeface="Arial" charset="0"/>
            </a:endParaRPr>
          </a:p>
        </p:txBody>
      </p:sp>
    </p:spTree>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 id="2147483935" r:id="rId12"/>
    <p:sldLayoutId id="2147483936" r:id="rId13"/>
    <p:sldLayoutId id="2147483937" r:id="rId14"/>
    <p:sldLayoutId id="2147483938" r:id="rId15"/>
  </p:sldLayoutIdLst>
  <p:hf hdr="0" ftr="0" dt="0"/>
  <p:txStyles>
    <p:titleStyle>
      <a:lvl1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200" b="1">
          <a:solidFill>
            <a:schemeClr val="accent2"/>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lr>
          <a:schemeClr val="accent2"/>
        </a:buClr>
        <a:buFont typeface="Wingdings" pitchFamily="2" charset="2"/>
        <a:buChar char="§"/>
        <a:defRPr sz="2800">
          <a:solidFill>
            <a:schemeClr val="accent2"/>
          </a:solidFill>
          <a:latin typeface="+mn-lt"/>
          <a:ea typeface="+mn-ea"/>
          <a:cs typeface="+mn-cs"/>
        </a:defRPr>
      </a:lvl1pPr>
      <a:lvl2pPr marL="742950" indent="-285750" algn="l" rtl="0" eaLnBrk="1" fontAlgn="base" hangingPunct="1">
        <a:spcBef>
          <a:spcPct val="20000"/>
        </a:spcBef>
        <a:spcAft>
          <a:spcPct val="0"/>
        </a:spcAft>
        <a:buClr>
          <a:schemeClr val="accent2"/>
        </a:buClr>
        <a:buFont typeface="Wingdings" pitchFamily="2" charset="2"/>
        <a:buChar char="§"/>
        <a:defRPr sz="2400" b="0">
          <a:solidFill>
            <a:schemeClr val="accent2"/>
          </a:solidFill>
          <a:latin typeface="+mn-lt"/>
        </a:defRPr>
      </a:lvl2pPr>
      <a:lvl3pPr marL="1143000" indent="-228600" algn="l" rtl="0" eaLnBrk="1" fontAlgn="base" hangingPunct="1">
        <a:spcBef>
          <a:spcPct val="20000"/>
        </a:spcBef>
        <a:spcAft>
          <a:spcPct val="0"/>
        </a:spcAft>
        <a:buClr>
          <a:schemeClr val="accent2"/>
        </a:buClr>
        <a:buSzPct val="120000"/>
        <a:buChar char="•"/>
        <a:defRPr sz="2000" b="0">
          <a:solidFill>
            <a:schemeClr val="accent2"/>
          </a:solidFill>
          <a:latin typeface="+mn-lt"/>
        </a:defRPr>
      </a:lvl3pPr>
      <a:lvl4pPr marL="1600200" indent="-228600" algn="l" rtl="0" eaLnBrk="1" fontAlgn="base" hangingPunct="1">
        <a:spcBef>
          <a:spcPct val="20000"/>
        </a:spcBef>
        <a:spcAft>
          <a:spcPct val="0"/>
        </a:spcAft>
        <a:buChar char="–"/>
        <a:defRPr b="0">
          <a:solidFill>
            <a:schemeClr val="accent2"/>
          </a:solidFill>
          <a:latin typeface="+mn-lt"/>
        </a:defRPr>
      </a:lvl4pPr>
      <a:lvl5pPr marL="2057400" indent="-228600" algn="l" rtl="0" eaLnBrk="1" fontAlgn="base" hangingPunct="1">
        <a:spcBef>
          <a:spcPct val="20000"/>
        </a:spcBef>
        <a:spcAft>
          <a:spcPct val="0"/>
        </a:spcAft>
        <a:defRPr sz="2000" b="0">
          <a:solidFill>
            <a:schemeClr val="accent2"/>
          </a:solidFill>
          <a:latin typeface="+mn-lt"/>
        </a:defRPr>
      </a:lvl5pPr>
      <a:lvl6pPr marL="2514600" indent="-228600" algn="l" rtl="0" eaLnBrk="1" fontAlgn="base" hangingPunct="1">
        <a:spcBef>
          <a:spcPct val="20000"/>
        </a:spcBef>
        <a:spcAft>
          <a:spcPct val="0"/>
        </a:spcAft>
        <a:defRPr sz="2000">
          <a:solidFill>
            <a:schemeClr val="tx1"/>
          </a:solidFill>
          <a:latin typeface="Times New Roman" pitchFamily="18" charset="0"/>
        </a:defRPr>
      </a:lvl6pPr>
      <a:lvl7pPr marL="2971800" indent="-228600" algn="l" rtl="0" eaLnBrk="1" fontAlgn="base" hangingPunct="1">
        <a:spcBef>
          <a:spcPct val="20000"/>
        </a:spcBef>
        <a:spcAft>
          <a:spcPct val="0"/>
        </a:spcAft>
        <a:defRPr sz="2000">
          <a:solidFill>
            <a:schemeClr val="tx1"/>
          </a:solidFill>
          <a:latin typeface="Times New Roman" pitchFamily="18" charset="0"/>
        </a:defRPr>
      </a:lvl7pPr>
      <a:lvl8pPr marL="3429000" indent="-228600" algn="l" rtl="0" eaLnBrk="1" fontAlgn="base" hangingPunct="1">
        <a:spcBef>
          <a:spcPct val="20000"/>
        </a:spcBef>
        <a:spcAft>
          <a:spcPct val="0"/>
        </a:spcAft>
        <a:defRPr sz="2000">
          <a:solidFill>
            <a:schemeClr val="tx1"/>
          </a:solidFill>
          <a:latin typeface="Times New Roman" pitchFamily="18" charset="0"/>
        </a:defRPr>
      </a:lvl8pPr>
      <a:lvl9pPr marL="3886200" indent="-228600" algn="l" rtl="0" eaLnBrk="1" fontAlgn="base" hangingPunct="1">
        <a:spcBef>
          <a:spcPct val="20000"/>
        </a:spcBef>
        <a:spcAft>
          <a:spcPct val="0"/>
        </a:spcAft>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0.wmf"/><Relationship Id="rId5" Type="http://schemas.openxmlformats.org/officeDocument/2006/relationships/oleObject" Target="../embeddings/oleObject2.bin"/><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ctrTitle"/>
          </p:nvPr>
        </p:nvSpPr>
        <p:spPr/>
        <p:txBody>
          <a:bodyPr/>
          <a:lstStyle/>
          <a:p>
            <a:pPr eaLnBrk="1" hangingPunct="1">
              <a:defRPr/>
            </a:pPr>
            <a:r>
              <a:rPr lang="en-US" sz="2400" b="0" dirty="0" smtClean="0"/>
              <a:t>Overview of the Evaluation of CSA 2010</a:t>
            </a:r>
            <a:br>
              <a:rPr lang="en-US" sz="2400" b="0" dirty="0" smtClean="0"/>
            </a:br>
            <a:r>
              <a:rPr lang="en-US" sz="2400" b="0" dirty="0" smtClean="0"/>
              <a:t>Operational Model Test</a:t>
            </a:r>
          </a:p>
        </p:txBody>
      </p:sp>
      <p:sp>
        <p:nvSpPr>
          <p:cNvPr id="5123" name="Rectangle 3"/>
          <p:cNvSpPr>
            <a:spLocks noGrp="1" noChangeArrowheads="1"/>
          </p:cNvSpPr>
          <p:nvPr>
            <p:ph type="subTitle" idx="1"/>
          </p:nvPr>
        </p:nvSpPr>
        <p:spPr>
          <a:xfrm>
            <a:off x="1371600" y="3581400"/>
            <a:ext cx="6400800" cy="1752600"/>
          </a:xfrm>
        </p:spPr>
        <p:txBody>
          <a:bodyPr/>
          <a:lstStyle/>
          <a:p>
            <a:pPr eaLnBrk="1" hangingPunct="1">
              <a:lnSpc>
                <a:spcPct val="90000"/>
              </a:lnSpc>
            </a:pPr>
            <a:endParaRPr lang="en-US" sz="2000" dirty="0" smtClean="0"/>
          </a:p>
          <a:p>
            <a:pPr eaLnBrk="1" hangingPunct="1">
              <a:lnSpc>
                <a:spcPct val="90000"/>
              </a:lnSpc>
            </a:pPr>
            <a:r>
              <a:rPr lang="en-US" sz="2000" dirty="0" smtClean="0"/>
              <a:t>Daniel Blower</a:t>
            </a:r>
          </a:p>
          <a:p>
            <a:pPr eaLnBrk="1" hangingPunct="1">
              <a:lnSpc>
                <a:spcPct val="90000"/>
              </a:lnSpc>
            </a:pPr>
            <a:endParaRPr lang="en-US" sz="2000" dirty="0" smtClean="0"/>
          </a:p>
          <a:p>
            <a:pPr eaLnBrk="1" hangingPunct="1">
              <a:lnSpc>
                <a:spcPct val="90000"/>
              </a:lnSpc>
            </a:pPr>
            <a:r>
              <a:rPr lang="en-US" sz="2000" dirty="0" smtClean="0"/>
              <a:t>December 5,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 name="Rectangle 2"/>
          <p:cNvSpPr>
            <a:spLocks noGrp="1" noChangeArrowheads="1"/>
          </p:cNvSpPr>
          <p:nvPr>
            <p:ph type="title"/>
          </p:nvPr>
        </p:nvSpPr>
        <p:spPr>
          <a:xfrm>
            <a:off x="533400" y="533400"/>
            <a:ext cx="7772400" cy="762000"/>
          </a:xfrm>
        </p:spPr>
        <p:txBody>
          <a:bodyPr/>
          <a:lstStyle/>
          <a:p>
            <a:pPr>
              <a:defRPr/>
            </a:pPr>
            <a:r>
              <a:rPr lang="en-US" sz="2400" dirty="0">
                <a:latin typeface="Arial" charset="0"/>
              </a:rPr>
              <a:t>Association Between Crash Rates and </a:t>
            </a:r>
            <a:r>
              <a:rPr lang="en-US" sz="2400" dirty="0" smtClean="0">
                <a:latin typeface="Arial" charset="0"/>
              </a:rPr>
              <a:t/>
            </a:r>
            <a:br>
              <a:rPr lang="en-US" sz="2400" dirty="0" smtClean="0">
                <a:latin typeface="Arial" charset="0"/>
              </a:rPr>
            </a:br>
            <a:r>
              <a:rPr lang="en-US" sz="2200" dirty="0" smtClean="0">
                <a:latin typeface="Arial" charset="0"/>
              </a:rPr>
              <a:t>BASIC 6 </a:t>
            </a:r>
            <a:r>
              <a:rPr lang="en-US" sz="2200" dirty="0">
                <a:latin typeface="Arial" charset="0"/>
              </a:rPr>
              <a:t>– </a:t>
            </a:r>
            <a:r>
              <a:rPr lang="en-US" sz="2200" dirty="0" smtClean="0">
                <a:latin typeface="Arial" charset="0"/>
              </a:rPr>
              <a:t>Improper Loading/Cargo Securement</a:t>
            </a:r>
            <a:endParaRPr lang="en-US" sz="2200" dirty="0">
              <a:latin typeface="Arial" charset="0"/>
            </a:endParaRPr>
          </a:p>
        </p:txBody>
      </p:sp>
      <p:sp>
        <p:nvSpPr>
          <p:cNvPr id="12293" name="Text Box 7"/>
          <p:cNvSpPr txBox="1">
            <a:spLocks noChangeArrowheads="1"/>
          </p:cNvSpPr>
          <p:nvPr/>
        </p:nvSpPr>
        <p:spPr bwMode="auto">
          <a:xfrm>
            <a:off x="990600" y="1371600"/>
            <a:ext cx="7391400" cy="400050"/>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latin typeface="Arial" charset="0"/>
              </a:rPr>
              <a:t>Nonparticipating Carriers 18-Month Crash Rates </a:t>
            </a:r>
          </a:p>
        </p:txBody>
      </p:sp>
      <p:grpSp>
        <p:nvGrpSpPr>
          <p:cNvPr id="7" name="Group 6"/>
          <p:cNvGrpSpPr/>
          <p:nvPr/>
        </p:nvGrpSpPr>
        <p:grpSpPr>
          <a:xfrm>
            <a:off x="1524000" y="1905000"/>
            <a:ext cx="6096000" cy="3951288"/>
            <a:chOff x="1371600" y="1905000"/>
            <a:chExt cx="6096000" cy="3951288"/>
          </a:xfrm>
        </p:grpSpPr>
        <p:sp>
          <p:nvSpPr>
            <p:cNvPr id="12290" name="Text Box 4"/>
            <p:cNvSpPr txBox="1">
              <a:spLocks noChangeArrowheads="1"/>
            </p:cNvSpPr>
            <p:nvPr/>
          </p:nvSpPr>
          <p:spPr bwMode="auto">
            <a:xfrm>
              <a:off x="1981200" y="5486400"/>
              <a:ext cx="5486400" cy="369888"/>
            </a:xfrm>
            <a:prstGeom prst="rect">
              <a:avLst/>
            </a:prstGeom>
            <a:solidFill>
              <a:schemeClr val="bg1"/>
            </a:solidFill>
            <a:ln w="9525">
              <a:noFill/>
              <a:miter lim="800000"/>
              <a:headEnd/>
              <a:tailEnd/>
            </a:ln>
          </p:spPr>
          <p:txBody>
            <a:bodyPr>
              <a:spAutoFit/>
            </a:bodyPr>
            <a:lstStyle/>
            <a:p>
              <a:pPr algn="ctr">
                <a:spcBef>
                  <a:spcPct val="50000"/>
                </a:spcBef>
              </a:pPr>
              <a:r>
                <a:rPr lang="en-US" sz="1800" b="1" dirty="0">
                  <a:solidFill>
                    <a:schemeClr val="accent2"/>
                  </a:solidFill>
                  <a:latin typeface="Arial" charset="0"/>
                </a:rPr>
                <a:t>Improper Loading/Cargo Securement Percentile</a:t>
              </a:r>
            </a:p>
          </p:txBody>
        </p:sp>
        <p:sp>
          <p:nvSpPr>
            <p:cNvPr id="12291" name="Text Box 6"/>
            <p:cNvSpPr txBox="1">
              <a:spLocks noChangeArrowheads="1"/>
            </p:cNvSpPr>
            <p:nvPr/>
          </p:nvSpPr>
          <p:spPr bwMode="auto">
            <a:xfrm rot="10800000">
              <a:off x="1371600" y="1905000"/>
              <a:ext cx="461963" cy="3048000"/>
            </a:xfrm>
            <a:prstGeom prst="rect">
              <a:avLst/>
            </a:prstGeom>
            <a:solidFill>
              <a:schemeClr val="bg1"/>
            </a:solidFill>
            <a:ln w="9525">
              <a:noFill/>
              <a:miter lim="800000"/>
              <a:headEnd/>
              <a:tailEnd/>
            </a:ln>
          </p:spPr>
          <p:txBody>
            <a:bodyPr vert="eaVert">
              <a:spAutoFit/>
            </a:bodyPr>
            <a:lstStyle/>
            <a:p>
              <a:pPr>
                <a:spcBef>
                  <a:spcPct val="50000"/>
                </a:spcBef>
              </a:pPr>
              <a:r>
                <a:rPr lang="en-US" sz="1800" b="1">
                  <a:solidFill>
                    <a:schemeClr val="accent2"/>
                  </a:solidFill>
                  <a:latin typeface="Arial" charset="0"/>
                </a:rPr>
                <a:t> Crash Rate Per 100 PUs</a:t>
              </a:r>
            </a:p>
          </p:txBody>
        </p:sp>
        <p:pic>
          <p:nvPicPr>
            <p:cNvPr id="12294" name="Picture 6" descr="B6.png"/>
            <p:cNvPicPr>
              <a:picLocks noChangeAspect="1"/>
            </p:cNvPicPr>
            <p:nvPr/>
          </p:nvPicPr>
          <p:blipFill>
            <a:blip r:embed="rId2" cstate="print"/>
            <a:srcRect/>
            <a:stretch>
              <a:fillRect/>
            </a:stretch>
          </p:blipFill>
          <p:spPr bwMode="auto">
            <a:xfrm>
              <a:off x="1828800" y="1905000"/>
              <a:ext cx="5486400" cy="3648075"/>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 name="Rectangle 2"/>
          <p:cNvSpPr>
            <a:spLocks noGrp="1" noChangeArrowheads="1"/>
          </p:cNvSpPr>
          <p:nvPr>
            <p:ph type="title"/>
          </p:nvPr>
        </p:nvSpPr>
        <p:spPr>
          <a:xfrm>
            <a:off x="533400" y="533400"/>
            <a:ext cx="7772400" cy="762000"/>
          </a:xfrm>
        </p:spPr>
        <p:txBody>
          <a:bodyPr/>
          <a:lstStyle/>
          <a:p>
            <a:pPr>
              <a:defRPr/>
            </a:pPr>
            <a:r>
              <a:rPr lang="en-US" sz="2400" dirty="0">
                <a:latin typeface="Arial" charset="0"/>
              </a:rPr>
              <a:t>Association Between Crash Rates and </a:t>
            </a:r>
            <a:r>
              <a:rPr lang="en-US" sz="2400" dirty="0" smtClean="0">
                <a:latin typeface="Arial" charset="0"/>
              </a:rPr>
              <a:t/>
            </a:r>
            <a:br>
              <a:rPr lang="en-US" sz="2400" dirty="0" smtClean="0">
                <a:latin typeface="Arial" charset="0"/>
              </a:rPr>
            </a:br>
            <a:r>
              <a:rPr lang="en-US" sz="2400" dirty="0" smtClean="0">
                <a:latin typeface="Arial" charset="0"/>
              </a:rPr>
              <a:t>the Crash Indicator</a:t>
            </a:r>
            <a:endParaRPr lang="en-US" sz="2400" dirty="0">
              <a:latin typeface="Arial" charset="0"/>
            </a:endParaRPr>
          </a:p>
        </p:txBody>
      </p:sp>
      <p:sp>
        <p:nvSpPr>
          <p:cNvPr id="13317" name="Text Box 7"/>
          <p:cNvSpPr txBox="1">
            <a:spLocks noChangeArrowheads="1"/>
          </p:cNvSpPr>
          <p:nvPr/>
        </p:nvSpPr>
        <p:spPr bwMode="auto">
          <a:xfrm>
            <a:off x="990600" y="1371600"/>
            <a:ext cx="7391400" cy="400050"/>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latin typeface="Arial" charset="0"/>
              </a:rPr>
              <a:t>Nonparticipating Carriers 18-Month Crash Rates </a:t>
            </a:r>
          </a:p>
        </p:txBody>
      </p:sp>
      <p:grpSp>
        <p:nvGrpSpPr>
          <p:cNvPr id="7" name="Group 6"/>
          <p:cNvGrpSpPr/>
          <p:nvPr/>
        </p:nvGrpSpPr>
        <p:grpSpPr>
          <a:xfrm>
            <a:off x="1524000" y="1905000"/>
            <a:ext cx="6096000" cy="3951288"/>
            <a:chOff x="1371600" y="1905000"/>
            <a:chExt cx="6096000" cy="3951288"/>
          </a:xfrm>
        </p:grpSpPr>
        <p:sp>
          <p:nvSpPr>
            <p:cNvPr id="13314" name="Text Box 4"/>
            <p:cNvSpPr txBox="1">
              <a:spLocks noChangeArrowheads="1"/>
            </p:cNvSpPr>
            <p:nvPr/>
          </p:nvSpPr>
          <p:spPr bwMode="auto">
            <a:xfrm>
              <a:off x="1981200" y="5486400"/>
              <a:ext cx="5486400" cy="369888"/>
            </a:xfrm>
            <a:prstGeom prst="rect">
              <a:avLst/>
            </a:prstGeom>
            <a:solidFill>
              <a:schemeClr val="bg1"/>
            </a:solidFill>
            <a:ln w="9525">
              <a:noFill/>
              <a:miter lim="800000"/>
              <a:headEnd/>
              <a:tailEnd/>
            </a:ln>
          </p:spPr>
          <p:txBody>
            <a:bodyPr>
              <a:spAutoFit/>
            </a:bodyPr>
            <a:lstStyle/>
            <a:p>
              <a:pPr algn="ctr">
                <a:spcBef>
                  <a:spcPct val="50000"/>
                </a:spcBef>
              </a:pPr>
              <a:r>
                <a:rPr lang="en-US" sz="1800" b="1">
                  <a:solidFill>
                    <a:schemeClr val="accent2"/>
                  </a:solidFill>
                  <a:latin typeface="Arial" charset="0"/>
                </a:rPr>
                <a:t>Crash Indicator Percentile</a:t>
              </a:r>
            </a:p>
          </p:txBody>
        </p:sp>
        <p:sp>
          <p:nvSpPr>
            <p:cNvPr id="13315" name="Text Box 6"/>
            <p:cNvSpPr txBox="1">
              <a:spLocks noChangeArrowheads="1"/>
            </p:cNvSpPr>
            <p:nvPr/>
          </p:nvSpPr>
          <p:spPr bwMode="auto">
            <a:xfrm rot="10800000">
              <a:off x="1371600" y="1905000"/>
              <a:ext cx="461963" cy="3048000"/>
            </a:xfrm>
            <a:prstGeom prst="rect">
              <a:avLst/>
            </a:prstGeom>
            <a:solidFill>
              <a:schemeClr val="bg1"/>
            </a:solidFill>
            <a:ln w="9525">
              <a:noFill/>
              <a:miter lim="800000"/>
              <a:headEnd/>
              <a:tailEnd/>
            </a:ln>
          </p:spPr>
          <p:txBody>
            <a:bodyPr vert="eaVert">
              <a:spAutoFit/>
            </a:bodyPr>
            <a:lstStyle/>
            <a:p>
              <a:pPr>
                <a:spcBef>
                  <a:spcPct val="50000"/>
                </a:spcBef>
              </a:pPr>
              <a:r>
                <a:rPr lang="en-US" sz="1800" b="1">
                  <a:solidFill>
                    <a:schemeClr val="accent2"/>
                  </a:solidFill>
                  <a:latin typeface="Arial" charset="0"/>
                </a:rPr>
                <a:t> Crash Rate Per 100 PUs</a:t>
              </a:r>
            </a:p>
          </p:txBody>
        </p:sp>
        <p:pic>
          <p:nvPicPr>
            <p:cNvPr id="13318" name="Picture 7" descr="B7.png"/>
            <p:cNvPicPr>
              <a:picLocks noChangeAspect="1"/>
            </p:cNvPicPr>
            <p:nvPr/>
          </p:nvPicPr>
          <p:blipFill>
            <a:blip r:embed="rId2" cstate="print"/>
            <a:srcRect/>
            <a:stretch>
              <a:fillRect/>
            </a:stretch>
          </p:blipFill>
          <p:spPr bwMode="auto">
            <a:xfrm>
              <a:off x="1752600" y="1905000"/>
              <a:ext cx="5486400" cy="3648075"/>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685800" y="457200"/>
            <a:ext cx="7315200" cy="609600"/>
          </a:xfrm>
          <a:prstGeom prst="rect">
            <a:avLst/>
          </a:prstGeom>
          <a:noFill/>
          <a:ln w="9525">
            <a:noFill/>
            <a:miter lim="800000"/>
            <a:headEnd/>
            <a:tailEnd/>
          </a:ln>
          <a:effectLst/>
        </p:spPr>
        <p:txBody>
          <a:bodyPr anchor="ctr"/>
          <a:lstStyle/>
          <a:p>
            <a:pPr algn="ctr" eaLnBrk="1" hangingPunct="1">
              <a:lnSpc>
                <a:spcPct val="90000"/>
              </a:lnSpc>
              <a:defRPr/>
            </a:pPr>
            <a:r>
              <a:rPr lang="en-US" b="1" kern="0" dirty="0">
                <a:solidFill>
                  <a:schemeClr val="accent2"/>
                </a:solidFill>
                <a:latin typeface="Arial" charset="0"/>
                <a:ea typeface="+mj-ea"/>
                <a:cs typeface="+mj-cs"/>
              </a:rPr>
              <a:t>18-Month Crash Rates (Feb 2008 – Jul 2009)   </a:t>
            </a:r>
          </a:p>
        </p:txBody>
      </p:sp>
      <p:sp>
        <p:nvSpPr>
          <p:cNvPr id="4" name="Rectangle 2"/>
          <p:cNvSpPr txBox="1">
            <a:spLocks noChangeArrowheads="1"/>
          </p:cNvSpPr>
          <p:nvPr/>
        </p:nvSpPr>
        <p:spPr bwMode="auto">
          <a:xfrm>
            <a:off x="990600" y="914400"/>
            <a:ext cx="6858000" cy="457200"/>
          </a:xfrm>
          <a:prstGeom prst="rect">
            <a:avLst/>
          </a:prstGeom>
          <a:noFill/>
          <a:ln w="9525">
            <a:noFill/>
            <a:miter lim="800000"/>
            <a:headEnd/>
            <a:tailEnd/>
          </a:ln>
          <a:effectLst/>
        </p:spPr>
        <p:txBody>
          <a:bodyPr anchor="ctr"/>
          <a:lstStyle/>
          <a:p>
            <a:pPr algn="ctr" eaLnBrk="1" hangingPunct="1">
              <a:lnSpc>
                <a:spcPct val="90000"/>
              </a:lnSpc>
              <a:defRPr/>
            </a:pPr>
            <a:r>
              <a:rPr lang="en-US" sz="1800" b="1" kern="0" dirty="0">
                <a:solidFill>
                  <a:schemeClr val="accent2"/>
                </a:solidFill>
                <a:latin typeface="Arial" charset="0"/>
                <a:ea typeface="+mj-ea"/>
                <a:cs typeface="+mj-cs"/>
              </a:rPr>
              <a:t>Nonparticipating Carriers with Recent Activity </a:t>
            </a:r>
          </a:p>
        </p:txBody>
      </p:sp>
      <p:graphicFrame>
        <p:nvGraphicFramePr>
          <p:cNvPr id="6" name="Table 5"/>
          <p:cNvGraphicFramePr>
            <a:graphicFrameLocks noGrp="1"/>
          </p:cNvGraphicFramePr>
          <p:nvPr/>
        </p:nvGraphicFramePr>
        <p:xfrm>
          <a:off x="457200" y="1447800"/>
          <a:ext cx="5257800" cy="2590798"/>
        </p:xfrm>
        <a:graphic>
          <a:graphicData uri="http://schemas.openxmlformats.org/drawingml/2006/table">
            <a:tbl>
              <a:tblPr/>
              <a:tblGrid>
                <a:gridCol w="2817706"/>
                <a:gridCol w="808668"/>
                <a:gridCol w="808668"/>
                <a:gridCol w="822758"/>
              </a:tblGrid>
              <a:tr h="587088">
                <a:tc>
                  <a:txBody>
                    <a:bodyPr/>
                    <a:lstStyle/>
                    <a:p>
                      <a:pPr algn="l" fontAlgn="b"/>
                      <a:r>
                        <a:rPr lang="en-US" sz="1200" b="1" i="0" u="none" strike="noStrike" dirty="0">
                          <a:solidFill>
                            <a:schemeClr val="accent2"/>
                          </a:solidFill>
                          <a:latin typeface="Arial"/>
                        </a:rPr>
                        <a:t>BASIC Threshold Exceeded</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a:solidFill>
                            <a:schemeClr val="accent2"/>
                          </a:solidFill>
                          <a:latin typeface="Arial"/>
                        </a:rPr>
                        <a:t>Carriers</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a:solidFill>
                            <a:schemeClr val="accent2"/>
                          </a:solidFill>
                          <a:latin typeface="Arial"/>
                        </a:rPr>
                        <a:t>Crash Rate per 100 PU</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a:solidFill>
                            <a:schemeClr val="accent2"/>
                          </a:solidFill>
                          <a:latin typeface="Arial"/>
                        </a:rPr>
                        <a:t>Ratio to Not Identified</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Unsafe Driving</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9,245</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a:solidFill>
                            <a:schemeClr val="tx1"/>
                          </a:solidFill>
                          <a:latin typeface="Arial"/>
                        </a:rPr>
                        <a:t>7.44</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a:solidFill>
                            <a:schemeClr val="tx1"/>
                          </a:solidFill>
                          <a:latin typeface="Arial"/>
                        </a:rPr>
                        <a:t>3.56</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Fatigued Driving</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17,959</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6.24</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2.99</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Driver Fitness</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3,981</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3.04</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1.46</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Controlled Substance and Alcohol</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1,013</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6.55</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3.14</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Vehicle Maintenance</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18,700</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4.87</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2.33</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Improper Loading/Cargo Securement</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9,409</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a:solidFill>
                            <a:schemeClr val="tx1"/>
                          </a:solidFill>
                          <a:latin typeface="Arial"/>
                        </a:rPr>
                        <a:t>3.97</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1.90</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Crash Indicator</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5,077</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7.32</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3.51</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a:solidFill>
                            <a:schemeClr val="tx1"/>
                          </a:solidFill>
                          <a:latin typeface="Arial"/>
                        </a:rPr>
                        <a:t>Exceeded Any BASIC</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44,881</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chemeClr val="accent1"/>
                    </a:solidFill>
                  </a:tcPr>
                </a:tc>
                <a:tc>
                  <a:txBody>
                    <a:bodyPr/>
                    <a:lstStyle/>
                    <a:p>
                      <a:pPr algn="ctr" fontAlgn="b"/>
                      <a:r>
                        <a:rPr lang="en-US" sz="1200" b="0" i="0" u="none" strike="noStrike" dirty="0">
                          <a:solidFill>
                            <a:schemeClr val="tx1"/>
                          </a:solidFill>
                          <a:latin typeface="Arial"/>
                        </a:rPr>
                        <a:t>4.94</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2.37</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a:solidFill>
                            <a:schemeClr val="tx1"/>
                          </a:solidFill>
                          <a:latin typeface="Arial"/>
                        </a:rPr>
                        <a:t>Exceeded No BASICs</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chemeClr val="accent1"/>
                    </a:solidFill>
                  </a:tcPr>
                </a:tc>
                <a:tc>
                  <a:txBody>
                    <a:bodyPr/>
                    <a:lstStyle/>
                    <a:p>
                      <a:pPr algn="r" fontAlgn="b"/>
                      <a:r>
                        <a:rPr lang="en-US" sz="1200" b="0" i="0" u="none" strike="noStrike" dirty="0">
                          <a:solidFill>
                            <a:schemeClr val="tx1"/>
                          </a:solidFill>
                          <a:latin typeface="Arial"/>
                        </a:rPr>
                        <a:t>428,966</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chemeClr val="accent1"/>
                    </a:solidFill>
                  </a:tcPr>
                </a:tc>
                <a:tc>
                  <a:txBody>
                    <a:bodyPr/>
                    <a:lstStyle/>
                    <a:p>
                      <a:pPr algn="ctr" fontAlgn="b"/>
                      <a:r>
                        <a:rPr lang="en-US" sz="1200" b="0" i="0" u="none" strike="noStrike" dirty="0">
                          <a:solidFill>
                            <a:schemeClr val="tx1"/>
                          </a:solidFill>
                          <a:latin typeface="Arial"/>
                        </a:rPr>
                        <a:t>2.09</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chemeClr val="accent1"/>
                    </a:solidFill>
                  </a:tcPr>
                </a:tc>
                <a:tc>
                  <a:txBody>
                    <a:bodyPr/>
                    <a:lstStyle/>
                    <a:p>
                      <a:pPr algn="ctr" fontAlgn="b"/>
                      <a:r>
                        <a:rPr lang="en-US" sz="1200" b="0" i="0" u="none" strike="noStrike" dirty="0" smtClean="0">
                          <a:solidFill>
                            <a:schemeClr val="tx1"/>
                          </a:solidFill>
                          <a:latin typeface="Arial"/>
                        </a:rPr>
                        <a:t>1.00</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chemeClr val="accent1"/>
                    </a:solidFill>
                  </a:tcPr>
                </a:tc>
              </a:tr>
              <a:tr h="200371">
                <a:tc>
                  <a:txBody>
                    <a:bodyPr/>
                    <a:lstStyle/>
                    <a:p>
                      <a:pPr algn="l" fontAlgn="b"/>
                      <a:r>
                        <a:rPr lang="en-US" sz="1200" b="0" i="0" u="none" strike="noStrike">
                          <a:solidFill>
                            <a:schemeClr val="tx1"/>
                          </a:solidFill>
                          <a:latin typeface="Arial"/>
                        </a:rPr>
                        <a:t>All Carriers</a:t>
                      </a: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473,847</a:t>
                      </a:r>
                    </a:p>
                  </a:txBody>
                  <a:tcPr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chemeClr val="accent1"/>
                    </a:solidFill>
                  </a:tcPr>
                </a:tc>
                <a:tc>
                  <a:txBody>
                    <a:bodyPr/>
                    <a:lstStyle/>
                    <a:p>
                      <a:pPr algn="ctr" fontAlgn="b"/>
                      <a:r>
                        <a:rPr lang="en-US" sz="1200" b="0" i="0" u="none" strike="noStrike">
                          <a:solidFill>
                            <a:schemeClr val="tx1"/>
                          </a:solidFill>
                          <a:latin typeface="Arial"/>
                        </a:rPr>
                        <a:t>3.15</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1.51</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457200" y="4267200"/>
          <a:ext cx="5257800" cy="1588943"/>
        </p:xfrm>
        <a:graphic>
          <a:graphicData uri="http://schemas.openxmlformats.org/drawingml/2006/table">
            <a:tbl>
              <a:tblPr/>
              <a:tblGrid>
                <a:gridCol w="2817706"/>
                <a:gridCol w="808668"/>
                <a:gridCol w="808668"/>
                <a:gridCol w="822758"/>
              </a:tblGrid>
              <a:tr h="587088">
                <a:tc>
                  <a:txBody>
                    <a:bodyPr/>
                    <a:lstStyle/>
                    <a:p>
                      <a:pPr algn="l" fontAlgn="b"/>
                      <a:r>
                        <a:rPr lang="en-US" sz="1200" b="1" i="0" u="none" strike="noStrike" baseline="0" dirty="0" smtClean="0">
                          <a:solidFill>
                            <a:schemeClr val="accent2"/>
                          </a:solidFill>
                          <a:latin typeface="Arial"/>
                        </a:rPr>
                        <a:t>Carrier Group</a:t>
                      </a:r>
                      <a:endParaRPr lang="en-US" sz="1200" b="1" i="0" u="none" strike="noStrike" dirty="0">
                        <a:solidFill>
                          <a:schemeClr val="accent2"/>
                        </a:solidFill>
                        <a:latin typeface="Arial"/>
                      </a:endParaRP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a:solidFill>
                            <a:schemeClr val="accent2"/>
                          </a:solidFill>
                          <a:latin typeface="Arial"/>
                        </a:rPr>
                        <a:t>Carriers</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a:solidFill>
                            <a:schemeClr val="accent2"/>
                          </a:solidFill>
                          <a:latin typeface="Arial"/>
                        </a:rPr>
                        <a:t>Crash Rate per 100 PU</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a:solidFill>
                            <a:schemeClr val="accent2"/>
                          </a:solidFill>
                          <a:latin typeface="Arial"/>
                        </a:rPr>
                        <a:t>Ratio to Not Identified</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smtClean="0">
                          <a:solidFill>
                            <a:schemeClr val="tx1"/>
                          </a:solidFill>
                          <a:latin typeface="Arial"/>
                        </a:rPr>
                        <a:t>SafeStat</a:t>
                      </a:r>
                      <a:r>
                        <a:rPr lang="en-US" sz="1200" b="0" i="0" u="none" strike="noStrike" baseline="0" dirty="0" smtClean="0">
                          <a:solidFill>
                            <a:schemeClr val="tx1"/>
                          </a:solidFill>
                          <a:latin typeface="Arial"/>
                        </a:rPr>
                        <a:t> A/B</a:t>
                      </a:r>
                      <a:endParaRPr lang="en-US" sz="1200" b="0" i="0" u="none" strike="noStrike" dirty="0">
                        <a:solidFill>
                          <a:schemeClr val="tx1"/>
                        </a:solidFill>
                        <a:latin typeface="Arial"/>
                      </a:endParaRP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smtClean="0">
                          <a:solidFill>
                            <a:schemeClr val="tx1"/>
                          </a:solidFill>
                          <a:latin typeface="Arial"/>
                        </a:rPr>
                        <a:t>5,402</a:t>
                      </a:r>
                      <a:endParaRPr lang="en-US" sz="1200" b="0" i="0" u="none" strike="noStrike" dirty="0">
                        <a:solidFill>
                          <a:schemeClr val="tx1"/>
                        </a:solidFill>
                        <a:latin typeface="Arial"/>
                      </a:endParaRP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6.94</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2.30</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smtClean="0">
                          <a:solidFill>
                            <a:schemeClr val="tx1"/>
                          </a:solidFill>
                          <a:latin typeface="Arial"/>
                        </a:rPr>
                        <a:t>SafeStat</a:t>
                      </a:r>
                      <a:r>
                        <a:rPr lang="en-US" sz="1200" b="0" i="0" u="none" strike="noStrike" baseline="0" dirty="0" smtClean="0">
                          <a:solidFill>
                            <a:schemeClr val="tx1"/>
                          </a:solidFill>
                          <a:latin typeface="Arial"/>
                        </a:rPr>
                        <a:t> C</a:t>
                      </a:r>
                      <a:endParaRPr lang="en-US" sz="1200" b="0" i="0" u="none" strike="noStrike" dirty="0">
                        <a:solidFill>
                          <a:schemeClr val="tx1"/>
                        </a:solidFill>
                        <a:latin typeface="Arial"/>
                      </a:endParaRP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smtClean="0">
                          <a:solidFill>
                            <a:schemeClr val="tx1"/>
                          </a:solidFill>
                          <a:latin typeface="Arial"/>
                        </a:rPr>
                        <a:t>3,389</a:t>
                      </a:r>
                      <a:endParaRPr lang="en-US" sz="1200" b="0" i="0" u="none" strike="noStrike" dirty="0">
                        <a:solidFill>
                          <a:schemeClr val="tx1"/>
                        </a:solidFill>
                        <a:latin typeface="Arial"/>
                      </a:endParaRP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4.94</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1.64</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err="1" smtClean="0">
                          <a:solidFill>
                            <a:schemeClr val="tx1"/>
                          </a:solidFill>
                          <a:latin typeface="Arial"/>
                        </a:rPr>
                        <a:t>SafeStat</a:t>
                      </a:r>
                      <a:r>
                        <a:rPr lang="en-US" sz="1200" b="0" i="0" u="none" strike="noStrike" baseline="0" dirty="0" smtClean="0">
                          <a:solidFill>
                            <a:schemeClr val="tx1"/>
                          </a:solidFill>
                          <a:latin typeface="Arial"/>
                        </a:rPr>
                        <a:t> A/B/C</a:t>
                      </a:r>
                      <a:endParaRPr lang="en-US" sz="1200" b="0" i="0" u="none" strike="noStrike" dirty="0">
                        <a:solidFill>
                          <a:schemeClr val="tx1"/>
                        </a:solidFill>
                        <a:latin typeface="Arial"/>
                      </a:endParaRP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smtClean="0">
                          <a:solidFill>
                            <a:schemeClr val="tx1"/>
                          </a:solidFill>
                          <a:latin typeface="Arial"/>
                        </a:rPr>
                        <a:t>8,791</a:t>
                      </a:r>
                      <a:endParaRPr lang="en-US" sz="1200" b="0" i="0" u="none" strike="noStrike" dirty="0">
                        <a:solidFill>
                          <a:schemeClr val="tx1"/>
                        </a:solidFill>
                        <a:latin typeface="Arial"/>
                      </a:endParaRP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6.20</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2.06</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err="1" smtClean="0">
                          <a:solidFill>
                            <a:schemeClr val="tx1"/>
                          </a:solidFill>
                          <a:latin typeface="Arial"/>
                        </a:rPr>
                        <a:t>SafeStat</a:t>
                      </a:r>
                      <a:r>
                        <a:rPr lang="en-US" sz="1200" b="0" i="0" u="none" strike="noStrike" baseline="0" dirty="0" smtClean="0">
                          <a:solidFill>
                            <a:schemeClr val="tx1"/>
                          </a:solidFill>
                          <a:latin typeface="Arial"/>
                        </a:rPr>
                        <a:t> Not Identified</a:t>
                      </a:r>
                      <a:endParaRPr lang="en-US" sz="1200" b="0" i="0" u="none" strike="noStrike" dirty="0">
                        <a:solidFill>
                          <a:schemeClr val="tx1"/>
                        </a:solidFill>
                        <a:latin typeface="Arial"/>
                      </a:endParaRP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smtClean="0">
                          <a:solidFill>
                            <a:schemeClr val="tx1"/>
                          </a:solidFill>
                          <a:latin typeface="Arial"/>
                        </a:rPr>
                        <a:t>465,056</a:t>
                      </a:r>
                      <a:endParaRPr lang="en-US" sz="1200" b="0" i="0" u="none" strike="noStrike" dirty="0">
                        <a:solidFill>
                          <a:schemeClr val="tx1"/>
                        </a:solidFill>
                        <a:latin typeface="Arial"/>
                      </a:endParaRP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3.01</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1.00</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00371">
                <a:tc>
                  <a:txBody>
                    <a:bodyPr/>
                    <a:lstStyle/>
                    <a:p>
                      <a:pPr algn="l" fontAlgn="b"/>
                      <a:r>
                        <a:rPr lang="en-US" sz="1200" b="0" i="0" u="none" strike="noStrike" dirty="0" smtClean="0">
                          <a:solidFill>
                            <a:schemeClr val="tx1"/>
                          </a:solidFill>
                          <a:latin typeface="Arial"/>
                        </a:rPr>
                        <a:t>All</a:t>
                      </a:r>
                      <a:r>
                        <a:rPr lang="en-US" sz="1200" b="0" i="0" u="none" strike="noStrike" baseline="0" dirty="0" smtClean="0">
                          <a:solidFill>
                            <a:schemeClr val="tx1"/>
                          </a:solidFill>
                          <a:latin typeface="Arial"/>
                        </a:rPr>
                        <a:t> Carriers</a:t>
                      </a:r>
                      <a:endParaRPr lang="en-US" sz="1200" b="0" i="0" u="none" strike="noStrike" dirty="0">
                        <a:solidFill>
                          <a:schemeClr val="tx1"/>
                        </a:solidFill>
                        <a:latin typeface="Arial"/>
                      </a:endParaRPr>
                    </a:p>
                  </a:txBody>
                  <a:tcPr marL="857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smtClean="0">
                          <a:solidFill>
                            <a:schemeClr val="tx1"/>
                          </a:solidFill>
                          <a:latin typeface="Arial"/>
                        </a:rPr>
                        <a:t>473,847</a:t>
                      </a:r>
                      <a:endParaRPr lang="en-US" sz="1200" b="0" i="0" u="none" strike="noStrike" dirty="0">
                        <a:solidFill>
                          <a:schemeClr val="tx1"/>
                        </a:solidFill>
                        <a:latin typeface="Arial"/>
                      </a:endParaRP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3.15</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smtClean="0">
                          <a:solidFill>
                            <a:schemeClr val="tx1"/>
                          </a:solidFill>
                          <a:latin typeface="Arial"/>
                        </a:rPr>
                        <a:t>1.05</a:t>
                      </a:r>
                      <a:endParaRPr lang="en-US" sz="1200" b="0" i="0" u="none" strike="noStrike" dirty="0">
                        <a:solidFill>
                          <a:schemeClr val="tx1"/>
                        </a:solidFill>
                        <a:latin typeface="Arial"/>
                      </a:endParaRP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bl>
          </a:graphicData>
        </a:graphic>
      </p:graphicFrame>
      <p:graphicFrame>
        <p:nvGraphicFramePr>
          <p:cNvPr id="1026" name="Object 1"/>
          <p:cNvGraphicFramePr>
            <a:graphicFrameLocks noChangeAspect="1"/>
          </p:cNvGraphicFramePr>
          <p:nvPr/>
        </p:nvGraphicFramePr>
        <p:xfrm>
          <a:off x="3371850" y="3327400"/>
          <a:ext cx="114300" cy="203200"/>
        </p:xfrm>
        <a:graphic>
          <a:graphicData uri="http://schemas.openxmlformats.org/presentationml/2006/ole">
            <mc:AlternateContent xmlns:mc="http://schemas.openxmlformats.org/markup-compatibility/2006">
              <mc:Choice xmlns:v="urn:schemas-microsoft-com:vml" Requires="v">
                <p:oleObj spid="_x0000_s1028" name="Equation" r:id="rId3" imgW="114120" imgH="203040" progId="Equation.3">
                  <p:embed/>
                </p:oleObj>
              </mc:Choice>
              <mc:Fallback>
                <p:oleObj name="Equation" r:id="rId3" imgW="114120" imgH="20304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1850" y="3327400"/>
                        <a:ext cx="1143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7" name="Object 2"/>
          <p:cNvGraphicFramePr>
            <a:graphicFrameLocks noChangeAspect="1"/>
          </p:cNvGraphicFramePr>
          <p:nvPr/>
        </p:nvGraphicFramePr>
        <p:xfrm>
          <a:off x="6248400" y="5638800"/>
          <a:ext cx="1038225" cy="390525"/>
        </p:xfrm>
        <a:graphic>
          <a:graphicData uri="http://schemas.openxmlformats.org/presentationml/2006/ole">
            <mc:AlternateContent xmlns:mc="http://schemas.openxmlformats.org/markup-compatibility/2006">
              <mc:Choice xmlns:v="urn:schemas-microsoft-com:vml" Requires="v">
                <p:oleObj spid="_x0000_s1029" name="Equation" r:id="rId5" imgW="1040948" imgH="393529" progId="Equation.3">
                  <p:embed/>
                </p:oleObj>
              </mc:Choice>
              <mc:Fallback>
                <p:oleObj name="Equation" r:id="rId5" imgW="1040948" imgH="393529"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8400" y="5638800"/>
                        <a:ext cx="10382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Content Placeholder 12"/>
          <p:cNvSpPr>
            <a:spLocks noGrp="1"/>
          </p:cNvSpPr>
          <p:nvPr>
            <p:ph sz="half" idx="1"/>
          </p:nvPr>
        </p:nvSpPr>
        <p:spPr>
          <a:xfrm>
            <a:off x="5943600" y="1524000"/>
            <a:ext cx="3048000" cy="4191000"/>
          </a:xfrm>
        </p:spPr>
        <p:txBody>
          <a:bodyPr/>
          <a:lstStyle/>
          <a:p>
            <a:r>
              <a:rPr lang="en-US" sz="2000" dirty="0" smtClean="0"/>
              <a:t>Crash rates vary by BASIC exceeded.</a:t>
            </a:r>
          </a:p>
          <a:p>
            <a:r>
              <a:rPr lang="en-US" sz="2000" dirty="0" smtClean="0"/>
              <a:t>Crash rates for Unsafe, Fatigued, Alcohol, </a:t>
            </a:r>
            <a:r>
              <a:rPr lang="en-US" sz="2000" dirty="0" err="1" smtClean="0"/>
              <a:t>Veh</a:t>
            </a:r>
            <a:r>
              <a:rPr lang="en-US" sz="2000" dirty="0" smtClean="0"/>
              <a:t>. </a:t>
            </a:r>
            <a:r>
              <a:rPr lang="en-US" sz="2000" dirty="0" err="1" smtClean="0"/>
              <a:t>Maint</a:t>
            </a:r>
            <a:r>
              <a:rPr lang="en-US" sz="2000" dirty="0" smtClean="0"/>
              <a:t>. all high.</a:t>
            </a:r>
          </a:p>
          <a:p>
            <a:r>
              <a:rPr lang="en-US" sz="2000" dirty="0" smtClean="0"/>
              <a:t>Crash rates lower for BASICs with weak associations.</a:t>
            </a:r>
          </a:p>
        </p:txBody>
      </p:sp>
      <p:sp>
        <p:nvSpPr>
          <p:cNvPr id="14" name="TextBox 13"/>
          <p:cNvSpPr txBox="1"/>
          <p:nvPr/>
        </p:nvSpPr>
        <p:spPr>
          <a:xfrm>
            <a:off x="7263242" y="5681990"/>
            <a:ext cx="1728358" cy="261610"/>
          </a:xfrm>
          <a:prstGeom prst="rect">
            <a:avLst/>
          </a:prstGeom>
          <a:noFill/>
        </p:spPr>
        <p:txBody>
          <a:bodyPr wrap="none" rtlCol="0">
            <a:spAutoFit/>
          </a:bodyPr>
          <a:lstStyle/>
          <a:p>
            <a:r>
              <a:rPr lang="en-US" sz="1100" dirty="0" smtClean="0">
                <a:latin typeface="+mn-lt"/>
              </a:rPr>
              <a:t>exceed at least 1 BASIC</a:t>
            </a:r>
            <a:endParaRPr lang="en-US" sz="1100"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457200" y="1143000"/>
            <a:ext cx="7772400" cy="838200"/>
          </a:xfrm>
        </p:spPr>
        <p:txBody>
          <a:bodyPr/>
          <a:lstStyle/>
          <a:p>
            <a:pPr eaLnBrk="1" hangingPunct="1">
              <a:lnSpc>
                <a:spcPct val="90000"/>
              </a:lnSpc>
            </a:pPr>
            <a:r>
              <a:rPr lang="en-US" sz="2800" dirty="0" smtClean="0">
                <a:latin typeface="Arial" charset="0"/>
              </a:rPr>
              <a:t>Identifying Unsafe Carriers </a:t>
            </a:r>
            <a:br>
              <a:rPr lang="en-US" sz="2800" dirty="0" smtClean="0">
                <a:latin typeface="Arial" charset="0"/>
              </a:rPr>
            </a:br>
            <a:r>
              <a:rPr lang="en-US" sz="2800" dirty="0" smtClean="0">
                <a:latin typeface="Arial" charset="0"/>
              </a:rPr>
              <a:t>by CSA 2010 and SafeStat</a:t>
            </a:r>
            <a:endParaRPr lang="en-US" sz="2400" dirty="0" smtClean="0">
              <a:latin typeface="Arial" charset="0"/>
            </a:endParaRPr>
          </a:p>
        </p:txBody>
      </p:sp>
      <p:graphicFrame>
        <p:nvGraphicFramePr>
          <p:cNvPr id="5" name="Table 4"/>
          <p:cNvGraphicFramePr>
            <a:graphicFrameLocks noGrp="1"/>
          </p:cNvGraphicFramePr>
          <p:nvPr/>
        </p:nvGraphicFramePr>
        <p:xfrm>
          <a:off x="685800" y="3048000"/>
          <a:ext cx="6172200" cy="2813377"/>
        </p:xfrm>
        <a:graphic>
          <a:graphicData uri="http://schemas.openxmlformats.org/drawingml/2006/table">
            <a:tbl>
              <a:tblPr/>
              <a:tblGrid>
                <a:gridCol w="2073192"/>
                <a:gridCol w="1538538"/>
                <a:gridCol w="1321970"/>
                <a:gridCol w="1238500"/>
              </a:tblGrid>
              <a:tr h="533400">
                <a:tc rowSpan="2">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rgbClr val="223776"/>
                          </a:solidFill>
                          <a:effectLst/>
                          <a:latin typeface="Arial" charset="0"/>
                          <a:cs typeface="Times New Roman" pitchFamily="18" charset="0"/>
                        </a:rPr>
                        <a:t>Exceeded Any BASIC Threshold</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err="1" smtClean="0">
                          <a:ln>
                            <a:noFill/>
                          </a:ln>
                          <a:solidFill>
                            <a:srgbClr val="223776"/>
                          </a:solidFill>
                          <a:effectLst/>
                          <a:latin typeface="Arial" charset="0"/>
                          <a:cs typeface="Times New Roman" pitchFamily="18" charset="0"/>
                        </a:rPr>
                        <a:t>SafeStat</a:t>
                      </a:r>
                      <a:r>
                        <a:rPr kumimoji="0" lang="en-US" sz="2000" b="1" i="0" u="none" strike="noStrike" cap="none" normalizeH="0" baseline="0" dirty="0" smtClean="0">
                          <a:ln>
                            <a:noFill/>
                          </a:ln>
                          <a:solidFill>
                            <a:srgbClr val="223776"/>
                          </a:solidFill>
                          <a:effectLst/>
                          <a:latin typeface="Arial" charset="0"/>
                          <a:cs typeface="Times New Roman" pitchFamily="18" charset="0"/>
                        </a:rPr>
                        <a:t> A/B</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rgbClr val="223776"/>
                          </a:solidFill>
                          <a:effectLst/>
                          <a:latin typeface="Arial" charset="0"/>
                          <a:cs typeface="Times New Roman" pitchFamily="18" charset="0"/>
                        </a:rPr>
                        <a:t>Total</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65779">
                <a:tc vMerge="1">
                  <a:txBody>
                    <a:bodyPr/>
                    <a:lstStyle/>
                    <a:p>
                      <a:endParaRPr lang="en-US"/>
                    </a:p>
                  </a:txBody>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rgbClr val="223776"/>
                          </a:solidFill>
                          <a:effectLst/>
                          <a:latin typeface="Arial" charset="0"/>
                          <a:cs typeface="Times New Roman" pitchFamily="18" charset="0"/>
                        </a:rPr>
                        <a:t>A/B  at Least Once</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rgbClr val="223776"/>
                          </a:solidFill>
                          <a:effectLst/>
                          <a:latin typeface="Arial" charset="0"/>
                          <a:cs typeface="Times New Roman" pitchFamily="18" charset="0"/>
                        </a:rPr>
                        <a:t>Never </a:t>
                      </a:r>
                      <a:r>
                        <a:rPr kumimoji="0" lang="en-US" sz="2000" b="1" i="0" u="none" strike="noStrike" cap="none" normalizeH="0" baseline="0" dirty="0" err="1" smtClean="0">
                          <a:ln>
                            <a:noFill/>
                          </a:ln>
                          <a:solidFill>
                            <a:srgbClr val="223776"/>
                          </a:solidFill>
                          <a:effectLst/>
                          <a:latin typeface="Arial" charset="0"/>
                          <a:cs typeface="Times New Roman" pitchFamily="18" charset="0"/>
                        </a:rPr>
                        <a:t>SafeStat</a:t>
                      </a:r>
                      <a:r>
                        <a:rPr kumimoji="0" lang="en-US" sz="2000" b="1" i="0" u="none" strike="noStrike" cap="none" normalizeH="0" baseline="0" dirty="0" smtClean="0">
                          <a:ln>
                            <a:noFill/>
                          </a:ln>
                          <a:solidFill>
                            <a:srgbClr val="223776"/>
                          </a:solidFill>
                          <a:effectLst/>
                          <a:latin typeface="Arial" charset="0"/>
                          <a:cs typeface="Times New Roman" pitchFamily="18" charset="0"/>
                        </a:rPr>
                        <a:t> A/B</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ts val="300"/>
                        </a:spcBef>
                        <a:spcAft>
                          <a:spcPts val="300"/>
                        </a:spcAft>
                        <a:buClrTx/>
                        <a:buSzTx/>
                        <a:buFontTx/>
                        <a:buNone/>
                        <a:tabLst/>
                      </a:pPr>
                      <a:endParaRPr kumimoji="0" lang="en-US" sz="2000" b="1" i="0" u="none" strike="noStrike" cap="none" normalizeH="0" baseline="0" dirty="0" smtClean="0">
                        <a:ln>
                          <a:noFill/>
                        </a:ln>
                        <a:solidFill>
                          <a:srgbClr val="223776"/>
                        </a:solidFill>
                        <a:effectLst/>
                        <a:latin typeface="Arial" charset="0"/>
                        <a:cs typeface="Times New Roman" pitchFamily="18"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066">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smtClean="0">
                          <a:ln>
                            <a:noFill/>
                          </a:ln>
                          <a:solidFill>
                            <a:srgbClr val="223776"/>
                          </a:solidFill>
                          <a:effectLst/>
                          <a:latin typeface="Arial" charset="0"/>
                          <a:cs typeface="Times New Roman" pitchFamily="18" charset="0"/>
                        </a:rPr>
                        <a:t>At Least Once</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rgbClr val="000000"/>
                          </a:solidFill>
                          <a:effectLst/>
                          <a:latin typeface="Arial" charset="0"/>
                          <a:cs typeface="Times New Roman" pitchFamily="18" charset="0"/>
                        </a:rPr>
                        <a:t>1,776</a:t>
                      </a:r>
                    </a:p>
                  </a:txBody>
                  <a:tcPr marR="3657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93700" algn="dec"/>
                        </a:tabLst>
                      </a:pPr>
                      <a:r>
                        <a:rPr kumimoji="0" lang="en-US" sz="2000" b="0" i="0" u="none" strike="noStrike" cap="none" normalizeH="0" baseline="0" dirty="0" smtClean="0">
                          <a:ln>
                            <a:noFill/>
                          </a:ln>
                          <a:solidFill>
                            <a:srgbClr val="000000"/>
                          </a:solidFill>
                          <a:effectLst/>
                          <a:latin typeface="Arial" charset="0"/>
                          <a:cs typeface="Times New Roman" pitchFamily="18" charset="0"/>
                        </a:rPr>
                        <a:t>9,521</a:t>
                      </a:r>
                    </a:p>
                  </a:txBody>
                  <a:tcPr marL="68580" marR="1828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71475" algn="dec"/>
                        </a:tabLst>
                      </a:pPr>
                      <a:r>
                        <a:rPr kumimoji="0" lang="en-US" sz="2000" b="0" i="0" u="none" strike="noStrike" cap="none" normalizeH="0" baseline="0" dirty="0" smtClean="0">
                          <a:ln>
                            <a:noFill/>
                          </a:ln>
                          <a:solidFill>
                            <a:srgbClr val="000000"/>
                          </a:solidFill>
                          <a:effectLst/>
                          <a:latin typeface="Arial" charset="0"/>
                          <a:cs typeface="Times New Roman" pitchFamily="18" charset="0"/>
                        </a:rPr>
                        <a:t>11,297</a:t>
                      </a:r>
                    </a:p>
                  </a:txBody>
                  <a:tcPr marL="68580" marR="1371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066">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smtClean="0">
                          <a:ln>
                            <a:noFill/>
                          </a:ln>
                          <a:solidFill>
                            <a:srgbClr val="223776"/>
                          </a:solidFill>
                          <a:effectLst/>
                          <a:latin typeface="Arial" charset="0"/>
                          <a:cs typeface="Times New Roman" pitchFamily="18" charset="0"/>
                        </a:rPr>
                        <a:t>Never</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77825" algn="dec"/>
                        </a:tabLst>
                      </a:pPr>
                      <a:r>
                        <a:rPr kumimoji="0" lang="en-US" sz="2000" b="0" i="0" u="none" strike="noStrike" cap="none" normalizeH="0" baseline="0" smtClean="0">
                          <a:ln>
                            <a:noFill/>
                          </a:ln>
                          <a:solidFill>
                            <a:srgbClr val="000000"/>
                          </a:solidFill>
                          <a:effectLst/>
                          <a:latin typeface="Arial" charset="0"/>
                          <a:cs typeface="Times New Roman" pitchFamily="18" charset="0"/>
                        </a:rPr>
                        <a:t>121</a:t>
                      </a:r>
                    </a:p>
                  </a:txBody>
                  <a:tcPr marL="457200" marR="3657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93700" algn="dec"/>
                        </a:tabLst>
                      </a:pPr>
                      <a:r>
                        <a:rPr kumimoji="0" lang="en-US" sz="2000" b="0" i="0" u="none" strike="noStrike" cap="none" normalizeH="0" baseline="0" dirty="0" smtClean="0">
                          <a:ln>
                            <a:noFill/>
                          </a:ln>
                          <a:solidFill>
                            <a:srgbClr val="000000"/>
                          </a:solidFill>
                          <a:effectLst/>
                          <a:latin typeface="Arial" charset="0"/>
                          <a:cs typeface="Times New Roman" pitchFamily="18" charset="0"/>
                        </a:rPr>
                        <a:t>69,649</a:t>
                      </a:r>
                    </a:p>
                  </a:txBody>
                  <a:tcPr marL="68580" marR="1828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71475" algn="dec"/>
                        </a:tabLst>
                      </a:pPr>
                      <a:r>
                        <a:rPr kumimoji="0" lang="en-US" sz="2000" b="0" i="0" u="none" strike="noStrike" cap="none" normalizeH="0" baseline="0" dirty="0" smtClean="0">
                          <a:ln>
                            <a:noFill/>
                          </a:ln>
                          <a:solidFill>
                            <a:srgbClr val="000000"/>
                          </a:solidFill>
                          <a:effectLst/>
                          <a:latin typeface="Arial" charset="0"/>
                          <a:cs typeface="Times New Roman" pitchFamily="18" charset="0"/>
                        </a:rPr>
                        <a:t>69,770</a:t>
                      </a:r>
                    </a:p>
                  </a:txBody>
                  <a:tcPr marL="68580" marR="1371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066">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smtClean="0">
                          <a:ln>
                            <a:noFill/>
                          </a:ln>
                          <a:solidFill>
                            <a:srgbClr val="223776"/>
                          </a:solidFill>
                          <a:effectLst/>
                          <a:latin typeface="Arial" charset="0"/>
                          <a:cs typeface="Times New Roman" pitchFamily="18" charset="0"/>
                        </a:rPr>
                        <a:t>Total</a:t>
                      </a: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77825" algn="dec"/>
                        </a:tabLst>
                      </a:pPr>
                      <a:r>
                        <a:rPr kumimoji="0" lang="en-US" sz="2000" b="0" i="0" u="none" strike="noStrike" cap="none" normalizeH="0" baseline="0" dirty="0" smtClean="0">
                          <a:ln>
                            <a:noFill/>
                          </a:ln>
                          <a:solidFill>
                            <a:srgbClr val="000000"/>
                          </a:solidFill>
                          <a:effectLst/>
                          <a:latin typeface="Arial" charset="0"/>
                          <a:cs typeface="Times New Roman" pitchFamily="18" charset="0"/>
                        </a:rPr>
                        <a:t>1,897</a:t>
                      </a:r>
                    </a:p>
                  </a:txBody>
                  <a:tcPr marL="73152" marR="3657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93700" algn="dec"/>
                        </a:tabLst>
                      </a:pPr>
                      <a:r>
                        <a:rPr kumimoji="0" lang="en-US" sz="2000" b="0" i="0" u="none" strike="noStrike" cap="none" normalizeH="0" baseline="0" smtClean="0">
                          <a:ln>
                            <a:noFill/>
                          </a:ln>
                          <a:solidFill>
                            <a:srgbClr val="000000"/>
                          </a:solidFill>
                          <a:effectLst/>
                          <a:latin typeface="Arial" charset="0"/>
                          <a:cs typeface="Times New Roman" pitchFamily="18" charset="0"/>
                        </a:rPr>
                        <a:t>79,170</a:t>
                      </a:r>
                    </a:p>
                  </a:txBody>
                  <a:tcPr marL="68580" marR="1828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ts val="300"/>
                        </a:spcBef>
                        <a:spcAft>
                          <a:spcPts val="300"/>
                        </a:spcAft>
                        <a:buClrTx/>
                        <a:buSzTx/>
                        <a:buFontTx/>
                        <a:buNone/>
                        <a:tabLst>
                          <a:tab pos="371475" algn="dec"/>
                        </a:tabLst>
                      </a:pPr>
                      <a:r>
                        <a:rPr kumimoji="0" lang="en-US" sz="2000" b="0" i="0" u="none" strike="noStrike" cap="none" normalizeH="0" baseline="0" dirty="0" smtClean="0">
                          <a:ln>
                            <a:noFill/>
                          </a:ln>
                          <a:solidFill>
                            <a:srgbClr val="000000"/>
                          </a:solidFill>
                          <a:effectLst/>
                          <a:latin typeface="Arial" charset="0"/>
                          <a:cs typeface="Times New Roman" pitchFamily="18" charset="0"/>
                        </a:rPr>
                        <a:t>81,067</a:t>
                      </a:r>
                    </a:p>
                  </a:txBody>
                  <a:tcPr marL="68580" marR="1371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Rectangle 2"/>
          <p:cNvSpPr txBox="1">
            <a:spLocks noChangeArrowheads="1"/>
          </p:cNvSpPr>
          <p:nvPr/>
        </p:nvSpPr>
        <p:spPr bwMode="auto">
          <a:xfrm>
            <a:off x="381000" y="2057400"/>
            <a:ext cx="6858000" cy="838200"/>
          </a:xfrm>
          <a:prstGeom prst="rect">
            <a:avLst/>
          </a:prstGeom>
          <a:noFill/>
          <a:ln w="9525">
            <a:noFill/>
            <a:miter lim="800000"/>
            <a:headEnd/>
            <a:tailEnd/>
          </a:ln>
          <a:effectLst/>
        </p:spPr>
        <p:txBody>
          <a:bodyPr anchor="ctr"/>
          <a:lstStyle/>
          <a:p>
            <a:pPr algn="ctr" eaLnBrk="1" hangingPunct="1">
              <a:lnSpc>
                <a:spcPct val="90000"/>
              </a:lnSpc>
              <a:defRPr/>
            </a:pPr>
            <a:r>
              <a:rPr lang="en-US" sz="2000" b="1" kern="0" dirty="0">
                <a:solidFill>
                  <a:schemeClr val="accent2"/>
                </a:solidFill>
                <a:latin typeface="Arial" charset="0"/>
                <a:ea typeface="+mj-ea"/>
                <a:cs typeface="+mj-cs"/>
              </a:rPr>
              <a:t>Test and control carriers categorized by</a:t>
            </a:r>
            <a:br>
              <a:rPr lang="en-US" sz="2000" b="1" kern="0" dirty="0">
                <a:solidFill>
                  <a:schemeClr val="accent2"/>
                </a:solidFill>
                <a:latin typeface="Arial" charset="0"/>
                <a:ea typeface="+mj-ea"/>
                <a:cs typeface="+mj-cs"/>
              </a:rPr>
            </a:br>
            <a:r>
              <a:rPr lang="en-US" sz="2000" b="1" kern="0" dirty="0">
                <a:solidFill>
                  <a:schemeClr val="accent2"/>
                </a:solidFill>
                <a:latin typeface="Arial" charset="0"/>
                <a:ea typeface="+mj-ea"/>
                <a:cs typeface="+mj-cs"/>
              </a:rPr>
              <a:t> SafeStat and BASIC classifications </a:t>
            </a:r>
            <a:r>
              <a:rPr lang="en-US" sz="2000" b="1" kern="0" dirty="0" smtClean="0">
                <a:solidFill>
                  <a:schemeClr val="accent2"/>
                </a:solidFill>
                <a:latin typeface="Arial" charset="0"/>
                <a:ea typeface="+mj-ea"/>
                <a:cs typeface="+mj-cs"/>
              </a:rPr>
              <a:t>(</a:t>
            </a:r>
            <a:r>
              <a:rPr lang="en-US" sz="2000" b="1" kern="0" dirty="0">
                <a:solidFill>
                  <a:schemeClr val="accent2"/>
                </a:solidFill>
                <a:latin typeface="Arial" charset="0"/>
                <a:ea typeface="+mj-ea"/>
                <a:cs typeface="+mj-cs"/>
              </a:rPr>
              <a:t>over 29 months)</a:t>
            </a:r>
          </a:p>
        </p:txBody>
      </p:sp>
      <p:sp>
        <p:nvSpPr>
          <p:cNvPr id="8" name="Rectangle 2"/>
          <p:cNvSpPr txBox="1">
            <a:spLocks noChangeArrowheads="1"/>
          </p:cNvSpPr>
          <p:nvPr/>
        </p:nvSpPr>
        <p:spPr bwMode="auto">
          <a:xfrm>
            <a:off x="7086600" y="3048000"/>
            <a:ext cx="1828800" cy="2743200"/>
          </a:xfrm>
          <a:prstGeom prst="rect">
            <a:avLst/>
          </a:prstGeom>
          <a:noFill/>
          <a:ln w="9525">
            <a:noFill/>
            <a:miter lim="800000"/>
            <a:headEnd/>
            <a:tailEnd/>
          </a:ln>
          <a:effectLst/>
        </p:spPr>
        <p:txBody>
          <a:bodyPr anchor="ctr"/>
          <a:lstStyle/>
          <a:p>
            <a:pPr marL="176213" indent="-176213" eaLnBrk="1" hangingPunct="1">
              <a:lnSpc>
                <a:spcPct val="90000"/>
              </a:lnSpc>
              <a:buFont typeface="Arial" pitchFamily="34" charset="0"/>
              <a:buChar char="•"/>
              <a:defRPr/>
            </a:pPr>
            <a:r>
              <a:rPr lang="en-US" sz="1800" b="1" kern="0" dirty="0" smtClean="0">
                <a:solidFill>
                  <a:schemeClr val="accent2"/>
                </a:solidFill>
                <a:latin typeface="Arial" charset="0"/>
                <a:ea typeface="+mj-ea"/>
                <a:cs typeface="+mj-cs"/>
              </a:rPr>
              <a:t>9,521 carriers identified under CSA, but not under </a:t>
            </a:r>
            <a:r>
              <a:rPr lang="en-US" sz="1800" b="1" kern="0" dirty="0" err="1" smtClean="0">
                <a:solidFill>
                  <a:schemeClr val="accent2"/>
                </a:solidFill>
                <a:latin typeface="Arial" charset="0"/>
                <a:ea typeface="+mj-ea"/>
                <a:cs typeface="+mj-cs"/>
              </a:rPr>
              <a:t>SafeStat</a:t>
            </a:r>
            <a:endParaRPr lang="en-US" sz="1800" b="1" kern="0" dirty="0" smtClean="0">
              <a:solidFill>
                <a:schemeClr val="accent2"/>
              </a:solidFill>
              <a:latin typeface="Arial" charset="0"/>
              <a:ea typeface="+mj-ea"/>
              <a:cs typeface="+mj-cs"/>
            </a:endParaRPr>
          </a:p>
          <a:p>
            <a:pPr marL="176213" indent="-176213" eaLnBrk="1" hangingPunct="1">
              <a:lnSpc>
                <a:spcPct val="90000"/>
              </a:lnSpc>
              <a:buFont typeface="Arial" pitchFamily="34" charset="0"/>
              <a:buChar char="•"/>
              <a:defRPr/>
            </a:pPr>
            <a:r>
              <a:rPr lang="en-US" sz="1800" b="1" kern="0" dirty="0" smtClean="0">
                <a:solidFill>
                  <a:schemeClr val="accent2"/>
                </a:solidFill>
                <a:latin typeface="Arial" charset="0"/>
                <a:ea typeface="+mj-ea"/>
                <a:cs typeface="+mj-cs"/>
              </a:rPr>
              <a:t>121 A/B carriers with no BASICs exceeded.</a:t>
            </a:r>
            <a:endParaRPr lang="en-US" sz="1800" b="1" kern="0" dirty="0">
              <a:solidFill>
                <a:schemeClr val="accent2"/>
              </a:solidFill>
              <a:latin typeface="Arial" charset="0"/>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0" dirty="0" smtClean="0">
                <a:effectLst/>
              </a:rPr>
              <a:t>CSA 2010 Will “Touch” About 3 Times as Many Carriers Currently Get CRs</a:t>
            </a:r>
            <a:endParaRPr lang="en-US" sz="2400" b="0" dirty="0">
              <a:effectLst/>
            </a:endParaRPr>
          </a:p>
        </p:txBody>
      </p:sp>
      <p:graphicFrame>
        <p:nvGraphicFramePr>
          <p:cNvPr id="6" name="Table 5"/>
          <p:cNvGraphicFramePr>
            <a:graphicFrameLocks noGrp="1"/>
          </p:cNvGraphicFramePr>
          <p:nvPr/>
        </p:nvGraphicFramePr>
        <p:xfrm>
          <a:off x="914400" y="2362200"/>
          <a:ext cx="7239000" cy="1280160"/>
        </p:xfrm>
        <a:graphic>
          <a:graphicData uri="http://schemas.openxmlformats.org/drawingml/2006/table">
            <a:tbl>
              <a:tblPr/>
              <a:tblGrid>
                <a:gridCol w="1500101"/>
                <a:gridCol w="1459557"/>
                <a:gridCol w="1380500"/>
                <a:gridCol w="1386215"/>
                <a:gridCol w="1512627"/>
              </a:tblGrid>
              <a:tr h="819807">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Average number of Test carriers with Recent Activity</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Total interventions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Total carriers with Recent Activity with Interventions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Annual number of carriers with Recent Activity with Interventions</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b="1" dirty="0">
                          <a:solidFill>
                            <a:srgbClr val="FF0000"/>
                          </a:solidFill>
                          <a:latin typeface="Arial"/>
                          <a:ea typeface="Times New Roman"/>
                          <a:cs typeface="Times New Roman"/>
                        </a:rPr>
                        <a:t>Annual percentage of carriers touched</a:t>
                      </a:r>
                    </a:p>
                  </a:txBody>
                  <a:tcPr marL="68580" marR="68580" marT="0" marB="0" anchor="b">
                    <a:lnL w="12700" cap="flat" cmpd="sng" algn="ctr">
                      <a:solidFill>
                        <a:srgbClr val="FF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793">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22,586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a:solidFill>
                            <a:srgbClr val="000000"/>
                          </a:solidFill>
                          <a:latin typeface="Arial"/>
                          <a:ea typeface="Times New Roman"/>
                          <a:cs typeface="Times New Roman"/>
                        </a:rPr>
                        <a:t>10,095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a:solidFill>
                            <a:srgbClr val="000000"/>
                          </a:solidFill>
                          <a:latin typeface="Arial"/>
                          <a:ea typeface="Times New Roman"/>
                          <a:cs typeface="Times New Roman"/>
                        </a:rPr>
                        <a:t>5,419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2,242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b="1" dirty="0">
                          <a:solidFill>
                            <a:srgbClr val="FF0000"/>
                          </a:solidFill>
                          <a:latin typeface="Arial"/>
                          <a:ea typeface="Times New Roman"/>
                          <a:cs typeface="Times New Roman"/>
                        </a:rPr>
                        <a:t>9.9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1981200" y="4724400"/>
          <a:ext cx="5105400" cy="1066800"/>
        </p:xfrm>
        <a:graphic>
          <a:graphicData uri="http://schemas.openxmlformats.org/drawingml/2006/table">
            <a:tbl>
              <a:tblPr/>
              <a:tblGrid>
                <a:gridCol w="1309158"/>
                <a:gridCol w="1161129"/>
                <a:gridCol w="1161129"/>
                <a:gridCol w="1473984"/>
              </a:tblGrid>
              <a:tr h="704850">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Estimated carriers nationwide</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Estimated annual CR</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Estimated active carriers with CR</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b="1" dirty="0">
                          <a:solidFill>
                            <a:srgbClr val="FF0000"/>
                          </a:solidFill>
                          <a:latin typeface="Arial"/>
                          <a:ea typeface="Times New Roman"/>
                          <a:cs typeface="Times New Roman"/>
                        </a:rPr>
                        <a:t>Annual Percentage of carriers with CR</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300"/>
                        </a:spcBef>
                        <a:spcAft>
                          <a:spcPts val="300"/>
                        </a:spcAft>
                      </a:pPr>
                      <a:r>
                        <a:rPr lang="en-US" sz="1400">
                          <a:solidFill>
                            <a:srgbClr val="000000"/>
                          </a:solidFill>
                          <a:latin typeface="Arial"/>
                          <a:ea typeface="Times New Roman"/>
                          <a:cs typeface="Times New Roman"/>
                        </a:rPr>
                        <a:t>514,000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a:solidFill>
                            <a:srgbClr val="000000"/>
                          </a:solidFill>
                          <a:latin typeface="Arial"/>
                          <a:ea typeface="Times New Roman"/>
                          <a:cs typeface="Times New Roman"/>
                        </a:rPr>
                        <a:t>16,733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dirty="0">
                          <a:solidFill>
                            <a:srgbClr val="000000"/>
                          </a:solidFill>
                          <a:latin typeface="Arial"/>
                          <a:ea typeface="Times New Roman"/>
                          <a:cs typeface="Times New Roman"/>
                        </a:rPr>
                        <a:t>16,262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US" sz="1400" b="1" dirty="0">
                          <a:solidFill>
                            <a:srgbClr val="FF0000"/>
                          </a:solidFill>
                          <a:latin typeface="Arial"/>
                          <a:ea typeface="Times New Roman"/>
                          <a:cs typeface="Times New Roman"/>
                        </a:rPr>
                        <a:t>3.2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2438400" y="1676400"/>
            <a:ext cx="4572000" cy="738664"/>
          </a:xfrm>
          <a:prstGeom prst="rect">
            <a:avLst/>
          </a:prstGeom>
        </p:spPr>
        <p:txBody>
          <a:bodyPr>
            <a:spAutoFit/>
          </a:bodyPr>
          <a:lstStyle/>
          <a:p>
            <a:pPr algn="ctr"/>
            <a:r>
              <a:rPr lang="en-US" sz="1400" dirty="0" smtClean="0">
                <a:latin typeface="+mn-lt"/>
              </a:rPr>
              <a:t>Annual Percentage of </a:t>
            </a:r>
            <a:r>
              <a:rPr lang="en-US" sz="1400" b="1" dirty="0" smtClean="0">
                <a:solidFill>
                  <a:srgbClr val="FF0000"/>
                </a:solidFill>
                <a:latin typeface="+mn-lt"/>
              </a:rPr>
              <a:t>Test Group </a:t>
            </a:r>
            <a:r>
              <a:rPr lang="en-US" sz="1400" dirty="0" smtClean="0">
                <a:latin typeface="+mn-lt"/>
              </a:rPr>
              <a:t>Carriers with Recent Activity Touched by Interventions </a:t>
            </a:r>
            <a:br>
              <a:rPr lang="en-US" sz="1400" dirty="0" smtClean="0">
                <a:latin typeface="+mn-lt"/>
              </a:rPr>
            </a:br>
            <a:r>
              <a:rPr lang="en-US" sz="1400" dirty="0" smtClean="0">
                <a:latin typeface="+mn-lt"/>
              </a:rPr>
              <a:t>(Original Four States CO, GA, MO, NJ – 29 Months)</a:t>
            </a:r>
            <a:endParaRPr lang="en-US" sz="1400" dirty="0">
              <a:latin typeface="+mn-lt"/>
            </a:endParaRPr>
          </a:p>
        </p:txBody>
      </p:sp>
      <p:sp>
        <p:nvSpPr>
          <p:cNvPr id="9" name="Rectangle 8"/>
          <p:cNvSpPr/>
          <p:nvPr/>
        </p:nvSpPr>
        <p:spPr>
          <a:xfrm>
            <a:off x="1752600" y="4038600"/>
            <a:ext cx="5715000" cy="523220"/>
          </a:xfrm>
          <a:prstGeom prst="rect">
            <a:avLst/>
          </a:prstGeom>
        </p:spPr>
        <p:txBody>
          <a:bodyPr wrap="square">
            <a:spAutoFit/>
          </a:bodyPr>
          <a:lstStyle/>
          <a:p>
            <a:pPr algn="ctr"/>
            <a:r>
              <a:rPr lang="en-US" sz="1400" dirty="0" smtClean="0">
                <a:latin typeface="+mn-lt"/>
              </a:rPr>
              <a:t>Estimated Annual Percentage of </a:t>
            </a:r>
            <a:r>
              <a:rPr lang="en-US" sz="1400" b="1" dirty="0" smtClean="0">
                <a:solidFill>
                  <a:srgbClr val="FF0000"/>
                </a:solidFill>
                <a:latin typeface="+mn-lt"/>
              </a:rPr>
              <a:t>Active Carriers Nationwide </a:t>
            </a:r>
          </a:p>
          <a:p>
            <a:pPr algn="ctr"/>
            <a:r>
              <a:rPr lang="en-US" sz="1400" dirty="0" smtClean="0">
                <a:latin typeface="+mn-lt"/>
              </a:rPr>
              <a:t>with </a:t>
            </a:r>
            <a:r>
              <a:rPr lang="en-US" sz="1400" b="1" dirty="0" smtClean="0">
                <a:solidFill>
                  <a:srgbClr val="FF0000"/>
                </a:solidFill>
                <a:latin typeface="+mn-lt"/>
              </a:rPr>
              <a:t>Compliance Reviews </a:t>
            </a:r>
            <a:r>
              <a:rPr lang="en-US" sz="1400" dirty="0" smtClean="0">
                <a:latin typeface="+mn-lt"/>
              </a:rPr>
              <a:t>(2009)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685800" y="1143000"/>
            <a:ext cx="7772400" cy="3657600"/>
          </a:xfrm>
        </p:spPr>
        <p:txBody>
          <a:bodyPr/>
          <a:lstStyle/>
          <a:p>
            <a:pPr eaLnBrk="1" hangingPunct="1">
              <a:lnSpc>
                <a:spcPct val="150000"/>
              </a:lnSpc>
              <a:defRPr/>
            </a:pPr>
            <a:r>
              <a:rPr lang="en-US" sz="2400" dirty="0" smtClean="0">
                <a:latin typeface="Arial" charset="0"/>
              </a:rPr>
              <a:t>Effect of Intervention</a:t>
            </a:r>
            <a:br>
              <a:rPr lang="en-US" sz="2400" dirty="0" smtClean="0">
                <a:latin typeface="Arial" charset="0"/>
              </a:rPr>
            </a:br>
            <a:r>
              <a:rPr lang="en-US" sz="2400" dirty="0" smtClean="0">
                <a:latin typeface="Arial" charset="0"/>
              </a:rPr>
              <a:t>on BASICs Scores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457200" y="381000"/>
            <a:ext cx="7772400" cy="762000"/>
          </a:xfrm>
        </p:spPr>
        <p:txBody>
          <a:bodyPr/>
          <a:lstStyle/>
          <a:p>
            <a:pPr eaLnBrk="1" hangingPunct="1">
              <a:lnSpc>
                <a:spcPct val="90000"/>
              </a:lnSpc>
              <a:defRPr/>
            </a:pPr>
            <a:r>
              <a:rPr lang="en-US" sz="2800" dirty="0" smtClean="0">
                <a:latin typeface="Arial" charset="0"/>
              </a:rPr>
              <a:t>Vehicle Maintenance BASIC</a:t>
            </a:r>
          </a:p>
        </p:txBody>
      </p:sp>
      <p:sp>
        <p:nvSpPr>
          <p:cNvPr id="3" name="Rectangle 3"/>
          <p:cNvSpPr txBox="1">
            <a:spLocks noChangeArrowheads="1"/>
          </p:cNvSpPr>
          <p:nvPr/>
        </p:nvSpPr>
        <p:spPr bwMode="auto">
          <a:xfrm>
            <a:off x="381000" y="1447800"/>
            <a:ext cx="8077200" cy="4038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p:txBody>
      </p:sp>
      <p:sp>
        <p:nvSpPr>
          <p:cNvPr id="9" name="Rectangle 2"/>
          <p:cNvSpPr txBox="1">
            <a:spLocks noChangeArrowheads="1"/>
          </p:cNvSpPr>
          <p:nvPr/>
        </p:nvSpPr>
        <p:spPr bwMode="auto">
          <a:xfrm>
            <a:off x="381000" y="1066800"/>
            <a:ext cx="8229600" cy="762000"/>
          </a:xfrm>
          <a:prstGeom prst="rect">
            <a:avLst/>
          </a:prstGeom>
          <a:noFill/>
          <a:ln w="9525">
            <a:noFill/>
            <a:miter lim="800000"/>
            <a:headEnd/>
            <a:tailEnd/>
          </a:ln>
          <a:effectLst/>
        </p:spPr>
        <p:txBody>
          <a:bodyPr anchor="ctr"/>
          <a:lstStyle/>
          <a:p>
            <a:pPr algn="ctr" eaLnBrk="1" hangingPunct="1">
              <a:lnSpc>
                <a:spcPct val="90000"/>
              </a:lnSpc>
            </a:pPr>
            <a:r>
              <a:rPr lang="en-US" sz="2000" b="1" dirty="0">
                <a:solidFill>
                  <a:schemeClr val="accent2"/>
                </a:solidFill>
                <a:latin typeface="Arial" charset="0"/>
              </a:rPr>
              <a:t>Percentage of carriers exceeding the Vehicle Maintenance BASIC with 12 months of follow-up after exceeding BASIC  threshold</a:t>
            </a:r>
            <a:endParaRPr lang="en-US" sz="2800" b="1" dirty="0">
              <a:solidFill>
                <a:schemeClr val="accent2"/>
              </a:solidFill>
              <a:latin typeface="Arial" charset="0"/>
            </a:endParaRPr>
          </a:p>
        </p:txBody>
      </p:sp>
      <p:sp>
        <p:nvSpPr>
          <p:cNvPr id="10" name="Rectangle 2"/>
          <p:cNvSpPr txBox="1">
            <a:spLocks noChangeArrowheads="1"/>
          </p:cNvSpPr>
          <p:nvPr/>
        </p:nvSpPr>
        <p:spPr bwMode="auto">
          <a:xfrm>
            <a:off x="838200" y="1828800"/>
            <a:ext cx="7086600" cy="762000"/>
          </a:xfrm>
          <a:prstGeom prst="rect">
            <a:avLst/>
          </a:prstGeom>
          <a:noFill/>
          <a:ln w="9525">
            <a:noFill/>
            <a:miter lim="800000"/>
            <a:headEnd/>
            <a:tailEnd/>
          </a:ln>
          <a:effectLst/>
        </p:spPr>
        <p:txBody>
          <a:bodyPr anchor="ctr"/>
          <a:lstStyle/>
          <a:p>
            <a:pPr algn="ctr" eaLnBrk="1" hangingPunct="1">
              <a:lnSpc>
                <a:spcPct val="90000"/>
              </a:lnSpc>
              <a:defRPr/>
            </a:pPr>
            <a:r>
              <a:rPr lang="en-US" sz="1600" b="1" kern="0" dirty="0">
                <a:solidFill>
                  <a:schemeClr val="accent2"/>
                </a:solidFill>
                <a:latin typeface="Arial" charset="0"/>
                <a:ea typeface="+mj-ea"/>
                <a:cs typeface="+mj-cs"/>
              </a:rPr>
              <a:t>Test carriers closed-completed with one intervention</a:t>
            </a:r>
            <a:br>
              <a:rPr lang="en-US" sz="1600" b="1" kern="0" dirty="0">
                <a:solidFill>
                  <a:schemeClr val="accent2"/>
                </a:solidFill>
                <a:latin typeface="Arial" charset="0"/>
                <a:ea typeface="+mj-ea"/>
                <a:cs typeface="+mj-cs"/>
              </a:rPr>
            </a:br>
            <a:r>
              <a:rPr lang="en-US" sz="1600" b="1" kern="0" dirty="0">
                <a:solidFill>
                  <a:schemeClr val="accent2"/>
                </a:solidFill>
                <a:latin typeface="Arial" charset="0"/>
                <a:ea typeface="+mj-ea"/>
                <a:cs typeface="+mj-cs"/>
              </a:rPr>
              <a:t>Control carriers with no CR during model test</a:t>
            </a:r>
          </a:p>
        </p:txBody>
      </p:sp>
      <p:graphicFrame>
        <p:nvGraphicFramePr>
          <p:cNvPr id="11" name="Chart 10"/>
          <p:cNvGraphicFramePr>
            <a:graphicFrameLocks/>
          </p:cNvGraphicFramePr>
          <p:nvPr/>
        </p:nvGraphicFramePr>
        <p:xfrm>
          <a:off x="2209800" y="2667000"/>
          <a:ext cx="4572000" cy="3124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457200" y="381000"/>
            <a:ext cx="7772400" cy="762000"/>
          </a:xfrm>
        </p:spPr>
        <p:txBody>
          <a:bodyPr/>
          <a:lstStyle/>
          <a:p>
            <a:pPr eaLnBrk="1" hangingPunct="1">
              <a:lnSpc>
                <a:spcPct val="90000"/>
              </a:lnSpc>
              <a:defRPr/>
            </a:pPr>
            <a:r>
              <a:rPr lang="en-US" sz="2800" dirty="0" smtClean="0">
                <a:latin typeface="Arial" charset="0"/>
              </a:rPr>
              <a:t>Fatigued Driving BASIC</a:t>
            </a:r>
          </a:p>
        </p:txBody>
      </p:sp>
      <p:sp>
        <p:nvSpPr>
          <p:cNvPr id="3" name="Rectangle 3"/>
          <p:cNvSpPr txBox="1">
            <a:spLocks noChangeArrowheads="1"/>
          </p:cNvSpPr>
          <p:nvPr/>
        </p:nvSpPr>
        <p:spPr bwMode="auto">
          <a:xfrm>
            <a:off x="381000" y="1447800"/>
            <a:ext cx="8077200" cy="4038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p:txBody>
      </p:sp>
      <p:sp>
        <p:nvSpPr>
          <p:cNvPr id="9" name="Rectangle 2"/>
          <p:cNvSpPr txBox="1">
            <a:spLocks noChangeArrowheads="1"/>
          </p:cNvSpPr>
          <p:nvPr/>
        </p:nvSpPr>
        <p:spPr bwMode="auto">
          <a:xfrm>
            <a:off x="381000" y="1066800"/>
            <a:ext cx="8077200" cy="762000"/>
          </a:xfrm>
          <a:prstGeom prst="rect">
            <a:avLst/>
          </a:prstGeom>
          <a:noFill/>
          <a:ln w="9525">
            <a:noFill/>
            <a:miter lim="800000"/>
            <a:headEnd/>
            <a:tailEnd/>
          </a:ln>
          <a:effectLst/>
        </p:spPr>
        <p:txBody>
          <a:bodyPr anchor="ctr"/>
          <a:lstStyle/>
          <a:p>
            <a:pPr algn="ctr" eaLnBrk="1" hangingPunct="1">
              <a:lnSpc>
                <a:spcPct val="90000"/>
              </a:lnSpc>
            </a:pPr>
            <a:r>
              <a:rPr lang="en-US" sz="2000" b="1">
                <a:solidFill>
                  <a:schemeClr val="accent2"/>
                </a:solidFill>
                <a:effectLst>
                  <a:outerShdw blurRad="38100" dist="38100" dir="2700000" algn="tl">
                    <a:srgbClr val="C0C0C0"/>
                  </a:outerShdw>
                </a:effectLst>
                <a:latin typeface="Arial" charset="0"/>
              </a:rPr>
              <a:t>Percentage of carriers exceeding the Fatigued Driving BASIC with 12 months of follow-up after exceeding BASIC  threshold</a:t>
            </a:r>
            <a:endParaRPr lang="en-US" sz="2800" b="1">
              <a:solidFill>
                <a:schemeClr val="accent2"/>
              </a:solidFill>
              <a:effectLst>
                <a:outerShdw blurRad="38100" dist="38100" dir="2700000" algn="tl">
                  <a:srgbClr val="C0C0C0"/>
                </a:outerShdw>
              </a:effectLst>
              <a:latin typeface="Arial" charset="0"/>
            </a:endParaRPr>
          </a:p>
        </p:txBody>
      </p:sp>
      <p:sp>
        <p:nvSpPr>
          <p:cNvPr id="10" name="Rectangle 2"/>
          <p:cNvSpPr txBox="1">
            <a:spLocks noChangeArrowheads="1"/>
          </p:cNvSpPr>
          <p:nvPr/>
        </p:nvSpPr>
        <p:spPr bwMode="auto">
          <a:xfrm>
            <a:off x="838200" y="1828800"/>
            <a:ext cx="7086600" cy="762000"/>
          </a:xfrm>
          <a:prstGeom prst="rect">
            <a:avLst/>
          </a:prstGeom>
          <a:noFill/>
          <a:ln w="9525">
            <a:noFill/>
            <a:miter lim="800000"/>
            <a:headEnd/>
            <a:tailEnd/>
          </a:ln>
          <a:effectLst/>
        </p:spPr>
        <p:txBody>
          <a:bodyPr anchor="ctr"/>
          <a:lstStyle/>
          <a:p>
            <a:pPr algn="ctr" eaLnBrk="1" hangingPunct="1">
              <a:lnSpc>
                <a:spcPct val="90000"/>
              </a:lnSpc>
              <a:defRPr/>
            </a:pPr>
            <a:r>
              <a:rPr lang="en-US" sz="1600" b="1" kern="0" dirty="0">
                <a:solidFill>
                  <a:schemeClr val="accent2"/>
                </a:solidFill>
                <a:effectLst>
                  <a:outerShdw blurRad="38100" dist="38100" dir="2700000" algn="tl">
                    <a:srgbClr val="C0C0C0"/>
                  </a:outerShdw>
                </a:effectLst>
                <a:latin typeface="Arial" charset="0"/>
                <a:ea typeface="+mj-ea"/>
                <a:cs typeface="+mj-cs"/>
              </a:rPr>
              <a:t>Test carriers closed-completed with one intervention</a:t>
            </a:r>
            <a:br>
              <a:rPr lang="en-US" sz="1600" b="1" kern="0" dirty="0">
                <a:solidFill>
                  <a:schemeClr val="accent2"/>
                </a:solidFill>
                <a:effectLst>
                  <a:outerShdw blurRad="38100" dist="38100" dir="2700000" algn="tl">
                    <a:srgbClr val="C0C0C0"/>
                  </a:outerShdw>
                </a:effectLst>
                <a:latin typeface="Arial" charset="0"/>
                <a:ea typeface="+mj-ea"/>
                <a:cs typeface="+mj-cs"/>
              </a:rPr>
            </a:br>
            <a:r>
              <a:rPr lang="en-US" sz="1600" b="1" kern="0" dirty="0">
                <a:solidFill>
                  <a:schemeClr val="accent2"/>
                </a:solidFill>
                <a:effectLst>
                  <a:outerShdw blurRad="38100" dist="38100" dir="2700000" algn="tl">
                    <a:srgbClr val="C0C0C0"/>
                  </a:outerShdw>
                </a:effectLst>
                <a:latin typeface="Arial" charset="0"/>
                <a:ea typeface="+mj-ea"/>
                <a:cs typeface="+mj-cs"/>
              </a:rPr>
              <a:t>Control carriers with no CR during model test</a:t>
            </a:r>
          </a:p>
        </p:txBody>
      </p:sp>
      <p:graphicFrame>
        <p:nvGraphicFramePr>
          <p:cNvPr id="7" name="Chart 6"/>
          <p:cNvGraphicFramePr>
            <a:graphicFrameLocks/>
          </p:cNvGraphicFramePr>
          <p:nvPr/>
        </p:nvGraphicFramePr>
        <p:xfrm>
          <a:off x="2209800" y="2667000"/>
          <a:ext cx="4572000" cy="31242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533400" y="32004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457200" y="381000"/>
            <a:ext cx="7772400" cy="762000"/>
          </a:xfrm>
        </p:spPr>
        <p:txBody>
          <a:bodyPr/>
          <a:lstStyle/>
          <a:p>
            <a:pPr eaLnBrk="1" hangingPunct="1">
              <a:lnSpc>
                <a:spcPct val="90000"/>
              </a:lnSpc>
              <a:defRPr/>
            </a:pPr>
            <a:r>
              <a:rPr lang="en-US" sz="2800" dirty="0" smtClean="0">
                <a:latin typeface="Arial" charset="0"/>
              </a:rPr>
              <a:t>Unsafe Driving BASIC</a:t>
            </a:r>
          </a:p>
        </p:txBody>
      </p:sp>
      <p:sp>
        <p:nvSpPr>
          <p:cNvPr id="3" name="Rectangle 3"/>
          <p:cNvSpPr txBox="1">
            <a:spLocks noChangeArrowheads="1"/>
          </p:cNvSpPr>
          <p:nvPr/>
        </p:nvSpPr>
        <p:spPr bwMode="auto">
          <a:xfrm>
            <a:off x="381000" y="1447800"/>
            <a:ext cx="8077200" cy="4038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p:txBody>
      </p:sp>
      <p:sp>
        <p:nvSpPr>
          <p:cNvPr id="9" name="Rectangle 2"/>
          <p:cNvSpPr txBox="1">
            <a:spLocks noChangeArrowheads="1"/>
          </p:cNvSpPr>
          <p:nvPr/>
        </p:nvSpPr>
        <p:spPr bwMode="auto">
          <a:xfrm>
            <a:off x="381000" y="1066800"/>
            <a:ext cx="7924800" cy="762000"/>
          </a:xfrm>
          <a:prstGeom prst="rect">
            <a:avLst/>
          </a:prstGeom>
          <a:noFill/>
          <a:ln w="9525">
            <a:noFill/>
            <a:miter lim="800000"/>
            <a:headEnd/>
            <a:tailEnd/>
          </a:ln>
          <a:effectLst/>
        </p:spPr>
        <p:txBody>
          <a:bodyPr anchor="ctr"/>
          <a:lstStyle/>
          <a:p>
            <a:pPr algn="ctr" eaLnBrk="1" hangingPunct="1">
              <a:lnSpc>
                <a:spcPct val="90000"/>
              </a:lnSpc>
            </a:pPr>
            <a:r>
              <a:rPr lang="en-US" sz="2000" b="1" dirty="0">
                <a:solidFill>
                  <a:schemeClr val="accent2"/>
                </a:solidFill>
                <a:latin typeface="Arial" charset="0"/>
              </a:rPr>
              <a:t>Percentage of carriers exceeding the Unsafe Driving BASIC with 12 months of follow-up after exceeding BASIC  threshold</a:t>
            </a:r>
            <a:endParaRPr lang="en-US" sz="2800" b="1" dirty="0">
              <a:solidFill>
                <a:schemeClr val="accent2"/>
              </a:solidFill>
              <a:latin typeface="Arial" charset="0"/>
            </a:endParaRPr>
          </a:p>
        </p:txBody>
      </p:sp>
      <p:sp>
        <p:nvSpPr>
          <p:cNvPr id="10" name="Rectangle 2"/>
          <p:cNvSpPr txBox="1">
            <a:spLocks noChangeArrowheads="1"/>
          </p:cNvSpPr>
          <p:nvPr/>
        </p:nvSpPr>
        <p:spPr bwMode="auto">
          <a:xfrm>
            <a:off x="838200" y="1828800"/>
            <a:ext cx="7086600" cy="762000"/>
          </a:xfrm>
          <a:prstGeom prst="rect">
            <a:avLst/>
          </a:prstGeom>
          <a:noFill/>
          <a:ln w="9525">
            <a:noFill/>
            <a:miter lim="800000"/>
            <a:headEnd/>
            <a:tailEnd/>
          </a:ln>
          <a:effectLst/>
        </p:spPr>
        <p:txBody>
          <a:bodyPr anchor="ctr"/>
          <a:lstStyle/>
          <a:p>
            <a:pPr algn="ctr" eaLnBrk="1" hangingPunct="1">
              <a:lnSpc>
                <a:spcPct val="90000"/>
              </a:lnSpc>
              <a:defRPr/>
            </a:pPr>
            <a:r>
              <a:rPr lang="en-US" sz="1600" b="1" kern="0" dirty="0">
                <a:solidFill>
                  <a:schemeClr val="accent2"/>
                </a:solidFill>
                <a:latin typeface="Arial" charset="0"/>
                <a:ea typeface="+mj-ea"/>
                <a:cs typeface="+mj-cs"/>
              </a:rPr>
              <a:t>Test carriers closed-completed with one intervention</a:t>
            </a:r>
            <a:br>
              <a:rPr lang="en-US" sz="1600" b="1" kern="0" dirty="0">
                <a:solidFill>
                  <a:schemeClr val="accent2"/>
                </a:solidFill>
                <a:latin typeface="Arial" charset="0"/>
                <a:ea typeface="+mj-ea"/>
                <a:cs typeface="+mj-cs"/>
              </a:rPr>
            </a:br>
            <a:r>
              <a:rPr lang="en-US" sz="1600" b="1" kern="0" dirty="0">
                <a:solidFill>
                  <a:schemeClr val="accent2"/>
                </a:solidFill>
                <a:latin typeface="Arial" charset="0"/>
                <a:ea typeface="+mj-ea"/>
                <a:cs typeface="+mj-cs"/>
              </a:rPr>
              <a:t>Control carriers with no CR during model test</a:t>
            </a:r>
          </a:p>
        </p:txBody>
      </p:sp>
      <p:graphicFrame>
        <p:nvGraphicFramePr>
          <p:cNvPr id="7" name="Chart 6"/>
          <p:cNvGraphicFramePr>
            <a:graphicFrameLocks/>
          </p:cNvGraphicFramePr>
          <p:nvPr/>
        </p:nvGraphicFramePr>
        <p:xfrm>
          <a:off x="2133600" y="2667000"/>
          <a:ext cx="4572000" cy="3124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685800" y="1143000"/>
            <a:ext cx="7772400" cy="3657600"/>
          </a:xfrm>
        </p:spPr>
        <p:txBody>
          <a:bodyPr/>
          <a:lstStyle/>
          <a:p>
            <a:pPr eaLnBrk="1" hangingPunct="1">
              <a:lnSpc>
                <a:spcPct val="150000"/>
              </a:lnSpc>
              <a:defRPr/>
            </a:pPr>
            <a:r>
              <a:rPr lang="en-US" sz="2400" dirty="0" smtClean="0">
                <a:latin typeface="Arial" charset="0"/>
              </a:rPr>
              <a:t>Effectiveness of Intervention Types</a:t>
            </a:r>
            <a:br>
              <a:rPr lang="en-US" sz="2400" dirty="0" smtClean="0">
                <a:latin typeface="Arial" charset="0"/>
              </a:rPr>
            </a:br>
            <a:r>
              <a:rPr lang="en-US" sz="2400" dirty="0" smtClean="0">
                <a:latin typeface="Arial" charset="0"/>
              </a:rPr>
              <a:t>on Improving BASICs Scores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presentation</a:t>
            </a:r>
            <a:endParaRPr lang="en-US" dirty="0"/>
          </a:p>
        </p:txBody>
      </p:sp>
      <p:sp>
        <p:nvSpPr>
          <p:cNvPr id="3" name="Content Placeholder 2"/>
          <p:cNvSpPr>
            <a:spLocks noGrp="1"/>
          </p:cNvSpPr>
          <p:nvPr>
            <p:ph idx="1"/>
          </p:nvPr>
        </p:nvSpPr>
        <p:spPr/>
        <p:txBody>
          <a:bodyPr/>
          <a:lstStyle/>
          <a:p>
            <a:r>
              <a:rPr lang="en-US" dirty="0" smtClean="0"/>
              <a:t>Paul Green of UMTRI was the lead investigator.</a:t>
            </a:r>
          </a:p>
          <a:p>
            <a:r>
              <a:rPr lang="en-US" dirty="0" smtClean="0"/>
              <a:t>Study evaluated the CSA 2010 pilot test.</a:t>
            </a:r>
          </a:p>
          <a:p>
            <a:r>
              <a:rPr lang="en-US" dirty="0" smtClean="0"/>
              <a:t>Some study questions:</a:t>
            </a:r>
          </a:p>
          <a:p>
            <a:pPr lvl="1"/>
            <a:r>
              <a:rPr lang="en-US" dirty="0" smtClean="0"/>
              <a:t>Are the BASICs related to safety?</a:t>
            </a:r>
          </a:p>
          <a:p>
            <a:pPr lvl="1"/>
            <a:r>
              <a:rPr lang="en-US" dirty="0" smtClean="0"/>
              <a:t>Do the BASICs do a better job of identifying unsafe carriers than </a:t>
            </a:r>
            <a:r>
              <a:rPr lang="en-US" dirty="0" err="1" smtClean="0"/>
              <a:t>SafeStat</a:t>
            </a:r>
            <a:r>
              <a:rPr lang="en-US" dirty="0" smtClean="0"/>
              <a:t>?</a:t>
            </a:r>
          </a:p>
          <a:p>
            <a:pPr lvl="1"/>
            <a:r>
              <a:rPr lang="en-US" dirty="0" smtClean="0"/>
              <a:t>Does the intervention process in CSA do a better job of improving carrier safety than </a:t>
            </a:r>
            <a:r>
              <a:rPr lang="en-US" dirty="0" err="1" smtClean="0"/>
              <a:t>SafeStat</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838200" y="762000"/>
            <a:ext cx="7315200" cy="609600"/>
          </a:xfrm>
          <a:prstGeom prst="rect">
            <a:avLst/>
          </a:prstGeom>
          <a:noFill/>
          <a:ln w="9525">
            <a:noFill/>
            <a:miter lim="800000"/>
            <a:headEnd/>
            <a:tailEnd/>
          </a:ln>
          <a:effectLst/>
        </p:spPr>
        <p:txBody>
          <a:bodyPr anchor="ctr"/>
          <a:lstStyle/>
          <a:p>
            <a:pPr algn="ctr" eaLnBrk="1" hangingPunct="1">
              <a:lnSpc>
                <a:spcPct val="90000"/>
              </a:lnSpc>
              <a:defRPr/>
            </a:pPr>
            <a:r>
              <a:rPr lang="en-US" b="1" kern="0" dirty="0">
                <a:solidFill>
                  <a:schemeClr val="accent2"/>
                </a:solidFill>
                <a:latin typeface="Arial" charset="0"/>
                <a:ea typeface="+mj-ea"/>
                <a:cs typeface="+mj-cs"/>
              </a:rPr>
              <a:t>Primary Intervention </a:t>
            </a:r>
            <a:r>
              <a:rPr lang="en-US" b="1" kern="0" dirty="0" smtClean="0">
                <a:solidFill>
                  <a:schemeClr val="accent2"/>
                </a:solidFill>
                <a:latin typeface="Arial" charset="0"/>
                <a:ea typeface="+mj-ea"/>
                <a:cs typeface="+mj-cs"/>
              </a:rPr>
              <a:t>Patterns</a:t>
            </a:r>
            <a:endParaRPr lang="en-US" sz="2000" b="1" kern="0" dirty="0">
              <a:solidFill>
                <a:schemeClr val="accent2"/>
              </a:solidFill>
              <a:latin typeface="Arial" charset="0"/>
              <a:ea typeface="+mj-ea"/>
              <a:cs typeface="+mj-cs"/>
            </a:endParaRPr>
          </a:p>
        </p:txBody>
      </p:sp>
      <p:sp>
        <p:nvSpPr>
          <p:cNvPr id="4" name="Rectangle 2"/>
          <p:cNvSpPr txBox="1">
            <a:spLocks noChangeArrowheads="1"/>
          </p:cNvSpPr>
          <p:nvPr/>
        </p:nvSpPr>
        <p:spPr bwMode="auto">
          <a:xfrm>
            <a:off x="990600" y="1371600"/>
            <a:ext cx="6858000" cy="457200"/>
          </a:xfrm>
          <a:prstGeom prst="rect">
            <a:avLst/>
          </a:prstGeom>
          <a:noFill/>
          <a:ln w="9525">
            <a:noFill/>
            <a:miter lim="800000"/>
            <a:headEnd/>
            <a:tailEnd/>
          </a:ln>
          <a:effectLst/>
        </p:spPr>
        <p:txBody>
          <a:bodyPr anchor="ctr"/>
          <a:lstStyle/>
          <a:p>
            <a:pPr algn="ctr" eaLnBrk="1" hangingPunct="1">
              <a:lnSpc>
                <a:spcPct val="90000"/>
              </a:lnSpc>
              <a:defRPr/>
            </a:pPr>
            <a:r>
              <a:rPr lang="en-US" sz="1800" b="1" kern="0" dirty="0">
                <a:solidFill>
                  <a:schemeClr val="accent2"/>
                </a:solidFill>
                <a:latin typeface="Arial" charset="0"/>
                <a:ea typeface="+mj-ea"/>
                <a:cs typeface="+mj-cs"/>
              </a:rPr>
              <a:t>Initiated in First Year of Phase 2 </a:t>
            </a:r>
          </a:p>
        </p:txBody>
      </p:sp>
      <p:graphicFrame>
        <p:nvGraphicFramePr>
          <p:cNvPr id="2050" name="Object 1"/>
          <p:cNvGraphicFramePr>
            <a:graphicFrameLocks noChangeAspect="1"/>
          </p:cNvGraphicFramePr>
          <p:nvPr/>
        </p:nvGraphicFramePr>
        <p:xfrm>
          <a:off x="4514850" y="3327400"/>
          <a:ext cx="114300" cy="203200"/>
        </p:xfrm>
        <a:graphic>
          <a:graphicData uri="http://schemas.openxmlformats.org/presentationml/2006/ole">
            <mc:AlternateContent xmlns:mc="http://schemas.openxmlformats.org/markup-compatibility/2006">
              <mc:Choice xmlns:v="urn:schemas-microsoft-com:vml" Requires="v">
                <p:oleObj spid="_x0000_s2051" name="Equation" r:id="rId3" imgW="114120" imgH="203040" progId="Equation.3">
                  <p:embed/>
                </p:oleObj>
              </mc:Choice>
              <mc:Fallback>
                <p:oleObj name="Equation" r:id="rId3" imgW="114120" imgH="20304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7400"/>
                        <a:ext cx="114300" cy="20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9" name="Table 8"/>
          <p:cNvGraphicFramePr>
            <a:graphicFrameLocks noGrp="1"/>
          </p:cNvGraphicFramePr>
          <p:nvPr/>
        </p:nvGraphicFramePr>
        <p:xfrm>
          <a:off x="457200" y="2286000"/>
          <a:ext cx="4953000" cy="2973070"/>
        </p:xfrm>
        <a:graphic>
          <a:graphicData uri="http://schemas.openxmlformats.org/drawingml/2006/table">
            <a:tbl>
              <a:tblPr/>
              <a:tblGrid>
                <a:gridCol w="1774700"/>
                <a:gridCol w="1137944"/>
                <a:gridCol w="679206"/>
                <a:gridCol w="680575"/>
                <a:gridCol w="680575"/>
              </a:tblGrid>
              <a:tr h="222250">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2060"/>
                          </a:solidFill>
                          <a:effectLst/>
                          <a:latin typeface="Arial" charset="0"/>
                        </a:rPr>
                        <a:t>Intervention type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2060"/>
                          </a:solidFill>
                          <a:effectLst/>
                          <a:latin typeface="Arial" charset="0"/>
                        </a:rPr>
                        <a:t>N</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2060"/>
                          </a:solidFill>
                          <a:effectLst/>
                          <a:latin typeface="Arial" charset="0"/>
                        </a:rPr>
                        <a:t>Percent</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2060"/>
                          </a:solidFill>
                          <a:effectLst/>
                          <a:latin typeface="Arial" charset="0"/>
                        </a:rPr>
                        <a:t>Mean crash rate</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2060"/>
                          </a:solidFill>
                          <a:effectLst/>
                          <a:latin typeface="Arial" charset="0"/>
                        </a:rPr>
                        <a:t>1st intervention</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2060"/>
                          </a:solidFill>
                          <a:effectLst/>
                          <a:latin typeface="Arial" charset="0"/>
                        </a:rPr>
                        <a:t>2nd intervention</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Warning letter</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None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668</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tab pos="344488" algn="dec"/>
                        </a:tabLst>
                      </a:pPr>
                      <a:r>
                        <a:rPr kumimoji="0" lang="en-US" sz="1200" b="0" i="0" u="none" strike="noStrike" kern="1200" cap="none" normalizeH="0" baseline="0" dirty="0" smtClean="0">
                          <a:ln>
                            <a:noFill/>
                          </a:ln>
                          <a:solidFill>
                            <a:schemeClr val="tx1"/>
                          </a:solidFill>
                          <a:effectLst/>
                          <a:latin typeface="Arial" charset="0"/>
                          <a:ea typeface="+mn-ea"/>
                          <a:cs typeface="+mn-cs"/>
                        </a:rPr>
                        <a:t>33.3</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On-site focused</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None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180</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tab pos="344488" algn="dec"/>
                        </a:tabLst>
                      </a:pPr>
                      <a:r>
                        <a:rPr kumimoji="0" lang="en-US" sz="1200" b="0" i="0" u="none" strike="noStrike" kern="1200" cap="none" normalizeH="0" baseline="0" dirty="0" smtClean="0">
                          <a:ln>
                            <a:noFill/>
                          </a:ln>
                          <a:solidFill>
                            <a:schemeClr val="tx1"/>
                          </a:solidFill>
                          <a:effectLst/>
                          <a:latin typeface="Arial" charset="0"/>
                          <a:ea typeface="+mn-ea"/>
                          <a:cs typeface="+mn-cs"/>
                        </a:rPr>
                        <a:t>9.0</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4.9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Warning letter</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On-site focused</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145</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7.2</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On-site comprehensive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None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130</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6.5</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On-site focused</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CSP</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125</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6.2</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4.6</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Off-site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CSP</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92</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4.6</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4.2</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Warning letter</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Off-site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88</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4.4</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3.4</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On-site comprehensive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NOC</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80</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4.0</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6.2</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Off-site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None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72</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3.6</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4.1</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On-site comprehensive</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CSP</a:t>
                      </a:r>
                    </a:p>
                  </a:txBody>
                  <a:tcPr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49</a:t>
                      </a:r>
                    </a:p>
                  </a:txBody>
                  <a:tcPr marL="9525" marR="182880"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dirty="0" smtClean="0">
                          <a:ln>
                            <a:noFill/>
                          </a:ln>
                          <a:solidFill>
                            <a:schemeClr val="tx1"/>
                          </a:solidFill>
                          <a:effectLst/>
                          <a:latin typeface="Arial" charset="0"/>
                          <a:ea typeface="+mn-ea"/>
                          <a:cs typeface="+mn-cs"/>
                        </a:rPr>
                        <a:t>2.4</a:t>
                      </a:r>
                    </a:p>
                  </a:txBody>
                  <a:tcPr marL="9144" marR="137160" marT="9144"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7.5</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 name="Content Placeholder 10"/>
          <p:cNvSpPr>
            <a:spLocks noGrp="1"/>
          </p:cNvSpPr>
          <p:nvPr>
            <p:ph sz="half" idx="1"/>
          </p:nvPr>
        </p:nvSpPr>
        <p:spPr>
          <a:xfrm>
            <a:off x="5638800" y="2286000"/>
            <a:ext cx="3276600" cy="3200400"/>
          </a:xfrm>
        </p:spPr>
        <p:txBody>
          <a:bodyPr/>
          <a:lstStyle/>
          <a:p>
            <a:r>
              <a:rPr lang="en-US" sz="1800" dirty="0" smtClean="0"/>
              <a:t>Top 10 intervention patterns</a:t>
            </a:r>
          </a:p>
          <a:p>
            <a:r>
              <a:rPr lang="en-US" sz="1800" dirty="0" smtClean="0"/>
              <a:t>Represent 81.3% of all patterns</a:t>
            </a:r>
          </a:p>
          <a:p>
            <a:r>
              <a:rPr lang="en-US" sz="1800" dirty="0" smtClean="0"/>
              <a:t>79 total different intervention patterns</a:t>
            </a:r>
          </a:p>
          <a:p>
            <a:endParaRPr lang="en-US" sz="1800" dirty="0" smtClean="0"/>
          </a:p>
          <a:p>
            <a:r>
              <a:rPr lang="en-US" sz="1800" dirty="0" smtClean="0"/>
              <a:t>First intervention and number of interventions reflect carrier safety</a:t>
            </a:r>
            <a:endParaRPr lang="en-US" sz="1800" dirty="0"/>
          </a:p>
        </p:txBody>
      </p:sp>
      <p:sp>
        <p:nvSpPr>
          <p:cNvPr id="8" name="TextBox 7"/>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457200" y="381000"/>
            <a:ext cx="7772400" cy="762000"/>
          </a:xfrm>
        </p:spPr>
        <p:txBody>
          <a:bodyPr/>
          <a:lstStyle/>
          <a:p>
            <a:pPr eaLnBrk="1" hangingPunct="1">
              <a:lnSpc>
                <a:spcPct val="90000"/>
              </a:lnSpc>
              <a:defRPr/>
            </a:pPr>
            <a:r>
              <a:rPr lang="en-US" sz="2400" dirty="0" smtClean="0">
                <a:latin typeface="Arial" charset="0"/>
              </a:rPr>
              <a:t>Effectiveness of the Warning Letter</a:t>
            </a:r>
          </a:p>
        </p:txBody>
      </p:sp>
      <p:sp>
        <p:nvSpPr>
          <p:cNvPr id="3" name="Rectangle 3"/>
          <p:cNvSpPr txBox="1">
            <a:spLocks noChangeArrowheads="1"/>
          </p:cNvSpPr>
          <p:nvPr/>
        </p:nvSpPr>
        <p:spPr bwMode="auto">
          <a:xfrm>
            <a:off x="381000" y="1447800"/>
            <a:ext cx="8077200" cy="4038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p:txBody>
      </p:sp>
      <p:sp>
        <p:nvSpPr>
          <p:cNvPr id="9" name="Rectangle 2"/>
          <p:cNvSpPr txBox="1">
            <a:spLocks noChangeArrowheads="1"/>
          </p:cNvSpPr>
          <p:nvPr/>
        </p:nvSpPr>
        <p:spPr bwMode="auto">
          <a:xfrm>
            <a:off x="381000" y="1066800"/>
            <a:ext cx="7924800" cy="762000"/>
          </a:xfrm>
          <a:prstGeom prst="rect">
            <a:avLst/>
          </a:prstGeom>
          <a:noFill/>
          <a:ln w="9525">
            <a:noFill/>
            <a:miter lim="800000"/>
            <a:headEnd/>
            <a:tailEnd/>
          </a:ln>
          <a:effectLst/>
        </p:spPr>
        <p:txBody>
          <a:bodyPr anchor="ctr"/>
          <a:lstStyle/>
          <a:p>
            <a:pPr algn="ctr" eaLnBrk="1" hangingPunct="1">
              <a:lnSpc>
                <a:spcPct val="90000"/>
              </a:lnSpc>
            </a:pPr>
            <a:r>
              <a:rPr lang="en-US" sz="2000" b="1" dirty="0">
                <a:solidFill>
                  <a:schemeClr val="accent2"/>
                </a:solidFill>
                <a:latin typeface="Arial" charset="0"/>
              </a:rPr>
              <a:t>Percentage of carriers exceeding any BASIC threshold </a:t>
            </a:r>
            <a:br>
              <a:rPr lang="en-US" sz="2000" b="1" dirty="0">
                <a:solidFill>
                  <a:schemeClr val="accent2"/>
                </a:solidFill>
                <a:latin typeface="Arial" charset="0"/>
              </a:rPr>
            </a:br>
            <a:r>
              <a:rPr lang="en-US" sz="2000" b="1" dirty="0">
                <a:solidFill>
                  <a:schemeClr val="accent2"/>
                </a:solidFill>
                <a:latin typeface="Arial" charset="0"/>
              </a:rPr>
              <a:t>The test group received a Warning Letter Only</a:t>
            </a:r>
            <a:endParaRPr lang="en-US" sz="2800" b="1" dirty="0">
              <a:solidFill>
                <a:schemeClr val="accent2"/>
              </a:solidFill>
              <a:latin typeface="Arial" charset="0"/>
            </a:endParaRPr>
          </a:p>
        </p:txBody>
      </p:sp>
      <p:pic>
        <p:nvPicPr>
          <p:cNvPr id="17413" name="Picture 7" descr="timewlcc.png"/>
          <p:cNvPicPr>
            <a:picLocks noChangeAspect="1"/>
          </p:cNvPicPr>
          <p:nvPr/>
        </p:nvPicPr>
        <p:blipFill>
          <a:blip r:embed="rId2" cstate="print"/>
          <a:srcRect/>
          <a:stretch>
            <a:fillRect/>
          </a:stretch>
        </p:blipFill>
        <p:spPr bwMode="auto">
          <a:xfrm>
            <a:off x="1676400" y="2057400"/>
            <a:ext cx="5749925" cy="396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457200" y="381000"/>
            <a:ext cx="7772400" cy="762000"/>
          </a:xfrm>
        </p:spPr>
        <p:txBody>
          <a:bodyPr/>
          <a:lstStyle/>
          <a:p>
            <a:pPr eaLnBrk="1" hangingPunct="1">
              <a:lnSpc>
                <a:spcPct val="90000"/>
              </a:lnSpc>
              <a:defRPr/>
            </a:pPr>
            <a:r>
              <a:rPr lang="en-US" sz="2400" dirty="0" smtClean="0">
                <a:latin typeface="Arial" charset="0"/>
              </a:rPr>
              <a:t>Effectiveness of the On-site Focused Investigation</a:t>
            </a:r>
          </a:p>
        </p:txBody>
      </p:sp>
      <p:sp>
        <p:nvSpPr>
          <p:cNvPr id="3" name="Rectangle 3"/>
          <p:cNvSpPr txBox="1">
            <a:spLocks noChangeArrowheads="1"/>
          </p:cNvSpPr>
          <p:nvPr/>
        </p:nvSpPr>
        <p:spPr bwMode="auto">
          <a:xfrm>
            <a:off x="381000" y="1447800"/>
            <a:ext cx="8077200" cy="4038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p:txBody>
      </p:sp>
      <p:sp>
        <p:nvSpPr>
          <p:cNvPr id="9" name="Rectangle 2"/>
          <p:cNvSpPr txBox="1">
            <a:spLocks noChangeArrowheads="1"/>
          </p:cNvSpPr>
          <p:nvPr/>
        </p:nvSpPr>
        <p:spPr bwMode="auto">
          <a:xfrm>
            <a:off x="381000" y="1066800"/>
            <a:ext cx="7924800" cy="762000"/>
          </a:xfrm>
          <a:prstGeom prst="rect">
            <a:avLst/>
          </a:prstGeom>
          <a:noFill/>
          <a:ln w="9525">
            <a:noFill/>
            <a:miter lim="800000"/>
            <a:headEnd/>
            <a:tailEnd/>
          </a:ln>
          <a:effectLst/>
        </p:spPr>
        <p:txBody>
          <a:bodyPr anchor="ctr"/>
          <a:lstStyle/>
          <a:p>
            <a:pPr algn="ctr" eaLnBrk="1" hangingPunct="1">
              <a:lnSpc>
                <a:spcPct val="90000"/>
              </a:lnSpc>
            </a:pPr>
            <a:r>
              <a:rPr lang="en-US" sz="2000" b="1" dirty="0">
                <a:solidFill>
                  <a:schemeClr val="accent2"/>
                </a:solidFill>
                <a:latin typeface="Arial" charset="0"/>
              </a:rPr>
              <a:t>Percentage of carriers exceeding any BASIC threshold </a:t>
            </a:r>
            <a:br>
              <a:rPr lang="en-US" sz="2000" b="1" dirty="0">
                <a:solidFill>
                  <a:schemeClr val="accent2"/>
                </a:solidFill>
                <a:latin typeface="Arial" charset="0"/>
              </a:rPr>
            </a:br>
            <a:r>
              <a:rPr lang="en-US" sz="2000" b="1" dirty="0">
                <a:solidFill>
                  <a:schemeClr val="accent2"/>
                </a:solidFill>
                <a:latin typeface="Arial" charset="0"/>
              </a:rPr>
              <a:t>The test group received an On-site Focused Investigation</a:t>
            </a:r>
            <a:endParaRPr lang="en-US" sz="2800" b="1" dirty="0">
              <a:solidFill>
                <a:schemeClr val="accent2"/>
              </a:solidFill>
              <a:latin typeface="Arial" charset="0"/>
            </a:endParaRPr>
          </a:p>
        </p:txBody>
      </p:sp>
      <p:pic>
        <p:nvPicPr>
          <p:cNvPr id="18437" name="Picture 5" descr="Onsite_Focused_time"/>
          <p:cNvPicPr>
            <a:picLocks noChangeAspect="1" noChangeArrowheads="1"/>
          </p:cNvPicPr>
          <p:nvPr/>
        </p:nvPicPr>
        <p:blipFill>
          <a:blip r:embed="rId2" cstate="print"/>
          <a:srcRect/>
          <a:stretch>
            <a:fillRect/>
          </a:stretch>
        </p:blipFill>
        <p:spPr bwMode="auto">
          <a:xfrm>
            <a:off x="1600200" y="1828800"/>
            <a:ext cx="5943600" cy="4238625"/>
          </a:xfrm>
          <a:prstGeom prst="rect">
            <a:avLst/>
          </a:prstGeom>
          <a:noFill/>
          <a:ln w="9525">
            <a:noFill/>
            <a:miter lim="800000"/>
            <a:headEnd/>
            <a:tailEnd/>
          </a:ln>
        </p:spPr>
      </p:pic>
      <p:sp>
        <p:nvSpPr>
          <p:cNvPr id="6" name="TextBox 5"/>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228600" y="381000"/>
            <a:ext cx="8686800" cy="762000"/>
          </a:xfrm>
        </p:spPr>
        <p:txBody>
          <a:bodyPr/>
          <a:lstStyle/>
          <a:p>
            <a:pPr eaLnBrk="1" hangingPunct="1">
              <a:lnSpc>
                <a:spcPct val="90000"/>
              </a:lnSpc>
              <a:defRPr/>
            </a:pPr>
            <a:r>
              <a:rPr lang="en-US" sz="2400" dirty="0" smtClean="0">
                <a:latin typeface="Arial" charset="0"/>
              </a:rPr>
              <a:t>Effectiveness of the On-site Comprehensive Investigation</a:t>
            </a:r>
          </a:p>
        </p:txBody>
      </p:sp>
      <p:sp>
        <p:nvSpPr>
          <p:cNvPr id="3" name="Rectangle 3"/>
          <p:cNvSpPr txBox="1">
            <a:spLocks noChangeArrowheads="1"/>
          </p:cNvSpPr>
          <p:nvPr/>
        </p:nvSpPr>
        <p:spPr bwMode="auto">
          <a:xfrm>
            <a:off x="381000" y="1447800"/>
            <a:ext cx="8077200" cy="4038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a:p>
            <a:pPr marL="457200" indent="-457200" eaLnBrk="1" hangingPunct="1">
              <a:lnSpc>
                <a:spcPct val="90000"/>
              </a:lnSpc>
              <a:spcBef>
                <a:spcPct val="20000"/>
              </a:spcBef>
              <a:spcAft>
                <a:spcPts val="1200"/>
              </a:spcAft>
              <a:buClr>
                <a:srgbClr val="FFB615"/>
              </a:buClr>
              <a:buSzPct val="85000"/>
            </a:pPr>
            <a:endParaRPr lang="en-US" b="1">
              <a:solidFill>
                <a:schemeClr val="accent2"/>
              </a:solidFill>
              <a:latin typeface="Arial" charset="0"/>
            </a:endParaRPr>
          </a:p>
        </p:txBody>
      </p:sp>
      <p:sp>
        <p:nvSpPr>
          <p:cNvPr id="9" name="Rectangle 2"/>
          <p:cNvSpPr txBox="1">
            <a:spLocks noChangeArrowheads="1"/>
          </p:cNvSpPr>
          <p:nvPr/>
        </p:nvSpPr>
        <p:spPr bwMode="auto">
          <a:xfrm>
            <a:off x="609600" y="1066800"/>
            <a:ext cx="8001000" cy="762000"/>
          </a:xfrm>
          <a:prstGeom prst="rect">
            <a:avLst/>
          </a:prstGeom>
          <a:noFill/>
          <a:ln w="9525">
            <a:noFill/>
            <a:miter lim="800000"/>
            <a:headEnd/>
            <a:tailEnd/>
          </a:ln>
          <a:effectLst/>
        </p:spPr>
        <p:txBody>
          <a:bodyPr anchor="ctr"/>
          <a:lstStyle/>
          <a:p>
            <a:pPr algn="ctr" eaLnBrk="1" hangingPunct="1">
              <a:lnSpc>
                <a:spcPct val="90000"/>
              </a:lnSpc>
            </a:pPr>
            <a:r>
              <a:rPr lang="en-US" sz="2000" b="1" dirty="0">
                <a:solidFill>
                  <a:schemeClr val="accent2"/>
                </a:solidFill>
                <a:effectLst>
                  <a:outerShdw blurRad="38100" dist="38100" dir="2700000" algn="tl">
                    <a:srgbClr val="C0C0C0"/>
                  </a:outerShdw>
                </a:effectLst>
                <a:latin typeface="Arial" charset="0"/>
              </a:rPr>
              <a:t>Percentage of carriers exceeding any BASIC threshold </a:t>
            </a:r>
            <a:br>
              <a:rPr lang="en-US" sz="2000" b="1" dirty="0">
                <a:solidFill>
                  <a:schemeClr val="accent2"/>
                </a:solidFill>
                <a:effectLst>
                  <a:outerShdw blurRad="38100" dist="38100" dir="2700000" algn="tl">
                    <a:srgbClr val="C0C0C0"/>
                  </a:outerShdw>
                </a:effectLst>
                <a:latin typeface="Arial" charset="0"/>
              </a:rPr>
            </a:br>
            <a:r>
              <a:rPr lang="en-US" sz="2000" b="1" dirty="0">
                <a:solidFill>
                  <a:schemeClr val="accent2"/>
                </a:solidFill>
                <a:effectLst>
                  <a:outerShdw blurRad="38100" dist="38100" dir="2700000" algn="tl">
                    <a:srgbClr val="C0C0C0"/>
                  </a:outerShdw>
                </a:effectLst>
                <a:latin typeface="Arial" charset="0"/>
              </a:rPr>
              <a:t>The test group received an On-site </a:t>
            </a:r>
            <a:r>
              <a:rPr lang="en-US" sz="2000" b="1" dirty="0" smtClean="0">
                <a:solidFill>
                  <a:schemeClr val="accent2"/>
                </a:solidFill>
                <a:effectLst>
                  <a:outerShdw blurRad="38100" dist="38100" dir="2700000" algn="tl">
                    <a:srgbClr val="C0C0C0"/>
                  </a:outerShdw>
                </a:effectLst>
                <a:latin typeface="Arial" charset="0"/>
              </a:rPr>
              <a:t>Comprehensive Investigation</a:t>
            </a:r>
            <a:endParaRPr lang="en-US" sz="2800" b="1" dirty="0">
              <a:solidFill>
                <a:schemeClr val="accent2"/>
              </a:solidFill>
              <a:effectLst>
                <a:outerShdw blurRad="38100" dist="38100" dir="2700000" algn="tl">
                  <a:srgbClr val="C0C0C0"/>
                </a:outerShdw>
              </a:effectLst>
              <a:latin typeface="Arial" charset="0"/>
            </a:endParaRPr>
          </a:p>
        </p:txBody>
      </p:sp>
      <p:pic>
        <p:nvPicPr>
          <p:cNvPr id="37891" name="Picture 3" descr="Onsite_Comp_time"/>
          <p:cNvPicPr>
            <a:picLocks noChangeAspect="1" noChangeArrowheads="1"/>
          </p:cNvPicPr>
          <p:nvPr/>
        </p:nvPicPr>
        <p:blipFill>
          <a:blip r:embed="rId2" cstate="print"/>
          <a:srcRect/>
          <a:stretch>
            <a:fillRect/>
          </a:stretch>
        </p:blipFill>
        <p:spPr bwMode="auto">
          <a:xfrm>
            <a:off x="1676400" y="1752600"/>
            <a:ext cx="5943600" cy="4238625"/>
          </a:xfrm>
          <a:prstGeom prst="rect">
            <a:avLst/>
          </a:prstGeom>
          <a:noFill/>
          <a:ln w="9525">
            <a:noFill/>
            <a:miter lim="800000"/>
            <a:headEnd/>
            <a:tailEnd/>
          </a:ln>
        </p:spPr>
      </p:pic>
      <p:sp>
        <p:nvSpPr>
          <p:cNvPr id="6" name="TextBox 5"/>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685800" y="1143000"/>
            <a:ext cx="7772400" cy="3657600"/>
          </a:xfrm>
        </p:spPr>
        <p:txBody>
          <a:bodyPr/>
          <a:lstStyle/>
          <a:p>
            <a:pPr eaLnBrk="1" hangingPunct="1">
              <a:lnSpc>
                <a:spcPct val="150000"/>
              </a:lnSpc>
              <a:defRPr/>
            </a:pPr>
            <a:r>
              <a:rPr lang="en-US" sz="2400" dirty="0" smtClean="0">
                <a:latin typeface="Arial" charset="0"/>
              </a:rPr>
              <a:t>Cost Comparison of </a:t>
            </a:r>
            <a:br>
              <a:rPr lang="en-US" sz="2400" dirty="0" smtClean="0">
                <a:latin typeface="Arial" charset="0"/>
              </a:rPr>
            </a:br>
            <a:r>
              <a:rPr lang="en-US" sz="2400" dirty="0" smtClean="0">
                <a:latin typeface="Arial" charset="0"/>
              </a:rPr>
              <a:t>CSA 2010 and SafeStat Models</a:t>
            </a:r>
          </a:p>
        </p:txBody>
      </p:sp>
      <p:sp>
        <p:nvSpPr>
          <p:cNvPr id="4" name="TextBox 3"/>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685800" y="609600"/>
            <a:ext cx="7315200" cy="685800"/>
          </a:xfrm>
        </p:spPr>
        <p:txBody>
          <a:bodyPr/>
          <a:lstStyle/>
          <a:p>
            <a:pPr eaLnBrk="1" hangingPunct="1">
              <a:lnSpc>
                <a:spcPct val="100000"/>
              </a:lnSpc>
              <a:defRPr/>
            </a:pPr>
            <a:r>
              <a:rPr lang="en-US" sz="2400" dirty="0" smtClean="0">
                <a:latin typeface="Arial" charset="0"/>
              </a:rPr>
              <a:t>Cost of Interventions and Compliance Reviews </a:t>
            </a:r>
          </a:p>
        </p:txBody>
      </p:sp>
      <p:sp>
        <p:nvSpPr>
          <p:cNvPr id="20483" name="Text Box 31"/>
          <p:cNvSpPr txBox="1">
            <a:spLocks noChangeArrowheads="1"/>
          </p:cNvSpPr>
          <p:nvPr/>
        </p:nvSpPr>
        <p:spPr bwMode="auto">
          <a:xfrm>
            <a:off x="5105400" y="1524000"/>
            <a:ext cx="1676400" cy="457200"/>
          </a:xfrm>
          <a:prstGeom prst="rect">
            <a:avLst/>
          </a:prstGeom>
          <a:noFill/>
          <a:ln w="9525">
            <a:noFill/>
            <a:miter lim="800000"/>
            <a:headEnd/>
            <a:tailEnd/>
          </a:ln>
        </p:spPr>
        <p:txBody>
          <a:bodyPr>
            <a:spAutoFit/>
          </a:bodyPr>
          <a:lstStyle/>
          <a:p>
            <a:pPr>
              <a:spcBef>
                <a:spcPct val="50000"/>
              </a:spcBef>
            </a:pPr>
            <a:endParaRPr lang="en-US"/>
          </a:p>
        </p:txBody>
      </p:sp>
      <p:graphicFrame>
        <p:nvGraphicFramePr>
          <p:cNvPr id="8" name="Table 7"/>
          <p:cNvGraphicFramePr>
            <a:graphicFrameLocks noGrp="1"/>
          </p:cNvGraphicFramePr>
          <p:nvPr/>
        </p:nvGraphicFramePr>
        <p:xfrm>
          <a:off x="2057400" y="2133600"/>
          <a:ext cx="4343399" cy="3200398"/>
        </p:xfrm>
        <a:graphic>
          <a:graphicData uri="http://schemas.openxmlformats.org/drawingml/2006/table">
            <a:tbl>
              <a:tblPr/>
              <a:tblGrid>
                <a:gridCol w="2794779"/>
                <a:gridCol w="774310"/>
                <a:gridCol w="774310"/>
              </a:tblGrid>
              <a:tr h="392616">
                <a:tc>
                  <a:txBody>
                    <a:bodyPr/>
                    <a:lstStyle/>
                    <a:p>
                      <a:pPr algn="l" fontAlgn="b"/>
                      <a:r>
                        <a:rPr lang="en-US" sz="1200" b="1" i="0" u="none" strike="noStrike" dirty="0">
                          <a:solidFill>
                            <a:schemeClr val="accent2"/>
                          </a:solidFill>
                          <a:latin typeface="Arial"/>
                        </a:rPr>
                        <a:t>CSA </a:t>
                      </a:r>
                      <a:r>
                        <a:rPr lang="en-US" sz="1200" b="1" i="0" u="none" strike="noStrike" dirty="0" smtClean="0">
                          <a:solidFill>
                            <a:schemeClr val="accent2"/>
                          </a:solidFill>
                          <a:latin typeface="Arial"/>
                        </a:rPr>
                        <a:t>Intervention </a:t>
                      </a:r>
                      <a:r>
                        <a:rPr lang="en-US" sz="1200" b="1" i="0" u="none" strike="noStrike" dirty="0">
                          <a:solidFill>
                            <a:schemeClr val="accent2"/>
                          </a:solidFill>
                          <a:latin typeface="Arial"/>
                        </a:rPr>
                        <a:t>T</a:t>
                      </a:r>
                      <a:r>
                        <a:rPr lang="en-US" sz="1200" b="1" i="0" u="none" strike="noStrike" dirty="0" smtClean="0">
                          <a:solidFill>
                            <a:schemeClr val="accent2"/>
                          </a:solidFill>
                          <a:latin typeface="Arial"/>
                        </a:rPr>
                        <a:t>ypes</a:t>
                      </a:r>
                      <a:endParaRPr lang="en-US" sz="1200" b="1" i="0" u="none" strike="noStrike" dirty="0">
                        <a:solidFill>
                          <a:schemeClr val="accent2"/>
                        </a:solidFill>
                        <a:latin typeface="Arial"/>
                      </a:endParaRP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err="1">
                          <a:solidFill>
                            <a:schemeClr val="accent2"/>
                          </a:solidFill>
                          <a:latin typeface="Arial"/>
                        </a:rPr>
                        <a:t>Avg</a:t>
                      </a:r>
                      <a:r>
                        <a:rPr lang="en-US" sz="1200" b="1" i="0" u="none" strike="noStrike" dirty="0">
                          <a:solidFill>
                            <a:schemeClr val="accent2"/>
                          </a:solidFill>
                          <a:latin typeface="Arial"/>
                        </a:rPr>
                        <a:t> Cost</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1" i="0" u="none" strike="noStrike" dirty="0">
                          <a:solidFill>
                            <a:schemeClr val="accent2"/>
                          </a:solidFill>
                          <a:latin typeface="Arial"/>
                        </a:rPr>
                        <a:t>Median</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Cooperative Safety Plan (CSP)</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$95 </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$72 </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Notice of Violation (NOV)</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118</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96</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Notice of Claim (NOC)</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428</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192</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Off-site Investigation</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451</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406</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On-site Focused </a:t>
                      </a:r>
                      <a:r>
                        <a:rPr lang="en-US" sz="1200" b="0" i="0" u="none" strike="noStrike" dirty="0" smtClean="0">
                          <a:solidFill>
                            <a:schemeClr val="tx1"/>
                          </a:solidFill>
                          <a:latin typeface="Arial"/>
                        </a:rPr>
                        <a:t>Investigation</a:t>
                      </a:r>
                      <a:endParaRPr lang="en-US" sz="1200" b="0" i="0" u="none" strike="noStrike" dirty="0">
                        <a:solidFill>
                          <a:schemeClr val="tx1"/>
                        </a:solidFill>
                        <a:latin typeface="Arial"/>
                      </a:endParaRP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677</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588</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On-site Comprehensive </a:t>
                      </a:r>
                      <a:r>
                        <a:rPr lang="en-US" sz="1200" b="0" i="0" u="none" strike="noStrike" dirty="0" smtClean="0">
                          <a:solidFill>
                            <a:schemeClr val="tx1"/>
                          </a:solidFill>
                          <a:latin typeface="Arial"/>
                        </a:rPr>
                        <a:t>Investigation</a:t>
                      </a:r>
                      <a:endParaRPr lang="en-US" sz="1200" b="0" i="0" u="none" strike="noStrike" dirty="0">
                        <a:solidFill>
                          <a:schemeClr val="tx1"/>
                        </a:solidFill>
                        <a:latin typeface="Arial"/>
                      </a:endParaRP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1,038</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877</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Warning letter</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Nominal</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ctr" fontAlgn="b"/>
                      <a:r>
                        <a:rPr lang="en-US" sz="1200" b="0" i="0" u="none" strike="noStrike" dirty="0">
                          <a:solidFill>
                            <a:schemeClr val="tx1"/>
                          </a:solidFill>
                          <a:latin typeface="Arial"/>
                        </a:rPr>
                        <a:t>Nominal</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240216">
                <a:tc>
                  <a:txBody>
                    <a:bodyPr/>
                    <a:lstStyle/>
                    <a:p>
                      <a:pPr algn="l" fontAlgn="b"/>
                      <a:r>
                        <a:rPr lang="en-US" sz="1200" b="0" i="0" u="none" strike="noStrike" dirty="0">
                          <a:solidFill>
                            <a:schemeClr val="tx1"/>
                          </a:solidFill>
                          <a:latin typeface="Arial"/>
                        </a:rPr>
                        <a:t>Estimated annual test group costs</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gridSpan="2">
                  <a:txBody>
                    <a:bodyPr/>
                    <a:lstStyle/>
                    <a:p>
                      <a:pPr algn="ctr" fontAlgn="b"/>
                      <a:r>
                        <a:rPr lang="en-US" sz="1200" b="0" i="0" u="none" strike="noStrike" dirty="0">
                          <a:solidFill>
                            <a:schemeClr val="tx1"/>
                          </a:solidFill>
                          <a:latin typeface="Arial"/>
                        </a:rPr>
                        <a:t>$675,000 </a:t>
                      </a:r>
                    </a:p>
                  </a:txBody>
                  <a:tcPr marL="9525"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hMerge="1">
                  <a:txBody>
                    <a:bodyPr/>
                    <a:lstStyle/>
                    <a:p>
                      <a:endParaRPr lang="en-US"/>
                    </a:p>
                  </a:txBody>
                  <a:tcPr/>
                </a:tc>
              </a:tr>
              <a:tr h="240216">
                <a:tc gridSpan="3">
                  <a:txBody>
                    <a:bodyPr/>
                    <a:lstStyle/>
                    <a:p>
                      <a:pPr algn="l" fontAlgn="b"/>
                      <a:r>
                        <a:rPr lang="en-US" sz="1200" b="0" i="0" u="none" strike="noStrike" dirty="0">
                          <a:solidFill>
                            <a:schemeClr val="tx1"/>
                          </a:solidFill>
                          <a:latin typeface="Arial"/>
                        </a:rPr>
                        <a:t>Control group</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40216">
                <a:tc>
                  <a:txBody>
                    <a:bodyPr/>
                    <a:lstStyle/>
                    <a:p>
                      <a:pPr algn="l" fontAlgn="b"/>
                      <a:r>
                        <a:rPr lang="en-US" sz="1200" b="0" i="0" u="none" strike="noStrike" dirty="0">
                          <a:solidFill>
                            <a:schemeClr val="tx1"/>
                          </a:solidFill>
                          <a:latin typeface="Arial"/>
                        </a:rPr>
                        <a:t>Compliance review (CR)</a:t>
                      </a:r>
                    </a:p>
                  </a:txBody>
                  <a:tcPr marR="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$1,438 </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algn="r" fontAlgn="b"/>
                      <a:r>
                        <a:rPr lang="en-US" sz="1200" b="0" i="0" u="none" strike="noStrike" dirty="0">
                          <a:solidFill>
                            <a:schemeClr val="tx1"/>
                          </a:solidFill>
                          <a:latin typeface="Arial"/>
                        </a:rPr>
                        <a:t>$1,058 </a:t>
                      </a:r>
                    </a:p>
                  </a:txBody>
                  <a:tcPr marL="9525" marT="9525" marB="0" anchor="b">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r>
              <a:tr h="405622">
                <a:tc>
                  <a:txBody>
                    <a:bodyPr/>
                    <a:lstStyle/>
                    <a:p>
                      <a:pPr algn="l" fontAlgn="b"/>
                      <a:r>
                        <a:rPr lang="en-US" sz="1200" b="0" i="0" u="none" strike="noStrike" dirty="0">
                          <a:solidFill>
                            <a:schemeClr val="tx1"/>
                          </a:solidFill>
                          <a:latin typeface="Arial"/>
                        </a:rPr>
                        <a:t>Estimated annual control group costs</a:t>
                      </a:r>
                    </a:p>
                  </a:txBody>
                  <a:tcPr marR="9525" marT="9525"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gridSpan="2">
                  <a:txBody>
                    <a:bodyPr/>
                    <a:lstStyle/>
                    <a:p>
                      <a:pPr algn="ctr" fontAlgn="b"/>
                      <a:r>
                        <a:rPr lang="en-US" sz="1200" b="0" i="0" u="none" strike="noStrike" dirty="0">
                          <a:solidFill>
                            <a:schemeClr val="tx1"/>
                          </a:solidFill>
                          <a:latin typeface="Arial"/>
                        </a:rPr>
                        <a:t>$785,000 </a:t>
                      </a:r>
                    </a:p>
                  </a:txBody>
                  <a:tcPr marL="9525" marR="9525" marT="9525" marB="0"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hMerge="1">
                  <a:txBody>
                    <a:bodyPr/>
                    <a:lstStyle/>
                    <a:p>
                      <a:endParaRPr lang="en-US"/>
                    </a:p>
                  </a:txBody>
                  <a:tcPr/>
                </a:tc>
              </a:tr>
            </a:tbl>
          </a:graphicData>
        </a:graphic>
      </p:graphicFrame>
      <p:sp>
        <p:nvSpPr>
          <p:cNvPr id="5" name="Rectangle 2"/>
          <p:cNvSpPr txBox="1">
            <a:spLocks noChangeArrowheads="1"/>
          </p:cNvSpPr>
          <p:nvPr/>
        </p:nvSpPr>
        <p:spPr bwMode="auto">
          <a:xfrm>
            <a:off x="838200" y="1295400"/>
            <a:ext cx="6858000" cy="838200"/>
          </a:xfrm>
          <a:prstGeom prst="rect">
            <a:avLst/>
          </a:prstGeom>
          <a:noFill/>
          <a:ln w="9525">
            <a:noFill/>
            <a:miter lim="800000"/>
            <a:headEnd/>
            <a:tailEnd/>
          </a:ln>
          <a:effectLst/>
        </p:spPr>
        <p:txBody>
          <a:bodyPr anchor="ctr"/>
          <a:lstStyle/>
          <a:p>
            <a:pPr algn="ctr" eaLnBrk="1" hangingPunct="1">
              <a:lnSpc>
                <a:spcPct val="90000"/>
              </a:lnSpc>
              <a:defRPr/>
            </a:pPr>
            <a:r>
              <a:rPr lang="en-US" sz="2000" b="1" kern="0" dirty="0">
                <a:solidFill>
                  <a:schemeClr val="accent2"/>
                </a:solidFill>
                <a:effectLst>
                  <a:outerShdw blurRad="38100" dist="38100" dir="2700000" algn="tl">
                    <a:srgbClr val="C0C0C0"/>
                  </a:outerShdw>
                </a:effectLst>
                <a:latin typeface="Arial" charset="0"/>
                <a:ea typeface="+mj-ea"/>
                <a:cs typeface="+mj-cs"/>
              </a:rPr>
              <a:t>Includes Labor Hours, </a:t>
            </a:r>
            <a:r>
              <a:rPr lang="en-US" sz="2000" b="1" kern="0" dirty="0" err="1">
                <a:solidFill>
                  <a:schemeClr val="accent2"/>
                </a:solidFill>
                <a:effectLst>
                  <a:outerShdw blurRad="38100" dist="38100" dir="2700000" algn="tl">
                    <a:srgbClr val="C0C0C0"/>
                  </a:outerShdw>
                </a:effectLst>
                <a:latin typeface="Arial" charset="0"/>
                <a:ea typeface="+mj-ea"/>
                <a:cs typeface="+mj-cs"/>
              </a:rPr>
              <a:t>Govt</a:t>
            </a:r>
            <a:r>
              <a:rPr lang="en-US" sz="2000" b="1" kern="0" dirty="0">
                <a:solidFill>
                  <a:schemeClr val="accent2"/>
                </a:solidFill>
                <a:effectLst>
                  <a:outerShdw blurRad="38100" dist="38100" dir="2700000" algn="tl">
                    <a:srgbClr val="C0C0C0"/>
                  </a:outerShdw>
                </a:effectLst>
                <a:latin typeface="Arial" charset="0"/>
                <a:ea typeface="+mj-ea"/>
                <a:cs typeface="+mj-cs"/>
              </a:rPr>
              <a:t> Miles,</a:t>
            </a:r>
            <a:br>
              <a:rPr lang="en-US" sz="2000" b="1" kern="0" dirty="0">
                <a:solidFill>
                  <a:schemeClr val="accent2"/>
                </a:solidFill>
                <a:effectLst>
                  <a:outerShdw blurRad="38100" dist="38100" dir="2700000" algn="tl">
                    <a:srgbClr val="C0C0C0"/>
                  </a:outerShdw>
                </a:effectLst>
                <a:latin typeface="Arial" charset="0"/>
                <a:ea typeface="+mj-ea"/>
                <a:cs typeface="+mj-cs"/>
              </a:rPr>
            </a:br>
            <a:r>
              <a:rPr lang="en-US" sz="2000" b="1" kern="0" dirty="0">
                <a:solidFill>
                  <a:schemeClr val="accent2"/>
                </a:solidFill>
                <a:effectLst>
                  <a:outerShdw blurRad="38100" dist="38100" dir="2700000" algn="tl">
                    <a:srgbClr val="C0C0C0"/>
                  </a:outerShdw>
                </a:effectLst>
                <a:latin typeface="Arial" charset="0"/>
                <a:ea typeface="+mj-ea"/>
                <a:cs typeface="+mj-cs"/>
              </a:rPr>
              <a:t>Vouchers, and Expenses</a:t>
            </a:r>
          </a:p>
        </p:txBody>
      </p:sp>
      <p:sp>
        <p:nvSpPr>
          <p:cNvPr id="6" name="TextBox 5"/>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685800" y="1143000"/>
            <a:ext cx="7772400" cy="3657600"/>
          </a:xfrm>
        </p:spPr>
        <p:txBody>
          <a:bodyPr/>
          <a:lstStyle/>
          <a:p>
            <a:pPr eaLnBrk="1" hangingPunct="1">
              <a:lnSpc>
                <a:spcPct val="150000"/>
              </a:lnSpc>
              <a:defRPr/>
            </a:pPr>
            <a:r>
              <a:rPr lang="en-US" sz="2400" dirty="0" smtClean="0">
                <a:latin typeface="Arial" charset="0"/>
              </a:rPr>
              <a:t>Feedback from Field Staff</a:t>
            </a:r>
          </a:p>
        </p:txBody>
      </p:sp>
      <p:sp>
        <p:nvSpPr>
          <p:cNvPr id="4" name="TextBox 3"/>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685800" y="609600"/>
            <a:ext cx="7315200" cy="685800"/>
          </a:xfrm>
        </p:spPr>
        <p:txBody>
          <a:bodyPr/>
          <a:lstStyle/>
          <a:p>
            <a:pPr eaLnBrk="1" hangingPunct="1">
              <a:lnSpc>
                <a:spcPct val="100000"/>
              </a:lnSpc>
              <a:defRPr/>
            </a:pPr>
            <a:r>
              <a:rPr lang="en-US" sz="2400" dirty="0" smtClean="0">
                <a:latin typeface="Arial" charset="0"/>
              </a:rPr>
              <a:t>Survey of Field Staff </a:t>
            </a:r>
          </a:p>
        </p:txBody>
      </p:sp>
      <p:sp>
        <p:nvSpPr>
          <p:cNvPr id="21507" name="Text Box 31"/>
          <p:cNvSpPr txBox="1">
            <a:spLocks noChangeArrowheads="1"/>
          </p:cNvSpPr>
          <p:nvPr/>
        </p:nvSpPr>
        <p:spPr bwMode="auto">
          <a:xfrm>
            <a:off x="5105400" y="1524000"/>
            <a:ext cx="1676400" cy="457200"/>
          </a:xfrm>
          <a:prstGeom prst="rect">
            <a:avLst/>
          </a:prstGeom>
          <a:noFill/>
          <a:ln w="9525">
            <a:noFill/>
            <a:miter lim="800000"/>
            <a:headEnd/>
            <a:tailEnd/>
          </a:ln>
        </p:spPr>
        <p:txBody>
          <a:bodyPr>
            <a:spAutoFit/>
          </a:bodyPr>
          <a:lstStyle/>
          <a:p>
            <a:pPr>
              <a:spcBef>
                <a:spcPct val="50000"/>
              </a:spcBef>
            </a:pPr>
            <a:endParaRPr lang="en-US"/>
          </a:p>
        </p:txBody>
      </p:sp>
      <p:sp>
        <p:nvSpPr>
          <p:cNvPr id="6" name="Rectangle 3"/>
          <p:cNvSpPr txBox="1">
            <a:spLocks noChangeArrowheads="1"/>
          </p:cNvSpPr>
          <p:nvPr/>
        </p:nvSpPr>
        <p:spPr bwMode="auto">
          <a:xfrm>
            <a:off x="685800" y="1524000"/>
            <a:ext cx="7924800" cy="41148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8 states; 18 surveys sent </a:t>
            </a:r>
            <a:r>
              <a:rPr lang="en-US" sz="2000" b="1" kern="0" smtClean="0">
                <a:solidFill>
                  <a:schemeClr val="accent2"/>
                </a:solidFill>
                <a:latin typeface="+mn-lt"/>
              </a:rPr>
              <a:t>out/10 returned; </a:t>
            </a:r>
            <a:r>
              <a:rPr lang="en-US" sz="2000" b="1" kern="0" dirty="0" smtClean="0">
                <a:solidFill>
                  <a:schemeClr val="accent2"/>
                </a:solidFill>
                <a:latin typeface="+mn-lt"/>
              </a:rPr>
              <a:t>half were state employees</a:t>
            </a:r>
          </a:p>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Questions covered:</a:t>
            </a:r>
          </a:p>
          <a:p>
            <a:pPr marL="914400" lvl="1"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Prioritization of carriers &amp; recommended intervention.</a:t>
            </a:r>
          </a:p>
          <a:p>
            <a:pPr marL="914400" lvl="1"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Effectiveness of identifying unsafe carriers in comparison with SafeStat.</a:t>
            </a:r>
          </a:p>
          <a:p>
            <a:pPr marL="914400" lvl="1"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Effectiveness of document requests &amp; processing.</a:t>
            </a:r>
          </a:p>
          <a:p>
            <a:pPr marL="914400" lvl="1"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Effectiveness of “process breakdown” identification methodology.</a:t>
            </a:r>
          </a:p>
          <a:p>
            <a:pPr marL="914400" lvl="1"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Effectiveness of NOVs &amp;CSPs.</a:t>
            </a:r>
            <a:endParaRPr lang="en-US" sz="2000" b="1" kern="0" dirty="0">
              <a:solidFill>
                <a:schemeClr val="accent2"/>
              </a:solidFill>
              <a:latin typeface="+mn-lt"/>
            </a:endParaRPr>
          </a:p>
        </p:txBody>
      </p:sp>
      <p:sp>
        <p:nvSpPr>
          <p:cNvPr id="5" name="TextBox 4"/>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685800" y="609600"/>
            <a:ext cx="7315200" cy="685800"/>
          </a:xfrm>
        </p:spPr>
        <p:txBody>
          <a:bodyPr/>
          <a:lstStyle/>
          <a:p>
            <a:pPr eaLnBrk="1" hangingPunct="1">
              <a:lnSpc>
                <a:spcPct val="100000"/>
              </a:lnSpc>
              <a:defRPr/>
            </a:pPr>
            <a:r>
              <a:rPr lang="en-US" sz="2400" dirty="0" smtClean="0">
                <a:latin typeface="Arial" charset="0"/>
              </a:rPr>
              <a:t>Field Staff Response Positive, Overall</a:t>
            </a:r>
          </a:p>
        </p:txBody>
      </p:sp>
      <p:sp>
        <p:nvSpPr>
          <p:cNvPr id="21507" name="Text Box 31"/>
          <p:cNvSpPr txBox="1">
            <a:spLocks noChangeArrowheads="1"/>
          </p:cNvSpPr>
          <p:nvPr/>
        </p:nvSpPr>
        <p:spPr bwMode="auto">
          <a:xfrm>
            <a:off x="5105400" y="1524000"/>
            <a:ext cx="1676400" cy="457200"/>
          </a:xfrm>
          <a:prstGeom prst="rect">
            <a:avLst/>
          </a:prstGeom>
          <a:noFill/>
          <a:ln w="9525">
            <a:noFill/>
            <a:miter lim="800000"/>
            <a:headEnd/>
            <a:tailEnd/>
          </a:ln>
        </p:spPr>
        <p:txBody>
          <a:bodyPr>
            <a:spAutoFit/>
          </a:bodyPr>
          <a:lstStyle/>
          <a:p>
            <a:pPr>
              <a:spcBef>
                <a:spcPct val="50000"/>
              </a:spcBef>
            </a:pPr>
            <a:endParaRPr lang="en-US"/>
          </a:p>
        </p:txBody>
      </p:sp>
      <p:sp>
        <p:nvSpPr>
          <p:cNvPr id="6" name="Rectangle 3"/>
          <p:cNvSpPr txBox="1">
            <a:spLocks noChangeArrowheads="1"/>
          </p:cNvSpPr>
          <p:nvPr/>
        </p:nvSpPr>
        <p:spPr bwMode="auto">
          <a:xfrm>
            <a:off x="304800" y="1219200"/>
            <a:ext cx="8610600" cy="4800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defRPr/>
            </a:pPr>
            <a:r>
              <a:rPr lang="en-US" sz="1800" b="1" dirty="0" smtClean="0">
                <a:solidFill>
                  <a:srgbClr val="223776"/>
                </a:solidFill>
                <a:latin typeface="+mn-lt"/>
              </a:rPr>
              <a:t>The SMS:</a:t>
            </a:r>
          </a:p>
          <a:p>
            <a:pPr marL="457200" indent="-457200" eaLnBrk="1" hangingPunct="1">
              <a:spcBef>
                <a:spcPts val="0"/>
              </a:spcBef>
              <a:spcAft>
                <a:spcPts val="0"/>
              </a:spcAft>
              <a:buClr>
                <a:srgbClr val="FFB615"/>
              </a:buClr>
              <a:buSzPct val="85000"/>
              <a:buFont typeface="Zapf Dingbats" charset="2"/>
              <a:buChar char="n"/>
              <a:defRPr/>
            </a:pPr>
            <a:r>
              <a:rPr lang="en-US" sz="1800" dirty="0" smtClean="0"/>
              <a:t>“The </a:t>
            </a:r>
            <a:r>
              <a:rPr lang="en-US" sz="1800" dirty="0"/>
              <a:t>BASIC measurement system is a tremendous improvement in identifying unsafe motor carrier operations.  Investigative officers and roadside inspectors have long understood the need to recognize all roadside performance behaviors in the measurement process.  This portion of CSA2010 has been the most well received</a:t>
            </a:r>
            <a:r>
              <a:rPr lang="en-US" sz="1800" dirty="0" smtClean="0"/>
              <a:t>.” “More </a:t>
            </a:r>
            <a:r>
              <a:rPr lang="en-US" sz="1800" dirty="0"/>
              <a:t>comprehensive and fair in measuring safety.  Ratings 1 to 10: SafeStat = 5 and </a:t>
            </a:r>
            <a:r>
              <a:rPr lang="en-US" sz="1800" dirty="0" smtClean="0"/>
              <a:t>the CSA </a:t>
            </a:r>
            <a:r>
              <a:rPr lang="en-US" sz="1800" dirty="0"/>
              <a:t>SMS = 9</a:t>
            </a:r>
            <a:r>
              <a:rPr lang="en-US" sz="1800" dirty="0" smtClean="0"/>
              <a:t>+”</a:t>
            </a:r>
          </a:p>
          <a:p>
            <a:pPr marL="457200" indent="-457200" eaLnBrk="1" hangingPunct="1">
              <a:spcBef>
                <a:spcPts val="0"/>
              </a:spcBef>
              <a:spcAft>
                <a:spcPts val="600"/>
              </a:spcAft>
              <a:buClr>
                <a:srgbClr val="FFB615"/>
              </a:buClr>
              <a:buSzPct val="85000"/>
              <a:buFont typeface="Zapf Dingbats" charset="2"/>
              <a:buChar char="n"/>
              <a:defRPr/>
            </a:pPr>
            <a:r>
              <a:rPr lang="en-US" sz="1800" dirty="0" smtClean="0"/>
              <a:t>“We </a:t>
            </a:r>
            <a:r>
              <a:rPr lang="en-US" sz="1800" dirty="0"/>
              <a:t>are now seeing larger carriers more so than in the past.  I contribute the change to the new SMS safety yardstick that is being applied equally across all </a:t>
            </a:r>
            <a:r>
              <a:rPr lang="en-US" sz="1800" dirty="0" smtClean="0"/>
              <a:t>carriers.”</a:t>
            </a:r>
          </a:p>
          <a:p>
            <a:pPr marL="457200" indent="-457200" eaLnBrk="1" hangingPunct="1">
              <a:lnSpc>
                <a:spcPct val="90000"/>
              </a:lnSpc>
              <a:spcBef>
                <a:spcPct val="20000"/>
              </a:spcBef>
              <a:spcAft>
                <a:spcPts val="0"/>
              </a:spcAft>
              <a:buClr>
                <a:srgbClr val="FFB615"/>
              </a:buClr>
              <a:buSzPct val="85000"/>
              <a:defRPr/>
            </a:pPr>
            <a:r>
              <a:rPr lang="en-US" sz="1800" b="1" dirty="0" smtClean="0">
                <a:solidFill>
                  <a:srgbClr val="223776"/>
                </a:solidFill>
                <a:latin typeface="+mn-lt"/>
              </a:rPr>
              <a:t>Interventions and “process breakdown”</a:t>
            </a:r>
          </a:p>
          <a:p>
            <a:pPr marL="457200" indent="-457200" eaLnBrk="1" hangingPunct="1">
              <a:spcBef>
                <a:spcPts val="0"/>
              </a:spcBef>
              <a:spcAft>
                <a:spcPts val="0"/>
              </a:spcAft>
              <a:buClr>
                <a:srgbClr val="FFB615"/>
              </a:buClr>
              <a:buSzPct val="85000"/>
              <a:buFont typeface="Zapf Dingbats" charset="2"/>
              <a:buChar char="n"/>
              <a:defRPr/>
            </a:pPr>
            <a:r>
              <a:rPr lang="en-US" sz="1800" dirty="0" smtClean="0"/>
              <a:t>“[T]he system prioritization seemed to recognize traditional problem carriers in combination with carriers FMCSA has had no prior contact with (but that did have deficiencies).”</a:t>
            </a:r>
          </a:p>
          <a:p>
            <a:pPr marL="457200" indent="-457200" eaLnBrk="1" hangingPunct="1">
              <a:spcBef>
                <a:spcPts val="0"/>
              </a:spcBef>
              <a:spcAft>
                <a:spcPts val="0"/>
              </a:spcAft>
              <a:buClr>
                <a:srgbClr val="FFB615"/>
              </a:buClr>
              <a:buSzPct val="85000"/>
              <a:buFont typeface="Zapf Dingbats" charset="2"/>
              <a:buChar char="n"/>
              <a:defRPr/>
            </a:pPr>
            <a:r>
              <a:rPr lang="en-US" sz="1800" dirty="0" smtClean="0"/>
              <a:t>“We are in support of all established interventions.  Each have their place.” “The recommended types of interventions shown in CSI for the interstate carriers have been spot on.”</a:t>
            </a:r>
          </a:p>
        </p:txBody>
      </p:sp>
      <p:sp>
        <p:nvSpPr>
          <p:cNvPr id="5" name="TextBox 4"/>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685800" y="609600"/>
            <a:ext cx="7315200" cy="685800"/>
          </a:xfrm>
        </p:spPr>
        <p:txBody>
          <a:bodyPr/>
          <a:lstStyle/>
          <a:p>
            <a:pPr eaLnBrk="1" hangingPunct="1">
              <a:lnSpc>
                <a:spcPct val="100000"/>
              </a:lnSpc>
              <a:defRPr/>
            </a:pPr>
            <a:r>
              <a:rPr lang="en-US" sz="2400" dirty="0" smtClean="0">
                <a:latin typeface="Arial" charset="0"/>
              </a:rPr>
              <a:t>Field Staff Response Positive, Overall (2)</a:t>
            </a:r>
          </a:p>
        </p:txBody>
      </p:sp>
      <p:sp>
        <p:nvSpPr>
          <p:cNvPr id="21507" name="Text Box 31"/>
          <p:cNvSpPr txBox="1">
            <a:spLocks noChangeArrowheads="1"/>
          </p:cNvSpPr>
          <p:nvPr/>
        </p:nvSpPr>
        <p:spPr bwMode="auto">
          <a:xfrm>
            <a:off x="5105400" y="1524000"/>
            <a:ext cx="1676400" cy="457200"/>
          </a:xfrm>
          <a:prstGeom prst="rect">
            <a:avLst/>
          </a:prstGeom>
          <a:noFill/>
          <a:ln w="9525">
            <a:noFill/>
            <a:miter lim="800000"/>
            <a:headEnd/>
            <a:tailEnd/>
          </a:ln>
        </p:spPr>
        <p:txBody>
          <a:bodyPr>
            <a:spAutoFit/>
          </a:bodyPr>
          <a:lstStyle/>
          <a:p>
            <a:pPr>
              <a:spcBef>
                <a:spcPct val="50000"/>
              </a:spcBef>
            </a:pPr>
            <a:endParaRPr lang="en-US"/>
          </a:p>
        </p:txBody>
      </p:sp>
      <p:sp>
        <p:nvSpPr>
          <p:cNvPr id="6" name="Rectangle 3"/>
          <p:cNvSpPr txBox="1">
            <a:spLocks noChangeArrowheads="1"/>
          </p:cNvSpPr>
          <p:nvPr/>
        </p:nvSpPr>
        <p:spPr bwMode="auto">
          <a:xfrm>
            <a:off x="685800" y="1295400"/>
            <a:ext cx="7924800" cy="4800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1800" dirty="0" smtClean="0"/>
              <a:t>“The Process Breakdown process is a tremendous improvement in identifying unsafe motor carrier operations…However, this new process has focused the investigation toward identifying any and all performance behaviors which may lead to unsafe operations.”</a:t>
            </a:r>
          </a:p>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1800" dirty="0" smtClean="0"/>
              <a:t>“</a:t>
            </a:r>
            <a:r>
              <a:rPr lang="en-US" sz="1800" dirty="0"/>
              <a:t>Much better assessment of the carrier at the time of intervention.  It identifies problem areas within the carrier, and an investigator can easily find and focus on areas of deficiencies</a:t>
            </a:r>
            <a:r>
              <a:rPr lang="en-US" sz="1800" dirty="0" smtClean="0"/>
              <a:t>.” “</a:t>
            </a:r>
            <a:r>
              <a:rPr lang="en-US" sz="1800" dirty="0"/>
              <a:t>With the addition of the breakdown into seven different areas it allows a much clearer view of a carrier’s compliance break­downs and enables the Division to task resources accordingly</a:t>
            </a:r>
            <a:r>
              <a:rPr lang="en-US" sz="1800" dirty="0" smtClean="0"/>
              <a:t>.”</a:t>
            </a:r>
          </a:p>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1800" dirty="0" smtClean="0"/>
              <a:t>“This helps in getting at the root cause of why the violations may be happening.”</a:t>
            </a:r>
          </a:p>
          <a:p>
            <a:pPr marL="457200" indent="-457200" eaLnBrk="1" hangingPunct="1">
              <a:lnSpc>
                <a:spcPct val="90000"/>
              </a:lnSpc>
              <a:spcBef>
                <a:spcPct val="20000"/>
              </a:spcBef>
              <a:spcAft>
                <a:spcPts val="1200"/>
              </a:spcAft>
              <a:buClr>
                <a:srgbClr val="FFB615"/>
              </a:buClr>
              <a:buSzPct val="85000"/>
              <a:buFont typeface="Zapf Dingbats" charset="2"/>
              <a:buChar char="n"/>
              <a:defRPr/>
            </a:pPr>
            <a:endParaRPr lang="en-US" sz="1800" b="1" kern="0" dirty="0">
              <a:solidFill>
                <a:schemeClr val="accent2"/>
              </a:solidFill>
              <a:latin typeface="+mn-lt"/>
            </a:endParaRPr>
          </a:p>
        </p:txBody>
      </p:sp>
      <p:sp>
        <p:nvSpPr>
          <p:cNvPr id="5" name="TextBox 4"/>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381000" y="762000"/>
            <a:ext cx="7772400" cy="762000"/>
          </a:xfrm>
        </p:spPr>
        <p:txBody>
          <a:bodyPr/>
          <a:lstStyle/>
          <a:p>
            <a:pPr eaLnBrk="1" hangingPunct="1">
              <a:lnSpc>
                <a:spcPct val="90000"/>
              </a:lnSpc>
              <a:defRPr/>
            </a:pPr>
            <a:r>
              <a:rPr lang="en-US" sz="2400" dirty="0" smtClean="0">
                <a:latin typeface="Arial" charset="0"/>
              </a:rPr>
              <a:t>CSA 2010 Pilot Test</a:t>
            </a:r>
          </a:p>
        </p:txBody>
      </p:sp>
      <p:sp>
        <p:nvSpPr>
          <p:cNvPr id="3" name="Rectangle 3"/>
          <p:cNvSpPr txBox="1">
            <a:spLocks noChangeArrowheads="1"/>
          </p:cNvSpPr>
          <p:nvPr/>
        </p:nvSpPr>
        <p:spPr bwMode="auto">
          <a:xfrm>
            <a:off x="685800" y="1828800"/>
            <a:ext cx="7924800" cy="38100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Four states: Colorado, Georgia, Missouri, New Jersey</a:t>
            </a:r>
            <a:endParaRPr lang="en-US" sz="2000" b="1" kern="0" dirty="0">
              <a:solidFill>
                <a:schemeClr val="accent2"/>
              </a:solidFill>
              <a:latin typeface="+mn-lt"/>
            </a:endParaRPr>
          </a:p>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Carriers randomly assigned as Test or Controls (about 35,000 each).</a:t>
            </a:r>
            <a:endParaRPr lang="en-US" sz="2000" b="1" kern="0" dirty="0">
              <a:solidFill>
                <a:schemeClr val="accent2"/>
              </a:solidFill>
              <a:latin typeface="+mn-lt"/>
            </a:endParaRPr>
          </a:p>
          <a:p>
            <a:pPr marL="457200" indent="-457200" eaLnBrk="1" hangingPunct="1">
              <a:lnSpc>
                <a:spcPct val="90000"/>
              </a:lnSpc>
              <a:spcBef>
                <a:spcPts val="48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29 months (February 2008 to June 2009)</a:t>
            </a:r>
          </a:p>
          <a:p>
            <a:pPr marL="457200" indent="-457200" eaLnBrk="1" hangingPunct="1">
              <a:lnSpc>
                <a:spcPct val="90000"/>
              </a:lnSpc>
              <a:spcBef>
                <a:spcPts val="48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Data:  Carrier, crash, inspection, and intervention files.</a:t>
            </a:r>
          </a:p>
          <a:p>
            <a:pPr marL="457200" indent="-457200" eaLnBrk="1" hangingPunct="1">
              <a:lnSpc>
                <a:spcPct val="90000"/>
              </a:lnSpc>
              <a:spcBef>
                <a:spcPts val="48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Non-participating carriers (not in test states) used to evaluate BASICs.</a:t>
            </a:r>
          </a:p>
          <a:p>
            <a:pPr marL="457200" indent="-457200" eaLnBrk="1" hangingPunct="1">
              <a:lnSpc>
                <a:spcPct val="90000"/>
              </a:lnSpc>
              <a:spcBef>
                <a:spcPts val="480"/>
              </a:spcBef>
              <a:spcAft>
                <a:spcPts val="1200"/>
              </a:spcAft>
              <a:buClr>
                <a:srgbClr val="FFB615"/>
              </a:buClr>
              <a:buSzPct val="85000"/>
              <a:buFont typeface="Zapf Dingbats" charset="2"/>
              <a:buChar char="n"/>
              <a:defRPr/>
            </a:pPr>
            <a:r>
              <a:rPr lang="en-US" sz="2000" b="1" kern="0" dirty="0" smtClean="0">
                <a:solidFill>
                  <a:schemeClr val="accent2"/>
                </a:solidFill>
                <a:latin typeface="+mn-lt"/>
              </a:rPr>
              <a:t>The BASICs:  Unsafe driving; Fatigued driving; Controlled substances &amp; alcohol; Vehicle Maintenance; Improper loading/cargo securement; Crash indicator.</a:t>
            </a:r>
            <a:endParaRPr lang="en-US" sz="2000" b="1" kern="0" dirty="0">
              <a:solidFill>
                <a:schemeClr val="accent2"/>
              </a:solidFill>
              <a:latin typeface="+mn-lt"/>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685800" y="609600"/>
            <a:ext cx="7315200" cy="685800"/>
          </a:xfrm>
        </p:spPr>
        <p:txBody>
          <a:bodyPr/>
          <a:lstStyle/>
          <a:p>
            <a:pPr eaLnBrk="1" hangingPunct="1">
              <a:lnSpc>
                <a:spcPct val="100000"/>
              </a:lnSpc>
              <a:defRPr/>
            </a:pPr>
            <a:r>
              <a:rPr lang="en-US" sz="2400" dirty="0" smtClean="0">
                <a:latin typeface="Arial" charset="0"/>
              </a:rPr>
              <a:t>Some problems identified:</a:t>
            </a:r>
          </a:p>
        </p:txBody>
      </p:sp>
      <p:sp>
        <p:nvSpPr>
          <p:cNvPr id="21507" name="Text Box 31"/>
          <p:cNvSpPr txBox="1">
            <a:spLocks noChangeArrowheads="1"/>
          </p:cNvSpPr>
          <p:nvPr/>
        </p:nvSpPr>
        <p:spPr bwMode="auto">
          <a:xfrm>
            <a:off x="5105400" y="1524000"/>
            <a:ext cx="1676400" cy="457200"/>
          </a:xfrm>
          <a:prstGeom prst="rect">
            <a:avLst/>
          </a:prstGeom>
          <a:noFill/>
          <a:ln w="9525">
            <a:noFill/>
            <a:miter lim="800000"/>
            <a:headEnd/>
            <a:tailEnd/>
          </a:ln>
        </p:spPr>
        <p:txBody>
          <a:bodyPr>
            <a:spAutoFit/>
          </a:bodyPr>
          <a:lstStyle/>
          <a:p>
            <a:pPr>
              <a:spcBef>
                <a:spcPct val="50000"/>
              </a:spcBef>
            </a:pPr>
            <a:endParaRPr lang="en-US"/>
          </a:p>
        </p:txBody>
      </p:sp>
      <p:sp>
        <p:nvSpPr>
          <p:cNvPr id="6" name="Rectangle 3"/>
          <p:cNvSpPr txBox="1">
            <a:spLocks noChangeArrowheads="1"/>
          </p:cNvSpPr>
          <p:nvPr/>
        </p:nvSpPr>
        <p:spPr bwMode="auto">
          <a:xfrm>
            <a:off x="685800" y="1295400"/>
            <a:ext cx="7924800" cy="4800600"/>
          </a:xfrm>
          <a:prstGeom prst="rect">
            <a:avLst/>
          </a:prstGeom>
          <a:noFill/>
          <a:ln w="9525">
            <a:noFill/>
            <a:miter lim="800000"/>
            <a:headEnd/>
            <a:tailEnd/>
          </a:ln>
        </p:spPr>
        <p:txBody>
          <a:bodyPr/>
          <a:lstStyle/>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1800" dirty="0" smtClean="0"/>
              <a:t>“Older data (more than one year old) carries too much weight … If they don’t have issues NOW, we’re still wasting time and energy seeing carriers that don’t necessarily need to be seen.”</a:t>
            </a:r>
          </a:p>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1800" dirty="0" smtClean="0"/>
              <a:t>“Ensure adequate roadside inspection activity in the past 6 to 12 months prior to assignment.  There have been several instances where a carrier has not had activity recent enough to cite violations in Capri.”</a:t>
            </a:r>
          </a:p>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1800" dirty="0" smtClean="0"/>
              <a:t>“We have had very poor results with the CSP—mainly because the consultants who are most often contacted by the carriers are advising carriers not to sign CSPs.”</a:t>
            </a:r>
          </a:p>
          <a:p>
            <a:pPr marL="457200" indent="-457200" eaLnBrk="1" hangingPunct="1">
              <a:lnSpc>
                <a:spcPct val="90000"/>
              </a:lnSpc>
              <a:spcBef>
                <a:spcPct val="20000"/>
              </a:spcBef>
              <a:spcAft>
                <a:spcPts val="1200"/>
              </a:spcAft>
              <a:buClr>
                <a:srgbClr val="FFB615"/>
              </a:buClr>
              <a:buSzPct val="85000"/>
              <a:defRPr/>
            </a:pPr>
            <a:r>
              <a:rPr lang="en-US" sz="1800" b="1" kern="0" dirty="0" smtClean="0">
                <a:solidFill>
                  <a:schemeClr val="accent2"/>
                </a:solidFill>
                <a:latin typeface="+mn-lt"/>
              </a:rPr>
              <a:t>Bottom line:</a:t>
            </a:r>
          </a:p>
          <a:p>
            <a:pPr marL="457200" indent="-457200" eaLnBrk="1" hangingPunct="1">
              <a:lnSpc>
                <a:spcPct val="90000"/>
              </a:lnSpc>
              <a:spcBef>
                <a:spcPct val="20000"/>
              </a:spcBef>
              <a:spcAft>
                <a:spcPts val="1200"/>
              </a:spcAft>
              <a:buClr>
                <a:srgbClr val="FFB615"/>
              </a:buClr>
              <a:buSzPct val="85000"/>
              <a:buFont typeface="Zapf Dingbats" charset="2"/>
              <a:buChar char="n"/>
              <a:defRPr/>
            </a:pPr>
            <a:r>
              <a:rPr lang="en-US" sz="1800" dirty="0" smtClean="0"/>
              <a:t>“It’s better but could still be improved”</a:t>
            </a:r>
          </a:p>
          <a:p>
            <a:pPr marL="457200" indent="-457200" eaLnBrk="1" hangingPunct="1">
              <a:lnSpc>
                <a:spcPct val="90000"/>
              </a:lnSpc>
              <a:spcBef>
                <a:spcPct val="20000"/>
              </a:spcBef>
              <a:spcAft>
                <a:spcPts val="1200"/>
              </a:spcAft>
              <a:buClr>
                <a:srgbClr val="FFB615"/>
              </a:buClr>
              <a:buSzPct val="85000"/>
              <a:buFont typeface="Arial" pitchFamily="34" charset="0"/>
              <a:buChar char="•"/>
              <a:defRPr/>
            </a:pPr>
            <a:endParaRPr lang="en-US" sz="1800" b="1" kern="0" dirty="0">
              <a:solidFill>
                <a:schemeClr val="accent2"/>
              </a:solidFill>
              <a:latin typeface="+mn-lt"/>
            </a:endParaRPr>
          </a:p>
        </p:txBody>
      </p:sp>
      <p:sp>
        <p:nvSpPr>
          <p:cNvPr id="5" name="TextBox 4"/>
          <p:cNvSpPr txBox="1"/>
          <p:nvPr/>
        </p:nvSpPr>
        <p:spPr>
          <a:xfrm>
            <a:off x="1981200" y="6019800"/>
            <a:ext cx="685800" cy="461665"/>
          </a:xfrm>
          <a:prstGeom prst="rect">
            <a:avLst/>
          </a:prstGeom>
          <a:noFill/>
          <a:ln>
            <a:solidFill>
              <a:schemeClr val="tx1"/>
            </a:solidFill>
          </a:ln>
        </p:spPr>
        <p:txBody>
          <a:bodyPr wrap="square" rtlCol="0">
            <a:spAutoFit/>
          </a:bodyPr>
          <a:lstStyle/>
          <a:p>
            <a:pPr algn="ctr"/>
            <a:r>
              <a:rPr lang="en-US" dirty="0" smtClean="0">
                <a:latin typeface="Arial" pitchFamily="34" charset="0"/>
              </a:rPr>
              <a:t>No</a:t>
            </a:r>
            <a:endParaRPr lang="en-US" dirty="0">
              <a:latin typeface="Arial"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Conclusions</a:t>
            </a:r>
            <a:endParaRPr lang="en-US" sz="2400" dirty="0"/>
          </a:p>
        </p:txBody>
      </p:sp>
      <p:sp>
        <p:nvSpPr>
          <p:cNvPr id="3" name="Content Placeholder 2"/>
          <p:cNvSpPr>
            <a:spLocks noGrp="1"/>
          </p:cNvSpPr>
          <p:nvPr>
            <p:ph idx="1"/>
          </p:nvPr>
        </p:nvSpPr>
        <p:spPr>
          <a:xfrm>
            <a:off x="685800" y="1524000"/>
            <a:ext cx="7772400" cy="4419600"/>
          </a:xfrm>
        </p:spPr>
        <p:txBody>
          <a:bodyPr/>
          <a:lstStyle/>
          <a:p>
            <a:r>
              <a:rPr lang="en-US" sz="2000" dirty="0" smtClean="0"/>
              <a:t>Most (not all) BASICs are related to carrier safety.</a:t>
            </a:r>
          </a:p>
          <a:p>
            <a:r>
              <a:rPr lang="en-US" sz="2000" dirty="0" smtClean="0"/>
              <a:t>CSA identifies substantially more carriers for interventions than </a:t>
            </a:r>
            <a:r>
              <a:rPr lang="en-US" sz="2000" dirty="0" err="1" smtClean="0"/>
              <a:t>SafeStat</a:t>
            </a:r>
            <a:r>
              <a:rPr lang="en-US" sz="2000" dirty="0" smtClean="0"/>
              <a:t>.</a:t>
            </a:r>
          </a:p>
          <a:p>
            <a:r>
              <a:rPr lang="en-US" sz="2000" dirty="0" smtClean="0"/>
              <a:t>CSA interventions significantly reduce % of carriers exceeding a BASIC threshold compared to control group.</a:t>
            </a:r>
          </a:p>
          <a:p>
            <a:r>
              <a:rPr lang="en-US" sz="2000" dirty="0" smtClean="0"/>
              <a:t>Warning letter was the most common intervention &amp; most intervention cycles required only one intervention.</a:t>
            </a:r>
          </a:p>
          <a:p>
            <a:r>
              <a:rPr lang="en-US" sz="2000" dirty="0" smtClean="0"/>
              <a:t>More intrusive interventions (on-site focused, on-site comprehensive) were used for more severe violations and took longer to show effect.</a:t>
            </a:r>
          </a:p>
          <a:p>
            <a:r>
              <a:rPr lang="en-US" sz="2000" dirty="0" smtClean="0">
                <a:solidFill>
                  <a:schemeClr val="bg2">
                    <a:lumMod val="60000"/>
                    <a:lumOff val="40000"/>
                  </a:schemeClr>
                </a:solidFill>
              </a:rPr>
              <a:t>CSA test group costs overall 14% lower than control group.</a:t>
            </a:r>
          </a:p>
          <a:p>
            <a:r>
              <a:rPr lang="en-US" sz="2000" dirty="0" smtClean="0">
                <a:solidFill>
                  <a:schemeClr val="bg2">
                    <a:lumMod val="60000"/>
                    <a:lumOff val="40000"/>
                  </a:schemeClr>
                </a:solidFill>
              </a:rPr>
              <a:t>Feedback from field is positive: CSA identifies right carriers and interventions are appropriate and generally effective.</a:t>
            </a:r>
          </a:p>
          <a:p>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381000" y="762000"/>
            <a:ext cx="7772400" cy="3657600"/>
          </a:xfrm>
        </p:spPr>
        <p:txBody>
          <a:bodyPr/>
          <a:lstStyle/>
          <a:p>
            <a:pPr eaLnBrk="1" hangingPunct="1">
              <a:lnSpc>
                <a:spcPct val="150000"/>
              </a:lnSpc>
              <a:defRPr/>
            </a:pPr>
            <a:r>
              <a:rPr lang="en-US" sz="2400" dirty="0" smtClean="0">
                <a:latin typeface="Arial" charset="0"/>
              </a:rPr>
              <a:t>Most SMS BASICs are related to </a:t>
            </a:r>
            <a:br>
              <a:rPr lang="en-US" sz="2400" dirty="0" smtClean="0">
                <a:latin typeface="Arial" charset="0"/>
              </a:rPr>
            </a:br>
            <a:r>
              <a:rPr lang="en-US" sz="2400" dirty="0" smtClean="0">
                <a:latin typeface="Arial" charset="0"/>
              </a:rPr>
              <a:t>Carrier Safety, though weak for </a:t>
            </a:r>
            <a:br>
              <a:rPr lang="en-US" sz="2400" dirty="0" smtClean="0">
                <a:latin typeface="Arial" charset="0"/>
              </a:rPr>
            </a:br>
            <a:r>
              <a:rPr lang="en-US" sz="2400" dirty="0" smtClean="0">
                <a:latin typeface="Arial" charset="0"/>
              </a:rPr>
              <a:t>Driver Fitness and Cargo Loading/Securement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600200" y="1600200"/>
            <a:ext cx="5867400" cy="4179888"/>
            <a:chOff x="1600200" y="1600200"/>
            <a:chExt cx="5867400" cy="4179888"/>
          </a:xfrm>
        </p:grpSpPr>
        <p:pic>
          <p:nvPicPr>
            <p:cNvPr id="7170" name="Picture 15" descr="B1.png"/>
            <p:cNvPicPr>
              <a:picLocks noChangeAspect="1"/>
            </p:cNvPicPr>
            <p:nvPr/>
          </p:nvPicPr>
          <p:blipFill>
            <a:blip r:embed="rId2" cstate="print"/>
            <a:srcRect/>
            <a:stretch>
              <a:fillRect/>
            </a:stretch>
          </p:blipFill>
          <p:spPr bwMode="auto">
            <a:xfrm>
              <a:off x="1981200" y="1905000"/>
              <a:ext cx="5486400" cy="3648075"/>
            </a:xfrm>
            <a:prstGeom prst="rect">
              <a:avLst/>
            </a:prstGeom>
            <a:noFill/>
            <a:ln w="9525">
              <a:noFill/>
              <a:miter lim="800000"/>
              <a:headEnd/>
              <a:tailEnd/>
            </a:ln>
          </p:spPr>
        </p:pic>
        <p:sp>
          <p:nvSpPr>
            <p:cNvPr id="7171" name="Text Box 4"/>
            <p:cNvSpPr txBox="1">
              <a:spLocks noChangeArrowheads="1"/>
            </p:cNvSpPr>
            <p:nvPr/>
          </p:nvSpPr>
          <p:spPr bwMode="auto">
            <a:xfrm>
              <a:off x="2438400" y="5410200"/>
              <a:ext cx="4724400" cy="369888"/>
            </a:xfrm>
            <a:prstGeom prst="rect">
              <a:avLst/>
            </a:prstGeom>
            <a:solidFill>
              <a:schemeClr val="bg1"/>
            </a:solidFill>
            <a:ln w="9525">
              <a:noFill/>
              <a:miter lim="800000"/>
              <a:headEnd/>
              <a:tailEnd/>
            </a:ln>
          </p:spPr>
          <p:txBody>
            <a:bodyPr>
              <a:spAutoFit/>
            </a:bodyPr>
            <a:lstStyle/>
            <a:p>
              <a:pPr algn="ctr">
                <a:spcBef>
                  <a:spcPct val="50000"/>
                </a:spcBef>
              </a:pPr>
              <a:r>
                <a:rPr lang="en-US" sz="1800" b="1">
                  <a:solidFill>
                    <a:schemeClr val="accent2"/>
                  </a:solidFill>
                  <a:latin typeface="Arial" charset="0"/>
                </a:rPr>
                <a:t>Unsafe Driving Percentile</a:t>
              </a:r>
            </a:p>
          </p:txBody>
        </p:sp>
        <p:sp>
          <p:nvSpPr>
            <p:cNvPr id="7172" name="Text Box 6"/>
            <p:cNvSpPr txBox="1">
              <a:spLocks noChangeArrowheads="1"/>
            </p:cNvSpPr>
            <p:nvPr/>
          </p:nvSpPr>
          <p:spPr bwMode="auto">
            <a:xfrm rot="10800000">
              <a:off x="1600200" y="1600200"/>
              <a:ext cx="461963" cy="3429000"/>
            </a:xfrm>
            <a:prstGeom prst="rect">
              <a:avLst/>
            </a:prstGeom>
            <a:solidFill>
              <a:schemeClr val="bg1"/>
            </a:solidFill>
            <a:ln w="9525">
              <a:noFill/>
              <a:miter lim="800000"/>
              <a:headEnd/>
              <a:tailEnd/>
            </a:ln>
          </p:spPr>
          <p:txBody>
            <a:bodyPr vert="eaVert">
              <a:spAutoFit/>
            </a:bodyPr>
            <a:lstStyle/>
            <a:p>
              <a:pPr>
                <a:spcBef>
                  <a:spcPct val="50000"/>
                </a:spcBef>
              </a:pPr>
              <a:r>
                <a:rPr lang="en-US" sz="1800" b="1">
                  <a:solidFill>
                    <a:schemeClr val="accent2"/>
                  </a:solidFill>
                  <a:latin typeface="Arial" charset="0"/>
                </a:rPr>
                <a:t>Log Crash Rate Per 100 PUs</a:t>
              </a:r>
            </a:p>
          </p:txBody>
        </p:sp>
      </p:grpSp>
      <p:sp>
        <p:nvSpPr>
          <p:cNvPr id="19" name="Rectangle 2"/>
          <p:cNvSpPr>
            <a:spLocks noGrp="1" noChangeArrowheads="1"/>
          </p:cNvSpPr>
          <p:nvPr>
            <p:ph type="title"/>
          </p:nvPr>
        </p:nvSpPr>
        <p:spPr>
          <a:xfrm>
            <a:off x="838200" y="533400"/>
            <a:ext cx="7772400" cy="762000"/>
          </a:xfrm>
        </p:spPr>
        <p:txBody>
          <a:bodyPr/>
          <a:lstStyle/>
          <a:p>
            <a:pPr>
              <a:defRPr/>
            </a:pPr>
            <a:r>
              <a:rPr lang="en-US" sz="2400" dirty="0">
                <a:latin typeface="Arial" charset="0"/>
              </a:rPr>
              <a:t>Association Between Crash Rates and </a:t>
            </a:r>
            <a:r>
              <a:rPr lang="en-US" sz="2400" dirty="0" smtClean="0">
                <a:latin typeface="Arial" charset="0"/>
              </a:rPr>
              <a:t/>
            </a:r>
            <a:br>
              <a:rPr lang="en-US" sz="2400" dirty="0" smtClean="0">
                <a:latin typeface="Arial" charset="0"/>
              </a:rPr>
            </a:br>
            <a:r>
              <a:rPr lang="en-US" sz="2400" dirty="0" smtClean="0">
                <a:latin typeface="Arial" charset="0"/>
              </a:rPr>
              <a:t>BASIC </a:t>
            </a:r>
            <a:r>
              <a:rPr lang="en-US" sz="2400" dirty="0">
                <a:latin typeface="Arial" charset="0"/>
              </a:rPr>
              <a:t>1 – Unsafe Driving</a:t>
            </a:r>
          </a:p>
        </p:txBody>
      </p:sp>
      <p:sp>
        <p:nvSpPr>
          <p:cNvPr id="7174" name="Text Box 7"/>
          <p:cNvSpPr txBox="1">
            <a:spLocks noChangeArrowheads="1"/>
          </p:cNvSpPr>
          <p:nvPr/>
        </p:nvSpPr>
        <p:spPr bwMode="auto">
          <a:xfrm>
            <a:off x="1219200" y="1371600"/>
            <a:ext cx="7391400" cy="400050"/>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latin typeface="Arial" charset="0"/>
              </a:rPr>
              <a:t>Nonparticipating Carriers 18-Month Crash Rates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 name="Rectangle 2"/>
          <p:cNvSpPr>
            <a:spLocks noGrp="1" noChangeArrowheads="1"/>
          </p:cNvSpPr>
          <p:nvPr>
            <p:ph type="title"/>
          </p:nvPr>
        </p:nvSpPr>
        <p:spPr>
          <a:xfrm>
            <a:off x="838200" y="533400"/>
            <a:ext cx="7772400" cy="762000"/>
          </a:xfrm>
        </p:spPr>
        <p:txBody>
          <a:bodyPr/>
          <a:lstStyle/>
          <a:p>
            <a:pPr>
              <a:defRPr/>
            </a:pPr>
            <a:r>
              <a:rPr lang="en-US" sz="2400" dirty="0">
                <a:latin typeface="Arial" charset="0"/>
              </a:rPr>
              <a:t>Association Between Crash Rates and </a:t>
            </a:r>
            <a:r>
              <a:rPr lang="en-US" sz="2400" dirty="0" smtClean="0">
                <a:latin typeface="Arial" charset="0"/>
              </a:rPr>
              <a:t/>
            </a:r>
            <a:br>
              <a:rPr lang="en-US" sz="2400" dirty="0" smtClean="0">
                <a:latin typeface="Arial" charset="0"/>
              </a:rPr>
            </a:br>
            <a:r>
              <a:rPr lang="en-US" sz="2400" dirty="0" smtClean="0">
                <a:latin typeface="Arial" charset="0"/>
              </a:rPr>
              <a:t>BASIC 2 </a:t>
            </a:r>
            <a:r>
              <a:rPr lang="en-US" sz="2400" dirty="0">
                <a:latin typeface="Arial" charset="0"/>
              </a:rPr>
              <a:t>– </a:t>
            </a:r>
            <a:r>
              <a:rPr lang="en-US" sz="2400" dirty="0" smtClean="0">
                <a:latin typeface="Arial" charset="0"/>
              </a:rPr>
              <a:t>Fatigued </a:t>
            </a:r>
            <a:r>
              <a:rPr lang="en-US" sz="2400" dirty="0">
                <a:latin typeface="Arial" charset="0"/>
              </a:rPr>
              <a:t>Driving</a:t>
            </a:r>
          </a:p>
        </p:txBody>
      </p:sp>
      <p:sp>
        <p:nvSpPr>
          <p:cNvPr id="8197" name="Text Box 7"/>
          <p:cNvSpPr txBox="1">
            <a:spLocks noChangeArrowheads="1"/>
          </p:cNvSpPr>
          <p:nvPr/>
        </p:nvSpPr>
        <p:spPr bwMode="auto">
          <a:xfrm>
            <a:off x="1143000" y="1371600"/>
            <a:ext cx="7391400" cy="400050"/>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latin typeface="Arial" charset="0"/>
              </a:rPr>
              <a:t>Nonparticipating Carriers 18-Month Crash Rates </a:t>
            </a:r>
          </a:p>
        </p:txBody>
      </p:sp>
      <p:grpSp>
        <p:nvGrpSpPr>
          <p:cNvPr id="7" name="Group 6"/>
          <p:cNvGrpSpPr/>
          <p:nvPr/>
        </p:nvGrpSpPr>
        <p:grpSpPr>
          <a:xfrm>
            <a:off x="1600200" y="1752600"/>
            <a:ext cx="5943600" cy="4179888"/>
            <a:chOff x="1676400" y="1752600"/>
            <a:chExt cx="5943600" cy="4179888"/>
          </a:xfrm>
        </p:grpSpPr>
        <p:sp>
          <p:nvSpPr>
            <p:cNvPr id="8194" name="Text Box 4"/>
            <p:cNvSpPr txBox="1">
              <a:spLocks noChangeArrowheads="1"/>
            </p:cNvSpPr>
            <p:nvPr/>
          </p:nvSpPr>
          <p:spPr bwMode="auto">
            <a:xfrm>
              <a:off x="2667000" y="5562600"/>
              <a:ext cx="4724400" cy="369888"/>
            </a:xfrm>
            <a:prstGeom prst="rect">
              <a:avLst/>
            </a:prstGeom>
            <a:solidFill>
              <a:schemeClr val="bg1"/>
            </a:solidFill>
            <a:ln w="9525">
              <a:noFill/>
              <a:miter lim="800000"/>
              <a:headEnd/>
              <a:tailEnd/>
            </a:ln>
          </p:spPr>
          <p:txBody>
            <a:bodyPr>
              <a:spAutoFit/>
            </a:bodyPr>
            <a:lstStyle/>
            <a:p>
              <a:pPr algn="ctr">
                <a:spcBef>
                  <a:spcPct val="50000"/>
                </a:spcBef>
              </a:pPr>
              <a:r>
                <a:rPr lang="en-US" sz="1800" b="1">
                  <a:solidFill>
                    <a:schemeClr val="accent2"/>
                  </a:solidFill>
                  <a:latin typeface="Arial" charset="0"/>
                </a:rPr>
                <a:t>Log Fatigued Driving Percentile</a:t>
              </a:r>
            </a:p>
          </p:txBody>
        </p:sp>
        <p:sp>
          <p:nvSpPr>
            <p:cNvPr id="8195" name="Text Box 6"/>
            <p:cNvSpPr txBox="1">
              <a:spLocks noChangeArrowheads="1"/>
            </p:cNvSpPr>
            <p:nvPr/>
          </p:nvSpPr>
          <p:spPr bwMode="auto">
            <a:xfrm rot="10800000">
              <a:off x="1676400" y="1752600"/>
              <a:ext cx="461963" cy="3429000"/>
            </a:xfrm>
            <a:prstGeom prst="rect">
              <a:avLst/>
            </a:prstGeom>
            <a:solidFill>
              <a:schemeClr val="bg1"/>
            </a:solidFill>
            <a:ln w="9525">
              <a:noFill/>
              <a:miter lim="800000"/>
              <a:headEnd/>
              <a:tailEnd/>
            </a:ln>
          </p:spPr>
          <p:txBody>
            <a:bodyPr vert="eaVert">
              <a:spAutoFit/>
            </a:bodyPr>
            <a:lstStyle/>
            <a:p>
              <a:pPr>
                <a:spcBef>
                  <a:spcPct val="50000"/>
                </a:spcBef>
              </a:pPr>
              <a:r>
                <a:rPr lang="en-US" sz="1800" b="1" dirty="0">
                  <a:solidFill>
                    <a:schemeClr val="accent2"/>
                  </a:solidFill>
                  <a:latin typeface="Arial" charset="0"/>
                </a:rPr>
                <a:t>Log Crash Rate Per 100 PUs</a:t>
              </a:r>
            </a:p>
          </p:txBody>
        </p:sp>
        <p:pic>
          <p:nvPicPr>
            <p:cNvPr id="8198" name="Picture 6" descr="B2.png"/>
            <p:cNvPicPr>
              <a:picLocks noChangeAspect="1"/>
            </p:cNvPicPr>
            <p:nvPr/>
          </p:nvPicPr>
          <p:blipFill>
            <a:blip r:embed="rId2" cstate="print"/>
            <a:srcRect/>
            <a:stretch>
              <a:fillRect/>
            </a:stretch>
          </p:blipFill>
          <p:spPr bwMode="auto">
            <a:xfrm>
              <a:off x="2133600" y="1981200"/>
              <a:ext cx="5486400" cy="3648075"/>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6"/>
          <p:cNvSpPr txBox="1">
            <a:spLocks noChangeArrowheads="1"/>
          </p:cNvSpPr>
          <p:nvPr/>
        </p:nvSpPr>
        <p:spPr bwMode="auto">
          <a:xfrm rot="10800000">
            <a:off x="1371600" y="1752600"/>
            <a:ext cx="461963" cy="3429000"/>
          </a:xfrm>
          <a:prstGeom prst="rect">
            <a:avLst/>
          </a:prstGeom>
          <a:solidFill>
            <a:schemeClr val="bg1"/>
          </a:solidFill>
          <a:ln w="9525">
            <a:noFill/>
            <a:miter lim="800000"/>
            <a:headEnd/>
            <a:tailEnd/>
          </a:ln>
        </p:spPr>
        <p:txBody>
          <a:bodyPr vert="eaVert">
            <a:spAutoFit/>
          </a:bodyPr>
          <a:lstStyle/>
          <a:p>
            <a:pPr>
              <a:spcBef>
                <a:spcPct val="50000"/>
              </a:spcBef>
            </a:pPr>
            <a:r>
              <a:rPr lang="en-US" sz="1800" b="1">
                <a:solidFill>
                  <a:schemeClr val="accent2"/>
                </a:solidFill>
                <a:latin typeface="Arial" charset="0"/>
              </a:rPr>
              <a:t>Log Crash Rate Per 100 PUs</a:t>
            </a:r>
          </a:p>
        </p:txBody>
      </p:sp>
      <p:sp>
        <p:nvSpPr>
          <p:cNvPr id="19" name="Rectangle 2"/>
          <p:cNvSpPr>
            <a:spLocks noGrp="1" noChangeArrowheads="1"/>
          </p:cNvSpPr>
          <p:nvPr>
            <p:ph type="title"/>
          </p:nvPr>
        </p:nvSpPr>
        <p:spPr>
          <a:xfrm>
            <a:off x="533400" y="533400"/>
            <a:ext cx="7772400" cy="762000"/>
          </a:xfrm>
        </p:spPr>
        <p:txBody>
          <a:bodyPr/>
          <a:lstStyle/>
          <a:p>
            <a:pPr>
              <a:defRPr/>
            </a:pPr>
            <a:r>
              <a:rPr lang="en-US" sz="2400" dirty="0">
                <a:latin typeface="Arial" charset="0"/>
              </a:rPr>
              <a:t>Association Between Crash Rates and </a:t>
            </a:r>
            <a:r>
              <a:rPr lang="en-US" sz="2400" dirty="0" smtClean="0">
                <a:latin typeface="Arial" charset="0"/>
              </a:rPr>
              <a:t/>
            </a:r>
            <a:br>
              <a:rPr lang="en-US" sz="2400" dirty="0" smtClean="0">
                <a:latin typeface="Arial" charset="0"/>
              </a:rPr>
            </a:br>
            <a:r>
              <a:rPr lang="en-US" sz="2400" dirty="0" smtClean="0">
                <a:latin typeface="Arial" charset="0"/>
              </a:rPr>
              <a:t>BASIC 3 </a:t>
            </a:r>
            <a:r>
              <a:rPr lang="en-US" sz="2400" dirty="0">
                <a:latin typeface="Arial" charset="0"/>
              </a:rPr>
              <a:t>– </a:t>
            </a:r>
            <a:r>
              <a:rPr lang="en-US" sz="2400" dirty="0" smtClean="0">
                <a:latin typeface="Arial" charset="0"/>
              </a:rPr>
              <a:t>Driver Fitness</a:t>
            </a:r>
            <a:endParaRPr lang="en-US" sz="2400" dirty="0">
              <a:latin typeface="Arial" charset="0"/>
            </a:endParaRPr>
          </a:p>
        </p:txBody>
      </p:sp>
      <p:sp>
        <p:nvSpPr>
          <p:cNvPr id="9221" name="Text Box 7"/>
          <p:cNvSpPr txBox="1">
            <a:spLocks noChangeArrowheads="1"/>
          </p:cNvSpPr>
          <p:nvPr/>
        </p:nvSpPr>
        <p:spPr bwMode="auto">
          <a:xfrm>
            <a:off x="990600" y="1371600"/>
            <a:ext cx="7391400" cy="400050"/>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latin typeface="Arial" charset="0"/>
              </a:rPr>
              <a:t>Nonparticipating Carriers 18-Month Crash Rates </a:t>
            </a:r>
          </a:p>
        </p:txBody>
      </p:sp>
      <p:grpSp>
        <p:nvGrpSpPr>
          <p:cNvPr id="7" name="Group 6"/>
          <p:cNvGrpSpPr/>
          <p:nvPr/>
        </p:nvGrpSpPr>
        <p:grpSpPr>
          <a:xfrm>
            <a:off x="1828800" y="1981200"/>
            <a:ext cx="5486400" cy="3951288"/>
            <a:chOff x="1905000" y="1981200"/>
            <a:chExt cx="5486400" cy="3951288"/>
          </a:xfrm>
        </p:grpSpPr>
        <p:sp>
          <p:nvSpPr>
            <p:cNvPr id="9218" name="Text Box 4"/>
            <p:cNvSpPr txBox="1">
              <a:spLocks noChangeArrowheads="1"/>
            </p:cNvSpPr>
            <p:nvPr/>
          </p:nvSpPr>
          <p:spPr bwMode="auto">
            <a:xfrm>
              <a:off x="2362200" y="5562600"/>
              <a:ext cx="4724400" cy="369888"/>
            </a:xfrm>
            <a:prstGeom prst="rect">
              <a:avLst/>
            </a:prstGeom>
            <a:solidFill>
              <a:schemeClr val="bg1"/>
            </a:solidFill>
            <a:ln w="9525">
              <a:noFill/>
              <a:miter lim="800000"/>
              <a:headEnd/>
              <a:tailEnd/>
            </a:ln>
          </p:spPr>
          <p:txBody>
            <a:bodyPr>
              <a:spAutoFit/>
            </a:bodyPr>
            <a:lstStyle/>
            <a:p>
              <a:pPr algn="ctr">
                <a:spcBef>
                  <a:spcPct val="50000"/>
                </a:spcBef>
              </a:pPr>
              <a:r>
                <a:rPr lang="en-US" sz="1800" b="1">
                  <a:solidFill>
                    <a:schemeClr val="accent2"/>
                  </a:solidFill>
                  <a:latin typeface="Arial" charset="0"/>
                </a:rPr>
                <a:t>Driver Fitness Percentile</a:t>
              </a:r>
            </a:p>
          </p:txBody>
        </p:sp>
        <p:pic>
          <p:nvPicPr>
            <p:cNvPr id="9222" name="Picture 7" descr="B3.png"/>
            <p:cNvPicPr>
              <a:picLocks noChangeAspect="1"/>
            </p:cNvPicPr>
            <p:nvPr/>
          </p:nvPicPr>
          <p:blipFill>
            <a:blip r:embed="rId2" cstate="print"/>
            <a:srcRect/>
            <a:stretch>
              <a:fillRect/>
            </a:stretch>
          </p:blipFill>
          <p:spPr bwMode="auto">
            <a:xfrm>
              <a:off x="1905000" y="1981200"/>
              <a:ext cx="5486400" cy="364807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3" name="Text Box 6"/>
          <p:cNvSpPr txBox="1">
            <a:spLocks noChangeArrowheads="1"/>
          </p:cNvSpPr>
          <p:nvPr/>
        </p:nvSpPr>
        <p:spPr bwMode="auto">
          <a:xfrm rot="10800000">
            <a:off x="1371600" y="1905000"/>
            <a:ext cx="461963" cy="3124200"/>
          </a:xfrm>
          <a:prstGeom prst="rect">
            <a:avLst/>
          </a:prstGeom>
          <a:solidFill>
            <a:schemeClr val="bg1"/>
          </a:solidFill>
          <a:ln w="9525">
            <a:noFill/>
            <a:miter lim="800000"/>
            <a:headEnd/>
            <a:tailEnd/>
          </a:ln>
        </p:spPr>
        <p:txBody>
          <a:bodyPr vert="eaVert">
            <a:spAutoFit/>
          </a:bodyPr>
          <a:lstStyle/>
          <a:p>
            <a:pPr>
              <a:spcBef>
                <a:spcPct val="50000"/>
              </a:spcBef>
            </a:pPr>
            <a:r>
              <a:rPr lang="en-US" sz="1800" b="1">
                <a:solidFill>
                  <a:schemeClr val="accent2"/>
                </a:solidFill>
                <a:latin typeface="Arial" charset="0"/>
              </a:rPr>
              <a:t> Crash Rate Per 100 PUs</a:t>
            </a:r>
          </a:p>
        </p:txBody>
      </p:sp>
      <p:sp>
        <p:nvSpPr>
          <p:cNvPr id="19" name="Rectangle 2"/>
          <p:cNvSpPr>
            <a:spLocks noGrp="1" noChangeArrowheads="1"/>
          </p:cNvSpPr>
          <p:nvPr>
            <p:ph type="title"/>
          </p:nvPr>
        </p:nvSpPr>
        <p:spPr>
          <a:xfrm>
            <a:off x="533400" y="533400"/>
            <a:ext cx="7772400" cy="762000"/>
          </a:xfrm>
        </p:spPr>
        <p:txBody>
          <a:bodyPr/>
          <a:lstStyle/>
          <a:p>
            <a:pPr>
              <a:defRPr/>
            </a:pPr>
            <a:r>
              <a:rPr lang="en-US" sz="2400" dirty="0">
                <a:latin typeface="Arial" charset="0"/>
              </a:rPr>
              <a:t>Association Between Crash Rates and </a:t>
            </a:r>
            <a:r>
              <a:rPr lang="en-US" sz="2400" dirty="0" smtClean="0">
                <a:latin typeface="Arial" charset="0"/>
              </a:rPr>
              <a:t/>
            </a:r>
            <a:br>
              <a:rPr lang="en-US" sz="2400" dirty="0" smtClean="0">
                <a:latin typeface="Arial" charset="0"/>
              </a:rPr>
            </a:br>
            <a:r>
              <a:rPr lang="en-US" sz="2400" dirty="0" smtClean="0">
                <a:latin typeface="Arial" charset="0"/>
              </a:rPr>
              <a:t>BASIC 4 </a:t>
            </a:r>
            <a:r>
              <a:rPr lang="en-US" sz="2400" dirty="0">
                <a:latin typeface="Arial" charset="0"/>
              </a:rPr>
              <a:t>– </a:t>
            </a:r>
            <a:r>
              <a:rPr lang="en-US" sz="2400" dirty="0" smtClean="0">
                <a:latin typeface="Arial" charset="0"/>
              </a:rPr>
              <a:t>Controlled Substance / Alcohol</a:t>
            </a:r>
            <a:endParaRPr lang="en-US" sz="2400" dirty="0">
              <a:latin typeface="Arial" charset="0"/>
            </a:endParaRPr>
          </a:p>
        </p:txBody>
      </p:sp>
      <p:sp>
        <p:nvSpPr>
          <p:cNvPr id="10245" name="Text Box 7"/>
          <p:cNvSpPr txBox="1">
            <a:spLocks noChangeArrowheads="1"/>
          </p:cNvSpPr>
          <p:nvPr/>
        </p:nvSpPr>
        <p:spPr bwMode="auto">
          <a:xfrm>
            <a:off x="990600" y="1371600"/>
            <a:ext cx="7391400" cy="400050"/>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latin typeface="Arial" charset="0"/>
              </a:rPr>
              <a:t>Nonparticipating Carriers 18-Month Crash Rates </a:t>
            </a:r>
          </a:p>
        </p:txBody>
      </p:sp>
      <p:grpSp>
        <p:nvGrpSpPr>
          <p:cNvPr id="7" name="Group 6"/>
          <p:cNvGrpSpPr/>
          <p:nvPr/>
        </p:nvGrpSpPr>
        <p:grpSpPr>
          <a:xfrm>
            <a:off x="1828800" y="1981200"/>
            <a:ext cx="5486400" cy="3951288"/>
            <a:chOff x="1828800" y="1981200"/>
            <a:chExt cx="5486400" cy="3951288"/>
          </a:xfrm>
        </p:grpSpPr>
        <p:sp>
          <p:nvSpPr>
            <p:cNvPr id="10242" name="Text Box 4"/>
            <p:cNvSpPr txBox="1">
              <a:spLocks noChangeArrowheads="1"/>
            </p:cNvSpPr>
            <p:nvPr/>
          </p:nvSpPr>
          <p:spPr bwMode="auto">
            <a:xfrm>
              <a:off x="2362200" y="5562600"/>
              <a:ext cx="4724400" cy="369888"/>
            </a:xfrm>
            <a:prstGeom prst="rect">
              <a:avLst/>
            </a:prstGeom>
            <a:solidFill>
              <a:schemeClr val="bg1"/>
            </a:solidFill>
            <a:ln w="9525">
              <a:noFill/>
              <a:miter lim="800000"/>
              <a:headEnd/>
              <a:tailEnd/>
            </a:ln>
          </p:spPr>
          <p:txBody>
            <a:bodyPr>
              <a:spAutoFit/>
            </a:bodyPr>
            <a:lstStyle/>
            <a:p>
              <a:pPr algn="ctr">
                <a:spcBef>
                  <a:spcPct val="50000"/>
                </a:spcBef>
              </a:pPr>
              <a:r>
                <a:rPr lang="en-US" sz="1800" b="1">
                  <a:solidFill>
                    <a:schemeClr val="accent2"/>
                  </a:solidFill>
                  <a:latin typeface="Arial" charset="0"/>
                </a:rPr>
                <a:t>Controlled Substance/Alcohol Percentile</a:t>
              </a:r>
            </a:p>
          </p:txBody>
        </p:sp>
        <p:pic>
          <p:nvPicPr>
            <p:cNvPr id="10246" name="Picture 6" descr="B4.png"/>
            <p:cNvPicPr>
              <a:picLocks noChangeAspect="1"/>
            </p:cNvPicPr>
            <p:nvPr/>
          </p:nvPicPr>
          <p:blipFill>
            <a:blip r:embed="rId2" cstate="print"/>
            <a:srcRect/>
            <a:stretch>
              <a:fillRect/>
            </a:stretch>
          </p:blipFill>
          <p:spPr bwMode="auto">
            <a:xfrm>
              <a:off x="1828800" y="1981200"/>
              <a:ext cx="5486400" cy="3648075"/>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 name="Rectangle 2"/>
          <p:cNvSpPr>
            <a:spLocks noGrp="1" noChangeArrowheads="1"/>
          </p:cNvSpPr>
          <p:nvPr>
            <p:ph type="title"/>
          </p:nvPr>
        </p:nvSpPr>
        <p:spPr>
          <a:xfrm>
            <a:off x="533400" y="533400"/>
            <a:ext cx="7772400" cy="762000"/>
          </a:xfrm>
        </p:spPr>
        <p:txBody>
          <a:bodyPr/>
          <a:lstStyle/>
          <a:p>
            <a:pPr>
              <a:defRPr/>
            </a:pPr>
            <a:r>
              <a:rPr lang="en-US" sz="2400" dirty="0">
                <a:latin typeface="Arial" charset="0"/>
              </a:rPr>
              <a:t>Association Between Crash Rates and </a:t>
            </a:r>
            <a:r>
              <a:rPr lang="en-US" sz="2400" dirty="0" smtClean="0">
                <a:latin typeface="Arial" charset="0"/>
              </a:rPr>
              <a:t/>
            </a:r>
            <a:br>
              <a:rPr lang="en-US" sz="2400" dirty="0" smtClean="0">
                <a:latin typeface="Arial" charset="0"/>
              </a:rPr>
            </a:br>
            <a:r>
              <a:rPr lang="en-US" sz="2400" dirty="0" smtClean="0">
                <a:latin typeface="Arial" charset="0"/>
              </a:rPr>
              <a:t>BASIC 5 </a:t>
            </a:r>
            <a:r>
              <a:rPr lang="en-US" sz="2400" dirty="0">
                <a:latin typeface="Arial" charset="0"/>
              </a:rPr>
              <a:t>– </a:t>
            </a:r>
            <a:r>
              <a:rPr lang="en-US" sz="2400" dirty="0" smtClean="0">
                <a:latin typeface="Arial" charset="0"/>
              </a:rPr>
              <a:t>Vehicle Maintenance</a:t>
            </a:r>
            <a:endParaRPr lang="en-US" sz="2400" dirty="0">
              <a:latin typeface="Arial" charset="0"/>
            </a:endParaRPr>
          </a:p>
        </p:txBody>
      </p:sp>
      <p:sp>
        <p:nvSpPr>
          <p:cNvPr id="11269" name="Text Box 7"/>
          <p:cNvSpPr txBox="1">
            <a:spLocks noChangeArrowheads="1"/>
          </p:cNvSpPr>
          <p:nvPr/>
        </p:nvSpPr>
        <p:spPr bwMode="auto">
          <a:xfrm>
            <a:off x="990600" y="1371600"/>
            <a:ext cx="7391400" cy="400050"/>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latin typeface="Arial" charset="0"/>
              </a:rPr>
              <a:t>Nonparticipating Carriers 18-Month Crash Rates </a:t>
            </a:r>
          </a:p>
        </p:txBody>
      </p:sp>
      <p:grpSp>
        <p:nvGrpSpPr>
          <p:cNvPr id="7" name="Group 6"/>
          <p:cNvGrpSpPr/>
          <p:nvPr/>
        </p:nvGrpSpPr>
        <p:grpSpPr>
          <a:xfrm>
            <a:off x="1524000" y="1905000"/>
            <a:ext cx="6019800" cy="4027488"/>
            <a:chOff x="1371600" y="1905000"/>
            <a:chExt cx="6019800" cy="4027488"/>
          </a:xfrm>
        </p:grpSpPr>
        <p:sp>
          <p:nvSpPr>
            <p:cNvPr id="11266" name="Text Box 4"/>
            <p:cNvSpPr txBox="1">
              <a:spLocks noChangeArrowheads="1"/>
            </p:cNvSpPr>
            <p:nvPr/>
          </p:nvSpPr>
          <p:spPr bwMode="auto">
            <a:xfrm>
              <a:off x="2362200" y="5562600"/>
              <a:ext cx="4724400" cy="369888"/>
            </a:xfrm>
            <a:prstGeom prst="rect">
              <a:avLst/>
            </a:prstGeom>
            <a:solidFill>
              <a:schemeClr val="bg1"/>
            </a:solidFill>
            <a:ln w="9525">
              <a:noFill/>
              <a:miter lim="800000"/>
              <a:headEnd/>
              <a:tailEnd/>
            </a:ln>
          </p:spPr>
          <p:txBody>
            <a:bodyPr>
              <a:spAutoFit/>
            </a:bodyPr>
            <a:lstStyle/>
            <a:p>
              <a:pPr algn="ctr">
                <a:spcBef>
                  <a:spcPct val="50000"/>
                </a:spcBef>
              </a:pPr>
              <a:r>
                <a:rPr lang="en-US" sz="1800" b="1">
                  <a:solidFill>
                    <a:schemeClr val="accent2"/>
                  </a:solidFill>
                  <a:latin typeface="Arial" charset="0"/>
                </a:rPr>
                <a:t>Log Vehicle Maintenance Percentile</a:t>
              </a:r>
            </a:p>
          </p:txBody>
        </p:sp>
        <p:sp>
          <p:nvSpPr>
            <p:cNvPr id="11267" name="Text Box 6"/>
            <p:cNvSpPr txBox="1">
              <a:spLocks noChangeArrowheads="1"/>
            </p:cNvSpPr>
            <p:nvPr/>
          </p:nvSpPr>
          <p:spPr bwMode="auto">
            <a:xfrm rot="10800000">
              <a:off x="1371600" y="1905000"/>
              <a:ext cx="461963" cy="3352800"/>
            </a:xfrm>
            <a:prstGeom prst="rect">
              <a:avLst/>
            </a:prstGeom>
            <a:solidFill>
              <a:schemeClr val="bg1"/>
            </a:solidFill>
            <a:ln w="9525">
              <a:noFill/>
              <a:miter lim="800000"/>
              <a:headEnd/>
              <a:tailEnd/>
            </a:ln>
          </p:spPr>
          <p:txBody>
            <a:bodyPr vert="eaVert">
              <a:spAutoFit/>
            </a:bodyPr>
            <a:lstStyle/>
            <a:p>
              <a:pPr>
                <a:spcBef>
                  <a:spcPct val="50000"/>
                </a:spcBef>
              </a:pPr>
              <a:r>
                <a:rPr lang="en-US" sz="1800" b="1">
                  <a:solidFill>
                    <a:schemeClr val="accent2"/>
                  </a:solidFill>
                  <a:latin typeface="Arial" charset="0"/>
                </a:rPr>
                <a:t> Log Crash Rate Per 100 PUs</a:t>
              </a:r>
            </a:p>
          </p:txBody>
        </p:sp>
        <p:pic>
          <p:nvPicPr>
            <p:cNvPr id="11270" name="Picture 7" descr="B5.png"/>
            <p:cNvPicPr>
              <a:picLocks noChangeAspect="1"/>
            </p:cNvPicPr>
            <p:nvPr/>
          </p:nvPicPr>
          <p:blipFill>
            <a:blip r:embed="rId2" cstate="print"/>
            <a:srcRect/>
            <a:stretch>
              <a:fillRect/>
            </a:stretch>
          </p:blipFill>
          <p:spPr bwMode="auto">
            <a:xfrm>
              <a:off x="1905000" y="1981200"/>
              <a:ext cx="5486400" cy="3648075"/>
            </a:xfrm>
            <a:prstGeom prst="rect">
              <a:avLst/>
            </a:prstGeom>
            <a:noFill/>
            <a:ln w="9525">
              <a:noFill/>
              <a:miter lim="800000"/>
              <a:headEnd/>
              <a:tailEnd/>
            </a:ln>
          </p:spPr>
        </p:pic>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yThem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0000"/>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0000"/>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MTRI-ftr-clr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MTRI-ftr-clrTitl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UMTRI-ftr-clr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MTRI-ftr-clrTitl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UMTRI-ftr-clr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MTRI-ftr-clrTitl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MyTheme</Template>
  <TotalTime>9636</TotalTime>
  <Words>1546</Words>
  <Application>Microsoft Office PowerPoint</Application>
  <PresentationFormat>On-screen Show (4:3)</PresentationFormat>
  <Paragraphs>329</Paragraphs>
  <Slides>31</Slides>
  <Notes>1</Notes>
  <HiddenSlides>20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4" baseType="lpstr">
      <vt:lpstr>MyTheme</vt:lpstr>
      <vt:lpstr>1_Blank Presentation</vt:lpstr>
      <vt:lpstr>Equation</vt:lpstr>
      <vt:lpstr>Overview of the Evaluation of CSA 2010 Operational Model Test</vt:lpstr>
      <vt:lpstr>Overview of presentation</vt:lpstr>
      <vt:lpstr>CSA 2010 Pilot Test</vt:lpstr>
      <vt:lpstr>Most SMS BASICs are related to  Carrier Safety, though weak for  Driver Fitness and Cargo Loading/Securement</vt:lpstr>
      <vt:lpstr>Association Between Crash Rates and  BASIC 1 – Unsafe Driving</vt:lpstr>
      <vt:lpstr>Association Between Crash Rates and  BASIC 2 – Fatigued Driving</vt:lpstr>
      <vt:lpstr>Association Between Crash Rates and  BASIC 3 – Driver Fitness</vt:lpstr>
      <vt:lpstr>Association Between Crash Rates and  BASIC 4 – Controlled Substance / Alcohol</vt:lpstr>
      <vt:lpstr>Association Between Crash Rates and  BASIC 5 – Vehicle Maintenance</vt:lpstr>
      <vt:lpstr>Association Between Crash Rates and  BASIC 6 – Improper Loading/Cargo Securement</vt:lpstr>
      <vt:lpstr>Association Between Crash Rates and  the Crash Indicator</vt:lpstr>
      <vt:lpstr>PowerPoint Presentation</vt:lpstr>
      <vt:lpstr>Identifying Unsafe Carriers  by CSA 2010 and SafeStat</vt:lpstr>
      <vt:lpstr>CSA 2010 Will “Touch” About 3 Times as Many Carriers Currently Get CRs</vt:lpstr>
      <vt:lpstr>Effect of Intervention on BASICs Scores</vt:lpstr>
      <vt:lpstr>Vehicle Maintenance BASIC</vt:lpstr>
      <vt:lpstr>Fatigued Driving BASIC</vt:lpstr>
      <vt:lpstr>Unsafe Driving BASIC</vt:lpstr>
      <vt:lpstr>Effectiveness of Intervention Types on Improving BASICs Scores</vt:lpstr>
      <vt:lpstr>PowerPoint Presentation</vt:lpstr>
      <vt:lpstr>Effectiveness of the Warning Letter</vt:lpstr>
      <vt:lpstr>Effectiveness of the On-site Focused Investigation</vt:lpstr>
      <vt:lpstr>Effectiveness of the On-site Comprehensive Investigation</vt:lpstr>
      <vt:lpstr>Cost Comparison of  CSA 2010 and SafeStat Models</vt:lpstr>
      <vt:lpstr>Cost of Interventions and Compliance Reviews </vt:lpstr>
      <vt:lpstr>Feedback from Field Staff</vt:lpstr>
      <vt:lpstr>Survey of Field Staff </vt:lpstr>
      <vt:lpstr>Field Staff Response Positive, Overall</vt:lpstr>
      <vt:lpstr>Field Staff Response Positive, Overall (2)</vt:lpstr>
      <vt:lpstr>Some problems identified:</vt:lpstr>
      <vt:lpstr>Conclusions</vt:lpstr>
    </vt:vector>
  </TitlesOfParts>
  <Company>University of Michigan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Trudy Bahr</dc:creator>
  <cp:lastModifiedBy>Tony</cp:lastModifiedBy>
  <cp:revision>449</cp:revision>
  <dcterms:created xsi:type="dcterms:W3CDTF">2006-10-04T16:59:13Z</dcterms:created>
  <dcterms:modified xsi:type="dcterms:W3CDTF">2012-12-05T20:38:56Z</dcterms:modified>
</cp:coreProperties>
</file>