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Lst>
  <p:notesMasterIdLst>
    <p:notesMasterId r:id="rId14"/>
  </p:notesMasterIdLst>
  <p:handoutMasterIdLst>
    <p:handoutMasterId r:id="rId15"/>
  </p:handoutMasterIdLst>
  <p:sldIdLst>
    <p:sldId id="278" r:id="rId2"/>
    <p:sldId id="301" r:id="rId3"/>
    <p:sldId id="279" r:id="rId4"/>
    <p:sldId id="295" r:id="rId5"/>
    <p:sldId id="281" r:id="rId6"/>
    <p:sldId id="298" r:id="rId7"/>
    <p:sldId id="288" r:id="rId8"/>
    <p:sldId id="297" r:id="rId9"/>
    <p:sldId id="299" r:id="rId10"/>
    <p:sldId id="290" r:id="rId11"/>
    <p:sldId id="300" r:id="rId12"/>
    <p:sldId id="294" r:id="rId13"/>
  </p:sldIdLst>
  <p:sldSz cx="9144000" cy="6858000" type="screen4x3"/>
  <p:notesSz cx="7010400" cy="9236075"/>
  <p:custDataLst>
    <p:tags r:id="rId16"/>
  </p:custDataLst>
  <p:defaultTextStyle>
    <a:defPPr>
      <a:defRPr lang="en-US"/>
    </a:defPPr>
    <a:lvl1pPr algn="l" rtl="0" fontAlgn="base">
      <a:spcBef>
        <a:spcPct val="0"/>
      </a:spcBef>
      <a:spcAft>
        <a:spcPct val="0"/>
      </a:spcAft>
      <a:defRPr sz="1600" kern="1200">
        <a:solidFill>
          <a:srgbClr val="006699"/>
        </a:solidFill>
        <a:latin typeface="Arial" charset="0"/>
        <a:ea typeface="+mn-ea"/>
        <a:cs typeface="+mn-cs"/>
      </a:defRPr>
    </a:lvl1pPr>
    <a:lvl2pPr marL="457200" algn="l" rtl="0" fontAlgn="base">
      <a:spcBef>
        <a:spcPct val="0"/>
      </a:spcBef>
      <a:spcAft>
        <a:spcPct val="0"/>
      </a:spcAft>
      <a:defRPr sz="1600" kern="1200">
        <a:solidFill>
          <a:srgbClr val="006699"/>
        </a:solidFill>
        <a:latin typeface="Arial" charset="0"/>
        <a:ea typeface="+mn-ea"/>
        <a:cs typeface="+mn-cs"/>
      </a:defRPr>
    </a:lvl2pPr>
    <a:lvl3pPr marL="914400" algn="l" rtl="0" fontAlgn="base">
      <a:spcBef>
        <a:spcPct val="0"/>
      </a:spcBef>
      <a:spcAft>
        <a:spcPct val="0"/>
      </a:spcAft>
      <a:defRPr sz="1600" kern="1200">
        <a:solidFill>
          <a:srgbClr val="006699"/>
        </a:solidFill>
        <a:latin typeface="Arial" charset="0"/>
        <a:ea typeface="+mn-ea"/>
        <a:cs typeface="+mn-cs"/>
      </a:defRPr>
    </a:lvl3pPr>
    <a:lvl4pPr marL="1371600" algn="l" rtl="0" fontAlgn="base">
      <a:spcBef>
        <a:spcPct val="0"/>
      </a:spcBef>
      <a:spcAft>
        <a:spcPct val="0"/>
      </a:spcAft>
      <a:defRPr sz="1600" kern="1200">
        <a:solidFill>
          <a:srgbClr val="006699"/>
        </a:solidFill>
        <a:latin typeface="Arial" charset="0"/>
        <a:ea typeface="+mn-ea"/>
        <a:cs typeface="+mn-cs"/>
      </a:defRPr>
    </a:lvl4pPr>
    <a:lvl5pPr marL="1828800" algn="l" rtl="0" fontAlgn="base">
      <a:spcBef>
        <a:spcPct val="0"/>
      </a:spcBef>
      <a:spcAft>
        <a:spcPct val="0"/>
      </a:spcAft>
      <a:defRPr sz="1600" kern="1200">
        <a:solidFill>
          <a:srgbClr val="006699"/>
        </a:solidFill>
        <a:latin typeface="Arial" charset="0"/>
        <a:ea typeface="+mn-ea"/>
        <a:cs typeface="+mn-cs"/>
      </a:defRPr>
    </a:lvl5pPr>
    <a:lvl6pPr marL="2286000" algn="l" defTabSz="914400" rtl="0" eaLnBrk="1" latinLnBrk="0" hangingPunct="1">
      <a:defRPr sz="1600" kern="1200">
        <a:solidFill>
          <a:srgbClr val="006699"/>
        </a:solidFill>
        <a:latin typeface="Arial" charset="0"/>
        <a:ea typeface="+mn-ea"/>
        <a:cs typeface="+mn-cs"/>
      </a:defRPr>
    </a:lvl6pPr>
    <a:lvl7pPr marL="2743200" algn="l" defTabSz="914400" rtl="0" eaLnBrk="1" latinLnBrk="0" hangingPunct="1">
      <a:defRPr sz="1600" kern="1200">
        <a:solidFill>
          <a:srgbClr val="006699"/>
        </a:solidFill>
        <a:latin typeface="Arial" charset="0"/>
        <a:ea typeface="+mn-ea"/>
        <a:cs typeface="+mn-cs"/>
      </a:defRPr>
    </a:lvl7pPr>
    <a:lvl8pPr marL="3200400" algn="l" defTabSz="914400" rtl="0" eaLnBrk="1" latinLnBrk="0" hangingPunct="1">
      <a:defRPr sz="1600" kern="1200">
        <a:solidFill>
          <a:srgbClr val="006699"/>
        </a:solidFill>
        <a:latin typeface="Arial" charset="0"/>
        <a:ea typeface="+mn-ea"/>
        <a:cs typeface="+mn-cs"/>
      </a:defRPr>
    </a:lvl8pPr>
    <a:lvl9pPr marL="3657600" algn="l" defTabSz="914400" rtl="0" eaLnBrk="1" latinLnBrk="0" hangingPunct="1">
      <a:defRPr sz="1600" kern="1200">
        <a:solidFill>
          <a:srgbClr val="006699"/>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7FD"/>
    <a:srgbClr val="0070C0"/>
    <a:srgbClr val="D9EDEF"/>
    <a:srgbClr val="FFFFFF"/>
    <a:srgbClr val="CCECFF"/>
    <a:srgbClr val="66CCFF"/>
    <a:srgbClr val="9FF9FD"/>
    <a:srgbClr val="61B0FF"/>
    <a:srgbClr val="4F87A3"/>
    <a:srgbClr val="E3D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1" autoAdjust="0"/>
    <p:restoredTop sz="73382" autoAdjust="0"/>
  </p:normalViewPr>
  <p:slideViewPr>
    <p:cSldViewPr>
      <p:cViewPr>
        <p:scale>
          <a:sx n="66" d="100"/>
          <a:sy n="66" d="100"/>
        </p:scale>
        <p:origin x="-1374"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466"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3038475"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16387" name="Rectangle 3"/>
          <p:cNvSpPr>
            <a:spLocks noGrp="1" noChangeArrowheads="1"/>
          </p:cNvSpPr>
          <p:nvPr>
            <p:ph type="dt" sz="quarter" idx="1"/>
          </p:nvPr>
        </p:nvSpPr>
        <p:spPr bwMode="auto">
          <a:xfrm>
            <a:off x="3970339" y="0"/>
            <a:ext cx="3038475"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16388" name="Rectangle 4"/>
          <p:cNvSpPr>
            <a:spLocks noGrp="1" noChangeArrowheads="1"/>
          </p:cNvSpPr>
          <p:nvPr>
            <p:ph type="ftr" sz="quarter" idx="2"/>
          </p:nvPr>
        </p:nvSpPr>
        <p:spPr bwMode="auto">
          <a:xfrm>
            <a:off x="1" y="8772378"/>
            <a:ext cx="3038475"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16389" name="Rectangle 5"/>
          <p:cNvSpPr>
            <a:spLocks noGrp="1" noChangeArrowheads="1"/>
          </p:cNvSpPr>
          <p:nvPr>
            <p:ph type="sldNum" sz="quarter" idx="3"/>
          </p:nvPr>
        </p:nvSpPr>
        <p:spPr bwMode="auto">
          <a:xfrm>
            <a:off x="3970339" y="8772378"/>
            <a:ext cx="3038475"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E903311D-27BC-4865-9EE7-2C4B423F2D2D}" type="slidenum">
              <a:rPr lang="en-US"/>
              <a:pPr/>
              <a:t>‹#›</a:t>
            </a:fld>
            <a:endParaRPr lang="en-US"/>
          </a:p>
        </p:txBody>
      </p:sp>
    </p:spTree>
    <p:extLst>
      <p:ext uri="{BB962C8B-B14F-4D97-AF65-F5344CB8AC3E}">
        <p14:creationId xmlns:p14="http://schemas.microsoft.com/office/powerpoint/2010/main" val="1163055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1" y="0"/>
            <a:ext cx="3038475"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endParaRPr lang="en-US"/>
          </a:p>
        </p:txBody>
      </p:sp>
      <p:sp>
        <p:nvSpPr>
          <p:cNvPr id="10243" name="Rectangle 3"/>
          <p:cNvSpPr>
            <a:spLocks noGrp="1" noChangeArrowheads="1"/>
          </p:cNvSpPr>
          <p:nvPr>
            <p:ph type="dt" idx="1"/>
          </p:nvPr>
        </p:nvSpPr>
        <p:spPr bwMode="auto">
          <a:xfrm>
            <a:off x="3970339" y="0"/>
            <a:ext cx="3038475" cy="462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10244"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701675" y="4387767"/>
            <a:ext cx="5607050" cy="415591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6" name="Rectangle 6"/>
          <p:cNvSpPr>
            <a:spLocks noGrp="1" noChangeArrowheads="1"/>
          </p:cNvSpPr>
          <p:nvPr>
            <p:ph type="ftr" sz="quarter" idx="4"/>
          </p:nvPr>
        </p:nvSpPr>
        <p:spPr bwMode="auto">
          <a:xfrm>
            <a:off x="1" y="8772378"/>
            <a:ext cx="3038475"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defRPr>
            </a:lvl1pPr>
          </a:lstStyle>
          <a:p>
            <a:endParaRPr lang="en-US"/>
          </a:p>
        </p:txBody>
      </p:sp>
      <p:sp>
        <p:nvSpPr>
          <p:cNvPr id="10247" name="Rectangle 7"/>
          <p:cNvSpPr>
            <a:spLocks noGrp="1" noChangeArrowheads="1"/>
          </p:cNvSpPr>
          <p:nvPr>
            <p:ph type="sldNum" sz="quarter" idx="5"/>
          </p:nvPr>
        </p:nvSpPr>
        <p:spPr bwMode="auto">
          <a:xfrm>
            <a:off x="3970339" y="8772378"/>
            <a:ext cx="3038475" cy="4621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73BE68EF-4247-4431-BF4F-E8FB7F933AA7}" type="slidenum">
              <a:rPr lang="en-US"/>
              <a:pPr/>
              <a:t>‹#›</a:t>
            </a:fld>
            <a:endParaRPr lang="en-US"/>
          </a:p>
        </p:txBody>
      </p:sp>
    </p:spTree>
    <p:extLst>
      <p:ext uri="{BB962C8B-B14F-4D97-AF65-F5344CB8AC3E}">
        <p14:creationId xmlns:p14="http://schemas.microsoft.com/office/powerpoint/2010/main" val="7482413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BE68EF-4247-4431-BF4F-E8FB7F933AA7}" type="slidenum">
              <a:rPr lang="en-US" smtClean="0"/>
              <a:pPr/>
              <a:t>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Adequacy Report (1995)</a:t>
            </a:r>
          </a:p>
          <a:p>
            <a:pPr lvl="1"/>
            <a:r>
              <a:rPr lang="en-US" dirty="0" smtClean="0"/>
              <a:t>	“Entry-level drivers were not receiving adequate training prior to beginning their professional driving careers” </a:t>
            </a:r>
          </a:p>
          <a:p>
            <a:endParaRPr lang="en-US" dirty="0" smtClean="0"/>
          </a:p>
          <a:p>
            <a:r>
              <a:rPr lang="en-US" dirty="0" smtClean="0"/>
              <a:t>          	Three Commercial Truck and Bus Synthesis Program Studies (CTBSSP)</a:t>
            </a:r>
          </a:p>
          <a:p>
            <a:pPr lvl="2"/>
            <a:endParaRPr lang="en-US" dirty="0" smtClean="0"/>
          </a:p>
          <a:p>
            <a:pPr lvl="2"/>
            <a:r>
              <a:rPr lang="en-US" dirty="0" smtClean="0"/>
              <a:t>CTBSSP Synthesis1 (2003)</a:t>
            </a:r>
            <a:r>
              <a:rPr lang="en-US" dirty="0" smtClean="0">
                <a:effectLst/>
              </a:rPr>
              <a:t>  Effective Commercial Truck and Bus Safety Management Techniques focuses on the problems commercial truck and bus fleet managers confront, and the methods that are available to address problems in the areas of driver and vehicle safety, and more.</a:t>
            </a:r>
            <a:br>
              <a:rPr lang="en-US" dirty="0" smtClean="0">
                <a:effectLst/>
              </a:rPr>
            </a:br>
            <a:r>
              <a:rPr lang="en-US" dirty="0" smtClean="0">
                <a:effectLst/>
              </a:rPr>
              <a:t/>
            </a:r>
            <a:br>
              <a:rPr lang="en-US" dirty="0" smtClean="0">
                <a:effectLst/>
              </a:rPr>
            </a:br>
            <a:r>
              <a:rPr lang="en-US" dirty="0" smtClean="0"/>
              <a:t>CTBSSP Synthesis 5 (2004)</a:t>
            </a:r>
            <a:r>
              <a:rPr lang="en-US" dirty="0" smtClean="0">
                <a:effectLst/>
              </a:rPr>
              <a:t>  Training of Commercial Motor Vehicle Drivers identifies and documents training strategies and curricula from existing commercial driver training programs, with the goal of identifying those commercial motor vehicle driver training tools and techniques that hold the greatest potential to improve commercial motor vehicle safety.</a:t>
            </a:r>
          </a:p>
          <a:p>
            <a:pPr lvl="2"/>
            <a:endParaRPr lang="en-US" dirty="0" smtClean="0">
              <a:effectLst/>
            </a:endParaRPr>
          </a:p>
          <a:p>
            <a:pPr lvl="2"/>
            <a:r>
              <a:rPr lang="en-US" dirty="0" smtClean="0"/>
              <a:t>CTBSSP Synthesis 13 (2007) </a:t>
            </a:r>
            <a:r>
              <a:rPr lang="en-US" dirty="0" smtClean="0">
                <a:effectLst/>
              </a:rPr>
              <a:t>Effectiveness of Commercial Motor Vehicle Driver Training Curricula and Delivery Methods explores the state of commercial motor vehicle (CMV) operator training in the trucking and </a:t>
            </a:r>
            <a:r>
              <a:rPr lang="en-US" dirty="0" err="1" smtClean="0">
                <a:effectLst/>
              </a:rPr>
              <a:t>motorcoach</a:t>
            </a:r>
            <a:r>
              <a:rPr lang="en-US" dirty="0" smtClean="0">
                <a:effectLst/>
              </a:rPr>
              <a:t> industries.  The report examines the experiences of training programs that are using some combination of simulators and computer-based instruction and identifies measures of training effectiveness being used in the CMV community.</a:t>
            </a:r>
          </a:p>
          <a:p>
            <a:r>
              <a:rPr lang="en-US" dirty="0" smtClean="0">
                <a:effectLst/>
              </a:rPr>
              <a:t/>
            </a:r>
            <a:br>
              <a:rPr lang="en-US" dirty="0" smtClean="0">
                <a:effectLst/>
              </a:rPr>
            </a:br>
            <a:r>
              <a:rPr lang="en-US" dirty="0" smtClean="0">
                <a:effectLst/>
              </a:rPr>
              <a:t>	</a:t>
            </a:r>
            <a:r>
              <a:rPr lang="en-US" sz="2800" dirty="0" smtClean="0">
                <a:ea typeface="+mn-ea"/>
                <a:cs typeface="+mn-cs"/>
              </a:rPr>
              <a:t>Commercial Motor Vehicle Driving Simulator Validation Study (2010)</a:t>
            </a:r>
          </a:p>
          <a:p>
            <a:endParaRPr lang="en-US" sz="2800" dirty="0" smtClean="0">
              <a:ea typeface="+mn-ea"/>
              <a:cs typeface="+mn-cs"/>
            </a:endParaRPr>
          </a:p>
          <a:p>
            <a:r>
              <a:rPr lang="en-US" dirty="0" smtClean="0"/>
              <a:t>	ATRI Study (2010)</a:t>
            </a:r>
          </a:p>
          <a:p>
            <a:pPr lvl="1"/>
            <a:r>
              <a:rPr lang="en-US" dirty="0" smtClean="0">
                <a:solidFill>
                  <a:srgbClr val="C00000"/>
                </a:solidFill>
              </a:rPr>
              <a:t>	“Little variation among truck driver safety performance that can be explained by training program duration”</a:t>
            </a:r>
            <a:r>
              <a:rPr lang="en-US" dirty="0" smtClean="0"/>
              <a:t>.</a:t>
            </a:r>
            <a:endParaRPr lang="en-US" b="1" dirty="0" smtClean="0"/>
          </a:p>
          <a:p>
            <a:r>
              <a:rPr lang="en-US" dirty="0" smtClean="0"/>
              <a:t>	</a:t>
            </a:r>
          </a:p>
          <a:p>
            <a:r>
              <a:rPr lang="en-US" dirty="0" smtClean="0"/>
              <a:t>	Teen Driver Studies</a:t>
            </a:r>
          </a:p>
          <a:p>
            <a:pPr lvl="1"/>
            <a:r>
              <a:rPr lang="en-US" dirty="0" smtClean="0">
                <a:solidFill>
                  <a:srgbClr val="C00000"/>
                </a:solidFill>
              </a:rPr>
              <a:t>	“Little consistent and convincing evidence that traditional driver education leads to safer drivers”</a:t>
            </a:r>
          </a:p>
          <a:p>
            <a:r>
              <a:rPr lang="en-US" dirty="0" smtClean="0"/>
              <a:t>	</a:t>
            </a:r>
          </a:p>
          <a:p>
            <a:r>
              <a:rPr lang="en-US" dirty="0" smtClean="0"/>
              <a:t>	Australian Driver Training Studies</a:t>
            </a:r>
          </a:p>
          <a:p>
            <a:pPr lvl="1"/>
            <a:r>
              <a:rPr lang="en-US" dirty="0" smtClean="0"/>
              <a:t>	… </a:t>
            </a:r>
            <a:r>
              <a:rPr lang="en-US" dirty="0" smtClean="0">
                <a:solidFill>
                  <a:srgbClr val="C00000"/>
                </a:solidFill>
              </a:rPr>
              <a:t>the international literature does not report significant road safety benefits deriving from driver training…(</a:t>
            </a:r>
            <a:r>
              <a:rPr lang="en-US" dirty="0" err="1" smtClean="0">
                <a:solidFill>
                  <a:srgbClr val="C00000"/>
                </a:solidFill>
              </a:rPr>
              <a:t>Horneman</a:t>
            </a:r>
            <a:r>
              <a:rPr lang="en-US" dirty="0" smtClean="0">
                <a:solidFill>
                  <a:srgbClr val="C00000"/>
                </a:solidFill>
              </a:rPr>
              <a:t>, 1993)</a:t>
            </a:r>
          </a:p>
          <a:p>
            <a:endParaRPr lang="en-US" sz="2800" dirty="0" smtClean="0">
              <a:ea typeface="+mn-ea"/>
              <a:cs typeface="+mn-cs"/>
            </a:endParaRPr>
          </a:p>
          <a:p>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NHTSA Richard Compton “Little consistent convincing evidence that traditional driver education leads to safer drivers”</a:t>
            </a:r>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2</a:t>
            </a:fld>
            <a:endParaRPr lang="en-US"/>
          </a:p>
        </p:txBody>
      </p:sp>
    </p:spTree>
    <p:extLst>
      <p:ext uri="{BB962C8B-B14F-4D97-AF65-F5344CB8AC3E}">
        <p14:creationId xmlns:p14="http://schemas.microsoft.com/office/powerpoint/2010/main" val="381299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4</a:t>
            </a:fld>
            <a:endParaRPr lang="en-US"/>
          </a:p>
        </p:txBody>
      </p:sp>
    </p:spTree>
    <p:extLst>
      <p:ext uri="{BB962C8B-B14F-4D97-AF65-F5344CB8AC3E}">
        <p14:creationId xmlns:p14="http://schemas.microsoft.com/office/powerpoint/2010/main" val="279306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5</a:t>
            </a:fld>
            <a:endParaRPr lang="en-US"/>
          </a:p>
        </p:txBody>
      </p:sp>
    </p:spTree>
    <p:extLst>
      <p:ext uri="{BB962C8B-B14F-4D97-AF65-F5344CB8AC3E}">
        <p14:creationId xmlns:p14="http://schemas.microsoft.com/office/powerpoint/2010/main" val="1040442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6</a:t>
            </a:fld>
            <a:endParaRPr lang="en-US"/>
          </a:p>
        </p:txBody>
      </p:sp>
    </p:spTree>
    <p:extLst>
      <p:ext uri="{BB962C8B-B14F-4D97-AF65-F5344CB8AC3E}">
        <p14:creationId xmlns:p14="http://schemas.microsoft.com/office/powerpoint/2010/main" val="221803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8</a:t>
            </a:fld>
            <a:endParaRPr lang="en-US"/>
          </a:p>
        </p:txBody>
      </p:sp>
    </p:spTree>
    <p:extLst>
      <p:ext uri="{BB962C8B-B14F-4D97-AF65-F5344CB8AC3E}">
        <p14:creationId xmlns:p14="http://schemas.microsoft.com/office/powerpoint/2010/main" val="1572162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9</a:t>
            </a:fld>
            <a:endParaRPr lang="en-US"/>
          </a:p>
        </p:txBody>
      </p:sp>
    </p:spTree>
    <p:extLst>
      <p:ext uri="{BB962C8B-B14F-4D97-AF65-F5344CB8AC3E}">
        <p14:creationId xmlns:p14="http://schemas.microsoft.com/office/powerpoint/2010/main" val="106407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10</a:t>
            </a:fld>
            <a:endParaRPr lang="en-US"/>
          </a:p>
        </p:txBody>
      </p:sp>
    </p:spTree>
    <p:extLst>
      <p:ext uri="{BB962C8B-B14F-4D97-AF65-F5344CB8AC3E}">
        <p14:creationId xmlns:p14="http://schemas.microsoft.com/office/powerpoint/2010/main" val="1064078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BE68EF-4247-4431-BF4F-E8FB7F933AA7}" type="slidenum">
              <a:rPr lang="en-US" smtClean="0"/>
              <a:pPr/>
              <a:t>11</a:t>
            </a:fld>
            <a:endParaRPr lang="en-US"/>
          </a:p>
        </p:txBody>
      </p:sp>
    </p:spTree>
    <p:extLst>
      <p:ext uri="{BB962C8B-B14F-4D97-AF65-F5344CB8AC3E}">
        <p14:creationId xmlns:p14="http://schemas.microsoft.com/office/powerpoint/2010/main" val="20401677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blackWhite">
      <p:bgPr>
        <a:solidFill>
          <a:schemeClr val="bg1"/>
        </a:solidFill>
        <a:effectLst/>
      </p:bgPr>
    </p:bg>
    <p:spTree>
      <p:nvGrpSpPr>
        <p:cNvPr id="1" name=""/>
        <p:cNvGrpSpPr/>
        <p:nvPr/>
      </p:nvGrpSpPr>
      <p:grpSpPr>
        <a:xfrm>
          <a:off x="0" y="0"/>
          <a:ext cx="0" cy="0"/>
          <a:chOff x="0" y="0"/>
          <a:chExt cx="0" cy="0"/>
        </a:xfrm>
      </p:grpSpPr>
      <p:pic>
        <p:nvPicPr>
          <p:cNvPr id="14" name="Picture 13" descr="HiRes.jpg"/>
          <p:cNvPicPr>
            <a:picLocks noChangeAspect="1"/>
          </p:cNvPicPr>
          <p:nvPr userDrawn="1"/>
        </p:nvPicPr>
        <p:blipFill>
          <a:blip r:embed="rId2" cstate="print"/>
          <a:srcRect l="1608" t="15607" r="9545" b="68889"/>
          <a:stretch>
            <a:fillRect/>
          </a:stretch>
        </p:blipFill>
        <p:spPr>
          <a:xfrm>
            <a:off x="0" y="5029200"/>
            <a:ext cx="9144000" cy="1828800"/>
          </a:xfrm>
          <a:prstGeom prst="rect">
            <a:avLst/>
          </a:prstGeom>
        </p:spPr>
      </p:pic>
      <p:sp>
        <p:nvSpPr>
          <p:cNvPr id="14339" name="Rectangle 3"/>
          <p:cNvSpPr>
            <a:spLocks noChangeArrowheads="1"/>
          </p:cNvSpPr>
          <p:nvPr/>
        </p:nvSpPr>
        <p:spPr bwMode="auto">
          <a:xfrm>
            <a:off x="712788" y="5338763"/>
            <a:ext cx="1976437" cy="725487"/>
          </a:xfrm>
          <a:prstGeom prst="rect">
            <a:avLst/>
          </a:prstGeom>
          <a:noFill/>
          <a:ln w="9525" algn="ctr">
            <a:noFill/>
            <a:miter lim="800000"/>
            <a:headEnd/>
            <a:tailEnd/>
          </a:ln>
          <a:effectLst/>
        </p:spPr>
        <p:txBody>
          <a:bodyPr wrap="none" anchor="ctr"/>
          <a:lstStyle/>
          <a:p>
            <a:endParaRPr lang="en-US"/>
          </a:p>
        </p:txBody>
      </p:sp>
      <p:sp>
        <p:nvSpPr>
          <p:cNvPr id="14340" name="Rectangle 4"/>
          <p:cNvSpPr>
            <a:spLocks noChangeArrowheads="1"/>
          </p:cNvSpPr>
          <p:nvPr/>
        </p:nvSpPr>
        <p:spPr bwMode="auto">
          <a:xfrm>
            <a:off x="5607050" y="5432425"/>
            <a:ext cx="1439863" cy="538163"/>
          </a:xfrm>
          <a:prstGeom prst="rect">
            <a:avLst/>
          </a:prstGeom>
          <a:noFill/>
          <a:ln w="9525" algn="ctr">
            <a:noFill/>
            <a:miter lim="800000"/>
            <a:headEnd/>
            <a:tailEnd/>
          </a:ln>
          <a:effectLst/>
        </p:spPr>
        <p:txBody>
          <a:bodyPr wrap="none" anchor="ctr"/>
          <a:lstStyle/>
          <a:p>
            <a:endParaRPr lang="en-US"/>
          </a:p>
        </p:txBody>
      </p:sp>
      <p:sp>
        <p:nvSpPr>
          <p:cNvPr id="1435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14364" name="Picture 28"/>
          <p:cNvPicPr>
            <a:picLocks noChangeAspect="1" noChangeArrowheads="1"/>
          </p:cNvPicPr>
          <p:nvPr/>
        </p:nvPicPr>
        <p:blipFill>
          <a:blip r:embed="rId3" cstate="print"/>
          <a:srcRect/>
          <a:stretch>
            <a:fillRect/>
          </a:stretch>
        </p:blipFill>
        <p:spPr bwMode="auto">
          <a:xfrm>
            <a:off x="76200" y="9526"/>
            <a:ext cx="1905000" cy="744141"/>
          </a:xfrm>
          <a:prstGeom prst="rect">
            <a:avLst/>
          </a:prstGeom>
          <a:noFill/>
          <a:ln w="9525">
            <a:noFill/>
            <a:miter lim="800000"/>
            <a:headEnd/>
            <a:tailEnd/>
          </a:ln>
        </p:spPr>
      </p:pic>
      <p:sp>
        <p:nvSpPr>
          <p:cNvPr id="14351" name="Rectangle 15"/>
          <p:cNvSpPr>
            <a:spLocks noChangeArrowheads="1"/>
          </p:cNvSpPr>
          <p:nvPr/>
        </p:nvSpPr>
        <p:spPr bwMode="white">
          <a:xfrm>
            <a:off x="4114800" y="5810250"/>
            <a:ext cx="5029200" cy="307777"/>
          </a:xfrm>
          <a:prstGeom prst="rect">
            <a:avLst/>
          </a:prstGeom>
          <a:noFill/>
          <a:ln w="9525" algn="ctr">
            <a:noFill/>
            <a:miter lim="800000"/>
            <a:headEnd/>
            <a:tailEnd/>
          </a:ln>
          <a:effectLst/>
        </p:spPr>
        <p:txBody>
          <a:bodyPr wrap="square" anchor="ctr">
            <a:spAutoFit/>
          </a:bodyPr>
          <a:lstStyle/>
          <a:p>
            <a:pPr algn="ctr"/>
            <a:r>
              <a:rPr lang="en-US" sz="1400" b="0" dirty="0" smtClean="0">
                <a:solidFill>
                  <a:schemeClr val="bg1"/>
                </a:solidFill>
                <a:latin typeface="Arial Black" pitchFamily="34" charset="0"/>
              </a:rPr>
              <a:t>Office of Research</a:t>
            </a:r>
            <a:r>
              <a:rPr lang="en-US" sz="1400" b="0" baseline="0" dirty="0" smtClean="0">
                <a:solidFill>
                  <a:schemeClr val="bg1"/>
                </a:solidFill>
                <a:latin typeface="Arial Black" pitchFamily="34" charset="0"/>
              </a:rPr>
              <a:t> and Information Technology</a:t>
            </a:r>
            <a:endParaRPr lang="en-US" sz="1400" b="0" dirty="0">
              <a:solidFill>
                <a:schemeClr val="bg1"/>
              </a:solidFill>
              <a:latin typeface="Arial Black" pitchFamily="34" charset="0"/>
            </a:endParaRPr>
          </a:p>
        </p:txBody>
      </p:sp>
      <p:pic>
        <p:nvPicPr>
          <p:cNvPr id="13" name="Picture 12" descr="j0227669.JPG"/>
          <p:cNvPicPr>
            <a:picLocks noChangeAspect="1"/>
          </p:cNvPicPr>
          <p:nvPr userDrawn="1"/>
        </p:nvPicPr>
        <p:blipFill>
          <a:blip r:embed="rId4" cstate="print"/>
          <a:srcRect r="55889"/>
          <a:stretch>
            <a:fillRect/>
          </a:stretch>
        </p:blipFill>
        <p:spPr>
          <a:xfrm>
            <a:off x="1600201" y="5180210"/>
            <a:ext cx="1036320" cy="1554480"/>
          </a:xfrm>
          <a:prstGeom prst="rect">
            <a:avLst/>
          </a:prstGeom>
        </p:spPr>
      </p:pic>
      <p:pic>
        <p:nvPicPr>
          <p:cNvPr id="17" name="Picture 16" descr="j0163448.JPG"/>
          <p:cNvPicPr>
            <a:picLocks noChangeAspect="1"/>
          </p:cNvPicPr>
          <p:nvPr userDrawn="1"/>
        </p:nvPicPr>
        <p:blipFill>
          <a:blip r:embed="rId5" cstate="print"/>
          <a:srcRect l="25000" r="25000"/>
          <a:stretch>
            <a:fillRect/>
          </a:stretch>
        </p:blipFill>
        <p:spPr>
          <a:xfrm>
            <a:off x="228601" y="5180210"/>
            <a:ext cx="1183614" cy="1554480"/>
          </a:xfrm>
          <a:prstGeom prst="rect">
            <a:avLst/>
          </a:prstGeom>
        </p:spPr>
      </p:pic>
      <p:pic>
        <p:nvPicPr>
          <p:cNvPr id="11" name="Picture 10" descr="bus.JPG"/>
          <p:cNvPicPr>
            <a:picLocks noChangeAspect="1"/>
          </p:cNvPicPr>
          <p:nvPr userDrawn="1"/>
        </p:nvPicPr>
        <p:blipFill>
          <a:blip r:embed="rId6" cstate="print"/>
          <a:srcRect l="19376" t="21681" r="36928" b="442"/>
          <a:stretch>
            <a:fillRect/>
          </a:stretch>
        </p:blipFill>
        <p:spPr>
          <a:xfrm>
            <a:off x="2804160" y="5181600"/>
            <a:ext cx="1310640" cy="1554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17"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7" name="Picture 6"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000"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2" name="Title 1"/>
          <p:cNvSpPr>
            <a:spLocks noGrp="1"/>
          </p:cNvSpPr>
          <p:nvPr>
            <p:ph type="title" hasCustomPrompt="1"/>
          </p:nvPr>
        </p:nvSpPr>
        <p:spPr>
          <a:xfrm>
            <a:off x="722313" y="4406900"/>
            <a:ext cx="7772400" cy="1362075"/>
          </a:xfrm>
          <a:solidFill>
            <a:srgbClr val="0070C0"/>
          </a:solidFill>
        </p:spPr>
        <p:txBody>
          <a:bodyPr anchor="t"/>
          <a:lstStyle>
            <a:lvl1pPr algn="l">
              <a:defRPr sz="4000" b="1" cap="all">
                <a:solidFill>
                  <a:schemeClr val="bg1"/>
                </a:solidFill>
              </a:defRPr>
            </a:lvl1pPr>
          </a:lstStyle>
          <a:p>
            <a:r>
              <a:rPr lang="en-US" dirty="0" err="1" smtClean="0"/>
              <a:t>ClicK</a:t>
            </a:r>
            <a:r>
              <a:rPr lang="en-US" dirty="0" smtClean="0"/>
              <a:t> to edit Master title style</a:t>
            </a:r>
            <a:endParaRPr lang="en-US" dirty="0"/>
          </a:p>
        </p:txBody>
      </p:sp>
      <p:pic>
        <p:nvPicPr>
          <p:cNvPr id="6" name="Picture 5"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2263" y="914401"/>
            <a:ext cx="4211637"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6300" y="914401"/>
            <a:ext cx="4211638"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8"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9" name="Picture 8"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dirty="0" smtClean="0"/>
              <a:t>Click to edit Master title style</a:t>
            </a:r>
            <a:endParaRPr lang="en-US" dirty="0"/>
          </a:p>
        </p:txBody>
      </p:sp>
      <p:sp>
        <p:nvSpPr>
          <p:cNvPr id="8"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6" name="Picture 5"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5" name="Picture 4"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2400" baseline="0"/>
            </a:lvl1pPr>
            <a:lvl2pPr>
              <a:defRPr sz="2000" baseline="0"/>
            </a:lvl2pPr>
            <a:lvl3pPr>
              <a:defRPr sz="1600" baseline="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81000" y="1600200"/>
            <a:ext cx="3048000"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Rectangle 13"/>
          <p:cNvSpPr>
            <a:spLocks noChangeArrowheads="1"/>
          </p:cNvSpPr>
          <p:nvPr userDrawn="1"/>
        </p:nvSpPr>
        <p:spPr bwMode="auto">
          <a:xfrm>
            <a:off x="480950" y="1447800"/>
            <a:ext cx="2971800" cy="152400"/>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381000" y="762001"/>
            <a:ext cx="3048000" cy="685799"/>
          </a:xfrm>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01800" y="5511800"/>
            <a:ext cx="5613400" cy="609600"/>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5" name="Rectangle 13"/>
          <p:cNvSpPr>
            <a:spLocks noChangeArrowheads="1"/>
          </p:cNvSpPr>
          <p:nvPr userDrawn="1"/>
        </p:nvSpPr>
        <p:spPr bwMode="auto">
          <a:xfrm>
            <a:off x="1803400" y="5372100"/>
            <a:ext cx="5486400" cy="157226"/>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1676400" y="4953000"/>
            <a:ext cx="5562600" cy="457200"/>
          </a:xfrm>
          <a:noFill/>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pic>
        <p:nvPicPr>
          <p:cNvPr id="8" name="Picture 7"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2263" y="849313"/>
            <a:ext cx="8575675" cy="5322887"/>
          </a:xfrm>
        </p:spPr>
        <p:txBody>
          <a:bodyPr/>
          <a:lstStyle/>
          <a:p>
            <a:endParaRPr lang="en-US"/>
          </a:p>
        </p:txBody>
      </p:sp>
      <p:sp>
        <p:nvSpPr>
          <p:cNvPr id="2" name="Title 1"/>
          <p:cNvSpPr>
            <a:spLocks noGrp="1"/>
          </p:cNvSpPr>
          <p:nvPr>
            <p:ph type="title"/>
          </p:nvPr>
        </p:nvSpPr>
        <p:spPr>
          <a:xfrm>
            <a:off x="384048" y="305149"/>
            <a:ext cx="9144000" cy="492443"/>
          </a:xfrm>
        </p:spPr>
        <p:txBody>
          <a:bodyPr/>
          <a:lstStyle>
            <a:lvl1pPr>
              <a:defRPr>
                <a:solidFill>
                  <a:srgbClr val="0070C0"/>
                </a:solidFill>
              </a:defRPr>
            </a:lvl1pPr>
          </a:lstStyle>
          <a:p>
            <a:r>
              <a:rPr lang="en-US" dirty="0" smtClean="0"/>
              <a:t>Click to edit Master title style</a:t>
            </a:r>
            <a:endParaRPr lang="en-US" dirty="0"/>
          </a:p>
        </p:txBody>
      </p:sp>
      <p:sp>
        <p:nvSpPr>
          <p:cNvPr id="7" name="Rectangle 21"/>
          <p:cNvSpPr>
            <a:spLocks noChangeArrowheads="1"/>
          </p:cNvSpPr>
          <p:nvPr userDrawn="1"/>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8" name="Picture 7" descr="HiRes.jpg"/>
          <p:cNvPicPr>
            <a:picLocks noChangeAspect="1"/>
          </p:cNvPicPr>
          <p:nvPr userDrawn="1"/>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8153400" y="6336657"/>
            <a:ext cx="762000" cy="215444"/>
          </a:xfrm>
          <a:prstGeom prst="rect">
            <a:avLst/>
          </a:prstGeom>
          <a:noFill/>
          <a:ln w="9525" algn="ctr">
            <a:noFill/>
            <a:miter lim="800000"/>
            <a:headEnd/>
            <a:tailEnd/>
          </a:ln>
          <a:effectLst/>
        </p:spPr>
        <p:txBody>
          <a:bodyPr>
            <a:spAutoFit/>
          </a:bodyPr>
          <a:lstStyle/>
          <a:p>
            <a:pPr algn="ctr">
              <a:spcBef>
                <a:spcPct val="50000"/>
              </a:spcBef>
            </a:pPr>
            <a:fld id="{2E98D50F-872C-493D-8F75-D721A5545290}" type="slidenum">
              <a:rPr lang="en-US" sz="800" b="0">
                <a:solidFill>
                  <a:schemeClr val="tx1"/>
                </a:solidFill>
                <a:latin typeface="Arial Black" pitchFamily="34" charset="0"/>
              </a:rPr>
              <a:pPr algn="ctr">
                <a:spcBef>
                  <a:spcPct val="50000"/>
                </a:spcBef>
              </a:pPr>
              <a:t>‹#›</a:t>
            </a:fld>
            <a:endParaRPr lang="en-US" sz="800" b="0" dirty="0">
              <a:solidFill>
                <a:schemeClr val="tx1"/>
              </a:solidFill>
              <a:latin typeface="Arial Black" pitchFamily="34" charset="0"/>
            </a:endParaRPr>
          </a:p>
        </p:txBody>
      </p:sp>
      <p:sp>
        <p:nvSpPr>
          <p:cNvPr id="13317" name="Rectangle 5"/>
          <p:cNvSpPr>
            <a:spLocks noGrp="1" noChangeArrowheads="1"/>
          </p:cNvSpPr>
          <p:nvPr>
            <p:ph type="body" idx="1"/>
          </p:nvPr>
        </p:nvSpPr>
        <p:spPr bwMode="gray">
          <a:xfrm>
            <a:off x="322263" y="914400"/>
            <a:ext cx="8575675" cy="5181600"/>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3318" name="Rectangle 6"/>
          <p:cNvSpPr>
            <a:spLocks noGrp="1" noChangeArrowheads="1"/>
          </p:cNvSpPr>
          <p:nvPr>
            <p:ph type="title"/>
          </p:nvPr>
        </p:nvSpPr>
        <p:spPr bwMode="gray">
          <a:xfrm>
            <a:off x="381000" y="291941"/>
            <a:ext cx="8610600" cy="492443"/>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6" name="Rectangle 15"/>
          <p:cNvSpPr>
            <a:spLocks noChangeArrowheads="1"/>
          </p:cNvSpPr>
          <p:nvPr/>
        </p:nvSpPr>
        <p:spPr bwMode="white">
          <a:xfrm>
            <a:off x="304800" y="6337756"/>
            <a:ext cx="5029200" cy="215444"/>
          </a:xfrm>
          <a:prstGeom prst="rect">
            <a:avLst/>
          </a:prstGeom>
          <a:noFill/>
          <a:ln w="9525" algn="ctr">
            <a:noFill/>
            <a:miter lim="800000"/>
            <a:headEnd/>
            <a:tailEnd/>
          </a:ln>
          <a:effectLst/>
        </p:spPr>
        <p:txBody>
          <a:bodyPr wrap="square" anchor="ctr">
            <a:spAutoFit/>
          </a:bodyPr>
          <a:lstStyle/>
          <a:p>
            <a:pPr algn="l"/>
            <a:r>
              <a:rPr lang="en-US" sz="800" b="0" dirty="0" smtClean="0">
                <a:solidFill>
                  <a:schemeClr val="tx1"/>
                </a:solidFill>
                <a:latin typeface="Arial Black" pitchFamily="34" charset="0"/>
              </a:rPr>
              <a:t>Office of Research</a:t>
            </a:r>
            <a:r>
              <a:rPr lang="en-US" sz="800" b="0" baseline="0" dirty="0" smtClean="0">
                <a:solidFill>
                  <a:schemeClr val="tx1"/>
                </a:solidFill>
                <a:latin typeface="Arial Black" pitchFamily="34" charset="0"/>
              </a:rPr>
              <a:t> and Information Technology</a:t>
            </a:r>
            <a:endParaRPr lang="en-US" sz="800" b="0" dirty="0">
              <a:solidFill>
                <a:schemeClr val="tx1"/>
              </a:solidFill>
              <a:latin typeface="Arial Black"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61" r:id="rId9"/>
  </p:sldLayoutIdLst>
  <p:txStyles>
    <p:titleStyle>
      <a:lvl1pPr algn="l" rtl="0" fontAlgn="base">
        <a:spcBef>
          <a:spcPct val="0"/>
        </a:spcBef>
        <a:spcAft>
          <a:spcPct val="0"/>
        </a:spcAft>
        <a:defRPr sz="2600" b="1" baseline="0">
          <a:solidFill>
            <a:srgbClr val="0070C0"/>
          </a:solidFill>
          <a:latin typeface="+mj-lt"/>
          <a:ea typeface="+mj-ea"/>
          <a:cs typeface="+mj-cs"/>
        </a:defRPr>
      </a:lvl1pPr>
      <a:lvl2pPr algn="ctr" rtl="0" fontAlgn="base">
        <a:spcBef>
          <a:spcPct val="0"/>
        </a:spcBef>
        <a:spcAft>
          <a:spcPct val="0"/>
        </a:spcAft>
        <a:defRPr sz="2600" b="1">
          <a:solidFill>
            <a:schemeClr val="bg1"/>
          </a:solidFill>
          <a:latin typeface="Arial" charset="0"/>
        </a:defRPr>
      </a:lvl2pPr>
      <a:lvl3pPr algn="ctr" rtl="0" fontAlgn="base">
        <a:spcBef>
          <a:spcPct val="0"/>
        </a:spcBef>
        <a:spcAft>
          <a:spcPct val="0"/>
        </a:spcAft>
        <a:defRPr sz="2600" b="1">
          <a:solidFill>
            <a:schemeClr val="bg1"/>
          </a:solidFill>
          <a:latin typeface="Arial" charset="0"/>
        </a:defRPr>
      </a:lvl3pPr>
      <a:lvl4pPr algn="ctr" rtl="0" fontAlgn="base">
        <a:spcBef>
          <a:spcPct val="0"/>
        </a:spcBef>
        <a:spcAft>
          <a:spcPct val="0"/>
        </a:spcAft>
        <a:defRPr sz="2600" b="1">
          <a:solidFill>
            <a:schemeClr val="bg1"/>
          </a:solidFill>
          <a:latin typeface="Arial" charset="0"/>
        </a:defRPr>
      </a:lvl4pPr>
      <a:lvl5pPr algn="ctr" rtl="0" fontAlgn="base">
        <a:spcBef>
          <a:spcPct val="0"/>
        </a:spcBef>
        <a:spcAft>
          <a:spcPct val="0"/>
        </a:spcAft>
        <a:defRPr sz="2600" b="1">
          <a:solidFill>
            <a:schemeClr val="bg1"/>
          </a:solidFill>
          <a:latin typeface="Arial" charset="0"/>
        </a:defRPr>
      </a:lvl5pPr>
      <a:lvl6pPr marL="457200" algn="ctr" rtl="0" fontAlgn="base">
        <a:spcBef>
          <a:spcPct val="0"/>
        </a:spcBef>
        <a:spcAft>
          <a:spcPct val="0"/>
        </a:spcAft>
        <a:defRPr sz="2600" b="1">
          <a:solidFill>
            <a:schemeClr val="bg1"/>
          </a:solidFill>
          <a:latin typeface="Arial" charset="0"/>
        </a:defRPr>
      </a:lvl6pPr>
      <a:lvl7pPr marL="914400" algn="ctr" rtl="0" fontAlgn="base">
        <a:spcBef>
          <a:spcPct val="0"/>
        </a:spcBef>
        <a:spcAft>
          <a:spcPct val="0"/>
        </a:spcAft>
        <a:defRPr sz="2600" b="1">
          <a:solidFill>
            <a:schemeClr val="bg1"/>
          </a:solidFill>
          <a:latin typeface="Arial" charset="0"/>
        </a:defRPr>
      </a:lvl7pPr>
      <a:lvl8pPr marL="1371600" algn="ctr" rtl="0" fontAlgn="base">
        <a:spcBef>
          <a:spcPct val="0"/>
        </a:spcBef>
        <a:spcAft>
          <a:spcPct val="0"/>
        </a:spcAft>
        <a:defRPr sz="2600" b="1">
          <a:solidFill>
            <a:schemeClr val="bg1"/>
          </a:solidFill>
          <a:latin typeface="Arial" charset="0"/>
        </a:defRPr>
      </a:lvl8pPr>
      <a:lvl9pPr marL="1828800" algn="ctr" rtl="0" fontAlgn="base">
        <a:spcBef>
          <a:spcPct val="0"/>
        </a:spcBef>
        <a:spcAft>
          <a:spcPct val="0"/>
        </a:spcAft>
        <a:defRPr sz="2600" b="1">
          <a:solidFill>
            <a:schemeClr val="bg1"/>
          </a:solidFill>
          <a:latin typeface="Arial" charset="0"/>
        </a:defRPr>
      </a:lvl9pPr>
    </p:titleStyle>
    <p:bodyStyle>
      <a:lvl1pPr marL="342900" indent="-342900" algn="l" rtl="0" fontAlgn="base">
        <a:spcBef>
          <a:spcPct val="50000"/>
        </a:spcBef>
        <a:spcAft>
          <a:spcPct val="0"/>
        </a:spcAft>
        <a:buFont typeface="Wingdings" pitchFamily="2" charset="2"/>
        <a:buChar char="§"/>
        <a:defRPr sz="2400" baseline="0">
          <a:solidFill>
            <a:schemeClr val="tx1"/>
          </a:solidFill>
          <a:latin typeface="+mn-lt"/>
          <a:ea typeface="+mn-ea"/>
          <a:cs typeface="+mn-cs"/>
        </a:defRPr>
      </a:lvl1pPr>
      <a:lvl2pPr marL="742950" indent="-285750" algn="l" rtl="0" fontAlgn="base">
        <a:spcBef>
          <a:spcPct val="40000"/>
        </a:spcBef>
        <a:spcAft>
          <a:spcPct val="0"/>
        </a:spcAft>
        <a:buFont typeface="Wingdings" pitchFamily="2" charset="2"/>
        <a:buChar char="§"/>
        <a:defRPr sz="2000" baseline="0">
          <a:solidFill>
            <a:schemeClr val="tx1"/>
          </a:solidFill>
          <a:latin typeface="+mn-lt"/>
        </a:defRPr>
      </a:lvl2pPr>
      <a:lvl3pPr marL="1143000" indent="-228600" algn="l" rtl="0" fontAlgn="base">
        <a:spcBef>
          <a:spcPct val="20000"/>
        </a:spcBef>
        <a:spcAft>
          <a:spcPct val="0"/>
        </a:spcAft>
        <a:buFont typeface="Wingdings" pitchFamily="2" charset="2"/>
        <a:defRPr sz="1600" baseline="0">
          <a:solidFill>
            <a:schemeClr val="tx1"/>
          </a:solidFill>
          <a:latin typeface="+mn-lt"/>
        </a:defRPr>
      </a:lvl3pPr>
      <a:lvl4pPr marL="1600200" indent="-228600" algn="l" rtl="0" fontAlgn="base">
        <a:spcBef>
          <a:spcPct val="20000"/>
        </a:spcBef>
        <a:spcAft>
          <a:spcPct val="0"/>
        </a:spcAft>
        <a:buChar char="–"/>
        <a:defRPr>
          <a:solidFill>
            <a:srgbClr val="5F5F5F"/>
          </a:solidFill>
          <a:latin typeface="+mn-lt"/>
        </a:defRPr>
      </a:lvl4pPr>
      <a:lvl5pPr marL="2057400" indent="-228600" algn="l" rtl="0" fontAlgn="base">
        <a:spcBef>
          <a:spcPct val="20000"/>
        </a:spcBef>
        <a:spcAft>
          <a:spcPct val="0"/>
        </a:spcAft>
        <a:buChar char="»"/>
        <a:defRPr sz="1600">
          <a:solidFill>
            <a:srgbClr val="5F5F5F"/>
          </a:solidFill>
          <a:latin typeface="+mn-lt"/>
        </a:defRPr>
      </a:lvl5pPr>
      <a:lvl6pPr marL="2514600" indent="-228600" algn="l" rtl="0" fontAlgn="base">
        <a:spcBef>
          <a:spcPct val="20000"/>
        </a:spcBef>
        <a:spcAft>
          <a:spcPct val="0"/>
        </a:spcAft>
        <a:buChar char="»"/>
        <a:defRPr sz="1600">
          <a:solidFill>
            <a:srgbClr val="5F5F5F"/>
          </a:solidFill>
          <a:latin typeface="+mn-lt"/>
        </a:defRPr>
      </a:lvl6pPr>
      <a:lvl7pPr marL="2971800" indent="-228600" algn="l" rtl="0" fontAlgn="base">
        <a:spcBef>
          <a:spcPct val="20000"/>
        </a:spcBef>
        <a:spcAft>
          <a:spcPct val="0"/>
        </a:spcAft>
        <a:buChar char="»"/>
        <a:defRPr sz="1600">
          <a:solidFill>
            <a:srgbClr val="5F5F5F"/>
          </a:solidFill>
          <a:latin typeface="+mn-lt"/>
        </a:defRPr>
      </a:lvl7pPr>
      <a:lvl8pPr marL="3429000" indent="-228600" algn="l" rtl="0" fontAlgn="base">
        <a:spcBef>
          <a:spcPct val="20000"/>
        </a:spcBef>
        <a:spcAft>
          <a:spcPct val="0"/>
        </a:spcAft>
        <a:buChar char="»"/>
        <a:defRPr sz="1600">
          <a:solidFill>
            <a:srgbClr val="5F5F5F"/>
          </a:solidFill>
          <a:latin typeface="+mn-lt"/>
        </a:defRPr>
      </a:lvl8pPr>
      <a:lvl9pPr marL="3886200" indent="-228600" algn="l" rtl="0" fontAlgn="base">
        <a:spcBef>
          <a:spcPct val="20000"/>
        </a:spcBef>
        <a:spcAft>
          <a:spcPct val="0"/>
        </a:spcAft>
        <a:buChar char="»"/>
        <a:defRPr sz="16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457200" y="1066800"/>
            <a:ext cx="8458200" cy="3262432"/>
          </a:xfrm>
          <a:prstGeom prst="rect">
            <a:avLst/>
          </a:prstGeom>
          <a:noFill/>
        </p:spPr>
        <p:txBody>
          <a:bodyPr wrap="square" rtlCol="0">
            <a:spAutoFit/>
          </a:bodyPr>
          <a:lstStyle/>
          <a:p>
            <a:pPr algn="ctr">
              <a:buNone/>
            </a:pPr>
            <a:r>
              <a:rPr lang="en-US" sz="3600" b="1" dirty="0" smtClean="0">
                <a:solidFill>
                  <a:srgbClr val="0070C0"/>
                </a:solidFill>
              </a:rPr>
              <a:t>Entry Level Training Research </a:t>
            </a:r>
            <a:r>
              <a:rPr lang="en-US" sz="3600" b="1" dirty="0">
                <a:solidFill>
                  <a:srgbClr val="0070C0"/>
                </a:solidFill>
              </a:rPr>
              <a:t>Plan </a:t>
            </a:r>
          </a:p>
          <a:p>
            <a:pPr algn="ctr">
              <a:spcBef>
                <a:spcPts val="600"/>
              </a:spcBef>
            </a:pPr>
            <a:endParaRPr lang="en-US" sz="3200" b="1" dirty="0" smtClean="0">
              <a:ea typeface="ＭＳ Ｐゴシック" pitchFamily="34" charset="-128"/>
            </a:endParaRPr>
          </a:p>
          <a:p>
            <a:pPr algn="ctr">
              <a:spcBef>
                <a:spcPts val="600"/>
              </a:spcBef>
            </a:pPr>
            <a:r>
              <a:rPr lang="en-US" sz="2400" b="1" dirty="0" smtClean="0">
                <a:solidFill>
                  <a:schemeClr val="tx1"/>
                </a:solidFill>
                <a:ea typeface="ＭＳ Ｐゴシック" pitchFamily="34" charset="-128"/>
              </a:rPr>
              <a:t>December 3, </a:t>
            </a:r>
            <a:r>
              <a:rPr lang="en-US" sz="2400" b="1" dirty="0">
                <a:solidFill>
                  <a:schemeClr val="tx1"/>
                </a:solidFill>
                <a:ea typeface="ＭＳ Ｐゴシック" pitchFamily="34" charset="-128"/>
              </a:rPr>
              <a:t>2012</a:t>
            </a:r>
          </a:p>
          <a:p>
            <a:pPr algn="ctr"/>
            <a:endParaRPr lang="en-US" sz="3200" b="1" dirty="0">
              <a:ea typeface="ＭＳ Ｐゴシック" pitchFamily="34" charset="-128"/>
            </a:endParaRPr>
          </a:p>
          <a:p>
            <a:pPr algn="ctr"/>
            <a:endParaRPr lang="en-US" sz="2400" b="1" dirty="0">
              <a:solidFill>
                <a:schemeClr val="tx1"/>
              </a:solidFill>
            </a:endParaRPr>
          </a:p>
          <a:p>
            <a:pPr algn="ctr"/>
            <a:r>
              <a:rPr lang="en-US" sz="2400" b="1" dirty="0">
                <a:solidFill>
                  <a:schemeClr val="tx1"/>
                </a:solidFill>
              </a:rPr>
              <a:t>Martin R. Walker, Chief,</a:t>
            </a:r>
          </a:p>
          <a:p>
            <a:pPr algn="ctr"/>
            <a:r>
              <a:rPr lang="en-US" sz="2400" b="1" dirty="0">
                <a:solidFill>
                  <a:schemeClr val="tx1"/>
                </a:solidFill>
              </a:rPr>
              <a:t> Research Division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63" y="1295400"/>
            <a:ext cx="8776017" cy="4953000"/>
          </a:xfrm>
        </p:spPr>
        <p:txBody>
          <a:bodyPr>
            <a:normAutofit/>
          </a:bodyPr>
          <a:lstStyle/>
          <a:p>
            <a:r>
              <a:rPr lang="en-US" sz="2600" dirty="0" smtClean="0">
                <a:solidFill>
                  <a:schemeClr val="tx2"/>
                </a:solidFill>
              </a:rPr>
              <a:t>Compare driver safety records from a State with some type of formalized entry level training requirements to    a State without any entry level training requirements</a:t>
            </a:r>
          </a:p>
          <a:p>
            <a:pPr lvl="1"/>
            <a:r>
              <a:rPr lang="en-US" sz="2200" dirty="0" smtClean="0"/>
              <a:t>Washington vs. Oregon</a:t>
            </a:r>
          </a:p>
          <a:p>
            <a:r>
              <a:rPr lang="en-US" sz="2600" dirty="0" smtClean="0"/>
              <a:t>Does not account for possible confounding factors</a:t>
            </a:r>
          </a:p>
          <a:p>
            <a:r>
              <a:rPr lang="en-US" sz="2600" dirty="0" smtClean="0"/>
              <a:t>Difficulty in adjusting crash data for exposure </a:t>
            </a:r>
          </a:p>
          <a:p>
            <a:r>
              <a:rPr lang="en-US" dirty="0" smtClean="0"/>
              <a:t>Due May 2014</a:t>
            </a:r>
          </a:p>
          <a:p>
            <a:r>
              <a:rPr lang="en-US" dirty="0" smtClean="0"/>
              <a:t>Study Team: </a:t>
            </a:r>
            <a:r>
              <a:rPr lang="en-US" dirty="0" err="1" smtClean="0"/>
              <a:t>Maineway</a:t>
            </a:r>
            <a:r>
              <a:rPr lang="en-US" dirty="0" smtClean="0"/>
              <a:t> Services</a:t>
            </a:r>
          </a:p>
        </p:txBody>
      </p:sp>
      <p:sp>
        <p:nvSpPr>
          <p:cNvPr id="8" name="Rectangle 7"/>
          <p:cNvSpPr/>
          <p:nvPr/>
        </p:nvSpPr>
        <p:spPr bwMode="auto">
          <a:xfrm>
            <a:off x="0" y="666750"/>
            <a:ext cx="909828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6699"/>
              </a:solidFill>
              <a:effectLst/>
              <a:latin typeface="Arial" charset="0"/>
            </a:endParaRPr>
          </a:p>
        </p:txBody>
      </p:sp>
      <p:sp>
        <p:nvSpPr>
          <p:cNvPr id="9" name="Title 2"/>
          <p:cNvSpPr txBox="1">
            <a:spLocks/>
          </p:cNvSpPr>
          <p:nvPr/>
        </p:nvSpPr>
        <p:spPr bwMode="gray">
          <a:xfrm>
            <a:off x="-38100" y="35631"/>
            <a:ext cx="9220200" cy="1118255"/>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sz="2600" b="1" baseline="0">
                <a:solidFill>
                  <a:srgbClr val="0070C0"/>
                </a:solidFill>
                <a:latin typeface="+mj-lt"/>
                <a:ea typeface="+mj-ea"/>
                <a:cs typeface="+mj-cs"/>
              </a:defRPr>
            </a:lvl1pPr>
            <a:lvl2pPr algn="ctr" rtl="0" fontAlgn="base">
              <a:spcBef>
                <a:spcPct val="0"/>
              </a:spcBef>
              <a:spcAft>
                <a:spcPct val="0"/>
              </a:spcAft>
              <a:defRPr sz="2600" b="1">
                <a:solidFill>
                  <a:schemeClr val="bg1"/>
                </a:solidFill>
                <a:latin typeface="Arial" charset="0"/>
              </a:defRPr>
            </a:lvl2pPr>
            <a:lvl3pPr algn="ctr" rtl="0" fontAlgn="base">
              <a:spcBef>
                <a:spcPct val="0"/>
              </a:spcBef>
              <a:spcAft>
                <a:spcPct val="0"/>
              </a:spcAft>
              <a:defRPr sz="2600" b="1">
                <a:solidFill>
                  <a:schemeClr val="bg1"/>
                </a:solidFill>
                <a:latin typeface="Arial" charset="0"/>
              </a:defRPr>
            </a:lvl3pPr>
            <a:lvl4pPr algn="ctr" rtl="0" fontAlgn="base">
              <a:spcBef>
                <a:spcPct val="0"/>
              </a:spcBef>
              <a:spcAft>
                <a:spcPct val="0"/>
              </a:spcAft>
              <a:defRPr sz="2600" b="1">
                <a:solidFill>
                  <a:schemeClr val="bg1"/>
                </a:solidFill>
                <a:latin typeface="Arial" charset="0"/>
              </a:defRPr>
            </a:lvl4pPr>
            <a:lvl5pPr algn="ctr" rtl="0" fontAlgn="base">
              <a:spcBef>
                <a:spcPct val="0"/>
              </a:spcBef>
              <a:spcAft>
                <a:spcPct val="0"/>
              </a:spcAft>
              <a:defRPr sz="2600" b="1">
                <a:solidFill>
                  <a:schemeClr val="bg1"/>
                </a:solidFill>
                <a:latin typeface="Arial" charset="0"/>
              </a:defRPr>
            </a:lvl5pPr>
            <a:lvl6pPr marL="457200" algn="ctr" rtl="0" fontAlgn="base">
              <a:spcBef>
                <a:spcPct val="0"/>
              </a:spcBef>
              <a:spcAft>
                <a:spcPct val="0"/>
              </a:spcAft>
              <a:defRPr sz="2600" b="1">
                <a:solidFill>
                  <a:schemeClr val="bg1"/>
                </a:solidFill>
                <a:latin typeface="Arial" charset="0"/>
              </a:defRPr>
            </a:lvl6pPr>
            <a:lvl7pPr marL="914400" algn="ctr" rtl="0" fontAlgn="base">
              <a:spcBef>
                <a:spcPct val="0"/>
              </a:spcBef>
              <a:spcAft>
                <a:spcPct val="0"/>
              </a:spcAft>
              <a:defRPr sz="2600" b="1">
                <a:solidFill>
                  <a:schemeClr val="bg1"/>
                </a:solidFill>
                <a:latin typeface="Arial" charset="0"/>
              </a:defRPr>
            </a:lvl7pPr>
            <a:lvl8pPr marL="1371600" algn="ctr" rtl="0" fontAlgn="base">
              <a:spcBef>
                <a:spcPct val="0"/>
              </a:spcBef>
              <a:spcAft>
                <a:spcPct val="0"/>
              </a:spcAft>
              <a:defRPr sz="2600" b="1">
                <a:solidFill>
                  <a:schemeClr val="bg1"/>
                </a:solidFill>
                <a:latin typeface="Arial" charset="0"/>
              </a:defRPr>
            </a:lvl8pPr>
            <a:lvl9pPr marL="1828800" algn="ctr" rtl="0" fontAlgn="base">
              <a:spcBef>
                <a:spcPct val="0"/>
              </a:spcBef>
              <a:spcAft>
                <a:spcPct val="0"/>
              </a:spcAft>
              <a:defRPr sz="2600" b="1">
                <a:solidFill>
                  <a:schemeClr val="bg1"/>
                </a:solidFill>
                <a:latin typeface="Arial" charset="0"/>
              </a:defRPr>
            </a:lvl9pPr>
          </a:lstStyle>
          <a:p>
            <a:pPr marL="1828800" indent="-1828800">
              <a:lnSpc>
                <a:spcPts val="4000"/>
              </a:lnSpc>
            </a:pPr>
            <a:r>
              <a:rPr lang="en-US" sz="3600" dirty="0" smtClean="0"/>
              <a:t>Study #2(b)(</a:t>
            </a:r>
            <a:r>
              <a:rPr lang="en-US" sz="3600" dirty="0" err="1" smtClean="0"/>
              <a:t>i</a:t>
            </a:r>
            <a:r>
              <a:rPr lang="en-US" sz="3600" dirty="0" smtClean="0"/>
              <a:t>): </a:t>
            </a:r>
            <a:r>
              <a:rPr lang="en-US" sz="3600" dirty="0"/>
              <a:t>Evaluation of </a:t>
            </a:r>
            <a:r>
              <a:rPr lang="en-US" sz="3600" dirty="0" smtClean="0"/>
              <a:t>State(s) </a:t>
            </a:r>
            <a:r>
              <a:rPr lang="en-US" sz="3600" dirty="0"/>
              <a:t>with Driver Training </a:t>
            </a:r>
            <a:r>
              <a:rPr lang="en-US" sz="3600" dirty="0" smtClean="0"/>
              <a:t>Requirements</a:t>
            </a:r>
            <a:endParaRPr lang="en-US" sz="3600" dirty="0"/>
          </a:p>
        </p:txBody>
      </p:sp>
      <p:cxnSp>
        <p:nvCxnSpPr>
          <p:cNvPr id="10" name="Straight Connector 9"/>
          <p:cNvCxnSpPr/>
          <p:nvPr/>
        </p:nvCxnSpPr>
        <p:spPr bwMode="auto">
          <a:xfrm>
            <a:off x="0" y="1143000"/>
            <a:ext cx="9144000" cy="0"/>
          </a:xfrm>
          <a:prstGeom prst="line">
            <a:avLst/>
          </a:prstGeom>
          <a:solidFill>
            <a:schemeClr val="accent1"/>
          </a:solidFill>
          <a:ln w="12700" cap="flat" cmpd="sng" algn="ctr">
            <a:solidFill>
              <a:srgbClr val="C0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2263" y="1295400"/>
            <a:ext cx="8776017" cy="4953000"/>
          </a:xfrm>
        </p:spPr>
        <p:txBody>
          <a:bodyPr>
            <a:normAutofit/>
          </a:bodyPr>
          <a:lstStyle/>
          <a:p>
            <a:pPr marL="342900" lvl="1" indent="-342900">
              <a:spcBef>
                <a:spcPct val="50000"/>
              </a:spcBef>
            </a:pPr>
            <a:r>
              <a:rPr lang="en-US" sz="2600" dirty="0"/>
              <a:t>Compare </a:t>
            </a:r>
            <a:r>
              <a:rPr lang="en-US" sz="2600" dirty="0" smtClean="0"/>
              <a:t>driver safety </a:t>
            </a:r>
            <a:r>
              <a:rPr lang="en-US" sz="2600" dirty="0"/>
              <a:t>records </a:t>
            </a:r>
            <a:r>
              <a:rPr lang="en-US" sz="2600" dirty="0" smtClean="0"/>
              <a:t>from </a:t>
            </a:r>
            <a:r>
              <a:rPr lang="en-US" sz="2600" dirty="0"/>
              <a:t>a state(s) who </a:t>
            </a:r>
            <a:r>
              <a:rPr lang="en-US" sz="2600" dirty="0" smtClean="0"/>
              <a:t>requires commercial providers of CDL training to use an </a:t>
            </a:r>
            <a:r>
              <a:rPr lang="en-US" sz="2600" dirty="0"/>
              <a:t>in-State standardized training </a:t>
            </a:r>
            <a:r>
              <a:rPr lang="en-US" sz="2600" dirty="0" smtClean="0"/>
              <a:t>curriculum, </a:t>
            </a:r>
            <a:r>
              <a:rPr lang="en-US" sz="2600" dirty="0"/>
              <a:t>with </a:t>
            </a:r>
            <a:r>
              <a:rPr lang="en-US" sz="2600" dirty="0" smtClean="0"/>
              <a:t>safety </a:t>
            </a:r>
            <a:r>
              <a:rPr lang="en-US" sz="2600" dirty="0"/>
              <a:t>records of </a:t>
            </a:r>
            <a:r>
              <a:rPr lang="en-US" sz="2600" dirty="0" smtClean="0"/>
              <a:t>same </a:t>
            </a:r>
            <a:r>
              <a:rPr lang="en-US" sz="2600" dirty="0"/>
              <a:t>State’s drivers who received out-of-State </a:t>
            </a:r>
            <a:r>
              <a:rPr lang="en-US" sz="2600" dirty="0" smtClean="0"/>
              <a:t>training with non-standardized </a:t>
            </a:r>
            <a:r>
              <a:rPr lang="en-US" sz="2600" dirty="0"/>
              <a:t>training curriculum</a:t>
            </a:r>
            <a:r>
              <a:rPr lang="en-US" sz="2600" dirty="0" smtClean="0"/>
              <a:t>.</a:t>
            </a:r>
          </a:p>
          <a:p>
            <a:r>
              <a:rPr lang="en-US" sz="2600" dirty="0" smtClean="0"/>
              <a:t>Does not account for possible confounding factors</a:t>
            </a:r>
          </a:p>
          <a:p>
            <a:r>
              <a:rPr lang="en-US" sz="2600" dirty="0" smtClean="0"/>
              <a:t>Difficulty in adjusting crash data for exposure </a:t>
            </a:r>
          </a:p>
          <a:p>
            <a:r>
              <a:rPr lang="en-US" dirty="0" smtClean="0"/>
              <a:t>Due May 2014</a:t>
            </a:r>
          </a:p>
          <a:p>
            <a:r>
              <a:rPr lang="en-US" dirty="0" smtClean="0"/>
              <a:t>Study Team: </a:t>
            </a:r>
            <a:r>
              <a:rPr lang="en-US" dirty="0" err="1" smtClean="0"/>
              <a:t>Maineway</a:t>
            </a:r>
            <a:r>
              <a:rPr lang="en-US" dirty="0" smtClean="0"/>
              <a:t> Services</a:t>
            </a:r>
          </a:p>
        </p:txBody>
      </p:sp>
      <p:sp>
        <p:nvSpPr>
          <p:cNvPr id="8" name="Rectangle 7"/>
          <p:cNvSpPr/>
          <p:nvPr/>
        </p:nvSpPr>
        <p:spPr bwMode="auto">
          <a:xfrm>
            <a:off x="0" y="666750"/>
            <a:ext cx="909828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6699"/>
              </a:solidFill>
              <a:effectLst/>
              <a:latin typeface="Arial" charset="0"/>
            </a:endParaRPr>
          </a:p>
        </p:txBody>
      </p:sp>
      <p:sp>
        <p:nvSpPr>
          <p:cNvPr id="9" name="Title 2"/>
          <p:cNvSpPr txBox="1">
            <a:spLocks/>
          </p:cNvSpPr>
          <p:nvPr/>
        </p:nvSpPr>
        <p:spPr bwMode="gray">
          <a:xfrm>
            <a:off x="21771" y="24745"/>
            <a:ext cx="9220200" cy="1118255"/>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sz="2600" b="1" baseline="0">
                <a:solidFill>
                  <a:srgbClr val="0070C0"/>
                </a:solidFill>
                <a:latin typeface="+mj-lt"/>
                <a:ea typeface="+mj-ea"/>
                <a:cs typeface="+mj-cs"/>
              </a:defRPr>
            </a:lvl1pPr>
            <a:lvl2pPr algn="ctr" rtl="0" fontAlgn="base">
              <a:spcBef>
                <a:spcPct val="0"/>
              </a:spcBef>
              <a:spcAft>
                <a:spcPct val="0"/>
              </a:spcAft>
              <a:defRPr sz="2600" b="1">
                <a:solidFill>
                  <a:schemeClr val="bg1"/>
                </a:solidFill>
                <a:latin typeface="Arial" charset="0"/>
              </a:defRPr>
            </a:lvl2pPr>
            <a:lvl3pPr algn="ctr" rtl="0" fontAlgn="base">
              <a:spcBef>
                <a:spcPct val="0"/>
              </a:spcBef>
              <a:spcAft>
                <a:spcPct val="0"/>
              </a:spcAft>
              <a:defRPr sz="2600" b="1">
                <a:solidFill>
                  <a:schemeClr val="bg1"/>
                </a:solidFill>
                <a:latin typeface="Arial" charset="0"/>
              </a:defRPr>
            </a:lvl3pPr>
            <a:lvl4pPr algn="ctr" rtl="0" fontAlgn="base">
              <a:spcBef>
                <a:spcPct val="0"/>
              </a:spcBef>
              <a:spcAft>
                <a:spcPct val="0"/>
              </a:spcAft>
              <a:defRPr sz="2600" b="1">
                <a:solidFill>
                  <a:schemeClr val="bg1"/>
                </a:solidFill>
                <a:latin typeface="Arial" charset="0"/>
              </a:defRPr>
            </a:lvl4pPr>
            <a:lvl5pPr algn="ctr" rtl="0" fontAlgn="base">
              <a:spcBef>
                <a:spcPct val="0"/>
              </a:spcBef>
              <a:spcAft>
                <a:spcPct val="0"/>
              </a:spcAft>
              <a:defRPr sz="2600" b="1">
                <a:solidFill>
                  <a:schemeClr val="bg1"/>
                </a:solidFill>
                <a:latin typeface="Arial" charset="0"/>
              </a:defRPr>
            </a:lvl5pPr>
            <a:lvl6pPr marL="457200" algn="ctr" rtl="0" fontAlgn="base">
              <a:spcBef>
                <a:spcPct val="0"/>
              </a:spcBef>
              <a:spcAft>
                <a:spcPct val="0"/>
              </a:spcAft>
              <a:defRPr sz="2600" b="1">
                <a:solidFill>
                  <a:schemeClr val="bg1"/>
                </a:solidFill>
                <a:latin typeface="Arial" charset="0"/>
              </a:defRPr>
            </a:lvl6pPr>
            <a:lvl7pPr marL="914400" algn="ctr" rtl="0" fontAlgn="base">
              <a:spcBef>
                <a:spcPct val="0"/>
              </a:spcBef>
              <a:spcAft>
                <a:spcPct val="0"/>
              </a:spcAft>
              <a:defRPr sz="2600" b="1">
                <a:solidFill>
                  <a:schemeClr val="bg1"/>
                </a:solidFill>
                <a:latin typeface="Arial" charset="0"/>
              </a:defRPr>
            </a:lvl7pPr>
            <a:lvl8pPr marL="1371600" algn="ctr" rtl="0" fontAlgn="base">
              <a:spcBef>
                <a:spcPct val="0"/>
              </a:spcBef>
              <a:spcAft>
                <a:spcPct val="0"/>
              </a:spcAft>
              <a:defRPr sz="2600" b="1">
                <a:solidFill>
                  <a:schemeClr val="bg1"/>
                </a:solidFill>
                <a:latin typeface="Arial" charset="0"/>
              </a:defRPr>
            </a:lvl8pPr>
            <a:lvl9pPr marL="1828800" algn="ctr" rtl="0" fontAlgn="base">
              <a:spcBef>
                <a:spcPct val="0"/>
              </a:spcBef>
              <a:spcAft>
                <a:spcPct val="0"/>
              </a:spcAft>
              <a:defRPr sz="2600" b="1">
                <a:solidFill>
                  <a:schemeClr val="bg1"/>
                </a:solidFill>
                <a:latin typeface="Arial" charset="0"/>
              </a:defRPr>
            </a:lvl9pPr>
          </a:lstStyle>
          <a:p>
            <a:pPr marL="914400" indent="-914400">
              <a:lnSpc>
                <a:spcPts val="4000"/>
              </a:lnSpc>
            </a:pPr>
            <a:r>
              <a:rPr lang="en-US" sz="3600" dirty="0" smtClean="0"/>
              <a:t>Study #2(b)(ii): </a:t>
            </a:r>
            <a:r>
              <a:rPr lang="en-US" sz="3600" dirty="0">
                <a:latin typeface="Calibri"/>
                <a:ea typeface="Calibri"/>
              </a:rPr>
              <a:t>Evaluation of Effectiveness of Standardized State Training Curriculum</a:t>
            </a:r>
            <a:endParaRPr lang="en-US" sz="3600" dirty="0"/>
          </a:p>
        </p:txBody>
      </p:sp>
      <p:cxnSp>
        <p:nvCxnSpPr>
          <p:cNvPr id="10" name="Straight Connector 9"/>
          <p:cNvCxnSpPr/>
          <p:nvPr/>
        </p:nvCxnSpPr>
        <p:spPr bwMode="auto">
          <a:xfrm>
            <a:off x="0" y="1143000"/>
            <a:ext cx="9144000" cy="0"/>
          </a:xfrm>
          <a:prstGeom prst="line">
            <a:avLst/>
          </a:prstGeom>
          <a:solidFill>
            <a:schemeClr val="accent1"/>
          </a:solidFill>
          <a:ln w="127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3863016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495" y="76200"/>
            <a:ext cx="6588505" cy="646331"/>
          </a:xfrm>
        </p:spPr>
        <p:txBody>
          <a:bodyPr/>
          <a:lstStyle/>
          <a:p>
            <a:r>
              <a:rPr lang="en-US" sz="3600" dirty="0" smtClean="0"/>
              <a:t>Training </a:t>
            </a:r>
            <a:r>
              <a:rPr lang="en-US" sz="3600" dirty="0"/>
              <a:t>Research </a:t>
            </a:r>
            <a:r>
              <a:rPr lang="en-US" sz="3600" dirty="0" smtClean="0"/>
              <a:t>Roadmap</a:t>
            </a:r>
            <a:endParaRPr lang="en-US" sz="3600" dirty="0"/>
          </a:p>
        </p:txBody>
      </p:sp>
      <p:sp>
        <p:nvSpPr>
          <p:cNvPr id="3" name="Content Placeholder 2"/>
          <p:cNvSpPr>
            <a:spLocks noGrp="1"/>
          </p:cNvSpPr>
          <p:nvPr>
            <p:ph idx="1"/>
          </p:nvPr>
        </p:nvSpPr>
        <p:spPr>
          <a:xfrm>
            <a:off x="152400" y="914400"/>
            <a:ext cx="8991600" cy="2133600"/>
          </a:xfrm>
        </p:spPr>
        <p:txBody>
          <a:bodyPr/>
          <a:lstStyle/>
          <a:p>
            <a:pPr>
              <a:lnSpc>
                <a:spcPts val="2400"/>
              </a:lnSpc>
              <a:spcAft>
                <a:spcPts val="600"/>
              </a:spcAft>
            </a:pPr>
            <a:r>
              <a:rPr lang="en-US" sz="2800" dirty="0" smtClean="0">
                <a:solidFill>
                  <a:schemeClr val="tx2"/>
                </a:solidFill>
                <a:latin typeface="+mj-lt"/>
              </a:rPr>
              <a:t>Conducting all studies: </a:t>
            </a:r>
          </a:p>
          <a:p>
            <a:pPr lvl="1">
              <a:lnSpc>
                <a:spcPts val="2400"/>
              </a:lnSpc>
              <a:spcBef>
                <a:spcPts val="600"/>
              </a:spcBef>
              <a:spcAft>
                <a:spcPts val="600"/>
              </a:spcAft>
            </a:pPr>
            <a:r>
              <a:rPr lang="en-US" sz="2400" dirty="0" smtClean="0">
                <a:solidFill>
                  <a:schemeClr val="tx2"/>
                </a:solidFill>
                <a:latin typeface="+mj-lt"/>
              </a:rPr>
              <a:t>Study #1: </a:t>
            </a:r>
            <a:r>
              <a:rPr lang="en-US" sz="2400" dirty="0">
                <a:latin typeface="+mj-lt"/>
              </a:rPr>
              <a:t>Entry Level Driver Training </a:t>
            </a:r>
            <a:r>
              <a:rPr lang="en-US" sz="2400" dirty="0" smtClean="0">
                <a:latin typeface="+mj-lt"/>
              </a:rPr>
              <a:t>Survey, </a:t>
            </a:r>
            <a:r>
              <a:rPr lang="en-US" sz="2400" dirty="0" smtClean="0">
                <a:solidFill>
                  <a:schemeClr val="tx2"/>
                </a:solidFill>
                <a:latin typeface="+mj-lt"/>
              </a:rPr>
              <a:t>(Due 9/2014)</a:t>
            </a:r>
          </a:p>
          <a:p>
            <a:pPr lvl="1">
              <a:lnSpc>
                <a:spcPts val="2400"/>
              </a:lnSpc>
              <a:spcBef>
                <a:spcPts val="600"/>
              </a:spcBef>
              <a:spcAft>
                <a:spcPts val="600"/>
              </a:spcAft>
              <a:tabLst>
                <a:tab pos="1771650" algn="l"/>
              </a:tabLst>
            </a:pPr>
            <a:r>
              <a:rPr lang="en-US" sz="2400" dirty="0" smtClean="0">
                <a:solidFill>
                  <a:schemeClr val="tx2"/>
                </a:solidFill>
                <a:latin typeface="+mj-lt"/>
              </a:rPr>
              <a:t>Study #2(a): CDL </a:t>
            </a:r>
            <a:r>
              <a:rPr lang="en-US" sz="2400" dirty="0">
                <a:solidFill>
                  <a:schemeClr val="tx2"/>
                </a:solidFill>
                <a:latin typeface="+mj-lt"/>
              </a:rPr>
              <a:t>Training Program &amp; Carrier Focused </a:t>
            </a:r>
            <a:r>
              <a:rPr lang="en-US" sz="2400" dirty="0" smtClean="0">
                <a:solidFill>
                  <a:schemeClr val="tx2"/>
                </a:solidFill>
                <a:latin typeface="+mj-lt"/>
              </a:rPr>
              <a:t>Research,  (Due May 2014)</a:t>
            </a:r>
          </a:p>
          <a:p>
            <a:pPr lvl="1">
              <a:lnSpc>
                <a:spcPts val="2400"/>
              </a:lnSpc>
              <a:spcBef>
                <a:spcPts val="600"/>
              </a:spcBef>
              <a:spcAft>
                <a:spcPts val="600"/>
              </a:spcAft>
            </a:pPr>
            <a:r>
              <a:rPr lang="en-US" sz="2400" dirty="0" smtClean="0">
                <a:solidFill>
                  <a:schemeClr val="tx2"/>
                </a:solidFill>
                <a:latin typeface="+mj-lt"/>
              </a:rPr>
              <a:t>Study #2(b): </a:t>
            </a:r>
            <a:r>
              <a:rPr lang="en-US" sz="2400" dirty="0">
                <a:latin typeface="+mj-lt"/>
              </a:rPr>
              <a:t>Evaluation of States with Driver Training </a:t>
            </a:r>
            <a:r>
              <a:rPr lang="en-US" sz="2400" dirty="0" smtClean="0">
                <a:latin typeface="+mj-lt"/>
              </a:rPr>
              <a:t>Requirements</a:t>
            </a:r>
            <a:r>
              <a:rPr lang="en-US" sz="2400" dirty="0" smtClean="0">
                <a:solidFill>
                  <a:schemeClr val="tx2"/>
                </a:solidFill>
                <a:latin typeface="+mj-lt"/>
              </a:rPr>
              <a:t>  (Due May 2014)</a:t>
            </a:r>
          </a:p>
          <a:p>
            <a:pPr>
              <a:lnSpc>
                <a:spcPts val="2400"/>
              </a:lnSpc>
              <a:spcBef>
                <a:spcPts val="600"/>
              </a:spcBef>
              <a:spcAft>
                <a:spcPts val="600"/>
              </a:spcAft>
            </a:pPr>
            <a:endParaRPr lang="en-US" dirty="0" smtClean="0">
              <a:solidFill>
                <a:schemeClr val="tx2"/>
              </a:solidFill>
              <a:latin typeface="+mj-lt"/>
            </a:endParaRPr>
          </a:p>
          <a:p>
            <a:pPr algn="ctr">
              <a:spcBef>
                <a:spcPts val="0"/>
              </a:spcBef>
              <a:buNone/>
            </a:pPr>
            <a:endParaRPr lang="en-US" sz="4400" dirty="0">
              <a:solidFill>
                <a:schemeClr val="tx2"/>
              </a:solidFill>
              <a:latin typeface="+mj-lt"/>
            </a:endParaRPr>
          </a:p>
        </p:txBody>
      </p:sp>
      <p:sp>
        <p:nvSpPr>
          <p:cNvPr id="10" name="Rectangle 9"/>
          <p:cNvSpPr/>
          <p:nvPr/>
        </p:nvSpPr>
        <p:spPr>
          <a:xfrm>
            <a:off x="0" y="3409890"/>
            <a:ext cx="3719544" cy="400110"/>
          </a:xfrm>
          <a:prstGeom prst="rect">
            <a:avLst/>
          </a:prstGeom>
        </p:spPr>
        <p:txBody>
          <a:bodyPr wrap="none">
            <a:spAutoFit/>
          </a:bodyPr>
          <a:lstStyle/>
          <a:p>
            <a:r>
              <a:rPr lang="en-US" sz="2000" b="1" dirty="0" smtClean="0">
                <a:solidFill>
                  <a:srgbClr val="0070C0"/>
                </a:solidFill>
              </a:rPr>
              <a:t>Training Research Roadmap</a:t>
            </a:r>
            <a:endParaRPr lang="en-US" sz="2000" b="1" dirty="0">
              <a:solidFill>
                <a:srgbClr val="0070C0"/>
              </a:solidFill>
            </a:endParaRPr>
          </a:p>
        </p:txBody>
      </p:sp>
      <p:graphicFrame>
        <p:nvGraphicFramePr>
          <p:cNvPr id="12" name="Table 11"/>
          <p:cNvGraphicFramePr>
            <a:graphicFrameLocks noGrp="1"/>
          </p:cNvGraphicFramePr>
          <p:nvPr>
            <p:extLst>
              <p:ext uri="{D42A27DB-BD31-4B8C-83A1-F6EECF244321}">
                <p14:modId xmlns:p14="http://schemas.microsoft.com/office/powerpoint/2010/main" val="3785688710"/>
              </p:ext>
            </p:extLst>
          </p:nvPr>
        </p:nvGraphicFramePr>
        <p:xfrm>
          <a:off x="83324" y="3825240"/>
          <a:ext cx="8998857" cy="2552890"/>
        </p:xfrm>
        <a:graphic>
          <a:graphicData uri="http://schemas.openxmlformats.org/drawingml/2006/table">
            <a:tbl>
              <a:tblPr firstRow="1" bandRow="1">
                <a:tableStyleId>{21E4AEA4-8DFA-4A89-87EB-49C32662AFE0}</a:tableStyleId>
              </a:tblPr>
              <a:tblGrid>
                <a:gridCol w="754876"/>
                <a:gridCol w="1905000"/>
                <a:gridCol w="3236225"/>
                <a:gridCol w="553091"/>
                <a:gridCol w="637416"/>
                <a:gridCol w="642064"/>
                <a:gridCol w="632769"/>
                <a:gridCol w="637416"/>
              </a:tblGrid>
              <a:tr h="370446">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a:p>
                  </a:txBody>
                  <a:tcPr anchor="ctr">
                    <a:solidFill>
                      <a:srgbClr val="0070C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Completed </a:t>
                      </a:r>
                      <a:endParaRPr lang="en-US" sz="1200" dirty="0">
                        <a:solidFill>
                          <a:schemeClr val="bg1"/>
                        </a:solidFill>
                      </a:endParaRPr>
                    </a:p>
                  </a:txBody>
                  <a:tcPr anchor="ctr">
                    <a:solidFill>
                      <a:srgbClr val="0070C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tabLst>
                          <a:tab pos="857250" algn="l"/>
                        </a:tabLst>
                      </a:pPr>
                      <a:r>
                        <a:rPr lang="en-US" sz="1200" dirty="0" smtClean="0"/>
                        <a:t>Planned </a:t>
                      </a:r>
                      <a:endParaRPr lang="en-US" sz="1200" dirty="0">
                        <a:solidFill>
                          <a:schemeClr val="bg1"/>
                        </a:solidFill>
                      </a:endParaRPr>
                    </a:p>
                  </a:txBody>
                  <a:tcPr anchor="ctr">
                    <a:solidFill>
                      <a:srgbClr val="0070C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2012</a:t>
                      </a:r>
                      <a:endParaRPr lang="en-US" sz="1200" dirty="0">
                        <a:solidFill>
                          <a:schemeClr val="bg1"/>
                        </a:solidFill>
                      </a:endParaRPr>
                    </a:p>
                  </a:txBody>
                  <a:tcPr anchor="ctr">
                    <a:solidFill>
                      <a:srgbClr val="0070C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2013</a:t>
                      </a:r>
                      <a:endParaRPr lang="en-US" sz="1200" dirty="0">
                        <a:solidFill>
                          <a:schemeClr val="bg1"/>
                        </a:solidFill>
                      </a:endParaRPr>
                    </a:p>
                  </a:txBody>
                  <a:tcPr anchor="ctr">
                    <a:solidFill>
                      <a:srgbClr val="0070C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2014</a:t>
                      </a:r>
                      <a:endParaRPr lang="en-US" sz="1200" dirty="0">
                        <a:solidFill>
                          <a:schemeClr val="bg1"/>
                        </a:solidFill>
                      </a:endParaRPr>
                    </a:p>
                  </a:txBody>
                  <a:tcPr anchor="ctr">
                    <a:solidFill>
                      <a:srgbClr val="0070C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2015</a:t>
                      </a:r>
                      <a:endParaRPr lang="en-US" sz="1200" dirty="0">
                        <a:solidFill>
                          <a:schemeClr val="bg1"/>
                        </a:solidFill>
                      </a:endParaRPr>
                    </a:p>
                  </a:txBody>
                  <a:tcPr anchor="ctr">
                    <a:solidFill>
                      <a:srgbClr val="0070C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1200" dirty="0" smtClean="0"/>
                        <a:t>2016</a:t>
                      </a:r>
                      <a:endParaRPr lang="en-US" sz="1200" dirty="0">
                        <a:solidFill>
                          <a:schemeClr val="bg1"/>
                        </a:solidFill>
                      </a:endParaRPr>
                    </a:p>
                  </a:txBody>
                  <a:tcPr anchor="ctr">
                    <a:solidFill>
                      <a:srgbClr val="0070C0"/>
                    </a:solidFill>
                  </a:tcPr>
                </a:tc>
              </a:tr>
              <a:tr h="71940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rPr>
                        <a:t>Drivers</a:t>
                      </a:r>
                      <a:endParaRPr lang="en-US" sz="1200" b="0" dirty="0">
                        <a:latin typeface="+mn-lt"/>
                      </a:endParaRPr>
                    </a:p>
                  </a:txBody>
                  <a:tcPr anchor="ct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lvl="0" indent="0" algn="l" defTabSz="914400" rtl="0" eaLnBrk="0" fontAlgn="auto" latinLnBrk="0" hangingPunct="0">
                        <a:lnSpc>
                          <a:spcPct val="100000"/>
                        </a:lnSpc>
                        <a:spcBef>
                          <a:spcPts val="0"/>
                        </a:spcBef>
                        <a:spcAft>
                          <a:spcPts val="0"/>
                        </a:spcAft>
                        <a:buClrTx/>
                        <a:buSzTx/>
                        <a:buFontTx/>
                        <a:buNone/>
                        <a:tabLst>
                          <a:tab pos="457200" algn="l"/>
                          <a:tab pos="914400" algn="l"/>
                        </a:tabLst>
                        <a:defRPr/>
                      </a:pPr>
                      <a:r>
                        <a:rPr lang="en-US" sz="1200" dirty="0" smtClean="0"/>
                        <a:t>Training of CMV Drivers </a:t>
                      </a:r>
                      <a:endParaRPr lang="en-US" sz="1200" dirty="0">
                        <a:latin typeface="+mn-lt"/>
                      </a:endParaRPr>
                    </a:p>
                  </a:txBody>
                  <a:tcPr anchor="ct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5888" indent="0" algn="l" fontAlgn="b"/>
                      <a:r>
                        <a:rPr lang="en-US" sz="1400" dirty="0" smtClean="0"/>
                        <a:t>#1. Entry Level Driver Training Survey</a:t>
                      </a:r>
                      <a:endParaRPr lang="en-US" sz="1400" b="0" i="0" u="none" strike="noStrike" dirty="0">
                        <a:solidFill>
                          <a:srgbClr val="000000"/>
                        </a:solidFill>
                        <a:effectLst/>
                        <a:latin typeface="+mn-lt"/>
                      </a:endParaRPr>
                    </a:p>
                  </a:txBody>
                  <a:tcPr marL="9525" marR="9525" marT="9525" marB="0" anchor="ct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p>
                  </a:txBody>
                  <a:tcPr>
                    <a:solidFill>
                      <a:srgbClr val="E3E7FD"/>
                    </a:solidFill>
                  </a:tcPr>
                </a:tc>
              </a:tr>
              <a:tr h="799910">
                <a:tc>
                  <a:txBody>
                    <a:bodyPr/>
                    <a:lstStyle/>
                    <a:p>
                      <a:r>
                        <a:rPr lang="en-US" sz="1200" dirty="0" smtClean="0"/>
                        <a:t>Carrier &amp; School</a:t>
                      </a:r>
                      <a:endParaRPr lang="en-US" sz="1200" dirty="0"/>
                    </a:p>
                  </a:txBody>
                  <a:tcPr anchor="ct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indent="0"/>
                      <a:r>
                        <a:rPr lang="en-US" sz="1200" dirty="0" smtClean="0"/>
                        <a:t>Effectiveness of CMV Driver Training Curricula and Delivery Methods</a:t>
                      </a:r>
                      <a:endParaRPr lang="en-US" sz="1200" dirty="0">
                        <a:latin typeface="+mn-lt"/>
                      </a:endParaRPr>
                    </a:p>
                  </a:txBody>
                  <a:tcPr anchor="ct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5888" indent="0" algn="l" fontAlgn="b"/>
                      <a:r>
                        <a:rPr lang="en-US" sz="1400" dirty="0" smtClean="0"/>
                        <a:t>#2(a). CDL Training Program &amp; Carrier Focused Research</a:t>
                      </a:r>
                      <a:endParaRPr lang="en-US" sz="1400" b="0" i="0" u="none" strike="noStrike" dirty="0">
                        <a:solidFill>
                          <a:srgbClr val="000000"/>
                        </a:solidFill>
                        <a:effectLst/>
                        <a:latin typeface="+mn-lt"/>
                      </a:endParaRPr>
                    </a:p>
                  </a:txBody>
                  <a:tcPr marL="9525" marR="9525" marT="9525" marB="0" anchor="ct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200" dirty="0"/>
                    </a:p>
                  </a:txBody>
                  <a:tcPr>
                    <a:solidFill>
                      <a:srgbClr val="E3E7FD"/>
                    </a:solidFill>
                  </a:tcPr>
                </a:tc>
              </a:tr>
              <a:tr h="5989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200" b="0" dirty="0" smtClean="0">
                          <a:latin typeface="+mn-lt"/>
                        </a:rPr>
                        <a:t>State</a:t>
                      </a:r>
                      <a:endParaRPr lang="en-US" sz="1200" b="0" dirty="0">
                        <a:latin typeface="+mn-lt"/>
                      </a:endParaRPr>
                    </a:p>
                  </a:txBody>
                  <a:tcPr anchor="ct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4300" marR="0" lvl="1"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mn-ea"/>
                          <a:cs typeface="+mn-cs"/>
                        </a:rPr>
                        <a:t>CMV Driving Simulator Validation Study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mn-lt"/>
                      </a:endParaRPr>
                    </a:p>
                  </a:txBody>
                  <a:tcPr anchor="ct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115888" marR="0" indent="0" algn="l" defTabSz="914400" rtl="0" eaLnBrk="1" fontAlgn="b" latinLnBrk="0" hangingPunct="1">
                        <a:lnSpc>
                          <a:spcPct val="100000"/>
                        </a:lnSpc>
                        <a:spcBef>
                          <a:spcPts val="0"/>
                        </a:spcBef>
                        <a:spcAft>
                          <a:spcPts val="0"/>
                        </a:spcAft>
                        <a:buClrTx/>
                        <a:buSzTx/>
                        <a:buFontTx/>
                        <a:buNone/>
                        <a:tabLst/>
                        <a:defRPr/>
                      </a:pPr>
                      <a:r>
                        <a:rPr lang="en-US" sz="1400" dirty="0" smtClean="0"/>
                        <a:t>#2(b). Evaluation of States with Driver Training Requirements</a:t>
                      </a:r>
                      <a:endParaRPr lang="en-US" sz="1400" b="0" i="0" u="none" strike="noStrike" dirty="0">
                        <a:solidFill>
                          <a:srgbClr val="000000"/>
                        </a:solidFill>
                        <a:effectLst/>
                        <a:latin typeface="+mn-lt"/>
                      </a:endParaRPr>
                    </a:p>
                  </a:txBody>
                  <a:tcPr marL="9525" marR="9525" marT="9525" marB="0" anchor="ct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p>
                  </a:txBody>
                  <a:tcPr>
                    <a:solidFill>
                      <a:srgbClr val="E3E7FD"/>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endParaRPr lang="en-US" sz="1800" dirty="0"/>
                    </a:p>
                  </a:txBody>
                  <a:tcPr>
                    <a:solidFill>
                      <a:srgbClr val="E3E7FD"/>
                    </a:solidFill>
                  </a:tcPr>
                </a:tc>
              </a:tr>
            </a:tbl>
          </a:graphicData>
        </a:graphic>
      </p:graphicFrame>
      <p:sp>
        <p:nvSpPr>
          <p:cNvPr id="13" name="Rectangle 12"/>
          <p:cNvSpPr/>
          <p:nvPr/>
        </p:nvSpPr>
        <p:spPr>
          <a:xfrm>
            <a:off x="5943600" y="4473130"/>
            <a:ext cx="1643742" cy="125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14" name="Rectangle 13"/>
          <p:cNvSpPr/>
          <p:nvPr/>
        </p:nvSpPr>
        <p:spPr>
          <a:xfrm>
            <a:off x="6351668" y="5235130"/>
            <a:ext cx="1039732" cy="137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
        <p:nvSpPr>
          <p:cNvPr id="15" name="Rectangle 14"/>
          <p:cNvSpPr/>
          <p:nvPr/>
        </p:nvSpPr>
        <p:spPr>
          <a:xfrm>
            <a:off x="6351668" y="5997130"/>
            <a:ext cx="1039732" cy="1637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325" y="990600"/>
            <a:ext cx="8575675" cy="5181600"/>
          </a:xfrm>
        </p:spPr>
        <p:txBody>
          <a:bodyPr/>
          <a:lstStyle/>
          <a:p>
            <a:r>
              <a:rPr lang="en-US" sz="2800" dirty="0" smtClean="0"/>
              <a:t>Background</a:t>
            </a:r>
          </a:p>
          <a:p>
            <a:r>
              <a:rPr lang="en-US" sz="2800" dirty="0" smtClean="0"/>
              <a:t>Research Questions</a:t>
            </a:r>
          </a:p>
          <a:p>
            <a:r>
              <a:rPr lang="en-US" sz="2800" dirty="0" smtClean="0"/>
              <a:t>Important Data Elements</a:t>
            </a:r>
          </a:p>
          <a:p>
            <a:r>
              <a:rPr lang="en-US" sz="2800" dirty="0" smtClean="0"/>
              <a:t>Survey Background</a:t>
            </a:r>
          </a:p>
          <a:p>
            <a:r>
              <a:rPr lang="en-US" sz="2800" dirty="0"/>
              <a:t>Entry Level Training </a:t>
            </a:r>
            <a:r>
              <a:rPr lang="en-US" sz="2800" dirty="0" smtClean="0"/>
              <a:t>Research</a:t>
            </a:r>
          </a:p>
          <a:p>
            <a:r>
              <a:rPr lang="en-US" sz="2800" dirty="0"/>
              <a:t>Training Research </a:t>
            </a:r>
            <a:r>
              <a:rPr lang="en-US" sz="2800" dirty="0" smtClean="0"/>
              <a:t>Roadmap </a:t>
            </a:r>
            <a:endParaRPr lang="en-US" sz="2800" dirty="0"/>
          </a:p>
        </p:txBody>
      </p:sp>
      <p:sp>
        <p:nvSpPr>
          <p:cNvPr id="3" name="Title 2"/>
          <p:cNvSpPr>
            <a:spLocks noGrp="1"/>
          </p:cNvSpPr>
          <p:nvPr>
            <p:ph type="title"/>
          </p:nvPr>
        </p:nvSpPr>
        <p:spPr>
          <a:xfrm>
            <a:off x="381000" y="214997"/>
            <a:ext cx="8610600" cy="646331"/>
          </a:xfrm>
        </p:spPr>
        <p:txBody>
          <a:bodyPr/>
          <a:lstStyle/>
          <a:p>
            <a:r>
              <a:rPr lang="en-US" sz="3600" dirty="0" smtClean="0"/>
              <a:t>Agenda </a:t>
            </a:r>
            <a:endParaRPr lang="en-US" sz="3600" dirty="0"/>
          </a:p>
        </p:txBody>
      </p:sp>
    </p:spTree>
    <p:extLst>
      <p:ext uri="{BB962C8B-B14F-4D97-AF65-F5344CB8AC3E}">
        <p14:creationId xmlns:p14="http://schemas.microsoft.com/office/powerpoint/2010/main" val="11463305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76200"/>
            <a:ext cx="9144000" cy="646331"/>
          </a:xfrm>
        </p:spPr>
        <p:txBody>
          <a:bodyPr/>
          <a:lstStyle/>
          <a:p>
            <a:r>
              <a:rPr lang="en-US" sz="3600" dirty="0" smtClean="0"/>
              <a:t>Background</a:t>
            </a:r>
            <a:endParaRPr lang="en-US" sz="3600" dirty="0"/>
          </a:p>
        </p:txBody>
      </p:sp>
      <p:sp>
        <p:nvSpPr>
          <p:cNvPr id="3" name="Content Placeholder 2"/>
          <p:cNvSpPr>
            <a:spLocks noGrp="1"/>
          </p:cNvSpPr>
          <p:nvPr>
            <p:ph idx="1"/>
          </p:nvPr>
        </p:nvSpPr>
        <p:spPr/>
        <p:txBody>
          <a:bodyPr/>
          <a:lstStyle/>
          <a:p>
            <a:pPr>
              <a:spcBef>
                <a:spcPts val="1200"/>
              </a:spcBef>
            </a:pPr>
            <a:r>
              <a:rPr lang="en-US" sz="2600" dirty="0" smtClean="0"/>
              <a:t>Adequacy Report (1995)</a:t>
            </a:r>
          </a:p>
          <a:p>
            <a:pPr>
              <a:spcBef>
                <a:spcPts val="1200"/>
              </a:spcBef>
            </a:pPr>
            <a:r>
              <a:rPr lang="en-US" sz="2600" dirty="0" smtClean="0"/>
              <a:t>Three Commercial Truck and Bus Synthesis Program Studies (CTBSSP)</a:t>
            </a:r>
          </a:p>
          <a:p>
            <a:pPr lvl="1"/>
            <a:r>
              <a:rPr lang="en-US" sz="2200" dirty="0" smtClean="0"/>
              <a:t>CTBSSP #1, </a:t>
            </a:r>
            <a:r>
              <a:rPr lang="en-US" sz="2200" dirty="0"/>
              <a:t>Effective </a:t>
            </a:r>
            <a:r>
              <a:rPr lang="en-US" sz="2200" dirty="0" smtClean="0"/>
              <a:t>CMV Safety </a:t>
            </a:r>
            <a:r>
              <a:rPr lang="en-US" sz="2200" dirty="0" err="1" smtClean="0"/>
              <a:t>Mgmt</a:t>
            </a:r>
            <a:r>
              <a:rPr lang="en-US" sz="2200" dirty="0" smtClean="0"/>
              <a:t> </a:t>
            </a:r>
            <a:r>
              <a:rPr lang="en-US" sz="2200" dirty="0"/>
              <a:t>Techniques</a:t>
            </a:r>
            <a:r>
              <a:rPr lang="en-US" sz="2200" dirty="0" smtClean="0"/>
              <a:t> (2003)</a:t>
            </a:r>
          </a:p>
          <a:p>
            <a:pPr lvl="1"/>
            <a:r>
              <a:rPr lang="en-US" sz="2200" dirty="0" smtClean="0"/>
              <a:t>CTBSSP #5, Training </a:t>
            </a:r>
            <a:r>
              <a:rPr lang="en-US" sz="2200" dirty="0"/>
              <a:t>of </a:t>
            </a:r>
            <a:r>
              <a:rPr lang="en-US" sz="2200" dirty="0" smtClean="0"/>
              <a:t>CMV Drivers (2004)</a:t>
            </a:r>
          </a:p>
          <a:p>
            <a:pPr lvl="1"/>
            <a:r>
              <a:rPr lang="en-US" sz="2200" dirty="0" smtClean="0"/>
              <a:t>CTBSSP #13, </a:t>
            </a:r>
            <a:r>
              <a:rPr lang="en-US" sz="2200" dirty="0"/>
              <a:t>Effectiveness of </a:t>
            </a:r>
            <a:r>
              <a:rPr lang="en-US" sz="2200" dirty="0" smtClean="0"/>
              <a:t>CMV </a:t>
            </a:r>
            <a:r>
              <a:rPr lang="en-US" sz="2200" dirty="0"/>
              <a:t>Driver Training Curricula and Delivery </a:t>
            </a:r>
            <a:r>
              <a:rPr lang="en-US" sz="2200" dirty="0" smtClean="0"/>
              <a:t>Methods (2007)</a:t>
            </a:r>
          </a:p>
          <a:p>
            <a:pPr marL="342900" lvl="1" indent="-342900">
              <a:spcBef>
                <a:spcPts val="1200"/>
              </a:spcBef>
            </a:pPr>
            <a:r>
              <a:rPr lang="en-US" sz="2600" dirty="0" smtClean="0">
                <a:ea typeface="+mn-ea"/>
                <a:cs typeface="+mn-cs"/>
              </a:rPr>
              <a:t>Commercial Motor Vehicle Driving Simulator Validation Study (2010)</a:t>
            </a:r>
          </a:p>
          <a:p>
            <a:pPr marL="342900" lvl="1" indent="-342900">
              <a:spcBef>
                <a:spcPts val="1200"/>
              </a:spcBef>
            </a:pPr>
            <a:r>
              <a:rPr lang="en-US" sz="2600" dirty="0" smtClean="0">
                <a:ea typeface="+mn-ea"/>
                <a:cs typeface="+mn-cs"/>
              </a:rPr>
              <a:t>ATRI Study (2010)</a:t>
            </a:r>
          </a:p>
          <a:p>
            <a:pPr marL="342900" lvl="1" indent="-342900">
              <a:spcBef>
                <a:spcPts val="1200"/>
              </a:spcBef>
            </a:pPr>
            <a:r>
              <a:rPr lang="en-US" sz="2600" dirty="0" smtClean="0">
                <a:ea typeface="+mn-ea"/>
                <a:cs typeface="+mn-cs"/>
              </a:rPr>
              <a:t>Teen Driver Studies</a:t>
            </a:r>
          </a:p>
          <a:p>
            <a:pPr marL="342900" lvl="1" indent="-342900">
              <a:spcBef>
                <a:spcPct val="50000"/>
              </a:spcBef>
            </a:pPr>
            <a:endParaRPr lang="en-US" sz="2600" dirty="0" smtClean="0">
              <a:ea typeface="+mn-ea"/>
              <a:cs typeface="+mn-cs"/>
            </a:endParaRPr>
          </a:p>
          <a:p>
            <a:pPr marL="342900" lvl="1" indent="-342900">
              <a:spcBef>
                <a:spcPct val="50000"/>
              </a:spcBef>
            </a:pPr>
            <a:endParaRPr lang="en-US" sz="2600" dirty="0" smtClean="0">
              <a:ea typeface="+mn-ea"/>
              <a:cs typeface="+mn-cs"/>
            </a:endParaRPr>
          </a:p>
          <a:p>
            <a:pPr marL="342900" lvl="1" indent="-342900">
              <a:spcBef>
                <a:spcPct val="50000"/>
              </a:spcBef>
            </a:pPr>
            <a:endParaRPr lang="en-US" sz="2600" dirty="0" smtClean="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Do entry level CMV drivers who receive formal CDL training have a significantly better safety record than drivers who do not receive formal CDL training?</a:t>
            </a:r>
          </a:p>
          <a:p>
            <a:pPr lvl="0"/>
            <a:r>
              <a:rPr lang="en-US" dirty="0" smtClean="0"/>
              <a:t>Does the total length of training received by entry level truck drivers correlate positively with improved driver safety performance?</a:t>
            </a:r>
          </a:p>
          <a:p>
            <a:pPr lvl="0"/>
            <a:r>
              <a:rPr lang="en-US" dirty="0" smtClean="0"/>
              <a:t>Does the length of behind-the-wheel training hours received by entry level drivers correlate positively with improved driver safety performance?</a:t>
            </a:r>
          </a:p>
          <a:p>
            <a:pPr lvl="0"/>
            <a:r>
              <a:rPr lang="en-US" dirty="0" smtClean="0"/>
              <a:t>Are certain elements of the training curricula good  predictors of driver safety performance?</a:t>
            </a:r>
            <a:endParaRPr lang="en-US" dirty="0"/>
          </a:p>
        </p:txBody>
      </p:sp>
      <p:sp>
        <p:nvSpPr>
          <p:cNvPr id="3" name="Title 2"/>
          <p:cNvSpPr>
            <a:spLocks noGrp="1"/>
          </p:cNvSpPr>
          <p:nvPr>
            <p:ph type="title"/>
          </p:nvPr>
        </p:nvSpPr>
        <p:spPr>
          <a:xfrm>
            <a:off x="381000" y="76200"/>
            <a:ext cx="8610600" cy="646331"/>
          </a:xfrm>
        </p:spPr>
        <p:txBody>
          <a:bodyPr/>
          <a:lstStyle/>
          <a:p>
            <a:r>
              <a:rPr lang="en-US" sz="3600" dirty="0" smtClean="0"/>
              <a:t>Research Questions</a:t>
            </a:r>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9144000" cy="646331"/>
          </a:xfrm>
        </p:spPr>
        <p:txBody>
          <a:bodyPr/>
          <a:lstStyle/>
          <a:p>
            <a:r>
              <a:rPr lang="en-US" sz="3600" dirty="0" smtClean="0"/>
              <a:t>Important Data Elements</a:t>
            </a:r>
            <a:endParaRPr lang="en-US" sz="3600" dirty="0"/>
          </a:p>
        </p:txBody>
      </p:sp>
      <p:sp>
        <p:nvSpPr>
          <p:cNvPr id="3" name="Content Placeholder 2"/>
          <p:cNvSpPr>
            <a:spLocks noGrp="1"/>
          </p:cNvSpPr>
          <p:nvPr>
            <p:ph sz="half" idx="1"/>
          </p:nvPr>
        </p:nvSpPr>
        <p:spPr/>
        <p:txBody>
          <a:bodyPr/>
          <a:lstStyle/>
          <a:p>
            <a:pPr>
              <a:buNone/>
            </a:pPr>
            <a:r>
              <a:rPr lang="en-US" b="1" dirty="0" smtClean="0"/>
              <a:t>Safety Outcomes </a:t>
            </a:r>
          </a:p>
          <a:p>
            <a:r>
              <a:rPr lang="en-US" dirty="0" smtClean="0"/>
              <a:t>DOT reportable crashes</a:t>
            </a:r>
          </a:p>
          <a:p>
            <a:pPr lvl="1"/>
            <a:r>
              <a:rPr lang="en-US" dirty="0" smtClean="0"/>
              <a:t>Fatal</a:t>
            </a:r>
          </a:p>
          <a:p>
            <a:pPr lvl="1"/>
            <a:r>
              <a:rPr lang="en-US" dirty="0" smtClean="0"/>
              <a:t>Injury</a:t>
            </a:r>
          </a:p>
          <a:p>
            <a:pPr lvl="1"/>
            <a:r>
              <a:rPr lang="en-US" dirty="0" smtClean="0"/>
              <a:t>Tow-Away Property Damage Only (PDO)</a:t>
            </a:r>
          </a:p>
          <a:p>
            <a:r>
              <a:rPr lang="en-US" dirty="0" smtClean="0"/>
              <a:t>Traffic convictions</a:t>
            </a:r>
          </a:p>
          <a:p>
            <a:r>
              <a:rPr lang="en-US" dirty="0" smtClean="0"/>
              <a:t>Driver FMCSR violations</a:t>
            </a:r>
          </a:p>
          <a:p>
            <a:r>
              <a:rPr lang="en-US" i="1" dirty="0" smtClean="0"/>
              <a:t>Non-DOT reportable crashes (PDO)</a:t>
            </a:r>
          </a:p>
          <a:p>
            <a:pPr>
              <a:buNone/>
            </a:pPr>
            <a:endParaRPr lang="en-US" dirty="0"/>
          </a:p>
        </p:txBody>
      </p:sp>
      <p:sp>
        <p:nvSpPr>
          <p:cNvPr id="4" name="Content Placeholder 3"/>
          <p:cNvSpPr>
            <a:spLocks noGrp="1"/>
          </p:cNvSpPr>
          <p:nvPr>
            <p:ph sz="half" idx="2"/>
          </p:nvPr>
        </p:nvSpPr>
        <p:spPr/>
        <p:txBody>
          <a:bodyPr/>
          <a:lstStyle/>
          <a:p>
            <a:pPr>
              <a:buNone/>
            </a:pPr>
            <a:r>
              <a:rPr lang="en-US" b="1" dirty="0" smtClean="0"/>
              <a:t>Predictor Variables</a:t>
            </a:r>
          </a:p>
          <a:p>
            <a:r>
              <a:rPr lang="en-US" dirty="0" smtClean="0"/>
              <a:t>Entry level driver training type</a:t>
            </a:r>
          </a:p>
          <a:p>
            <a:r>
              <a:rPr lang="en-US" dirty="0" smtClean="0"/>
              <a:t>Demographic data</a:t>
            </a:r>
          </a:p>
          <a:p>
            <a:pPr lvl="1"/>
            <a:r>
              <a:rPr lang="en-US" dirty="0" smtClean="0"/>
              <a:t>Age and Gender</a:t>
            </a:r>
          </a:p>
          <a:p>
            <a:r>
              <a:rPr lang="en-US" dirty="0" smtClean="0"/>
              <a:t>Operation type</a:t>
            </a:r>
          </a:p>
          <a:p>
            <a:r>
              <a:rPr lang="en-US" dirty="0" smtClean="0"/>
              <a:t>Carrier finishing training</a:t>
            </a:r>
          </a:p>
          <a:p>
            <a:r>
              <a:rPr lang="en-US" dirty="0" smtClean="0"/>
              <a:t>Carrier management  practice</a:t>
            </a:r>
          </a:p>
          <a:p>
            <a:r>
              <a:rPr lang="en-US" dirty="0" smtClean="0"/>
              <a:t>Length of employment </a:t>
            </a:r>
          </a:p>
          <a:p>
            <a:r>
              <a:rPr lang="en-US" dirty="0" smtClean="0"/>
              <a:t>Mileage</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15669"/>
            <a:ext cx="7772400" cy="646331"/>
          </a:xfrm>
        </p:spPr>
        <p:txBody>
          <a:bodyPr/>
          <a:lstStyle/>
          <a:p>
            <a:r>
              <a:rPr lang="en-US" sz="3600" dirty="0" smtClean="0"/>
              <a:t>Entry Level Training Research </a:t>
            </a:r>
            <a:endParaRPr lang="en-US" sz="3600" dirty="0"/>
          </a:p>
        </p:txBody>
      </p:sp>
      <p:sp>
        <p:nvSpPr>
          <p:cNvPr id="2" name="TextBox 1"/>
          <p:cNvSpPr txBox="1"/>
          <p:nvPr/>
        </p:nvSpPr>
        <p:spPr>
          <a:xfrm>
            <a:off x="0" y="840968"/>
            <a:ext cx="8991600" cy="5709255"/>
          </a:xfrm>
          <a:prstGeom prst="rect">
            <a:avLst/>
          </a:prstGeom>
          <a:noFill/>
        </p:spPr>
        <p:txBody>
          <a:bodyPr wrap="square" rtlCol="0">
            <a:spAutoFit/>
          </a:bodyPr>
          <a:lstStyle/>
          <a:p>
            <a:pPr lvl="1">
              <a:lnSpc>
                <a:spcPts val="2400"/>
              </a:lnSpc>
              <a:spcBef>
                <a:spcPts val="600"/>
              </a:spcBef>
              <a:spcAft>
                <a:spcPts val="1200"/>
              </a:spcAft>
            </a:pPr>
            <a:r>
              <a:rPr lang="en-US" sz="2400" b="1" dirty="0" smtClean="0">
                <a:solidFill>
                  <a:schemeClr val="tx1"/>
                </a:solidFill>
                <a:latin typeface="+mj-lt"/>
                <a:cs typeface="Calibri" pitchFamily="34" charset="0"/>
              </a:rPr>
              <a:t>Study </a:t>
            </a:r>
            <a:r>
              <a:rPr lang="en-US" sz="2400" b="1" dirty="0">
                <a:solidFill>
                  <a:schemeClr val="tx1"/>
                </a:solidFill>
                <a:latin typeface="+mj-lt"/>
                <a:cs typeface="Calibri" pitchFamily="34" charset="0"/>
              </a:rPr>
              <a:t>#1:  Entry Level Driver Training Survey</a:t>
            </a:r>
            <a:r>
              <a:rPr lang="en-US" sz="2400" dirty="0" smtClean="0">
                <a:solidFill>
                  <a:schemeClr val="tx1"/>
                </a:solidFill>
                <a:latin typeface="+mj-lt"/>
                <a:cs typeface="Calibri" pitchFamily="34" charset="0"/>
              </a:rPr>
              <a:t>  </a:t>
            </a:r>
          </a:p>
          <a:p>
            <a:pPr lvl="1">
              <a:lnSpc>
                <a:spcPts val="2400"/>
              </a:lnSpc>
              <a:spcBef>
                <a:spcPts val="600"/>
              </a:spcBef>
              <a:spcAft>
                <a:spcPts val="1200"/>
              </a:spcAft>
            </a:pPr>
            <a:r>
              <a:rPr lang="en-US" sz="2400" dirty="0" smtClean="0">
                <a:solidFill>
                  <a:schemeClr val="tx1"/>
                </a:solidFill>
                <a:latin typeface="+mj-lt"/>
                <a:cs typeface="Calibri" pitchFamily="34" charset="0"/>
              </a:rPr>
              <a:t>Survey CMV drivers  to determine whether training had an impact on their s</a:t>
            </a:r>
            <a:r>
              <a:rPr lang="en-US" sz="2400" dirty="0" smtClean="0">
                <a:solidFill>
                  <a:schemeClr val="tx1"/>
                </a:solidFill>
                <a:latin typeface="+mj-lt"/>
              </a:rPr>
              <a:t>afety record.</a:t>
            </a:r>
            <a:endParaRPr lang="en-US" sz="2400" dirty="0">
              <a:solidFill>
                <a:schemeClr val="tx1"/>
              </a:solidFill>
              <a:latin typeface="+mj-lt"/>
              <a:cs typeface="Calibri" pitchFamily="34" charset="0"/>
            </a:endParaRPr>
          </a:p>
          <a:p>
            <a:pPr lvl="1">
              <a:lnSpc>
                <a:spcPts val="2400"/>
              </a:lnSpc>
              <a:spcBef>
                <a:spcPts val="600"/>
              </a:spcBef>
              <a:spcAft>
                <a:spcPts val="1200"/>
              </a:spcAft>
            </a:pPr>
            <a:r>
              <a:rPr lang="en-US" sz="2400" b="1" dirty="0" smtClean="0">
                <a:solidFill>
                  <a:schemeClr val="tx1"/>
                </a:solidFill>
                <a:latin typeface="+mj-lt"/>
                <a:cs typeface="Calibri" pitchFamily="34" charset="0"/>
              </a:rPr>
              <a:t>Study </a:t>
            </a:r>
            <a:r>
              <a:rPr lang="en-US" sz="2400" b="1" dirty="0">
                <a:solidFill>
                  <a:schemeClr val="tx1"/>
                </a:solidFill>
                <a:latin typeface="+mj-lt"/>
                <a:cs typeface="Calibri" pitchFamily="34" charset="0"/>
              </a:rPr>
              <a:t>#2: </a:t>
            </a:r>
            <a:endParaRPr lang="en-US" sz="2400" b="1" dirty="0" smtClean="0">
              <a:solidFill>
                <a:schemeClr val="tx1"/>
              </a:solidFill>
              <a:latin typeface="+mj-lt"/>
              <a:cs typeface="Calibri" pitchFamily="34" charset="0"/>
            </a:endParaRPr>
          </a:p>
          <a:p>
            <a:pPr marL="920750" lvl="1">
              <a:lnSpc>
                <a:spcPts val="2400"/>
              </a:lnSpc>
              <a:spcBef>
                <a:spcPts val="600"/>
              </a:spcBef>
              <a:spcAft>
                <a:spcPts val="1200"/>
              </a:spcAft>
            </a:pPr>
            <a:r>
              <a:rPr lang="en-US" sz="2400" b="1" dirty="0" smtClean="0">
                <a:solidFill>
                  <a:schemeClr val="tx1"/>
                </a:solidFill>
                <a:latin typeface="+mj-lt"/>
                <a:cs typeface="Calibri" pitchFamily="34" charset="0"/>
              </a:rPr>
              <a:t>(a) CDL </a:t>
            </a:r>
            <a:r>
              <a:rPr lang="en-US" sz="2400" b="1" dirty="0">
                <a:solidFill>
                  <a:schemeClr val="tx1"/>
                </a:solidFill>
                <a:latin typeface="+mj-lt"/>
                <a:cs typeface="Calibri" pitchFamily="34" charset="0"/>
              </a:rPr>
              <a:t>Training Program &amp; Carrier Focused </a:t>
            </a:r>
            <a:r>
              <a:rPr lang="en-US" sz="2400" b="1" dirty="0" smtClean="0">
                <a:solidFill>
                  <a:schemeClr val="tx1"/>
                </a:solidFill>
                <a:latin typeface="+mj-lt"/>
                <a:cs typeface="Calibri" pitchFamily="34" charset="0"/>
              </a:rPr>
              <a:t>Research </a:t>
            </a:r>
          </a:p>
          <a:p>
            <a:pPr lvl="1">
              <a:lnSpc>
                <a:spcPts val="2400"/>
              </a:lnSpc>
              <a:spcBef>
                <a:spcPts val="600"/>
              </a:spcBef>
              <a:spcAft>
                <a:spcPts val="1200"/>
              </a:spcAft>
            </a:pPr>
            <a:r>
              <a:rPr lang="en-US" sz="2400" dirty="0" smtClean="0">
                <a:solidFill>
                  <a:schemeClr val="tx1"/>
                </a:solidFill>
                <a:latin typeface="+mj-lt"/>
                <a:cs typeface="Calibri" pitchFamily="34" charset="0"/>
              </a:rPr>
              <a:t>Collect data from</a:t>
            </a:r>
            <a:r>
              <a:rPr lang="en-US" sz="2400" dirty="0">
                <a:solidFill>
                  <a:schemeClr val="tx1"/>
                </a:solidFill>
                <a:latin typeface="+mj-lt"/>
                <a:cs typeface="Calibri" pitchFamily="34" charset="0"/>
              </a:rPr>
              <a:t> CDL </a:t>
            </a:r>
            <a:r>
              <a:rPr lang="en-US" sz="2400" dirty="0" smtClean="0">
                <a:solidFill>
                  <a:schemeClr val="tx1"/>
                </a:solidFill>
                <a:latin typeface="+mj-lt"/>
                <a:cs typeface="Calibri" pitchFamily="34" charset="0"/>
              </a:rPr>
              <a:t>training programs and motor carriers to a</a:t>
            </a:r>
            <a:r>
              <a:rPr lang="en-US" sz="2400" dirty="0" smtClean="0">
                <a:solidFill>
                  <a:schemeClr val="tx1"/>
                </a:solidFill>
                <a:latin typeface="+mj-lt"/>
              </a:rPr>
              <a:t>nalyze relationship of </a:t>
            </a:r>
            <a:r>
              <a:rPr lang="en-US" sz="2400" dirty="0">
                <a:solidFill>
                  <a:schemeClr val="tx1"/>
                </a:solidFill>
                <a:latin typeface="+mj-lt"/>
              </a:rPr>
              <a:t>type/length of </a:t>
            </a:r>
            <a:r>
              <a:rPr lang="en-US" sz="2400" dirty="0" smtClean="0">
                <a:solidFill>
                  <a:schemeClr val="tx1"/>
                </a:solidFill>
                <a:latin typeface="+mj-lt"/>
              </a:rPr>
              <a:t>training to </a:t>
            </a:r>
            <a:r>
              <a:rPr lang="en-US" sz="2400" dirty="0">
                <a:solidFill>
                  <a:schemeClr val="tx1"/>
                </a:solidFill>
                <a:latin typeface="+mj-lt"/>
              </a:rPr>
              <a:t>safety </a:t>
            </a:r>
            <a:r>
              <a:rPr lang="en-US" sz="2400" dirty="0" smtClean="0">
                <a:solidFill>
                  <a:schemeClr val="tx1"/>
                </a:solidFill>
                <a:latin typeface="+mj-lt"/>
              </a:rPr>
              <a:t>performance.</a:t>
            </a:r>
            <a:endParaRPr lang="en-US" sz="2400" dirty="0" smtClean="0">
              <a:solidFill>
                <a:schemeClr val="tx1"/>
              </a:solidFill>
              <a:latin typeface="+mj-lt"/>
              <a:cs typeface="Calibri" pitchFamily="34" charset="0"/>
            </a:endParaRPr>
          </a:p>
          <a:p>
            <a:pPr marL="920750" lvl="1">
              <a:lnSpc>
                <a:spcPts val="2400"/>
              </a:lnSpc>
              <a:spcBef>
                <a:spcPts val="600"/>
              </a:spcBef>
              <a:spcAft>
                <a:spcPts val="1200"/>
              </a:spcAft>
            </a:pPr>
            <a:r>
              <a:rPr lang="en-US" sz="2400" b="1" dirty="0" smtClean="0">
                <a:solidFill>
                  <a:schemeClr val="tx1"/>
                </a:solidFill>
                <a:latin typeface="+mj-lt"/>
                <a:cs typeface="Calibri" pitchFamily="34" charset="0"/>
              </a:rPr>
              <a:t>(b) </a:t>
            </a:r>
            <a:r>
              <a:rPr lang="en-US" sz="2400" b="1" dirty="0">
                <a:solidFill>
                  <a:schemeClr val="tx1"/>
                </a:solidFill>
                <a:latin typeface="+mj-lt"/>
                <a:cs typeface="Calibri" pitchFamily="34" charset="0"/>
              </a:rPr>
              <a:t>Evaluation of States with Driver Training </a:t>
            </a:r>
            <a:r>
              <a:rPr lang="en-US" sz="2400" b="1" dirty="0" smtClean="0">
                <a:solidFill>
                  <a:schemeClr val="tx1"/>
                </a:solidFill>
                <a:latin typeface="+mj-lt"/>
                <a:cs typeface="Calibri" pitchFamily="34" charset="0"/>
              </a:rPr>
              <a:t>Requirements</a:t>
            </a:r>
          </a:p>
          <a:p>
            <a:pPr lvl="1">
              <a:lnSpc>
                <a:spcPts val="2400"/>
              </a:lnSpc>
              <a:spcBef>
                <a:spcPts val="600"/>
              </a:spcBef>
              <a:spcAft>
                <a:spcPts val="1200"/>
              </a:spcAft>
            </a:pPr>
            <a:r>
              <a:rPr lang="en-US" sz="2400" dirty="0" smtClean="0">
                <a:solidFill>
                  <a:schemeClr val="tx2"/>
                </a:solidFill>
                <a:latin typeface="+mj-lt"/>
              </a:rPr>
              <a:t>Compare </a:t>
            </a:r>
            <a:r>
              <a:rPr lang="en-US" sz="2400" dirty="0">
                <a:solidFill>
                  <a:schemeClr val="tx2"/>
                </a:solidFill>
                <a:latin typeface="+mj-lt"/>
              </a:rPr>
              <a:t>driver safety records from </a:t>
            </a:r>
            <a:r>
              <a:rPr lang="en-US" sz="2400" dirty="0" smtClean="0">
                <a:solidFill>
                  <a:schemeClr val="tx2"/>
                </a:solidFill>
                <a:latin typeface="+mj-lt"/>
              </a:rPr>
              <a:t>States </a:t>
            </a:r>
            <a:r>
              <a:rPr lang="en-US" sz="2400" dirty="0">
                <a:solidFill>
                  <a:schemeClr val="tx2"/>
                </a:solidFill>
                <a:latin typeface="+mj-lt"/>
              </a:rPr>
              <a:t>with some type of formalized entry level training </a:t>
            </a:r>
            <a:r>
              <a:rPr lang="en-US" sz="2400" dirty="0" smtClean="0">
                <a:solidFill>
                  <a:schemeClr val="tx2"/>
                </a:solidFill>
                <a:latin typeface="+mj-lt"/>
              </a:rPr>
              <a:t>requirements</a:t>
            </a:r>
            <a:endParaRPr lang="en-US" sz="2400" dirty="0">
              <a:solidFill>
                <a:schemeClr val="tx2"/>
              </a:solidFill>
              <a:latin typeface="+mj-lt"/>
            </a:endParaRPr>
          </a:p>
          <a:p>
            <a:pPr lvl="1">
              <a:lnSpc>
                <a:spcPts val="2400"/>
              </a:lnSpc>
              <a:spcBef>
                <a:spcPts val="600"/>
              </a:spcBef>
              <a:spcAft>
                <a:spcPts val="600"/>
              </a:spcAft>
            </a:pPr>
            <a:r>
              <a:rPr lang="en-US" sz="2400" dirty="0">
                <a:solidFill>
                  <a:schemeClr val="tx1"/>
                </a:solidFill>
                <a:latin typeface="+mj-lt"/>
                <a:cs typeface="Calibri" pitchFamily="34" charset="0"/>
              </a:rPr>
              <a:t>	</a:t>
            </a:r>
          </a:p>
        </p:txBody>
      </p:sp>
    </p:spTree>
    <p:extLst>
      <p:ext uri="{BB962C8B-B14F-4D97-AF65-F5344CB8AC3E}">
        <p14:creationId xmlns:p14="http://schemas.microsoft.com/office/powerpoint/2010/main" val="738383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7325" y="1295400"/>
            <a:ext cx="8575675" cy="4724400"/>
          </a:xfrm>
        </p:spPr>
        <p:txBody>
          <a:bodyPr/>
          <a:lstStyle/>
          <a:p>
            <a:r>
              <a:rPr lang="en-US" sz="2600" dirty="0"/>
              <a:t>Random survey of </a:t>
            </a:r>
            <a:r>
              <a:rPr lang="en-US" sz="2600" dirty="0" smtClean="0"/>
              <a:t>10,000-30,000 </a:t>
            </a:r>
            <a:r>
              <a:rPr lang="en-US" sz="2600" dirty="0"/>
              <a:t>new </a:t>
            </a:r>
            <a:r>
              <a:rPr lang="en-US" sz="2600" dirty="0" smtClean="0"/>
              <a:t>CDL holders</a:t>
            </a:r>
            <a:endParaRPr lang="en-US" sz="2600" dirty="0"/>
          </a:p>
          <a:p>
            <a:pPr lvl="2">
              <a:buFont typeface="Arial" pitchFamily="34" charset="0"/>
              <a:buChar char="•"/>
            </a:pPr>
            <a:r>
              <a:rPr lang="en-US" sz="2200" dirty="0"/>
              <a:t>Type of CDL training received</a:t>
            </a:r>
          </a:p>
          <a:p>
            <a:pPr lvl="2">
              <a:buFont typeface="Arial" pitchFamily="34" charset="0"/>
              <a:buChar char="•"/>
            </a:pPr>
            <a:r>
              <a:rPr lang="en-US" sz="2200" dirty="0"/>
              <a:t>Driver demographics</a:t>
            </a:r>
          </a:p>
          <a:p>
            <a:pPr lvl="2">
              <a:buFont typeface="Arial" pitchFamily="34" charset="0"/>
              <a:buChar char="•"/>
            </a:pPr>
            <a:r>
              <a:rPr lang="en-US" sz="2200" dirty="0"/>
              <a:t>Employment history and operation type</a:t>
            </a:r>
          </a:p>
          <a:p>
            <a:pPr lvl="2">
              <a:buFont typeface="Arial" pitchFamily="34" charset="0"/>
              <a:buChar char="•"/>
            </a:pPr>
            <a:r>
              <a:rPr lang="en-US" sz="2200" dirty="0"/>
              <a:t>Vehicle miles traveled</a:t>
            </a:r>
          </a:p>
          <a:p>
            <a:r>
              <a:rPr lang="en-US" sz="2600" dirty="0"/>
              <a:t>Retrospective case-control study design</a:t>
            </a:r>
          </a:p>
          <a:p>
            <a:pPr marL="342900" lvl="1" indent="-342900">
              <a:spcBef>
                <a:spcPct val="50000"/>
              </a:spcBef>
            </a:pPr>
            <a:r>
              <a:rPr lang="en-US" sz="2600" dirty="0"/>
              <a:t>Conduct statistical analysis of </a:t>
            </a:r>
            <a:r>
              <a:rPr lang="en-US" sz="2600" dirty="0" smtClean="0"/>
              <a:t>CDLIS and MCMIS safety records </a:t>
            </a:r>
            <a:r>
              <a:rPr lang="en-US" sz="2600" dirty="0"/>
              <a:t>by type of training received</a:t>
            </a:r>
          </a:p>
          <a:p>
            <a:pPr marL="342900" lvl="1" indent="-342900">
              <a:spcBef>
                <a:spcPct val="50000"/>
              </a:spcBef>
            </a:pPr>
            <a:r>
              <a:rPr lang="en-US" sz="2600" dirty="0" smtClean="0">
                <a:ea typeface="+mn-ea"/>
                <a:cs typeface="+mn-cs"/>
              </a:rPr>
              <a:t>Due - September 2014</a:t>
            </a:r>
          </a:p>
          <a:p>
            <a:r>
              <a:rPr lang="en-US" sz="2600" dirty="0" smtClean="0"/>
              <a:t>Study Team:  Volpe Center</a:t>
            </a:r>
            <a:endParaRPr lang="en-US" sz="2600" dirty="0"/>
          </a:p>
        </p:txBody>
      </p:sp>
      <p:sp>
        <p:nvSpPr>
          <p:cNvPr id="4" name="Rectangle 3"/>
          <p:cNvSpPr/>
          <p:nvPr/>
        </p:nvSpPr>
        <p:spPr bwMode="auto">
          <a:xfrm>
            <a:off x="0" y="745708"/>
            <a:ext cx="91440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6699"/>
              </a:solidFill>
              <a:effectLst/>
              <a:latin typeface="Arial" charset="0"/>
            </a:endParaRPr>
          </a:p>
        </p:txBody>
      </p:sp>
      <p:sp>
        <p:nvSpPr>
          <p:cNvPr id="5" name="Title 2"/>
          <p:cNvSpPr txBox="1">
            <a:spLocks/>
          </p:cNvSpPr>
          <p:nvPr/>
        </p:nvSpPr>
        <p:spPr bwMode="gray">
          <a:xfrm>
            <a:off x="381000" y="24745"/>
            <a:ext cx="8458200" cy="1118255"/>
          </a:xfrm>
          <a:prstGeom prst="rect">
            <a:avLst/>
          </a:prstGeom>
          <a:noFill/>
          <a:ln w="28575">
            <a:noFill/>
            <a:miter lim="800000"/>
            <a:headEnd/>
            <a:tailEnd/>
          </a:ln>
          <a:effectLst/>
        </p:spPr>
        <p:txBody>
          <a:bodyPr vert="horz" wrap="square" lIns="91440" tIns="45720" rIns="91440" bIns="45720" numCol="1" anchor="ctr" anchorCtr="0" compatLnSpc="1">
            <a:prstTxWarp prst="textNoShape">
              <a:avLst/>
            </a:prstTxWarp>
            <a:spAutoFit/>
          </a:bodyPr>
          <a:lstStyle>
            <a:lvl1pPr algn="l" rtl="0" fontAlgn="base">
              <a:spcBef>
                <a:spcPct val="0"/>
              </a:spcBef>
              <a:spcAft>
                <a:spcPct val="0"/>
              </a:spcAft>
              <a:defRPr sz="2600" b="1" baseline="0">
                <a:solidFill>
                  <a:srgbClr val="0070C0"/>
                </a:solidFill>
                <a:latin typeface="+mj-lt"/>
                <a:ea typeface="+mj-ea"/>
                <a:cs typeface="+mj-cs"/>
              </a:defRPr>
            </a:lvl1pPr>
            <a:lvl2pPr algn="ctr" rtl="0" fontAlgn="base">
              <a:spcBef>
                <a:spcPct val="0"/>
              </a:spcBef>
              <a:spcAft>
                <a:spcPct val="0"/>
              </a:spcAft>
              <a:defRPr sz="2600" b="1">
                <a:solidFill>
                  <a:schemeClr val="bg1"/>
                </a:solidFill>
                <a:latin typeface="Arial" charset="0"/>
              </a:defRPr>
            </a:lvl2pPr>
            <a:lvl3pPr algn="ctr" rtl="0" fontAlgn="base">
              <a:spcBef>
                <a:spcPct val="0"/>
              </a:spcBef>
              <a:spcAft>
                <a:spcPct val="0"/>
              </a:spcAft>
              <a:defRPr sz="2600" b="1">
                <a:solidFill>
                  <a:schemeClr val="bg1"/>
                </a:solidFill>
                <a:latin typeface="Arial" charset="0"/>
              </a:defRPr>
            </a:lvl3pPr>
            <a:lvl4pPr algn="ctr" rtl="0" fontAlgn="base">
              <a:spcBef>
                <a:spcPct val="0"/>
              </a:spcBef>
              <a:spcAft>
                <a:spcPct val="0"/>
              </a:spcAft>
              <a:defRPr sz="2600" b="1">
                <a:solidFill>
                  <a:schemeClr val="bg1"/>
                </a:solidFill>
                <a:latin typeface="Arial" charset="0"/>
              </a:defRPr>
            </a:lvl4pPr>
            <a:lvl5pPr algn="ctr" rtl="0" fontAlgn="base">
              <a:spcBef>
                <a:spcPct val="0"/>
              </a:spcBef>
              <a:spcAft>
                <a:spcPct val="0"/>
              </a:spcAft>
              <a:defRPr sz="2600" b="1">
                <a:solidFill>
                  <a:schemeClr val="bg1"/>
                </a:solidFill>
                <a:latin typeface="Arial" charset="0"/>
              </a:defRPr>
            </a:lvl5pPr>
            <a:lvl6pPr marL="457200" algn="ctr" rtl="0" fontAlgn="base">
              <a:spcBef>
                <a:spcPct val="0"/>
              </a:spcBef>
              <a:spcAft>
                <a:spcPct val="0"/>
              </a:spcAft>
              <a:defRPr sz="2600" b="1">
                <a:solidFill>
                  <a:schemeClr val="bg1"/>
                </a:solidFill>
                <a:latin typeface="Arial" charset="0"/>
              </a:defRPr>
            </a:lvl6pPr>
            <a:lvl7pPr marL="914400" algn="ctr" rtl="0" fontAlgn="base">
              <a:spcBef>
                <a:spcPct val="0"/>
              </a:spcBef>
              <a:spcAft>
                <a:spcPct val="0"/>
              </a:spcAft>
              <a:defRPr sz="2600" b="1">
                <a:solidFill>
                  <a:schemeClr val="bg1"/>
                </a:solidFill>
                <a:latin typeface="Arial" charset="0"/>
              </a:defRPr>
            </a:lvl7pPr>
            <a:lvl8pPr marL="1371600" algn="ctr" rtl="0" fontAlgn="base">
              <a:spcBef>
                <a:spcPct val="0"/>
              </a:spcBef>
              <a:spcAft>
                <a:spcPct val="0"/>
              </a:spcAft>
              <a:defRPr sz="2600" b="1">
                <a:solidFill>
                  <a:schemeClr val="bg1"/>
                </a:solidFill>
                <a:latin typeface="Arial" charset="0"/>
              </a:defRPr>
            </a:lvl8pPr>
            <a:lvl9pPr marL="1828800" algn="ctr" rtl="0" fontAlgn="base">
              <a:spcBef>
                <a:spcPct val="0"/>
              </a:spcBef>
              <a:spcAft>
                <a:spcPct val="0"/>
              </a:spcAft>
              <a:defRPr sz="2600" b="1">
                <a:solidFill>
                  <a:schemeClr val="bg1"/>
                </a:solidFill>
                <a:latin typeface="Arial" charset="0"/>
              </a:defRPr>
            </a:lvl9pPr>
          </a:lstStyle>
          <a:p>
            <a:pPr marL="2171700" indent="-2171700">
              <a:lnSpc>
                <a:spcPts val="4000"/>
              </a:lnSpc>
            </a:pPr>
            <a:r>
              <a:rPr lang="en-US" sz="3600" dirty="0" smtClean="0"/>
              <a:t>Study #1: </a:t>
            </a:r>
            <a:r>
              <a:rPr lang="en-US" sz="3600" dirty="0"/>
              <a:t>Entry Level </a:t>
            </a:r>
            <a:r>
              <a:rPr lang="en-US" sz="3600" dirty="0" smtClean="0"/>
              <a:t>Driver    Training Survey</a:t>
            </a:r>
            <a:endParaRPr lang="en-US" sz="3600" dirty="0"/>
          </a:p>
        </p:txBody>
      </p:sp>
      <p:cxnSp>
        <p:nvCxnSpPr>
          <p:cNvPr id="6" name="Straight Connector 5"/>
          <p:cNvCxnSpPr/>
          <p:nvPr/>
        </p:nvCxnSpPr>
        <p:spPr bwMode="auto">
          <a:xfrm>
            <a:off x="0" y="1126708"/>
            <a:ext cx="9144000" cy="0"/>
          </a:xfrm>
          <a:prstGeom prst="line">
            <a:avLst/>
          </a:prstGeom>
          <a:solidFill>
            <a:schemeClr val="accent1"/>
          </a:solidFill>
          <a:ln w="12700" cap="flat" cmpd="sng" algn="ctr">
            <a:solidFill>
              <a:srgbClr val="C0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143000"/>
            <a:ext cx="8991600" cy="5181600"/>
          </a:xfrm>
        </p:spPr>
        <p:txBody>
          <a:bodyPr/>
          <a:lstStyle/>
          <a:p>
            <a:r>
              <a:rPr lang="en-US" dirty="0"/>
              <a:t> </a:t>
            </a:r>
            <a:r>
              <a:rPr lang="en-US" sz="2600" dirty="0" smtClean="0"/>
              <a:t>Literature search </a:t>
            </a:r>
            <a:r>
              <a:rPr lang="en-US" sz="2600" dirty="0"/>
              <a:t>augmentation – </a:t>
            </a:r>
          </a:p>
          <a:p>
            <a:pPr marL="731520" lvl="1">
              <a:spcBef>
                <a:spcPts val="600"/>
              </a:spcBef>
            </a:pPr>
            <a:r>
              <a:rPr lang="en-US" dirty="0" smtClean="0"/>
              <a:t>What can </a:t>
            </a:r>
            <a:r>
              <a:rPr lang="en-US" dirty="0"/>
              <a:t>be learned from </a:t>
            </a:r>
            <a:r>
              <a:rPr lang="en-US" dirty="0" smtClean="0"/>
              <a:t>EU’s 5‑year driver recertification </a:t>
            </a:r>
            <a:r>
              <a:rPr lang="en-US" dirty="0"/>
              <a:t>program.  </a:t>
            </a:r>
          </a:p>
          <a:p>
            <a:pPr marL="731520" lvl="1">
              <a:spcBef>
                <a:spcPts val="600"/>
              </a:spcBef>
            </a:pPr>
            <a:r>
              <a:rPr lang="en-US" dirty="0"/>
              <a:t>What may be relevant from the </a:t>
            </a:r>
            <a:r>
              <a:rPr lang="en-US" dirty="0" err="1"/>
              <a:t>motorcoach</a:t>
            </a:r>
            <a:r>
              <a:rPr lang="en-US" dirty="0"/>
              <a:t> experience, where </a:t>
            </a:r>
            <a:r>
              <a:rPr lang="en-US" dirty="0" smtClean="0"/>
              <a:t>many larger carriers provide </a:t>
            </a:r>
            <a:r>
              <a:rPr lang="en-US" dirty="0"/>
              <a:t>carrier based finishing </a:t>
            </a:r>
            <a:r>
              <a:rPr lang="en-US" dirty="0" smtClean="0"/>
              <a:t>training using FMCSA’s model curriculum.</a:t>
            </a:r>
            <a:endParaRPr lang="en-US" dirty="0"/>
          </a:p>
          <a:p>
            <a:pPr marL="731520" lvl="1">
              <a:spcBef>
                <a:spcPts val="600"/>
              </a:spcBef>
            </a:pPr>
            <a:r>
              <a:rPr lang="en-US" dirty="0"/>
              <a:t>Possibly relevant inputs from other </a:t>
            </a:r>
            <a:r>
              <a:rPr lang="en-US" dirty="0" smtClean="0"/>
              <a:t>DOT modes </a:t>
            </a:r>
            <a:r>
              <a:rPr lang="en-US" dirty="0"/>
              <a:t>and military.</a:t>
            </a:r>
          </a:p>
          <a:p>
            <a:r>
              <a:rPr lang="en-US" sz="2600" dirty="0" smtClean="0"/>
              <a:t>Carrier Based Research–from </a:t>
            </a:r>
            <a:r>
              <a:rPr lang="en-US" sz="2600" dirty="0"/>
              <a:t>a sample of carriers obtain </a:t>
            </a:r>
          </a:p>
          <a:p>
            <a:pPr marL="971550" lvl="2" indent="-285750">
              <a:spcBef>
                <a:spcPts val="600"/>
              </a:spcBef>
              <a:buFont typeface="Arial" pitchFamily="34" charset="0"/>
              <a:buChar char="−"/>
            </a:pPr>
            <a:r>
              <a:rPr lang="en-US" sz="1800" dirty="0"/>
              <a:t>Driver identification information</a:t>
            </a:r>
          </a:p>
          <a:p>
            <a:pPr marL="971550" lvl="2" indent="-285750">
              <a:spcBef>
                <a:spcPts val="600"/>
              </a:spcBef>
              <a:buFont typeface="Arial" pitchFamily="34" charset="0"/>
              <a:buChar char="−"/>
            </a:pPr>
            <a:r>
              <a:rPr lang="en-US" sz="1800" dirty="0"/>
              <a:t>Type and length of training received by those drivers</a:t>
            </a:r>
          </a:p>
          <a:p>
            <a:pPr marL="971550" lvl="2" indent="-285750">
              <a:spcBef>
                <a:spcPts val="600"/>
              </a:spcBef>
              <a:buFont typeface="Arial" pitchFamily="34" charset="0"/>
              <a:buChar char="−"/>
            </a:pPr>
            <a:r>
              <a:rPr lang="en-US" sz="1800" dirty="0"/>
              <a:t>In-house safety performance data</a:t>
            </a:r>
          </a:p>
          <a:p>
            <a:pPr marL="971550" lvl="2" indent="-285750">
              <a:spcBef>
                <a:spcPts val="600"/>
              </a:spcBef>
              <a:buFont typeface="Arial" pitchFamily="34" charset="0"/>
              <a:buChar char="−"/>
            </a:pPr>
            <a:r>
              <a:rPr lang="en-US" sz="1800" dirty="0"/>
              <a:t>Obtain CDLIS and MCMIS data for those drivers.</a:t>
            </a:r>
          </a:p>
          <a:p>
            <a:pPr lvl="1">
              <a:spcBef>
                <a:spcPts val="600"/>
              </a:spcBef>
            </a:pPr>
            <a:r>
              <a:rPr lang="en-US" dirty="0"/>
              <a:t>Analyze relationship to safety performance </a:t>
            </a:r>
            <a:r>
              <a:rPr lang="en-US" dirty="0" smtClean="0"/>
              <a:t>of type/length </a:t>
            </a:r>
            <a:r>
              <a:rPr lang="en-US" dirty="0"/>
              <a:t>of training</a:t>
            </a:r>
          </a:p>
          <a:p>
            <a:pPr lvl="1">
              <a:spcBef>
                <a:spcPts val="600"/>
              </a:spcBef>
            </a:pPr>
            <a:r>
              <a:rPr lang="en-US" dirty="0"/>
              <a:t>Solicit carrier qualitative perceptions about differences </a:t>
            </a:r>
            <a:r>
              <a:rPr lang="en-US" dirty="0" smtClean="0"/>
              <a:t>associated with </a:t>
            </a:r>
            <a:r>
              <a:rPr lang="en-US" dirty="0"/>
              <a:t>type </a:t>
            </a:r>
            <a:r>
              <a:rPr lang="en-US" dirty="0" smtClean="0"/>
              <a:t>of </a:t>
            </a:r>
            <a:r>
              <a:rPr lang="en-US" dirty="0"/>
              <a:t>training received by the driver</a:t>
            </a:r>
          </a:p>
          <a:p>
            <a:pPr>
              <a:spcBef>
                <a:spcPts val="600"/>
              </a:spcBef>
            </a:pPr>
            <a:endParaRPr lang="en-US" dirty="0"/>
          </a:p>
        </p:txBody>
      </p:sp>
      <p:sp>
        <p:nvSpPr>
          <p:cNvPr id="4" name="Rectangle 3"/>
          <p:cNvSpPr/>
          <p:nvPr/>
        </p:nvSpPr>
        <p:spPr bwMode="auto">
          <a:xfrm>
            <a:off x="0" y="685800"/>
            <a:ext cx="914400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6699"/>
              </a:solidFill>
              <a:effectLst/>
              <a:latin typeface="Arial" charset="0"/>
            </a:endParaRPr>
          </a:p>
        </p:txBody>
      </p:sp>
      <p:sp>
        <p:nvSpPr>
          <p:cNvPr id="3" name="Title 2"/>
          <p:cNvSpPr>
            <a:spLocks noGrp="1"/>
          </p:cNvSpPr>
          <p:nvPr>
            <p:ph type="title"/>
          </p:nvPr>
        </p:nvSpPr>
        <p:spPr>
          <a:xfrm>
            <a:off x="381000" y="-35163"/>
            <a:ext cx="8458200" cy="1118255"/>
          </a:xfrm>
        </p:spPr>
        <p:txBody>
          <a:bodyPr/>
          <a:lstStyle/>
          <a:p>
            <a:pPr marL="2228850" indent="-2228850">
              <a:lnSpc>
                <a:spcPts val="4000"/>
              </a:lnSpc>
            </a:pPr>
            <a:r>
              <a:rPr lang="en-US" sz="3600" dirty="0"/>
              <a:t>Study #</a:t>
            </a:r>
            <a:r>
              <a:rPr lang="en-US" sz="3600" dirty="0" smtClean="0"/>
              <a:t>2(a): </a:t>
            </a:r>
            <a:r>
              <a:rPr lang="en-US" sz="3600" dirty="0"/>
              <a:t>CDL Training Program &amp; Carrier Focused Research</a:t>
            </a:r>
          </a:p>
        </p:txBody>
      </p:sp>
      <p:cxnSp>
        <p:nvCxnSpPr>
          <p:cNvPr id="6" name="Straight Connector 5"/>
          <p:cNvCxnSpPr/>
          <p:nvPr/>
        </p:nvCxnSpPr>
        <p:spPr bwMode="auto">
          <a:xfrm>
            <a:off x="0" y="1066800"/>
            <a:ext cx="9144000" cy="0"/>
          </a:xfrm>
          <a:prstGeom prst="line">
            <a:avLst/>
          </a:prstGeom>
          <a:solidFill>
            <a:schemeClr val="accent1"/>
          </a:solidFill>
          <a:ln w="127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799252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793480" cy="5181600"/>
          </a:xfrm>
        </p:spPr>
        <p:txBody>
          <a:bodyPr/>
          <a:lstStyle/>
          <a:p>
            <a:pPr lvl="0"/>
            <a:r>
              <a:rPr lang="en-US" sz="2600" dirty="0" smtClean="0"/>
              <a:t>Insurance Providers </a:t>
            </a:r>
            <a:r>
              <a:rPr lang="en-US" sz="2600" dirty="0"/>
              <a:t>– </a:t>
            </a:r>
          </a:p>
          <a:p>
            <a:pPr lvl="1"/>
            <a:r>
              <a:rPr lang="en-US" dirty="0"/>
              <a:t>Determine if </a:t>
            </a:r>
            <a:r>
              <a:rPr lang="en-US" dirty="0" smtClean="0"/>
              <a:t>any </a:t>
            </a:r>
            <a:r>
              <a:rPr lang="en-US" dirty="0"/>
              <a:t>track training effectiveness, </a:t>
            </a:r>
            <a:r>
              <a:rPr lang="en-US" dirty="0" smtClean="0"/>
              <a:t>for either entry </a:t>
            </a:r>
            <a:r>
              <a:rPr lang="en-US" dirty="0"/>
              <a:t>level </a:t>
            </a:r>
            <a:r>
              <a:rPr lang="en-US" dirty="0" smtClean="0"/>
              <a:t>or remedial </a:t>
            </a:r>
            <a:r>
              <a:rPr lang="en-US" dirty="0"/>
              <a:t>driver training</a:t>
            </a:r>
            <a:r>
              <a:rPr lang="en-US" dirty="0" smtClean="0"/>
              <a:t>.</a:t>
            </a:r>
            <a:r>
              <a:rPr lang="en-US" dirty="0"/>
              <a:t> </a:t>
            </a:r>
          </a:p>
          <a:p>
            <a:pPr lvl="0"/>
            <a:r>
              <a:rPr lang="en-US" sz="2600" dirty="0"/>
              <a:t>Training </a:t>
            </a:r>
            <a:r>
              <a:rPr lang="en-US" sz="2600" dirty="0" smtClean="0"/>
              <a:t>School Curriculum </a:t>
            </a:r>
            <a:r>
              <a:rPr lang="en-US" sz="2600" dirty="0"/>
              <a:t>–</a:t>
            </a:r>
          </a:p>
          <a:p>
            <a:pPr lvl="1"/>
            <a:r>
              <a:rPr lang="en-US" dirty="0"/>
              <a:t>Obtain cooperation of a range of CDL schools to obtain identification data on </a:t>
            </a:r>
            <a:r>
              <a:rPr lang="en-US" dirty="0" smtClean="0"/>
              <a:t>graduates</a:t>
            </a:r>
            <a:r>
              <a:rPr lang="en-US" dirty="0"/>
              <a:t>. </a:t>
            </a:r>
          </a:p>
          <a:p>
            <a:pPr lvl="1"/>
            <a:r>
              <a:rPr lang="en-US" dirty="0"/>
              <a:t>Compare the safety performance data (CDLIS and MCMIS) of their graduates with the type of training program received by those drivers</a:t>
            </a:r>
            <a:r>
              <a:rPr lang="en-US" dirty="0" smtClean="0"/>
              <a:t>.</a:t>
            </a:r>
          </a:p>
          <a:p>
            <a:r>
              <a:rPr lang="en-US" sz="2600" dirty="0" smtClean="0"/>
              <a:t>Due May 2014</a:t>
            </a:r>
          </a:p>
          <a:p>
            <a:r>
              <a:rPr lang="en-US" sz="2600" dirty="0" smtClean="0"/>
              <a:t>Study Team:  </a:t>
            </a:r>
            <a:r>
              <a:rPr lang="en-US" sz="2600" dirty="0" err="1" smtClean="0"/>
              <a:t>Maineway</a:t>
            </a:r>
            <a:r>
              <a:rPr lang="en-US" sz="2600" dirty="0" smtClean="0"/>
              <a:t> Services </a:t>
            </a:r>
            <a:endParaRPr lang="en-US" sz="2600" dirty="0"/>
          </a:p>
          <a:p>
            <a:pPr lvl="1"/>
            <a:endParaRPr lang="en-US" sz="2600" dirty="0"/>
          </a:p>
          <a:p>
            <a:pPr lvl="1"/>
            <a:endParaRPr lang="en-US" dirty="0"/>
          </a:p>
          <a:p>
            <a:endParaRPr lang="en-US" dirty="0"/>
          </a:p>
        </p:txBody>
      </p:sp>
      <p:sp>
        <p:nvSpPr>
          <p:cNvPr id="6" name="Rectangle 5"/>
          <p:cNvSpPr/>
          <p:nvPr/>
        </p:nvSpPr>
        <p:spPr bwMode="auto">
          <a:xfrm>
            <a:off x="0" y="666750"/>
            <a:ext cx="9098280" cy="381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6699"/>
              </a:solidFill>
              <a:effectLst/>
              <a:latin typeface="Arial" charset="0"/>
            </a:endParaRPr>
          </a:p>
        </p:txBody>
      </p:sp>
      <p:sp>
        <p:nvSpPr>
          <p:cNvPr id="7" name="Title 2"/>
          <p:cNvSpPr>
            <a:spLocks noGrp="1"/>
          </p:cNvSpPr>
          <p:nvPr>
            <p:ph type="title"/>
          </p:nvPr>
        </p:nvSpPr>
        <p:spPr>
          <a:xfrm>
            <a:off x="381000" y="-35163"/>
            <a:ext cx="8458200" cy="1118255"/>
          </a:xfrm>
        </p:spPr>
        <p:txBody>
          <a:bodyPr/>
          <a:lstStyle/>
          <a:p>
            <a:pPr marL="58738" indent="-58738">
              <a:lnSpc>
                <a:spcPts val="4000"/>
              </a:lnSpc>
            </a:pPr>
            <a:r>
              <a:rPr lang="en-US" sz="3600" dirty="0"/>
              <a:t>Study #</a:t>
            </a:r>
            <a:r>
              <a:rPr lang="en-US" sz="3600" dirty="0" smtClean="0"/>
              <a:t>2(a) </a:t>
            </a:r>
            <a:r>
              <a:rPr lang="en-US" sz="3600" dirty="0" err="1" smtClean="0"/>
              <a:t>Cont</a:t>
            </a:r>
            <a:r>
              <a:rPr lang="en-US" sz="3600" dirty="0" smtClean="0"/>
              <a:t>: </a:t>
            </a:r>
            <a:r>
              <a:rPr lang="en-US" sz="3600" dirty="0"/>
              <a:t>CDL Training Program &amp; Carrier Focused Research</a:t>
            </a:r>
          </a:p>
        </p:txBody>
      </p:sp>
      <p:cxnSp>
        <p:nvCxnSpPr>
          <p:cNvPr id="8" name="Straight Connector 7"/>
          <p:cNvCxnSpPr/>
          <p:nvPr/>
        </p:nvCxnSpPr>
        <p:spPr bwMode="auto">
          <a:xfrm>
            <a:off x="0" y="1066800"/>
            <a:ext cx="9144000" cy="0"/>
          </a:xfrm>
          <a:prstGeom prst="line">
            <a:avLst/>
          </a:prstGeom>
          <a:solidFill>
            <a:schemeClr val="accent1"/>
          </a:solidFill>
          <a:ln w="12700" cap="flat" cmpd="sng" algn="ctr">
            <a:solidFill>
              <a:srgbClr val="C00000"/>
            </a:solidFill>
            <a:prstDash val="solid"/>
            <a:round/>
            <a:headEnd type="none" w="med" len="med"/>
            <a:tailEnd type="none" w="med" len="med"/>
          </a:ln>
          <a:effectLst/>
        </p:spPr>
      </p:cxnSp>
    </p:spTree>
    <p:extLst>
      <p:ext uri="{BB962C8B-B14F-4D97-AF65-F5344CB8AC3E}">
        <p14:creationId xmlns:p14="http://schemas.microsoft.com/office/powerpoint/2010/main" val="2233536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apital Planning Board &amp;amp;&amp;#x0D;&amp;#x0A;Executive Steering Committee&amp;#x0D;&amp;#x0A;FY08 PROJECT STATUS UPDATE&amp;quot;&quot;/&gt;&lt;property id=&quot;20307&quot; value=&quot;256&quot;/&gt;&lt;/object&gt;&lt;object type=&quot;3&quot; unique_id=&quot;10163&quot;&gt;&lt;property id=&quot;20148&quot; value=&quot;5&quot;/&gt;&lt;property id=&quot;20300&quot; value=&quot;Slide 2 - &amp;quot;FY08 End of the Year Funding Use&amp;quot;&quot;/&gt;&lt;property id=&quot;20307&quot; value=&quot;260&quot;/&gt;&lt;/object&gt;&lt;object type=&quot;3&quot; unique_id=&quot;10358&quot;&gt;&lt;property id=&quot;20148&quot; value=&quot;5&quot;/&gt;&lt;property id=&quot;20300&quot; value=&quot;Slide 3 - &amp;quot;Status of ESC Priority Projects&amp;quot;&quot;/&gt;&lt;property id=&quot;20307&quot; value=&quot;264&quot;/&gt;&lt;/object&gt;&lt;object type=&quot;3&quot; unique_id=&quot;10359&quot;&gt;&lt;property id=&quot;20148&quot; value=&quot;5&quot;/&gt;&lt;property id=&quot;20300&quot; value=&quot;Slide 4 - &amp;quot;CPB/ESC Priority Projects Highlights 2009&amp;quot;&quot;/&gt;&lt;property id=&quot;20307&quot; value=&quot;265&quot;/&gt;&lt;/object&gt;&lt;object type=&quot;3&quot; unique_id=&quot;10360&quot;&gt;&lt;property id=&quot;20148&quot; value=&quot;5&quot;/&gt;&lt;property id=&quot;20300&quot; value=&quot;Slide 5 - &amp;quot;ESC Projects &amp;amp; IT Functionality Model&amp;quot;&quot;/&gt;&lt;property id=&quot;20307&quot; value=&quot;266&quot;/&gt;&lt;/object&gt;&lt;object type=&quot;3&quot; unique_id=&quot;10361&quot;&gt;&lt;property id=&quot;20148&quot; value=&quot;5&quot;/&gt;&lt;property id=&quot;20300&quot; value=&quot;Slide 7 - &amp;quot;Ongoing Project Communications&amp;quot;&quot;/&gt;&lt;property id=&quot;20307&quot; value=&quot;269&quot;/&gt;&lt;/object&gt;&lt;object type=&quot;3&quot; unique_id=&quot;10362&quot;&gt;&lt;property id=&quot;20148&quot; value=&quot;5&quot;/&gt;&lt;property id=&quot;20300&quot; value=&quot;Slide 8 - &amp;quot;FY09 Updated Budget Summary&amp;#x0D;&amp;#x0A;*reflects activity as of March 18, 2009&amp;quot;&quot;/&gt;&lt;property id=&quot;20307&quot; value=&quot;270&quot;/&gt;&lt;/object&gt;&lt;object type=&quot;3&quot; unique_id=&quot;10363&quot;&gt;&lt;property id=&quot;20148&quot; value=&quot;5&quot;/&gt;&lt;property id=&quot;20300&quot; value=&quot;Slide 10 - &amp;quot; FY09 Budget Summary (cont.)&amp;quot;&quot;/&gt;&lt;property id=&quot;20307&quot; value=&quot;271&quot;/&gt;&lt;/object&gt;&lt;object type=&quot;3&quot; unique_id=&quot;10364&quot;&gt;&lt;property id=&quot;20148&quot; value=&quot;5&quot;/&gt;&lt;property id=&quot;20300&quot; value=&quot;Slide 13 - &amp;quot;ESC FY09 Priority Realization&amp;quot;&quot;/&gt;&lt;property id=&quot;20307&quot; value=&quot;272&quot;/&gt;&lt;/object&gt;&lt;object type=&quot;3&quot; unique_id=&quot;10645&quot;&gt;&lt;property id=&quot;20148&quot; value=&quot;5&quot;/&gt;&lt;property id=&quot;20300&quot; value=&quot;Slide 14 - &amp;quot;FMCSA Portal Survey Summary&amp;quot;&quot;/&gt;&lt;property id=&quot;20307&quot; value=&quot;277&quot;/&gt;&lt;/object&gt;&lt;object type=&quot;3&quot; unique_id=&quot;10647&quot;&gt;&lt;property id=&quot;20148&quot; value=&quot;5&quot;/&gt;&lt;property id=&quot;20300&quot; value=&quot;Slide 16 - &amp;quot;Who took the survey?&amp;quot;&quot;/&gt;&lt;property id=&quot;20307&quot; value=&quot;279&quot;/&gt;&lt;/object&gt;&lt;object type=&quot;3&quot; unique_id=&quot;10648&quot;&gt;&lt;property id=&quot;20148&quot; value=&quot;5&quot;/&gt;&lt;property id=&quot;20300&quot; value=&quot;Slide 17 - &amp;quot;General satisfaction with the FMCSA Portal&amp;quot;&quot;/&gt;&lt;property id=&quot;20307&quot; value=&quot;280&quot;/&gt;&lt;/object&gt;&lt;object type=&quot;3&quot; unique_id=&quot;10649&quot;&gt;&lt;property id=&quot;20148&quot; value=&quot;5&quot;/&gt;&lt;property id=&quot;20300&quot; value=&quot;Slide 18 - &amp;quot;General expectations of the FMCSA Portal&amp;quot;&quot;/&gt;&lt;property id=&quot;20307&quot; value=&quot;281&quot;/&gt;&lt;/object&gt;&lt;object type=&quot;3&quot; unique_id=&quot;10650&quot;&gt;&lt;property id=&quot;20148&quot; value=&quot;5&quot;/&gt;&lt;property id=&quot;20300&quot; value=&quot;Slide 19 - &amp;quot;FMCSA Portal as a tool for accessing information&amp;quot;&quot;/&gt;&lt;property id=&quot;20307&quot; value=&quot;282&quot;/&gt;&lt;/object&gt;&lt;object type=&quot;3&quot; unique_id=&quot;10651&quot;&gt;&lt;property id=&quot;20148&quot; value=&quot;5&quot;/&gt;&lt;property id=&quot;20300&quot; value=&quot;Slide 20 - &amp;quot;Ease of use of the FMCSA Portal&amp;quot;&quot;/&gt;&lt;property id=&quot;20307&quot; value=&quot;283&quot;/&gt;&lt;/object&gt;&lt;object type=&quot;3&quot; unique_id=&quot;10652&quot;&gt;&lt;property id=&quot;20148&quot; value=&quot;5&quot;/&gt;&lt;property id=&quot;20300&quot; value=&quot;Slide 21 - &amp;quot;Presenting Information in the FMCSA Portal&amp;quot;&quot;/&gt;&lt;property id=&quot;20307&quot; value=&quot;284&quot;/&gt;&lt;/object&gt;&lt;object type=&quot;3&quot; unique_id=&quot;10653&quot;&gt;&lt;property id=&quot;20148&quot; value=&quot;5&quot;/&gt;&lt;property id=&quot;20300&quot; value=&quot;Slide 22 - &amp;quot;Information offered on the FMCSA Portal&amp;quot;&quot;/&gt;&lt;property id=&quot;20307&quot; value=&quot;285&quot;/&gt;&lt;/object&gt;&lt;object type=&quot;3&quot; unique_id=&quot;10844&quot;&gt;&lt;property id=&quot;20148&quot; value=&quot;5&quot;/&gt;&lt;property id=&quot;20300&quot; value=&quot;Slide 11 - &amp;quot;FY09 Budget Summary (cont)&amp;quot;&quot;/&gt;&lt;property id=&quot;20307&quot; value=&quot;288&quot;/&gt;&lt;/object&gt;&lt;object type=&quot;3&quot; unique_id=&quot;10845&quot;&gt;&lt;property id=&quot;20148&quot; value=&quot;5&quot;/&gt;&lt;property id=&quot;20300&quot; value=&quot;Slide 12 - &amp;quot;COMPASS &amp;amp; IT Modernization&amp;quot;&quot;/&gt;&lt;property id=&quot;20307&quot; value=&quot;289&quot;/&gt;&lt;/object&gt;&lt;object type=&quot;3&quot; unique_id=&quot;10872&quot;&gt;&lt;property id=&quot;20148&quot; value=&quot;5&quot;/&gt;&lt;property id=&quot;20300&quot; value=&quot;Slide 15 - &amp;quot;FMCSA Portal Survey Results: January 2009&amp;quot;&quot;/&gt;&lt;property id=&quot;20307&quot; value=&quot;290&quot;/&gt;&lt;/object&gt;&lt;object type=&quot;3&quot; unique_id=&quot;11062&quot;&gt;&lt;property id=&quot;20148&quot; value=&quot;5&quot;/&gt;&lt;property id=&quot;20300&quot; value=&quot;Slide 6 - &amp;quot;Integrated Project Planning &amp;amp; Earned Value Management&amp;quot;&quot;/&gt;&lt;property id=&quot;20307&quot; value=&quot;291&quot;/&gt;&lt;/object&gt;&lt;object type=&quot;3&quot; unique_id=&quot;11063&quot;&gt;&lt;property id=&quot;20148&quot; value=&quot;5&quot;/&gt;&lt;property id=&quot;20300&quot; value=&quot;Slide 9 - &amp;quot;FY09 Budget Summary&amp;quot;&quot;/&gt;&lt;property id=&quot;20307&quot; value=&quot;292&quot;/&gt;&lt;/object&gt;&lt;object type=&quot;3&quot; unique_id=&quot;11349&quot;&gt;&lt;property id=&quot;20148&quot; value=&quot;5&quot;/&gt;&lt;property id=&quot;20300&quot; value=&quot;Slide 23 - &amp;quot;Comments on Single Sign On from the Field (01/2009)&amp;quot;&quot;/&gt;&lt;property id=&quot;20307&quot; value=&quot;293&quot;/&gt;&lt;/object&gt;&lt;/object&gt;&lt;/object&gt;&lt;/database&gt;"/>
</p:tagLst>
</file>

<file path=ppt/theme/theme1.xml><?xml version="1.0" encoding="utf-8"?>
<a:theme xmlns:a="http://schemas.openxmlformats.org/drawingml/2006/main" name="MCRI Template 03-14-07">
  <a:themeElements>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CRI Template 03-14-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rgbClr val="006699"/>
            </a:solidFill>
            <a:effectLst/>
            <a:latin typeface="Arial" charset="0"/>
          </a:defRPr>
        </a:defPPr>
      </a:lstStyle>
    </a:lnDef>
  </a:objectDefaults>
  <a:extraClrSchemeLst>
    <a:extraClrScheme>
      <a:clrScheme name="MCRI Template 03-14-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CRI Template 03-14-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CRI Template 03-14-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CRI Template 03-14-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CRI Template 03-14-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CRI Template 03-14-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CRI Template 03-14-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CRI Template 03-14-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CRI Template 03-14-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CRI Template 03-14-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CRI Template 03-14-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CRI Template 03-14-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4684</TotalTime>
  <Words>696</Words>
  <Application>Microsoft Office PowerPoint</Application>
  <PresentationFormat>On-screen Show (4:3)</PresentationFormat>
  <Paragraphs>155</Paragraphs>
  <Slides>12</Slides>
  <Notes>9</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MCRI Template 03-14-07</vt:lpstr>
      <vt:lpstr>PowerPoint Presentation</vt:lpstr>
      <vt:lpstr>Agenda </vt:lpstr>
      <vt:lpstr>Background</vt:lpstr>
      <vt:lpstr>Research Questions</vt:lpstr>
      <vt:lpstr>Important Data Elements</vt:lpstr>
      <vt:lpstr>Entry Level Training Research </vt:lpstr>
      <vt:lpstr>PowerPoint Presentation</vt:lpstr>
      <vt:lpstr>Study #2(a): CDL Training Program &amp; Carrier Focused Research</vt:lpstr>
      <vt:lpstr>Study #2(a) Cont: CDL Training Program &amp; Carrier Focused Research</vt:lpstr>
      <vt:lpstr>PowerPoint Presentation</vt:lpstr>
      <vt:lpstr>PowerPoint Presentation</vt:lpstr>
      <vt:lpstr>Training Research Roadmap</vt:lpstr>
    </vt:vector>
  </TitlesOfParts>
  <Company>DOT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livingston</dc:creator>
  <cp:lastModifiedBy>Shannon Watson</cp:lastModifiedBy>
  <cp:revision>285</cp:revision>
  <cp:lastPrinted>2012-11-27T19:13:40Z</cp:lastPrinted>
  <dcterms:created xsi:type="dcterms:W3CDTF">2007-10-02T19:15:07Z</dcterms:created>
  <dcterms:modified xsi:type="dcterms:W3CDTF">2012-11-30T14:25:42Z</dcterms:modified>
</cp:coreProperties>
</file>