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0" r:id="rId4"/>
    <p:sldId id="261" r:id="rId5"/>
    <p:sldId id="262" r:id="rId6"/>
    <p:sldId id="263" r:id="rId7"/>
    <p:sldId id="265" r:id="rId8"/>
    <p:sldId id="266" r:id="rId9"/>
    <p:sldId id="267" r:id="rId10"/>
    <p:sldId id="268" r:id="rId11"/>
    <p:sldId id="269" r:id="rId12"/>
    <p:sldId id="270" r:id="rId13"/>
    <p:sldId id="271" r:id="rId14"/>
    <p:sldId id="288" r:id="rId15"/>
    <p:sldId id="272" r:id="rId16"/>
    <p:sldId id="289"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90" r:id="rId31"/>
    <p:sldId id="291"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18" autoAdjust="0"/>
    <p:restoredTop sz="94660"/>
  </p:normalViewPr>
  <p:slideViewPr>
    <p:cSldViewPr>
      <p:cViewPr>
        <p:scale>
          <a:sx n="75" d="100"/>
          <a:sy n="75" d="100"/>
        </p:scale>
        <p:origin x="-106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5FBC0-AD40-4496-A878-4C1BF3D6A15E}" type="datetimeFigureOut">
              <a:rPr lang="en-US" smtClean="0"/>
              <a:t>3/19/2015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12794-E6B0-48DE-811F-06CABAB4814E}" type="slidenum">
              <a:rPr lang="en-US" smtClean="0"/>
              <a:t>‹#›</a:t>
            </a:fld>
            <a:endParaRPr lang="en-US"/>
          </a:p>
        </p:txBody>
      </p:sp>
    </p:spTree>
    <p:extLst>
      <p:ext uri="{BB962C8B-B14F-4D97-AF65-F5344CB8AC3E}">
        <p14:creationId xmlns:p14="http://schemas.microsoft.com/office/powerpoint/2010/main" val="403844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667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D960FA4-CD9E-4456-B1FF-93A6EB3FF65C}" type="slidenum">
              <a:rPr lang="en-US" altLang="en-US" sz="1300"/>
              <a:pPr eaLnBrk="1" hangingPunct="1"/>
              <a:t>13</a:t>
            </a:fld>
            <a:endParaRPr lang="en-US" altLang="en-US" sz="13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9729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667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0A596EE-DFE6-4F7C-9A6A-35D62218DBE1}" type="slidenum">
              <a:rPr lang="en-US" altLang="en-US" sz="1300"/>
              <a:pPr eaLnBrk="1" hangingPunct="1"/>
              <a:t>15</a:t>
            </a:fld>
            <a:endParaRPr lang="en-US" altLang="en-US" sz="13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5191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667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0A596EE-DFE6-4F7C-9A6A-35D62218DBE1}" type="slidenum">
              <a:rPr lang="en-US" altLang="en-US" sz="1300"/>
              <a:pPr eaLnBrk="1" hangingPunct="1"/>
              <a:t>17</a:t>
            </a:fld>
            <a:endParaRPr lang="en-US" altLang="en-US" sz="13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3284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BEC92A-ED9E-4038-AA19-F2F538F78AA9}"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61E7A-A33D-480D-B663-7042420D63B7}" type="slidenum">
              <a:rPr lang="en-US" smtClean="0"/>
              <a:t>‹#›</a:t>
            </a:fld>
            <a:endParaRPr lang="en-US"/>
          </a:p>
        </p:txBody>
      </p:sp>
    </p:spTree>
    <p:extLst>
      <p:ext uri="{BB962C8B-B14F-4D97-AF65-F5344CB8AC3E}">
        <p14:creationId xmlns:p14="http://schemas.microsoft.com/office/powerpoint/2010/main" val="20481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EC92A-ED9E-4038-AA19-F2F538F78AA9}"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61E7A-A33D-480D-B663-7042420D63B7}" type="slidenum">
              <a:rPr lang="en-US" smtClean="0"/>
              <a:t>‹#›</a:t>
            </a:fld>
            <a:endParaRPr lang="en-US"/>
          </a:p>
        </p:txBody>
      </p:sp>
    </p:spTree>
    <p:extLst>
      <p:ext uri="{BB962C8B-B14F-4D97-AF65-F5344CB8AC3E}">
        <p14:creationId xmlns:p14="http://schemas.microsoft.com/office/powerpoint/2010/main" val="285724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EC92A-ED9E-4038-AA19-F2F538F78AA9}"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61E7A-A33D-480D-B663-7042420D63B7}" type="slidenum">
              <a:rPr lang="en-US" smtClean="0"/>
              <a:t>‹#›</a:t>
            </a:fld>
            <a:endParaRPr lang="en-US"/>
          </a:p>
        </p:txBody>
      </p:sp>
    </p:spTree>
    <p:extLst>
      <p:ext uri="{BB962C8B-B14F-4D97-AF65-F5344CB8AC3E}">
        <p14:creationId xmlns:p14="http://schemas.microsoft.com/office/powerpoint/2010/main" val="2188996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smtClean="0"/>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4E18519C-3F8A-4F06-B6CD-6C536177C21E}" type="slidenum">
              <a:rPr lang="en-US" altLang="en-US"/>
              <a:pPr/>
              <a:t>‹#›</a:t>
            </a:fld>
            <a:endParaRPr lang="en-US" altLang="en-US"/>
          </a:p>
        </p:txBody>
      </p:sp>
    </p:spTree>
    <p:extLst>
      <p:ext uri="{BB962C8B-B14F-4D97-AF65-F5344CB8AC3E}">
        <p14:creationId xmlns:p14="http://schemas.microsoft.com/office/powerpoint/2010/main" val="525520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EC92A-ED9E-4038-AA19-F2F538F78AA9}"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61E7A-A33D-480D-B663-7042420D63B7}" type="slidenum">
              <a:rPr lang="en-US" smtClean="0"/>
              <a:t>‹#›</a:t>
            </a:fld>
            <a:endParaRPr lang="en-US"/>
          </a:p>
        </p:txBody>
      </p:sp>
    </p:spTree>
    <p:extLst>
      <p:ext uri="{BB962C8B-B14F-4D97-AF65-F5344CB8AC3E}">
        <p14:creationId xmlns:p14="http://schemas.microsoft.com/office/powerpoint/2010/main" val="3889799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EC92A-ED9E-4038-AA19-F2F538F78AA9}"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61E7A-A33D-480D-B663-7042420D63B7}" type="slidenum">
              <a:rPr lang="en-US" smtClean="0"/>
              <a:t>‹#›</a:t>
            </a:fld>
            <a:endParaRPr lang="en-US"/>
          </a:p>
        </p:txBody>
      </p:sp>
    </p:spTree>
    <p:extLst>
      <p:ext uri="{BB962C8B-B14F-4D97-AF65-F5344CB8AC3E}">
        <p14:creationId xmlns:p14="http://schemas.microsoft.com/office/powerpoint/2010/main" val="12385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BEC92A-ED9E-4038-AA19-F2F538F78AA9}" type="datetimeFigureOut">
              <a:rPr lang="en-US" smtClean="0"/>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61E7A-A33D-480D-B663-7042420D63B7}" type="slidenum">
              <a:rPr lang="en-US" smtClean="0"/>
              <a:t>‹#›</a:t>
            </a:fld>
            <a:endParaRPr lang="en-US"/>
          </a:p>
        </p:txBody>
      </p:sp>
    </p:spTree>
    <p:extLst>
      <p:ext uri="{BB962C8B-B14F-4D97-AF65-F5344CB8AC3E}">
        <p14:creationId xmlns:p14="http://schemas.microsoft.com/office/powerpoint/2010/main" val="38156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BEC92A-ED9E-4038-AA19-F2F538F78AA9}" type="datetimeFigureOut">
              <a:rPr lang="en-US" smtClean="0"/>
              <a:t>3/19/2015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61E7A-A33D-480D-B663-7042420D63B7}" type="slidenum">
              <a:rPr lang="en-US" smtClean="0"/>
              <a:t>‹#›</a:t>
            </a:fld>
            <a:endParaRPr lang="en-US"/>
          </a:p>
        </p:txBody>
      </p:sp>
    </p:spTree>
    <p:extLst>
      <p:ext uri="{BB962C8B-B14F-4D97-AF65-F5344CB8AC3E}">
        <p14:creationId xmlns:p14="http://schemas.microsoft.com/office/powerpoint/2010/main" val="50440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BEC92A-ED9E-4038-AA19-F2F538F78AA9}" type="datetimeFigureOut">
              <a:rPr lang="en-US" smtClean="0"/>
              <a:t>3/19/2015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61E7A-A33D-480D-B663-7042420D63B7}" type="slidenum">
              <a:rPr lang="en-US" smtClean="0"/>
              <a:t>‹#›</a:t>
            </a:fld>
            <a:endParaRPr lang="en-US"/>
          </a:p>
        </p:txBody>
      </p:sp>
    </p:spTree>
    <p:extLst>
      <p:ext uri="{BB962C8B-B14F-4D97-AF65-F5344CB8AC3E}">
        <p14:creationId xmlns:p14="http://schemas.microsoft.com/office/powerpoint/2010/main" val="150208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EC92A-ED9E-4038-AA19-F2F538F78AA9}" type="datetimeFigureOut">
              <a:rPr lang="en-US" smtClean="0"/>
              <a:t>3/19/2015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61E7A-A33D-480D-B663-7042420D63B7}" type="slidenum">
              <a:rPr lang="en-US" smtClean="0"/>
              <a:t>‹#›</a:t>
            </a:fld>
            <a:endParaRPr lang="en-US"/>
          </a:p>
        </p:txBody>
      </p:sp>
    </p:spTree>
    <p:extLst>
      <p:ext uri="{BB962C8B-B14F-4D97-AF65-F5344CB8AC3E}">
        <p14:creationId xmlns:p14="http://schemas.microsoft.com/office/powerpoint/2010/main" val="259137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EC92A-ED9E-4038-AA19-F2F538F78AA9}" type="datetimeFigureOut">
              <a:rPr lang="en-US" smtClean="0"/>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61E7A-A33D-480D-B663-7042420D63B7}" type="slidenum">
              <a:rPr lang="en-US" smtClean="0"/>
              <a:t>‹#›</a:t>
            </a:fld>
            <a:endParaRPr lang="en-US"/>
          </a:p>
        </p:txBody>
      </p:sp>
    </p:spTree>
    <p:extLst>
      <p:ext uri="{BB962C8B-B14F-4D97-AF65-F5344CB8AC3E}">
        <p14:creationId xmlns:p14="http://schemas.microsoft.com/office/powerpoint/2010/main" val="256860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EC92A-ED9E-4038-AA19-F2F538F78AA9}" type="datetimeFigureOut">
              <a:rPr lang="en-US" smtClean="0"/>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61E7A-A33D-480D-B663-7042420D63B7}" type="slidenum">
              <a:rPr lang="en-US" smtClean="0"/>
              <a:t>‹#›</a:t>
            </a:fld>
            <a:endParaRPr lang="en-US"/>
          </a:p>
        </p:txBody>
      </p:sp>
    </p:spTree>
    <p:extLst>
      <p:ext uri="{BB962C8B-B14F-4D97-AF65-F5344CB8AC3E}">
        <p14:creationId xmlns:p14="http://schemas.microsoft.com/office/powerpoint/2010/main" val="2723884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EC92A-ED9E-4038-AA19-F2F538F78AA9}" type="datetimeFigureOut">
              <a:rPr lang="en-US" smtClean="0"/>
              <a:t>3/19/2015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61E7A-A33D-480D-B663-7042420D63B7}" type="slidenum">
              <a:rPr lang="en-US" smtClean="0"/>
              <a:t>‹#›</a:t>
            </a:fld>
            <a:endParaRPr lang="en-US"/>
          </a:p>
        </p:txBody>
      </p:sp>
    </p:spTree>
    <p:extLst>
      <p:ext uri="{BB962C8B-B14F-4D97-AF65-F5344CB8AC3E}">
        <p14:creationId xmlns:p14="http://schemas.microsoft.com/office/powerpoint/2010/main" val="29435513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 of Passenger Carrier Topics and Sub-topics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88752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854" y="1799630"/>
            <a:ext cx="8839200" cy="4495800"/>
          </a:xfrm>
        </p:spPr>
        <p:txBody>
          <a:bodyPr numCol="2">
            <a:noAutofit/>
          </a:bodyPr>
          <a:lstStyle/>
          <a:p>
            <a:r>
              <a:rPr lang="en-US" sz="2400" b="1" dirty="0">
                <a:solidFill>
                  <a:schemeClr val="tx1">
                    <a:lumMod val="65000"/>
                  </a:schemeClr>
                </a:solidFill>
              </a:rPr>
              <a:t>Driving at night </a:t>
            </a:r>
          </a:p>
          <a:p>
            <a:r>
              <a:rPr lang="en-US" sz="2400" b="1" dirty="0">
                <a:solidFill>
                  <a:schemeClr val="tx1">
                    <a:lumMod val="65000"/>
                  </a:schemeClr>
                </a:solidFill>
              </a:rPr>
              <a:t>Adverse weather </a:t>
            </a:r>
          </a:p>
          <a:p>
            <a:r>
              <a:rPr lang="en-US" sz="2400" b="1" dirty="0">
                <a:solidFill>
                  <a:schemeClr val="tx1">
                    <a:lumMod val="65000"/>
                  </a:schemeClr>
                </a:solidFill>
              </a:rPr>
              <a:t>Rain </a:t>
            </a:r>
          </a:p>
          <a:p>
            <a:r>
              <a:rPr lang="en-US" sz="2400" b="1" dirty="0">
                <a:solidFill>
                  <a:schemeClr val="tx1">
                    <a:lumMod val="65000"/>
                  </a:schemeClr>
                </a:solidFill>
              </a:rPr>
              <a:t>Snow </a:t>
            </a:r>
          </a:p>
          <a:p>
            <a:r>
              <a:rPr lang="en-US" sz="2400" b="1" dirty="0">
                <a:solidFill>
                  <a:schemeClr val="tx1">
                    <a:lumMod val="65000"/>
                  </a:schemeClr>
                </a:solidFill>
              </a:rPr>
              <a:t>Fog </a:t>
            </a:r>
          </a:p>
          <a:p>
            <a:r>
              <a:rPr lang="en-US" sz="2400" b="1" dirty="0">
                <a:solidFill>
                  <a:schemeClr val="tx1">
                    <a:lumMod val="65000"/>
                  </a:schemeClr>
                </a:solidFill>
              </a:rPr>
              <a:t>Ice </a:t>
            </a:r>
          </a:p>
          <a:p>
            <a:r>
              <a:rPr lang="en-US" sz="2400" b="1" dirty="0">
                <a:solidFill>
                  <a:schemeClr val="tx1">
                    <a:lumMod val="65000"/>
                  </a:schemeClr>
                </a:solidFill>
              </a:rPr>
              <a:t>Mountain driving </a:t>
            </a:r>
          </a:p>
          <a:p>
            <a:r>
              <a:rPr lang="en-US" sz="2400" b="1" dirty="0">
                <a:solidFill>
                  <a:schemeClr val="tx1">
                    <a:lumMod val="65000"/>
                  </a:schemeClr>
                </a:solidFill>
              </a:rPr>
              <a:t>Construction zones</a:t>
            </a:r>
            <a:r>
              <a:rPr lang="en-US" sz="2000" b="1" dirty="0">
                <a:solidFill>
                  <a:schemeClr val="tx1">
                    <a:lumMod val="65000"/>
                  </a:schemeClr>
                </a:solidFill>
              </a:rPr>
              <a:t> </a:t>
            </a:r>
          </a:p>
          <a:p>
            <a:endParaRPr lang="en-US" sz="2200" b="1" dirty="0">
              <a:solidFill>
                <a:schemeClr val="tx1">
                  <a:lumMod val="65000"/>
                </a:schemeClr>
              </a:solidFill>
            </a:endParaRPr>
          </a:p>
          <a:p>
            <a:endParaRPr lang="en-US" sz="2200" b="1" dirty="0">
              <a:solidFill>
                <a:schemeClr val="tx1">
                  <a:lumMod val="65000"/>
                </a:schemeClr>
              </a:solidFill>
            </a:endParaRPr>
          </a:p>
        </p:txBody>
      </p:sp>
      <p:sp>
        <p:nvSpPr>
          <p:cNvPr id="2" name="Title 1"/>
          <p:cNvSpPr>
            <a:spLocks noGrp="1"/>
          </p:cNvSpPr>
          <p:nvPr>
            <p:ph type="title"/>
          </p:nvPr>
        </p:nvSpPr>
        <p:spPr>
          <a:xfrm>
            <a:off x="457200" y="274638"/>
            <a:ext cx="8229600" cy="944562"/>
          </a:xfrm>
        </p:spPr>
        <p:txBody>
          <a:bodyPr>
            <a:normAutofit fontScale="90000"/>
          </a:bodyPr>
          <a:lstStyle/>
          <a:p>
            <a:r>
              <a:rPr lang="en-US" cap="smal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 Motorcoach Driver Curriculum</a:t>
            </a:r>
            <a:endParaRPr lang="en-US" cap="smal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2438400" y="2971800"/>
            <a:ext cx="6078587" cy="677108"/>
          </a:xfrm>
          <a:prstGeom prst="rect">
            <a:avLst/>
          </a:prstGeom>
        </p:spPr>
        <p:style>
          <a:lnRef idx="0">
            <a:schemeClr val="accent3"/>
          </a:lnRef>
          <a:fillRef idx="3">
            <a:schemeClr val="accent3"/>
          </a:fillRef>
          <a:effectRef idx="3">
            <a:schemeClr val="accent3"/>
          </a:effectRef>
          <a:fontRef idx="minor">
            <a:schemeClr val="lt1"/>
          </a:fontRef>
        </p:style>
        <p:txBody>
          <a:bodyPr wrap="none" lIns="0" tIns="0" rIns="0" bIns="0" numCol="1" rtlCol="0">
            <a:spAutoFit/>
          </a:bodyPr>
          <a:lstStyle/>
          <a:p>
            <a:r>
              <a:rPr lang="en-US" sz="4400" b="1" dirty="0" smtClean="0"/>
              <a:t>Special Driving Conditions</a:t>
            </a:r>
            <a:endParaRPr lang="en-US" sz="4400" b="1" dirty="0"/>
          </a:p>
        </p:txBody>
      </p:sp>
    </p:spTree>
    <p:extLst>
      <p:ext uri="{BB962C8B-B14F-4D97-AF65-F5344CB8AC3E}">
        <p14:creationId xmlns:p14="http://schemas.microsoft.com/office/powerpoint/2010/main" val="657859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854" y="1799630"/>
            <a:ext cx="8839200" cy="4495800"/>
          </a:xfrm>
        </p:spPr>
        <p:txBody>
          <a:bodyPr numCol="2">
            <a:noAutofit/>
          </a:bodyPr>
          <a:lstStyle/>
          <a:p>
            <a:r>
              <a:rPr lang="en-US" sz="2400" b="1" dirty="0">
                <a:solidFill>
                  <a:schemeClr val="tx1">
                    <a:lumMod val="65000"/>
                  </a:schemeClr>
                </a:solidFill>
              </a:rPr>
              <a:t>Officer interaction </a:t>
            </a:r>
          </a:p>
          <a:p>
            <a:r>
              <a:rPr lang="en-US" sz="2400" b="1" dirty="0">
                <a:solidFill>
                  <a:schemeClr val="tx1">
                    <a:lumMod val="65000"/>
                  </a:schemeClr>
                </a:solidFill>
              </a:rPr>
              <a:t>Driver responsibilities </a:t>
            </a:r>
          </a:p>
          <a:p>
            <a:r>
              <a:rPr lang="en-US" sz="2400" b="1" dirty="0">
                <a:solidFill>
                  <a:schemeClr val="tx1">
                    <a:lumMod val="65000"/>
                  </a:schemeClr>
                </a:solidFill>
              </a:rPr>
              <a:t>Violation ramifications – company and driver </a:t>
            </a:r>
          </a:p>
          <a:p>
            <a:r>
              <a:rPr lang="en-US" sz="2400" b="1" dirty="0">
                <a:solidFill>
                  <a:schemeClr val="tx1">
                    <a:lumMod val="65000"/>
                  </a:schemeClr>
                </a:solidFill>
              </a:rPr>
              <a:t>Passenger instruction</a:t>
            </a:r>
            <a:r>
              <a:rPr lang="en-US" sz="2000" b="1" dirty="0">
                <a:solidFill>
                  <a:schemeClr val="tx1">
                    <a:lumMod val="65000"/>
                  </a:schemeClr>
                </a:solidFill>
              </a:rPr>
              <a:t> / care </a:t>
            </a:r>
            <a:endParaRPr lang="en-US" sz="2200" b="1" dirty="0">
              <a:solidFill>
                <a:schemeClr val="tx1">
                  <a:lumMod val="65000"/>
                </a:schemeClr>
              </a:solidFill>
            </a:endParaRPr>
          </a:p>
        </p:txBody>
      </p:sp>
      <p:sp>
        <p:nvSpPr>
          <p:cNvPr id="2" name="Title 1"/>
          <p:cNvSpPr>
            <a:spLocks noGrp="1"/>
          </p:cNvSpPr>
          <p:nvPr>
            <p:ph type="title"/>
          </p:nvPr>
        </p:nvSpPr>
        <p:spPr>
          <a:xfrm>
            <a:off x="457200" y="274638"/>
            <a:ext cx="8229600" cy="944562"/>
          </a:xfrm>
        </p:spPr>
        <p:txBody>
          <a:bodyPr>
            <a:normAutofit fontScale="90000"/>
          </a:bodyPr>
          <a:lstStyle/>
          <a:p>
            <a:r>
              <a:rPr lang="en-US" cap="smal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 Motorcoach Driver Curriculum</a:t>
            </a:r>
            <a:endParaRPr lang="en-US" cap="smal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2057400" y="4023467"/>
            <a:ext cx="5787675" cy="677108"/>
          </a:xfrm>
          <a:prstGeom prst="rect">
            <a:avLst/>
          </a:prstGeom>
        </p:spPr>
        <p:style>
          <a:lnRef idx="0">
            <a:schemeClr val="accent3"/>
          </a:lnRef>
          <a:fillRef idx="3">
            <a:schemeClr val="accent3"/>
          </a:fillRef>
          <a:effectRef idx="3">
            <a:schemeClr val="accent3"/>
          </a:effectRef>
          <a:fontRef idx="minor">
            <a:schemeClr val="lt1"/>
          </a:fontRef>
        </p:style>
        <p:txBody>
          <a:bodyPr wrap="none" lIns="0" tIns="0" rIns="0" bIns="0" numCol="1" rtlCol="0">
            <a:spAutoFit/>
          </a:bodyPr>
          <a:lstStyle/>
          <a:p>
            <a:r>
              <a:rPr lang="en-US" sz="4400" b="1" dirty="0" smtClean="0"/>
              <a:t>Enforcement Inspections</a:t>
            </a:r>
            <a:endParaRPr lang="en-US" sz="4400" b="1" dirty="0"/>
          </a:p>
        </p:txBody>
      </p:sp>
    </p:spTree>
    <p:extLst>
      <p:ext uri="{BB962C8B-B14F-4D97-AF65-F5344CB8AC3E}">
        <p14:creationId xmlns:p14="http://schemas.microsoft.com/office/powerpoint/2010/main" val="1911052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27221"/>
            <a:ext cx="8839200" cy="4495800"/>
          </a:xfrm>
        </p:spPr>
        <p:txBody>
          <a:bodyPr numCol="2">
            <a:noAutofit/>
          </a:bodyPr>
          <a:lstStyle/>
          <a:p>
            <a:r>
              <a:rPr lang="en-US" sz="1200" b="1" dirty="0" smtClean="0">
                <a:solidFill>
                  <a:schemeClr val="tx1">
                    <a:lumMod val="65000"/>
                  </a:schemeClr>
                </a:solidFill>
              </a:rPr>
              <a:t>Suggested</a:t>
            </a:r>
            <a:r>
              <a:rPr lang="en-US" sz="1200" b="1" dirty="0">
                <a:solidFill>
                  <a:schemeClr val="tx1">
                    <a:lumMod val="65000"/>
                  </a:schemeClr>
                </a:solidFill>
              </a:rPr>
              <a:t> topic   Area of curriculum </a:t>
            </a:r>
          </a:p>
          <a:p>
            <a:r>
              <a:rPr lang="en-US" sz="1200" b="1" dirty="0">
                <a:solidFill>
                  <a:schemeClr val="tx1">
                    <a:lumMod val="65000"/>
                  </a:schemeClr>
                </a:solidFill>
              </a:rPr>
              <a:t>Service animals </a:t>
            </a:r>
          </a:p>
          <a:p>
            <a:r>
              <a:rPr lang="en-US" sz="1200" b="1" dirty="0">
                <a:solidFill>
                  <a:schemeClr val="tx1">
                    <a:lumMod val="65000"/>
                  </a:schemeClr>
                </a:solidFill>
              </a:rPr>
              <a:t>ADA Act </a:t>
            </a:r>
          </a:p>
          <a:p>
            <a:r>
              <a:rPr lang="en-US" sz="1200" b="1" dirty="0">
                <a:solidFill>
                  <a:schemeClr val="tx1">
                    <a:lumMod val="65000"/>
                  </a:schemeClr>
                </a:solidFill>
              </a:rPr>
              <a:t>Fire symptoms/signs  Emergency Situations </a:t>
            </a:r>
          </a:p>
          <a:p>
            <a:r>
              <a:rPr lang="en-US" sz="1200" b="1" dirty="0">
                <a:solidFill>
                  <a:schemeClr val="tx1">
                    <a:lumMod val="65000"/>
                  </a:schemeClr>
                </a:solidFill>
              </a:rPr>
              <a:t>Incorporate scenarios to develop sound vs. instinctual </a:t>
            </a:r>
          </a:p>
          <a:p>
            <a:r>
              <a:rPr lang="en-US" sz="1200" b="1" dirty="0">
                <a:solidFill>
                  <a:schemeClr val="tx1">
                    <a:lumMod val="65000"/>
                  </a:schemeClr>
                </a:solidFill>
              </a:rPr>
              <a:t>thinking </a:t>
            </a:r>
          </a:p>
          <a:p>
            <a:r>
              <a:rPr lang="en-US" sz="1200" b="1" dirty="0">
                <a:solidFill>
                  <a:schemeClr val="tx1">
                    <a:lumMod val="65000"/>
                  </a:schemeClr>
                </a:solidFill>
              </a:rPr>
              <a:t>Emergency Situations </a:t>
            </a:r>
          </a:p>
          <a:p>
            <a:r>
              <a:rPr lang="en-US" sz="1200" b="1" dirty="0">
                <a:solidFill>
                  <a:schemeClr val="tx1">
                    <a:lumMod val="65000"/>
                  </a:schemeClr>
                </a:solidFill>
              </a:rPr>
              <a:t>What to do/how to handle mechanical breakdown  Emergency Situations </a:t>
            </a:r>
          </a:p>
          <a:p>
            <a:r>
              <a:rPr lang="en-US" sz="1200" b="1" dirty="0">
                <a:solidFill>
                  <a:schemeClr val="tx1">
                    <a:lumMod val="65000"/>
                  </a:schemeClr>
                </a:solidFill>
              </a:rPr>
              <a:t>Dealing with group pressure  Hours of Service </a:t>
            </a:r>
          </a:p>
          <a:p>
            <a:r>
              <a:rPr lang="en-US" sz="1200" b="1" dirty="0">
                <a:solidFill>
                  <a:schemeClr val="tx1">
                    <a:lumMod val="65000"/>
                  </a:schemeClr>
                </a:solidFill>
              </a:rPr>
              <a:t>Fatigue management while </a:t>
            </a:r>
            <a:r>
              <a:rPr lang="en-US" sz="1200" b="1" dirty="0" err="1">
                <a:solidFill>
                  <a:schemeClr val="tx1">
                    <a:lumMod val="65000"/>
                  </a:schemeClr>
                </a:solidFill>
              </a:rPr>
              <a:t>en</a:t>
            </a:r>
            <a:r>
              <a:rPr lang="en-US" sz="1200" b="1" dirty="0">
                <a:solidFill>
                  <a:schemeClr val="tx1">
                    <a:lumMod val="65000"/>
                  </a:schemeClr>
                </a:solidFill>
              </a:rPr>
              <a:t>‐route </a:t>
            </a:r>
          </a:p>
          <a:p>
            <a:r>
              <a:rPr lang="en-US" sz="1200" b="1" dirty="0">
                <a:solidFill>
                  <a:schemeClr val="tx1">
                    <a:lumMod val="65000"/>
                  </a:schemeClr>
                </a:solidFill>
              </a:rPr>
              <a:t>Safe Driving Principles </a:t>
            </a:r>
          </a:p>
          <a:p>
            <a:r>
              <a:rPr lang="en-US" sz="1200" b="1" dirty="0">
                <a:solidFill>
                  <a:schemeClr val="tx1">
                    <a:lumMod val="65000"/>
                  </a:schemeClr>
                </a:solidFill>
              </a:rPr>
              <a:t>Managing cockpit overload (technology)  Safe Driving Principles </a:t>
            </a:r>
          </a:p>
          <a:p>
            <a:r>
              <a:rPr lang="en-US" sz="1200" b="1" dirty="0">
                <a:solidFill>
                  <a:schemeClr val="tx1">
                    <a:lumMod val="65000"/>
                  </a:schemeClr>
                </a:solidFill>
              </a:rPr>
              <a:t>Retarders/Jake brakes/</a:t>
            </a:r>
            <a:r>
              <a:rPr lang="en-US" sz="1200" b="1" dirty="0" err="1">
                <a:solidFill>
                  <a:schemeClr val="tx1">
                    <a:lumMod val="65000"/>
                  </a:schemeClr>
                </a:solidFill>
              </a:rPr>
              <a:t>Intarders</a:t>
            </a:r>
            <a:r>
              <a:rPr lang="en-US" sz="1200" b="1" dirty="0">
                <a:solidFill>
                  <a:schemeClr val="tx1">
                    <a:lumMod val="65000"/>
                  </a:schemeClr>
                </a:solidFill>
              </a:rPr>
              <a:t> ‐ safe usage  Safe Driving Principles </a:t>
            </a:r>
          </a:p>
          <a:p>
            <a:r>
              <a:rPr lang="en-US" sz="1200" b="1" dirty="0">
                <a:solidFill>
                  <a:schemeClr val="tx1">
                    <a:lumMod val="65000"/>
                  </a:schemeClr>
                </a:solidFill>
              </a:rPr>
              <a:t>RR crossings  Safe Driving Principles </a:t>
            </a:r>
          </a:p>
          <a:p>
            <a:r>
              <a:rPr lang="en-US" sz="1200" b="1" dirty="0">
                <a:solidFill>
                  <a:schemeClr val="tx1">
                    <a:lumMod val="65000"/>
                  </a:schemeClr>
                </a:solidFill>
              </a:rPr>
              <a:t>Seat belt use  Safe Driving Principles </a:t>
            </a:r>
          </a:p>
          <a:p>
            <a:r>
              <a:rPr lang="en-US" sz="1200" b="1" dirty="0">
                <a:solidFill>
                  <a:schemeClr val="tx1">
                    <a:lumMod val="65000"/>
                  </a:schemeClr>
                </a:solidFill>
              </a:rPr>
              <a:t>Tag axle usage  </a:t>
            </a:r>
          </a:p>
          <a:p>
            <a:r>
              <a:rPr lang="en-US" sz="1200" b="1" dirty="0">
                <a:solidFill>
                  <a:schemeClr val="tx1">
                    <a:lumMod val="65000"/>
                  </a:schemeClr>
                </a:solidFill>
              </a:rPr>
              <a:t>Safe Driving Principles </a:t>
            </a:r>
          </a:p>
          <a:p>
            <a:r>
              <a:rPr lang="en-US" sz="1200" b="1" dirty="0">
                <a:solidFill>
                  <a:schemeClr val="tx1">
                    <a:lumMod val="65000"/>
                  </a:schemeClr>
                </a:solidFill>
              </a:rPr>
              <a:t>Emotional well‐being </a:t>
            </a:r>
          </a:p>
          <a:p>
            <a:r>
              <a:rPr lang="en-US" sz="1200" b="1" dirty="0">
                <a:solidFill>
                  <a:schemeClr val="tx1">
                    <a:lumMod val="65000"/>
                  </a:schemeClr>
                </a:solidFill>
              </a:rPr>
              <a:t>Safe Driving Principles/ </a:t>
            </a:r>
          </a:p>
          <a:p>
            <a:r>
              <a:rPr lang="en-US" sz="1200" b="1" dirty="0">
                <a:solidFill>
                  <a:schemeClr val="tx1">
                    <a:lumMod val="65000"/>
                  </a:schemeClr>
                </a:solidFill>
              </a:rPr>
              <a:t>Trip Preparation </a:t>
            </a:r>
          </a:p>
          <a:p>
            <a:r>
              <a:rPr lang="en-US" sz="1200" b="1" dirty="0">
                <a:solidFill>
                  <a:schemeClr val="tx1">
                    <a:lumMod val="65000"/>
                  </a:schemeClr>
                </a:solidFill>
              </a:rPr>
              <a:t>Emergency vehicles  Special Driving Conditions </a:t>
            </a:r>
          </a:p>
          <a:p>
            <a:r>
              <a:rPr lang="en-US" sz="1200" b="1" dirty="0">
                <a:solidFill>
                  <a:schemeClr val="tx1">
                    <a:lumMod val="65000"/>
                  </a:schemeClr>
                </a:solidFill>
              </a:rPr>
              <a:t>Road rage  Special Driving Conditions </a:t>
            </a:r>
          </a:p>
          <a:p>
            <a:r>
              <a:rPr lang="en-US" sz="1200" b="1" dirty="0">
                <a:solidFill>
                  <a:schemeClr val="tx1">
                    <a:lumMod val="65000"/>
                  </a:schemeClr>
                </a:solidFill>
              </a:rPr>
              <a:t>Communication plan (who to contact in emergency) </a:t>
            </a:r>
          </a:p>
          <a:p>
            <a:r>
              <a:rPr lang="en-US" sz="1200" b="1" dirty="0">
                <a:solidFill>
                  <a:schemeClr val="tx1">
                    <a:lumMod val="65000"/>
                  </a:schemeClr>
                </a:solidFill>
              </a:rPr>
              <a:t>Trip Preparation </a:t>
            </a:r>
          </a:p>
          <a:p>
            <a:r>
              <a:rPr lang="en-US" sz="1200" b="1" dirty="0">
                <a:solidFill>
                  <a:schemeClr val="tx1">
                    <a:lumMod val="65000"/>
                  </a:schemeClr>
                </a:solidFill>
              </a:rPr>
              <a:t>Food metabolism/effects of insulin production  Trip Preparation </a:t>
            </a:r>
          </a:p>
          <a:p>
            <a:r>
              <a:rPr lang="en-US" sz="1200" b="1" dirty="0">
                <a:solidFill>
                  <a:schemeClr val="tx1">
                    <a:lumMod val="65000"/>
                  </a:schemeClr>
                </a:solidFill>
              </a:rPr>
              <a:t>Fuel planning (where to get fuel along trip)  Trip Preparation </a:t>
            </a:r>
          </a:p>
          <a:p>
            <a:r>
              <a:rPr lang="en-US" sz="1200" b="1" dirty="0">
                <a:solidFill>
                  <a:schemeClr val="tx1">
                    <a:lumMod val="65000"/>
                  </a:schemeClr>
                </a:solidFill>
              </a:rPr>
              <a:t>How to obtain proper rest  Trip Preparation </a:t>
            </a:r>
          </a:p>
          <a:p>
            <a:r>
              <a:rPr lang="en-US" sz="1200" b="1" dirty="0">
                <a:solidFill>
                  <a:schemeClr val="tx1">
                    <a:lumMod val="65000"/>
                  </a:schemeClr>
                </a:solidFill>
              </a:rPr>
              <a:t>Trip schedule awareness  Trip Preparation </a:t>
            </a:r>
          </a:p>
          <a:p>
            <a:r>
              <a:rPr lang="en-US" sz="1200" b="1" dirty="0">
                <a:solidFill>
                  <a:schemeClr val="tx1">
                    <a:lumMod val="65000"/>
                  </a:schemeClr>
                </a:solidFill>
              </a:rPr>
              <a:t>What to do if ill  </a:t>
            </a:r>
          </a:p>
          <a:p>
            <a:r>
              <a:rPr lang="en-US" sz="1200" b="1" dirty="0">
                <a:solidFill>
                  <a:schemeClr val="tx1">
                    <a:lumMod val="65000"/>
                  </a:schemeClr>
                </a:solidFill>
              </a:rPr>
              <a:t>Trip Preparation </a:t>
            </a:r>
          </a:p>
          <a:p>
            <a:r>
              <a:rPr lang="en-US" sz="1200" b="1" dirty="0">
                <a:solidFill>
                  <a:schemeClr val="tx1">
                    <a:lumMod val="65000"/>
                  </a:schemeClr>
                </a:solidFill>
              </a:rPr>
              <a:t>Scales &amp; Weight Limited Roads </a:t>
            </a:r>
          </a:p>
          <a:p>
            <a:r>
              <a:rPr lang="en-US" sz="1200" b="1" dirty="0">
                <a:solidFill>
                  <a:schemeClr val="tx1">
                    <a:lumMod val="65000"/>
                  </a:schemeClr>
                </a:solidFill>
              </a:rPr>
              <a:t>Trip Preparation (Stet </a:t>
            </a:r>
          </a:p>
          <a:p>
            <a:r>
              <a:rPr lang="en-US" sz="1200" b="1" dirty="0">
                <a:solidFill>
                  <a:schemeClr val="tx1">
                    <a:lumMod val="65000"/>
                  </a:schemeClr>
                </a:solidFill>
              </a:rPr>
              <a:t>Laws) </a:t>
            </a:r>
          </a:p>
          <a:p>
            <a:r>
              <a:rPr lang="en-US" sz="1200" b="1" dirty="0">
                <a:solidFill>
                  <a:schemeClr val="tx1">
                    <a:lumMod val="65000"/>
                  </a:schemeClr>
                </a:solidFill>
              </a:rPr>
              <a:t>Proper vehicle documentation on‐board   Vehicle Inspection </a:t>
            </a:r>
          </a:p>
          <a:p>
            <a:r>
              <a:rPr lang="en-US" sz="1200" b="1" dirty="0">
                <a:solidFill>
                  <a:schemeClr val="tx1">
                    <a:lumMod val="65000"/>
                  </a:schemeClr>
                </a:solidFill>
              </a:rPr>
              <a:t>Specificity</a:t>
            </a:r>
            <a:r>
              <a:rPr lang="en-US" sz="1000" b="1" dirty="0">
                <a:solidFill>
                  <a:schemeClr val="tx1">
                    <a:lumMod val="65000"/>
                  </a:schemeClr>
                </a:solidFill>
              </a:rPr>
              <a:t> in DVIR write‐ups  Vehicle Inspection </a:t>
            </a:r>
          </a:p>
        </p:txBody>
      </p:sp>
      <p:sp>
        <p:nvSpPr>
          <p:cNvPr id="2" name="Title 1"/>
          <p:cNvSpPr>
            <a:spLocks noGrp="1"/>
          </p:cNvSpPr>
          <p:nvPr>
            <p:ph type="title"/>
          </p:nvPr>
        </p:nvSpPr>
        <p:spPr>
          <a:xfrm>
            <a:off x="457200" y="274638"/>
            <a:ext cx="8229600" cy="944562"/>
          </a:xfrm>
        </p:spPr>
        <p:txBody>
          <a:bodyPr>
            <a:normAutofit fontScale="90000"/>
          </a:bodyPr>
          <a:lstStyle/>
          <a:p>
            <a:r>
              <a:rPr lang="en-US" cap="smal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 Motorcoach Driver Curriculum</a:t>
            </a:r>
            <a:endParaRPr lang="en-US" cap="smal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647700" y="2819400"/>
            <a:ext cx="7848600" cy="553998"/>
          </a:xfrm>
          <a:prstGeom prst="rect">
            <a:avLst/>
          </a:prstGeom>
        </p:spPr>
        <p:style>
          <a:lnRef idx="0">
            <a:schemeClr val="accent3"/>
          </a:lnRef>
          <a:fillRef idx="3">
            <a:schemeClr val="accent3"/>
          </a:fillRef>
          <a:effectRef idx="3">
            <a:schemeClr val="accent3"/>
          </a:effectRef>
          <a:fontRef idx="minor">
            <a:schemeClr val="lt1"/>
          </a:fontRef>
        </p:style>
        <p:txBody>
          <a:bodyPr wrap="square" lIns="0" tIns="0" rIns="0" bIns="0" numCol="1" rtlCol="0">
            <a:spAutoFit/>
          </a:bodyPr>
          <a:lstStyle/>
          <a:p>
            <a:r>
              <a:rPr lang="en-US" sz="3600" b="1" dirty="0"/>
              <a:t>Additional comments from </a:t>
            </a:r>
            <a:r>
              <a:rPr lang="en-US" sz="3600" b="1" dirty="0" smtClean="0"/>
              <a:t>stakeholders</a:t>
            </a:r>
            <a:r>
              <a:rPr lang="en-US" sz="3600" b="1" dirty="0"/>
              <a:t> </a:t>
            </a:r>
          </a:p>
        </p:txBody>
      </p:sp>
    </p:spTree>
    <p:extLst>
      <p:ext uri="{BB962C8B-B14F-4D97-AF65-F5344CB8AC3E}">
        <p14:creationId xmlns:p14="http://schemas.microsoft.com/office/powerpoint/2010/main" val="1930358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8382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4" descr="UMA Logo"/>
          <p:cNvPicPr>
            <a:picLocks noGrp="1" noChangeAspect="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1276350" y="377825"/>
            <a:ext cx="6591300" cy="895350"/>
          </a:xfrm>
          <a:noFill/>
          <a:extLst>
            <a:ext uri="{909E8E84-426E-40DD-AFC4-6F175D3DCCD1}">
              <a14:hiddenFill xmlns:a14="http://schemas.microsoft.com/office/drawing/2010/main">
                <a:solidFill>
                  <a:srgbClr val="FFFFFF"/>
                </a:solidFill>
              </a14:hiddenFill>
            </a:ext>
          </a:extLst>
        </p:spPr>
      </p:pic>
      <p:sp>
        <p:nvSpPr>
          <p:cNvPr id="29699" name="Rectangle 3"/>
          <p:cNvSpPr>
            <a:spLocks noGrp="1" noChangeArrowheads="1"/>
          </p:cNvSpPr>
          <p:nvPr>
            <p:ph idx="1"/>
          </p:nvPr>
        </p:nvSpPr>
        <p:spPr>
          <a:xfrm>
            <a:off x="609600" y="1600200"/>
            <a:ext cx="8229600" cy="4525963"/>
          </a:xfrm>
        </p:spPr>
        <p:txBody>
          <a:bodyPr/>
          <a:lstStyle/>
          <a:p>
            <a:pPr algn="ctr" eaLnBrk="1" hangingPunct="1">
              <a:buFontTx/>
              <a:buNone/>
            </a:pPr>
            <a:r>
              <a:rPr lang="en-US" altLang="en-US" sz="3400" b="1" dirty="0" err="1" smtClean="0">
                <a:solidFill>
                  <a:srgbClr val="CC3300"/>
                </a:solidFill>
                <a:ea typeface="ＭＳ Ｐゴシック" panose="020B0600070205080204" pitchFamily="34" charset="-128"/>
              </a:rPr>
              <a:t>Motorcoach</a:t>
            </a:r>
            <a:r>
              <a:rPr lang="en-US" altLang="en-US" sz="3400" b="1" dirty="0" smtClean="0">
                <a:solidFill>
                  <a:srgbClr val="CC3300"/>
                </a:solidFill>
                <a:ea typeface="ＭＳ Ｐゴシック" panose="020B0600070205080204" pitchFamily="34" charset="-128"/>
              </a:rPr>
              <a:t> Operator (Driver) Program</a:t>
            </a:r>
            <a:r>
              <a:rPr lang="en-US" altLang="en-US" dirty="0" smtClean="0">
                <a:solidFill>
                  <a:schemeClr val="bg1"/>
                </a:solidFill>
                <a:ea typeface="ＭＳ Ｐゴシック" panose="020B0600070205080204" pitchFamily="34" charset="-128"/>
              </a:rPr>
              <a:t> </a:t>
            </a:r>
          </a:p>
        </p:txBody>
      </p:sp>
      <p:sp>
        <p:nvSpPr>
          <p:cNvPr id="16392" name="Text Box 8"/>
          <p:cNvSpPr txBox="1">
            <a:spLocks noChangeArrowheads="1"/>
          </p:cNvSpPr>
          <p:nvPr/>
        </p:nvSpPr>
        <p:spPr bwMode="auto">
          <a:xfrm>
            <a:off x="447675" y="3248025"/>
            <a:ext cx="49530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Char char="•"/>
            </a:pPr>
            <a:r>
              <a:rPr lang="en-US" altLang="en-US" sz="2000" b="1" dirty="0">
                <a:solidFill>
                  <a:schemeClr val="bg1"/>
                </a:solidFill>
              </a:rPr>
              <a:t> Driver Qualifications</a:t>
            </a:r>
          </a:p>
          <a:p>
            <a:pPr eaLnBrk="1" hangingPunct="1">
              <a:spcBef>
                <a:spcPct val="50000"/>
              </a:spcBef>
              <a:buFontTx/>
              <a:buChar char="•"/>
            </a:pPr>
            <a:r>
              <a:rPr lang="en-US" altLang="en-US" sz="2000" b="1" dirty="0">
                <a:solidFill>
                  <a:schemeClr val="bg1"/>
                </a:solidFill>
              </a:rPr>
              <a:t> Vehicle Maintenance </a:t>
            </a:r>
          </a:p>
          <a:p>
            <a:pPr eaLnBrk="1" hangingPunct="1">
              <a:spcBef>
                <a:spcPct val="50000"/>
              </a:spcBef>
              <a:buFontTx/>
              <a:buChar char="•"/>
            </a:pPr>
            <a:r>
              <a:rPr lang="en-US" altLang="en-US" sz="2000" b="1" dirty="0">
                <a:solidFill>
                  <a:schemeClr val="bg1"/>
                </a:solidFill>
              </a:rPr>
              <a:t> Safe Driving</a:t>
            </a:r>
          </a:p>
          <a:p>
            <a:pPr eaLnBrk="1" hangingPunct="1">
              <a:spcBef>
                <a:spcPct val="50000"/>
              </a:spcBef>
              <a:buFontTx/>
              <a:buChar char="•"/>
            </a:pPr>
            <a:r>
              <a:rPr lang="en-US" altLang="en-US" sz="2000" b="1" dirty="0">
                <a:solidFill>
                  <a:schemeClr val="bg1"/>
                </a:solidFill>
              </a:rPr>
              <a:t> Passenger Issues</a:t>
            </a:r>
          </a:p>
          <a:p>
            <a:pPr eaLnBrk="1" hangingPunct="1">
              <a:spcBef>
                <a:spcPct val="50000"/>
              </a:spcBef>
              <a:buFontTx/>
              <a:buChar char="•"/>
            </a:pPr>
            <a:r>
              <a:rPr lang="en-US" altLang="en-US" sz="2000" b="1" dirty="0">
                <a:solidFill>
                  <a:schemeClr val="bg1"/>
                </a:solidFill>
              </a:rPr>
              <a:t> Security</a:t>
            </a:r>
          </a:p>
          <a:p>
            <a:pPr eaLnBrk="1" hangingPunct="1">
              <a:spcBef>
                <a:spcPct val="50000"/>
              </a:spcBef>
              <a:buFontTx/>
              <a:buChar char="•"/>
            </a:pPr>
            <a:endParaRPr lang="en-US" altLang="en-US" sz="2000" b="1" dirty="0"/>
          </a:p>
        </p:txBody>
      </p:sp>
      <p:pic>
        <p:nvPicPr>
          <p:cNvPr id="29701" name="Picture 10" descr="passeng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825" y="53721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2" descr="bagg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267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4" descr="wet-highw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3248025"/>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6" descr="inspec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1325" y="37719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8" descr="driv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483235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3855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ea typeface="+mj-ea"/>
              </a:rPr>
              <a:t>easy instructions…</a:t>
            </a:r>
            <a:endParaRPr lang="en-US" dirty="0">
              <a:solidFill>
                <a:schemeClr val="tx2">
                  <a:tint val="100000"/>
                  <a:shade val="90000"/>
                  <a:satMod val="250000"/>
                  <a:alpha val="100000"/>
                </a:schemeClr>
              </a:solidFill>
              <a:ea typeface="+mj-ea"/>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570038"/>
            <a:ext cx="3751263" cy="3001962"/>
          </a:xfrm>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29000"/>
            <a:ext cx="3619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0200"/>
            <a:ext cx="40957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444875"/>
            <a:ext cx="3886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6355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032"/>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1031"/>
                                        </p:tgtEl>
                                        <p:attrNameLst>
                                          <p:attrName>style.visibility</p:attrName>
                                        </p:attrNameLst>
                                      </p:cBhvr>
                                      <p:to>
                                        <p:strVal val="visible"/>
                                      </p:to>
                                    </p:set>
                                  </p:childTnLst>
                                </p:cTn>
                              </p:par>
                            </p:childTnLst>
                          </p:cTn>
                        </p:par>
                        <p:par>
                          <p:cTn id="13" fill="hold" nodeType="afterGroup">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UMA Logo"/>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1314450" y="152400"/>
            <a:ext cx="6591300" cy="895350"/>
          </a:xfrm>
          <a:noFill/>
          <a:extLst>
            <a:ext uri="{909E8E84-426E-40DD-AFC4-6F175D3DCCD1}">
              <a14:hiddenFill xmlns:a14="http://schemas.microsoft.com/office/drawing/2010/main">
                <a:solidFill>
                  <a:srgbClr val="FFFFFF"/>
                </a:solidFill>
              </a14:hiddenFill>
            </a:ext>
          </a:extLst>
        </p:spPr>
      </p:pic>
      <p:graphicFrame>
        <p:nvGraphicFramePr>
          <p:cNvPr id="11309" name="Group 45"/>
          <p:cNvGraphicFramePr>
            <a:graphicFrameLocks noGrp="1"/>
          </p:cNvGraphicFramePr>
          <p:nvPr>
            <p:ph type="tbl" idx="1"/>
            <p:extLst>
              <p:ext uri="{D42A27DB-BD31-4B8C-83A1-F6EECF244321}">
                <p14:modId xmlns:p14="http://schemas.microsoft.com/office/powerpoint/2010/main" val="2333436093"/>
              </p:ext>
            </p:extLst>
          </p:nvPr>
        </p:nvGraphicFramePr>
        <p:xfrm>
          <a:off x="419100" y="1828800"/>
          <a:ext cx="8229600" cy="4146532"/>
        </p:xfrm>
        <a:graphic>
          <a:graphicData uri="http://schemas.openxmlformats.org/drawingml/2006/table">
            <a:tbl>
              <a:tblPr/>
              <a:tblGrid>
                <a:gridCol w="2568575"/>
                <a:gridCol w="1660525"/>
                <a:gridCol w="1374775"/>
                <a:gridCol w="1244600"/>
                <a:gridCol w="622300"/>
                <a:gridCol w="758825"/>
              </a:tblGrid>
              <a:tr h="1096963">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Tahoma" panose="020B0604030504040204" pitchFamily="34" charset="0"/>
                          <a:ea typeface="ＭＳ Ｐゴシック" panose="020B0600070205080204" pitchFamily="34" charset="-128"/>
                          <a:cs typeface="Tahoma" panose="020B0604030504040204" pitchFamily="34" charset="0"/>
                        </a:rPr>
                        <a:t>Driver Qualifications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66"/>
                    </a:solidFill>
                  </a:tcPr>
                </a:tc>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Introduction to the </a:t>
                      </a:r>
                      <a:r>
                        <a:rPr kumimoji="0" lang="en-US" altLang="en-US" sz="1100" b="0" i="0" u="none" strike="noStrike" cap="none" normalizeH="0" baseline="0" dirty="0" err="1"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Motorcoach</a:t>
                      </a:r>
                      <a:r>
                        <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 Industry </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Company Policies &amp; Rules </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Federal, State and Local Laws &amp; Regulations  </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Personal Health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(Driver Fatigue Hours of Service) Case Studies</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930275">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smtClean="0">
                        <a:ln>
                          <a:noFill/>
                        </a:ln>
                        <a:solidFill>
                          <a:schemeClr val="bg1"/>
                        </a:solidFill>
                        <a:effectLst/>
                        <a:latin typeface="Tahoma" panose="020B0604030504040204" pitchFamily="34" charset="0"/>
                        <a:ea typeface="ＭＳ Ｐゴシック" panose="020B0600070205080204" pitchFamily="34" charset="-128"/>
                        <a:cs typeface="Tahoma" panose="020B060403050404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bg1"/>
                          </a:solidFill>
                          <a:effectLst/>
                          <a:latin typeface="Tahoma" panose="020B0604030504040204" pitchFamily="34" charset="0"/>
                          <a:ea typeface="ＭＳ Ｐゴシック" panose="020B0600070205080204" pitchFamily="34" charset="-128"/>
                          <a:cs typeface="Tahoma" panose="020B0604030504040204" pitchFamily="34" charset="0"/>
                        </a:rPr>
                        <a:t>Vehicle Maintenance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bg1"/>
                          </a:solidFill>
                          <a:effectLst/>
                          <a:latin typeface="Tahoma" panose="020B0604030504040204" pitchFamily="34" charset="0"/>
                          <a:ea typeface="ＭＳ Ｐゴシック" panose="020B0600070205080204" pitchFamily="34" charset="-128"/>
                          <a:cs typeface="Tahoma" panose="020B0604030504040204" pitchFamily="34" charset="0"/>
                        </a:rPr>
                        <a:t> </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66"/>
                    </a:solidFill>
                  </a:tcPr>
                </a:tc>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Equipment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Familiarity</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 and Use </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 Breakdowns and Emergencies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 Driver Conduct at Scene, Post-Accident Activity</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Understanding Litigation </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Fuel Economy</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593725">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bg1"/>
                          </a:solidFill>
                          <a:effectLst/>
                          <a:latin typeface="Tahoma" panose="020B0604030504040204" pitchFamily="34" charset="0"/>
                          <a:ea typeface="ＭＳ Ｐゴシック" panose="020B0600070205080204" pitchFamily="34" charset="-128"/>
                          <a:cs typeface="Tahoma" panose="020B0604030504040204" pitchFamily="34" charset="0"/>
                        </a:rPr>
                        <a:t>Safe Driving   </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66"/>
                    </a:solidFill>
                  </a:tcPr>
                </a:tc>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Driving Procedures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Special Driving Conditions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Off-Road Vehicle Handling</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Case Studies in Safety</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930275">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bg1"/>
                          </a:solidFill>
                          <a:effectLst/>
                          <a:latin typeface="Tahoma" panose="020B0604030504040204" pitchFamily="34" charset="0"/>
                          <a:ea typeface="ＭＳ Ｐゴシック" panose="020B0600070205080204" pitchFamily="34" charset="-128"/>
                          <a:cs typeface="Tahoma" panose="020B0604030504040204" pitchFamily="34" charset="0"/>
                        </a:rPr>
                        <a:t>Passenger Issues </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66"/>
                    </a:solidFill>
                  </a:tcPr>
                </a:tc>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Transporting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Passengers and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Baggage Including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Special Needs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Passengers </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 School Bus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Considerations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 Transit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Considerations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 Customer Care</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593725">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bg1"/>
                          </a:solidFill>
                          <a:effectLst/>
                          <a:latin typeface="Tahoma" panose="020B0604030504040204" pitchFamily="34" charset="0"/>
                          <a:ea typeface="ＭＳ Ｐゴシック" panose="020B0600070205080204" pitchFamily="34" charset="-128"/>
                          <a:cs typeface="Tahoma" panose="020B0604030504040204" pitchFamily="34" charset="0"/>
                        </a:rPr>
                        <a:t>Security – Driver  </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66"/>
                    </a:solidFill>
                  </a:tcPr>
                </a:tc>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OPSEC Transport</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OPSEC Driver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 Crisis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Response</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Highway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Watch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34" charset="-128"/>
                          <a:cs typeface="Tahoma" panose="020B0604030504040204" pitchFamily="34" charset="0"/>
                        </a:rPr>
                        <a:t>Program</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bg1"/>
                        </a:solidFill>
                        <a:effectLst/>
                        <a:latin typeface="Tahoma" panose="020B0604030504040204" pitchFamily="34" charset="0"/>
                        <a:ea typeface="ＭＳ Ｐゴシック" panose="020B0600070205080204" pitchFamily="34" charset="-128"/>
                        <a:cs typeface="Tahoma" panose="020B060403050404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70000"/>
                        <a:buFont typeface="Wingdings 2" panose="05020102010507070707" pitchFamily="18" charset="2"/>
                        <a:defRPr sz="2800">
                          <a:solidFill>
                            <a:schemeClr val="tx1"/>
                          </a:solidFill>
                          <a:latin typeface="Rockwell" pitchFamily="-84" charset="0"/>
                          <a:ea typeface="ＭＳ Ｐゴシック" panose="020B0600070205080204" pitchFamily="34" charset="-128"/>
                        </a:defRPr>
                      </a:lvl1pPr>
                      <a:lvl2pPr marL="742950" indent="-285750" eaLnBrk="0" hangingPunct="0">
                        <a:spcBef>
                          <a:spcPts val="400"/>
                        </a:spcBef>
                        <a:buClr>
                          <a:schemeClr val="accent2"/>
                        </a:buClr>
                        <a:buSzPct val="90000"/>
                        <a:defRPr sz="2200">
                          <a:solidFill>
                            <a:schemeClr val="tx1"/>
                          </a:solidFill>
                          <a:latin typeface="Rockwell" pitchFamily="-84" charset="0"/>
                          <a:ea typeface="ＭＳ Ｐゴシック" panose="020B0600070205080204" pitchFamily="34" charset="-128"/>
                        </a:defRPr>
                      </a:lvl2pPr>
                      <a:lvl3pPr marL="1143000" indent="-228600" eaLnBrk="0" hangingPunct="0">
                        <a:spcBef>
                          <a:spcPts val="400"/>
                        </a:spcBef>
                        <a:buClr>
                          <a:srgbClr val="A8CDD7"/>
                        </a:buClr>
                        <a:buSzPct val="100000"/>
                        <a:buFont typeface="Wingdings 2" panose="05020102010507070707" pitchFamily="18" charset="2"/>
                        <a:defRPr sz="2100">
                          <a:solidFill>
                            <a:schemeClr val="tx1"/>
                          </a:solidFill>
                          <a:latin typeface="Rockwell" pitchFamily="-84" charset="0"/>
                          <a:ea typeface="ＭＳ Ｐゴシック" panose="020B0600070205080204" pitchFamily="34" charset="-128"/>
                        </a:defRPr>
                      </a:lvl3pPr>
                      <a:lvl4pPr marL="1600200" indent="-228600" eaLnBrk="0" hangingPunct="0">
                        <a:spcBef>
                          <a:spcPts val="400"/>
                        </a:spcBef>
                        <a:buClr>
                          <a:srgbClr val="A8CDD7"/>
                        </a:buClr>
                        <a:buSzPct val="100000"/>
                        <a:buFont typeface="Wingdings 2" panose="05020102010507070707" pitchFamily="18" charset="2"/>
                        <a:defRPr>
                          <a:solidFill>
                            <a:schemeClr val="tx1"/>
                          </a:solidFill>
                          <a:latin typeface="Rockwell" pitchFamily="-84" charset="0"/>
                          <a:ea typeface="ＭＳ Ｐゴシック" panose="020B0600070205080204" pitchFamily="34" charset="-128"/>
                        </a:defRPr>
                      </a:lvl4pPr>
                      <a:lvl5pPr marL="2057400" indent="-228600" eaLnBrk="0" hangingPunct="0">
                        <a:spcBef>
                          <a:spcPts val="400"/>
                        </a:spcBef>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5pPr>
                      <a:lvl6pPr marL="25146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6pPr>
                      <a:lvl7pPr marL="29718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7pPr>
                      <a:lvl8pPr marL="34290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8pPr>
                      <a:lvl9pPr marL="3886200" indent="-228600" eaLnBrk="0" fontAlgn="base" hangingPunct="0">
                        <a:spcBef>
                          <a:spcPts val="400"/>
                        </a:spcBef>
                        <a:spcAft>
                          <a:spcPct val="0"/>
                        </a:spcAft>
                        <a:buClr>
                          <a:srgbClr val="A8CDD7"/>
                        </a:buClr>
                        <a:buSzPct val="100000"/>
                        <a:buFont typeface="Wingdings 2" panose="05020102010507070707" pitchFamily="18" charset="2"/>
                        <a:defRPr sz="1700">
                          <a:solidFill>
                            <a:schemeClr val="tx1"/>
                          </a:solidFill>
                          <a:latin typeface="Rockwell" pitchFamily="-84" charset="0"/>
                          <a:ea typeface="ＭＳ Ｐゴシック"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bg1"/>
                        </a:solidFill>
                        <a:effectLst/>
                        <a:latin typeface="Tahoma" panose="020B0604030504040204" pitchFamily="34" charset="0"/>
                        <a:ea typeface="ＭＳ Ｐゴシック" panose="020B0600070205080204" pitchFamily="34" charset="-128"/>
                        <a:cs typeface="Tahoma" panose="020B060403050404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786" name="Text Box 48"/>
          <p:cNvSpPr txBox="1">
            <a:spLocks noChangeArrowheads="1"/>
          </p:cNvSpPr>
          <p:nvPr/>
        </p:nvSpPr>
        <p:spPr bwMode="auto">
          <a:xfrm>
            <a:off x="228600" y="1047750"/>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200" b="1" dirty="0" err="1">
                <a:solidFill>
                  <a:srgbClr val="CC3300"/>
                </a:solidFill>
              </a:rPr>
              <a:t>Motorcoach</a:t>
            </a:r>
            <a:r>
              <a:rPr lang="en-US" altLang="en-US" sz="3200" b="1" dirty="0">
                <a:solidFill>
                  <a:srgbClr val="CC3300"/>
                </a:solidFill>
              </a:rPr>
              <a:t> Operator (Driver) Program</a:t>
            </a:r>
          </a:p>
        </p:txBody>
      </p:sp>
    </p:spTree>
    <p:extLst>
      <p:ext uri="{BB962C8B-B14F-4D97-AF65-F5344CB8AC3E}">
        <p14:creationId xmlns:p14="http://schemas.microsoft.com/office/powerpoint/2010/main" val="40498142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5200" y="2217343"/>
            <a:ext cx="7772400" cy="1745058"/>
          </a:xfrm>
        </p:spPr>
        <p:txBody>
          <a:bodyPr>
            <a:normAutofit/>
          </a:bodyPr>
          <a:lstStyle/>
          <a:p>
            <a:pPr algn="ctr" eaLnBrk="1" fontAlgn="auto" hangingPunct="1">
              <a:spcBef>
                <a:spcPts val="580"/>
              </a:spcBef>
              <a:spcAft>
                <a:spcPts val="0"/>
              </a:spcAft>
              <a:buFont typeface="Wingdings 2"/>
              <a:buNone/>
              <a:defRPr/>
            </a:pPr>
            <a:r>
              <a:rPr lang="en-US" sz="2400" dirty="0" smtClean="0"/>
              <a:t>College of Southern Maryland Recognized w/Distant Learning Award for the Bus &amp; Motorcoach Academy</a:t>
            </a:r>
          </a:p>
          <a:p>
            <a:pPr algn="ctr" eaLnBrk="1" fontAlgn="auto" hangingPunct="1">
              <a:spcBef>
                <a:spcPts val="580"/>
              </a:spcBef>
              <a:spcAft>
                <a:spcPts val="0"/>
              </a:spcAft>
              <a:buFont typeface="Wingdings 2"/>
              <a:buNone/>
              <a:defRPr/>
            </a:pPr>
            <a:endParaRPr lang="en-US" dirty="0" smtClean="0"/>
          </a:p>
          <a:p>
            <a:pPr algn="ctr" eaLnBrk="1" fontAlgn="auto" hangingPunct="1">
              <a:spcBef>
                <a:spcPts val="580"/>
              </a:spcBef>
              <a:spcAft>
                <a:spcPts val="0"/>
              </a:spcAft>
              <a:buFont typeface="Wingdings 2"/>
              <a:buNone/>
              <a:defRPr/>
            </a:pPr>
            <a:endParaRPr lang="en-US" dirty="0"/>
          </a:p>
        </p:txBody>
      </p:sp>
      <p:pic>
        <p:nvPicPr>
          <p:cNvPr id="9220" name="Picture 1" descr="MDLA-AWARD-LOGO.jpg"/>
          <p:cNvPicPr>
            <a:picLocks noChangeAspect="1" noChangeArrowheads="1"/>
          </p:cNvPicPr>
          <p:nvPr/>
        </p:nvPicPr>
        <p:blipFill>
          <a:blip r:embed="rId3"/>
          <a:srcRect/>
          <a:stretch>
            <a:fillRect/>
          </a:stretch>
        </p:blipFill>
        <p:spPr bwMode="auto">
          <a:xfrm>
            <a:off x="1544637" y="3390900"/>
            <a:ext cx="2020888" cy="2743200"/>
          </a:xfrm>
          <a:prstGeom prst="rect">
            <a:avLst/>
          </a:prstGeom>
          <a:noFill/>
          <a:ln w="9525">
            <a:noFill/>
            <a:miter lim="800000"/>
            <a:headEnd/>
            <a:tailEnd/>
          </a:ln>
        </p:spPr>
      </p:pic>
      <p:pic>
        <p:nvPicPr>
          <p:cNvPr id="9221" name="Picture 1" descr="http://www.marylanddla.org/2008SpringConference/Award-1.jpg"/>
          <p:cNvPicPr>
            <a:picLocks noChangeAspect="1" noChangeArrowheads="1"/>
          </p:cNvPicPr>
          <p:nvPr/>
        </p:nvPicPr>
        <p:blipFill>
          <a:blip r:embed="rId4"/>
          <a:srcRect/>
          <a:stretch>
            <a:fillRect/>
          </a:stretch>
        </p:blipFill>
        <p:spPr bwMode="auto">
          <a:xfrm>
            <a:off x="990600" y="533400"/>
            <a:ext cx="1868488" cy="1752600"/>
          </a:xfrm>
          <a:prstGeom prst="rect">
            <a:avLst/>
          </a:prstGeom>
          <a:noFill/>
          <a:ln w="9525">
            <a:noFill/>
            <a:miter lim="800000"/>
            <a:headEnd/>
            <a:tailEnd/>
          </a:ln>
        </p:spPr>
      </p:pic>
      <p:sp>
        <p:nvSpPr>
          <p:cNvPr id="1028" name="Text Box 4"/>
          <p:cNvSpPr txBox="1">
            <a:spLocks noChangeArrowheads="1"/>
          </p:cNvSpPr>
          <p:nvPr/>
        </p:nvSpPr>
        <p:spPr bwMode="auto">
          <a:xfrm>
            <a:off x="4876800" y="3517900"/>
            <a:ext cx="2574925" cy="2552700"/>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a:lstStyle/>
          <a:p>
            <a:pPr algn="ctr">
              <a:spcBef>
                <a:spcPts val="500"/>
              </a:spcBef>
              <a:spcAft>
                <a:spcPts val="500"/>
              </a:spcAft>
              <a:defRPr/>
            </a:pPr>
            <a:r>
              <a:rPr lang="en-US" sz="1400" b="1" dirty="0">
                <a:solidFill>
                  <a:srgbClr val="FFFFFF"/>
                </a:solidFill>
                <a:latin typeface="Arial" pitchFamily="34" charset="0"/>
                <a:cs typeface="Arial" pitchFamily="34" charset="0"/>
              </a:rPr>
              <a:t>CSM Program Wins Distance Learning Award </a:t>
            </a:r>
            <a:r>
              <a:rPr lang="en-US" sz="1400" dirty="0">
                <a:solidFill>
                  <a:srgbClr val="FFFFFF"/>
                </a:solidFill>
                <a:latin typeface="Arial" pitchFamily="34" charset="0"/>
                <a:cs typeface="Arial" pitchFamily="34" charset="0"/>
              </a:rPr>
              <a:t/>
            </a:r>
            <a:br>
              <a:rPr lang="en-US" sz="1400" dirty="0">
                <a:solidFill>
                  <a:srgbClr val="FFFFFF"/>
                </a:solidFill>
                <a:latin typeface="Arial" pitchFamily="34" charset="0"/>
                <a:cs typeface="Arial" pitchFamily="34" charset="0"/>
              </a:rPr>
            </a:br>
            <a:r>
              <a:rPr lang="en-US" sz="1400" b="1" dirty="0">
                <a:solidFill>
                  <a:srgbClr val="FFFFFF"/>
                </a:solidFill>
                <a:latin typeface="Arial" pitchFamily="34" charset="0"/>
                <a:cs typeface="Arial" pitchFamily="34" charset="0"/>
              </a:rPr>
              <a:t>March 2008</a:t>
            </a:r>
            <a:r>
              <a:rPr lang="en-US" sz="1000" b="1" dirty="0">
                <a:solidFill>
                  <a:srgbClr val="FFFFFF"/>
                </a:solidFill>
                <a:latin typeface="Arial" pitchFamily="34" charset="0"/>
                <a:cs typeface="Arial" pitchFamily="34" charset="0"/>
              </a:rPr>
              <a:t> </a:t>
            </a:r>
            <a:endParaRPr lang="en-US" sz="1000" dirty="0">
              <a:solidFill>
                <a:srgbClr val="FFFFFF"/>
              </a:solidFill>
              <a:latin typeface="Arial" pitchFamily="34" charset="0"/>
              <a:cs typeface="Arial" pitchFamily="34" charset="0"/>
            </a:endParaRPr>
          </a:p>
          <a:p>
            <a:pPr algn="ctr">
              <a:spcBef>
                <a:spcPts val="500"/>
              </a:spcBef>
              <a:spcAft>
                <a:spcPts val="500"/>
              </a:spcAft>
              <a:defRPr/>
            </a:pPr>
            <a:r>
              <a:rPr lang="en-US" sz="1000" dirty="0">
                <a:solidFill>
                  <a:srgbClr val="FFFFFF"/>
                </a:solidFill>
                <a:latin typeface="Arial" pitchFamily="34" charset="0"/>
                <a:cs typeface="Arial" pitchFamily="34" charset="0"/>
              </a:rPr>
              <a:t/>
            </a:r>
            <a:br>
              <a:rPr lang="en-US" sz="1000" dirty="0">
                <a:solidFill>
                  <a:srgbClr val="FFFFFF"/>
                </a:solidFill>
                <a:latin typeface="Arial" pitchFamily="34" charset="0"/>
                <a:cs typeface="Arial" pitchFamily="34" charset="0"/>
              </a:rPr>
            </a:br>
            <a:r>
              <a:rPr lang="en-US" sz="1000" dirty="0">
                <a:solidFill>
                  <a:srgbClr val="FFFFFF"/>
                </a:solidFill>
                <a:latin typeface="Arial" pitchFamily="34" charset="0"/>
                <a:cs typeface="Arial" pitchFamily="34" charset="0"/>
              </a:rPr>
              <a:t>CSM's Bus and Motorcoach Academy, developed in conjunction with the United Motorcoach Association, was awarded the </a:t>
            </a:r>
            <a:r>
              <a:rPr lang="en-US" sz="1000" b="1" dirty="0">
                <a:solidFill>
                  <a:srgbClr val="FFFFFF"/>
                </a:solidFill>
                <a:latin typeface="Arial" pitchFamily="34" charset="0"/>
                <a:cs typeface="Arial" pitchFamily="34" charset="0"/>
              </a:rPr>
              <a:t>2008 Maryland Distance Learning Association Award for Distance Learning Program of the Year.</a:t>
            </a:r>
            <a:r>
              <a:rPr lang="en-US" sz="1000" dirty="0">
                <a:solidFill>
                  <a:srgbClr val="FFFFFF"/>
                </a:solidFill>
                <a:latin typeface="Arial" pitchFamily="34" charset="0"/>
                <a:cs typeface="Arial" pitchFamily="34" charset="0"/>
              </a:rPr>
              <a:t> </a:t>
            </a:r>
            <a:br>
              <a:rPr lang="en-US" sz="1000" dirty="0">
                <a:solidFill>
                  <a:srgbClr val="FFFFFF"/>
                </a:solidFill>
                <a:latin typeface="Arial" pitchFamily="34" charset="0"/>
                <a:cs typeface="Arial" pitchFamily="34" charset="0"/>
              </a:rPr>
            </a:br>
            <a:r>
              <a:rPr lang="en-US" sz="1000" dirty="0">
                <a:solidFill>
                  <a:srgbClr val="FFFFFF"/>
                </a:solidFill>
                <a:latin typeface="Arial" pitchFamily="34" charset="0"/>
                <a:cs typeface="Arial" pitchFamily="34" charset="0"/>
              </a:rPr>
              <a:t>Criteria for the award included quality of the program, scope of the program, and innovative program design.</a:t>
            </a:r>
          </a:p>
          <a:p>
            <a:pPr>
              <a:defRPr/>
            </a:pPr>
            <a:endParaRPr lang="en-US" dirty="0">
              <a:latin typeface="Arial" pitchFamily="34" charset="0"/>
              <a:cs typeface="Arial" pitchFamily="34" charset="0"/>
            </a:endParaRPr>
          </a:p>
        </p:txBody>
      </p:sp>
      <p:sp>
        <p:nvSpPr>
          <p:cNvPr id="8" name="Flowchart: Connector 7"/>
          <p:cNvSpPr/>
          <p:nvPr/>
        </p:nvSpPr>
        <p:spPr>
          <a:xfrm>
            <a:off x="5638800" y="3962400"/>
            <a:ext cx="46038"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lowchart: Connector 8"/>
          <p:cNvSpPr/>
          <p:nvPr/>
        </p:nvSpPr>
        <p:spPr>
          <a:xfrm>
            <a:off x="5638800" y="4343400"/>
            <a:ext cx="46038"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lowchart: Connector 9"/>
          <p:cNvSpPr/>
          <p:nvPr/>
        </p:nvSpPr>
        <p:spPr>
          <a:xfrm>
            <a:off x="5638800" y="4724400"/>
            <a:ext cx="46038"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51" name="Picture 4" descr="BusAcademyLogoSm.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3418249" y="758032"/>
            <a:ext cx="5344751" cy="7731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73851479"/>
      </p:ext>
    </p:extLst>
  </p:cSld>
  <p:clrMapOvr>
    <a:masterClrMapping/>
  </p:clrMapOvr>
  <p:transition advTm="99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500"/>
                                  </p:stCondLst>
                                  <p:childTnLst>
                                    <p:set>
                                      <p:cBhvr>
                                        <p:cTn id="9" dur="1" fill="hold">
                                          <p:stCondLst>
                                            <p:cond delay="0"/>
                                          </p:stCondLst>
                                        </p:cTn>
                                        <p:tgtEl>
                                          <p:spTgt spid="9220"/>
                                        </p:tgtEl>
                                        <p:attrNameLst>
                                          <p:attrName>style.visibility</p:attrName>
                                        </p:attrNameLst>
                                      </p:cBhvr>
                                      <p:to>
                                        <p:strVal val="visible"/>
                                      </p:to>
                                    </p:set>
                                    <p:animEffect transition="in" filter="dissolve">
                                      <p:cBhvr>
                                        <p:cTn id="10" dur="1000"/>
                                        <p:tgtEl>
                                          <p:spTgt spid="9220"/>
                                        </p:tgtEl>
                                      </p:cBhvr>
                                    </p:animEffect>
                                  </p:childTnLst>
                                </p:cTn>
                              </p:par>
                            </p:childTnLst>
                          </p:cTn>
                        </p:par>
                        <p:par>
                          <p:cTn id="11" fill="hold">
                            <p:stCondLst>
                              <p:cond delay="1500"/>
                            </p:stCondLst>
                            <p:childTnLst>
                              <p:par>
                                <p:cTn id="12" presetID="5" presetClass="entr" presetSubtype="10" fill="hold" grpId="0" nodeType="afterEffect">
                                  <p:stCondLst>
                                    <p:cond delay="500"/>
                                  </p:stCondLst>
                                  <p:childTnLst>
                                    <p:set>
                                      <p:cBhvr>
                                        <p:cTn id="13" dur="1" fill="hold">
                                          <p:stCondLst>
                                            <p:cond delay="0"/>
                                          </p:stCondLst>
                                        </p:cTn>
                                        <p:tgtEl>
                                          <p:spTgt spid="1028"/>
                                        </p:tgtEl>
                                        <p:attrNameLst>
                                          <p:attrName>style.visibility</p:attrName>
                                        </p:attrNameLst>
                                      </p:cBhvr>
                                      <p:to>
                                        <p:strVal val="visible"/>
                                      </p:to>
                                    </p:set>
                                    <p:animEffect transition="in" filter="checkerboard(across)">
                                      <p:cBhvr>
                                        <p:cTn id="14" dur="1000"/>
                                        <p:tgtEl>
                                          <p:spTgt spid="1028"/>
                                        </p:tgtEl>
                                      </p:cBhvr>
                                    </p:animEffect>
                                  </p:childTnLst>
                                </p:cTn>
                              </p:par>
                              <p:par>
                                <p:cTn id="15" presetID="1" presetClass="entr" presetSubtype="0" fill="hold" grpId="0" nodeType="withEffect">
                                  <p:stCondLst>
                                    <p:cond delay="50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UMA Logo"/>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1314450" y="152400"/>
            <a:ext cx="6591300" cy="895350"/>
          </a:xfrm>
          <a:noFill/>
          <a:extLst>
            <a:ext uri="{909E8E84-426E-40DD-AFC4-6F175D3DCCD1}">
              <a14:hiddenFill xmlns:a14="http://schemas.microsoft.com/office/drawing/2010/main">
                <a:solidFill>
                  <a:srgbClr val="FFFFFF"/>
                </a:solidFill>
              </a14:hiddenFill>
            </a:ext>
          </a:extLst>
        </p:spPr>
      </p:pic>
      <p:sp>
        <p:nvSpPr>
          <p:cNvPr id="31786" name="Text Box 48"/>
          <p:cNvSpPr txBox="1">
            <a:spLocks noChangeArrowheads="1"/>
          </p:cNvSpPr>
          <p:nvPr/>
        </p:nvSpPr>
        <p:spPr bwMode="auto">
          <a:xfrm>
            <a:off x="304800" y="1219200"/>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200" b="1" dirty="0" err="1">
                <a:solidFill>
                  <a:srgbClr val="CC3300"/>
                </a:solidFill>
              </a:rPr>
              <a:t>Motorcoach</a:t>
            </a:r>
            <a:r>
              <a:rPr lang="en-US" altLang="en-US" sz="3200" b="1" dirty="0">
                <a:solidFill>
                  <a:srgbClr val="CC3300"/>
                </a:solidFill>
              </a:rPr>
              <a:t> Operator (Driver) Program</a:t>
            </a:r>
          </a:p>
        </p:txBody>
      </p:sp>
      <p:sp>
        <p:nvSpPr>
          <p:cNvPr id="3" name="TextBox 2"/>
          <p:cNvSpPr txBox="1"/>
          <p:nvPr/>
        </p:nvSpPr>
        <p:spPr>
          <a:xfrm>
            <a:off x="838200" y="2133600"/>
            <a:ext cx="7696200" cy="2800767"/>
          </a:xfrm>
          <a:prstGeom prst="rect">
            <a:avLst/>
          </a:prstGeom>
          <a:noFill/>
        </p:spPr>
        <p:txBody>
          <a:bodyPr wrap="square" rtlCol="0">
            <a:spAutoFit/>
          </a:bodyPr>
          <a:lstStyle/>
          <a:p>
            <a:pPr marL="571500" indent="-571500">
              <a:buFont typeface="Arial" panose="020B0604020202020204" pitchFamily="34" charset="0"/>
              <a:buChar char="•"/>
            </a:pPr>
            <a:r>
              <a:rPr lang="en-US" sz="4400" dirty="0" smtClean="0"/>
              <a:t>8 years</a:t>
            </a:r>
          </a:p>
          <a:p>
            <a:pPr marL="571500" indent="-571500">
              <a:buFont typeface="Arial" panose="020B0604020202020204" pitchFamily="34" charset="0"/>
              <a:buChar char="•"/>
            </a:pPr>
            <a:r>
              <a:rPr lang="en-US" sz="4400" dirty="0" smtClean="0"/>
              <a:t>500 learners</a:t>
            </a:r>
          </a:p>
          <a:p>
            <a:pPr marL="571500" indent="-571500">
              <a:buFont typeface="Arial" panose="020B0604020202020204" pitchFamily="34" charset="0"/>
              <a:buChar char="•"/>
            </a:pPr>
            <a:r>
              <a:rPr lang="en-US" sz="4400" dirty="0" smtClean="0"/>
              <a:t>16 – 24 hours</a:t>
            </a:r>
          </a:p>
          <a:p>
            <a:pPr marL="571500" indent="-571500">
              <a:buFont typeface="Arial" panose="020B0604020202020204" pitchFamily="34" charset="0"/>
              <a:buChar char="•"/>
            </a:pPr>
            <a:r>
              <a:rPr lang="en-US" sz="4400" dirty="0" smtClean="0"/>
              <a:t>85% Completion rate</a:t>
            </a:r>
            <a:endParaRPr lang="en-US" sz="4400" dirty="0"/>
          </a:p>
        </p:txBody>
      </p:sp>
    </p:spTree>
    <p:extLst>
      <p:ext uri="{BB962C8B-B14F-4D97-AF65-F5344CB8AC3E}">
        <p14:creationId xmlns:p14="http://schemas.microsoft.com/office/powerpoint/2010/main" val="3028427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4648200"/>
            <a:ext cx="6400800" cy="1752600"/>
          </a:xfrm>
        </p:spPr>
        <p:txBody>
          <a:bodyPr/>
          <a:lstStyle/>
          <a:p>
            <a:endParaRPr lang="en-US" dirty="0" smtClean="0"/>
          </a:p>
          <a:p>
            <a:r>
              <a:rPr lang="en-US" sz="4000" b="1" dirty="0" smtClean="0"/>
              <a:t>Prevost Preparatory School</a:t>
            </a:r>
            <a:endParaRPr lang="en-US" sz="4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52400"/>
            <a:ext cx="4572000" cy="4267200"/>
          </a:xfrm>
          <a:prstGeom prst="rect">
            <a:avLst/>
          </a:prstGeom>
        </p:spPr>
      </p:pic>
    </p:spTree>
    <p:extLst>
      <p:ext uri="{BB962C8B-B14F-4D97-AF65-F5344CB8AC3E}">
        <p14:creationId xmlns:p14="http://schemas.microsoft.com/office/powerpoint/2010/main" val="63083906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106135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9219"/>
            <a:ext cx="8229600" cy="1554162"/>
          </a:xfrm>
        </p:spPr>
        <p:txBody>
          <a:bodyPr>
            <a:normAutofit/>
          </a:bodyPr>
          <a:lstStyle/>
          <a:p>
            <a:pPr>
              <a:spcBef>
                <a:spcPts val="0"/>
              </a:spcBef>
            </a:pPr>
            <a:r>
              <a:rPr lang="en-US" dirty="0" smtClean="0"/>
              <a:t>         Prevost Preparatory School                          </a:t>
            </a:r>
            <a:r>
              <a:rPr lang="en-US" sz="2800" dirty="0" smtClean="0">
                <a:latin typeface="Vijaya" panose="020B0604020202020204" pitchFamily="34" charset="0"/>
                <a:cs typeface="Vijaya" panose="020B0604020202020204" pitchFamily="34" charset="0"/>
              </a:rPr>
              <a:t>for Professional Motorcoach Drivers</a:t>
            </a:r>
            <a:endParaRPr lang="en-US" sz="2800" dirty="0">
              <a:latin typeface="Vijaya" panose="020B0604020202020204" pitchFamily="34" charset="0"/>
              <a:cs typeface="Vijaya" panose="020B0604020202020204" pitchFamily="34" charset="0"/>
            </a:endParaRPr>
          </a:p>
        </p:txBody>
      </p:sp>
      <p:sp>
        <p:nvSpPr>
          <p:cNvPr id="3" name="Content Placeholder 2"/>
          <p:cNvSpPr>
            <a:spLocks noGrp="1"/>
          </p:cNvSpPr>
          <p:nvPr>
            <p:ph idx="1"/>
          </p:nvPr>
        </p:nvSpPr>
        <p:spPr>
          <a:xfrm>
            <a:off x="457200" y="1828800"/>
            <a:ext cx="8229600" cy="4297363"/>
          </a:xfrm>
        </p:spPr>
        <p:txBody>
          <a:bodyPr/>
          <a:lstStyle/>
          <a:p>
            <a:pPr marL="0" indent="0">
              <a:buNone/>
            </a:pPr>
            <a:endParaRPr lang="en-US" i="1" dirty="0" smtClean="0"/>
          </a:p>
          <a:p>
            <a:pPr marL="0" indent="0">
              <a:buNone/>
            </a:pPr>
            <a:endParaRPr lang="en-US" dirty="0"/>
          </a:p>
          <a:p>
            <a:pPr marL="0" indent="0">
              <a:buNone/>
            </a:pPr>
            <a:r>
              <a:rPr lang="en-US" dirty="0" smtClean="0"/>
              <a:t>Online classes prepare prospective drivers for state written and learners permit. Courses include: </a:t>
            </a:r>
            <a:endParaRPr lang="en-US" dirty="0"/>
          </a:p>
        </p:txBody>
      </p:sp>
    </p:spTree>
    <p:extLst>
      <p:ext uri="{BB962C8B-B14F-4D97-AF65-F5344CB8AC3E}">
        <p14:creationId xmlns:p14="http://schemas.microsoft.com/office/powerpoint/2010/main" val="148894481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854" y="1799630"/>
            <a:ext cx="8839200" cy="4495800"/>
          </a:xfrm>
        </p:spPr>
        <p:txBody>
          <a:bodyPr numCol="2">
            <a:noAutofit/>
          </a:bodyPr>
          <a:lstStyle/>
          <a:p>
            <a:r>
              <a:rPr lang="en-US" sz="2000" b="1" dirty="0">
                <a:solidFill>
                  <a:schemeClr val="tx1">
                    <a:lumMod val="65000"/>
                  </a:schemeClr>
                </a:solidFill>
              </a:rPr>
              <a:t>Overall</a:t>
            </a:r>
          </a:p>
          <a:p>
            <a:pPr lvl="1"/>
            <a:r>
              <a:rPr lang="en-US" sz="2000" dirty="0">
                <a:solidFill>
                  <a:schemeClr val="tx1">
                    <a:lumMod val="65000"/>
                  </a:schemeClr>
                </a:solidFill>
              </a:rPr>
              <a:t>Height</a:t>
            </a:r>
          </a:p>
          <a:p>
            <a:pPr lvl="1"/>
            <a:r>
              <a:rPr lang="en-US" sz="2000" dirty="0">
                <a:solidFill>
                  <a:schemeClr val="tx1">
                    <a:lumMod val="65000"/>
                  </a:schemeClr>
                </a:solidFill>
              </a:rPr>
              <a:t>Width</a:t>
            </a:r>
          </a:p>
          <a:p>
            <a:pPr lvl="1"/>
            <a:r>
              <a:rPr lang="en-US" sz="2000" dirty="0">
                <a:solidFill>
                  <a:schemeClr val="tx1">
                    <a:lumMod val="65000"/>
                  </a:schemeClr>
                </a:solidFill>
              </a:rPr>
              <a:t>Weight</a:t>
            </a:r>
          </a:p>
          <a:p>
            <a:pPr lvl="1"/>
            <a:r>
              <a:rPr lang="en-US" sz="2000" dirty="0" smtClean="0">
                <a:solidFill>
                  <a:schemeClr val="tx1">
                    <a:lumMod val="65000"/>
                  </a:schemeClr>
                </a:solidFill>
              </a:rPr>
              <a:t>Fleet differences	</a:t>
            </a:r>
            <a:endParaRPr lang="en-US" sz="2000" dirty="0">
              <a:solidFill>
                <a:schemeClr val="tx1">
                  <a:lumMod val="65000"/>
                </a:schemeClr>
              </a:solidFill>
            </a:endParaRPr>
          </a:p>
          <a:p>
            <a:pPr lvl="2"/>
            <a:r>
              <a:rPr lang="en-US" sz="2000" dirty="0" smtClean="0">
                <a:solidFill>
                  <a:schemeClr val="tx1">
                    <a:lumMod val="65000"/>
                  </a:schemeClr>
                </a:solidFill>
              </a:rPr>
              <a:t>Tail swing</a:t>
            </a:r>
            <a:endParaRPr lang="en-US" sz="2000" dirty="0">
              <a:solidFill>
                <a:schemeClr val="tx1">
                  <a:lumMod val="65000"/>
                </a:schemeClr>
              </a:solidFill>
            </a:endParaRPr>
          </a:p>
          <a:p>
            <a:pPr lvl="2"/>
            <a:r>
              <a:rPr lang="en-US" sz="2000" dirty="0" smtClean="0">
                <a:solidFill>
                  <a:schemeClr val="tx1">
                    <a:lumMod val="65000"/>
                  </a:schemeClr>
                </a:solidFill>
              </a:rPr>
              <a:t>Turn radius</a:t>
            </a:r>
            <a:endParaRPr lang="en-US" sz="2000" dirty="0">
              <a:solidFill>
                <a:schemeClr val="tx1">
                  <a:lumMod val="65000"/>
                </a:schemeClr>
              </a:solidFill>
            </a:endParaRPr>
          </a:p>
          <a:p>
            <a:r>
              <a:rPr lang="en-US" sz="2000" b="1" dirty="0">
                <a:solidFill>
                  <a:schemeClr val="tx1">
                    <a:lumMod val="65000"/>
                  </a:schemeClr>
                </a:solidFill>
              </a:rPr>
              <a:t>Interior</a:t>
            </a:r>
          </a:p>
          <a:p>
            <a:pPr lvl="1"/>
            <a:r>
              <a:rPr lang="en-US" sz="2000" dirty="0" smtClean="0">
                <a:solidFill>
                  <a:schemeClr val="tx1">
                    <a:lumMod val="65000"/>
                  </a:schemeClr>
                </a:solidFill>
              </a:rPr>
              <a:t>Vehicle Controls</a:t>
            </a:r>
            <a:endParaRPr lang="en-US" sz="2000" dirty="0">
              <a:solidFill>
                <a:schemeClr val="tx1">
                  <a:lumMod val="65000"/>
                </a:schemeClr>
              </a:solidFill>
            </a:endParaRPr>
          </a:p>
          <a:p>
            <a:pPr lvl="2"/>
            <a:r>
              <a:rPr lang="en-US" sz="2000" dirty="0" smtClean="0">
                <a:solidFill>
                  <a:schemeClr val="tx1">
                    <a:lumMod val="65000"/>
                  </a:schemeClr>
                </a:solidFill>
              </a:rPr>
              <a:t>Seat adjustment</a:t>
            </a:r>
          </a:p>
          <a:p>
            <a:pPr lvl="1"/>
            <a:r>
              <a:rPr lang="en-US" sz="2000" dirty="0" smtClean="0">
                <a:solidFill>
                  <a:schemeClr val="tx1">
                    <a:lumMod val="65000"/>
                  </a:schemeClr>
                </a:solidFill>
              </a:rPr>
              <a:t>Mirror adjustment</a:t>
            </a:r>
            <a:endParaRPr lang="en-US" sz="2000" dirty="0">
              <a:solidFill>
                <a:schemeClr val="tx1">
                  <a:lumMod val="65000"/>
                </a:schemeClr>
              </a:solidFill>
            </a:endParaRPr>
          </a:p>
          <a:p>
            <a:pPr lvl="1"/>
            <a:r>
              <a:rPr lang="en-US" sz="2000" dirty="0" smtClean="0">
                <a:solidFill>
                  <a:schemeClr val="tx1">
                    <a:lumMod val="65000"/>
                  </a:schemeClr>
                </a:solidFill>
              </a:rPr>
              <a:t>Master control switch</a:t>
            </a:r>
            <a:endParaRPr lang="en-US" sz="2000" dirty="0">
              <a:solidFill>
                <a:schemeClr val="tx1">
                  <a:lumMod val="65000"/>
                </a:schemeClr>
              </a:solidFill>
            </a:endParaRPr>
          </a:p>
          <a:p>
            <a:pPr lvl="1"/>
            <a:r>
              <a:rPr lang="en-US" sz="2000" dirty="0">
                <a:solidFill>
                  <a:schemeClr val="tx1">
                    <a:lumMod val="65000"/>
                  </a:schemeClr>
                </a:solidFill>
              </a:rPr>
              <a:t>Start</a:t>
            </a:r>
          </a:p>
          <a:p>
            <a:pPr lvl="1"/>
            <a:r>
              <a:rPr lang="en-US" sz="2000" dirty="0" smtClean="0">
                <a:solidFill>
                  <a:schemeClr val="tx1">
                    <a:lumMod val="65000"/>
                  </a:schemeClr>
                </a:solidFill>
              </a:rPr>
              <a:t>Shift	</a:t>
            </a:r>
            <a:endParaRPr lang="en-US" sz="2000" dirty="0">
              <a:solidFill>
                <a:schemeClr val="tx1">
                  <a:lumMod val="65000"/>
                </a:schemeClr>
              </a:solidFill>
            </a:endParaRPr>
          </a:p>
          <a:p>
            <a:pPr lvl="1"/>
            <a:r>
              <a:rPr lang="en-US" sz="2000" dirty="0" smtClean="0">
                <a:solidFill>
                  <a:schemeClr val="tx1">
                    <a:lumMod val="65000"/>
                  </a:schemeClr>
                </a:solidFill>
              </a:rPr>
              <a:t>Brakes (service, parking, &amp;</a:t>
            </a:r>
            <a:endParaRPr lang="en-US" sz="2000" dirty="0">
              <a:solidFill>
                <a:schemeClr val="tx1">
                  <a:lumMod val="65000"/>
                </a:schemeClr>
              </a:solidFill>
            </a:endParaRPr>
          </a:p>
          <a:p>
            <a:pPr marL="457200" lvl="1" indent="0">
              <a:buNone/>
            </a:pPr>
            <a:r>
              <a:rPr lang="en-US" sz="2000" dirty="0" smtClean="0">
                <a:solidFill>
                  <a:schemeClr val="tx1">
                    <a:lumMod val="65000"/>
                  </a:schemeClr>
                </a:solidFill>
              </a:rPr>
              <a:t>       emergency</a:t>
            </a:r>
            <a:r>
              <a:rPr lang="en-US" sz="2000" dirty="0">
                <a:solidFill>
                  <a:schemeClr val="tx1">
                    <a:lumMod val="65000"/>
                  </a:schemeClr>
                </a:solidFill>
              </a:rPr>
              <a:t>)</a:t>
            </a:r>
          </a:p>
          <a:p>
            <a:pPr lvl="2"/>
            <a:r>
              <a:rPr lang="en-US" sz="2000" dirty="0">
                <a:solidFill>
                  <a:schemeClr val="tx1">
                    <a:lumMod val="65000"/>
                  </a:schemeClr>
                </a:solidFill>
              </a:rPr>
              <a:t>ABS</a:t>
            </a:r>
          </a:p>
          <a:p>
            <a:pPr lvl="1"/>
            <a:r>
              <a:rPr lang="en-US" sz="2000" dirty="0" smtClean="0">
                <a:solidFill>
                  <a:schemeClr val="tx1">
                    <a:lumMod val="65000"/>
                  </a:schemeClr>
                </a:solidFill>
              </a:rPr>
              <a:t>Steering</a:t>
            </a:r>
          </a:p>
          <a:p>
            <a:pPr lvl="1"/>
            <a:r>
              <a:rPr lang="en-US" sz="2000" dirty="0" smtClean="0">
                <a:solidFill>
                  <a:schemeClr val="tx1">
                    <a:lumMod val="65000"/>
                  </a:schemeClr>
                </a:solidFill>
              </a:rPr>
              <a:t>Accelerator</a:t>
            </a:r>
          </a:p>
          <a:p>
            <a:pPr lvl="1"/>
            <a:r>
              <a:rPr lang="en-US" sz="2000" dirty="0" smtClean="0">
                <a:solidFill>
                  <a:schemeClr val="tx1">
                    <a:lumMod val="65000"/>
                  </a:schemeClr>
                </a:solidFill>
              </a:rPr>
              <a:t>Retarders</a:t>
            </a:r>
          </a:p>
          <a:p>
            <a:pPr lvl="1"/>
            <a:r>
              <a:rPr lang="en-US" sz="2000" dirty="0" smtClean="0">
                <a:solidFill>
                  <a:schemeClr val="tx1">
                    <a:lumMod val="65000"/>
                  </a:schemeClr>
                </a:solidFill>
              </a:rPr>
              <a:t>Lighting</a:t>
            </a:r>
          </a:p>
          <a:p>
            <a:pPr lvl="1"/>
            <a:r>
              <a:rPr lang="en-US" sz="2000" dirty="0">
                <a:solidFill>
                  <a:schemeClr val="tx1">
                    <a:lumMod val="65000"/>
                  </a:schemeClr>
                </a:solidFill>
              </a:rPr>
              <a:t> </a:t>
            </a:r>
            <a:r>
              <a:rPr lang="en-US" sz="2000" dirty="0" smtClean="0">
                <a:solidFill>
                  <a:schemeClr val="tx1">
                    <a:lumMod val="65000"/>
                  </a:schemeClr>
                </a:solidFill>
              </a:rPr>
              <a:t>(interior &amp; exterior)</a:t>
            </a:r>
          </a:p>
          <a:p>
            <a:pPr lvl="1"/>
            <a:r>
              <a:rPr lang="en-US" sz="2000" dirty="0" smtClean="0">
                <a:solidFill>
                  <a:schemeClr val="tx1">
                    <a:lumMod val="65000"/>
                  </a:schemeClr>
                </a:solidFill>
              </a:rPr>
              <a:t>Cruise control</a:t>
            </a:r>
          </a:p>
          <a:p>
            <a:pPr lvl="1"/>
            <a:r>
              <a:rPr lang="en-US" sz="2000" dirty="0" smtClean="0">
                <a:solidFill>
                  <a:schemeClr val="tx1">
                    <a:lumMod val="65000"/>
                  </a:schemeClr>
                </a:solidFill>
              </a:rPr>
              <a:t>Windshield washer &amp; wiper</a:t>
            </a:r>
            <a:endParaRPr lang="en-US" sz="2000" dirty="0">
              <a:solidFill>
                <a:schemeClr val="tx1">
                  <a:lumMod val="65000"/>
                </a:schemeClr>
              </a:solidFill>
            </a:endParaRPr>
          </a:p>
        </p:txBody>
      </p:sp>
      <p:sp>
        <p:nvSpPr>
          <p:cNvPr id="2" name="Title 1"/>
          <p:cNvSpPr>
            <a:spLocks noGrp="1"/>
          </p:cNvSpPr>
          <p:nvPr>
            <p:ph type="title"/>
          </p:nvPr>
        </p:nvSpPr>
        <p:spPr>
          <a:xfrm>
            <a:off x="457200" y="274638"/>
            <a:ext cx="8229600" cy="944562"/>
          </a:xfrm>
        </p:spPr>
        <p:txBody>
          <a:bodyPr>
            <a:normAutofit fontScale="90000"/>
          </a:bodyPr>
          <a:lstStyle/>
          <a:p>
            <a:r>
              <a:rPr lang="en-US" cap="smal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 Motorcoach Driver Curriculum</a:t>
            </a:r>
            <a:endParaRPr lang="en-US" cap="smal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524000" y="3124200"/>
            <a:ext cx="6172908" cy="923330"/>
          </a:xfrm>
          <a:prstGeom prst="rect">
            <a:avLst/>
          </a:prstGeom>
        </p:spPr>
        <p:style>
          <a:lnRef idx="0">
            <a:schemeClr val="accent3"/>
          </a:lnRef>
          <a:fillRef idx="3">
            <a:schemeClr val="accent3"/>
          </a:fillRef>
          <a:effectRef idx="3">
            <a:schemeClr val="accent3"/>
          </a:effectRef>
          <a:fontRef idx="minor">
            <a:schemeClr val="lt1"/>
          </a:fontRef>
        </p:style>
        <p:txBody>
          <a:bodyPr wrap="none" lIns="0" tIns="0" rIns="0" bIns="0" numCol="1" rtlCol="0">
            <a:spAutoFit/>
          </a:bodyPr>
          <a:lstStyle/>
          <a:p>
            <a:r>
              <a:rPr lang="en-US" sz="6000" b="1" dirty="0" smtClean="0"/>
              <a:t>Vehicle Orientation</a:t>
            </a:r>
            <a:endParaRPr lang="en-US" sz="6000" b="1" dirty="0"/>
          </a:p>
        </p:txBody>
      </p:sp>
    </p:spTree>
    <p:extLst>
      <p:ext uri="{BB962C8B-B14F-4D97-AF65-F5344CB8AC3E}">
        <p14:creationId xmlns:p14="http://schemas.microsoft.com/office/powerpoint/2010/main" val="301255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23136"/>
            <a:ext cx="8229600" cy="448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1000"/>
            <a:ext cx="106135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a:spLocks noGrp="1"/>
          </p:cNvSpPr>
          <p:nvPr>
            <p:ph type="title"/>
          </p:nvPr>
        </p:nvSpPr>
        <p:spPr>
          <a:xfrm>
            <a:off x="457200" y="99219"/>
            <a:ext cx="8229600" cy="1554162"/>
          </a:xfrm>
        </p:spPr>
        <p:txBody>
          <a:bodyPr>
            <a:normAutofit/>
          </a:bodyPr>
          <a:lstStyle/>
          <a:p>
            <a:pPr>
              <a:spcBef>
                <a:spcPts val="0"/>
              </a:spcBef>
            </a:pPr>
            <a:r>
              <a:rPr lang="en-US" dirty="0" smtClean="0"/>
              <a:t>         Prevost Preparatory School                          </a:t>
            </a:r>
            <a:r>
              <a:rPr lang="en-US" sz="2800" dirty="0" smtClean="0">
                <a:latin typeface="Vijaya" panose="020B0604020202020204" pitchFamily="34" charset="0"/>
                <a:cs typeface="Vijaya" panose="020B0604020202020204" pitchFamily="34" charset="0"/>
              </a:rPr>
              <a:t>for Professional Motorcoach Drivers</a:t>
            </a:r>
            <a:endParaRPr lang="en-US" sz="2800" dirty="0">
              <a:latin typeface="Vijaya" panose="020B0604020202020204" pitchFamily="34" charset="0"/>
              <a:cs typeface="Vijaya" panose="020B0604020202020204" pitchFamily="34" charset="0"/>
            </a:endParaRPr>
          </a:p>
        </p:txBody>
      </p:sp>
      <p:sp>
        <p:nvSpPr>
          <p:cNvPr id="2" name="TextBox 1"/>
          <p:cNvSpPr txBox="1"/>
          <p:nvPr/>
        </p:nvSpPr>
        <p:spPr>
          <a:xfrm>
            <a:off x="1064078" y="2895517"/>
            <a:ext cx="7162800" cy="1015663"/>
          </a:xfrm>
          <a:prstGeom prst="rect">
            <a:avLst/>
          </a:prstGeom>
          <a:noFill/>
        </p:spPr>
        <p:txBody>
          <a:bodyPr wrap="square" rtlCol="0">
            <a:spAutoFit/>
          </a:bodyPr>
          <a:lstStyle/>
          <a:p>
            <a:r>
              <a:rPr lang="en-US" sz="6000" dirty="0" smtClean="0"/>
              <a:t>Managing Passengers</a:t>
            </a:r>
            <a:endParaRPr lang="en-US" sz="6000" dirty="0"/>
          </a:p>
        </p:txBody>
      </p:sp>
    </p:spTree>
    <p:extLst>
      <p:ext uri="{BB962C8B-B14F-4D97-AF65-F5344CB8AC3E}">
        <p14:creationId xmlns:p14="http://schemas.microsoft.com/office/powerpoint/2010/main" val="286869910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chemeClr val="bg1">
                    <a:lumMod val="75000"/>
                  </a:schemeClr>
                </a:solidFill>
                <a:effectLst/>
              </a:rPr>
              <a:t>Course Description: This course features “First Observer” techniques, guidelines and procedures relevant to the driver, including crisis response. After completing this program, students will be familiar with the requirements of the Highway Watch Program and understand how to implement the “First Observer” recommended practices. Students will also learn how to increase the security of their motorcoach in the field, as well as how to handle security/crime-related situations.</a:t>
            </a:r>
            <a:endParaRPr lang="en-US" dirty="0">
              <a:solidFill>
                <a:schemeClr val="bg1">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106135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2743200"/>
            <a:ext cx="8153400" cy="1323439"/>
          </a:xfrm>
          <a:prstGeom prst="rect">
            <a:avLst/>
          </a:prstGeom>
          <a:noFill/>
        </p:spPr>
        <p:txBody>
          <a:bodyPr wrap="square" rtlCol="0">
            <a:spAutoFit/>
          </a:bodyPr>
          <a:lstStyle/>
          <a:p>
            <a:pPr algn="ctr"/>
            <a:r>
              <a:rPr lang="en-US" sz="8000" b="1" dirty="0" smtClean="0">
                <a:effectLst/>
              </a:rPr>
              <a:t>Security</a:t>
            </a:r>
            <a:r>
              <a:rPr lang="en-US" sz="8000" dirty="0" smtClean="0">
                <a:effectLst/>
              </a:rPr>
              <a:t> </a:t>
            </a:r>
            <a:endParaRPr lang="en-US" sz="8000" dirty="0"/>
          </a:p>
        </p:txBody>
      </p:sp>
      <p:sp>
        <p:nvSpPr>
          <p:cNvPr id="7" name="Title 1"/>
          <p:cNvSpPr>
            <a:spLocks noGrp="1"/>
          </p:cNvSpPr>
          <p:nvPr>
            <p:ph type="title"/>
          </p:nvPr>
        </p:nvSpPr>
        <p:spPr>
          <a:xfrm>
            <a:off x="457200" y="99219"/>
            <a:ext cx="8229600" cy="1554162"/>
          </a:xfrm>
        </p:spPr>
        <p:txBody>
          <a:bodyPr>
            <a:normAutofit/>
          </a:bodyPr>
          <a:lstStyle/>
          <a:p>
            <a:pPr>
              <a:spcBef>
                <a:spcPts val="0"/>
              </a:spcBef>
            </a:pPr>
            <a:r>
              <a:rPr lang="en-US" dirty="0" smtClean="0"/>
              <a:t>         Prevost Preparatory School                          </a:t>
            </a:r>
            <a:r>
              <a:rPr lang="en-US" sz="2800" dirty="0" smtClean="0">
                <a:latin typeface="Vijaya" panose="020B0604020202020204" pitchFamily="34" charset="0"/>
                <a:cs typeface="Vijaya" panose="020B0604020202020204" pitchFamily="34" charset="0"/>
              </a:rPr>
              <a:t>for Professional Motorcoach Drivers</a:t>
            </a:r>
            <a:endParaRPr lang="en-US" sz="2800" dirty="0">
              <a:latin typeface="Vijaya" panose="020B0604020202020204" pitchFamily="34" charset="0"/>
              <a:cs typeface="Vijaya" panose="020B0604020202020204" pitchFamily="34" charset="0"/>
            </a:endParaRPr>
          </a:p>
        </p:txBody>
      </p:sp>
    </p:spTree>
    <p:extLst>
      <p:ext uri="{BB962C8B-B14F-4D97-AF65-F5344CB8AC3E}">
        <p14:creationId xmlns:p14="http://schemas.microsoft.com/office/powerpoint/2010/main" val="182098208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US" dirty="0" smtClean="0">
                <a:solidFill>
                  <a:schemeClr val="bg1">
                    <a:lumMod val="75000"/>
                  </a:schemeClr>
                </a:solidFill>
                <a:effectLst/>
              </a:rPr>
              <a:t/>
            </a:r>
            <a:br>
              <a:rPr lang="en-US" dirty="0" smtClean="0">
                <a:solidFill>
                  <a:schemeClr val="bg1">
                    <a:lumMod val="75000"/>
                  </a:schemeClr>
                </a:solidFill>
                <a:effectLst/>
              </a:rPr>
            </a:br>
            <a:r>
              <a:rPr lang="en-US" dirty="0" smtClean="0">
                <a:solidFill>
                  <a:schemeClr val="bg1">
                    <a:lumMod val="75000"/>
                  </a:schemeClr>
                </a:solidFill>
                <a:effectLst/>
              </a:rPr>
              <a:t>Course Description: This course highlights the motorcoach driver profession by identifying the unique skills, knowledge and responsibilities associated with operating a motorcoach. The course includes employer's regulatory responsibilities as well as the driver’s. Basic ethics and behavior are included, along with United States Department of Transportation whistleblower regulations. The course addresses the driver’s responsibility of maintaining a Commercial Driver’s License in good standing and the Federal Pre-Employment Screening process. The basics of wardrobe selection, grooming and basic courtesies, as well as information about typical company rules and policies will be provided. Other topics include personal health for the motorcoach operator, issues of driver fatigue and hours of service. </a:t>
            </a:r>
            <a:endParaRPr lang="en-US" dirty="0">
              <a:solidFill>
                <a:schemeClr val="bg1">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106135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3200400"/>
            <a:ext cx="8305800" cy="769441"/>
          </a:xfrm>
          <a:prstGeom prst="rect">
            <a:avLst/>
          </a:prstGeom>
          <a:noFill/>
        </p:spPr>
        <p:txBody>
          <a:bodyPr wrap="square" rtlCol="0">
            <a:spAutoFit/>
          </a:bodyPr>
          <a:lstStyle/>
          <a:p>
            <a:r>
              <a:rPr lang="en-US" sz="4400" b="1" dirty="0"/>
              <a:t>The Motorcoach Driver Profession</a:t>
            </a:r>
            <a:endParaRPr lang="en-US" sz="4400" dirty="0"/>
          </a:p>
        </p:txBody>
      </p:sp>
      <p:sp>
        <p:nvSpPr>
          <p:cNvPr id="8" name="Title 1"/>
          <p:cNvSpPr>
            <a:spLocks noGrp="1"/>
          </p:cNvSpPr>
          <p:nvPr>
            <p:ph type="title"/>
          </p:nvPr>
        </p:nvSpPr>
        <p:spPr>
          <a:xfrm>
            <a:off x="457200" y="99219"/>
            <a:ext cx="8229600" cy="1554162"/>
          </a:xfrm>
        </p:spPr>
        <p:txBody>
          <a:bodyPr>
            <a:normAutofit/>
          </a:bodyPr>
          <a:lstStyle/>
          <a:p>
            <a:pPr>
              <a:spcBef>
                <a:spcPts val="0"/>
              </a:spcBef>
            </a:pPr>
            <a:r>
              <a:rPr lang="en-US" dirty="0" smtClean="0"/>
              <a:t>         Prevost Preparatory School                          </a:t>
            </a:r>
            <a:r>
              <a:rPr lang="en-US" sz="2800" dirty="0" smtClean="0">
                <a:latin typeface="Vijaya" panose="020B0604020202020204" pitchFamily="34" charset="0"/>
                <a:cs typeface="Vijaya" panose="020B0604020202020204" pitchFamily="34" charset="0"/>
              </a:rPr>
              <a:t>for Professional Motorcoach Drivers</a:t>
            </a:r>
            <a:endParaRPr lang="en-US" sz="2800" dirty="0">
              <a:latin typeface="Vijaya" panose="020B0604020202020204" pitchFamily="34" charset="0"/>
              <a:cs typeface="Vijaya" panose="020B0604020202020204" pitchFamily="34" charset="0"/>
            </a:endParaRPr>
          </a:p>
        </p:txBody>
      </p:sp>
    </p:spTree>
    <p:extLst>
      <p:ext uri="{BB962C8B-B14F-4D97-AF65-F5344CB8AC3E}">
        <p14:creationId xmlns:p14="http://schemas.microsoft.com/office/powerpoint/2010/main" val="9931679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dirty="0" smtClean="0">
                <a:solidFill>
                  <a:schemeClr val="bg1">
                    <a:lumMod val="75000"/>
                  </a:schemeClr>
                </a:solidFill>
                <a:effectLst/>
              </a:rPr>
              <a:t/>
            </a:r>
            <a:br>
              <a:rPr lang="en-US" dirty="0" smtClean="0">
                <a:solidFill>
                  <a:schemeClr val="bg1">
                    <a:lumMod val="75000"/>
                  </a:schemeClr>
                </a:solidFill>
                <a:effectLst/>
              </a:rPr>
            </a:br>
            <a:r>
              <a:rPr lang="en-US" dirty="0" smtClean="0">
                <a:solidFill>
                  <a:schemeClr val="bg1">
                    <a:lumMod val="75000"/>
                  </a:schemeClr>
                </a:solidFill>
                <a:effectLst/>
              </a:rPr>
              <a:t>Course Description: This course explores safe driving procedures under normal and special conditions, off-road vehicle handling and in-depth case studies in safety as related to the motorcoach industry. After completing this course, students will be familiar with general safe driving practices, understand the importance of various road conditions, and be able to analyze various driving scenarios to develop critical thinking skills needed to handle on-road and off-road situations. Also included in this course is basic knowledge of passenger carrier driver’s hours-of-service and properly maintaining a logbook.</a:t>
            </a:r>
            <a:endParaRPr lang="en-US" dirty="0">
              <a:solidFill>
                <a:schemeClr val="bg1">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106135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3124200"/>
            <a:ext cx="8229600" cy="1015663"/>
          </a:xfrm>
          <a:prstGeom prst="rect">
            <a:avLst/>
          </a:prstGeom>
          <a:noFill/>
        </p:spPr>
        <p:txBody>
          <a:bodyPr wrap="square" rtlCol="0">
            <a:spAutoFit/>
          </a:bodyPr>
          <a:lstStyle/>
          <a:p>
            <a:pPr algn="ctr"/>
            <a:r>
              <a:rPr lang="en-US" sz="6000" b="1" dirty="0"/>
              <a:t>Safe Driving</a:t>
            </a:r>
            <a:r>
              <a:rPr lang="en-US" sz="6000" dirty="0"/>
              <a:t> </a:t>
            </a:r>
          </a:p>
        </p:txBody>
      </p:sp>
      <p:sp>
        <p:nvSpPr>
          <p:cNvPr id="7" name="Title 1"/>
          <p:cNvSpPr>
            <a:spLocks noGrp="1"/>
          </p:cNvSpPr>
          <p:nvPr>
            <p:ph type="title"/>
          </p:nvPr>
        </p:nvSpPr>
        <p:spPr>
          <a:xfrm>
            <a:off x="457200" y="99219"/>
            <a:ext cx="8229600" cy="1554162"/>
          </a:xfrm>
        </p:spPr>
        <p:txBody>
          <a:bodyPr>
            <a:normAutofit/>
          </a:bodyPr>
          <a:lstStyle/>
          <a:p>
            <a:pPr>
              <a:spcBef>
                <a:spcPts val="0"/>
              </a:spcBef>
            </a:pPr>
            <a:r>
              <a:rPr lang="en-US" dirty="0" smtClean="0"/>
              <a:t>         Prevost Preparatory School                          </a:t>
            </a:r>
            <a:r>
              <a:rPr lang="en-US" sz="2800" dirty="0" smtClean="0">
                <a:latin typeface="Vijaya" panose="020B0604020202020204" pitchFamily="34" charset="0"/>
                <a:cs typeface="Vijaya" panose="020B0604020202020204" pitchFamily="34" charset="0"/>
              </a:rPr>
              <a:t>for Professional Motorcoach Drivers</a:t>
            </a:r>
            <a:endParaRPr lang="en-US" sz="2800" dirty="0">
              <a:latin typeface="Vijaya" panose="020B0604020202020204" pitchFamily="34" charset="0"/>
              <a:cs typeface="Vijaya" panose="020B0604020202020204" pitchFamily="34" charset="0"/>
            </a:endParaRPr>
          </a:p>
        </p:txBody>
      </p:sp>
    </p:spTree>
    <p:extLst>
      <p:ext uri="{BB962C8B-B14F-4D97-AF65-F5344CB8AC3E}">
        <p14:creationId xmlns:p14="http://schemas.microsoft.com/office/powerpoint/2010/main" val="337882300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p:spPr>
        <p:txBody>
          <a:bodyPr>
            <a:normAutofit fontScale="70000" lnSpcReduction="20000"/>
          </a:bodyPr>
          <a:lstStyle/>
          <a:p>
            <a:pPr marL="0" indent="0">
              <a:buNone/>
            </a:pPr>
            <a:r>
              <a:rPr lang="en-US" dirty="0" smtClean="0">
                <a:solidFill>
                  <a:schemeClr val="bg1">
                    <a:lumMod val="75000"/>
                  </a:schemeClr>
                </a:solidFill>
                <a:effectLst/>
              </a:rPr>
              <a:t>Course Description: The nature of commercial motor vehicle operations requires frequent interaction with enforcement personnel. These interactions can range in purpose from basic highway enforcement, security issues, and routine vehicle and driver inspections. Drivers engage a large cross-section of law enforcement officials whose training, experience, and personalities vary significantly. This course covers the basic responsibilities of the driver when engaging Federal, state and local law enforcement officials, and passenger care during inspections. Also covered are the basic North American Commercial Vehicle Safety Alliance inspections and out-of-service criteria. The course also highlights the driver's basic priorities after a crash including responsibilities securing the passengers, seeking assistance, cooperating with enforcement officials and taking notes and photographs.</a:t>
            </a:r>
            <a:endParaRPr lang="en-US" dirty="0">
              <a:solidFill>
                <a:schemeClr val="bg1">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106135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2819400"/>
            <a:ext cx="8610600" cy="1785104"/>
          </a:xfrm>
          <a:prstGeom prst="rect">
            <a:avLst/>
          </a:prstGeom>
          <a:noFill/>
        </p:spPr>
        <p:txBody>
          <a:bodyPr wrap="square" rtlCol="0">
            <a:spAutoFit/>
          </a:bodyPr>
          <a:lstStyle/>
          <a:p>
            <a:r>
              <a:rPr lang="en-US" sz="5000" b="1" dirty="0"/>
              <a:t>Engaging Enforcement Officials</a:t>
            </a:r>
            <a:r>
              <a:rPr lang="en-US" sz="6000" dirty="0">
                <a:solidFill>
                  <a:prstClr val="black"/>
                </a:solidFill>
              </a:rPr>
              <a:t/>
            </a:r>
            <a:br>
              <a:rPr lang="en-US" sz="6000" dirty="0">
                <a:solidFill>
                  <a:prstClr val="black"/>
                </a:solidFill>
              </a:rPr>
            </a:br>
            <a:endParaRPr lang="en-US" sz="6000" dirty="0"/>
          </a:p>
        </p:txBody>
      </p:sp>
      <p:sp>
        <p:nvSpPr>
          <p:cNvPr id="7" name="Title 1"/>
          <p:cNvSpPr>
            <a:spLocks noGrp="1"/>
          </p:cNvSpPr>
          <p:nvPr>
            <p:ph type="title"/>
          </p:nvPr>
        </p:nvSpPr>
        <p:spPr>
          <a:xfrm>
            <a:off x="457200" y="99219"/>
            <a:ext cx="8229600" cy="1554162"/>
          </a:xfrm>
        </p:spPr>
        <p:txBody>
          <a:bodyPr>
            <a:normAutofit/>
          </a:bodyPr>
          <a:lstStyle/>
          <a:p>
            <a:pPr>
              <a:spcBef>
                <a:spcPts val="0"/>
              </a:spcBef>
            </a:pPr>
            <a:r>
              <a:rPr lang="en-US" dirty="0" smtClean="0"/>
              <a:t>         Prevost Preparatory School                          </a:t>
            </a:r>
            <a:r>
              <a:rPr lang="en-US" sz="2800" dirty="0" smtClean="0">
                <a:latin typeface="Vijaya" panose="020B0604020202020204" pitchFamily="34" charset="0"/>
                <a:cs typeface="Vijaya" panose="020B0604020202020204" pitchFamily="34" charset="0"/>
              </a:rPr>
              <a:t>for Professional Motorcoach Drivers</a:t>
            </a:r>
            <a:endParaRPr lang="en-US" sz="2800" dirty="0">
              <a:latin typeface="Vijaya" panose="020B0604020202020204" pitchFamily="34" charset="0"/>
              <a:cs typeface="Vijaya" panose="020B0604020202020204" pitchFamily="34" charset="0"/>
            </a:endParaRPr>
          </a:p>
        </p:txBody>
      </p:sp>
    </p:spTree>
    <p:extLst>
      <p:ext uri="{BB962C8B-B14F-4D97-AF65-F5344CB8AC3E}">
        <p14:creationId xmlns:p14="http://schemas.microsoft.com/office/powerpoint/2010/main" val="282920343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chemeClr val="bg1">
                    <a:lumMod val="75000"/>
                  </a:schemeClr>
                </a:solidFill>
                <a:effectLst/>
              </a:rPr>
              <a:t/>
            </a:r>
            <a:br>
              <a:rPr lang="en-US" dirty="0" smtClean="0">
                <a:solidFill>
                  <a:schemeClr val="bg1">
                    <a:lumMod val="75000"/>
                  </a:schemeClr>
                </a:solidFill>
                <a:effectLst/>
              </a:rPr>
            </a:br>
            <a:r>
              <a:rPr lang="en-US" dirty="0" smtClean="0">
                <a:solidFill>
                  <a:schemeClr val="bg1">
                    <a:lumMod val="75000"/>
                  </a:schemeClr>
                </a:solidFill>
                <a:effectLst/>
              </a:rPr>
              <a:t>Course Description: The modern motorcoach contains complex systems. Today’s driver may not have basic familiarity with basic automotive functions. While it is generally not the duty of a professional driver to repair a bus or motorcoach; it is often critical for the driver to make basic assessments in order to effectively communicate with shop personnel and manufacture technicians. This course highlights the critical pre-trip inspection and assessment of the condition of the bus and/or motorcoach, basic parts identification, fuse location, fluid levels, climate control, and fire extinguisher. Also highlighted are tire inspection, condition, and tire-pressure monitoring. </a:t>
            </a:r>
            <a:endParaRPr lang="en-US" dirty="0">
              <a:solidFill>
                <a:schemeClr val="bg1">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106135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3276600"/>
            <a:ext cx="8382000" cy="1015663"/>
          </a:xfrm>
          <a:prstGeom prst="rect">
            <a:avLst/>
          </a:prstGeom>
          <a:noFill/>
        </p:spPr>
        <p:txBody>
          <a:bodyPr wrap="square" rtlCol="0">
            <a:spAutoFit/>
          </a:bodyPr>
          <a:lstStyle/>
          <a:p>
            <a:pPr algn="ctr"/>
            <a:r>
              <a:rPr lang="en-US" sz="6000" b="1" dirty="0"/>
              <a:t>Motorcoach in Motion</a:t>
            </a:r>
            <a:endParaRPr lang="en-US" sz="6000" dirty="0"/>
          </a:p>
        </p:txBody>
      </p:sp>
      <p:sp>
        <p:nvSpPr>
          <p:cNvPr id="7" name="Title 1"/>
          <p:cNvSpPr>
            <a:spLocks noGrp="1"/>
          </p:cNvSpPr>
          <p:nvPr>
            <p:ph type="title"/>
          </p:nvPr>
        </p:nvSpPr>
        <p:spPr>
          <a:xfrm>
            <a:off x="457200" y="99219"/>
            <a:ext cx="8229600" cy="1554162"/>
          </a:xfrm>
        </p:spPr>
        <p:txBody>
          <a:bodyPr>
            <a:normAutofit/>
          </a:bodyPr>
          <a:lstStyle/>
          <a:p>
            <a:pPr>
              <a:spcBef>
                <a:spcPts val="0"/>
              </a:spcBef>
            </a:pPr>
            <a:r>
              <a:rPr lang="en-US" dirty="0" smtClean="0"/>
              <a:t>         Prevost Preparatory School                          </a:t>
            </a:r>
            <a:r>
              <a:rPr lang="en-US" sz="2800" dirty="0" smtClean="0">
                <a:latin typeface="Vijaya" panose="020B0604020202020204" pitchFamily="34" charset="0"/>
                <a:cs typeface="Vijaya" panose="020B0604020202020204" pitchFamily="34" charset="0"/>
              </a:rPr>
              <a:t>for Professional Motorcoach Drivers</a:t>
            </a:r>
            <a:endParaRPr lang="en-US" sz="2800" dirty="0">
              <a:latin typeface="Vijaya" panose="020B0604020202020204" pitchFamily="34" charset="0"/>
              <a:cs typeface="Vijaya" panose="020B0604020202020204" pitchFamily="34" charset="0"/>
            </a:endParaRPr>
          </a:p>
        </p:txBody>
      </p:sp>
    </p:spTree>
    <p:extLst>
      <p:ext uri="{BB962C8B-B14F-4D97-AF65-F5344CB8AC3E}">
        <p14:creationId xmlns:p14="http://schemas.microsoft.com/office/powerpoint/2010/main" val="216489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Prevost Preparatory School</a:t>
            </a:r>
            <a:endParaRPr lang="en-US" dirty="0"/>
          </a:p>
        </p:txBody>
      </p:sp>
      <p:sp>
        <p:nvSpPr>
          <p:cNvPr id="3" name="Content Placeholder 2"/>
          <p:cNvSpPr>
            <a:spLocks noGrp="1"/>
          </p:cNvSpPr>
          <p:nvPr>
            <p:ph idx="1"/>
          </p:nvPr>
        </p:nvSpPr>
        <p:spPr>
          <a:xfrm>
            <a:off x="457200" y="1708348"/>
            <a:ext cx="8229600" cy="4525963"/>
          </a:xfrm>
        </p:spPr>
        <p:txBody>
          <a:bodyPr>
            <a:normAutofit fontScale="70000" lnSpcReduction="20000"/>
          </a:bodyPr>
          <a:lstStyle/>
          <a:p>
            <a:pPr marL="0" indent="0">
              <a:buNone/>
            </a:pPr>
            <a:r>
              <a:rPr lang="en-US" dirty="0" smtClean="0">
                <a:solidFill>
                  <a:schemeClr val="bg1">
                    <a:lumMod val="75000"/>
                  </a:schemeClr>
                </a:solidFill>
                <a:effectLst/>
              </a:rPr>
              <a:t/>
            </a:r>
            <a:br>
              <a:rPr lang="en-US" dirty="0" smtClean="0">
                <a:solidFill>
                  <a:schemeClr val="bg1">
                    <a:lumMod val="75000"/>
                  </a:schemeClr>
                </a:solidFill>
                <a:effectLst/>
              </a:rPr>
            </a:br>
            <a:r>
              <a:rPr lang="en-US" dirty="0" smtClean="0">
                <a:solidFill>
                  <a:schemeClr val="bg1">
                    <a:lumMod val="75000"/>
                  </a:schemeClr>
                </a:solidFill>
                <a:effectLst/>
              </a:rPr>
              <a:t>Course Description: This course covers basic route planning, map reading skills (including map symbols), distances, proper utilization of advanced electronic mapping systems, Global Position Systems, online mapping and route searches, electronic “street views”, and obtaining advanced traffic advisories. Weather conditions frequently contribute to bus and motorcoach crashes. Anticipating weather conditions better prepares a professional driver for route deviations and/or appropriate vehicle changes that mitigate the chances of a crash. This course will cover the appropriate places to obtain advance weather reports and road conditions, coordinating with company dispatch along with group leaders. The course will also cover the use of chains, tire pressure, effects of altitude, allowing ample time, and general systems checks.</a:t>
            </a:r>
            <a:endParaRPr lang="en-US" dirty="0">
              <a:solidFill>
                <a:schemeClr val="bg1">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106135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3048000"/>
            <a:ext cx="8382000" cy="923330"/>
          </a:xfrm>
          <a:prstGeom prst="rect">
            <a:avLst/>
          </a:prstGeom>
          <a:noFill/>
        </p:spPr>
        <p:txBody>
          <a:bodyPr wrap="square" rtlCol="0">
            <a:spAutoFit/>
          </a:bodyPr>
          <a:lstStyle/>
          <a:p>
            <a:pPr algn="ctr"/>
            <a:r>
              <a:rPr lang="en-US" sz="5400" b="1" dirty="0"/>
              <a:t>Navigation &amp; Weather</a:t>
            </a:r>
            <a:r>
              <a:rPr lang="en-US" sz="5400" dirty="0"/>
              <a:t> </a:t>
            </a:r>
          </a:p>
        </p:txBody>
      </p:sp>
    </p:spTree>
    <p:extLst>
      <p:ext uri="{BB962C8B-B14F-4D97-AF65-F5344CB8AC3E}">
        <p14:creationId xmlns:p14="http://schemas.microsoft.com/office/powerpoint/2010/main" val="426121719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Prevost Preparatory School</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dirty="0" smtClean="0"/>
              <a:t>Once a prospective driver obtains their driver permit, they are eligible to obtain </a:t>
            </a:r>
          </a:p>
          <a:p>
            <a:pPr marL="0" indent="0" algn="ctr">
              <a:buNone/>
            </a:pPr>
            <a:r>
              <a:rPr lang="en-US" sz="4800" dirty="0" smtClean="0"/>
              <a:t>BEHIND-THE-WHEEL TRAINING</a:t>
            </a:r>
          </a:p>
          <a:p>
            <a:pPr marL="0" indent="0" algn="ctr">
              <a:buNone/>
            </a:pPr>
            <a:r>
              <a:rPr lang="en-US" dirty="0" smtClean="0"/>
              <a:t>in Richmond, VA that prepares them for their Skills Test.</a:t>
            </a:r>
          </a:p>
          <a:p>
            <a:pPr marL="0" indent="0" algn="ctr">
              <a:buNone/>
            </a:pPr>
            <a:r>
              <a:rPr lang="en-US" dirty="0" smtClean="0"/>
              <a:t>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106135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41307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Prevost Preparatory School</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106135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9600" y="2971800"/>
            <a:ext cx="3774010" cy="2781300"/>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371600"/>
            <a:ext cx="3360420" cy="24765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583" y="1752600"/>
            <a:ext cx="1170215" cy="1170215"/>
          </a:xfrm>
          <a:prstGeom prst="rect">
            <a:avLst/>
          </a:prstGeom>
        </p:spPr>
      </p:pic>
      <p:sp>
        <p:nvSpPr>
          <p:cNvPr id="12" name="TextBox 11"/>
          <p:cNvSpPr txBox="1"/>
          <p:nvPr/>
        </p:nvSpPr>
        <p:spPr>
          <a:xfrm>
            <a:off x="304800" y="4267200"/>
            <a:ext cx="3810000" cy="1754326"/>
          </a:xfrm>
          <a:prstGeom prst="rect">
            <a:avLst/>
          </a:prstGeom>
          <a:noFill/>
        </p:spPr>
        <p:txBody>
          <a:bodyPr wrap="square" rtlCol="0">
            <a:spAutoFit/>
          </a:bodyPr>
          <a:lstStyle/>
          <a:p>
            <a:pPr algn="ctr"/>
            <a:r>
              <a:rPr lang="en-US" sz="3600" b="1" dirty="0" smtClean="0"/>
              <a:t>Behind the Wheel Training Begins</a:t>
            </a:r>
          </a:p>
          <a:p>
            <a:pPr algn="ctr"/>
            <a:r>
              <a:rPr lang="en-US" sz="3600" b="1" dirty="0" smtClean="0"/>
              <a:t>MARCH 2015 !</a:t>
            </a:r>
            <a:endParaRPr lang="en-US" sz="3600" b="1" dirty="0"/>
          </a:p>
        </p:txBody>
      </p:sp>
    </p:spTree>
    <p:extLst>
      <p:ext uri="{BB962C8B-B14F-4D97-AF65-F5344CB8AC3E}">
        <p14:creationId xmlns:p14="http://schemas.microsoft.com/office/powerpoint/2010/main" val="323570319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Also available: </a:t>
            </a:r>
          </a:p>
          <a:p>
            <a:pPr marL="0" indent="0" algn="ctr">
              <a:buNone/>
            </a:pPr>
            <a:endParaRPr lang="en-US" dirty="0"/>
          </a:p>
          <a:p>
            <a:pPr marL="0" indent="0" algn="ctr">
              <a:buNone/>
            </a:pPr>
            <a:r>
              <a:rPr lang="en-US" dirty="0" smtClean="0"/>
              <a:t>ONSITE </a:t>
            </a:r>
          </a:p>
          <a:p>
            <a:pPr marL="0" lvl="0" indent="0" algn="ctr">
              <a:buNone/>
            </a:pPr>
            <a:r>
              <a:rPr lang="en-US" sz="4800" dirty="0">
                <a:solidFill>
                  <a:prstClr val="black"/>
                </a:solidFill>
              </a:rPr>
              <a:t>BEHIND-THE-WHEEL TRAINING</a:t>
            </a:r>
          </a:p>
          <a:p>
            <a:pPr marL="0" indent="0" algn="ctr">
              <a:buNone/>
            </a:pPr>
            <a:endParaRPr lang="en-US" dirty="0"/>
          </a:p>
          <a:p>
            <a:pPr marL="0" indent="0" algn="ctr">
              <a:buNone/>
            </a:pPr>
            <a:r>
              <a:rPr lang="en-US" dirty="0" smtClean="0"/>
              <a:t>Contact Ken Presley for arrangements.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106135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99219"/>
            <a:ext cx="8229600" cy="1554162"/>
          </a:xfrm>
        </p:spPr>
        <p:txBody>
          <a:bodyPr>
            <a:normAutofit/>
          </a:bodyPr>
          <a:lstStyle/>
          <a:p>
            <a:pPr>
              <a:spcBef>
                <a:spcPts val="0"/>
              </a:spcBef>
            </a:pPr>
            <a:r>
              <a:rPr lang="en-US" dirty="0" smtClean="0"/>
              <a:t>         Prevost Preparatory School                          </a:t>
            </a:r>
            <a:r>
              <a:rPr lang="en-US" sz="2800" dirty="0" smtClean="0">
                <a:latin typeface="Vijaya" panose="020B0604020202020204" pitchFamily="34" charset="0"/>
                <a:cs typeface="Vijaya" panose="020B0604020202020204" pitchFamily="34" charset="0"/>
              </a:rPr>
              <a:t>for Professional Motorcoach Drivers</a:t>
            </a:r>
            <a:endParaRPr lang="en-US" sz="2800" dirty="0">
              <a:latin typeface="Vijaya" panose="020B0604020202020204" pitchFamily="34" charset="0"/>
              <a:cs typeface="Vijaya" panose="020B0604020202020204" pitchFamily="34" charset="0"/>
            </a:endParaRPr>
          </a:p>
        </p:txBody>
      </p:sp>
    </p:spTree>
    <p:extLst>
      <p:ext uri="{BB962C8B-B14F-4D97-AF65-F5344CB8AC3E}">
        <p14:creationId xmlns:p14="http://schemas.microsoft.com/office/powerpoint/2010/main" val="310281596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854" y="1799630"/>
            <a:ext cx="8839200" cy="4495800"/>
          </a:xfrm>
        </p:spPr>
        <p:txBody>
          <a:bodyPr numCol="2">
            <a:noAutofit/>
          </a:bodyPr>
          <a:lstStyle/>
          <a:p>
            <a:r>
              <a:rPr lang="en-US" sz="2400" b="1" dirty="0">
                <a:solidFill>
                  <a:schemeClr val="tx1">
                    <a:lumMod val="65000"/>
                  </a:schemeClr>
                </a:solidFill>
              </a:rPr>
              <a:t>Route planning/familiarization </a:t>
            </a:r>
          </a:p>
          <a:p>
            <a:r>
              <a:rPr lang="en-US" sz="2400" b="1" dirty="0">
                <a:solidFill>
                  <a:schemeClr val="tx1">
                    <a:lumMod val="65000"/>
                  </a:schemeClr>
                </a:solidFill>
              </a:rPr>
              <a:t>Map/Online Map/GPS use </a:t>
            </a:r>
          </a:p>
          <a:p>
            <a:r>
              <a:rPr lang="en-US" sz="2400" b="1" dirty="0">
                <a:solidFill>
                  <a:schemeClr val="tx1">
                    <a:lumMod val="65000"/>
                  </a:schemeClr>
                </a:solidFill>
              </a:rPr>
              <a:t>Rest/fatigue </a:t>
            </a:r>
          </a:p>
          <a:p>
            <a:r>
              <a:rPr lang="en-US" sz="2400" b="1" dirty="0">
                <a:solidFill>
                  <a:schemeClr val="tx1">
                    <a:lumMod val="65000"/>
                  </a:schemeClr>
                </a:solidFill>
              </a:rPr>
              <a:t>Circadian Rhythms </a:t>
            </a:r>
          </a:p>
          <a:p>
            <a:r>
              <a:rPr lang="en-US" sz="2400" b="1" dirty="0">
                <a:solidFill>
                  <a:schemeClr val="tx1">
                    <a:lumMod val="65000"/>
                  </a:schemeClr>
                </a:solidFill>
              </a:rPr>
              <a:t>Wellness/Nutrition </a:t>
            </a:r>
          </a:p>
          <a:p>
            <a:r>
              <a:rPr lang="en-US" sz="2400" b="1" dirty="0">
                <a:solidFill>
                  <a:schemeClr val="tx1">
                    <a:lumMod val="65000"/>
                  </a:schemeClr>
                </a:solidFill>
              </a:rPr>
              <a:t>Drugs/Alcohol </a:t>
            </a:r>
          </a:p>
          <a:p>
            <a:r>
              <a:rPr lang="en-US" sz="2400" b="1" dirty="0">
                <a:solidFill>
                  <a:schemeClr val="tx1">
                    <a:lumMod val="65000"/>
                  </a:schemeClr>
                </a:solidFill>
              </a:rPr>
              <a:t>Rx &amp; non‐Rx medications </a:t>
            </a:r>
          </a:p>
          <a:p>
            <a:r>
              <a:rPr lang="en-US" sz="2400" b="1" dirty="0">
                <a:solidFill>
                  <a:schemeClr val="tx1">
                    <a:lumMod val="65000"/>
                  </a:schemeClr>
                </a:solidFill>
              </a:rPr>
              <a:t>Diet </a:t>
            </a:r>
          </a:p>
          <a:p>
            <a:r>
              <a:rPr lang="en-US" sz="2400" b="1" dirty="0">
                <a:solidFill>
                  <a:schemeClr val="tx1">
                    <a:lumMod val="65000"/>
                  </a:schemeClr>
                </a:solidFill>
              </a:rPr>
              <a:t>Exercise </a:t>
            </a:r>
          </a:p>
          <a:p>
            <a:r>
              <a:rPr lang="en-US" sz="2400" b="1" dirty="0">
                <a:solidFill>
                  <a:schemeClr val="tx1">
                    <a:lumMod val="65000"/>
                  </a:schemeClr>
                </a:solidFill>
              </a:rPr>
              <a:t>State Law familiarization </a:t>
            </a:r>
          </a:p>
          <a:p>
            <a:r>
              <a:rPr lang="en-US" sz="2400" b="1" dirty="0">
                <a:solidFill>
                  <a:schemeClr val="tx1">
                    <a:lumMod val="65000"/>
                  </a:schemeClr>
                </a:solidFill>
              </a:rPr>
              <a:t>Idling </a:t>
            </a:r>
          </a:p>
          <a:p>
            <a:r>
              <a:rPr lang="en-US" sz="2400" b="1" dirty="0">
                <a:solidFill>
                  <a:schemeClr val="tx1">
                    <a:lumMod val="65000"/>
                  </a:schemeClr>
                </a:solidFill>
              </a:rPr>
              <a:t>Chains </a:t>
            </a:r>
          </a:p>
          <a:p>
            <a:r>
              <a:rPr lang="en-US" sz="2400" b="1" dirty="0">
                <a:solidFill>
                  <a:schemeClr val="tx1">
                    <a:lumMod val="65000"/>
                  </a:schemeClr>
                </a:solidFill>
              </a:rPr>
              <a:t>Weather consideration</a:t>
            </a:r>
            <a:endParaRPr lang="en-US" sz="2400" dirty="0">
              <a:solidFill>
                <a:schemeClr val="tx1">
                  <a:lumMod val="65000"/>
                </a:schemeClr>
              </a:solidFill>
            </a:endParaRPr>
          </a:p>
        </p:txBody>
      </p:sp>
      <p:sp>
        <p:nvSpPr>
          <p:cNvPr id="2" name="Title 1"/>
          <p:cNvSpPr>
            <a:spLocks noGrp="1"/>
          </p:cNvSpPr>
          <p:nvPr>
            <p:ph type="title"/>
          </p:nvPr>
        </p:nvSpPr>
        <p:spPr>
          <a:xfrm>
            <a:off x="457200" y="274638"/>
            <a:ext cx="8229600" cy="944562"/>
          </a:xfrm>
        </p:spPr>
        <p:txBody>
          <a:bodyPr>
            <a:normAutofit fontScale="90000"/>
          </a:bodyPr>
          <a:lstStyle/>
          <a:p>
            <a:r>
              <a:rPr lang="en-US" cap="smal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 Motorcoach Driver Curriculum</a:t>
            </a:r>
            <a:endParaRPr lang="en-US" cap="smal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752600" y="3124200"/>
            <a:ext cx="5161669" cy="923330"/>
          </a:xfrm>
          <a:prstGeom prst="rect">
            <a:avLst/>
          </a:prstGeom>
        </p:spPr>
        <p:style>
          <a:lnRef idx="0">
            <a:schemeClr val="accent3"/>
          </a:lnRef>
          <a:fillRef idx="3">
            <a:schemeClr val="accent3"/>
          </a:fillRef>
          <a:effectRef idx="3">
            <a:schemeClr val="accent3"/>
          </a:effectRef>
          <a:fontRef idx="minor">
            <a:schemeClr val="lt1"/>
          </a:fontRef>
        </p:style>
        <p:txBody>
          <a:bodyPr wrap="none" lIns="0" tIns="0" rIns="0" bIns="0" numCol="1" rtlCol="0">
            <a:spAutoFit/>
          </a:bodyPr>
          <a:lstStyle/>
          <a:p>
            <a:r>
              <a:rPr lang="en-US" sz="6000" b="1" dirty="0" smtClean="0"/>
              <a:t>Trip Preparation</a:t>
            </a:r>
            <a:endParaRPr lang="en-US" sz="6000" b="1" dirty="0"/>
          </a:p>
        </p:txBody>
      </p:sp>
    </p:spTree>
    <p:extLst>
      <p:ext uri="{BB962C8B-B14F-4D97-AF65-F5344CB8AC3E}">
        <p14:creationId xmlns:p14="http://schemas.microsoft.com/office/powerpoint/2010/main" val="157240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Lancer</a:t>
            </a:r>
            <a:endParaRPr lang="en-US" dirty="0"/>
          </a:p>
        </p:txBody>
      </p:sp>
      <p:sp>
        <p:nvSpPr>
          <p:cNvPr id="3" name="Content Placeholder 2"/>
          <p:cNvSpPr>
            <a:spLocks noGrp="1"/>
          </p:cNvSpPr>
          <p:nvPr>
            <p:ph idx="1"/>
          </p:nvPr>
        </p:nvSpPr>
        <p:spPr>
          <a:xfrm>
            <a:off x="469900" y="1430338"/>
            <a:ext cx="8229600" cy="4525963"/>
          </a:xfrm>
        </p:spPr>
        <p:txBody>
          <a:bodyPr>
            <a:normAutofit fontScale="92500" lnSpcReduction="10000"/>
          </a:bodyPr>
          <a:lstStyle/>
          <a:p>
            <a:r>
              <a:rPr lang="en-US" dirty="0" smtClean="0"/>
              <a:t>Needs a favorable loss history</a:t>
            </a:r>
          </a:p>
          <a:p>
            <a:r>
              <a:rPr lang="en-US" dirty="0" smtClean="0"/>
              <a:t>Trainer</a:t>
            </a:r>
          </a:p>
          <a:p>
            <a:r>
              <a:rPr lang="en-US" dirty="0" smtClean="0"/>
              <a:t>Based on company needs</a:t>
            </a:r>
          </a:p>
          <a:p>
            <a:r>
              <a:rPr lang="en-US" dirty="0" smtClean="0"/>
              <a:t>Curriculum</a:t>
            </a:r>
          </a:p>
          <a:p>
            <a:pPr lvl="1"/>
            <a:r>
              <a:rPr lang="en-US" dirty="0" smtClean="0"/>
              <a:t>Fundamentals</a:t>
            </a:r>
          </a:p>
          <a:p>
            <a:pPr lvl="1"/>
            <a:r>
              <a:rPr lang="en-US" dirty="0" smtClean="0"/>
              <a:t>Hours of Service</a:t>
            </a:r>
          </a:p>
          <a:p>
            <a:pPr lvl="1"/>
            <a:r>
              <a:rPr lang="en-US" dirty="0" smtClean="0"/>
              <a:t>Fatigue</a:t>
            </a:r>
          </a:p>
          <a:p>
            <a:pPr lvl="2"/>
            <a:r>
              <a:rPr lang="en-US" dirty="0" smtClean="0"/>
              <a:t>Tired</a:t>
            </a:r>
          </a:p>
          <a:p>
            <a:pPr lvl="2"/>
            <a:r>
              <a:rPr lang="en-US" dirty="0" smtClean="0"/>
              <a:t>Sleepy</a:t>
            </a:r>
          </a:p>
          <a:p>
            <a:pPr lvl="2"/>
            <a:r>
              <a:rPr lang="en-US" dirty="0" smtClean="0"/>
              <a:t>Sleep Deprived</a:t>
            </a:r>
          </a:p>
          <a:p>
            <a:pPr lvl="2"/>
            <a:endParaRPr lang="en-US" dirty="0"/>
          </a:p>
        </p:txBody>
      </p:sp>
    </p:spTree>
    <p:extLst>
      <p:ext uri="{BB962C8B-B14F-4D97-AF65-F5344CB8AC3E}">
        <p14:creationId xmlns:p14="http://schemas.microsoft.com/office/powerpoint/2010/main" val="351773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Lancer</a:t>
            </a:r>
            <a:endParaRPr lang="en-US" dirty="0"/>
          </a:p>
        </p:txBody>
      </p:sp>
      <p:sp>
        <p:nvSpPr>
          <p:cNvPr id="3" name="Content Placeholder 2"/>
          <p:cNvSpPr>
            <a:spLocks noGrp="1"/>
          </p:cNvSpPr>
          <p:nvPr>
            <p:ph idx="1"/>
          </p:nvPr>
        </p:nvSpPr>
        <p:spPr>
          <a:xfrm>
            <a:off x="469900" y="1430338"/>
            <a:ext cx="8229600" cy="4525963"/>
          </a:xfrm>
        </p:spPr>
        <p:txBody>
          <a:bodyPr>
            <a:normAutofit fontScale="92500" lnSpcReduction="20000"/>
          </a:bodyPr>
          <a:lstStyle/>
          <a:p>
            <a:r>
              <a:rPr lang="en-US" dirty="0" smtClean="0"/>
              <a:t>Scheduled Service</a:t>
            </a:r>
          </a:p>
          <a:p>
            <a:r>
              <a:rPr lang="en-US" dirty="0" smtClean="0"/>
              <a:t>Charter</a:t>
            </a:r>
          </a:p>
          <a:p>
            <a:r>
              <a:rPr lang="en-US" dirty="0" smtClean="0"/>
              <a:t>Tours</a:t>
            </a:r>
          </a:p>
          <a:p>
            <a:r>
              <a:rPr lang="en-US" dirty="0" smtClean="0"/>
              <a:t>Supervision</a:t>
            </a:r>
          </a:p>
          <a:p>
            <a:r>
              <a:rPr lang="en-US" dirty="0" err="1" smtClean="0"/>
              <a:t>DriveCam</a:t>
            </a:r>
            <a:endParaRPr lang="en-US" dirty="0" smtClean="0"/>
          </a:p>
          <a:p>
            <a:r>
              <a:rPr lang="en-US" dirty="0" smtClean="0"/>
              <a:t>Types</a:t>
            </a:r>
          </a:p>
          <a:p>
            <a:r>
              <a:rPr lang="en-US" dirty="0" smtClean="0"/>
              <a:t> Pre CDL – Post CDL</a:t>
            </a:r>
          </a:p>
          <a:p>
            <a:r>
              <a:rPr lang="en-US" dirty="0" smtClean="0"/>
              <a:t>Age and human factors</a:t>
            </a:r>
          </a:p>
          <a:p>
            <a:r>
              <a:rPr lang="en-US" dirty="0" smtClean="0"/>
              <a:t>Adult learning theory is different</a:t>
            </a:r>
          </a:p>
          <a:p>
            <a:pPr marL="914400" lvl="2" indent="0">
              <a:buNone/>
            </a:pPr>
            <a:endParaRPr lang="en-US" dirty="0"/>
          </a:p>
        </p:txBody>
      </p:sp>
    </p:spTree>
    <p:extLst>
      <p:ext uri="{BB962C8B-B14F-4D97-AF65-F5344CB8AC3E}">
        <p14:creationId xmlns:p14="http://schemas.microsoft.com/office/powerpoint/2010/main" val="280910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2590800" y="2847518"/>
            <a:ext cx="4953000" cy="1015663"/>
          </a:xfrm>
          <a:prstGeom prst="rect">
            <a:avLst/>
          </a:prstGeom>
          <a:noFill/>
        </p:spPr>
        <p:txBody>
          <a:bodyPr wrap="square" rtlCol="0">
            <a:spAutoFit/>
          </a:bodyPr>
          <a:lstStyle/>
          <a:p>
            <a:r>
              <a:rPr lang="en-US" sz="6000" dirty="0" smtClean="0"/>
              <a:t>Questions?</a:t>
            </a:r>
            <a:endParaRPr lang="en-US" sz="6000" dirty="0"/>
          </a:p>
        </p:txBody>
      </p:sp>
    </p:spTree>
    <p:extLst>
      <p:ext uri="{BB962C8B-B14F-4D97-AF65-F5344CB8AC3E}">
        <p14:creationId xmlns:p14="http://schemas.microsoft.com/office/powerpoint/2010/main" val="3231538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854" y="1799630"/>
            <a:ext cx="8839200" cy="4495800"/>
          </a:xfrm>
        </p:spPr>
        <p:txBody>
          <a:bodyPr numCol="2">
            <a:noAutofit/>
          </a:bodyPr>
          <a:lstStyle/>
          <a:p>
            <a:r>
              <a:rPr lang="en-US" sz="2400" b="1" dirty="0">
                <a:solidFill>
                  <a:schemeClr val="tx1">
                    <a:lumMod val="65000"/>
                  </a:schemeClr>
                </a:solidFill>
              </a:rPr>
              <a:t>DVIR review </a:t>
            </a:r>
          </a:p>
          <a:p>
            <a:r>
              <a:rPr lang="en-US" sz="2400" b="1" dirty="0">
                <a:solidFill>
                  <a:schemeClr val="tx1">
                    <a:lumMod val="65000"/>
                  </a:schemeClr>
                </a:solidFill>
              </a:rPr>
              <a:t>Engine Compartment </a:t>
            </a:r>
          </a:p>
          <a:p>
            <a:r>
              <a:rPr lang="en-US" sz="2400" b="1" dirty="0">
                <a:solidFill>
                  <a:schemeClr val="tx1">
                    <a:lumMod val="65000"/>
                  </a:schemeClr>
                </a:solidFill>
              </a:rPr>
              <a:t>Airbrake system </a:t>
            </a:r>
          </a:p>
          <a:p>
            <a:r>
              <a:rPr lang="en-US" sz="2400" b="1" dirty="0">
                <a:solidFill>
                  <a:schemeClr val="tx1">
                    <a:lumMod val="65000"/>
                  </a:schemeClr>
                </a:solidFill>
              </a:rPr>
              <a:t>Walk around inspection </a:t>
            </a:r>
          </a:p>
          <a:p>
            <a:r>
              <a:rPr lang="en-US" sz="2400" b="1" dirty="0">
                <a:solidFill>
                  <a:schemeClr val="tx1">
                    <a:lumMod val="65000"/>
                  </a:schemeClr>
                </a:solidFill>
              </a:rPr>
              <a:t>Wheels/tires (including inflation) </a:t>
            </a:r>
          </a:p>
          <a:p>
            <a:r>
              <a:rPr lang="en-US" sz="2400" b="1" dirty="0">
                <a:solidFill>
                  <a:schemeClr val="tx1">
                    <a:lumMod val="65000"/>
                  </a:schemeClr>
                </a:solidFill>
              </a:rPr>
              <a:t>Headlights/Flashers/Stop lamps/turn signals </a:t>
            </a:r>
          </a:p>
          <a:p>
            <a:r>
              <a:rPr lang="en-US" sz="2400" b="1" dirty="0">
                <a:solidFill>
                  <a:schemeClr val="tx1">
                    <a:lumMod val="65000"/>
                  </a:schemeClr>
                </a:solidFill>
              </a:rPr>
              <a:t>Interior </a:t>
            </a:r>
          </a:p>
          <a:p>
            <a:r>
              <a:rPr lang="en-US" sz="2400" b="1" dirty="0">
                <a:solidFill>
                  <a:schemeClr val="tx1">
                    <a:lumMod val="65000"/>
                  </a:schemeClr>
                </a:solidFill>
              </a:rPr>
              <a:t>Warning lamps </a:t>
            </a:r>
          </a:p>
          <a:p>
            <a:r>
              <a:rPr lang="en-US" sz="2400" b="1" dirty="0">
                <a:solidFill>
                  <a:schemeClr val="tx1">
                    <a:lumMod val="65000"/>
                  </a:schemeClr>
                </a:solidFill>
              </a:rPr>
              <a:t>Windshield wipers </a:t>
            </a:r>
          </a:p>
          <a:p>
            <a:r>
              <a:rPr lang="en-US" sz="2400" b="1" dirty="0">
                <a:solidFill>
                  <a:schemeClr val="tx1">
                    <a:lumMod val="65000"/>
                  </a:schemeClr>
                </a:solidFill>
              </a:rPr>
              <a:t>Compartment inspection (security) </a:t>
            </a:r>
          </a:p>
          <a:p>
            <a:r>
              <a:rPr lang="en-US" sz="2400" b="1" dirty="0">
                <a:solidFill>
                  <a:schemeClr val="tx1">
                    <a:lumMod val="65000"/>
                  </a:schemeClr>
                </a:solidFill>
              </a:rPr>
              <a:t>Emergency devices (Triangles </a:t>
            </a:r>
          </a:p>
          <a:p>
            <a:r>
              <a:rPr lang="en-US" sz="2400" b="1" dirty="0">
                <a:solidFill>
                  <a:schemeClr val="tx1">
                    <a:lumMod val="65000"/>
                  </a:schemeClr>
                </a:solidFill>
              </a:rPr>
              <a:t>Wheelchair Lift </a:t>
            </a:r>
          </a:p>
          <a:p>
            <a:r>
              <a:rPr lang="en-US" sz="2400" b="1" dirty="0">
                <a:solidFill>
                  <a:schemeClr val="tx1">
                    <a:lumMod val="65000"/>
                  </a:schemeClr>
                </a:solidFill>
              </a:rPr>
              <a:t>Adjusting seat &amp; mirrors </a:t>
            </a:r>
          </a:p>
          <a:p>
            <a:r>
              <a:rPr lang="en-US" sz="2400" b="1" dirty="0">
                <a:solidFill>
                  <a:schemeClr val="tx1">
                    <a:lumMod val="65000"/>
                  </a:schemeClr>
                </a:solidFill>
              </a:rPr>
              <a:t>Flat &amp; convex adjustment </a:t>
            </a:r>
          </a:p>
          <a:p>
            <a:r>
              <a:rPr lang="en-US" sz="2400" b="1" dirty="0" err="1">
                <a:solidFill>
                  <a:schemeClr val="tx1">
                    <a:lumMod val="65000"/>
                  </a:schemeClr>
                </a:solidFill>
              </a:rPr>
              <a:t>En</a:t>
            </a:r>
            <a:r>
              <a:rPr lang="en-US" sz="2400" b="1" dirty="0">
                <a:solidFill>
                  <a:schemeClr val="tx1">
                    <a:lumMod val="65000"/>
                  </a:schemeClr>
                </a:solidFill>
              </a:rPr>
              <a:t>‐route inspections </a:t>
            </a:r>
          </a:p>
          <a:p>
            <a:r>
              <a:rPr lang="en-US" sz="2400" b="1" dirty="0">
                <a:solidFill>
                  <a:schemeClr val="tx1">
                    <a:lumMod val="65000"/>
                  </a:schemeClr>
                </a:solidFill>
              </a:rPr>
              <a:t>DVIR completion (end) </a:t>
            </a:r>
          </a:p>
        </p:txBody>
      </p:sp>
      <p:sp>
        <p:nvSpPr>
          <p:cNvPr id="2" name="Title 1"/>
          <p:cNvSpPr>
            <a:spLocks noGrp="1"/>
          </p:cNvSpPr>
          <p:nvPr>
            <p:ph type="title"/>
          </p:nvPr>
        </p:nvSpPr>
        <p:spPr>
          <a:xfrm>
            <a:off x="457200" y="274638"/>
            <a:ext cx="8229600" cy="944562"/>
          </a:xfrm>
        </p:spPr>
        <p:txBody>
          <a:bodyPr>
            <a:normAutofit fontScale="90000"/>
          </a:bodyPr>
          <a:lstStyle/>
          <a:p>
            <a:r>
              <a:rPr lang="en-US" cap="smal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 Motorcoach Driver Curriculum</a:t>
            </a:r>
            <a:endParaRPr lang="en-US" cap="smal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447800" y="2971800"/>
            <a:ext cx="5811527" cy="923330"/>
          </a:xfrm>
          <a:prstGeom prst="rect">
            <a:avLst/>
          </a:prstGeom>
        </p:spPr>
        <p:style>
          <a:lnRef idx="0">
            <a:schemeClr val="accent3"/>
          </a:lnRef>
          <a:fillRef idx="3">
            <a:schemeClr val="accent3"/>
          </a:fillRef>
          <a:effectRef idx="3">
            <a:schemeClr val="accent3"/>
          </a:effectRef>
          <a:fontRef idx="minor">
            <a:schemeClr val="lt1"/>
          </a:fontRef>
        </p:style>
        <p:txBody>
          <a:bodyPr wrap="none" lIns="0" tIns="0" rIns="0" bIns="0" numCol="1" rtlCol="0">
            <a:spAutoFit/>
          </a:bodyPr>
          <a:lstStyle/>
          <a:p>
            <a:r>
              <a:rPr lang="en-US" sz="6000" b="1" dirty="0" smtClean="0"/>
              <a:t>Vehicle Inspection</a:t>
            </a:r>
            <a:endParaRPr lang="en-US" sz="6000" b="1" dirty="0"/>
          </a:p>
        </p:txBody>
      </p:sp>
    </p:spTree>
    <p:extLst>
      <p:ext uri="{BB962C8B-B14F-4D97-AF65-F5344CB8AC3E}">
        <p14:creationId xmlns:p14="http://schemas.microsoft.com/office/powerpoint/2010/main" val="3573023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854" y="1799630"/>
            <a:ext cx="8839200" cy="4495800"/>
          </a:xfrm>
        </p:spPr>
        <p:txBody>
          <a:bodyPr numCol="2">
            <a:noAutofit/>
          </a:bodyPr>
          <a:lstStyle/>
          <a:p>
            <a:r>
              <a:rPr lang="en-US" sz="2200" b="1" dirty="0">
                <a:solidFill>
                  <a:schemeClr val="tx1">
                    <a:lumMod val="65000"/>
                  </a:schemeClr>
                </a:solidFill>
              </a:rPr>
              <a:t>Greeting/screening passengers </a:t>
            </a:r>
          </a:p>
          <a:p>
            <a:r>
              <a:rPr lang="en-US" sz="2200" b="1" dirty="0">
                <a:solidFill>
                  <a:schemeClr val="tx1">
                    <a:lumMod val="65000"/>
                  </a:schemeClr>
                </a:solidFill>
              </a:rPr>
              <a:t>Assisting passengers during boarding/disembarking </a:t>
            </a:r>
          </a:p>
          <a:p>
            <a:r>
              <a:rPr lang="en-US" sz="2200" b="1" dirty="0">
                <a:solidFill>
                  <a:schemeClr val="tx1">
                    <a:lumMod val="65000"/>
                  </a:schemeClr>
                </a:solidFill>
              </a:rPr>
              <a:t>Luggage screening &amp; loading considerations </a:t>
            </a:r>
          </a:p>
          <a:p>
            <a:r>
              <a:rPr lang="en-US" sz="2200" b="1" dirty="0">
                <a:solidFill>
                  <a:schemeClr val="tx1">
                    <a:lumMod val="65000"/>
                  </a:schemeClr>
                </a:solidFill>
              </a:rPr>
              <a:t>Safe lifting </a:t>
            </a:r>
          </a:p>
          <a:p>
            <a:r>
              <a:rPr lang="en-US" sz="2200" b="1" dirty="0">
                <a:solidFill>
                  <a:schemeClr val="tx1">
                    <a:lumMod val="65000"/>
                  </a:schemeClr>
                </a:solidFill>
              </a:rPr>
              <a:t>Hazardous materials considerations </a:t>
            </a:r>
          </a:p>
          <a:p>
            <a:r>
              <a:rPr lang="en-US" sz="2200" b="1" dirty="0">
                <a:solidFill>
                  <a:schemeClr val="tx1">
                    <a:lumMod val="65000"/>
                  </a:schemeClr>
                </a:solidFill>
              </a:rPr>
              <a:t>Choosing loading/alighting </a:t>
            </a:r>
            <a:r>
              <a:rPr lang="en-US" sz="2200" b="1" dirty="0" smtClean="0">
                <a:solidFill>
                  <a:schemeClr val="tx1">
                    <a:lumMod val="65000"/>
                  </a:schemeClr>
                </a:solidFill>
              </a:rPr>
              <a:t>locations</a:t>
            </a:r>
            <a:r>
              <a:rPr lang="en-US" sz="2200" b="1" dirty="0">
                <a:solidFill>
                  <a:schemeClr val="tx1">
                    <a:lumMod val="65000"/>
                  </a:schemeClr>
                </a:solidFill>
              </a:rPr>
              <a:t> </a:t>
            </a:r>
          </a:p>
          <a:p>
            <a:r>
              <a:rPr lang="en-US" sz="2200" b="1" dirty="0">
                <a:solidFill>
                  <a:schemeClr val="tx1">
                    <a:lumMod val="65000"/>
                  </a:schemeClr>
                </a:solidFill>
              </a:rPr>
              <a:t>Passenger safety briefing </a:t>
            </a:r>
          </a:p>
          <a:p>
            <a:r>
              <a:rPr lang="en-US" sz="2200" b="1" dirty="0">
                <a:solidFill>
                  <a:schemeClr val="tx1">
                    <a:lumMod val="65000"/>
                  </a:schemeClr>
                </a:solidFill>
              </a:rPr>
              <a:t>Handling unruly passengers</a:t>
            </a:r>
          </a:p>
        </p:txBody>
      </p:sp>
      <p:sp>
        <p:nvSpPr>
          <p:cNvPr id="2" name="Title 1"/>
          <p:cNvSpPr>
            <a:spLocks noGrp="1"/>
          </p:cNvSpPr>
          <p:nvPr>
            <p:ph type="title"/>
          </p:nvPr>
        </p:nvSpPr>
        <p:spPr>
          <a:xfrm>
            <a:off x="457200" y="274638"/>
            <a:ext cx="8229600" cy="944562"/>
          </a:xfrm>
        </p:spPr>
        <p:txBody>
          <a:bodyPr>
            <a:normAutofit fontScale="90000"/>
          </a:bodyPr>
          <a:lstStyle/>
          <a:p>
            <a:r>
              <a:rPr lang="en-US" cap="smal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 Motorcoach Driver Curriculum</a:t>
            </a:r>
            <a:endParaRPr lang="en-US" cap="smal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914400" y="3124200"/>
            <a:ext cx="7538089" cy="677108"/>
          </a:xfrm>
          <a:prstGeom prst="rect">
            <a:avLst/>
          </a:prstGeom>
        </p:spPr>
        <p:style>
          <a:lnRef idx="0">
            <a:schemeClr val="accent3"/>
          </a:lnRef>
          <a:fillRef idx="3">
            <a:schemeClr val="accent3"/>
          </a:fillRef>
          <a:effectRef idx="3">
            <a:schemeClr val="accent3"/>
          </a:effectRef>
          <a:fontRef idx="minor">
            <a:schemeClr val="lt1"/>
          </a:fontRef>
        </p:style>
        <p:txBody>
          <a:bodyPr wrap="none" lIns="0" tIns="0" rIns="0" bIns="0" numCol="1" rtlCol="0">
            <a:spAutoFit/>
          </a:bodyPr>
          <a:lstStyle/>
          <a:p>
            <a:r>
              <a:rPr lang="en-US" sz="4400" b="1" dirty="0" smtClean="0"/>
              <a:t>Boarding &amp; Alighting Passengers</a:t>
            </a:r>
            <a:endParaRPr lang="en-US" sz="4400" b="1" dirty="0"/>
          </a:p>
        </p:txBody>
      </p:sp>
    </p:spTree>
    <p:extLst>
      <p:ext uri="{BB962C8B-B14F-4D97-AF65-F5344CB8AC3E}">
        <p14:creationId xmlns:p14="http://schemas.microsoft.com/office/powerpoint/2010/main" val="1675987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854" y="1799630"/>
            <a:ext cx="8839200" cy="4495800"/>
          </a:xfrm>
        </p:spPr>
        <p:txBody>
          <a:bodyPr numCol="2">
            <a:noAutofit/>
          </a:bodyPr>
          <a:lstStyle/>
          <a:p>
            <a:endParaRPr lang="en-US" sz="2200" b="1" dirty="0" smtClean="0">
              <a:solidFill>
                <a:schemeClr val="tx1">
                  <a:lumMod val="65000"/>
                </a:schemeClr>
              </a:solidFill>
            </a:endParaRPr>
          </a:p>
          <a:p>
            <a:endParaRPr lang="en-US" sz="2200" b="1" dirty="0">
              <a:solidFill>
                <a:schemeClr val="tx1">
                  <a:lumMod val="65000"/>
                </a:schemeClr>
              </a:solidFill>
            </a:endParaRPr>
          </a:p>
          <a:p>
            <a:endParaRPr lang="en-US" sz="2200" b="1" dirty="0" smtClean="0">
              <a:solidFill>
                <a:schemeClr val="tx1">
                  <a:lumMod val="65000"/>
                </a:schemeClr>
              </a:solidFill>
            </a:endParaRPr>
          </a:p>
          <a:p>
            <a:endParaRPr lang="en-US" sz="2200" b="1" dirty="0">
              <a:solidFill>
                <a:schemeClr val="tx1">
                  <a:lumMod val="65000"/>
                </a:schemeClr>
              </a:solidFill>
            </a:endParaRPr>
          </a:p>
          <a:p>
            <a:endParaRPr lang="en-US" sz="2200" b="1" dirty="0" smtClean="0">
              <a:solidFill>
                <a:schemeClr val="tx1">
                  <a:lumMod val="65000"/>
                </a:schemeClr>
              </a:solidFill>
            </a:endParaRPr>
          </a:p>
          <a:p>
            <a:endParaRPr lang="en-US" sz="2200" b="1" dirty="0">
              <a:solidFill>
                <a:schemeClr val="tx1">
                  <a:lumMod val="65000"/>
                </a:schemeClr>
              </a:solidFill>
            </a:endParaRPr>
          </a:p>
          <a:p>
            <a:r>
              <a:rPr lang="en-US" sz="2200" b="1" dirty="0" smtClean="0">
                <a:solidFill>
                  <a:schemeClr val="tx1">
                    <a:lumMod val="65000"/>
                  </a:schemeClr>
                </a:solidFill>
              </a:rPr>
              <a:t>ADA</a:t>
            </a:r>
            <a:r>
              <a:rPr lang="en-US" sz="2200" b="1" dirty="0">
                <a:solidFill>
                  <a:schemeClr val="tx1">
                    <a:lumMod val="65000"/>
                  </a:schemeClr>
                </a:solidFill>
              </a:rPr>
              <a:t> requirements/paperwork </a:t>
            </a:r>
          </a:p>
          <a:p>
            <a:r>
              <a:rPr lang="en-US" sz="2200" b="1" dirty="0">
                <a:solidFill>
                  <a:schemeClr val="tx1">
                    <a:lumMod val="65000"/>
                  </a:schemeClr>
                </a:solidFill>
              </a:rPr>
              <a:t>Sensitivity training </a:t>
            </a:r>
          </a:p>
          <a:p>
            <a:r>
              <a:rPr lang="en-US" sz="2200" b="1" dirty="0">
                <a:solidFill>
                  <a:schemeClr val="tx1">
                    <a:lumMod val="65000"/>
                  </a:schemeClr>
                </a:solidFill>
              </a:rPr>
              <a:t>Lift operation </a:t>
            </a:r>
          </a:p>
          <a:p>
            <a:r>
              <a:rPr lang="en-US" sz="2200" b="1" dirty="0">
                <a:solidFill>
                  <a:schemeClr val="tx1">
                    <a:lumMod val="65000"/>
                  </a:schemeClr>
                </a:solidFill>
              </a:rPr>
              <a:t>Securement/stowage of mobility aids </a:t>
            </a:r>
          </a:p>
        </p:txBody>
      </p:sp>
      <p:sp>
        <p:nvSpPr>
          <p:cNvPr id="2" name="Title 1"/>
          <p:cNvSpPr>
            <a:spLocks noGrp="1"/>
          </p:cNvSpPr>
          <p:nvPr>
            <p:ph type="title"/>
          </p:nvPr>
        </p:nvSpPr>
        <p:spPr>
          <a:xfrm>
            <a:off x="457200" y="274638"/>
            <a:ext cx="8229600" cy="944562"/>
          </a:xfrm>
        </p:spPr>
        <p:txBody>
          <a:bodyPr>
            <a:normAutofit fontScale="90000"/>
          </a:bodyPr>
          <a:lstStyle/>
          <a:p>
            <a:r>
              <a:rPr lang="en-US" cap="smal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 Motorcoach Driver Curriculum</a:t>
            </a:r>
            <a:endParaRPr lang="en-US" cap="smal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914400" y="2286000"/>
            <a:ext cx="6706836" cy="677108"/>
          </a:xfrm>
          <a:prstGeom prst="rect">
            <a:avLst/>
          </a:prstGeom>
        </p:spPr>
        <p:style>
          <a:lnRef idx="0">
            <a:schemeClr val="accent3"/>
          </a:lnRef>
          <a:fillRef idx="3">
            <a:schemeClr val="accent3"/>
          </a:fillRef>
          <a:effectRef idx="3">
            <a:schemeClr val="accent3"/>
          </a:effectRef>
          <a:fontRef idx="minor">
            <a:schemeClr val="lt1"/>
          </a:fontRef>
        </p:style>
        <p:txBody>
          <a:bodyPr wrap="none" lIns="0" tIns="0" rIns="0" bIns="0" numCol="1" rtlCol="0">
            <a:spAutoFit/>
          </a:bodyPr>
          <a:lstStyle/>
          <a:p>
            <a:r>
              <a:rPr lang="en-US" sz="4400" b="1" dirty="0" smtClean="0"/>
              <a:t>Americans w/Disabilities Act</a:t>
            </a:r>
            <a:endParaRPr lang="en-US" sz="4400" b="1" dirty="0"/>
          </a:p>
        </p:txBody>
      </p:sp>
    </p:spTree>
    <p:extLst>
      <p:ext uri="{BB962C8B-B14F-4D97-AF65-F5344CB8AC3E}">
        <p14:creationId xmlns:p14="http://schemas.microsoft.com/office/powerpoint/2010/main" val="376289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854" y="1799630"/>
            <a:ext cx="8839200" cy="4495800"/>
          </a:xfrm>
        </p:spPr>
        <p:txBody>
          <a:bodyPr numCol="2">
            <a:noAutofit/>
          </a:bodyPr>
          <a:lstStyle/>
          <a:p>
            <a:pPr marL="0" indent="0">
              <a:buNone/>
            </a:pPr>
            <a:endParaRPr lang="en-US" sz="2200" b="1" dirty="0" smtClean="0">
              <a:solidFill>
                <a:schemeClr val="tx1">
                  <a:lumMod val="65000"/>
                </a:schemeClr>
              </a:solidFill>
            </a:endParaRPr>
          </a:p>
          <a:p>
            <a:r>
              <a:rPr lang="en-US" sz="2200" b="1" dirty="0">
                <a:solidFill>
                  <a:schemeClr val="tx1">
                    <a:lumMod val="65000"/>
                  </a:schemeClr>
                </a:solidFill>
              </a:rPr>
              <a:t>Definitions </a:t>
            </a:r>
          </a:p>
          <a:p>
            <a:r>
              <a:rPr lang="en-US" sz="2200" b="1" dirty="0">
                <a:solidFill>
                  <a:schemeClr val="tx1">
                    <a:lumMod val="65000"/>
                  </a:schemeClr>
                </a:solidFill>
              </a:rPr>
              <a:t>Maximum driving times </a:t>
            </a:r>
          </a:p>
          <a:p>
            <a:r>
              <a:rPr lang="en-US" sz="2200" b="1" dirty="0">
                <a:solidFill>
                  <a:schemeClr val="tx1">
                    <a:lumMod val="65000"/>
                  </a:schemeClr>
                </a:solidFill>
              </a:rPr>
              <a:t>Completing a log </a:t>
            </a:r>
          </a:p>
          <a:p>
            <a:r>
              <a:rPr lang="en-US" sz="2200" b="1" dirty="0">
                <a:solidFill>
                  <a:schemeClr val="tx1">
                    <a:lumMod val="65000"/>
                  </a:schemeClr>
                </a:solidFill>
              </a:rPr>
              <a:t>Special situations/exemptions </a:t>
            </a:r>
          </a:p>
          <a:p>
            <a:r>
              <a:rPr lang="en-US" sz="2200" b="1" dirty="0">
                <a:solidFill>
                  <a:schemeClr val="tx1">
                    <a:lumMod val="65000"/>
                  </a:schemeClr>
                </a:solidFill>
              </a:rPr>
              <a:t>Driver FAQs</a:t>
            </a:r>
          </a:p>
        </p:txBody>
      </p:sp>
      <p:sp>
        <p:nvSpPr>
          <p:cNvPr id="2" name="Title 1"/>
          <p:cNvSpPr>
            <a:spLocks noGrp="1"/>
          </p:cNvSpPr>
          <p:nvPr>
            <p:ph type="title"/>
          </p:nvPr>
        </p:nvSpPr>
        <p:spPr>
          <a:xfrm>
            <a:off x="457200" y="274638"/>
            <a:ext cx="8229600" cy="944562"/>
          </a:xfrm>
        </p:spPr>
        <p:txBody>
          <a:bodyPr>
            <a:normAutofit fontScale="90000"/>
          </a:bodyPr>
          <a:lstStyle/>
          <a:p>
            <a:r>
              <a:rPr lang="en-US" cap="smal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 Motorcoach Driver Curriculum</a:t>
            </a:r>
            <a:endParaRPr lang="en-US" cap="smal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4191000" y="2743200"/>
            <a:ext cx="3797193" cy="677108"/>
          </a:xfrm>
          <a:prstGeom prst="rect">
            <a:avLst/>
          </a:prstGeom>
        </p:spPr>
        <p:style>
          <a:lnRef idx="0">
            <a:schemeClr val="accent3"/>
          </a:lnRef>
          <a:fillRef idx="3">
            <a:schemeClr val="accent3"/>
          </a:fillRef>
          <a:effectRef idx="3">
            <a:schemeClr val="accent3"/>
          </a:effectRef>
          <a:fontRef idx="minor">
            <a:schemeClr val="lt1"/>
          </a:fontRef>
        </p:style>
        <p:txBody>
          <a:bodyPr wrap="none" lIns="0" tIns="0" rIns="0" bIns="0" numCol="1" rtlCol="0">
            <a:spAutoFit/>
          </a:bodyPr>
          <a:lstStyle/>
          <a:p>
            <a:r>
              <a:rPr lang="en-US" sz="4400" b="1" dirty="0" smtClean="0"/>
              <a:t>Hours of Service</a:t>
            </a:r>
            <a:endParaRPr lang="en-US" sz="4400" b="1" dirty="0"/>
          </a:p>
        </p:txBody>
      </p:sp>
    </p:spTree>
    <p:extLst>
      <p:ext uri="{BB962C8B-B14F-4D97-AF65-F5344CB8AC3E}">
        <p14:creationId xmlns:p14="http://schemas.microsoft.com/office/powerpoint/2010/main" val="674814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854" y="1799630"/>
            <a:ext cx="8839200" cy="4495800"/>
          </a:xfrm>
        </p:spPr>
        <p:txBody>
          <a:bodyPr numCol="2">
            <a:noAutofit/>
          </a:bodyPr>
          <a:lstStyle/>
          <a:p>
            <a:r>
              <a:rPr lang="en-US" sz="2000" b="1" dirty="0" smtClean="0">
                <a:solidFill>
                  <a:schemeClr val="tx1">
                    <a:lumMod val="65000"/>
                  </a:schemeClr>
                </a:solidFill>
              </a:rPr>
              <a:t>Whistleblower</a:t>
            </a:r>
            <a:r>
              <a:rPr lang="en-US" sz="2000" b="1" dirty="0">
                <a:solidFill>
                  <a:schemeClr val="tx1">
                    <a:lumMod val="65000"/>
                  </a:schemeClr>
                </a:solidFill>
              </a:rPr>
              <a:t> Protection </a:t>
            </a:r>
          </a:p>
          <a:p>
            <a:r>
              <a:rPr lang="en-US" sz="2000" b="1" dirty="0">
                <a:solidFill>
                  <a:schemeClr val="tx1">
                    <a:lumMod val="65000"/>
                  </a:schemeClr>
                </a:solidFill>
              </a:rPr>
              <a:t>Know the dimensions of your coach </a:t>
            </a:r>
          </a:p>
          <a:p>
            <a:r>
              <a:rPr lang="en-US" sz="2000" b="1" dirty="0">
                <a:solidFill>
                  <a:schemeClr val="tx1">
                    <a:lumMod val="65000"/>
                  </a:schemeClr>
                </a:solidFill>
              </a:rPr>
              <a:t>Starting &amp; stopping </a:t>
            </a:r>
          </a:p>
          <a:p>
            <a:r>
              <a:rPr lang="en-US" sz="2000" b="1" dirty="0">
                <a:solidFill>
                  <a:schemeClr val="tx1">
                    <a:lumMod val="65000"/>
                  </a:schemeClr>
                </a:solidFill>
              </a:rPr>
              <a:t>Blind spots </a:t>
            </a:r>
          </a:p>
          <a:p>
            <a:r>
              <a:rPr lang="en-US" sz="2000" b="1" dirty="0">
                <a:solidFill>
                  <a:schemeClr val="tx1">
                    <a:lumMod val="65000"/>
                  </a:schemeClr>
                </a:solidFill>
              </a:rPr>
              <a:t>Left and right turns </a:t>
            </a:r>
          </a:p>
          <a:p>
            <a:r>
              <a:rPr lang="en-US" sz="2000" b="1" dirty="0">
                <a:solidFill>
                  <a:schemeClr val="tx1">
                    <a:lumMod val="65000"/>
                  </a:schemeClr>
                </a:solidFill>
              </a:rPr>
              <a:t>Pivot point </a:t>
            </a:r>
          </a:p>
          <a:p>
            <a:r>
              <a:rPr lang="en-US" sz="2000" b="1" dirty="0">
                <a:solidFill>
                  <a:schemeClr val="tx1">
                    <a:lumMod val="65000"/>
                  </a:schemeClr>
                </a:solidFill>
              </a:rPr>
              <a:t>Search patterns/mirror usage </a:t>
            </a:r>
          </a:p>
          <a:p>
            <a:r>
              <a:rPr lang="en-US" sz="2000" b="1" dirty="0">
                <a:solidFill>
                  <a:schemeClr val="tx1">
                    <a:lumMod val="65000"/>
                  </a:schemeClr>
                </a:solidFill>
              </a:rPr>
              <a:t>Managing side </a:t>
            </a:r>
            <a:r>
              <a:rPr lang="en-US" sz="2000" b="1" dirty="0" smtClean="0">
                <a:solidFill>
                  <a:schemeClr val="tx1">
                    <a:lumMod val="65000"/>
                  </a:schemeClr>
                </a:solidFill>
              </a:rPr>
              <a:t>space</a:t>
            </a:r>
          </a:p>
          <a:p>
            <a:r>
              <a:rPr lang="en-US" sz="2000" b="1" dirty="0">
                <a:solidFill>
                  <a:schemeClr val="tx1">
                    <a:lumMod val="65000"/>
                  </a:schemeClr>
                </a:solidFill>
              </a:rPr>
              <a:t> Defensive driving </a:t>
            </a:r>
          </a:p>
          <a:p>
            <a:r>
              <a:rPr lang="en-US" sz="2000" b="1" dirty="0">
                <a:solidFill>
                  <a:schemeClr val="tx1">
                    <a:lumMod val="65000"/>
                  </a:schemeClr>
                </a:solidFill>
              </a:rPr>
              <a:t>Space Management </a:t>
            </a:r>
          </a:p>
          <a:p>
            <a:r>
              <a:rPr lang="en-US" sz="2000" b="1" dirty="0">
                <a:solidFill>
                  <a:schemeClr val="tx1">
                    <a:lumMod val="65000"/>
                  </a:schemeClr>
                </a:solidFill>
              </a:rPr>
              <a:t>Intersections </a:t>
            </a:r>
          </a:p>
          <a:p>
            <a:r>
              <a:rPr lang="en-US" sz="2000" b="1" dirty="0">
                <a:solidFill>
                  <a:schemeClr val="tx1">
                    <a:lumMod val="65000"/>
                  </a:schemeClr>
                </a:solidFill>
              </a:rPr>
              <a:t>Passing &amp; Lane Changing </a:t>
            </a:r>
          </a:p>
          <a:p>
            <a:r>
              <a:rPr lang="en-US" sz="2000" b="1" dirty="0">
                <a:solidFill>
                  <a:schemeClr val="tx1">
                    <a:lumMod val="65000"/>
                  </a:schemeClr>
                </a:solidFill>
              </a:rPr>
              <a:t>Backing </a:t>
            </a:r>
          </a:p>
          <a:p>
            <a:r>
              <a:rPr lang="en-US" sz="2000" b="1" dirty="0">
                <a:solidFill>
                  <a:schemeClr val="tx1">
                    <a:lumMod val="65000"/>
                  </a:schemeClr>
                </a:solidFill>
              </a:rPr>
              <a:t>Pedestrian Awareness </a:t>
            </a:r>
          </a:p>
          <a:p>
            <a:r>
              <a:rPr lang="en-US" sz="2000" b="1" dirty="0">
                <a:solidFill>
                  <a:schemeClr val="tx1">
                    <a:lumMod val="65000"/>
                  </a:schemeClr>
                </a:solidFill>
              </a:rPr>
              <a:t>Distracted Driving/cell phone use</a:t>
            </a:r>
            <a:r>
              <a:rPr lang="en-US" sz="2200" b="1" dirty="0">
                <a:solidFill>
                  <a:schemeClr val="tx1">
                    <a:lumMod val="65000"/>
                  </a:schemeClr>
                </a:solidFill>
              </a:rPr>
              <a:t> </a:t>
            </a:r>
          </a:p>
          <a:p>
            <a:endParaRPr lang="en-US" sz="2200" b="1" dirty="0">
              <a:solidFill>
                <a:schemeClr val="tx1">
                  <a:lumMod val="65000"/>
                </a:schemeClr>
              </a:solidFill>
            </a:endParaRPr>
          </a:p>
        </p:txBody>
      </p:sp>
      <p:sp>
        <p:nvSpPr>
          <p:cNvPr id="2" name="Title 1"/>
          <p:cNvSpPr>
            <a:spLocks noGrp="1"/>
          </p:cNvSpPr>
          <p:nvPr>
            <p:ph type="title"/>
          </p:nvPr>
        </p:nvSpPr>
        <p:spPr>
          <a:xfrm>
            <a:off x="457200" y="274638"/>
            <a:ext cx="8229600" cy="944562"/>
          </a:xfrm>
        </p:spPr>
        <p:txBody>
          <a:bodyPr>
            <a:normAutofit fontScale="90000"/>
          </a:bodyPr>
          <a:lstStyle/>
          <a:p>
            <a:r>
              <a:rPr lang="en-US" cap="smal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 Motorcoach Driver Curriculum</a:t>
            </a:r>
            <a:endParaRPr lang="en-US" cap="smal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3581400" y="3370422"/>
            <a:ext cx="5183983" cy="677108"/>
          </a:xfrm>
          <a:prstGeom prst="rect">
            <a:avLst/>
          </a:prstGeom>
        </p:spPr>
        <p:style>
          <a:lnRef idx="0">
            <a:schemeClr val="accent3"/>
          </a:lnRef>
          <a:fillRef idx="3">
            <a:schemeClr val="accent3"/>
          </a:fillRef>
          <a:effectRef idx="3">
            <a:schemeClr val="accent3"/>
          </a:effectRef>
          <a:fontRef idx="minor">
            <a:schemeClr val="lt1"/>
          </a:fontRef>
        </p:style>
        <p:txBody>
          <a:bodyPr wrap="none" lIns="0" tIns="0" rIns="0" bIns="0" numCol="1" rtlCol="0">
            <a:spAutoFit/>
          </a:bodyPr>
          <a:lstStyle/>
          <a:p>
            <a:r>
              <a:rPr lang="en-US" sz="4400" b="1" dirty="0" smtClean="0"/>
              <a:t>Safe Driving Principles</a:t>
            </a:r>
            <a:endParaRPr lang="en-US" sz="4400" b="1" dirty="0"/>
          </a:p>
        </p:txBody>
      </p:sp>
    </p:spTree>
    <p:extLst>
      <p:ext uri="{BB962C8B-B14F-4D97-AF65-F5344CB8AC3E}">
        <p14:creationId xmlns:p14="http://schemas.microsoft.com/office/powerpoint/2010/main" val="2199107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854" y="1799630"/>
            <a:ext cx="8839200" cy="4495800"/>
          </a:xfrm>
        </p:spPr>
        <p:txBody>
          <a:bodyPr numCol="2">
            <a:noAutofit/>
          </a:bodyPr>
          <a:lstStyle/>
          <a:p>
            <a:r>
              <a:rPr lang="en-US" sz="2000" b="1" dirty="0">
                <a:solidFill>
                  <a:schemeClr val="tx1">
                    <a:lumMod val="65000"/>
                  </a:schemeClr>
                </a:solidFill>
              </a:rPr>
              <a:t>Breakdowns </a:t>
            </a:r>
          </a:p>
          <a:p>
            <a:r>
              <a:rPr lang="en-US" sz="2000" b="1" dirty="0">
                <a:solidFill>
                  <a:schemeClr val="tx1">
                    <a:lumMod val="65000"/>
                  </a:schemeClr>
                </a:solidFill>
              </a:rPr>
              <a:t>Triangles </a:t>
            </a:r>
          </a:p>
          <a:p>
            <a:r>
              <a:rPr lang="en-US" sz="2000" b="1" dirty="0">
                <a:solidFill>
                  <a:schemeClr val="tx1">
                    <a:lumMod val="65000"/>
                  </a:schemeClr>
                </a:solidFill>
              </a:rPr>
              <a:t>Passenger management </a:t>
            </a:r>
          </a:p>
          <a:p>
            <a:r>
              <a:rPr lang="en-US" sz="2000" b="1" dirty="0">
                <a:solidFill>
                  <a:schemeClr val="tx1">
                    <a:lumMod val="65000"/>
                  </a:schemeClr>
                </a:solidFill>
              </a:rPr>
              <a:t>Collisions </a:t>
            </a:r>
          </a:p>
          <a:p>
            <a:r>
              <a:rPr lang="en-US" sz="2000" b="1" dirty="0">
                <a:solidFill>
                  <a:schemeClr val="tx1">
                    <a:lumMod val="65000"/>
                  </a:schemeClr>
                </a:solidFill>
              </a:rPr>
              <a:t>Priorities/responsibilities </a:t>
            </a:r>
          </a:p>
          <a:p>
            <a:r>
              <a:rPr lang="en-US" sz="2000" b="1" dirty="0">
                <a:solidFill>
                  <a:schemeClr val="tx1">
                    <a:lumMod val="65000"/>
                  </a:schemeClr>
                </a:solidFill>
              </a:rPr>
              <a:t>Skids/skid recovery </a:t>
            </a:r>
          </a:p>
          <a:p>
            <a:r>
              <a:rPr lang="en-US" sz="2000" b="1" dirty="0">
                <a:solidFill>
                  <a:schemeClr val="tx1">
                    <a:lumMod val="65000"/>
                  </a:schemeClr>
                </a:solidFill>
              </a:rPr>
              <a:t>Blowouts </a:t>
            </a:r>
          </a:p>
          <a:p>
            <a:r>
              <a:rPr lang="en-US" sz="2000" b="1" dirty="0">
                <a:solidFill>
                  <a:schemeClr val="tx1">
                    <a:lumMod val="65000"/>
                  </a:schemeClr>
                </a:solidFill>
              </a:rPr>
              <a:t>Managing aggressive behavior </a:t>
            </a:r>
          </a:p>
          <a:p>
            <a:r>
              <a:rPr lang="en-US" sz="2000" b="1" dirty="0">
                <a:solidFill>
                  <a:schemeClr val="tx1">
                    <a:lumMod val="65000"/>
                  </a:schemeClr>
                </a:solidFill>
              </a:rPr>
              <a:t>Fires </a:t>
            </a:r>
          </a:p>
          <a:p>
            <a:r>
              <a:rPr lang="en-US" sz="2000" b="1" dirty="0">
                <a:solidFill>
                  <a:schemeClr val="tx1">
                    <a:lumMod val="65000"/>
                  </a:schemeClr>
                </a:solidFill>
              </a:rPr>
              <a:t>Passenger evacuation </a:t>
            </a:r>
          </a:p>
          <a:p>
            <a:r>
              <a:rPr lang="en-US" sz="2000" b="1" dirty="0">
                <a:solidFill>
                  <a:schemeClr val="tx1">
                    <a:lumMod val="65000"/>
                  </a:schemeClr>
                </a:solidFill>
              </a:rPr>
              <a:t>Passenger illness </a:t>
            </a:r>
          </a:p>
          <a:p>
            <a:r>
              <a:rPr lang="en-US" sz="2000" b="1" dirty="0">
                <a:solidFill>
                  <a:schemeClr val="tx1">
                    <a:lumMod val="65000"/>
                  </a:schemeClr>
                </a:solidFill>
              </a:rPr>
              <a:t>Driver illness </a:t>
            </a:r>
            <a:endParaRPr lang="en-US" sz="2200" b="1" dirty="0">
              <a:solidFill>
                <a:schemeClr val="tx1">
                  <a:lumMod val="65000"/>
                </a:schemeClr>
              </a:solidFill>
            </a:endParaRPr>
          </a:p>
        </p:txBody>
      </p:sp>
      <p:sp>
        <p:nvSpPr>
          <p:cNvPr id="2" name="Title 1"/>
          <p:cNvSpPr>
            <a:spLocks noGrp="1"/>
          </p:cNvSpPr>
          <p:nvPr>
            <p:ph type="title"/>
          </p:nvPr>
        </p:nvSpPr>
        <p:spPr>
          <a:xfrm>
            <a:off x="457200" y="274638"/>
            <a:ext cx="8229600" cy="944562"/>
          </a:xfrm>
        </p:spPr>
        <p:txBody>
          <a:bodyPr>
            <a:normAutofit fontScale="90000"/>
          </a:bodyPr>
          <a:lstStyle/>
          <a:p>
            <a:r>
              <a:rPr lang="en-US" cap="smal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 Motorcoach Driver Curriculum</a:t>
            </a:r>
            <a:endParaRPr lang="en-US" cap="smal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2286000" y="2971800"/>
            <a:ext cx="5031506" cy="677108"/>
          </a:xfrm>
          <a:prstGeom prst="rect">
            <a:avLst/>
          </a:prstGeom>
        </p:spPr>
        <p:style>
          <a:lnRef idx="0">
            <a:schemeClr val="accent3"/>
          </a:lnRef>
          <a:fillRef idx="3">
            <a:schemeClr val="accent3"/>
          </a:fillRef>
          <a:effectRef idx="3">
            <a:schemeClr val="accent3"/>
          </a:effectRef>
          <a:fontRef idx="minor">
            <a:schemeClr val="lt1"/>
          </a:fontRef>
        </p:style>
        <p:txBody>
          <a:bodyPr wrap="none" lIns="0" tIns="0" rIns="0" bIns="0" numCol="1" rtlCol="0">
            <a:spAutoFit/>
          </a:bodyPr>
          <a:lstStyle/>
          <a:p>
            <a:r>
              <a:rPr lang="en-US" sz="4400" b="1" dirty="0" smtClean="0"/>
              <a:t>Emergency Situations</a:t>
            </a:r>
            <a:endParaRPr lang="en-US" sz="4400" b="1" dirty="0"/>
          </a:p>
        </p:txBody>
      </p:sp>
    </p:spTree>
    <p:extLst>
      <p:ext uri="{BB962C8B-B14F-4D97-AF65-F5344CB8AC3E}">
        <p14:creationId xmlns:p14="http://schemas.microsoft.com/office/powerpoint/2010/main" val="3361418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680</Words>
  <Application>Microsoft Office PowerPoint</Application>
  <PresentationFormat>On-screen Show (4:3)</PresentationFormat>
  <Paragraphs>298</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Overview of Passenger Carrier Topics and Sub-topics</vt:lpstr>
      <vt:lpstr>Model Motorcoach Driver Curriculum</vt:lpstr>
      <vt:lpstr>Model Motorcoach Driver Curriculum</vt:lpstr>
      <vt:lpstr>Model Motorcoach Driver Curriculum</vt:lpstr>
      <vt:lpstr>Model Motorcoach Driver Curriculum</vt:lpstr>
      <vt:lpstr>Model Motorcoach Driver Curriculum</vt:lpstr>
      <vt:lpstr>Model Motorcoach Driver Curriculum</vt:lpstr>
      <vt:lpstr>Model Motorcoach Driver Curriculum</vt:lpstr>
      <vt:lpstr>Model Motorcoach Driver Curriculum</vt:lpstr>
      <vt:lpstr>Model Motorcoach Driver Curriculum</vt:lpstr>
      <vt:lpstr>Model Motorcoach Driver Curriculum</vt:lpstr>
      <vt:lpstr>Model Motorcoach Driver Curriculum</vt:lpstr>
      <vt:lpstr>PowerPoint Presentation</vt:lpstr>
      <vt:lpstr>easy instructions…</vt:lpstr>
      <vt:lpstr>PowerPoint Presentation</vt:lpstr>
      <vt:lpstr>PowerPoint Presentation</vt:lpstr>
      <vt:lpstr>PowerPoint Presentation</vt:lpstr>
      <vt:lpstr>PowerPoint Presentation</vt:lpstr>
      <vt:lpstr>         Prevost Preparatory School                          for Professional Motorcoach Drivers</vt:lpstr>
      <vt:lpstr>         Prevost Preparatory School                          for Professional Motorcoach Drivers</vt:lpstr>
      <vt:lpstr>         Prevost Preparatory School                          for Professional Motorcoach Drivers</vt:lpstr>
      <vt:lpstr>         Prevost Preparatory School                          for Professional Motorcoach Drivers</vt:lpstr>
      <vt:lpstr>         Prevost Preparatory School                          for Professional Motorcoach Drivers</vt:lpstr>
      <vt:lpstr>         Prevost Preparatory School                          for Professional Motorcoach Drivers</vt:lpstr>
      <vt:lpstr>         Prevost Preparatory School                          for Professional Motorcoach Drivers</vt:lpstr>
      <vt:lpstr>         Prevost Preparatory School</vt:lpstr>
      <vt:lpstr>         Prevost Preparatory School</vt:lpstr>
      <vt:lpstr>         Prevost Preparatory School</vt:lpstr>
      <vt:lpstr>         Prevost Preparatory School                          for Professional Motorcoach Drivers</vt:lpstr>
      <vt:lpstr>Lancer</vt:lpstr>
      <vt:lpstr>Lancer</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Presley</dc:creator>
  <cp:lastModifiedBy>Shaffer, Cynthia</cp:lastModifiedBy>
  <cp:revision>19</cp:revision>
  <dcterms:created xsi:type="dcterms:W3CDTF">2015-03-16T16:40:26Z</dcterms:created>
  <dcterms:modified xsi:type="dcterms:W3CDTF">2015-03-19T22:52:46Z</dcterms:modified>
</cp:coreProperties>
</file>