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7" r:id="rId4"/>
  </p:sldMasterIdLst>
  <p:notesMasterIdLst>
    <p:notesMasterId r:id="rId15"/>
  </p:notesMasterIdLst>
  <p:handoutMasterIdLst>
    <p:handoutMasterId r:id="rId16"/>
  </p:handoutMasterIdLst>
  <p:sldIdLst>
    <p:sldId id="257" r:id="rId5"/>
    <p:sldId id="262" r:id="rId6"/>
    <p:sldId id="263" r:id="rId7"/>
    <p:sldId id="264" r:id="rId8"/>
    <p:sldId id="268" r:id="rId9"/>
    <p:sldId id="267" r:id="rId10"/>
    <p:sldId id="272" r:id="rId11"/>
    <p:sldId id="269" r:id="rId12"/>
    <p:sldId id="270" r:id="rId13"/>
    <p:sldId id="271" r:id="rId14"/>
  </p:sldIdLst>
  <p:sldSz cx="9144000" cy="6858000" type="screen4x3"/>
  <p:notesSz cx="6858000" cy="9083675"/>
  <p:embeddedFontLst>
    <p:embeddedFont>
      <p:font typeface="Century Gothic" panose="020B0502020202020204" pitchFamily="34" charset="0"/>
      <p:regular r:id="rId17"/>
      <p:bold r:id="rId18"/>
      <p:italic r:id="rId19"/>
      <p:boldItalic r:id="rId20"/>
    </p:embeddedFont>
    <p:embeddedFont>
      <p:font typeface="Trebuchet MS" panose="020B0603020202020204" pitchFamily="34" charset="0"/>
      <p:regular r:id="rId21"/>
      <p:bold r:id="rId22"/>
      <p:italic r:id="rId23"/>
      <p:boldItalic r:id="rId24"/>
    </p:embeddedFont>
    <p:embeddedFont>
      <p:font typeface="Arial Narrow" panose="020B0606020202030204" pitchFamily="34" charset="0"/>
      <p:regular r:id="rId25"/>
      <p:bold r:id="rId26"/>
      <p:italic r:id="rId27"/>
      <p:boldItalic r:id="rId28"/>
    </p:embeddedFont>
    <p:embeddedFont>
      <p:font typeface="Wingdings 3" panose="05040102010807070707" pitchFamily="18" charset="2"/>
      <p:regular r:id="rId29"/>
    </p:embeddedFont>
  </p:embeddedFontLst>
  <p:custDataLst>
    <p:tags r:id="rId30"/>
  </p:custDataLst>
  <p:defaultTextStyle>
    <a:defPPr>
      <a:defRPr lang="en-US"/>
    </a:defPPr>
    <a:lvl1pPr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1pPr>
    <a:lvl2pPr marL="4572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2pPr>
    <a:lvl3pPr marL="9144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3pPr>
    <a:lvl4pPr marL="13716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4pPr>
    <a:lvl5pPr marL="18288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5pPr>
    <a:lvl6pPr marL="2286000" algn="l" defTabSz="914400" rtl="0" eaLnBrk="1" latinLnBrk="0" hangingPunct="1">
      <a:defRPr sz="2000" kern="1200">
        <a:solidFill>
          <a:srgbClr val="000000"/>
        </a:solidFill>
        <a:latin typeface="Arial" charset="0"/>
        <a:ea typeface="+mn-ea"/>
        <a:cs typeface="Arial" charset="0"/>
      </a:defRPr>
    </a:lvl6pPr>
    <a:lvl7pPr marL="2743200" algn="l" defTabSz="914400" rtl="0" eaLnBrk="1" latinLnBrk="0" hangingPunct="1">
      <a:defRPr sz="2000" kern="1200">
        <a:solidFill>
          <a:srgbClr val="000000"/>
        </a:solidFill>
        <a:latin typeface="Arial" charset="0"/>
        <a:ea typeface="+mn-ea"/>
        <a:cs typeface="Arial" charset="0"/>
      </a:defRPr>
    </a:lvl7pPr>
    <a:lvl8pPr marL="3200400" algn="l" defTabSz="914400" rtl="0" eaLnBrk="1" latinLnBrk="0" hangingPunct="1">
      <a:defRPr sz="2000" kern="1200">
        <a:solidFill>
          <a:srgbClr val="000000"/>
        </a:solidFill>
        <a:latin typeface="Arial" charset="0"/>
        <a:ea typeface="+mn-ea"/>
        <a:cs typeface="Arial" charset="0"/>
      </a:defRPr>
    </a:lvl8pPr>
    <a:lvl9pPr marL="3657600" algn="l" defTabSz="914400" rtl="0" eaLnBrk="1" latinLnBrk="0" hangingPunct="1">
      <a:defRPr sz="2000" kern="1200">
        <a:solidFill>
          <a:srgbClr val="000000"/>
        </a:solidFill>
        <a:latin typeface="Arial" charset="0"/>
        <a:ea typeface="+mn-ea"/>
        <a:cs typeface="Arial" charset="0"/>
      </a:defRPr>
    </a:lvl9pPr>
  </p:defaultTextStyle>
  <p:extLst>
    <p:ext uri="{EFAFB233-063F-42B5-8137-9DF3F51BA10A}">
      <p15:sldGuideLst xmlns:p15="http://schemas.microsoft.com/office/powerpoint/2012/main">
        <p15:guide id="1" orient="horz" pos="276">
          <p15:clr>
            <a:srgbClr val="A4A3A4"/>
          </p15:clr>
        </p15:guide>
        <p15:guide id="2" pos="210">
          <p15:clr>
            <a:srgbClr val="A4A3A4"/>
          </p15:clr>
        </p15:guide>
      </p15:sldGuideLst>
    </p:ext>
    <p:ext uri="{2D200454-40CA-4A62-9FC3-DE9A4176ACB9}">
      <p15:notesGuideLst xmlns:p15="http://schemas.microsoft.com/office/powerpoint/2012/main">
        <p15:guide id="1" orient="horz" pos="286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688"/>
    <a:srgbClr val="508282"/>
    <a:srgbClr val="7CA1A1"/>
    <a:srgbClr val="A7C0C0"/>
    <a:srgbClr val="001D61"/>
    <a:srgbClr val="71A28B"/>
    <a:srgbClr val="C0C0C0"/>
    <a:srgbClr val="56BE88"/>
    <a:srgbClr val="FF99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93" autoAdjust="0"/>
    <p:restoredTop sz="89228" autoAdjust="0"/>
  </p:normalViewPr>
  <p:slideViewPr>
    <p:cSldViewPr snapToGrid="0">
      <p:cViewPr varScale="1">
        <p:scale>
          <a:sx n="66" d="100"/>
          <a:sy n="66" d="100"/>
        </p:scale>
        <p:origin x="1458" y="72"/>
      </p:cViewPr>
      <p:guideLst>
        <p:guide orient="horz" pos="276"/>
        <p:guide pos="21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112" y="-114"/>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5"/>
          <p:cNvSpPr>
            <a:spLocks noGrp="1" noChangeArrowheads="1"/>
          </p:cNvSpPr>
          <p:nvPr>
            <p:ph type="dt" sz="quarter" idx="1"/>
          </p:nvPr>
        </p:nvSpPr>
        <p:spPr bwMode="auto">
          <a:xfrm>
            <a:off x="3619500" y="22860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solidFill>
                  <a:schemeClr val="tx1"/>
                </a:solidFill>
                <a:latin typeface="Arial" pitchFamily="34" charset="0"/>
                <a:cs typeface="Arial" pitchFamily="34" charset="0"/>
              </a:defRPr>
            </a:lvl1pPr>
          </a:lstStyle>
          <a:p>
            <a:pPr>
              <a:defRPr/>
            </a:pPr>
            <a:fld id="{DEACD484-548F-4A24-9660-EA6BB90C68F9}" type="datetime7">
              <a:rPr lang="en-US"/>
              <a:pPr>
                <a:defRPr/>
              </a:pPr>
              <a:t>Mar-15</a:t>
            </a:fld>
            <a:endParaRPr lang="en-US"/>
          </a:p>
        </p:txBody>
      </p:sp>
      <p:sp>
        <p:nvSpPr>
          <p:cNvPr id="7" name="Slide Number Placeholder 6"/>
          <p:cNvSpPr>
            <a:spLocks noGrp="1" noChangeArrowheads="1"/>
          </p:cNvSpPr>
          <p:nvPr>
            <p:ph type="sldNum" sz="quarter" idx="3"/>
          </p:nvPr>
        </p:nvSpPr>
        <p:spPr bwMode="auto">
          <a:xfrm>
            <a:off x="3718775" y="8573283"/>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defRPr sz="1200">
                <a:solidFill>
                  <a:schemeClr val="tx1"/>
                </a:solidFill>
                <a:latin typeface="Arial" charset="0"/>
                <a:cs typeface="+mn-cs"/>
              </a:defRPr>
            </a:lvl1pPr>
          </a:lstStyle>
          <a:p>
            <a:pPr>
              <a:defRPr/>
            </a:pPr>
            <a:fld id="{2A9E901B-C902-428F-B8AE-4B4D30B115C8}" type="slidenum">
              <a:rPr lang="en-US"/>
              <a:pPr>
                <a:defRPr/>
              </a:pPr>
              <a:t>‹#›</a:t>
            </a:fld>
            <a:endParaRPr lang="en-US"/>
          </a:p>
        </p:txBody>
      </p:sp>
      <p:sp>
        <p:nvSpPr>
          <p:cNvPr id="8" name="Rectangle 7"/>
          <p:cNvSpPr>
            <a:spLocks noChangeArrowheads="1"/>
          </p:cNvSpPr>
          <p:nvPr/>
        </p:nvSpPr>
        <p:spPr bwMode="auto">
          <a:xfrm>
            <a:off x="228600" y="228600"/>
            <a:ext cx="37338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60" tIns="0" rIns="19760" bIns="0"/>
          <a:lstStyle/>
          <a:p>
            <a:pPr algn="l" defTabSz="992188">
              <a:lnSpc>
                <a:spcPct val="100000"/>
              </a:lnSpc>
              <a:spcBef>
                <a:spcPct val="0"/>
              </a:spcBef>
            </a:pPr>
            <a:r>
              <a:rPr lang="en-US" sz="1100" i="1" dirty="0">
                <a:solidFill>
                  <a:schemeClr val="tx1"/>
                </a:solidFill>
              </a:rPr>
              <a:t>© </a:t>
            </a:r>
            <a:r>
              <a:rPr lang="en-US" sz="1100" i="1" dirty="0" smtClean="0">
                <a:solidFill>
                  <a:schemeClr val="tx1"/>
                </a:solidFill>
              </a:rPr>
              <a:t>2012 </a:t>
            </a:r>
            <a:r>
              <a:rPr lang="en-US" sz="1100" i="1" dirty="0">
                <a:solidFill>
                  <a:schemeClr val="tx1"/>
                </a:solidFill>
              </a:rPr>
              <a:t>Liberty Mutual Group. All Rights Reserved</a:t>
            </a:r>
            <a:r>
              <a:rPr lang="en-US" sz="1100" i="1" dirty="0">
                <a:solidFill>
                  <a:schemeClr val="tx1"/>
                </a:solidFill>
                <a:latin typeface="Century Gothic" pitchFamily="34" charset="0"/>
              </a:rPr>
              <a:t>.</a:t>
            </a:r>
          </a:p>
        </p:txBody>
      </p:sp>
      <p:sp>
        <p:nvSpPr>
          <p:cNvPr id="9" name="Rectangle 8"/>
          <p:cNvSpPr>
            <a:spLocks noChangeArrowheads="1"/>
          </p:cNvSpPr>
          <p:nvPr/>
        </p:nvSpPr>
        <p:spPr bwMode="auto">
          <a:xfrm>
            <a:off x="762000" y="8379609"/>
            <a:ext cx="57150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5" tIns="47755" rIns="92215" bIns="47755">
            <a:spAutoFit/>
          </a:bodyPr>
          <a:lstStyle/>
          <a:p>
            <a:pPr defTabSz="939800">
              <a:lnSpc>
                <a:spcPct val="90000"/>
              </a:lnSpc>
              <a:spcBef>
                <a:spcPct val="0"/>
              </a:spcBef>
            </a:pPr>
            <a:r>
              <a:rPr lang="en-US" sz="800" dirty="0">
                <a:solidFill>
                  <a:schemeClr val="tx1"/>
                </a:solidFill>
                <a:latin typeface="Arial Narrow" pitchFamily="34" charset="0"/>
              </a:rPr>
              <a:t>The illustrations, instructions and principles contained in the material are general in scope and, to the best of our knowledge,</a:t>
            </a:r>
          </a:p>
          <a:p>
            <a:pPr defTabSz="939800">
              <a:lnSpc>
                <a:spcPct val="90000"/>
              </a:lnSpc>
              <a:spcBef>
                <a:spcPct val="0"/>
              </a:spcBef>
            </a:pPr>
            <a:r>
              <a:rPr lang="en-US" sz="800" dirty="0">
                <a:solidFill>
                  <a:schemeClr val="tx1"/>
                </a:solidFill>
                <a:latin typeface="Arial Narrow" pitchFamily="34" charset="0"/>
              </a:rPr>
              <a:t>current at the time of publication. No attempt has been made to interpret any referenced codes, standards, or regulations.</a:t>
            </a:r>
          </a:p>
          <a:p>
            <a:pPr defTabSz="939800">
              <a:lnSpc>
                <a:spcPct val="90000"/>
              </a:lnSpc>
              <a:spcBef>
                <a:spcPct val="0"/>
              </a:spcBef>
            </a:pPr>
            <a:r>
              <a:rPr lang="en-US" sz="800" dirty="0">
                <a:solidFill>
                  <a:schemeClr val="tx1"/>
                </a:solidFill>
                <a:latin typeface="Arial Narrow" pitchFamily="34" charset="0"/>
              </a:rPr>
              <a:t>Please refer to the appropriate code-, standard-, or regulation-making authority for interpretation or clarification.</a:t>
            </a:r>
          </a:p>
        </p:txBody>
      </p:sp>
    </p:spTree>
    <p:extLst>
      <p:ext uri="{BB962C8B-B14F-4D97-AF65-F5344CB8AC3E}">
        <p14:creationId xmlns:p14="http://schemas.microsoft.com/office/powerpoint/2010/main" val="2250800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2098" cy="45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4" tIns="45542" rIns="91084" bIns="45542" numCol="1" anchor="t" anchorCtr="0" compatLnSpc="1">
            <a:prstTxWarp prst="textNoShape">
              <a:avLst/>
            </a:prstTxWarp>
          </a:bodyPr>
          <a:lstStyle>
            <a:lvl1pPr algn="l" defTabSz="911004" eaLnBrk="1" hangingPunct="1">
              <a:lnSpc>
                <a:spcPct val="100000"/>
              </a:lnSpc>
              <a:spcBef>
                <a:spcPct val="0"/>
              </a:spcBef>
              <a:defRPr sz="1200">
                <a:solidFill>
                  <a:schemeClr val="tx1"/>
                </a:solidFill>
              </a:defRPr>
            </a:lvl1pPr>
          </a:lstStyle>
          <a:p>
            <a:endParaRPr lang="en-US"/>
          </a:p>
        </p:txBody>
      </p:sp>
      <p:sp>
        <p:nvSpPr>
          <p:cNvPr id="36867" name="Rectangle 3"/>
          <p:cNvSpPr>
            <a:spLocks noGrp="1" noChangeArrowheads="1"/>
          </p:cNvSpPr>
          <p:nvPr>
            <p:ph type="dt" idx="1"/>
          </p:nvPr>
        </p:nvSpPr>
        <p:spPr bwMode="auto">
          <a:xfrm>
            <a:off x="3884414" y="0"/>
            <a:ext cx="2972098" cy="45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4" tIns="45542" rIns="91084" bIns="45542" numCol="1" anchor="t" anchorCtr="0" compatLnSpc="1">
            <a:prstTxWarp prst="textNoShape">
              <a:avLst/>
            </a:prstTxWarp>
          </a:bodyPr>
          <a:lstStyle>
            <a:lvl1pPr algn="r" defTabSz="911004" eaLnBrk="1" hangingPunct="1">
              <a:lnSpc>
                <a:spcPct val="100000"/>
              </a:lnSpc>
              <a:spcBef>
                <a:spcPct val="0"/>
              </a:spcBef>
              <a:defRPr sz="1200">
                <a:solidFill>
                  <a:schemeClr val="tx1"/>
                </a:solidFill>
              </a:defRPr>
            </a:lvl1pPr>
          </a:lstStyle>
          <a:p>
            <a:endParaRPr lang="en-US"/>
          </a:p>
        </p:txBody>
      </p:sp>
      <p:sp>
        <p:nvSpPr>
          <p:cNvPr id="36868" name="Rectangle 4"/>
          <p:cNvSpPr>
            <a:spLocks noGrp="1" noRot="1" noChangeAspect="1" noChangeArrowheads="1" noTextEdit="1"/>
          </p:cNvSpPr>
          <p:nvPr>
            <p:ph type="sldImg" idx="2"/>
          </p:nvPr>
        </p:nvSpPr>
        <p:spPr bwMode="auto">
          <a:xfrm>
            <a:off x="1160463" y="682625"/>
            <a:ext cx="4538662" cy="34051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6098" y="4315047"/>
            <a:ext cx="5485805" cy="408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4" tIns="45542" rIns="91084" bIns="455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628591"/>
            <a:ext cx="2972098" cy="45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4" tIns="45542" rIns="91084" bIns="45542" numCol="1" anchor="b" anchorCtr="0" compatLnSpc="1">
            <a:prstTxWarp prst="textNoShape">
              <a:avLst/>
            </a:prstTxWarp>
          </a:bodyPr>
          <a:lstStyle>
            <a:lvl1pPr algn="l" defTabSz="911004" eaLnBrk="1" hangingPunct="1">
              <a:lnSpc>
                <a:spcPct val="100000"/>
              </a:lnSpc>
              <a:spcBef>
                <a:spcPct val="0"/>
              </a:spcBef>
              <a:defRPr sz="1200">
                <a:solidFill>
                  <a:schemeClr val="tx1"/>
                </a:solidFill>
              </a:defRPr>
            </a:lvl1pPr>
          </a:lstStyle>
          <a:p>
            <a:endParaRPr lang="en-US"/>
          </a:p>
        </p:txBody>
      </p:sp>
      <p:sp>
        <p:nvSpPr>
          <p:cNvPr id="36871" name="Rectangle 7"/>
          <p:cNvSpPr>
            <a:spLocks noGrp="1" noChangeArrowheads="1"/>
          </p:cNvSpPr>
          <p:nvPr>
            <p:ph type="sldNum" sz="quarter" idx="5"/>
          </p:nvPr>
        </p:nvSpPr>
        <p:spPr bwMode="auto">
          <a:xfrm>
            <a:off x="3884414" y="8628591"/>
            <a:ext cx="2972098" cy="45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4" tIns="45542" rIns="91084" bIns="45542" numCol="1" anchor="b" anchorCtr="0" compatLnSpc="1">
            <a:prstTxWarp prst="textNoShape">
              <a:avLst/>
            </a:prstTxWarp>
          </a:bodyPr>
          <a:lstStyle>
            <a:lvl1pPr algn="r" defTabSz="911004" eaLnBrk="1" hangingPunct="1">
              <a:lnSpc>
                <a:spcPct val="100000"/>
              </a:lnSpc>
              <a:spcBef>
                <a:spcPct val="0"/>
              </a:spcBef>
              <a:defRPr sz="1200">
                <a:solidFill>
                  <a:schemeClr val="tx1"/>
                </a:solidFill>
              </a:defRPr>
            </a:lvl1pPr>
          </a:lstStyle>
          <a:p>
            <a:fld id="{F01F9CCA-C238-4AE5-8793-4AE758C9C256}" type="slidenum">
              <a:rPr lang="en-US"/>
              <a:pPr/>
              <a:t>‹#›</a:t>
            </a:fld>
            <a:endParaRPr lang="en-US"/>
          </a:p>
        </p:txBody>
      </p:sp>
    </p:spTree>
    <p:extLst>
      <p:ext uri="{BB962C8B-B14F-4D97-AF65-F5344CB8AC3E}">
        <p14:creationId xmlns:p14="http://schemas.microsoft.com/office/powerpoint/2010/main" val="7442736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p:spPr>
        <p:txBody>
          <a:bodyPr/>
          <a:lstStyle>
            <a:lvl1pPr defTabSz="911004">
              <a:defRPr sz="1900">
                <a:solidFill>
                  <a:srgbClr val="000000"/>
                </a:solidFill>
                <a:latin typeface="Arial" charset="0"/>
                <a:cs typeface="Arial" charset="0"/>
              </a:defRPr>
            </a:lvl1pPr>
            <a:lvl2pPr marL="700082" indent="-269262" defTabSz="911004">
              <a:defRPr sz="1900">
                <a:solidFill>
                  <a:srgbClr val="000000"/>
                </a:solidFill>
                <a:latin typeface="Arial" charset="0"/>
                <a:cs typeface="Arial" charset="0"/>
              </a:defRPr>
            </a:lvl2pPr>
            <a:lvl3pPr marL="1077049" indent="-215410" defTabSz="911004">
              <a:defRPr sz="1900">
                <a:solidFill>
                  <a:srgbClr val="000000"/>
                </a:solidFill>
                <a:latin typeface="Arial" charset="0"/>
                <a:cs typeface="Arial" charset="0"/>
              </a:defRPr>
            </a:lvl3pPr>
            <a:lvl4pPr marL="1507868" indent="-215410" defTabSz="911004">
              <a:defRPr sz="1900">
                <a:solidFill>
                  <a:srgbClr val="000000"/>
                </a:solidFill>
                <a:latin typeface="Arial" charset="0"/>
                <a:cs typeface="Arial" charset="0"/>
              </a:defRPr>
            </a:lvl4pPr>
            <a:lvl5pPr marL="1938688" indent="-215410" defTabSz="911004">
              <a:defRPr sz="1900">
                <a:solidFill>
                  <a:srgbClr val="000000"/>
                </a:solidFill>
                <a:latin typeface="Arial" charset="0"/>
                <a:cs typeface="Arial" charset="0"/>
              </a:defRPr>
            </a:lvl5pPr>
            <a:lvl6pPr marL="2369508"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6pPr>
            <a:lvl7pPr marL="2800327"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7pPr>
            <a:lvl8pPr marL="3231147"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8pPr>
            <a:lvl9pPr marL="3661966"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9pPr>
          </a:lstStyle>
          <a:p>
            <a:r>
              <a:rPr lang="en-US" sz="1200">
                <a:solidFill>
                  <a:schemeClr val="tx1"/>
                </a:solidFill>
              </a:rPr>
              <a:t>(c) 2011 Liberty Mutual Group. All Rights Reserved.</a:t>
            </a:r>
          </a:p>
        </p:txBody>
      </p:sp>
      <p:sp>
        <p:nvSpPr>
          <p:cNvPr id="15363" name="Rectangle 3"/>
          <p:cNvSpPr>
            <a:spLocks noGrp="1" noChangeArrowheads="1"/>
          </p:cNvSpPr>
          <p:nvPr>
            <p:ph type="dt" sz="quarter" idx="1"/>
          </p:nvPr>
        </p:nvSpPr>
        <p:spPr>
          <a:noFill/>
        </p:spPr>
        <p:txBody>
          <a:bodyPr/>
          <a:lstStyle>
            <a:lvl1pPr defTabSz="911004">
              <a:defRPr sz="1900">
                <a:solidFill>
                  <a:srgbClr val="000000"/>
                </a:solidFill>
                <a:latin typeface="Arial" charset="0"/>
                <a:cs typeface="Arial" charset="0"/>
              </a:defRPr>
            </a:lvl1pPr>
            <a:lvl2pPr marL="700082" indent="-269262" defTabSz="911004">
              <a:defRPr sz="1900">
                <a:solidFill>
                  <a:srgbClr val="000000"/>
                </a:solidFill>
                <a:latin typeface="Arial" charset="0"/>
                <a:cs typeface="Arial" charset="0"/>
              </a:defRPr>
            </a:lvl2pPr>
            <a:lvl3pPr marL="1077049" indent="-215410" defTabSz="911004">
              <a:defRPr sz="1900">
                <a:solidFill>
                  <a:srgbClr val="000000"/>
                </a:solidFill>
                <a:latin typeface="Arial" charset="0"/>
                <a:cs typeface="Arial" charset="0"/>
              </a:defRPr>
            </a:lvl3pPr>
            <a:lvl4pPr marL="1507868" indent="-215410" defTabSz="911004">
              <a:defRPr sz="1900">
                <a:solidFill>
                  <a:srgbClr val="000000"/>
                </a:solidFill>
                <a:latin typeface="Arial" charset="0"/>
                <a:cs typeface="Arial" charset="0"/>
              </a:defRPr>
            </a:lvl4pPr>
            <a:lvl5pPr marL="1938688" indent="-215410" defTabSz="911004">
              <a:defRPr sz="1900">
                <a:solidFill>
                  <a:srgbClr val="000000"/>
                </a:solidFill>
                <a:latin typeface="Arial" charset="0"/>
                <a:cs typeface="Arial" charset="0"/>
              </a:defRPr>
            </a:lvl5pPr>
            <a:lvl6pPr marL="2369508"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6pPr>
            <a:lvl7pPr marL="2800327"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7pPr>
            <a:lvl8pPr marL="3231147"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8pPr>
            <a:lvl9pPr marL="3661966"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9pPr>
          </a:lstStyle>
          <a:p>
            <a:fld id="{E26260AB-3C48-4430-AE14-2AD9C65FBAA7}" type="datetime7">
              <a:rPr lang="en-US" sz="1200">
                <a:solidFill>
                  <a:schemeClr val="tx1"/>
                </a:solidFill>
              </a:rPr>
              <a:pPr/>
              <a:t>Mar-15</a:t>
            </a:fld>
            <a:endParaRPr lang="en-US" sz="1200">
              <a:solidFill>
                <a:schemeClr val="tx1"/>
              </a:solidFill>
            </a:endParaRPr>
          </a:p>
        </p:txBody>
      </p:sp>
      <p:sp>
        <p:nvSpPr>
          <p:cNvPr id="15364" name="Rectangle 7"/>
          <p:cNvSpPr>
            <a:spLocks noGrp="1" noChangeArrowheads="1"/>
          </p:cNvSpPr>
          <p:nvPr>
            <p:ph type="sldNum" sz="quarter" idx="5"/>
          </p:nvPr>
        </p:nvSpPr>
        <p:spPr>
          <a:noFill/>
        </p:spPr>
        <p:txBody>
          <a:bodyPr/>
          <a:lstStyle>
            <a:lvl1pPr defTabSz="911004">
              <a:defRPr sz="1900">
                <a:solidFill>
                  <a:srgbClr val="000000"/>
                </a:solidFill>
                <a:latin typeface="Arial" charset="0"/>
                <a:cs typeface="Arial" charset="0"/>
              </a:defRPr>
            </a:lvl1pPr>
            <a:lvl2pPr marL="700082" indent="-269262" defTabSz="911004">
              <a:defRPr sz="1900">
                <a:solidFill>
                  <a:srgbClr val="000000"/>
                </a:solidFill>
                <a:latin typeface="Arial" charset="0"/>
                <a:cs typeface="Arial" charset="0"/>
              </a:defRPr>
            </a:lvl2pPr>
            <a:lvl3pPr marL="1077049" indent="-215410" defTabSz="911004">
              <a:defRPr sz="1900">
                <a:solidFill>
                  <a:srgbClr val="000000"/>
                </a:solidFill>
                <a:latin typeface="Arial" charset="0"/>
                <a:cs typeface="Arial" charset="0"/>
              </a:defRPr>
            </a:lvl3pPr>
            <a:lvl4pPr marL="1507868" indent="-215410" defTabSz="911004">
              <a:defRPr sz="1900">
                <a:solidFill>
                  <a:srgbClr val="000000"/>
                </a:solidFill>
                <a:latin typeface="Arial" charset="0"/>
                <a:cs typeface="Arial" charset="0"/>
              </a:defRPr>
            </a:lvl4pPr>
            <a:lvl5pPr marL="1938688" indent="-215410" defTabSz="911004">
              <a:defRPr sz="1900">
                <a:solidFill>
                  <a:srgbClr val="000000"/>
                </a:solidFill>
                <a:latin typeface="Arial" charset="0"/>
                <a:cs typeface="Arial" charset="0"/>
              </a:defRPr>
            </a:lvl5pPr>
            <a:lvl6pPr marL="2369508"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6pPr>
            <a:lvl7pPr marL="2800327"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7pPr>
            <a:lvl8pPr marL="3231147"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8pPr>
            <a:lvl9pPr marL="3661966"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9pPr>
          </a:lstStyle>
          <a:p>
            <a:fld id="{2D1D43B7-C4C1-416D-8BED-C8F599985270}" type="slidenum">
              <a:rPr lang="en-US" sz="1200">
                <a:solidFill>
                  <a:schemeClr val="tx1"/>
                </a:solidFill>
              </a:rPr>
              <a:pPr/>
              <a:t>1</a:t>
            </a:fld>
            <a:endParaRPr lang="en-US" sz="1200">
              <a:solidFill>
                <a:schemeClr val="tx1"/>
              </a:solidFill>
            </a:endParaRPr>
          </a:p>
        </p:txBody>
      </p:sp>
      <p:sp>
        <p:nvSpPr>
          <p:cNvPr id="15365" name="Rectangle 2"/>
          <p:cNvSpPr>
            <a:spLocks noGrp="1" noRot="1" noChangeAspect="1" noChangeArrowheads="1" noTextEdit="1"/>
          </p:cNvSpPr>
          <p:nvPr>
            <p:ph type="sldImg"/>
          </p:nvPr>
        </p:nvSpPr>
        <p:spPr>
          <a:xfrm>
            <a:off x="1166813" y="687388"/>
            <a:ext cx="4524375" cy="3394075"/>
          </a:xfrm>
          <a:ln w="12700" cap="flat">
            <a:solidFill>
              <a:schemeClr val="tx1"/>
            </a:solidFill>
          </a:ln>
        </p:spPr>
      </p:sp>
      <p:sp>
        <p:nvSpPr>
          <p:cNvPr id="15366" name="Rectangle 3"/>
          <p:cNvSpPr>
            <a:spLocks noGrp="1" noChangeArrowheads="1"/>
          </p:cNvSpPr>
          <p:nvPr>
            <p:ph type="body" idx="1"/>
          </p:nvPr>
        </p:nvSpPr>
        <p:spPr>
          <a:xfrm>
            <a:off x="915294" y="4315047"/>
            <a:ext cx="5027414" cy="4088255"/>
          </a:xfrm>
          <a:noFill/>
        </p:spPr>
        <p:txBody>
          <a:bodyPr lIns="91544" tIns="46546" rIns="91544" bIns="46546"/>
          <a:lstStyle/>
          <a:p>
            <a:pPr eaLnBrk="1" hangingPunct="1"/>
            <a:endParaRPr lang="en-US" smtClean="0">
              <a:latin typeface="Arial" charset="0"/>
            </a:endParaRPr>
          </a:p>
        </p:txBody>
      </p:sp>
    </p:spTree>
    <p:extLst>
      <p:ext uri="{BB962C8B-B14F-4D97-AF65-F5344CB8AC3E}">
        <p14:creationId xmlns:p14="http://schemas.microsoft.com/office/powerpoint/2010/main" val="172416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Non Profit organization incorporated in 1986</a:t>
            </a:r>
          </a:p>
          <a:p>
            <a:r>
              <a:rPr lang="en-US" sz="1200" dirty="0" smtClean="0"/>
              <a:t>One of it’s goals was to be the nation’s foremost advocate of optimum standards and professionalism for entry level commercial driver training</a:t>
            </a:r>
          </a:p>
          <a:p>
            <a:r>
              <a:rPr lang="en-US" sz="1200" dirty="0" smtClean="0"/>
              <a:t>The original stakeholders worked to develop</a:t>
            </a:r>
            <a:r>
              <a:rPr lang="en-US" sz="1200" baseline="0" dirty="0" smtClean="0"/>
              <a:t> the</a:t>
            </a:r>
            <a:r>
              <a:rPr lang="en-US" sz="1200" dirty="0" smtClean="0"/>
              <a:t> first voluntary curriculum and certification standards</a:t>
            </a:r>
          </a:p>
          <a:p>
            <a:r>
              <a:rPr lang="en-US" sz="1200" dirty="0" smtClean="0"/>
              <a:t>In</a:t>
            </a:r>
            <a:r>
              <a:rPr lang="en-US" sz="1200" baseline="0" dirty="0" smtClean="0"/>
              <a:t> it’s present form, PTDI c</a:t>
            </a:r>
            <a:r>
              <a:rPr lang="en-US" sz="1200" dirty="0" smtClean="0"/>
              <a:t>ontinually working with schools and the training/carrier industry for improvement.  We recently completed a four year project to review and revise the standards.</a:t>
            </a:r>
          </a:p>
          <a:p>
            <a:endParaRPr lang="en-US" dirty="0"/>
          </a:p>
        </p:txBody>
      </p:sp>
      <p:sp>
        <p:nvSpPr>
          <p:cNvPr id="4" name="Slide Number Placeholder 3"/>
          <p:cNvSpPr>
            <a:spLocks noGrp="1"/>
          </p:cNvSpPr>
          <p:nvPr>
            <p:ph type="sldNum" sz="quarter" idx="10"/>
          </p:nvPr>
        </p:nvSpPr>
        <p:spPr/>
        <p:txBody>
          <a:bodyPr/>
          <a:lstStyle/>
          <a:p>
            <a:fld id="{F01F9CCA-C238-4AE5-8793-4AE758C9C256}" type="slidenum">
              <a:rPr lang="en-US" smtClean="0"/>
              <a:pPr/>
              <a:t>2</a:t>
            </a:fld>
            <a:endParaRPr lang="en-US"/>
          </a:p>
        </p:txBody>
      </p:sp>
    </p:spTree>
    <p:extLst>
      <p:ext uri="{BB962C8B-B14F-4D97-AF65-F5344CB8AC3E}">
        <p14:creationId xmlns:p14="http://schemas.microsoft.com/office/powerpoint/2010/main" val="29163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statement was our original mission, but after almost 25 years, I feel we do not have minimum standards, but actually “best practice” standards for both curriculum, as well as program certification.  This is illustrated by the fact that the PTDI  standards have</a:t>
            </a:r>
            <a:r>
              <a:rPr lang="en-US" baseline="0" dirty="0" smtClean="0"/>
              <a:t> been</a:t>
            </a:r>
            <a:r>
              <a:rPr lang="en-US" dirty="0" smtClean="0"/>
              <a:t> specifically noted by TRB in  two of</a:t>
            </a:r>
            <a:r>
              <a:rPr lang="en-US" baseline="0" dirty="0" smtClean="0"/>
              <a:t> </a:t>
            </a:r>
            <a:r>
              <a:rPr lang="en-US" dirty="0" smtClean="0"/>
              <a:t>their Truck and Bus Safety Synthesis reports on “Training of Commercial Drivers” and “Effectiveness of Commercial Motor Vehicle Driver Training Curricula and Delivery Methods”.</a:t>
            </a:r>
            <a:endParaRPr lang="en-US" dirty="0"/>
          </a:p>
        </p:txBody>
      </p:sp>
      <p:sp>
        <p:nvSpPr>
          <p:cNvPr id="4" name="Slide Number Placeholder 3"/>
          <p:cNvSpPr>
            <a:spLocks noGrp="1"/>
          </p:cNvSpPr>
          <p:nvPr>
            <p:ph type="sldNum" sz="quarter" idx="10"/>
          </p:nvPr>
        </p:nvSpPr>
        <p:spPr/>
        <p:txBody>
          <a:bodyPr/>
          <a:lstStyle/>
          <a:p>
            <a:fld id="{F01F9CCA-C238-4AE5-8793-4AE758C9C256}" type="slidenum">
              <a:rPr lang="en-US" smtClean="0"/>
              <a:pPr/>
              <a:t>3</a:t>
            </a:fld>
            <a:endParaRPr lang="en-US"/>
          </a:p>
        </p:txBody>
      </p:sp>
    </p:spTree>
    <p:extLst>
      <p:ext uri="{BB962C8B-B14F-4D97-AF65-F5344CB8AC3E}">
        <p14:creationId xmlns:p14="http://schemas.microsoft.com/office/powerpoint/2010/main" val="296409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folks that helped develop these standards, and it looks like the same group</a:t>
            </a:r>
            <a:r>
              <a:rPr lang="en-US" baseline="0" dirty="0" smtClean="0"/>
              <a:t> is represented here.</a:t>
            </a:r>
            <a:endParaRPr lang="en-US" dirty="0"/>
          </a:p>
        </p:txBody>
      </p:sp>
      <p:sp>
        <p:nvSpPr>
          <p:cNvPr id="4" name="Slide Number Placeholder 3"/>
          <p:cNvSpPr>
            <a:spLocks noGrp="1"/>
          </p:cNvSpPr>
          <p:nvPr>
            <p:ph type="sldNum" sz="quarter" idx="10"/>
          </p:nvPr>
        </p:nvSpPr>
        <p:spPr/>
        <p:txBody>
          <a:bodyPr/>
          <a:lstStyle/>
          <a:p>
            <a:fld id="{F01F9CCA-C238-4AE5-8793-4AE758C9C256}" type="slidenum">
              <a:rPr lang="en-US" smtClean="0"/>
              <a:pPr/>
              <a:t>4</a:t>
            </a:fld>
            <a:endParaRPr lang="en-US"/>
          </a:p>
        </p:txBody>
      </p:sp>
    </p:spTree>
    <p:extLst>
      <p:ext uri="{BB962C8B-B14F-4D97-AF65-F5344CB8AC3E}">
        <p14:creationId xmlns:p14="http://schemas.microsoft.com/office/powerpoint/2010/main" val="60626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01F9CCA-C238-4AE5-8793-4AE758C9C256}" type="slidenum">
              <a:rPr lang="en-US" smtClean="0"/>
              <a:pPr/>
              <a:t>5</a:t>
            </a:fld>
            <a:endParaRPr lang="en-US"/>
          </a:p>
        </p:txBody>
      </p:sp>
    </p:spTree>
    <p:extLst>
      <p:ext uri="{BB962C8B-B14F-4D97-AF65-F5344CB8AC3E}">
        <p14:creationId xmlns:p14="http://schemas.microsoft.com/office/powerpoint/2010/main" val="400274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quick overview of both</a:t>
            </a:r>
            <a:r>
              <a:rPr lang="en-US" baseline="0" dirty="0" smtClean="0"/>
              <a:t> the curriculum standards, as well as the certification standards..</a:t>
            </a:r>
          </a:p>
          <a:p>
            <a:endParaRPr lang="en-US" baseline="0" dirty="0" smtClean="0"/>
          </a:p>
          <a:p>
            <a:r>
              <a:rPr lang="en-US" dirty="0" smtClean="0"/>
              <a:t>The</a:t>
            </a:r>
            <a:r>
              <a:rPr lang="en-US" baseline="0" dirty="0" smtClean="0"/>
              <a:t> curriculum consists of 148 hours of instruction (104 classroom, and 44 BTW) in</a:t>
            </a:r>
            <a:endParaRPr lang="en-US" dirty="0" smtClean="0"/>
          </a:p>
          <a:p>
            <a:pPr lvl="1"/>
            <a:r>
              <a:rPr lang="en-US" sz="2400" dirty="0" smtClean="0"/>
              <a:t>Basic Operation</a:t>
            </a:r>
          </a:p>
          <a:p>
            <a:pPr lvl="1"/>
            <a:r>
              <a:rPr lang="en-US" sz="2400" dirty="0" smtClean="0"/>
              <a:t>Safe Operating Practices</a:t>
            </a:r>
          </a:p>
          <a:p>
            <a:pPr lvl="1"/>
            <a:r>
              <a:rPr lang="en-US" sz="2400" dirty="0" smtClean="0"/>
              <a:t>Advanced Operating Practices</a:t>
            </a:r>
          </a:p>
          <a:p>
            <a:pPr lvl="1"/>
            <a:r>
              <a:rPr lang="en-US" sz="2400" dirty="0" smtClean="0"/>
              <a:t>Vehicle Systems and malfunctions</a:t>
            </a:r>
          </a:p>
          <a:p>
            <a:pPr lvl="1"/>
            <a:r>
              <a:rPr lang="en-US" sz="2400" dirty="0" smtClean="0"/>
              <a:t>Non Vehicle Activities</a:t>
            </a:r>
          </a:p>
          <a:p>
            <a:pPr lvl="1"/>
            <a:r>
              <a:rPr lang="en-US" sz="2400" dirty="0" smtClean="0"/>
              <a:t>			</a:t>
            </a:r>
          </a:p>
          <a:p>
            <a:r>
              <a:rPr lang="en-US" dirty="0" smtClean="0"/>
              <a:t>The certification standards, in addition to the curriculum include standards on</a:t>
            </a:r>
          </a:p>
          <a:p>
            <a:r>
              <a:rPr lang="en-US" dirty="0" smtClean="0"/>
              <a:t>Course Administration</a:t>
            </a:r>
          </a:p>
          <a:p>
            <a:r>
              <a:rPr lang="en-US" dirty="0" smtClean="0"/>
              <a:t>Instructional Personnel</a:t>
            </a:r>
          </a:p>
          <a:p>
            <a:r>
              <a:rPr lang="en-US" dirty="0" smtClean="0"/>
              <a:t>Training Vehicles</a:t>
            </a:r>
          </a:p>
          <a:p>
            <a:r>
              <a:rPr lang="en-US" dirty="0" smtClean="0"/>
              <a:t>Instruction</a:t>
            </a:r>
          </a:p>
          <a:p>
            <a:endParaRPr lang="en-US" dirty="0" smtClean="0"/>
          </a:p>
          <a:p>
            <a:r>
              <a:rPr lang="en-US" dirty="0" smtClean="0"/>
              <a:t>Currently,</a:t>
            </a:r>
            <a:r>
              <a:rPr lang="en-US" baseline="0" dirty="0" smtClean="0"/>
              <a:t> we have </a:t>
            </a:r>
            <a:r>
              <a:rPr lang="en-US" dirty="0" smtClean="0"/>
              <a:t>58 schools with certified programs (8/31/12)</a:t>
            </a:r>
          </a:p>
          <a:p>
            <a:endParaRPr lang="en-US" dirty="0"/>
          </a:p>
        </p:txBody>
      </p:sp>
      <p:sp>
        <p:nvSpPr>
          <p:cNvPr id="4" name="Slide Number Placeholder 3"/>
          <p:cNvSpPr>
            <a:spLocks noGrp="1"/>
          </p:cNvSpPr>
          <p:nvPr>
            <p:ph type="sldNum" sz="quarter" idx="10"/>
          </p:nvPr>
        </p:nvSpPr>
        <p:spPr/>
        <p:txBody>
          <a:bodyPr/>
          <a:lstStyle/>
          <a:p>
            <a:fld id="{F01F9CCA-C238-4AE5-8793-4AE758C9C256}" type="slidenum">
              <a:rPr lang="en-US" smtClean="0"/>
              <a:pPr/>
              <a:t>6</a:t>
            </a:fld>
            <a:endParaRPr lang="en-US"/>
          </a:p>
        </p:txBody>
      </p:sp>
    </p:spTree>
    <p:extLst>
      <p:ext uri="{BB962C8B-B14F-4D97-AF65-F5344CB8AC3E}">
        <p14:creationId xmlns:p14="http://schemas.microsoft.com/office/powerpoint/2010/main" val="179245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330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735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6266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2785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67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7958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4008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8300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and Photo">
    <p:spTree>
      <p:nvGrpSpPr>
        <p:cNvPr id="1" name=""/>
        <p:cNvGrpSpPr/>
        <p:nvPr/>
      </p:nvGrpSpPr>
      <p:grpSpPr>
        <a:xfrm>
          <a:off x="0" y="0"/>
          <a:ext cx="0" cy="0"/>
          <a:chOff x="0" y="0"/>
          <a:chExt cx="0" cy="0"/>
        </a:xfrm>
      </p:grpSpPr>
      <p:sp>
        <p:nvSpPr>
          <p:cNvPr id="4115" name="Rectangle 19"/>
          <p:cNvSpPr>
            <a:spLocks noChangeArrowheads="1"/>
          </p:cNvSpPr>
          <p:nvPr/>
        </p:nvSpPr>
        <p:spPr bwMode="ltGray">
          <a:xfrm>
            <a:off x="0" y="0"/>
            <a:ext cx="9144000" cy="128428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3" name="Rectangle 17"/>
          <p:cNvSpPr>
            <a:spLocks noChangeArrowheads="1"/>
          </p:cNvSpPr>
          <p:nvPr/>
        </p:nvSpPr>
        <p:spPr bwMode="blackWhite">
          <a:xfrm flipV="1">
            <a:off x="196850" y="-28575"/>
            <a:ext cx="8712200" cy="2682875"/>
          </a:xfrm>
          <a:prstGeom prst="rect">
            <a:avLst/>
          </a:prstGeom>
          <a:solidFill>
            <a:schemeClr val="accent2"/>
          </a:solidFill>
          <a:ln>
            <a:noFill/>
          </a:ln>
          <a:effectLst/>
        </p:spPr>
        <p:txBody>
          <a:bodyPr rot="10800000" wrap="none" anchor="ctr"/>
          <a:lstStyle/>
          <a:p>
            <a:pPr>
              <a:tabLst>
                <a:tab pos="233363" algn="l"/>
              </a:tabLst>
            </a:pPr>
            <a:endParaRPr lang="en-US"/>
          </a:p>
        </p:txBody>
      </p:sp>
      <p:sp>
        <p:nvSpPr>
          <p:cNvPr id="4098" name="Rectangle 2"/>
          <p:cNvSpPr>
            <a:spLocks noGrp="1" noChangeArrowheads="1"/>
          </p:cNvSpPr>
          <p:nvPr>
            <p:ph type="ctrTitle"/>
          </p:nvPr>
        </p:nvSpPr>
        <p:spPr>
          <a:xfrm>
            <a:off x="762000" y="1104900"/>
            <a:ext cx="7620000" cy="1143000"/>
          </a:xfrm>
        </p:spPr>
        <p:txBody>
          <a:bodyPr/>
          <a:lstStyle>
            <a:lvl1pPr algn="ctr">
              <a:defRPr sz="4000"/>
            </a:lvl1pPr>
          </a:lstStyle>
          <a:p>
            <a:pPr lvl="0"/>
            <a:r>
              <a:rPr lang="en-US" noProof="0" smtClean="0"/>
              <a:t>Click to edit Master title style</a:t>
            </a:r>
          </a:p>
        </p:txBody>
      </p:sp>
      <p:sp>
        <p:nvSpPr>
          <p:cNvPr id="4121" name="Rectangle 25"/>
          <p:cNvSpPr>
            <a:spLocks noChangeArrowheads="1"/>
          </p:cNvSpPr>
          <p:nvPr/>
        </p:nvSpPr>
        <p:spPr bwMode="ltGray">
          <a:xfrm flipV="1">
            <a:off x="196850" y="2570163"/>
            <a:ext cx="8712200" cy="84137"/>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tabLst>
                <a:tab pos="233363" algn="l"/>
              </a:tabLst>
            </a:pPr>
            <a:endParaRPr lang="en-US"/>
          </a:p>
        </p:txBody>
      </p:sp>
      <p:sp>
        <p:nvSpPr>
          <p:cNvPr id="4125" name="Text Box 29"/>
          <p:cNvSpPr txBox="1">
            <a:spLocks noChangeArrowheads="1"/>
          </p:cNvSpPr>
          <p:nvPr/>
        </p:nvSpPr>
        <p:spPr bwMode="gray">
          <a:xfrm>
            <a:off x="7559675" y="87313"/>
            <a:ext cx="1266825" cy="103187"/>
          </a:xfrm>
          <a:prstGeom prst="rect">
            <a:avLst/>
          </a:prstGeom>
          <a:noFill/>
          <a:ln>
            <a:noFill/>
          </a:ln>
          <a:effectLst/>
          <a:extLst>
            <a:ext uri="{909E8E84-426E-40DD-AFC4-6F175D3DCCD1}">
              <a14:hiddenFill xmlns:a14="http://schemas.microsoft.com/office/drawing/2010/main">
                <a:solidFill>
                  <a:srgbClr val="FF641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a:spcBef>
                <a:spcPct val="0"/>
              </a:spcBef>
              <a:tabLst>
                <a:tab pos="233363" algn="l"/>
              </a:tabLst>
              <a:defRPr>
                <a:solidFill>
                  <a:schemeClr val="tx1"/>
                </a:solidFill>
                <a:latin typeface="Arial" charset="0"/>
              </a:defRPr>
            </a:lvl1pPr>
            <a:lvl2pPr algn="l">
              <a:spcBef>
                <a:spcPct val="0"/>
              </a:spcBef>
              <a:tabLst>
                <a:tab pos="233363" algn="l"/>
              </a:tabLst>
              <a:defRPr>
                <a:solidFill>
                  <a:schemeClr val="tx1"/>
                </a:solidFill>
                <a:latin typeface="Arial" charset="0"/>
              </a:defRPr>
            </a:lvl2pPr>
            <a:lvl3pPr algn="l">
              <a:spcBef>
                <a:spcPct val="0"/>
              </a:spcBef>
              <a:tabLst>
                <a:tab pos="233363" algn="l"/>
              </a:tabLst>
              <a:defRPr>
                <a:solidFill>
                  <a:schemeClr val="tx1"/>
                </a:solidFill>
                <a:latin typeface="Arial" charset="0"/>
              </a:defRPr>
            </a:lvl3pPr>
            <a:lvl4pPr algn="l">
              <a:spcBef>
                <a:spcPct val="0"/>
              </a:spcBef>
              <a:tabLst>
                <a:tab pos="233363" algn="l"/>
              </a:tabLst>
              <a:defRPr>
                <a:solidFill>
                  <a:schemeClr val="tx1"/>
                </a:solidFill>
                <a:latin typeface="Arial" charset="0"/>
              </a:defRPr>
            </a:lvl4pPr>
            <a:lvl5pPr algn="l">
              <a:spcBef>
                <a:spcPct val="0"/>
              </a:spcBef>
              <a:tabLst>
                <a:tab pos="233363" algn="l"/>
              </a:tabLst>
              <a:defRPr>
                <a:solidFill>
                  <a:schemeClr val="tx1"/>
                </a:solidFill>
                <a:latin typeface="Arial" charset="0"/>
              </a:defRPr>
            </a:lvl5pPr>
            <a:lvl6pPr fontAlgn="base">
              <a:spcBef>
                <a:spcPct val="0"/>
              </a:spcBef>
              <a:spcAft>
                <a:spcPct val="0"/>
              </a:spcAft>
              <a:tabLst>
                <a:tab pos="233363" algn="l"/>
              </a:tabLst>
              <a:defRPr>
                <a:solidFill>
                  <a:schemeClr val="tx1"/>
                </a:solidFill>
                <a:latin typeface="Arial" charset="0"/>
              </a:defRPr>
            </a:lvl6pPr>
            <a:lvl7pPr fontAlgn="base">
              <a:spcBef>
                <a:spcPct val="0"/>
              </a:spcBef>
              <a:spcAft>
                <a:spcPct val="0"/>
              </a:spcAft>
              <a:tabLst>
                <a:tab pos="233363" algn="l"/>
              </a:tabLst>
              <a:defRPr>
                <a:solidFill>
                  <a:schemeClr val="tx1"/>
                </a:solidFill>
                <a:latin typeface="Arial" charset="0"/>
              </a:defRPr>
            </a:lvl7pPr>
            <a:lvl8pPr fontAlgn="base">
              <a:spcBef>
                <a:spcPct val="0"/>
              </a:spcBef>
              <a:spcAft>
                <a:spcPct val="0"/>
              </a:spcAft>
              <a:tabLst>
                <a:tab pos="233363" algn="l"/>
              </a:tabLst>
              <a:defRPr>
                <a:solidFill>
                  <a:schemeClr val="tx1"/>
                </a:solidFill>
                <a:latin typeface="Arial" charset="0"/>
              </a:defRPr>
            </a:lvl8pPr>
            <a:lvl9pPr fontAlgn="base">
              <a:spcBef>
                <a:spcPct val="0"/>
              </a:spcBef>
              <a:spcAft>
                <a:spcPct val="0"/>
              </a:spcAft>
              <a:tabLst>
                <a:tab pos="233363" algn="l"/>
              </a:tabLst>
              <a:defRPr>
                <a:solidFill>
                  <a:schemeClr val="tx1"/>
                </a:solidFill>
                <a:latin typeface="Arial" charset="0"/>
              </a:defRPr>
            </a:lvl9pPr>
          </a:lstStyle>
          <a:p>
            <a:pPr>
              <a:spcBef>
                <a:spcPct val="50000"/>
              </a:spcBef>
            </a:pPr>
            <a:r>
              <a:rPr lang="en-US" sz="800">
                <a:solidFill>
                  <a:schemeClr val="tx2"/>
                </a:solidFill>
              </a:rPr>
              <a:t>Proprietary and Confidential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0425" y="6269355"/>
            <a:ext cx="1828800" cy="472440"/>
          </a:xfrm>
          <a:prstGeom prst="rect">
            <a:avLst/>
          </a:prstGeom>
        </p:spPr>
      </p:pic>
      <p:sp>
        <p:nvSpPr>
          <p:cNvPr id="9" name="Text Box 6"/>
          <p:cNvSpPr txBox="1">
            <a:spLocks noChangeArrowheads="1"/>
          </p:cNvSpPr>
          <p:nvPr userDrawn="1"/>
        </p:nvSpPr>
        <p:spPr bwMode="auto">
          <a:xfrm>
            <a:off x="501650" y="5623038"/>
            <a:ext cx="8407400" cy="401638"/>
          </a:xfrm>
          <a:prstGeom prst="rect">
            <a:avLst/>
          </a:prstGeom>
          <a:noFill/>
          <a:ln>
            <a:noFill/>
          </a:ln>
          <a:effectLst/>
          <a:extLst>
            <a:ext uri="{909E8E84-426E-40DD-AFC4-6F175D3DCCD1}">
              <a14:hiddenFill xmlns:a14="http://schemas.microsoft.com/office/drawing/2010/main">
                <a:solidFill>
                  <a:srgbClr val="FF641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1pPr>
            <a:lvl2pPr marL="4572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2pPr>
            <a:lvl3pPr marL="9144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3pPr>
            <a:lvl4pPr marL="13716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4pPr>
            <a:lvl5pPr marL="18288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5pPr>
            <a:lvl6pPr marL="2286000" algn="l" defTabSz="914400" rtl="0" eaLnBrk="1" latinLnBrk="0" hangingPunct="1">
              <a:defRPr sz="2000" kern="1200">
                <a:solidFill>
                  <a:srgbClr val="000000"/>
                </a:solidFill>
                <a:latin typeface="Arial" charset="0"/>
                <a:ea typeface="+mn-ea"/>
                <a:cs typeface="Arial" charset="0"/>
              </a:defRPr>
            </a:lvl6pPr>
            <a:lvl7pPr marL="2743200" algn="l" defTabSz="914400" rtl="0" eaLnBrk="1" latinLnBrk="0" hangingPunct="1">
              <a:defRPr sz="2000" kern="1200">
                <a:solidFill>
                  <a:srgbClr val="000000"/>
                </a:solidFill>
                <a:latin typeface="Arial" charset="0"/>
                <a:ea typeface="+mn-ea"/>
                <a:cs typeface="Arial" charset="0"/>
              </a:defRPr>
            </a:lvl7pPr>
            <a:lvl8pPr marL="3200400" algn="l" defTabSz="914400" rtl="0" eaLnBrk="1" latinLnBrk="0" hangingPunct="1">
              <a:defRPr sz="2000" kern="1200">
                <a:solidFill>
                  <a:srgbClr val="000000"/>
                </a:solidFill>
                <a:latin typeface="Arial" charset="0"/>
                <a:ea typeface="+mn-ea"/>
                <a:cs typeface="Arial" charset="0"/>
              </a:defRPr>
            </a:lvl8pPr>
            <a:lvl9pPr marL="3657600" algn="l" defTabSz="914400" rtl="0" eaLnBrk="1" latinLnBrk="0" hangingPunct="1">
              <a:defRPr sz="2000" kern="1200">
                <a:solidFill>
                  <a:srgbClr val="000000"/>
                </a:solidFill>
                <a:latin typeface="Arial" charset="0"/>
                <a:ea typeface="+mn-ea"/>
                <a:cs typeface="Arial" charset="0"/>
              </a:defRPr>
            </a:lvl9pPr>
          </a:lstStyle>
          <a:p>
            <a:pPr algn="ctr">
              <a:spcBef>
                <a:spcPct val="50000"/>
              </a:spcBef>
            </a:pPr>
            <a:r>
              <a:rPr lang="en-US" sz="800" i="1" dirty="0">
                <a:solidFill>
                  <a:srgbClr val="000000"/>
                </a:solidFill>
              </a:rPr>
              <a:t>"Our loss control service is advisory only. We assume no responsibility for management or control of customer safety activities nor for implementation of recommended corrective measures. This presentation is based on information supplied by the customer and/or observations of conditions and practices at the time of the consultation.  We have not tried to identify all hazards. We do not warrant that requirements of any federal, state, or local law, regulation or ordinance have or have not been met.”</a:t>
            </a:r>
            <a:r>
              <a:rPr lang="en-US" sz="800" dirty="0">
                <a:solidFill>
                  <a:srgbClr val="000000"/>
                </a:solidFill>
              </a:rPr>
              <a:t> </a:t>
            </a:r>
            <a:endParaRPr lang="en-US" dirty="0">
              <a:solidFill>
                <a:srgbClr val="000000"/>
              </a:solidFill>
            </a:endParaRPr>
          </a:p>
        </p:txBody>
      </p:sp>
      <p:sp>
        <p:nvSpPr>
          <p:cNvPr id="3" name="Picture Placeholder 2"/>
          <p:cNvSpPr>
            <a:spLocks noGrp="1"/>
          </p:cNvSpPr>
          <p:nvPr>
            <p:ph type="pic" sz="quarter" idx="10"/>
          </p:nvPr>
        </p:nvSpPr>
        <p:spPr>
          <a:xfrm>
            <a:off x="1884362" y="2887663"/>
            <a:ext cx="5675313" cy="2497137"/>
          </a:xfrm>
        </p:spPr>
        <p:txBody>
          <a:bodyPr/>
          <a:lstStyle/>
          <a:p>
            <a:endParaRPr lang="en-US"/>
          </a:p>
        </p:txBody>
      </p:sp>
      <p:pic>
        <p:nvPicPr>
          <p:cNvPr id="12" name="Picture 4" descr="Large LM logo"/>
          <p:cNvPicPr>
            <a:picLocks noChangeAspect="1" noChangeArrowheads="1"/>
          </p:cNvPicPr>
          <p:nvPr userDrawn="1"/>
        </p:nvPicPr>
        <p:blipFill>
          <a:blip r:embed="rId3">
            <a:extLst>
              <a:ext uri="{28A0092B-C50C-407E-A947-70E740481C1C}">
                <a14:useLocalDpi xmlns:a14="http://schemas.microsoft.com/office/drawing/2010/main" val="0"/>
              </a:ext>
            </a:extLst>
          </a:blip>
          <a:srcRect l="-597" t="25043" r="40984" b="19476"/>
          <a:stretch>
            <a:fillRect/>
          </a:stretch>
        </p:blipFill>
        <p:spPr bwMode="auto">
          <a:xfrm>
            <a:off x="4774745" y="626935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8433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103313" y="1378858"/>
            <a:ext cx="7772400" cy="23803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5"/>
          <p:cNvSpPr>
            <a:spLocks noGrp="1"/>
          </p:cNvSpPr>
          <p:nvPr>
            <p:ph sz="quarter" idx="11"/>
          </p:nvPr>
        </p:nvSpPr>
        <p:spPr>
          <a:xfrm>
            <a:off x="1103538" y="3817939"/>
            <a:ext cx="7772400" cy="242320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82941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_1L_2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030968" y="1393597"/>
            <a:ext cx="3816804" cy="483303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5"/>
          <p:cNvSpPr>
            <a:spLocks noGrp="1"/>
          </p:cNvSpPr>
          <p:nvPr>
            <p:ph sz="quarter" idx="11"/>
          </p:nvPr>
        </p:nvSpPr>
        <p:spPr>
          <a:xfrm>
            <a:off x="5094288" y="1393825"/>
            <a:ext cx="3759200" cy="23508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7"/>
          <p:cNvSpPr>
            <a:spLocks noGrp="1"/>
          </p:cNvSpPr>
          <p:nvPr>
            <p:ph sz="quarter" idx="12"/>
          </p:nvPr>
        </p:nvSpPr>
        <p:spPr>
          <a:xfrm>
            <a:off x="5094288" y="3817710"/>
            <a:ext cx="3744912" cy="24089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1165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746" y="6041363"/>
            <a:ext cx="1124578" cy="641240"/>
          </a:xfrm>
          <a:prstGeom prst="rect">
            <a:avLst/>
          </a:prstGeom>
        </p:spPr>
      </p:pic>
    </p:spTree>
    <p:extLst>
      <p:ext uri="{BB962C8B-B14F-4D97-AF65-F5344CB8AC3E}">
        <p14:creationId xmlns:p14="http://schemas.microsoft.com/office/powerpoint/2010/main" val="2576692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_1L_2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059542" y="1393597"/>
            <a:ext cx="3788229" cy="235108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5"/>
          <p:cNvSpPr>
            <a:spLocks noGrp="1"/>
          </p:cNvSpPr>
          <p:nvPr>
            <p:ph sz="quarter" idx="11"/>
          </p:nvPr>
        </p:nvSpPr>
        <p:spPr>
          <a:xfrm>
            <a:off x="1074056" y="3861253"/>
            <a:ext cx="3759201" cy="23073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7"/>
          <p:cNvSpPr>
            <a:spLocks noGrp="1"/>
          </p:cNvSpPr>
          <p:nvPr>
            <p:ph sz="quarter" idx="12"/>
          </p:nvPr>
        </p:nvSpPr>
        <p:spPr>
          <a:xfrm>
            <a:off x="5094288" y="1378858"/>
            <a:ext cx="3744912" cy="4775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13696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103313" y="1378178"/>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11"/>
          </p:nvPr>
        </p:nvSpPr>
        <p:spPr>
          <a:xfrm>
            <a:off x="1103086" y="3802515"/>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2"/>
          </p:nvPr>
        </p:nvSpPr>
        <p:spPr>
          <a:xfrm>
            <a:off x="4919663" y="1379538"/>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9"/>
          <p:cNvSpPr>
            <a:spLocks noGrp="1"/>
          </p:cNvSpPr>
          <p:nvPr>
            <p:ph sz="quarter" idx="13"/>
          </p:nvPr>
        </p:nvSpPr>
        <p:spPr>
          <a:xfrm>
            <a:off x="4919663" y="3803424"/>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43374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3 Content_1T_2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103313" y="1378178"/>
            <a:ext cx="7576230" cy="2308451"/>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11"/>
          </p:nvPr>
        </p:nvSpPr>
        <p:spPr>
          <a:xfrm>
            <a:off x="1103086" y="3802515"/>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9"/>
          <p:cNvSpPr>
            <a:spLocks noGrp="1"/>
          </p:cNvSpPr>
          <p:nvPr>
            <p:ph sz="quarter" idx="13"/>
          </p:nvPr>
        </p:nvSpPr>
        <p:spPr>
          <a:xfrm>
            <a:off x="4919663" y="3803424"/>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03175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3Content_2T_1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103313" y="1378178"/>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11"/>
          </p:nvPr>
        </p:nvSpPr>
        <p:spPr>
          <a:xfrm>
            <a:off x="1103085" y="3831543"/>
            <a:ext cx="7590971"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2"/>
          </p:nvPr>
        </p:nvSpPr>
        <p:spPr>
          <a:xfrm>
            <a:off x="4919663" y="1379538"/>
            <a:ext cx="3749040" cy="237744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83672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03313" y="1436460"/>
            <a:ext cx="7808458" cy="4775655"/>
          </a:xfrm>
        </p:spPr>
        <p:txBody>
          <a:bodyPr/>
          <a:lstStyle/>
          <a:p>
            <a:endParaRPr lang="en-US"/>
          </a:p>
        </p:txBody>
      </p:sp>
    </p:spTree>
    <p:extLst>
      <p:ext uri="{BB962C8B-B14F-4D97-AF65-F5344CB8AC3E}">
        <p14:creationId xmlns:p14="http://schemas.microsoft.com/office/powerpoint/2010/main" val="2361556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martArt Placeholder 3"/>
          <p:cNvSpPr>
            <a:spLocks noGrp="1"/>
          </p:cNvSpPr>
          <p:nvPr>
            <p:ph type="dgm" sz="quarter" idx="10"/>
          </p:nvPr>
        </p:nvSpPr>
        <p:spPr>
          <a:xfrm>
            <a:off x="1089025" y="1408113"/>
            <a:ext cx="7823200" cy="4760912"/>
          </a:xfrm>
        </p:spPr>
        <p:txBody>
          <a:bodyPr/>
          <a:lstStyle/>
          <a:p>
            <a:endParaRPr lang="en-US"/>
          </a:p>
        </p:txBody>
      </p:sp>
    </p:spTree>
    <p:extLst>
      <p:ext uri="{BB962C8B-B14F-4D97-AF65-F5344CB8AC3E}">
        <p14:creationId xmlns:p14="http://schemas.microsoft.com/office/powerpoint/2010/main" val="416615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417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0494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947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912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507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724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336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3/16/2015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40746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672" r:id="rId17"/>
    <p:sldLayoutId id="2147483663" r:id="rId18"/>
    <p:sldLayoutId id="2147483666" r:id="rId19"/>
    <p:sldLayoutId id="2147483673" r:id="rId20"/>
    <p:sldLayoutId id="2147483669" r:id="rId21"/>
    <p:sldLayoutId id="2147483671" r:id="rId22"/>
    <p:sldLayoutId id="2147483670" r:id="rId23"/>
    <p:sldLayoutId id="2147483664" r:id="rId24"/>
    <p:sldLayoutId id="2147483665" r:id="rId25"/>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tdi.org/course/membership.aspx#certific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ptdi.org/standards/index.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079795" y="1236134"/>
            <a:ext cx="5826719" cy="1646302"/>
          </a:xfrm>
        </p:spPr>
        <p:txBody>
          <a:bodyPr/>
          <a:lstStyle/>
          <a:p>
            <a:pPr eaLnBrk="1" hangingPunct="1"/>
            <a:r>
              <a:rPr lang="en-US" dirty="0" smtClean="0">
                <a:solidFill>
                  <a:schemeClr val="accent2">
                    <a:lumMod val="50000"/>
                  </a:schemeClr>
                </a:solidFill>
              </a:rPr>
              <a:t>Professional Truck Driver Institute</a:t>
            </a:r>
          </a:p>
        </p:txBody>
      </p:sp>
      <p:sp>
        <p:nvSpPr>
          <p:cNvPr id="6147" name="Rectangle 3"/>
          <p:cNvSpPr>
            <a:spLocks noGrp="1" noChangeArrowheads="1"/>
          </p:cNvSpPr>
          <p:nvPr>
            <p:ph type="subTitle" idx="1"/>
          </p:nvPr>
        </p:nvSpPr>
        <p:spPr>
          <a:xfrm>
            <a:off x="505714" y="4521200"/>
            <a:ext cx="6400800" cy="2336800"/>
          </a:xfrm>
        </p:spPr>
        <p:txBody>
          <a:bodyPr/>
          <a:lstStyle/>
          <a:p>
            <a:pPr eaLnBrk="1" hangingPunct="1">
              <a:lnSpc>
                <a:spcPct val="100000"/>
              </a:lnSpc>
              <a:spcBef>
                <a:spcPct val="20000"/>
              </a:spcBef>
            </a:pPr>
            <a:r>
              <a:rPr lang="en-US" dirty="0" smtClean="0"/>
              <a:t>Driven by Excellence</a:t>
            </a:r>
          </a:p>
          <a:p>
            <a:pPr eaLnBrk="1" hangingPunct="1">
              <a:lnSpc>
                <a:spcPct val="100000"/>
              </a:lnSpc>
              <a:spcBef>
                <a:spcPct val="20000"/>
              </a:spcBef>
            </a:pPr>
            <a:r>
              <a:rPr lang="en-US" dirty="0" smtClean="0"/>
              <a:t>Measured by Quality</a:t>
            </a:r>
          </a:p>
          <a:p>
            <a:pPr eaLnBrk="1" hangingPunct="1">
              <a:lnSpc>
                <a:spcPct val="100000"/>
              </a:lnSpc>
              <a:spcBef>
                <a:spcPct val="20000"/>
              </a:spcBef>
            </a:pPr>
            <a:r>
              <a:rPr lang="en-US" dirty="0" smtClean="0"/>
              <a:t>March 19, 2015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714" y="4035782"/>
            <a:ext cx="3560064" cy="2029968"/>
          </a:xfrm>
          <a:prstGeom prst="rect">
            <a:avLst/>
          </a:prstGeom>
        </p:spPr>
      </p:pic>
    </p:spTree>
    <p:extLst>
      <p:ext uri="{BB962C8B-B14F-4D97-AF65-F5344CB8AC3E}">
        <p14:creationId xmlns:p14="http://schemas.microsoft.com/office/powerpoint/2010/main" val="12606180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PTDI Certification</a:t>
            </a:r>
            <a:endParaRPr lang="en-US" dirty="0">
              <a:solidFill>
                <a:schemeClr val="accent2">
                  <a:lumMod val="50000"/>
                </a:schemeClr>
              </a:solidFill>
            </a:endParaRPr>
          </a:p>
        </p:txBody>
      </p:sp>
      <p:sp>
        <p:nvSpPr>
          <p:cNvPr id="3" name="Content Placeholder 2"/>
          <p:cNvSpPr>
            <a:spLocks noGrp="1"/>
          </p:cNvSpPr>
          <p:nvPr>
            <p:ph idx="1"/>
          </p:nvPr>
        </p:nvSpPr>
        <p:spPr>
          <a:xfrm>
            <a:off x="609599" y="1546440"/>
            <a:ext cx="6347714" cy="3880773"/>
          </a:xfrm>
        </p:spPr>
        <p:txBody>
          <a:bodyPr>
            <a:normAutofit/>
          </a:bodyPr>
          <a:lstStyle/>
          <a:p>
            <a:r>
              <a:rPr lang="en-US" dirty="0" smtClean="0">
                <a:latin typeface="Arial" panose="020B0604020202020204" pitchFamily="34" charset="0"/>
                <a:cs typeface="Arial" panose="020B0604020202020204" pitchFamily="34" charset="0"/>
              </a:rPr>
              <a:t>A one-day </a:t>
            </a:r>
            <a:r>
              <a:rPr lang="en-US" dirty="0">
                <a:latin typeface="Arial" panose="020B0604020202020204" pitchFamily="34" charset="0"/>
                <a:cs typeface="Arial" panose="020B0604020202020204" pitchFamily="34" charset="0"/>
              </a:rPr>
              <a:t>on-site </a:t>
            </a:r>
            <a:r>
              <a:rPr lang="en-US" dirty="0" smtClean="0">
                <a:latin typeface="Arial" panose="020B0604020202020204" pitchFamily="34" charset="0"/>
                <a:cs typeface="Arial" panose="020B0604020202020204" pitchFamily="34" charset="0"/>
              </a:rPr>
              <a:t>evaluation, and Program Evaluation Report (PER) is </a:t>
            </a:r>
            <a:r>
              <a:rPr lang="en-US" dirty="0">
                <a:latin typeface="Arial" panose="020B0604020202020204" pitchFamily="34" charset="0"/>
                <a:cs typeface="Arial" panose="020B0604020202020204" pitchFamily="34" charset="0"/>
              </a:rPr>
              <a:t>conducted by an Educational Team Leader (ETL</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Subject Matter Expert (SME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a PTDI staff member.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Certification Committee reviews the SER</a:t>
            </a:r>
            <a:r>
              <a:rPr lang="en-US" dirty="0" smtClean="0">
                <a:latin typeface="Arial" panose="020B0604020202020204" pitchFamily="34" charset="0"/>
                <a:cs typeface="Arial" panose="020B0604020202020204" pitchFamily="34" charset="0"/>
              </a:rPr>
              <a:t>, the PER and </a:t>
            </a:r>
            <a:r>
              <a:rPr lang="en-US" dirty="0">
                <a:latin typeface="Arial" panose="020B0604020202020204" pitchFamily="34" charset="0"/>
                <a:cs typeface="Arial" panose="020B0604020202020204" pitchFamily="34" charset="0"/>
              </a:rPr>
              <a:t>any other materials submitted.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the course meets the requirements, the course is </a:t>
            </a:r>
            <a:r>
              <a:rPr lang="en-US" dirty="0" smtClean="0">
                <a:latin typeface="Arial" panose="020B0604020202020204" pitchFamily="34" charset="0"/>
                <a:cs typeface="Arial" panose="020B0604020202020204" pitchFamily="34" charset="0"/>
              </a:rPr>
              <a:t>certified </a:t>
            </a:r>
            <a:r>
              <a:rPr lang="en-US" dirty="0">
                <a:latin typeface="Arial" panose="020B0604020202020204" pitchFamily="34" charset="0"/>
                <a:cs typeface="Arial" panose="020B0604020202020204" pitchFamily="34" charset="0"/>
              </a:rPr>
              <a:t>for five </a:t>
            </a:r>
            <a:r>
              <a:rPr lang="en-US" dirty="0" smtClean="0">
                <a:latin typeface="Arial" panose="020B0604020202020204" pitchFamily="34" charset="0"/>
                <a:cs typeface="Arial" panose="020B0604020202020204" pitchFamily="34" charset="0"/>
              </a:rPr>
              <a:t>years. </a:t>
            </a:r>
          </a:p>
          <a:p>
            <a:r>
              <a:rPr lang="en-US" dirty="0" smtClean="0">
                <a:latin typeface="Arial" panose="020B0604020202020204" pitchFamily="34" charset="0"/>
                <a:cs typeface="Arial" panose="020B0604020202020204" pitchFamily="34" charset="0"/>
              </a:rPr>
              <a:t>PTDI notifies </a:t>
            </a:r>
            <a:r>
              <a:rPr lang="en-US" dirty="0">
                <a:latin typeface="Arial" panose="020B0604020202020204" pitchFamily="34" charset="0"/>
                <a:cs typeface="Arial" panose="020B0604020202020204" pitchFamily="34" charset="0"/>
              </a:rPr>
              <a:t>the school of the Certification Committee's decision within 30 days after the Committee meeting at which the course is considered. Rev. 10/15/03</a:t>
            </a:r>
          </a:p>
          <a:p>
            <a:endParaRPr lang="en-US" dirty="0"/>
          </a:p>
        </p:txBody>
      </p:sp>
      <p:sp>
        <p:nvSpPr>
          <p:cNvPr id="5" name="TextBox 4"/>
          <p:cNvSpPr txBox="1"/>
          <p:nvPr/>
        </p:nvSpPr>
        <p:spPr>
          <a:xfrm>
            <a:off x="609599" y="5172501"/>
            <a:ext cx="6050054" cy="769441"/>
          </a:xfrm>
          <a:prstGeom prst="rect">
            <a:avLst/>
          </a:prstGeom>
          <a:noFill/>
        </p:spPr>
        <p:txBody>
          <a:bodyPr wrap="none" rtlCol="0">
            <a:spAutoFit/>
          </a:bodyPr>
          <a:lstStyle/>
          <a:p>
            <a:r>
              <a:rPr lang="en-US" dirty="0" smtClean="0"/>
              <a:t>For a complete review of the process, go to </a:t>
            </a:r>
          </a:p>
          <a:p>
            <a:r>
              <a:rPr lang="en-US" dirty="0">
                <a:solidFill>
                  <a:schemeClr val="accent2">
                    <a:lumMod val="50000"/>
                  </a:schemeClr>
                </a:solidFill>
                <a:hlinkClick r:id="rId2"/>
              </a:rPr>
              <a:t>http://ptdi.org/course/membership.aspx#certification</a:t>
            </a:r>
            <a:endParaRPr lang="en-US" dirty="0">
              <a:solidFill>
                <a:schemeClr val="accent2">
                  <a:lumMod val="50000"/>
                </a:schemeClr>
              </a:solidFill>
            </a:endParaRPr>
          </a:p>
        </p:txBody>
      </p:sp>
    </p:spTree>
    <p:extLst>
      <p:ext uri="{BB962C8B-B14F-4D97-AF65-F5344CB8AC3E}">
        <p14:creationId xmlns:p14="http://schemas.microsoft.com/office/powerpoint/2010/main" val="1232022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2">
                    <a:lumMod val="50000"/>
                  </a:schemeClr>
                </a:solidFill>
              </a:rPr>
              <a:t>PTDI History</a:t>
            </a:r>
            <a:endParaRPr lang="en-US" sz="4000" dirty="0">
              <a:solidFill>
                <a:schemeClr val="accent2">
                  <a:lumMod val="50000"/>
                </a:schemeClr>
              </a:solidFill>
            </a:endParaRPr>
          </a:p>
        </p:txBody>
      </p:sp>
      <p:sp>
        <p:nvSpPr>
          <p:cNvPr id="3" name="Content Placeholder 2"/>
          <p:cNvSpPr>
            <a:spLocks noGrp="1"/>
          </p:cNvSpPr>
          <p:nvPr>
            <p:ph idx="1"/>
          </p:nvPr>
        </p:nvSpPr>
        <p:spPr>
          <a:xfrm>
            <a:off x="762006" y="1438275"/>
            <a:ext cx="7830457" cy="4773839"/>
          </a:xfrm>
        </p:spPr>
        <p:txBody>
          <a:bodyPr>
            <a:normAutofit/>
          </a:bodyPr>
          <a:lstStyle/>
          <a:p>
            <a:r>
              <a:rPr lang="en-US" sz="3200" dirty="0" smtClean="0"/>
              <a:t>Non Profit organization incorporated in 1986</a:t>
            </a:r>
          </a:p>
          <a:p>
            <a:r>
              <a:rPr lang="en-US" sz="3200" dirty="0" smtClean="0"/>
              <a:t>Developed </a:t>
            </a:r>
            <a:r>
              <a:rPr lang="en-US" sz="3200" dirty="0" smtClean="0"/>
              <a:t>first voluntary curriculum and certification standards</a:t>
            </a:r>
          </a:p>
          <a:p>
            <a:r>
              <a:rPr lang="en-US" sz="3200" dirty="0" smtClean="0"/>
              <a:t>Continually working with schools and industry for improvement</a:t>
            </a:r>
            <a:endParaRPr lang="en-US" sz="3200" dirty="0"/>
          </a:p>
        </p:txBody>
      </p:sp>
    </p:spTree>
    <p:extLst>
      <p:ext uri="{BB962C8B-B14F-4D97-AF65-F5344CB8AC3E}">
        <p14:creationId xmlns:p14="http://schemas.microsoft.com/office/powerpoint/2010/main" val="314897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2">
                    <a:lumMod val="50000"/>
                  </a:schemeClr>
                </a:solidFill>
              </a:rPr>
              <a:t>PTDI Mission</a:t>
            </a:r>
            <a:r>
              <a:rPr lang="en-US" sz="4000" dirty="0" smtClean="0"/>
              <a:t>	</a:t>
            </a:r>
            <a:endParaRPr lang="en-US" sz="4000" dirty="0"/>
          </a:p>
        </p:txBody>
      </p:sp>
      <p:sp>
        <p:nvSpPr>
          <p:cNvPr id="3" name="Content Placeholder 2"/>
          <p:cNvSpPr>
            <a:spLocks noGrp="1"/>
          </p:cNvSpPr>
          <p:nvPr>
            <p:ph idx="1"/>
          </p:nvPr>
        </p:nvSpPr>
        <p:spPr>
          <a:xfrm>
            <a:off x="805548" y="1438275"/>
            <a:ext cx="7830457" cy="4773839"/>
          </a:xfrm>
        </p:spPr>
        <p:txBody>
          <a:bodyPr/>
          <a:lstStyle/>
          <a:p>
            <a:r>
              <a:rPr lang="en-US" sz="3200" dirty="0" smtClean="0"/>
              <a:t>Establish minimum entry-level driver training standards the industry and public can respect</a:t>
            </a:r>
          </a:p>
          <a:p>
            <a:r>
              <a:rPr lang="en-US" sz="3200" dirty="0" smtClean="0"/>
              <a:t>Ensure availability of a reliable, consistently trained pool of drivers to meet the trucking industry’s needs</a:t>
            </a:r>
            <a:endParaRPr lang="en-US" sz="3200" dirty="0"/>
          </a:p>
        </p:txBody>
      </p:sp>
    </p:spTree>
    <p:extLst>
      <p:ext uri="{BB962C8B-B14F-4D97-AF65-F5344CB8AC3E}">
        <p14:creationId xmlns:p14="http://schemas.microsoft.com/office/powerpoint/2010/main" val="3413160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2">
                    <a:lumMod val="50000"/>
                  </a:schemeClr>
                </a:solidFill>
              </a:rPr>
              <a:t>PTDI Standards</a:t>
            </a:r>
            <a:endParaRPr lang="en-US" sz="4000" dirty="0">
              <a:solidFill>
                <a:schemeClr val="accent2">
                  <a:lumMod val="50000"/>
                </a:schemeClr>
              </a:solidFill>
            </a:endParaRPr>
          </a:p>
        </p:txBody>
      </p:sp>
      <p:sp>
        <p:nvSpPr>
          <p:cNvPr id="3" name="Content Placeholder 2"/>
          <p:cNvSpPr>
            <a:spLocks noGrp="1"/>
          </p:cNvSpPr>
          <p:nvPr>
            <p:ph idx="1"/>
          </p:nvPr>
        </p:nvSpPr>
        <p:spPr>
          <a:xfrm>
            <a:off x="778933" y="1438276"/>
            <a:ext cx="7830457" cy="4773839"/>
          </a:xfrm>
        </p:spPr>
        <p:txBody>
          <a:bodyPr>
            <a:normAutofit lnSpcReduction="10000"/>
          </a:bodyPr>
          <a:lstStyle/>
          <a:p>
            <a:r>
              <a:rPr lang="en-US" sz="3200" dirty="0" smtClean="0"/>
              <a:t>Developed by bringing together representatives from:</a:t>
            </a:r>
          </a:p>
          <a:p>
            <a:pPr lvl="1"/>
            <a:r>
              <a:rPr lang="en-US" sz="3200" dirty="0" smtClean="0"/>
              <a:t>Motor Carriers</a:t>
            </a:r>
          </a:p>
          <a:p>
            <a:pPr lvl="1"/>
            <a:r>
              <a:rPr lang="en-US" sz="3200" dirty="0" smtClean="0"/>
              <a:t>Training Schools</a:t>
            </a:r>
          </a:p>
          <a:p>
            <a:pPr lvl="1"/>
            <a:r>
              <a:rPr lang="en-US" sz="3200" dirty="0" smtClean="0"/>
              <a:t>Insurance Carriers</a:t>
            </a:r>
          </a:p>
          <a:p>
            <a:pPr lvl="1"/>
            <a:r>
              <a:rPr lang="en-US" sz="3200" dirty="0" smtClean="0"/>
              <a:t>Other Trucking Safety Interest Groups</a:t>
            </a:r>
          </a:p>
          <a:p>
            <a:r>
              <a:rPr lang="en-US" sz="3200" dirty="0" smtClean="0"/>
              <a:t>Incorporated FHWA “Minimum Standards for Training Tractor-Trailer Drivers”</a:t>
            </a:r>
            <a:endParaRPr lang="en-US" sz="3200" dirty="0"/>
          </a:p>
        </p:txBody>
      </p:sp>
    </p:spTree>
    <p:extLst>
      <p:ext uri="{BB962C8B-B14F-4D97-AF65-F5344CB8AC3E}">
        <p14:creationId xmlns:p14="http://schemas.microsoft.com/office/powerpoint/2010/main" val="234292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840"/>
          <a:stretch/>
        </p:blipFill>
        <p:spPr bwMode="auto">
          <a:xfrm>
            <a:off x="4461082" y="1444138"/>
            <a:ext cx="3912733" cy="506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682171" y="346724"/>
            <a:ext cx="8461829" cy="865187"/>
          </a:xfrm>
        </p:spPr>
        <p:txBody>
          <a:bodyPr/>
          <a:lstStyle/>
          <a:p>
            <a:r>
              <a:rPr lang="en-US" sz="4000" dirty="0" smtClean="0">
                <a:solidFill>
                  <a:schemeClr val="accent2">
                    <a:lumMod val="50000"/>
                  </a:schemeClr>
                </a:solidFill>
              </a:rPr>
              <a:t>Some Might Even Remember</a:t>
            </a:r>
            <a:endParaRPr lang="en-US" sz="4000" dirty="0">
              <a:solidFill>
                <a:schemeClr val="accent2">
                  <a:lumMod val="50000"/>
                </a:schemeClr>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7" y="1444138"/>
            <a:ext cx="3994150" cy="457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171" y="6018407"/>
            <a:ext cx="1048215" cy="597698"/>
          </a:xfrm>
          <a:prstGeom prst="rect">
            <a:avLst/>
          </a:prstGeom>
        </p:spPr>
      </p:pic>
    </p:spTree>
    <p:extLst>
      <p:ext uri="{BB962C8B-B14F-4D97-AF65-F5344CB8AC3E}">
        <p14:creationId xmlns:p14="http://schemas.microsoft.com/office/powerpoint/2010/main" val="2953126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065" y="309350"/>
            <a:ext cx="6347713" cy="1320800"/>
          </a:xfrm>
        </p:spPr>
        <p:txBody>
          <a:bodyPr/>
          <a:lstStyle/>
          <a:p>
            <a:r>
              <a:rPr lang="en-US" sz="4000" dirty="0" smtClean="0">
                <a:solidFill>
                  <a:schemeClr val="accent2">
                    <a:lumMod val="50000"/>
                  </a:schemeClr>
                </a:solidFill>
              </a:rPr>
              <a:t>PTDI Standards</a:t>
            </a:r>
            <a:endParaRPr lang="en-US" sz="4000" dirty="0">
              <a:solidFill>
                <a:schemeClr val="accent2">
                  <a:lumMod val="50000"/>
                </a:schemeClr>
              </a:solidFill>
            </a:endParaRPr>
          </a:p>
        </p:txBody>
      </p:sp>
      <p:sp>
        <p:nvSpPr>
          <p:cNvPr id="3" name="Content Placeholder 2"/>
          <p:cNvSpPr>
            <a:spLocks noGrp="1"/>
          </p:cNvSpPr>
          <p:nvPr>
            <p:ph idx="1"/>
          </p:nvPr>
        </p:nvSpPr>
        <p:spPr>
          <a:xfrm>
            <a:off x="514065" y="1083433"/>
            <a:ext cx="7830457" cy="4773839"/>
          </a:xfrm>
        </p:spPr>
        <p:txBody>
          <a:bodyPr>
            <a:normAutofit/>
          </a:bodyPr>
          <a:lstStyle/>
          <a:p>
            <a:r>
              <a:rPr lang="en-US" b="1" dirty="0" smtClean="0">
                <a:latin typeface="Arial" panose="020B0604020202020204" pitchFamily="34" charset="0"/>
                <a:cs typeface="Arial" panose="020B0604020202020204" pitchFamily="34" charset="0"/>
              </a:rPr>
              <a:t>Curriculum</a:t>
            </a:r>
          </a:p>
          <a:p>
            <a:pPr lvl="1"/>
            <a:r>
              <a:rPr lang="en-US" sz="1800" dirty="0" smtClean="0">
                <a:latin typeface="Arial" panose="020B0604020202020204" pitchFamily="34" charset="0"/>
                <a:cs typeface="Arial" panose="020B0604020202020204" pitchFamily="34" charset="0"/>
              </a:rPr>
              <a:t>Basic Operation</a:t>
            </a:r>
          </a:p>
          <a:p>
            <a:pPr lvl="1"/>
            <a:r>
              <a:rPr lang="en-US" sz="1800" dirty="0" smtClean="0">
                <a:latin typeface="Arial" panose="020B0604020202020204" pitchFamily="34" charset="0"/>
                <a:cs typeface="Arial" panose="020B0604020202020204" pitchFamily="34" charset="0"/>
              </a:rPr>
              <a:t>Safe Operating Practices</a:t>
            </a:r>
          </a:p>
          <a:p>
            <a:pPr lvl="1"/>
            <a:r>
              <a:rPr lang="en-US" sz="1800" dirty="0" smtClean="0">
                <a:latin typeface="Arial" panose="020B0604020202020204" pitchFamily="34" charset="0"/>
                <a:cs typeface="Arial" panose="020B0604020202020204" pitchFamily="34" charset="0"/>
              </a:rPr>
              <a:t>Advanced Operating Practices</a:t>
            </a:r>
          </a:p>
          <a:p>
            <a:pPr lvl="1"/>
            <a:r>
              <a:rPr lang="en-US" sz="1800" dirty="0" smtClean="0">
                <a:latin typeface="Arial" panose="020B0604020202020204" pitchFamily="34" charset="0"/>
                <a:cs typeface="Arial" panose="020B0604020202020204" pitchFamily="34" charset="0"/>
              </a:rPr>
              <a:t>Vehicle Systems and malfunctions</a:t>
            </a:r>
          </a:p>
          <a:p>
            <a:pPr lvl="1"/>
            <a:r>
              <a:rPr lang="en-US" sz="1800" dirty="0" smtClean="0">
                <a:latin typeface="Arial" panose="020B0604020202020204" pitchFamily="34" charset="0"/>
                <a:cs typeface="Arial" panose="020B0604020202020204" pitchFamily="34" charset="0"/>
              </a:rPr>
              <a:t>Non Vehicle Activities</a:t>
            </a:r>
          </a:p>
          <a:p>
            <a:r>
              <a:rPr lang="en-US" b="1" dirty="0" smtClean="0">
                <a:latin typeface="Arial" panose="020B0604020202020204" pitchFamily="34" charset="0"/>
                <a:cs typeface="Arial" panose="020B0604020202020204" pitchFamily="34" charset="0"/>
              </a:rPr>
              <a:t>Course Administration</a:t>
            </a:r>
          </a:p>
          <a:p>
            <a:r>
              <a:rPr lang="en-US" b="1" dirty="0" smtClean="0">
                <a:latin typeface="Arial" panose="020B0604020202020204" pitchFamily="34" charset="0"/>
                <a:cs typeface="Arial" panose="020B0604020202020204" pitchFamily="34" charset="0"/>
              </a:rPr>
              <a:t>Instructional Personnel</a:t>
            </a:r>
          </a:p>
          <a:p>
            <a:r>
              <a:rPr lang="en-US" b="1" dirty="0" smtClean="0">
                <a:latin typeface="Arial" panose="020B0604020202020204" pitchFamily="34" charset="0"/>
                <a:cs typeface="Arial" panose="020B0604020202020204" pitchFamily="34" charset="0"/>
              </a:rPr>
              <a:t>Training Vehicles</a:t>
            </a:r>
          </a:p>
          <a:p>
            <a:r>
              <a:rPr lang="en-US" b="1" dirty="0" smtClean="0">
                <a:latin typeface="Arial" panose="020B0604020202020204" pitchFamily="34" charset="0"/>
                <a:cs typeface="Arial" panose="020B0604020202020204" pitchFamily="34" charset="0"/>
              </a:rPr>
              <a:t>Instruction</a:t>
            </a:r>
          </a:p>
          <a:p>
            <a:r>
              <a:rPr lang="en-US" b="1" dirty="0" smtClean="0">
                <a:latin typeface="Arial" panose="020B0604020202020204" pitchFamily="34" charset="0"/>
                <a:cs typeface="Arial" panose="020B0604020202020204" pitchFamily="34" charset="0"/>
              </a:rPr>
              <a:t>Currently – 58 schools with certified programs (3/15/15)</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1383996" y="5638908"/>
            <a:ext cx="5477782" cy="769441"/>
          </a:xfrm>
          <a:prstGeom prst="rect">
            <a:avLst/>
          </a:prstGeom>
          <a:noFill/>
        </p:spPr>
        <p:txBody>
          <a:bodyPr wrap="none" rtlCol="0">
            <a:spAutoFit/>
          </a:bodyPr>
          <a:lstStyle/>
          <a:p>
            <a:r>
              <a:rPr lang="en-US" dirty="0" smtClean="0"/>
              <a:t>For a complete version of the standards, go to:</a:t>
            </a:r>
          </a:p>
          <a:p>
            <a:r>
              <a:rPr lang="en-US" dirty="0">
                <a:hlinkClick r:id="rId3"/>
              </a:rPr>
              <a:t>http://ptdi.org/standards/index.aspx </a:t>
            </a:r>
            <a:endParaRPr lang="en-US" dirty="0"/>
          </a:p>
        </p:txBody>
      </p:sp>
    </p:spTree>
    <p:extLst>
      <p:ext uri="{BB962C8B-B14F-4D97-AF65-F5344CB8AC3E}">
        <p14:creationId xmlns:p14="http://schemas.microsoft.com/office/powerpoint/2010/main" val="3602108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62607" y="2404532"/>
            <a:ext cx="5826719" cy="1646302"/>
          </a:xfrm>
        </p:spPr>
        <p:txBody>
          <a:bodyPr/>
          <a:lstStyle/>
          <a:p>
            <a:pPr algn="ctr"/>
            <a:r>
              <a:rPr lang="en-US" dirty="0" smtClean="0">
                <a:solidFill>
                  <a:schemeClr val="accent2">
                    <a:lumMod val="50000"/>
                  </a:schemeClr>
                </a:solidFill>
              </a:rPr>
              <a:t>Certification</a:t>
            </a:r>
            <a:endParaRPr lang="en-US" dirty="0">
              <a:solidFill>
                <a:schemeClr val="accent2">
                  <a:lumMod val="5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5934" y="4188225"/>
            <a:ext cx="3560064" cy="2029968"/>
          </a:xfrm>
          <a:prstGeom prst="rect">
            <a:avLst/>
          </a:prstGeom>
        </p:spPr>
      </p:pic>
    </p:spTree>
    <p:extLst>
      <p:ext uri="{BB962C8B-B14F-4D97-AF65-F5344CB8AC3E}">
        <p14:creationId xmlns:p14="http://schemas.microsoft.com/office/powerpoint/2010/main" val="3297543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PTDI Certification</a:t>
            </a:r>
            <a:endParaRPr lang="en-US" dirty="0">
              <a:solidFill>
                <a:schemeClr val="accent2">
                  <a:lumMod val="50000"/>
                </a:schemeClr>
              </a:solidFill>
            </a:endParaRPr>
          </a:p>
        </p:txBody>
      </p:sp>
      <p:sp>
        <p:nvSpPr>
          <p:cNvPr id="3" name="Content Placeholder 2"/>
          <p:cNvSpPr>
            <a:spLocks noGrp="1"/>
          </p:cNvSpPr>
          <p:nvPr>
            <p:ph idx="1"/>
          </p:nvPr>
        </p:nvSpPr>
        <p:spPr>
          <a:xfrm>
            <a:off x="609599" y="1455740"/>
            <a:ext cx="6347714" cy="4590218"/>
          </a:xfrm>
        </p:spPr>
        <p:txBody>
          <a:bodyPr>
            <a:normAutofit fontScale="92500"/>
          </a:bodyPr>
          <a:lstStyle/>
          <a:p>
            <a:r>
              <a:rPr lang="en-US" sz="2400" dirty="0" smtClean="0"/>
              <a:t>School </a:t>
            </a:r>
            <a:r>
              <a:rPr lang="en-US" sz="2400" dirty="0"/>
              <a:t>may attend a voluntary pre-certification </a:t>
            </a:r>
            <a:r>
              <a:rPr lang="en-US" sz="2400" dirty="0" smtClean="0"/>
              <a:t>workshop</a:t>
            </a:r>
          </a:p>
          <a:p>
            <a:r>
              <a:rPr lang="en-US" sz="2400" dirty="0"/>
              <a:t>School requests application package. For </a:t>
            </a:r>
            <a:r>
              <a:rPr lang="en-US" sz="2400" dirty="0" err="1"/>
              <a:t>recertifications</a:t>
            </a:r>
            <a:r>
              <a:rPr lang="en-US" sz="2400" dirty="0"/>
              <a:t>, PTDI automatically sends package when due. The recertification package and process may vary from that shown below.</a:t>
            </a:r>
          </a:p>
          <a:p>
            <a:r>
              <a:rPr lang="en-US" sz="2400" dirty="0"/>
              <a:t>PTDI sends school application package including: Confirmation Form, Application for Certification, Verification of Eligibility Form, Steps in PTDI Certification/Recertification Process, Fee Schedule</a:t>
            </a:r>
          </a:p>
          <a:p>
            <a:endParaRPr lang="en-US" dirty="0"/>
          </a:p>
        </p:txBody>
      </p:sp>
    </p:spTree>
    <p:extLst>
      <p:ext uri="{BB962C8B-B14F-4D97-AF65-F5344CB8AC3E}">
        <p14:creationId xmlns:p14="http://schemas.microsoft.com/office/powerpoint/2010/main" val="3835645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PTDI Certification-</a:t>
            </a:r>
            <a:r>
              <a:rPr lang="en-US" dirty="0" err="1" smtClean="0">
                <a:solidFill>
                  <a:schemeClr val="accent2">
                    <a:lumMod val="50000"/>
                  </a:schemeClr>
                </a:solidFill>
              </a:rPr>
              <a:t>cont</a:t>
            </a:r>
            <a:r>
              <a:rPr lang="en-US" dirty="0" smtClean="0">
                <a:solidFill>
                  <a:schemeClr val="accent2">
                    <a:lumMod val="50000"/>
                  </a:schemeClr>
                </a:solidFill>
              </a:rPr>
              <a:t>:</a:t>
            </a:r>
            <a:endParaRPr lang="en-US" dirty="0">
              <a:solidFill>
                <a:schemeClr val="accent2">
                  <a:lumMod val="50000"/>
                </a:schemeClr>
              </a:solidFill>
            </a:endParaRPr>
          </a:p>
        </p:txBody>
      </p:sp>
      <p:sp>
        <p:nvSpPr>
          <p:cNvPr id="3" name="Content Placeholder 2"/>
          <p:cNvSpPr>
            <a:spLocks noGrp="1"/>
          </p:cNvSpPr>
          <p:nvPr>
            <p:ph idx="1"/>
          </p:nvPr>
        </p:nvSpPr>
        <p:spPr>
          <a:xfrm>
            <a:off x="761999" y="1270000"/>
            <a:ext cx="6347714" cy="5059360"/>
          </a:xfrm>
        </p:spPr>
        <p:txBody>
          <a:bodyPr>
            <a:normAutofit fontScale="40000" lnSpcReduction="20000"/>
          </a:bodyPr>
          <a:lstStyle/>
          <a:p>
            <a:pPr>
              <a:lnSpc>
                <a:spcPct val="170000"/>
              </a:lnSpc>
            </a:pPr>
            <a:r>
              <a:rPr lang="en-US" sz="3400" dirty="0" smtClean="0">
                <a:latin typeface="Arial" panose="020B0604020202020204" pitchFamily="34" charset="0"/>
                <a:cs typeface="Arial" panose="020B0604020202020204" pitchFamily="34" charset="0"/>
              </a:rPr>
              <a:t>Upon receipt of above completed application package including application fee from the school, PTDI sends the school a Self-Evaluation Report (SER) package made up of:</a:t>
            </a:r>
          </a:p>
          <a:p>
            <a:pPr lvl="1"/>
            <a:r>
              <a:rPr lang="en-US" sz="3400" dirty="0" smtClean="0">
                <a:latin typeface="Arial" panose="020B0604020202020204" pitchFamily="34" charset="0"/>
                <a:cs typeface="Arial" panose="020B0604020202020204" pitchFamily="34" charset="0"/>
              </a:rPr>
              <a:t>Instructions for Completing Self-Evaluation Report (SER)</a:t>
            </a:r>
          </a:p>
          <a:p>
            <a:pPr lvl="1"/>
            <a:r>
              <a:rPr lang="en-US" sz="3400" dirty="0" smtClean="0">
                <a:latin typeface="Arial" panose="020B0604020202020204" pitchFamily="34" charset="0"/>
                <a:cs typeface="Arial" panose="020B0604020202020204" pitchFamily="34" charset="0"/>
              </a:rPr>
              <a:t>Standards Documentation Form &amp; Variance Form</a:t>
            </a:r>
          </a:p>
          <a:p>
            <a:pPr lvl="1"/>
            <a:r>
              <a:rPr lang="en-US" sz="3400" dirty="0" smtClean="0">
                <a:latin typeface="Arial" panose="020B0604020202020204" pitchFamily="34" charset="0"/>
                <a:cs typeface="Arial" panose="020B0604020202020204" pitchFamily="34" charset="0"/>
              </a:rPr>
              <a:t>Request for Course Catalog</a:t>
            </a:r>
          </a:p>
          <a:p>
            <a:pPr lvl="1"/>
            <a:r>
              <a:rPr lang="en-US" sz="3400" dirty="0" smtClean="0">
                <a:latin typeface="Arial" panose="020B0604020202020204" pitchFamily="34" charset="0"/>
                <a:cs typeface="Arial" panose="020B0604020202020204" pitchFamily="34" charset="0"/>
              </a:rPr>
              <a:t>Catalog/Printed Materials Checklist</a:t>
            </a:r>
          </a:p>
          <a:p>
            <a:pPr lvl="1"/>
            <a:r>
              <a:rPr lang="en-US" sz="3400" dirty="0" smtClean="0">
                <a:latin typeface="Arial" panose="020B0604020202020204" pitchFamily="34" charset="0"/>
                <a:cs typeface="Arial" panose="020B0604020202020204" pitchFamily="34" charset="0"/>
              </a:rPr>
              <a:t>Instructor Qualifications Form</a:t>
            </a:r>
          </a:p>
          <a:p>
            <a:pPr lvl="1"/>
            <a:r>
              <a:rPr lang="en-US" sz="3400" dirty="0" smtClean="0">
                <a:latin typeface="Arial" panose="020B0604020202020204" pitchFamily="34" charset="0"/>
                <a:cs typeface="Arial" panose="020B0604020202020204" pitchFamily="34" charset="0"/>
              </a:rPr>
              <a:t>Request for Course Outline</a:t>
            </a:r>
          </a:p>
          <a:p>
            <a:pPr lvl="1"/>
            <a:r>
              <a:rPr lang="en-US" sz="3400" dirty="0" smtClean="0">
                <a:latin typeface="Arial" panose="020B0604020202020204" pitchFamily="34" charset="0"/>
                <a:cs typeface="Arial" panose="020B0604020202020204" pitchFamily="34" charset="0"/>
              </a:rPr>
              <a:t>Request for Examples of Classroom, Range &amp; Street Lesson Plans</a:t>
            </a:r>
          </a:p>
          <a:p>
            <a:pPr lvl="1"/>
            <a:r>
              <a:rPr lang="en-US" sz="3400" dirty="0" smtClean="0">
                <a:latin typeface="Arial" panose="020B0604020202020204" pitchFamily="34" charset="0"/>
                <a:cs typeface="Arial" panose="020B0604020202020204" pitchFamily="34" charset="0"/>
              </a:rPr>
              <a:t>Content and Hours Match Form</a:t>
            </a:r>
          </a:p>
          <a:p>
            <a:pPr lvl="1"/>
            <a:r>
              <a:rPr lang="en-US" sz="3400" dirty="0" smtClean="0">
                <a:latin typeface="Arial" panose="020B0604020202020204" pitchFamily="34" charset="0"/>
                <a:cs typeface="Arial" panose="020B0604020202020204" pitchFamily="34" charset="0"/>
              </a:rPr>
              <a:t>Time Waiver Form</a:t>
            </a:r>
          </a:p>
          <a:p>
            <a:pPr lvl="1"/>
            <a:r>
              <a:rPr lang="en-US" sz="3400" dirty="0" smtClean="0">
                <a:latin typeface="Arial" panose="020B0604020202020204" pitchFamily="34" charset="0"/>
                <a:cs typeface="Arial" panose="020B0604020202020204" pitchFamily="34" charset="0"/>
              </a:rPr>
              <a:t>Request for copies of ads and web pages</a:t>
            </a:r>
          </a:p>
          <a:p>
            <a:pPr lvl="1"/>
            <a:r>
              <a:rPr lang="en-US" sz="3400" dirty="0" smtClean="0">
                <a:latin typeface="Arial" panose="020B0604020202020204" pitchFamily="34" charset="0"/>
                <a:cs typeface="Arial" panose="020B0604020202020204" pitchFamily="34" charset="0"/>
              </a:rPr>
              <a:t>Request for completed attendance &amp; time record for a sample student</a:t>
            </a:r>
          </a:p>
          <a:p>
            <a:pPr lvl="1"/>
            <a:r>
              <a:rPr lang="en-US" sz="3400" dirty="0" smtClean="0">
                <a:latin typeface="Arial" panose="020B0604020202020204" pitchFamily="34" charset="0"/>
                <a:cs typeface="Arial" panose="020B0604020202020204" pitchFamily="34" charset="0"/>
              </a:rPr>
              <a:t>Employers Who Hire Graduates Form</a:t>
            </a:r>
          </a:p>
          <a:p>
            <a:endParaRPr lang="en-US" dirty="0"/>
          </a:p>
        </p:txBody>
      </p:sp>
    </p:spTree>
    <p:extLst>
      <p:ext uri="{BB962C8B-B14F-4D97-AF65-F5344CB8AC3E}">
        <p14:creationId xmlns:p14="http://schemas.microsoft.com/office/powerpoint/2010/main" val="38708204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lmIntraResourceDocument" ma:contentTypeID="0x01010021BC974CC154D44197474AF36FB520F100C04FCCAA49370B42985871E259ED75DE" ma:contentTypeVersion="10" ma:contentTypeDescription="Resource Document" ma:contentTypeScope="" ma:versionID="79f80815c23acfa1fefb72fcc2ca2941">
  <xsd:schema xmlns:xsd="http://www.w3.org/2001/XMLSchema" xmlns:p="http://schemas.microsoft.com/office/2006/metadata/properties" xmlns:ns1="http://schemas.microsoft.com/sharepoint/v3" xmlns:ns2="3ce8f2b3-6ce5-4aa4-b62d-4d50acf1af78" targetNamespace="http://schemas.microsoft.com/office/2006/metadata/properties" ma:root="true" ma:fieldsID="dad1a044528ce1a52c7deb775bfc894b" ns1:_="" ns2:_="">
    <xsd:import namespace="http://schemas.microsoft.com/sharepoint/v3"/>
    <xsd:import namespace="3ce8f2b3-6ce5-4aa4-b62d-4d50acf1af78"/>
    <xsd:element name="properties">
      <xsd:complexType>
        <xsd:sequence>
          <xsd:element name="documentManagement">
            <xsd:complexType>
              <xsd:all>
                <xsd:element ref="ns2:lmIntraSBUandCorpDept"/>
                <xsd:element ref="ns2:lmIntraOperatingUnitCompany"/>
                <xsd:element ref="ns2:lmIntraFunctionalArea"/>
                <xsd:element ref="ns2:myLibertyKeywords" minOccurs="0"/>
                <xsd:element ref="ns2:myLibertyContentOwner"/>
                <xsd:element ref="ns2:lmIntraDocumentType"/>
                <xsd:element ref="ns2:lmIntraDescription" minOccurs="0"/>
                <xsd:element ref="ns2:lmIntraAbstract" minOccurs="0"/>
                <xsd:element ref="ns1:URL" minOccurs="0"/>
                <xsd:element ref="ns2:ExpirationDate" minOccurs="0"/>
                <xsd:element ref="ns2:lmIntraSt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URL" ma:index="16" nillable="true" ma:displayName="URL" ma:hidden="true"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dms="http://schemas.microsoft.com/office/2006/documentManagement/types" targetNamespace="3ce8f2b3-6ce5-4aa4-b62d-4d50acf1af78" elementFormDefault="qualified">
    <xsd:import namespace="http://schemas.microsoft.com/office/2006/documentManagement/types"/>
    <xsd:element name="lmIntraSBUandCorpDept" ma:index="2" ma:displayName="SBU or Department" ma:internalName="lmIntraSBUandCorpDept">
      <xsd:simpleType>
        <xsd:restriction base="dms:Choice">
          <xsd:enumeration value="Agency Corporation"/>
          <xsd:enumeration value="Commercial Markets"/>
          <xsd:enumeration value="Corporate"/>
          <xsd:enumeration value="International"/>
          <xsd:enumeration value="Personal Markets"/>
        </xsd:restriction>
      </xsd:simpleType>
    </xsd:element>
    <xsd:element name="lmIntraOperatingUnitCompany" ma:index="3" ma:displayName="Operating Unit, Company, or Corporate Department" ma:internalName="lmIntraOperatingUnitCompany" ma:readOnly="false">
      <xsd:simpleType>
        <xsd:restriction base="dms:Choice">
          <xsd:enumeration value="Agency Corporation Home Office"/>
          <xsd:enumeration value="Commercial Markets Property &amp; Casualty"/>
          <xsd:enumeration value="Complex &amp; Emerging Risks Claims"/>
          <xsd:enumeration value="Corporate Department"/>
          <xsd:enumeration value="Group Benefits"/>
          <xsd:enumeration value="Liberty International"/>
          <xsd:enumeration value="Liberty International Underwriters"/>
          <xsd:enumeration value="Liberty Mutual Reinsurance"/>
          <xsd:enumeration value="Liberty Mutual Surety"/>
          <xsd:enumeration value="Personal Markets"/>
          <xsd:enumeration value="Personal Markets Life"/>
          <xsd:enumeration value="Regional Companies Group"/>
          <xsd:enumeration value="America First Insurance"/>
          <xsd:enumeration value="Colorado Casualty"/>
          <xsd:enumeration value="Golden Eagle Insurance"/>
          <xsd:enumeration value="Indiana Insurance"/>
          <xsd:enumeration value="Liberty Agency Underwriters"/>
          <xsd:enumeration value="Liberty Northwest"/>
          <xsd:enumeration value="Montgomery Insurance"/>
          <xsd:enumeration value="Ohio Casualty"/>
          <xsd:enumeration value="Peerless Insurance"/>
          <xsd:enumeration value="Safeco Insurance"/>
          <xsd:enumeration value="Summit"/>
          <xsd:enumeration value="Other"/>
        </xsd:restriction>
      </xsd:simpleType>
    </xsd:element>
    <xsd:element name="lmIntraFunctionalArea" ma:index="4" ma:displayName="Topic Area" ma:format="Dropdown" ma:internalName="lmIntraFunctionalArea">
      <xsd:simpleType>
        <xsd:restriction base="dms:Choice">
          <xsd:enumeration value="Accounting"/>
          <xsd:enumeration value="Actuarial"/>
          <xsd:enumeration value="Agents/Brokers"/>
          <xsd:enumeration value="Audit"/>
          <xsd:enumeration value="Business Continuity"/>
          <xsd:enumeration value="Business Process Improvement"/>
          <xsd:enumeration value="Claims"/>
          <xsd:enumeration value="Commercial Lines Service Center"/>
          <xsd:enumeration value="Commercial Lines Underwriting"/>
          <xsd:enumeration value="Communications/Marketing"/>
          <xsd:enumeration value="Compliance"/>
          <xsd:enumeration value="Customer Service"/>
          <xsd:enumeration value="Employee Benefits"/>
          <xsd:enumeration value="Finance &amp; Treasury"/>
          <xsd:enumeration value="Human Resources"/>
          <xsd:enumeration value="Information Technology"/>
          <xsd:enumeration value="Investments"/>
          <xsd:enumeration value="Legal"/>
          <xsd:enumeration value="Loss Prevention"/>
          <xsd:enumeration value="National Program Management"/>
          <xsd:enumeration value="Office Operations Managers"/>
          <xsd:enumeration value="Premium Audit"/>
          <xsd:enumeration value="Processing"/>
          <xsd:enumeration value="Procurement"/>
          <xsd:enumeration value="Product Management"/>
          <xsd:enumeration value="Public Affairs"/>
          <xsd:enumeration value="Quality Management"/>
          <xsd:enumeration value="Real Estate"/>
          <xsd:enumeration value="Reinsurance"/>
          <xsd:enumeration value="Safety"/>
          <xsd:enumeration value="Sales/Distribution"/>
          <xsd:enumeration value="Security Operations"/>
          <xsd:enumeration value="Strategy &amp; Operations"/>
          <xsd:enumeration value="Systems and Applications"/>
          <xsd:enumeration value="Tax"/>
          <xsd:enumeration value="Tenant Services"/>
          <xsd:enumeration value="Training"/>
          <xsd:enumeration value="Travel"/>
          <xsd:enumeration value="Underwriting Operations"/>
          <xsd:enumeration value="Workflows"/>
          <xsd:enumeration value="Other"/>
        </xsd:restriction>
      </xsd:simpleType>
    </xsd:element>
    <xsd:element name="myLibertyKeywords" ma:index="5" nillable="true" ma:displayName="Keywords" ma:internalName="myLibertyKeywords">
      <xsd:simpleType>
        <xsd:restriction base="dms:Note"/>
      </xsd:simpleType>
    </xsd:element>
    <xsd:element name="myLibertyContentOwner" ma:index="6" ma:displayName="Content Owner" ma:list="UserInfo" ma:internalName="myLibertyContentOwn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mIntraDocumentType" ma:index="7" ma:displayName="Document Type" ma:internalName="lmIntraDocumentType">
      <xsd:simpleType>
        <xsd:restriction base="dms:Choice">
          <xsd:enumeration value="Bulletins"/>
          <xsd:enumeration value="Calendars"/>
          <xsd:enumeration value="Courses &amp; Training"/>
          <xsd:enumeration value="Directories"/>
          <xsd:enumeration value="Forms"/>
          <xsd:enumeration value="Guides"/>
          <xsd:enumeration value="Lists"/>
          <xsd:enumeration value="Manuals"/>
          <xsd:enumeration value="Marketing Brochures"/>
          <xsd:enumeration value="Organizational Announcements"/>
          <xsd:enumeration value="Organizational Charts"/>
          <xsd:enumeration value="Policies/Protocols"/>
          <xsd:enumeration value="Presentations"/>
          <xsd:enumeration value="Rating Plans (links to Outside)"/>
          <xsd:enumeration value="Reports"/>
          <xsd:enumeration value="Reference Materials"/>
          <xsd:enumeration value="Schedules"/>
          <xsd:enumeration value="Spreadsheets"/>
          <xsd:enumeration value="Success/Value stories"/>
          <xsd:enumeration value="Templates"/>
          <xsd:enumeration value="Tools &amp; Tips"/>
        </xsd:restriction>
      </xsd:simpleType>
    </xsd:element>
    <xsd:element name="lmIntraDescription" ma:index="8" nillable="true" ma:displayName="Description" ma:internalName="lmIntraDescription">
      <xsd:simpleType>
        <xsd:restriction base="dms:Note"/>
      </xsd:simpleType>
    </xsd:element>
    <xsd:element name="lmIntraAbstract" ma:index="9" nillable="true" ma:displayName="Abstract" ma:internalName="lmIntraAbstract">
      <xsd:simpleType>
        <xsd:restriction base="dms:Note"/>
      </xsd:simpleType>
    </xsd:element>
    <xsd:element name="ExpirationDate" ma:index="17" nillable="true" ma:displayName="ExpirationDate" ma:internalName="ExpirationDate">
      <xsd:simpleType>
        <xsd:restriction base="dms:DateTime"/>
      </xsd:simpleType>
    </xsd:element>
    <xsd:element name="lmIntraState" ma:index="18" nillable="true" ma:displayName="State" ma:internalName="lmIntraState">
      <xsd:complexType>
        <xsd:complexContent>
          <xsd:extension base="dms:MultiChoice">
            <xsd:sequence>
              <xsd:element name="Value" maxOccurs="unbounded" minOccurs="0" nillable="true">
                <xsd:simpleType>
                  <xsd:restriction base="dms:Choice">
                    <xsd:enumeration value="AK"/>
                    <xsd:enumeration value="AL"/>
                    <xsd:enumeration value="AR"/>
                    <xsd:enumeration value="AZ"/>
                    <xsd:enumeration value="CA"/>
                    <xsd:enumeration value="CO"/>
                    <xsd:enumeration value="CT"/>
                    <xsd:enumeration value="DC"/>
                    <xsd:enumeration value="DE"/>
                    <xsd:enumeration value="FL"/>
                    <xsd:enumeration value="GA"/>
                    <xsd:enumeration value="HI"/>
                    <xsd:enumeration value="IA"/>
                    <xsd:enumeration value="ID"/>
                    <xsd:enumeration value="IL"/>
                    <xsd:enumeration value="IN"/>
                    <xsd:enumeration value="KS"/>
                    <xsd:enumeration value="KY"/>
                    <xsd:enumeration value="LA"/>
                    <xsd:enumeration value="MA"/>
                    <xsd:enumeration value="MD"/>
                    <xsd:enumeration value="ME"/>
                    <xsd:enumeration value="MI"/>
                    <xsd:enumeration value="MN"/>
                    <xsd:enumeration value="MO"/>
                    <xsd:enumeration value="MS"/>
                    <xsd:enumeration value="MT"/>
                    <xsd:enumeration value="NC"/>
                    <xsd:enumeration value="ND"/>
                    <xsd:enumeration value="NE"/>
                    <xsd:enumeration value="NH"/>
                    <xsd:enumeration value="NJ"/>
                    <xsd:enumeration value="NM"/>
                    <xsd:enumeration value="NV"/>
                    <xsd:enumeration value="NY"/>
                    <xsd:enumeration value="OH"/>
                    <xsd:enumeration value="OK"/>
                    <xsd:enumeration value="OR"/>
                    <xsd:enumeration value="PA"/>
                    <xsd:enumeration value="RI"/>
                    <xsd:enumeration value="SC"/>
                    <xsd:enumeration value="SD"/>
                    <xsd:enumeration value="TN"/>
                    <xsd:enumeration value="TX"/>
                    <xsd:enumeration value="UT"/>
                    <xsd:enumeration value="VA"/>
                    <xsd:enumeration value="VT"/>
                    <xsd:enumeration value="WA"/>
                    <xsd:enumeration value="WI"/>
                    <xsd:enumeration value="WV"/>
                    <xsd:enumeration value="WY"/>
                    <xsd:enumeration value="All States"/>
                    <xsd:enumeration value="AFI States (TX, OK, KS, LA, AR, MO)"/>
                    <xsd:enumeration value="CCI States (WY, UT, CO, NM, NV, AZ)"/>
                    <xsd:enumeration value="GEI States (CA)"/>
                    <xsd:enumeration value="IIC States (ND, SD, NE, MN, IA, MI,WI, IL, IN)"/>
                    <xsd:enumeration value="LNW States (AK, WA, OR, ID, MT)"/>
                    <xsd:enumeration value="MIC States (TN, NC, SC, GA, FL, AL, MS)"/>
                    <xsd:enumeration value="OCI States (OH, KY, DC, PA, VA, WV, DE, MD)"/>
                    <xsd:enumeration value="PIC States (ME, VT, NH, MA, RI, CT, NY, NJ)"/>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mIntraOperatingUnitCompany xmlns="3ce8f2b3-6ce5-4aa4-b62d-4d50acf1af78">Commercial Markets Property &amp; Casualty</lmIntraOperatingUnitCompany>
    <lmIntraState xmlns="3ce8f2b3-6ce5-4aa4-b62d-4d50acf1af78"/>
    <lmIntraAbstract xmlns="3ce8f2b3-6ce5-4aa4-b62d-4d50acf1af78">Template_Customer_Seminar</lmIntraAbstract>
    <lmIntraDescription xmlns="3ce8f2b3-6ce5-4aa4-b62d-4d50acf1af78">Template_Customer_Seminar</lmIntraDescription>
    <URL xmlns="http://schemas.microsoft.com/sharepoint/v3">
      <Url xsi:nil="true"/>
      <Description xsi:nil="true"/>
    </URL>
    <lmIntraFunctionalArea xmlns="3ce8f2b3-6ce5-4aa4-b62d-4d50acf1af78">Loss Prevention</lmIntraFunctionalArea>
    <myLibertyKeywords xmlns="3ce8f2b3-6ce5-4aa4-b62d-4d50acf1af78">Template_Customer_Seminar</myLibertyKeywords>
    <ExpirationDate xmlns="3ce8f2b3-6ce5-4aa4-b62d-4d50acf1af78" xsi:nil="true"/>
    <lmIntraSBUandCorpDept xmlns="3ce8f2b3-6ce5-4aa4-b62d-4d50acf1af78">Commercial Markets</lmIntraSBUandCorpDept>
    <myLibertyContentOwner xmlns="3ce8f2b3-6ce5-4aa4-b62d-4d50acf1af78">
      <UserInfo>
        <DisplayName>Mascari, Nicolette</DisplayName>
        <AccountId>652</AccountId>
        <AccountType/>
      </UserInfo>
    </myLibertyContentOwner>
    <lmIntraDocumentType xmlns="3ce8f2b3-6ce5-4aa4-b62d-4d50acf1af78">Templates</lmIntraDocumentType>
  </documentManagement>
</p:properties>
</file>

<file path=customXml/itemProps1.xml><?xml version="1.0" encoding="utf-8"?>
<ds:datastoreItem xmlns:ds="http://schemas.openxmlformats.org/officeDocument/2006/customXml" ds:itemID="{5A163A4A-0928-4F78-9777-958B8ABA30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e8f2b3-6ce5-4aa4-b62d-4d50acf1af7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89E90E2-F938-46CD-BC8B-CBC78929D632}">
  <ds:schemaRefs>
    <ds:schemaRef ds:uri="http://schemas.microsoft.com/sharepoint/v3/contenttype/forms"/>
  </ds:schemaRefs>
</ds:datastoreItem>
</file>

<file path=customXml/itemProps3.xml><?xml version="1.0" encoding="utf-8"?>
<ds:datastoreItem xmlns:ds="http://schemas.openxmlformats.org/officeDocument/2006/customXml" ds:itemID="{30D71833-A9DF-4E34-9687-8095518CB339}">
  <ds:schemaRef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www.w3.org/XML/1998/namespace"/>
    <ds:schemaRef ds:uri="http://schemas.openxmlformats.org/package/2006/metadata/core-properties"/>
    <ds:schemaRef ds:uri="3ce8f2b3-6ce5-4aa4-b62d-4d50acf1af7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348</TotalTime>
  <Words>671</Words>
  <Application>Microsoft Office PowerPoint</Application>
  <PresentationFormat>On-screen Show (4:3)</PresentationFormat>
  <Paragraphs>89</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Century Gothic</vt:lpstr>
      <vt:lpstr>Arial</vt:lpstr>
      <vt:lpstr>Trebuchet MS</vt:lpstr>
      <vt:lpstr>Arial Narrow</vt:lpstr>
      <vt:lpstr>Wingdings 3</vt:lpstr>
      <vt:lpstr>Facet</vt:lpstr>
      <vt:lpstr>Professional Truck Driver Institute</vt:lpstr>
      <vt:lpstr>PTDI History</vt:lpstr>
      <vt:lpstr>PTDI Mission </vt:lpstr>
      <vt:lpstr>PTDI Standards</vt:lpstr>
      <vt:lpstr>Some Might Even Remember</vt:lpstr>
      <vt:lpstr>PTDI Standards</vt:lpstr>
      <vt:lpstr>Certification</vt:lpstr>
      <vt:lpstr>PTDI Certification</vt:lpstr>
      <vt:lpstr>PTDI Certification-cont:</vt:lpstr>
      <vt:lpstr>PTDI Certification</vt:lpstr>
    </vt:vector>
  </TitlesOfParts>
  <Company>Liberty Mutual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Template_Customer_Seminar_2012</dc:title>
  <dc:subject>Template_Customer_Seminar_2012</dc:subject>
  <dc:creator>LCASLearning@LibertyMutual.com</dc:creator>
  <cp:keywords>2012;LCASCMExternal01.12.2012</cp:keywords>
  <cp:lastModifiedBy>David Money</cp:lastModifiedBy>
  <cp:revision>50</cp:revision>
  <cp:lastPrinted>2011-12-08T22:50:43Z</cp:lastPrinted>
  <dcterms:created xsi:type="dcterms:W3CDTF">2012-01-27T18:00:00Z</dcterms:created>
  <dcterms:modified xsi:type="dcterms:W3CDTF">2015-03-16T12:36:42Z</dcterms:modified>
  <cp:category>2012;LCASCMExternal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0x01010021BC974CC154D44197474AF36FB520F100C04FCCAA49370B42985871E259ED75DE</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Category">
    <vt:lpwstr>Customer Training</vt:lpwstr>
  </property>
  <property fmtid="{D5CDD505-2E9C-101B-9397-08002B2CF9AE}" pid="7" name="Doc Type">
    <vt:lpwstr>Presentations</vt:lpwstr>
  </property>
  <property fmtid="{D5CDD505-2E9C-101B-9397-08002B2CF9AE}" pid="8" name="_SourceUrl">
    <vt:lpwstr/>
  </property>
  <property fmtid="{D5CDD505-2E9C-101B-9397-08002B2CF9AE}" pid="9" name="_SharedFileIndex">
    <vt:lpwstr/>
  </property>
</Properties>
</file>